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43"/>
  </p:notesMasterIdLst>
  <p:sldIdLst>
    <p:sldId id="259" r:id="rId3"/>
    <p:sldId id="699" r:id="rId4"/>
    <p:sldId id="555" r:id="rId5"/>
    <p:sldId id="316" r:id="rId6"/>
    <p:sldId id="693" r:id="rId7"/>
    <p:sldId id="701" r:id="rId8"/>
    <p:sldId id="702" r:id="rId9"/>
    <p:sldId id="703" r:id="rId10"/>
    <p:sldId id="704" r:id="rId11"/>
    <p:sldId id="700" r:id="rId12"/>
    <p:sldId id="312" r:id="rId13"/>
    <p:sldId id="273" r:id="rId14"/>
    <p:sldId id="696" r:id="rId15"/>
    <p:sldId id="697" r:id="rId16"/>
    <p:sldId id="698" r:id="rId17"/>
    <p:sldId id="684" r:id="rId18"/>
    <p:sldId id="683" r:id="rId19"/>
    <p:sldId id="277" r:id="rId20"/>
    <p:sldId id="718" r:id="rId21"/>
    <p:sldId id="706" r:id="rId22"/>
    <p:sldId id="708" r:id="rId23"/>
    <p:sldId id="719" r:id="rId24"/>
    <p:sldId id="720" r:id="rId25"/>
    <p:sldId id="721" r:id="rId26"/>
    <p:sldId id="722" r:id="rId27"/>
    <p:sldId id="723" r:id="rId28"/>
    <p:sldId id="724" r:id="rId29"/>
    <p:sldId id="725" r:id="rId30"/>
    <p:sldId id="709" r:id="rId31"/>
    <p:sldId id="711" r:id="rId32"/>
    <p:sldId id="713" r:id="rId33"/>
    <p:sldId id="712" r:id="rId34"/>
    <p:sldId id="714" r:id="rId35"/>
    <p:sldId id="716" r:id="rId36"/>
    <p:sldId id="717" r:id="rId37"/>
    <p:sldId id="275" r:id="rId38"/>
    <p:sldId id="726" r:id="rId39"/>
    <p:sldId id="727" r:id="rId40"/>
    <p:sldId id="646" r:id="rId41"/>
    <p:sldId id="26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AFF"/>
    <a:srgbClr val="FFF4E7"/>
    <a:srgbClr val="FA6500"/>
    <a:srgbClr val="115076"/>
    <a:srgbClr val="FF9933"/>
    <a:srgbClr val="FF7B21"/>
    <a:srgbClr val="DAA520"/>
    <a:srgbClr val="EBEFF7"/>
    <a:srgbClr val="FFE8CB"/>
    <a:srgbClr val="422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43" autoAdjust="0"/>
    <p:restoredTop sz="56636" autoAdjust="0"/>
  </p:normalViewPr>
  <p:slideViewPr>
    <p:cSldViewPr snapToGrid="0">
      <p:cViewPr varScale="1">
        <p:scale>
          <a:sx n="60" d="100"/>
          <a:sy n="60" d="100"/>
        </p:scale>
        <p:origin x="2336" y="176"/>
      </p:cViewPr>
      <p:guideLst/>
    </p:cSldViewPr>
  </p:slideViewPr>
  <p:outlineViewPr>
    <p:cViewPr>
      <p:scale>
        <a:sx n="33" d="100"/>
        <a:sy n="33" d="100"/>
      </p:scale>
      <p:origin x="0" y="0"/>
    </p:cViewPr>
  </p:outlineViewPr>
  <p:notesTextViewPr>
    <p:cViewPr>
      <p:scale>
        <a:sx n="120" d="100"/>
        <a:sy n="120" d="100"/>
      </p:scale>
      <p:origin x="0" y="-632"/>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past (perfect) with </a:t>
            </a:r>
            <a:r>
              <a:rPr lang="en-GB" sz="1200" b="0" i="1" dirty="0" err="1"/>
              <a:t>ihr</a:t>
            </a:r>
            <a:r>
              <a:rPr lang="en-GB" sz="1200" b="0" dirty="0"/>
              <a:t> (you, plural)</a:t>
            </a:r>
            <a:br>
              <a:rPr lang="en-GB" sz="1200" b="0" dirty="0"/>
            </a:br>
            <a:r>
              <a:rPr lang="en-GB" sz="1200" b="0" dirty="0"/>
              <a:t>Consolidation of past (perfect) with adverbs </a:t>
            </a:r>
            <a:r>
              <a:rPr lang="en-GB" sz="1200" b="0" i="1" dirty="0" err="1"/>
              <a:t>gern</a:t>
            </a:r>
            <a:r>
              <a:rPr lang="en-GB" sz="1200" b="0" i="1" dirty="0"/>
              <a:t> </a:t>
            </a:r>
            <a:r>
              <a:rPr lang="en-GB" sz="1200" b="0" dirty="0"/>
              <a:t>(liked) and </a:t>
            </a:r>
            <a:r>
              <a:rPr lang="en-GB" sz="1200" b="0" i="1" dirty="0" err="1"/>
              <a:t>früher</a:t>
            </a:r>
            <a:r>
              <a:rPr lang="en-GB" sz="1200" b="0" dirty="0"/>
              <a:t> (used to)</a:t>
            </a:r>
            <a:br>
              <a:rPr lang="en-GB" sz="1200" b="0" dirty="0"/>
            </a:br>
            <a:r>
              <a:rPr lang="en-GB" sz="1200" b="0" dirty="0"/>
              <a:t>Introduction to syllable stress in past participles</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9.1.1.5 (revisit) </a:t>
            </a:r>
            <a:r>
              <a:rPr lang="en-US" sz="1200" kern="1200" dirty="0" err="1">
                <a:solidFill>
                  <a:schemeClr val="tx1"/>
                </a:solidFill>
                <a:effectLst/>
                <a:latin typeface="+mn-lt"/>
                <a:ea typeface="+mn-ea"/>
                <a:cs typeface="+mn-cs"/>
              </a:rPr>
              <a:t>finden</a:t>
            </a:r>
            <a:r>
              <a:rPr lang="en-US" sz="1200" kern="1200" dirty="0">
                <a:solidFill>
                  <a:schemeClr val="tx1"/>
                </a:solidFill>
                <a:effectLst/>
                <a:latin typeface="+mn-lt"/>
                <a:ea typeface="+mn-ea"/>
                <a:cs typeface="+mn-cs"/>
              </a:rPr>
              <a:t> [103] es gab [49] </a:t>
            </a:r>
            <a:r>
              <a:rPr lang="en-US" sz="1200" kern="1200" dirty="0" err="1">
                <a:solidFill>
                  <a:schemeClr val="tx1"/>
                </a:solidFill>
                <a:effectLst/>
                <a:latin typeface="+mn-lt"/>
                <a:ea typeface="+mn-ea"/>
                <a:cs typeface="+mn-cs"/>
              </a:rPr>
              <a:t>geblieben</a:t>
            </a:r>
            <a:r>
              <a:rPr lang="en-US" sz="1200" kern="1200" dirty="0">
                <a:solidFill>
                  <a:schemeClr val="tx1"/>
                </a:solidFill>
                <a:effectLst/>
                <a:latin typeface="+mn-lt"/>
                <a:ea typeface="+mn-ea"/>
                <a:cs typeface="+mn-cs"/>
              </a:rPr>
              <a:t> [113] </a:t>
            </a:r>
            <a:r>
              <a:rPr lang="en-US" sz="1200" kern="1200" dirty="0" err="1">
                <a:solidFill>
                  <a:schemeClr val="tx1"/>
                </a:solidFill>
                <a:effectLst/>
                <a:latin typeface="+mn-lt"/>
                <a:ea typeface="+mn-ea"/>
                <a:cs typeface="+mn-cs"/>
              </a:rPr>
              <a:t>gegangen</a:t>
            </a:r>
            <a:r>
              <a:rPr lang="en-US" sz="1200" kern="1200" dirty="0">
                <a:solidFill>
                  <a:schemeClr val="tx1"/>
                </a:solidFill>
                <a:effectLst/>
                <a:latin typeface="+mn-lt"/>
                <a:ea typeface="+mn-ea"/>
                <a:cs typeface="+mn-cs"/>
              </a:rPr>
              <a:t> [66] </a:t>
            </a:r>
            <a:r>
              <a:rPr lang="en-US" sz="1200" kern="1200" dirty="0" err="1">
                <a:solidFill>
                  <a:schemeClr val="tx1"/>
                </a:solidFill>
                <a:effectLst/>
                <a:latin typeface="+mn-lt"/>
                <a:ea typeface="+mn-ea"/>
                <a:cs typeface="+mn-cs"/>
              </a:rPr>
              <a:t>gefahren</a:t>
            </a:r>
            <a:r>
              <a:rPr lang="en-US" sz="1200" kern="1200" dirty="0">
                <a:solidFill>
                  <a:schemeClr val="tx1"/>
                </a:solidFill>
                <a:effectLst/>
                <a:latin typeface="+mn-lt"/>
                <a:ea typeface="+mn-ea"/>
                <a:cs typeface="+mn-cs"/>
              </a:rPr>
              <a:t> [215] </a:t>
            </a:r>
            <a:r>
              <a:rPr lang="en-US" sz="1200" kern="1200" dirty="0" err="1">
                <a:solidFill>
                  <a:schemeClr val="tx1"/>
                </a:solidFill>
                <a:effectLst/>
                <a:latin typeface="+mn-lt"/>
                <a:ea typeface="+mn-ea"/>
                <a:cs typeface="+mn-cs"/>
              </a:rPr>
              <a:t>geflogen</a:t>
            </a:r>
            <a:r>
              <a:rPr lang="en-US" sz="1200" kern="1200" dirty="0">
                <a:solidFill>
                  <a:schemeClr val="tx1"/>
                </a:solidFill>
                <a:effectLst/>
                <a:latin typeface="+mn-lt"/>
                <a:ea typeface="+mn-ea"/>
                <a:cs typeface="+mn-cs"/>
              </a:rPr>
              <a:t> [824] </a:t>
            </a:r>
            <a:r>
              <a:rPr lang="en-US" sz="1200" kern="1200" dirty="0" err="1">
                <a:solidFill>
                  <a:schemeClr val="tx1"/>
                </a:solidFill>
                <a:effectLst/>
                <a:latin typeface="+mn-lt"/>
                <a:ea typeface="+mn-ea"/>
                <a:cs typeface="+mn-cs"/>
              </a:rPr>
              <a:t>gefunden</a:t>
            </a:r>
            <a:r>
              <a:rPr lang="en-US" sz="1200" kern="1200" dirty="0">
                <a:solidFill>
                  <a:schemeClr val="tx1"/>
                </a:solidFill>
                <a:effectLst/>
                <a:latin typeface="+mn-lt"/>
                <a:ea typeface="+mn-ea"/>
                <a:cs typeface="+mn-cs"/>
              </a:rPr>
              <a:t> [103]  </a:t>
            </a:r>
            <a:r>
              <a:rPr lang="en-US" sz="1200" kern="1200" dirty="0" err="1">
                <a:solidFill>
                  <a:schemeClr val="tx1"/>
                </a:solidFill>
                <a:effectLst/>
                <a:latin typeface="+mn-lt"/>
                <a:ea typeface="+mn-ea"/>
                <a:cs typeface="+mn-cs"/>
              </a:rPr>
              <a:t>geschrieben</a:t>
            </a:r>
            <a:r>
              <a:rPr lang="en-US" sz="1200" kern="1200" dirty="0">
                <a:solidFill>
                  <a:schemeClr val="tx1"/>
                </a:solidFill>
                <a:effectLst/>
                <a:latin typeface="+mn-lt"/>
                <a:ea typeface="+mn-ea"/>
                <a:cs typeface="+mn-cs"/>
              </a:rPr>
              <a:t> [184] </a:t>
            </a:r>
            <a:r>
              <a:rPr lang="en-US" sz="1200" kern="1200" dirty="0" err="1">
                <a:solidFill>
                  <a:schemeClr val="tx1"/>
                </a:solidFill>
                <a:effectLst/>
                <a:latin typeface="+mn-lt"/>
                <a:ea typeface="+mn-ea"/>
                <a:cs typeface="+mn-cs"/>
              </a:rPr>
              <a:t>geschwommen</a:t>
            </a:r>
            <a:r>
              <a:rPr lang="en-US" sz="1200" kern="1200" dirty="0">
                <a:solidFill>
                  <a:schemeClr val="tx1"/>
                </a:solidFill>
                <a:effectLst/>
                <a:latin typeface="+mn-lt"/>
                <a:ea typeface="+mn-ea"/>
                <a:cs typeface="+mn-cs"/>
              </a:rPr>
              <a:t> [1863] </a:t>
            </a:r>
            <a:r>
              <a:rPr lang="en-US" sz="1200" kern="1200" dirty="0" err="1">
                <a:solidFill>
                  <a:schemeClr val="tx1"/>
                </a:solidFill>
                <a:effectLst/>
                <a:latin typeface="+mn-lt"/>
                <a:ea typeface="+mn-ea"/>
                <a:cs typeface="+mn-cs"/>
              </a:rPr>
              <a:t>getroffen</a:t>
            </a:r>
            <a:r>
              <a:rPr lang="en-US" sz="1200" kern="1200" dirty="0">
                <a:solidFill>
                  <a:schemeClr val="tx1"/>
                </a:solidFill>
                <a:effectLst/>
                <a:latin typeface="+mn-lt"/>
                <a:ea typeface="+mn-ea"/>
                <a:cs typeface="+mn-cs"/>
              </a:rPr>
              <a:t> [259] </a:t>
            </a:r>
            <a:r>
              <a:rPr lang="en-US" sz="1200" kern="1200" dirty="0" err="1">
                <a:solidFill>
                  <a:schemeClr val="tx1"/>
                </a:solidFill>
                <a:effectLst/>
                <a:latin typeface="+mn-lt"/>
                <a:ea typeface="+mn-ea"/>
                <a:cs typeface="+mn-cs"/>
              </a:rPr>
              <a:t>getrunken</a:t>
            </a:r>
            <a:r>
              <a:rPr lang="en-US" sz="1200" kern="1200" dirty="0">
                <a:solidFill>
                  <a:schemeClr val="tx1"/>
                </a:solidFill>
                <a:effectLst/>
                <a:latin typeface="+mn-lt"/>
                <a:ea typeface="+mn-ea"/>
                <a:cs typeface="+mn-cs"/>
              </a:rPr>
              <a:t> [634] </a:t>
            </a:r>
            <a:r>
              <a:rPr lang="en-US" sz="1200" kern="1200" dirty="0" err="1">
                <a:solidFill>
                  <a:schemeClr val="tx1"/>
                </a:solidFill>
                <a:effectLst/>
                <a:latin typeface="+mn-lt"/>
                <a:ea typeface="+mn-ea"/>
                <a:cs typeface="+mn-cs"/>
              </a:rPr>
              <a:t>glauben</a:t>
            </a:r>
            <a:r>
              <a:rPr lang="en-US" sz="1200" kern="1200" dirty="0">
                <a:solidFill>
                  <a:schemeClr val="tx1"/>
                </a:solidFill>
                <a:effectLst/>
                <a:latin typeface="+mn-lt"/>
                <a:ea typeface="+mn-ea"/>
                <a:cs typeface="+mn-cs"/>
              </a:rPr>
              <a:t> [156] </a:t>
            </a:r>
            <a:r>
              <a:rPr lang="en-US" sz="1200" kern="1200" dirty="0" err="1">
                <a:solidFill>
                  <a:schemeClr val="tx1"/>
                </a:solidFill>
                <a:effectLst/>
                <a:latin typeface="+mn-lt"/>
                <a:ea typeface="+mn-ea"/>
                <a:cs typeface="+mn-cs"/>
              </a:rPr>
              <a:t>hatte</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lernen</a:t>
            </a:r>
            <a:r>
              <a:rPr lang="en-US" sz="1200" kern="1200" dirty="0">
                <a:solidFill>
                  <a:schemeClr val="tx1"/>
                </a:solidFill>
                <a:effectLst/>
                <a:latin typeface="+mn-lt"/>
                <a:ea typeface="+mn-ea"/>
                <a:cs typeface="+mn-cs"/>
              </a:rPr>
              <a:t> [288] </a:t>
            </a:r>
            <a:r>
              <a:rPr lang="en-US" sz="1200" kern="1200" dirty="0" err="1">
                <a:solidFill>
                  <a:schemeClr val="tx1"/>
                </a:solidFill>
                <a:effectLst/>
                <a:latin typeface="+mn-lt"/>
                <a:ea typeface="+mn-ea"/>
                <a:cs typeface="+mn-cs"/>
              </a:rPr>
              <a:t>meinen</a:t>
            </a:r>
            <a:r>
              <a:rPr lang="en-US" sz="1200" kern="1200" dirty="0">
                <a:solidFill>
                  <a:schemeClr val="tx1"/>
                </a:solidFill>
                <a:effectLst/>
                <a:latin typeface="+mn-lt"/>
                <a:ea typeface="+mn-ea"/>
                <a:cs typeface="+mn-cs"/>
              </a:rPr>
              <a:t> [213] war [4] </a:t>
            </a:r>
            <a:r>
              <a:rPr lang="en-US" sz="1200" kern="1200" dirty="0" err="1">
                <a:solidFill>
                  <a:schemeClr val="tx1"/>
                </a:solidFill>
                <a:effectLst/>
                <a:latin typeface="+mn-lt"/>
                <a:ea typeface="+mn-ea"/>
                <a:cs typeface="+mn-cs"/>
              </a:rPr>
              <a:t>schwimmen</a:t>
            </a:r>
            <a:r>
              <a:rPr lang="en-US" sz="1200" kern="1200" dirty="0">
                <a:solidFill>
                  <a:schemeClr val="tx1"/>
                </a:solidFill>
                <a:effectLst/>
                <a:latin typeface="+mn-lt"/>
                <a:ea typeface="+mn-ea"/>
                <a:cs typeface="+mn-cs"/>
              </a:rPr>
              <a:t> [1863] </a:t>
            </a:r>
            <a:r>
              <a:rPr lang="en-US" sz="1200" kern="1200" dirty="0" err="1">
                <a:solidFill>
                  <a:schemeClr val="tx1"/>
                </a:solidFill>
                <a:effectLst/>
                <a:latin typeface="+mn-lt"/>
                <a:ea typeface="+mn-ea"/>
                <a:cs typeface="+mn-cs"/>
              </a:rPr>
              <a:t>verbringen</a:t>
            </a:r>
            <a:r>
              <a:rPr lang="en-US" sz="1200" kern="1200" dirty="0">
                <a:solidFill>
                  <a:schemeClr val="tx1"/>
                </a:solidFill>
                <a:effectLst/>
                <a:latin typeface="+mn-lt"/>
                <a:ea typeface="+mn-ea"/>
                <a:cs typeface="+mn-cs"/>
              </a:rPr>
              <a:t> [1391] </a:t>
            </a:r>
            <a:r>
              <a:rPr lang="en-US" sz="1200" kern="1200" dirty="0" err="1">
                <a:solidFill>
                  <a:schemeClr val="tx1"/>
                </a:solidFill>
                <a:effectLst/>
                <a:latin typeface="+mn-lt"/>
                <a:ea typeface="+mn-ea"/>
                <a:cs typeface="+mn-cs"/>
              </a:rPr>
              <a:t>Bruder</a:t>
            </a:r>
            <a:r>
              <a:rPr lang="en-US" sz="1200" kern="1200" dirty="0">
                <a:solidFill>
                  <a:schemeClr val="tx1"/>
                </a:solidFill>
                <a:effectLst/>
                <a:latin typeface="+mn-lt"/>
                <a:ea typeface="+mn-ea"/>
                <a:cs typeface="+mn-cs"/>
              </a:rPr>
              <a:t> [730]  Deutschland [140] </a:t>
            </a:r>
            <a:r>
              <a:rPr lang="en-US" sz="1200" kern="1200" dirty="0" err="1">
                <a:solidFill>
                  <a:schemeClr val="tx1"/>
                </a:solidFill>
                <a:effectLst/>
                <a:latin typeface="+mn-lt"/>
                <a:ea typeface="+mn-ea"/>
                <a:cs typeface="+mn-cs"/>
              </a:rPr>
              <a:t>Eltern</a:t>
            </a:r>
            <a:r>
              <a:rPr lang="en-US" sz="1200" kern="1200" dirty="0">
                <a:solidFill>
                  <a:schemeClr val="tx1"/>
                </a:solidFill>
                <a:effectLst/>
                <a:latin typeface="+mn-lt"/>
                <a:ea typeface="+mn-ea"/>
                <a:cs typeface="+mn-cs"/>
              </a:rPr>
              <a:t> [404] </a:t>
            </a:r>
            <a:r>
              <a:rPr lang="en-US" sz="1200" kern="1200" dirty="0" err="1">
                <a:solidFill>
                  <a:schemeClr val="tx1"/>
                </a:solidFill>
                <a:effectLst/>
                <a:latin typeface="+mn-lt"/>
                <a:ea typeface="+mn-ea"/>
                <a:cs typeface="+mn-cs"/>
              </a:rPr>
              <a:t>Familie</a:t>
            </a:r>
            <a:r>
              <a:rPr lang="en-US" sz="1200" kern="1200" dirty="0">
                <a:solidFill>
                  <a:schemeClr val="tx1"/>
                </a:solidFill>
                <a:effectLst/>
                <a:latin typeface="+mn-lt"/>
                <a:ea typeface="+mn-ea"/>
                <a:cs typeface="+mn-cs"/>
              </a:rPr>
              <a:t> [329] </a:t>
            </a:r>
            <a:r>
              <a:rPr lang="en-US" sz="1200"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kern="1200" dirty="0" err="1">
                <a:solidFill>
                  <a:schemeClr val="tx1"/>
                </a:solidFill>
                <a:effectLst/>
                <a:latin typeface="+mn-lt"/>
                <a:ea typeface="+mn-ea"/>
                <a:cs typeface="+mn-cs"/>
              </a:rPr>
              <a:t>Flasche</a:t>
            </a:r>
            <a:r>
              <a:rPr lang="en-US" sz="1200" kern="1200" dirty="0">
                <a:solidFill>
                  <a:schemeClr val="tx1"/>
                </a:solidFill>
                <a:effectLst/>
                <a:latin typeface="+mn-lt"/>
                <a:ea typeface="+mn-ea"/>
                <a:cs typeface="+mn-cs"/>
              </a:rPr>
              <a:t> [1602] </a:t>
            </a:r>
            <a:r>
              <a:rPr lang="en-US" sz="1200" kern="1200" dirty="0" err="1">
                <a:solidFill>
                  <a:schemeClr val="tx1"/>
                </a:solidFill>
                <a:effectLst/>
                <a:latin typeface="+mn-lt"/>
                <a:ea typeface="+mn-ea"/>
                <a:cs typeface="+mn-cs"/>
              </a:rPr>
              <a:t>Flugzeug</a:t>
            </a:r>
            <a:r>
              <a:rPr lang="en-US" sz="1200" kern="1200" dirty="0">
                <a:solidFill>
                  <a:schemeClr val="tx1"/>
                </a:solidFill>
                <a:effectLst/>
                <a:latin typeface="+mn-lt"/>
                <a:ea typeface="+mn-ea"/>
                <a:cs typeface="+mn-cs"/>
              </a:rPr>
              <a:t> [1776] Kind [133] </a:t>
            </a:r>
            <a:r>
              <a:rPr lang="en-US" sz="1200" kern="1200" dirty="0" err="1">
                <a:solidFill>
                  <a:schemeClr val="tx1"/>
                </a:solidFill>
                <a:effectLst/>
                <a:latin typeface="+mn-lt"/>
                <a:ea typeface="+mn-ea"/>
                <a:cs typeface="+mn-cs"/>
              </a:rPr>
              <a:t>Onkel</a:t>
            </a:r>
            <a:r>
              <a:rPr lang="en-US" sz="1200" kern="1200" dirty="0">
                <a:solidFill>
                  <a:schemeClr val="tx1"/>
                </a:solidFill>
                <a:effectLst/>
                <a:latin typeface="+mn-lt"/>
                <a:ea typeface="+mn-ea"/>
                <a:cs typeface="+mn-cs"/>
              </a:rPr>
              <a:t> [1832] </a:t>
            </a:r>
            <a:r>
              <a:rPr lang="en-US" sz="1200" kern="1200" dirty="0" err="1">
                <a:solidFill>
                  <a:schemeClr val="tx1"/>
                </a:solidFill>
                <a:effectLst/>
                <a:latin typeface="+mn-lt"/>
                <a:ea typeface="+mn-ea"/>
                <a:cs typeface="+mn-cs"/>
              </a:rPr>
              <a:t>Österreich</a:t>
            </a:r>
            <a:r>
              <a:rPr lang="en-US" sz="1200" kern="1200" dirty="0">
                <a:solidFill>
                  <a:schemeClr val="tx1"/>
                </a:solidFill>
                <a:effectLst/>
                <a:latin typeface="+mn-lt"/>
                <a:ea typeface="+mn-ea"/>
                <a:cs typeface="+mn-cs"/>
              </a:rPr>
              <a:t> [1511] </a:t>
            </a:r>
            <a:r>
              <a:rPr lang="en-US" sz="1200" kern="1200" dirty="0" err="1">
                <a:solidFill>
                  <a:schemeClr val="tx1"/>
                </a:solidFill>
                <a:effectLst/>
                <a:latin typeface="+mn-lt"/>
                <a:ea typeface="+mn-ea"/>
                <a:cs typeface="+mn-cs"/>
              </a:rPr>
              <a:t>Reise</a:t>
            </a:r>
            <a:r>
              <a:rPr lang="en-US" sz="1200" kern="1200" dirty="0">
                <a:solidFill>
                  <a:schemeClr val="tx1"/>
                </a:solidFill>
                <a:effectLst/>
                <a:latin typeface="+mn-lt"/>
                <a:ea typeface="+mn-ea"/>
                <a:cs typeface="+mn-cs"/>
              </a:rPr>
              <a:t> [734] Schule [359] </a:t>
            </a:r>
            <a:r>
              <a:rPr lang="en-US" sz="1200" kern="1200" dirty="0" err="1">
                <a:solidFill>
                  <a:schemeClr val="tx1"/>
                </a:solidFill>
                <a:effectLst/>
                <a:latin typeface="+mn-lt"/>
                <a:ea typeface="+mn-ea"/>
                <a:cs typeface="+mn-cs"/>
              </a:rPr>
              <a:t>Schwester</a:t>
            </a:r>
            <a:r>
              <a:rPr lang="en-US" sz="1200" kern="1200" dirty="0">
                <a:solidFill>
                  <a:schemeClr val="tx1"/>
                </a:solidFill>
                <a:effectLst/>
                <a:latin typeface="+mn-lt"/>
                <a:ea typeface="+mn-ea"/>
                <a:cs typeface="+mn-cs"/>
              </a:rPr>
              <a:t> [974] </a:t>
            </a:r>
            <a:r>
              <a:rPr lang="en-US" sz="1200" kern="1200" dirty="0" err="1">
                <a:solidFill>
                  <a:schemeClr val="tx1"/>
                </a:solidFill>
                <a:effectLst/>
                <a:latin typeface="+mn-lt"/>
                <a:ea typeface="+mn-ea"/>
                <a:cs typeface="+mn-cs"/>
              </a:rPr>
              <a:t>Spanien</a:t>
            </a:r>
            <a:r>
              <a:rPr lang="en-US" sz="1200" kern="1200" dirty="0">
                <a:solidFill>
                  <a:schemeClr val="tx1"/>
                </a:solidFill>
                <a:effectLst/>
                <a:latin typeface="+mn-lt"/>
                <a:ea typeface="+mn-ea"/>
                <a:cs typeface="+mn-cs"/>
              </a:rPr>
              <a:t> [1745] </a:t>
            </a:r>
            <a:r>
              <a:rPr lang="en-US" sz="1200" kern="1200" dirty="0" err="1">
                <a:solidFill>
                  <a:schemeClr val="tx1"/>
                </a:solidFill>
                <a:effectLst/>
                <a:latin typeface="+mn-lt"/>
                <a:ea typeface="+mn-ea"/>
                <a:cs typeface="+mn-cs"/>
              </a:rPr>
              <a:t>Tante</a:t>
            </a:r>
            <a:r>
              <a:rPr lang="en-US" sz="1200" kern="1200" dirty="0">
                <a:solidFill>
                  <a:schemeClr val="tx1"/>
                </a:solidFill>
                <a:effectLst/>
                <a:latin typeface="+mn-lt"/>
                <a:ea typeface="+mn-ea"/>
                <a:cs typeface="+mn-cs"/>
              </a:rPr>
              <a:t> [1826] </a:t>
            </a:r>
            <a:r>
              <a:rPr lang="en-US" sz="1200" kern="1200" dirty="0" err="1">
                <a:solidFill>
                  <a:schemeClr val="tx1"/>
                </a:solidFill>
                <a:effectLst/>
                <a:latin typeface="+mn-lt"/>
                <a:ea typeface="+mn-ea"/>
                <a:cs typeface="+mn-cs"/>
              </a:rPr>
              <a:t>Urlaub</a:t>
            </a:r>
            <a:r>
              <a:rPr lang="en-US" sz="1200" kern="1200" dirty="0">
                <a:solidFill>
                  <a:schemeClr val="tx1"/>
                </a:solidFill>
                <a:effectLst/>
                <a:latin typeface="+mn-lt"/>
                <a:ea typeface="+mn-ea"/>
                <a:cs typeface="+mn-cs"/>
              </a:rPr>
              <a:t> [1570] Zeit [96] als3 [22] </a:t>
            </a:r>
            <a:r>
              <a:rPr lang="en-US" sz="1200" kern="1200" dirty="0" err="1">
                <a:solidFill>
                  <a:schemeClr val="tx1"/>
                </a:solidFill>
                <a:effectLst/>
                <a:latin typeface="+mn-lt"/>
                <a:ea typeface="+mn-ea"/>
                <a:cs typeface="+mn-cs"/>
              </a:rPr>
              <a:t>auch</a:t>
            </a:r>
            <a:r>
              <a:rPr lang="en-US" sz="1200" kern="1200" dirty="0">
                <a:solidFill>
                  <a:schemeClr val="tx1"/>
                </a:solidFill>
                <a:effectLst/>
                <a:latin typeface="+mn-lt"/>
                <a:ea typeface="+mn-ea"/>
                <a:cs typeface="+mn-cs"/>
              </a:rPr>
              <a:t> [18] </a:t>
            </a:r>
            <a:r>
              <a:rPr lang="en-US" sz="1200" kern="1200" dirty="0" err="1">
                <a:solidFill>
                  <a:schemeClr val="tx1"/>
                </a:solidFill>
                <a:effectLst/>
                <a:latin typeface="+mn-lt"/>
                <a:ea typeface="+mn-ea"/>
                <a:cs typeface="+mn-cs"/>
              </a:rPr>
              <a:t>damals</a:t>
            </a:r>
            <a:r>
              <a:rPr lang="en-US" sz="1200" kern="1200" dirty="0">
                <a:solidFill>
                  <a:schemeClr val="tx1"/>
                </a:solidFill>
                <a:effectLst/>
                <a:latin typeface="+mn-lt"/>
                <a:ea typeface="+mn-ea"/>
                <a:cs typeface="+mn-cs"/>
              </a:rPr>
              <a:t> [286] </a:t>
            </a:r>
            <a:r>
              <a:rPr lang="en-US" sz="1200" kern="1200" dirty="0" err="1">
                <a:solidFill>
                  <a:schemeClr val="tx1"/>
                </a:solidFill>
                <a:effectLst/>
                <a:latin typeface="+mn-lt"/>
                <a:ea typeface="+mn-ea"/>
                <a:cs typeface="+mn-cs"/>
              </a:rPr>
              <a:t>dass</a:t>
            </a:r>
            <a:r>
              <a:rPr lang="en-US" sz="1200" kern="1200" dirty="0">
                <a:solidFill>
                  <a:schemeClr val="tx1"/>
                </a:solidFill>
                <a:effectLst/>
                <a:latin typeface="+mn-lt"/>
                <a:ea typeface="+mn-ea"/>
                <a:cs typeface="+mn-cs"/>
              </a:rPr>
              <a:t> [20] der, die, das [1]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früher</a:t>
            </a:r>
            <a:r>
              <a:rPr lang="en-US" sz="1200" kern="1200" dirty="0">
                <a:solidFill>
                  <a:schemeClr val="tx1"/>
                </a:solidFill>
                <a:effectLst/>
                <a:latin typeface="+mn-lt"/>
                <a:ea typeface="+mn-ea"/>
                <a:cs typeface="+mn-cs"/>
              </a:rPr>
              <a:t> [411] </a:t>
            </a:r>
            <a:r>
              <a:rPr lang="en-US" sz="1200" kern="1200" dirty="0" err="1">
                <a:solidFill>
                  <a:schemeClr val="tx1"/>
                </a:solidFill>
                <a:effectLst/>
                <a:latin typeface="+mn-lt"/>
                <a:ea typeface="+mn-ea"/>
                <a:cs typeface="+mn-cs"/>
              </a:rPr>
              <a:t>weil</a:t>
            </a:r>
            <a:r>
              <a:rPr lang="en-US" sz="1200" kern="1200" dirty="0">
                <a:solidFill>
                  <a:schemeClr val="tx1"/>
                </a:solidFill>
                <a:effectLst/>
                <a:latin typeface="+mn-lt"/>
                <a:ea typeface="+mn-ea"/>
                <a:cs typeface="+mn-cs"/>
              </a:rPr>
              <a:t> [88] </a:t>
            </a:r>
            <a:r>
              <a:rPr lang="en-US" sz="1200" kern="1200" dirty="0" err="1">
                <a:solidFill>
                  <a:schemeClr val="tx1"/>
                </a:solidFill>
                <a:effectLst/>
                <a:latin typeface="+mn-lt"/>
                <a:ea typeface="+mn-ea"/>
                <a:cs typeface="+mn-cs"/>
              </a:rPr>
              <a:t>wenn</a:t>
            </a:r>
            <a:r>
              <a:rPr lang="en-US" sz="1200" kern="1200" dirty="0">
                <a:solidFill>
                  <a:schemeClr val="tx1"/>
                </a:solidFill>
                <a:effectLst/>
                <a:latin typeface="+mn-lt"/>
                <a:ea typeface="+mn-ea"/>
                <a:cs typeface="+mn-cs"/>
              </a:rPr>
              <a:t> [42] Wie </a:t>
            </a:r>
            <a:r>
              <a:rPr lang="en-US" sz="1200" kern="1200" dirty="0" err="1">
                <a:solidFill>
                  <a:schemeClr val="tx1"/>
                </a:solidFill>
                <a:effectLst/>
                <a:latin typeface="+mn-lt"/>
                <a:ea typeface="+mn-ea"/>
                <a:cs typeface="+mn-cs"/>
              </a:rPr>
              <a:t>geht's</a:t>
            </a:r>
            <a:r>
              <a:rPr lang="en-US" sz="1200" kern="1200" dirty="0">
                <a:solidFill>
                  <a:schemeClr val="tx1"/>
                </a:solidFill>
                <a:effectLst/>
                <a:latin typeface="+mn-lt"/>
                <a:ea typeface="+mn-ea"/>
                <a:cs typeface="+mn-cs"/>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the use of the </a:t>
            </a:r>
            <a:r>
              <a:rPr lang="en-GB" b="0" i="1" dirty="0" err="1"/>
              <a:t>ihr</a:t>
            </a:r>
            <a:r>
              <a:rPr lang="en-GB" b="0" i="0" dirty="0"/>
              <a:t> form in the</a:t>
            </a:r>
            <a:r>
              <a:rPr lang="en-GB" b="0" dirty="0"/>
              <a:t> perfect tense with </a:t>
            </a:r>
            <a:r>
              <a:rPr lang="en-GB" b="0" i="1" dirty="0"/>
              <a:t>sein</a:t>
            </a:r>
            <a:r>
              <a:rPr lang="en-GB" b="0" dirty="0"/>
              <a:t>. </a:t>
            </a:r>
          </a:p>
          <a:p>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27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a:t>
            </a:r>
            <a:r>
              <a:rPr lang="en-GB" b="1" baseline="0" dirty="0"/>
              <a:t> minutes</a:t>
            </a:r>
            <a:br>
              <a:rPr lang="en-GB" dirty="0"/>
            </a:br>
            <a:br>
              <a:rPr lang="en-GB" b="1" dirty="0"/>
            </a:br>
            <a:r>
              <a:rPr lang="en-GB" b="1" dirty="0"/>
              <a:t>Aim: </a:t>
            </a:r>
            <a:r>
              <a:rPr lang="en-GB" b="0" dirty="0"/>
              <a:t>to</a:t>
            </a:r>
            <a:r>
              <a:rPr lang="en-GB" b="0" baseline="0" dirty="0"/>
              <a:t> practise distinguishing between verbs taking </a:t>
            </a:r>
            <a:r>
              <a:rPr lang="en-GB" b="0" i="1" baseline="0" dirty="0"/>
              <a:t>sein</a:t>
            </a:r>
            <a:r>
              <a:rPr lang="en-GB" b="0" i="0" baseline="0" dirty="0"/>
              <a:t> and verbs taking </a:t>
            </a:r>
            <a:r>
              <a:rPr lang="en-GB" b="0" i="1" baseline="0" dirty="0" err="1"/>
              <a:t>haben</a:t>
            </a:r>
            <a:r>
              <a:rPr lang="en-GB" b="0" i="1" baseline="0" dirty="0"/>
              <a:t> i</a:t>
            </a:r>
            <a:r>
              <a:rPr lang="en-GB" b="0" i="0" baseline="0" dirty="0"/>
              <a:t>n the perfect tense, choosing the correct </a:t>
            </a:r>
            <a:r>
              <a:rPr lang="en-GB" b="0" i="1" baseline="0" dirty="0" err="1"/>
              <a:t>ihr</a:t>
            </a:r>
            <a:r>
              <a:rPr lang="en-GB" b="0" i="1" baseline="0" dirty="0"/>
              <a:t> </a:t>
            </a:r>
            <a:r>
              <a:rPr lang="en-GB" b="0" i="0" baseline="0" dirty="0"/>
              <a:t>form </a:t>
            </a:r>
            <a:r>
              <a:rPr lang="en-GB" b="0" i="0" baseline="0" dirty="0" err="1"/>
              <a:t>auxillary</a:t>
            </a:r>
            <a:r>
              <a:rPr lang="en-GB" b="0" i="0" baseline="0" dirty="0"/>
              <a:t> by listening for the past participle.</a:t>
            </a:r>
            <a:br>
              <a:rPr lang="en-GB" b="0" dirty="0"/>
            </a:br>
            <a:br>
              <a:rPr lang="en-GB" dirty="0"/>
            </a:br>
            <a:r>
              <a:rPr lang="en-GB" b="1" dirty="0"/>
              <a:t>Procedure:</a:t>
            </a:r>
            <a:br>
              <a:rPr lang="en-GB" dirty="0"/>
            </a:br>
            <a:r>
              <a:rPr lang="en-GB" dirty="0"/>
              <a:t>1. Students listen and write the correct verb, </a:t>
            </a:r>
            <a:r>
              <a:rPr lang="en-GB" i="1" dirty="0" err="1"/>
              <a:t>seid</a:t>
            </a:r>
            <a:r>
              <a:rPr lang="en-GB" dirty="0"/>
              <a:t> or </a:t>
            </a:r>
            <a:r>
              <a:rPr lang="en-GB" i="1" dirty="0" err="1"/>
              <a:t>habt</a:t>
            </a:r>
            <a:r>
              <a:rPr lang="en-GB" dirty="0"/>
              <a:t>.</a:t>
            </a:r>
          </a:p>
          <a:p>
            <a:r>
              <a:rPr lang="en-GB" dirty="0"/>
              <a:t>2. Click to bring up first the correct tick, then the whole sentence in writing,</a:t>
            </a:r>
            <a:r>
              <a:rPr lang="en-GB" baseline="0" dirty="0"/>
              <a:t> for each item.</a:t>
            </a:r>
            <a:endParaRPr lang="en-GB" dirty="0"/>
          </a:p>
          <a:p>
            <a:endParaRPr lang="en-GB" dirty="0"/>
          </a:p>
          <a:p>
            <a:pPr rtl="0" eaLnBrk="1" fontAlgn="ctr" latinLnBrk="0" hangingPunct="1"/>
            <a:r>
              <a:rPr lang="en-GB" b="1" dirty="0"/>
              <a:t>Transcript:</a:t>
            </a:r>
            <a:br>
              <a:rPr lang="en-GB" dirty="0"/>
            </a:br>
            <a:r>
              <a:rPr lang="en-GB" dirty="0"/>
              <a:t>1. [</a:t>
            </a:r>
            <a:r>
              <a:rPr lang="en-GB" sz="1200" b="0" i="0" u="none" strike="noStrike" kern="1200" dirty="0" err="1">
                <a:solidFill>
                  <a:schemeClr val="tx1"/>
                </a:solidFill>
                <a:effectLst/>
                <a:latin typeface="+mn-lt"/>
                <a:ea typeface="+mn-ea"/>
                <a:cs typeface="+mn-cs"/>
              </a:rPr>
              <a:t>Seid</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ihr</a:t>
            </a:r>
            <a:r>
              <a:rPr lang="en-GB" sz="1200" b="0" i="0" u="none" strike="noStrike" kern="1200" dirty="0">
                <a:solidFill>
                  <a:schemeClr val="tx1"/>
                </a:solidFill>
                <a:effectLst/>
                <a:latin typeface="+mn-lt"/>
                <a:ea typeface="+mn-ea"/>
                <a:cs typeface="+mn-cs"/>
              </a:rPr>
              <a:t> oft am </a:t>
            </a:r>
            <a:r>
              <a:rPr lang="en-GB" sz="1200" b="0" i="0" u="none" strike="noStrike" kern="1200" dirty="0" err="1">
                <a:solidFill>
                  <a:schemeClr val="tx1"/>
                </a:solidFill>
                <a:effectLst/>
                <a:latin typeface="+mn-lt"/>
                <a:ea typeface="+mn-ea"/>
                <a:cs typeface="+mn-cs"/>
              </a:rPr>
              <a:t>Wochenende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zu</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Hause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geblieben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Habt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ihr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viele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Bücher</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in der Schule </a:t>
            </a:r>
            <a:r>
              <a:rPr lang="en-GB" sz="1200" b="0" i="0" u="none" strike="noStrike" kern="1200" dirty="0" err="1">
                <a:solidFill>
                  <a:schemeClr val="tx1"/>
                </a:solidFill>
                <a:effectLst/>
                <a:latin typeface="+mn-lt"/>
                <a:ea typeface="+mn-ea"/>
                <a:cs typeface="+mn-cs"/>
              </a:rPr>
              <a:t>gelesen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Wann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habt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ihr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Englisch</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gelernt</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4. Was [</a:t>
            </a:r>
            <a:r>
              <a:rPr lang="en-GB" sz="1200" b="0" i="0" u="none" strike="noStrike" kern="1200" dirty="0" err="1">
                <a:solidFill>
                  <a:schemeClr val="tx1"/>
                </a:solidFill>
                <a:effectLst/>
                <a:latin typeface="+mn-lt"/>
                <a:ea typeface="+mn-ea"/>
                <a:cs typeface="+mn-cs"/>
              </a:rPr>
              <a:t>habt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ihr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früher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im</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Urlaub</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gemacht</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Wohin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seid</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ihr</a:t>
            </a:r>
            <a:r>
              <a:rPr lang="en-GB" sz="1200" b="0" i="0" u="none" strike="noStrike" kern="1200" dirty="0">
                <a:solidFill>
                  <a:schemeClr val="tx1"/>
                </a:solidFill>
                <a:effectLst/>
                <a:latin typeface="+mn-lt"/>
                <a:ea typeface="+mn-ea"/>
                <a:cs typeface="+mn-cs"/>
              </a:rPr>
              <a:t> in </a:t>
            </a:r>
            <a:r>
              <a:rPr lang="en-GB" sz="1200" b="0" i="0" u="none" strike="noStrike" kern="1200" dirty="0" err="1">
                <a:solidFill>
                  <a:schemeClr val="tx1"/>
                </a:solidFill>
                <a:effectLst/>
                <a:latin typeface="+mn-lt"/>
                <a:ea typeface="+mn-ea"/>
                <a:cs typeface="+mn-cs"/>
              </a:rPr>
              <a:t>Urlaub</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gefahren</a:t>
            </a:r>
            <a:r>
              <a:rPr lang="en-GB" sz="1200" b="0" i="0" u="none" strike="noStrike" kern="1200" dirty="0">
                <a:solidFill>
                  <a:schemeClr val="tx1"/>
                </a:solidFill>
                <a:effectLst/>
                <a:latin typeface="+mn-lt"/>
                <a:ea typeface="+mn-ea"/>
                <a:cs typeface="+mn-cs"/>
              </a:rPr>
              <a:t>?</a:t>
            </a: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Habt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ihr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gern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Kaffee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getrunken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Wo [</a:t>
            </a:r>
            <a:r>
              <a:rPr lang="en-GB" sz="1200" b="0" i="0" u="none" strike="noStrike" kern="1200" dirty="0" err="1">
                <a:solidFill>
                  <a:schemeClr val="tx1"/>
                </a:solidFill>
                <a:effectLst/>
                <a:latin typeface="+mn-lt"/>
                <a:ea typeface="+mn-ea"/>
                <a:cs typeface="+mn-cs"/>
              </a:rPr>
              <a:t>seid</a:t>
            </a:r>
            <a:r>
              <a:rPr lang="en-GB" sz="1200" b="0" i="0" u="none" strike="noStrike" kern="1200" dirty="0">
                <a:solidFill>
                  <a:schemeClr val="tx1"/>
                </a:solidFill>
                <a:effectLst/>
                <a:latin typeface="+mn-lt"/>
                <a:ea typeface="+mn-ea"/>
                <a:cs typeface="+mn-cs"/>
              </a:rPr>
              <a: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ihr</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früher</a:t>
            </a:r>
            <a:r>
              <a:rPr lang="en-GB" sz="1200" b="0" i="0" u="none" strike="noStrike" kern="120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geschwommen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Seid</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ihr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gern</a:t>
            </a:r>
            <a:r>
              <a:rPr lang="en-GB" sz="1200" b="0" i="0" u="none" strike="noStrike" kern="1200" dirty="0">
                <a:solidFill>
                  <a:schemeClr val="tx1"/>
                </a:solidFill>
                <a:effectLst/>
                <a:latin typeface="+mn-lt"/>
                <a:ea typeface="+mn-ea"/>
                <a:cs typeface="+mn-cs"/>
              </a:rPr>
              <a:t> in die Schule </a:t>
            </a:r>
            <a:r>
              <a:rPr lang="en-GB" sz="1200" b="0" i="0" u="none" strike="noStrike" kern="1200" dirty="0" err="1">
                <a:solidFill>
                  <a:schemeClr val="tx1"/>
                </a:solidFill>
                <a:effectLst/>
                <a:latin typeface="+mn-lt"/>
                <a:ea typeface="+mn-ea"/>
                <a:cs typeface="+mn-cs"/>
              </a:rPr>
              <a:t>gegangen</a:t>
            </a:r>
            <a:r>
              <a:rPr lang="en-GB" sz="1200" b="0" i="0" u="none" strike="noStrike"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a:t>
            </a:r>
            <a:r>
              <a:rPr lang="en-GB" b="0" baseline="0" dirty="0"/>
              <a:t> practise distinguishing between verbs taking </a:t>
            </a:r>
            <a:r>
              <a:rPr lang="en-GB" b="0" i="1" baseline="0" dirty="0"/>
              <a:t>sein</a:t>
            </a:r>
            <a:r>
              <a:rPr lang="en-GB" b="0" i="0" baseline="0" dirty="0"/>
              <a:t> and verbs taking </a:t>
            </a:r>
            <a:r>
              <a:rPr lang="en-GB" b="0" i="1" baseline="0" dirty="0" err="1"/>
              <a:t>haben</a:t>
            </a:r>
            <a:r>
              <a:rPr lang="en-GB" b="0" i="1" baseline="0" dirty="0"/>
              <a:t> i</a:t>
            </a:r>
            <a:r>
              <a:rPr lang="en-GB" b="0" i="0" baseline="0" dirty="0"/>
              <a:t>n the perfect tense, choosing the correct </a:t>
            </a:r>
            <a:r>
              <a:rPr lang="en-GB" b="0" i="1" baseline="0" dirty="0" err="1"/>
              <a:t>ihr</a:t>
            </a:r>
            <a:r>
              <a:rPr lang="en-GB" b="0" i="1" baseline="0" dirty="0"/>
              <a:t> </a:t>
            </a:r>
            <a:r>
              <a:rPr lang="en-GB" b="0" i="0" baseline="0" dirty="0"/>
              <a:t>form </a:t>
            </a:r>
            <a:r>
              <a:rPr lang="en-GB" b="0" i="0" baseline="0" dirty="0" err="1"/>
              <a:t>auxillary</a:t>
            </a:r>
            <a:r>
              <a:rPr lang="en-GB" b="0" i="0" baseline="0" dirty="0"/>
              <a:t>, having first determined the past participle implied by the rest of the sentence.</a:t>
            </a:r>
            <a:br>
              <a:rPr lang="en-GB" b="0" dirty="0"/>
            </a:br>
            <a:br>
              <a:rPr lang="en-GB" dirty="0"/>
            </a:br>
            <a:r>
              <a:rPr lang="en-GB" b="1" dirty="0"/>
              <a:t>Procedure:</a:t>
            </a:r>
            <a:br>
              <a:rPr lang="en-GB" dirty="0"/>
            </a:br>
            <a:r>
              <a:rPr lang="en-GB" dirty="0"/>
              <a:t>1. Students</a:t>
            </a:r>
            <a:r>
              <a:rPr lang="en-GB" baseline="0" dirty="0"/>
              <a:t> read the sentences and choose the correct past participle for each from the options given in the box at the bottom of the slide.</a:t>
            </a:r>
            <a:endParaRPr lang="en-GB" dirty="0"/>
          </a:p>
          <a:p>
            <a:r>
              <a:rPr lang="en-GB" dirty="0"/>
              <a:t>2. In addition they select the correct</a:t>
            </a:r>
            <a:r>
              <a:rPr lang="en-GB" baseline="0" dirty="0"/>
              <a:t> form – </a:t>
            </a:r>
            <a:r>
              <a:rPr lang="en-GB" i="1" baseline="0" dirty="0" err="1"/>
              <a:t>habt</a:t>
            </a:r>
            <a:r>
              <a:rPr lang="en-GB" i="1" baseline="0" dirty="0"/>
              <a:t> </a:t>
            </a:r>
            <a:r>
              <a:rPr lang="en-GB" baseline="0" dirty="0"/>
              <a:t>or </a:t>
            </a:r>
            <a:r>
              <a:rPr lang="en-GB" i="1" baseline="0" dirty="0" err="1"/>
              <a:t>seid</a:t>
            </a:r>
            <a:r>
              <a:rPr lang="en-GB" baseline="0" dirty="0"/>
              <a:t>.</a:t>
            </a:r>
            <a:endParaRPr lang="en-GB" dirty="0"/>
          </a:p>
          <a:p>
            <a:r>
              <a:rPr lang="en-GB" dirty="0"/>
              <a:t>3. Teacher clicks to bring up first the correct past</a:t>
            </a:r>
            <a:r>
              <a:rPr lang="en-GB" baseline="0" dirty="0"/>
              <a:t> participle</a:t>
            </a:r>
            <a:r>
              <a:rPr lang="en-GB" dirty="0"/>
              <a:t>, then to reveal </a:t>
            </a:r>
            <a:r>
              <a:rPr lang="en-GB" baseline="0" dirty="0"/>
              <a:t>the correct </a:t>
            </a:r>
            <a:r>
              <a:rPr lang="en-GB" baseline="0" dirty="0" err="1"/>
              <a:t>auxillary</a:t>
            </a:r>
            <a:r>
              <a:rPr lang="en-GB" baseline="0" dirty="0"/>
              <a:t> for each item</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12 minutes (all</a:t>
            </a:r>
            <a:r>
              <a:rPr lang="en-GB" b="1" baseline="0" dirty="0"/>
              <a:t> three </a:t>
            </a:r>
            <a:r>
              <a:rPr lang="en-GB" b="1" dirty="0"/>
              <a:t>slides)</a:t>
            </a:r>
            <a:br>
              <a:rPr lang="en-GB" dirty="0"/>
            </a:br>
            <a:br>
              <a:rPr lang="en-GB" b="1" dirty="0"/>
            </a:br>
            <a:r>
              <a:rPr lang="en-GB" b="1" dirty="0"/>
              <a:t>Aim: </a:t>
            </a:r>
            <a:r>
              <a:rPr lang="en-GB" b="0" dirty="0"/>
              <a:t>to practice</a:t>
            </a:r>
            <a:r>
              <a:rPr lang="en-GB" b="0" baseline="0" dirty="0"/>
              <a:t> the spoken production of the correct </a:t>
            </a:r>
            <a:r>
              <a:rPr lang="en-GB" b="1" i="1" baseline="0" dirty="0" err="1"/>
              <a:t>ihr</a:t>
            </a:r>
            <a:r>
              <a:rPr lang="en-GB" b="0" i="0" baseline="0" dirty="0"/>
              <a:t> form </a:t>
            </a:r>
            <a:r>
              <a:rPr lang="en-GB" b="0" i="0" baseline="0" dirty="0" err="1"/>
              <a:t>auxillary</a:t>
            </a:r>
            <a:r>
              <a:rPr lang="en-GB" b="0" i="0" baseline="0" dirty="0"/>
              <a:t> in the perfect tense.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Students work in groups of </a:t>
            </a:r>
            <a:r>
              <a:rPr lang="en-GB" b="1" dirty="0"/>
              <a:t>three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a:t>
            </a:r>
            <a:r>
              <a:rPr lang="en-GB" dirty="0"/>
              <a:t>Student A says the first question</a:t>
            </a:r>
            <a:r>
              <a:rPr lang="en-GB" baseline="0" dirty="0"/>
              <a:t> (</a:t>
            </a:r>
            <a:r>
              <a:rPr lang="en-GB" i="0" baseline="0" dirty="0"/>
              <a:t>which appears upon clicking the mouse) </a:t>
            </a:r>
            <a:r>
              <a:rPr lang="en-GB" baseline="0" dirty="0"/>
              <a:t>to the two partners in German, inserting the correct form of the </a:t>
            </a:r>
            <a:r>
              <a:rPr lang="en-GB" baseline="0" dirty="0" err="1"/>
              <a:t>auxillary</a:t>
            </a:r>
            <a:r>
              <a:rPr lang="en-GB" baseline="0" dirty="0"/>
              <a:t> – </a:t>
            </a:r>
            <a:r>
              <a:rPr lang="en-GB" i="1" baseline="0" dirty="0" err="1"/>
              <a:t>ihr</a:t>
            </a:r>
            <a:r>
              <a:rPr lang="en-GB" i="1" baseline="0" dirty="0"/>
              <a:t> </a:t>
            </a:r>
            <a:r>
              <a:rPr lang="en-GB" i="1" baseline="0" dirty="0" err="1"/>
              <a:t>habt</a:t>
            </a:r>
            <a:r>
              <a:rPr lang="en-GB" i="0" baseline="0" dirty="0"/>
              <a:t> or </a:t>
            </a:r>
            <a:r>
              <a:rPr lang="en-GB" i="1" baseline="0" dirty="0" err="1"/>
              <a:t>ihr</a:t>
            </a:r>
            <a:r>
              <a:rPr lang="en-GB" i="1" baseline="0" dirty="0"/>
              <a:t> </a:t>
            </a:r>
            <a:r>
              <a:rPr lang="en-GB" i="1" baseline="0" dirty="0" err="1"/>
              <a:t>seid</a:t>
            </a:r>
            <a:r>
              <a:rPr lang="en-GB" i="1" baseline="0" dirty="0"/>
              <a:t> </a:t>
            </a:r>
            <a:r>
              <a:rPr lang="en-GB"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e.g. 1. </a:t>
            </a:r>
            <a:r>
              <a:rPr lang="en-GB" i="1" baseline="0" dirty="0"/>
              <a:t>Was </a:t>
            </a:r>
            <a:r>
              <a:rPr lang="en-GB" b="1" i="1" baseline="0" dirty="0" err="1"/>
              <a:t>habt</a:t>
            </a:r>
            <a:r>
              <a:rPr lang="en-GB" b="1" i="1" baseline="0" dirty="0"/>
              <a:t> </a:t>
            </a:r>
            <a:r>
              <a:rPr lang="en-GB" b="1" i="1" baseline="0" dirty="0" err="1"/>
              <a:t>ihr</a:t>
            </a:r>
            <a:r>
              <a:rPr lang="en-GB" b="1" i="1" baseline="0" dirty="0"/>
              <a:t> </a:t>
            </a:r>
            <a:r>
              <a:rPr lang="en-GB" sz="1200" i="1" dirty="0" err="1">
                <a:solidFill>
                  <a:schemeClr val="accent5">
                    <a:lumMod val="50000"/>
                  </a:schemeClr>
                </a:solidFill>
              </a:rPr>
              <a:t>früher</a:t>
            </a:r>
            <a:r>
              <a:rPr lang="en-GB" sz="1200" i="1" dirty="0">
                <a:solidFill>
                  <a:schemeClr val="accent5">
                    <a:lumMod val="50000"/>
                  </a:schemeClr>
                </a:solidFill>
              </a:rPr>
              <a:t> </a:t>
            </a:r>
            <a:r>
              <a:rPr lang="en-GB" sz="1200" i="1" dirty="0" err="1">
                <a:solidFill>
                  <a:schemeClr val="accent5">
                    <a:lumMod val="50000"/>
                  </a:schemeClr>
                </a:solidFill>
              </a:rPr>
              <a:t>gern</a:t>
            </a:r>
            <a:r>
              <a:rPr lang="en-GB" sz="1200" i="1" dirty="0">
                <a:solidFill>
                  <a:schemeClr val="accent5">
                    <a:lumMod val="50000"/>
                  </a:schemeClr>
                </a:solidFill>
              </a:rPr>
              <a:t> </a:t>
            </a:r>
            <a:r>
              <a:rPr lang="en-GB" sz="1200" i="1" dirty="0" err="1">
                <a:solidFill>
                  <a:schemeClr val="accent5">
                    <a:lumMod val="50000"/>
                  </a:schemeClr>
                </a:solidFill>
              </a:rPr>
              <a:t>gespielt</a:t>
            </a:r>
            <a:r>
              <a:rPr lang="en-GB" sz="1200" i="1" dirty="0">
                <a:solidFill>
                  <a:schemeClr val="accent5">
                    <a:lumMod val="50000"/>
                  </a:schemeClr>
                </a:solidFill>
              </a:rPr>
              <a:t>?</a:t>
            </a:r>
          </a:p>
          <a:p>
            <a:r>
              <a:rPr lang="en-GB" i="0" baseline="0" dirty="0"/>
              <a:t>3. Student A then turns away from the board, and Students B and C answer in German according to the corresponding English prompt, which appears upon the next mouse click</a:t>
            </a:r>
          </a:p>
          <a:p>
            <a:r>
              <a:rPr lang="en-GB" i="0" baseline="0" dirty="0"/>
              <a:t> – e.g. 1. </a:t>
            </a:r>
            <a:r>
              <a:rPr lang="en-GB" i="1" baseline="0" dirty="0" err="1"/>
              <a:t>Wir</a:t>
            </a:r>
            <a:r>
              <a:rPr lang="en-GB" i="1" baseline="0" dirty="0"/>
              <a:t> </a:t>
            </a:r>
            <a:r>
              <a:rPr lang="en-GB" i="1" baseline="0" dirty="0" err="1"/>
              <a:t>haben</a:t>
            </a:r>
            <a:r>
              <a:rPr lang="en-GB" i="1" baseline="0" dirty="0"/>
              <a:t> </a:t>
            </a:r>
            <a:r>
              <a:rPr lang="en-GB" sz="1200" i="1" dirty="0" err="1">
                <a:solidFill>
                  <a:schemeClr val="accent5">
                    <a:lumMod val="50000"/>
                  </a:schemeClr>
                </a:solidFill>
              </a:rPr>
              <a:t>früher</a:t>
            </a:r>
            <a:r>
              <a:rPr lang="en-GB" sz="1200" i="1" dirty="0">
                <a:solidFill>
                  <a:schemeClr val="accent5">
                    <a:lumMod val="50000"/>
                  </a:schemeClr>
                </a:solidFill>
              </a:rPr>
              <a:t> </a:t>
            </a:r>
            <a:r>
              <a:rPr lang="en-GB" sz="1200" i="1" dirty="0" err="1">
                <a:solidFill>
                  <a:schemeClr val="accent5">
                    <a:lumMod val="50000"/>
                  </a:schemeClr>
                </a:solidFill>
              </a:rPr>
              <a:t>gern</a:t>
            </a:r>
            <a:r>
              <a:rPr lang="en-GB" sz="1200" i="1" dirty="0">
                <a:solidFill>
                  <a:schemeClr val="accent5">
                    <a:lumMod val="50000"/>
                  </a:schemeClr>
                </a:solidFill>
              </a:rPr>
              <a:t> </a:t>
            </a:r>
            <a:r>
              <a:rPr lang="en-GB" sz="1200" i="1" dirty="0" err="1">
                <a:solidFill>
                  <a:schemeClr val="accent5">
                    <a:lumMod val="50000"/>
                  </a:schemeClr>
                </a:solidFill>
              </a:rPr>
              <a:t>Karten</a:t>
            </a:r>
            <a:r>
              <a:rPr lang="en-GB" sz="1200" i="1" dirty="0">
                <a:solidFill>
                  <a:schemeClr val="accent5">
                    <a:lumMod val="50000"/>
                  </a:schemeClr>
                </a:solidFill>
              </a:rPr>
              <a:t> </a:t>
            </a:r>
            <a:r>
              <a:rPr lang="en-GB" sz="1200" i="1" dirty="0" err="1">
                <a:solidFill>
                  <a:schemeClr val="accent5">
                    <a:lumMod val="50000"/>
                  </a:schemeClr>
                </a:solidFill>
              </a:rPr>
              <a:t>gespielt</a:t>
            </a:r>
            <a:r>
              <a:rPr lang="en-GB" sz="1200" i="1" dirty="0">
                <a:solidFill>
                  <a:schemeClr val="accent5">
                    <a:lumMod val="50000"/>
                  </a:schemeClr>
                </a:solidFill>
              </a:rPr>
              <a:t>.</a:t>
            </a:r>
          </a:p>
          <a:p>
            <a:r>
              <a:rPr lang="en-GB" sz="1200" i="0" dirty="0">
                <a:solidFill>
                  <a:schemeClr val="accent5">
                    <a:lumMod val="50000"/>
                  </a:schemeClr>
                </a:solidFill>
              </a:rPr>
              <a:t>4. Student</a:t>
            </a:r>
            <a:r>
              <a:rPr lang="en-GB" sz="1200" i="0" baseline="0" dirty="0">
                <a:solidFill>
                  <a:schemeClr val="accent5">
                    <a:lumMod val="50000"/>
                  </a:schemeClr>
                </a:solidFill>
              </a:rPr>
              <a:t> A notes the response down in English, then turns round to face the board again, to check.</a:t>
            </a:r>
          </a:p>
          <a:p>
            <a:r>
              <a:rPr lang="en-GB" sz="1200" i="0" baseline="0" dirty="0">
                <a:solidFill>
                  <a:schemeClr val="accent5">
                    <a:lumMod val="50000"/>
                  </a:schemeClr>
                </a:solidFill>
              </a:rPr>
              <a:t>5. Repeat the above steps for the other two questions on the slide.</a:t>
            </a:r>
          </a:p>
          <a:p>
            <a:r>
              <a:rPr lang="en-GB" sz="1200" i="0" baseline="0" dirty="0">
                <a:solidFill>
                  <a:schemeClr val="accent5">
                    <a:lumMod val="50000"/>
                  </a:schemeClr>
                </a:solidFill>
              </a:rPr>
              <a:t>6. Advance to the next slide for Student B to ask his/her questions, then to the following one for Student C.</a:t>
            </a:r>
            <a:endParaRPr lang="en-GB" i="0"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487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 previous slide.</a:t>
            </a:r>
            <a:endParaRPr lang="en-GB" i="0"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552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Draw students’ attention to the MP consideration</a:t>
            </a:r>
            <a:r>
              <a:rPr lang="en-GB" b="0" i="0" baseline="0" dirty="0"/>
              <a:t> in Answer 3. They have previously learnt that adverbs of manner go before place (and also that adverbs of time go before manner). Later in Y9 they will bring all three together.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55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strong verbs; past participle formation</a:t>
            </a:r>
            <a:br>
              <a:rPr lang="en-GB" sz="1200" b="0" dirty="0"/>
            </a:br>
            <a:r>
              <a:rPr lang="en-GB" sz="1200" b="0" dirty="0"/>
              <a:t>Consolidation of imperfect (</a:t>
            </a:r>
            <a:r>
              <a:rPr lang="en-GB" sz="1200" b="0" dirty="0" err="1"/>
              <a:t>hatte</a:t>
            </a:r>
            <a:r>
              <a:rPr lang="en-GB" sz="1200" b="0" dirty="0"/>
              <a:t>, war, es gab)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Formation of compound</a:t>
            </a:r>
            <a:r>
              <a:rPr lang="en-GB" sz="1200" b="0" baseline="0" dirty="0"/>
              <a:t> nouns </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9.1.1.5 (revisit) </a:t>
            </a:r>
            <a:r>
              <a:rPr lang="en-US" sz="1200" kern="1200" dirty="0" err="1">
                <a:solidFill>
                  <a:schemeClr val="tx1"/>
                </a:solidFill>
                <a:effectLst/>
                <a:latin typeface="+mn-lt"/>
                <a:ea typeface="+mn-ea"/>
                <a:cs typeface="+mn-cs"/>
              </a:rPr>
              <a:t>finden</a:t>
            </a:r>
            <a:r>
              <a:rPr lang="en-US" sz="1200" kern="1200" dirty="0">
                <a:solidFill>
                  <a:schemeClr val="tx1"/>
                </a:solidFill>
                <a:effectLst/>
                <a:latin typeface="+mn-lt"/>
                <a:ea typeface="+mn-ea"/>
                <a:cs typeface="+mn-cs"/>
              </a:rPr>
              <a:t> [103] es gab [49] </a:t>
            </a:r>
            <a:r>
              <a:rPr lang="en-US" sz="1200" kern="1200" dirty="0" err="1">
                <a:solidFill>
                  <a:schemeClr val="tx1"/>
                </a:solidFill>
                <a:effectLst/>
                <a:latin typeface="+mn-lt"/>
                <a:ea typeface="+mn-ea"/>
                <a:cs typeface="+mn-cs"/>
              </a:rPr>
              <a:t>geblieben</a:t>
            </a:r>
            <a:r>
              <a:rPr lang="en-US" sz="1200" kern="1200" dirty="0">
                <a:solidFill>
                  <a:schemeClr val="tx1"/>
                </a:solidFill>
                <a:effectLst/>
                <a:latin typeface="+mn-lt"/>
                <a:ea typeface="+mn-ea"/>
                <a:cs typeface="+mn-cs"/>
              </a:rPr>
              <a:t> [113] </a:t>
            </a:r>
            <a:r>
              <a:rPr lang="en-US" sz="1200" kern="1200" dirty="0" err="1">
                <a:solidFill>
                  <a:schemeClr val="tx1"/>
                </a:solidFill>
                <a:effectLst/>
                <a:latin typeface="+mn-lt"/>
                <a:ea typeface="+mn-ea"/>
                <a:cs typeface="+mn-cs"/>
              </a:rPr>
              <a:t>gegangen</a:t>
            </a:r>
            <a:r>
              <a:rPr lang="en-US" sz="1200" kern="1200" dirty="0">
                <a:solidFill>
                  <a:schemeClr val="tx1"/>
                </a:solidFill>
                <a:effectLst/>
                <a:latin typeface="+mn-lt"/>
                <a:ea typeface="+mn-ea"/>
                <a:cs typeface="+mn-cs"/>
              </a:rPr>
              <a:t> [66] </a:t>
            </a:r>
            <a:r>
              <a:rPr lang="en-US" sz="1200" kern="1200" dirty="0" err="1">
                <a:solidFill>
                  <a:schemeClr val="tx1"/>
                </a:solidFill>
                <a:effectLst/>
                <a:latin typeface="+mn-lt"/>
                <a:ea typeface="+mn-ea"/>
                <a:cs typeface="+mn-cs"/>
              </a:rPr>
              <a:t>gefahren</a:t>
            </a:r>
            <a:r>
              <a:rPr lang="en-US" sz="1200" kern="1200" dirty="0">
                <a:solidFill>
                  <a:schemeClr val="tx1"/>
                </a:solidFill>
                <a:effectLst/>
                <a:latin typeface="+mn-lt"/>
                <a:ea typeface="+mn-ea"/>
                <a:cs typeface="+mn-cs"/>
              </a:rPr>
              <a:t> [215] </a:t>
            </a:r>
            <a:r>
              <a:rPr lang="en-US" sz="1200" kern="1200" dirty="0" err="1">
                <a:solidFill>
                  <a:schemeClr val="tx1"/>
                </a:solidFill>
                <a:effectLst/>
                <a:latin typeface="+mn-lt"/>
                <a:ea typeface="+mn-ea"/>
                <a:cs typeface="+mn-cs"/>
              </a:rPr>
              <a:t>geflogen</a:t>
            </a:r>
            <a:r>
              <a:rPr lang="en-US" sz="1200" kern="1200" dirty="0">
                <a:solidFill>
                  <a:schemeClr val="tx1"/>
                </a:solidFill>
                <a:effectLst/>
                <a:latin typeface="+mn-lt"/>
                <a:ea typeface="+mn-ea"/>
                <a:cs typeface="+mn-cs"/>
              </a:rPr>
              <a:t> [824] </a:t>
            </a:r>
            <a:r>
              <a:rPr lang="en-US" sz="1200" kern="1200" dirty="0" err="1">
                <a:solidFill>
                  <a:schemeClr val="tx1"/>
                </a:solidFill>
                <a:effectLst/>
                <a:latin typeface="+mn-lt"/>
                <a:ea typeface="+mn-ea"/>
                <a:cs typeface="+mn-cs"/>
              </a:rPr>
              <a:t>gefunden</a:t>
            </a:r>
            <a:r>
              <a:rPr lang="en-US" sz="1200" kern="1200" dirty="0">
                <a:solidFill>
                  <a:schemeClr val="tx1"/>
                </a:solidFill>
                <a:effectLst/>
                <a:latin typeface="+mn-lt"/>
                <a:ea typeface="+mn-ea"/>
                <a:cs typeface="+mn-cs"/>
              </a:rPr>
              <a:t> [103]  </a:t>
            </a:r>
            <a:r>
              <a:rPr lang="en-US" sz="1200" kern="1200" dirty="0" err="1">
                <a:solidFill>
                  <a:schemeClr val="tx1"/>
                </a:solidFill>
                <a:effectLst/>
                <a:latin typeface="+mn-lt"/>
                <a:ea typeface="+mn-ea"/>
                <a:cs typeface="+mn-cs"/>
              </a:rPr>
              <a:t>geschrieben</a:t>
            </a:r>
            <a:r>
              <a:rPr lang="en-US" sz="1200" kern="1200" dirty="0">
                <a:solidFill>
                  <a:schemeClr val="tx1"/>
                </a:solidFill>
                <a:effectLst/>
                <a:latin typeface="+mn-lt"/>
                <a:ea typeface="+mn-ea"/>
                <a:cs typeface="+mn-cs"/>
              </a:rPr>
              <a:t> [184] </a:t>
            </a:r>
            <a:r>
              <a:rPr lang="en-US" sz="1200" kern="1200" dirty="0" err="1">
                <a:solidFill>
                  <a:schemeClr val="tx1"/>
                </a:solidFill>
                <a:effectLst/>
                <a:latin typeface="+mn-lt"/>
                <a:ea typeface="+mn-ea"/>
                <a:cs typeface="+mn-cs"/>
              </a:rPr>
              <a:t>geschwommen</a:t>
            </a:r>
            <a:r>
              <a:rPr lang="en-US" sz="1200" kern="1200" dirty="0">
                <a:solidFill>
                  <a:schemeClr val="tx1"/>
                </a:solidFill>
                <a:effectLst/>
                <a:latin typeface="+mn-lt"/>
                <a:ea typeface="+mn-ea"/>
                <a:cs typeface="+mn-cs"/>
              </a:rPr>
              <a:t> [1863] </a:t>
            </a:r>
            <a:r>
              <a:rPr lang="en-US" sz="1200" kern="1200" dirty="0" err="1">
                <a:solidFill>
                  <a:schemeClr val="tx1"/>
                </a:solidFill>
                <a:effectLst/>
                <a:latin typeface="+mn-lt"/>
                <a:ea typeface="+mn-ea"/>
                <a:cs typeface="+mn-cs"/>
              </a:rPr>
              <a:t>getroffen</a:t>
            </a:r>
            <a:r>
              <a:rPr lang="en-US" sz="1200" kern="1200" dirty="0">
                <a:solidFill>
                  <a:schemeClr val="tx1"/>
                </a:solidFill>
                <a:effectLst/>
                <a:latin typeface="+mn-lt"/>
                <a:ea typeface="+mn-ea"/>
                <a:cs typeface="+mn-cs"/>
              </a:rPr>
              <a:t> [259] </a:t>
            </a:r>
            <a:r>
              <a:rPr lang="en-US" sz="1200" kern="1200" dirty="0" err="1">
                <a:solidFill>
                  <a:schemeClr val="tx1"/>
                </a:solidFill>
                <a:effectLst/>
                <a:latin typeface="+mn-lt"/>
                <a:ea typeface="+mn-ea"/>
                <a:cs typeface="+mn-cs"/>
              </a:rPr>
              <a:t>getrunken</a:t>
            </a:r>
            <a:r>
              <a:rPr lang="en-US" sz="1200" kern="1200" dirty="0">
                <a:solidFill>
                  <a:schemeClr val="tx1"/>
                </a:solidFill>
                <a:effectLst/>
                <a:latin typeface="+mn-lt"/>
                <a:ea typeface="+mn-ea"/>
                <a:cs typeface="+mn-cs"/>
              </a:rPr>
              <a:t> [634] </a:t>
            </a:r>
            <a:r>
              <a:rPr lang="en-US" sz="1200" kern="1200" dirty="0" err="1">
                <a:solidFill>
                  <a:schemeClr val="tx1"/>
                </a:solidFill>
                <a:effectLst/>
                <a:latin typeface="+mn-lt"/>
                <a:ea typeface="+mn-ea"/>
                <a:cs typeface="+mn-cs"/>
              </a:rPr>
              <a:t>glauben</a:t>
            </a:r>
            <a:r>
              <a:rPr lang="en-US" sz="1200" kern="1200" dirty="0">
                <a:solidFill>
                  <a:schemeClr val="tx1"/>
                </a:solidFill>
                <a:effectLst/>
                <a:latin typeface="+mn-lt"/>
                <a:ea typeface="+mn-ea"/>
                <a:cs typeface="+mn-cs"/>
              </a:rPr>
              <a:t> [156] </a:t>
            </a:r>
            <a:r>
              <a:rPr lang="en-US" sz="1200" kern="1200" dirty="0" err="1">
                <a:solidFill>
                  <a:schemeClr val="tx1"/>
                </a:solidFill>
                <a:effectLst/>
                <a:latin typeface="+mn-lt"/>
                <a:ea typeface="+mn-ea"/>
                <a:cs typeface="+mn-cs"/>
              </a:rPr>
              <a:t>hatte</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lernen</a:t>
            </a:r>
            <a:r>
              <a:rPr lang="en-US" sz="1200" kern="1200" dirty="0">
                <a:solidFill>
                  <a:schemeClr val="tx1"/>
                </a:solidFill>
                <a:effectLst/>
                <a:latin typeface="+mn-lt"/>
                <a:ea typeface="+mn-ea"/>
                <a:cs typeface="+mn-cs"/>
              </a:rPr>
              <a:t> [288] </a:t>
            </a:r>
            <a:r>
              <a:rPr lang="en-US" sz="1200" kern="1200" dirty="0" err="1">
                <a:solidFill>
                  <a:schemeClr val="tx1"/>
                </a:solidFill>
                <a:effectLst/>
                <a:latin typeface="+mn-lt"/>
                <a:ea typeface="+mn-ea"/>
                <a:cs typeface="+mn-cs"/>
              </a:rPr>
              <a:t>meinen</a:t>
            </a:r>
            <a:r>
              <a:rPr lang="en-US" sz="1200" kern="1200" dirty="0">
                <a:solidFill>
                  <a:schemeClr val="tx1"/>
                </a:solidFill>
                <a:effectLst/>
                <a:latin typeface="+mn-lt"/>
                <a:ea typeface="+mn-ea"/>
                <a:cs typeface="+mn-cs"/>
              </a:rPr>
              <a:t> [213] war [4] </a:t>
            </a:r>
            <a:r>
              <a:rPr lang="en-US" sz="1200" kern="1200" dirty="0" err="1">
                <a:solidFill>
                  <a:schemeClr val="tx1"/>
                </a:solidFill>
                <a:effectLst/>
                <a:latin typeface="+mn-lt"/>
                <a:ea typeface="+mn-ea"/>
                <a:cs typeface="+mn-cs"/>
              </a:rPr>
              <a:t>schwimmen</a:t>
            </a:r>
            <a:r>
              <a:rPr lang="en-US" sz="1200" kern="1200" dirty="0">
                <a:solidFill>
                  <a:schemeClr val="tx1"/>
                </a:solidFill>
                <a:effectLst/>
                <a:latin typeface="+mn-lt"/>
                <a:ea typeface="+mn-ea"/>
                <a:cs typeface="+mn-cs"/>
              </a:rPr>
              <a:t> [1863] </a:t>
            </a:r>
            <a:r>
              <a:rPr lang="en-US" sz="1200" kern="1200" dirty="0" err="1">
                <a:solidFill>
                  <a:schemeClr val="tx1"/>
                </a:solidFill>
                <a:effectLst/>
                <a:latin typeface="+mn-lt"/>
                <a:ea typeface="+mn-ea"/>
                <a:cs typeface="+mn-cs"/>
              </a:rPr>
              <a:t>verbringen</a:t>
            </a:r>
            <a:r>
              <a:rPr lang="en-US" sz="1200" kern="1200" dirty="0">
                <a:solidFill>
                  <a:schemeClr val="tx1"/>
                </a:solidFill>
                <a:effectLst/>
                <a:latin typeface="+mn-lt"/>
                <a:ea typeface="+mn-ea"/>
                <a:cs typeface="+mn-cs"/>
              </a:rPr>
              <a:t> [1391] </a:t>
            </a:r>
            <a:r>
              <a:rPr lang="en-US" sz="1200" kern="1200" dirty="0" err="1">
                <a:solidFill>
                  <a:schemeClr val="tx1"/>
                </a:solidFill>
                <a:effectLst/>
                <a:latin typeface="+mn-lt"/>
                <a:ea typeface="+mn-ea"/>
                <a:cs typeface="+mn-cs"/>
              </a:rPr>
              <a:t>Bruder</a:t>
            </a:r>
            <a:r>
              <a:rPr lang="en-US" sz="1200" kern="1200" dirty="0">
                <a:solidFill>
                  <a:schemeClr val="tx1"/>
                </a:solidFill>
                <a:effectLst/>
                <a:latin typeface="+mn-lt"/>
                <a:ea typeface="+mn-ea"/>
                <a:cs typeface="+mn-cs"/>
              </a:rPr>
              <a:t> [730]  Deutschland [140] </a:t>
            </a:r>
            <a:r>
              <a:rPr lang="en-US" sz="1200" kern="1200" dirty="0" err="1">
                <a:solidFill>
                  <a:schemeClr val="tx1"/>
                </a:solidFill>
                <a:effectLst/>
                <a:latin typeface="+mn-lt"/>
                <a:ea typeface="+mn-ea"/>
                <a:cs typeface="+mn-cs"/>
              </a:rPr>
              <a:t>Eltern</a:t>
            </a:r>
            <a:r>
              <a:rPr lang="en-US" sz="1200" kern="1200" dirty="0">
                <a:solidFill>
                  <a:schemeClr val="tx1"/>
                </a:solidFill>
                <a:effectLst/>
                <a:latin typeface="+mn-lt"/>
                <a:ea typeface="+mn-ea"/>
                <a:cs typeface="+mn-cs"/>
              </a:rPr>
              <a:t> [404] </a:t>
            </a:r>
            <a:r>
              <a:rPr lang="en-US" sz="1200" kern="1200" dirty="0" err="1">
                <a:solidFill>
                  <a:schemeClr val="tx1"/>
                </a:solidFill>
                <a:effectLst/>
                <a:latin typeface="+mn-lt"/>
                <a:ea typeface="+mn-ea"/>
                <a:cs typeface="+mn-cs"/>
              </a:rPr>
              <a:t>Familie</a:t>
            </a:r>
            <a:r>
              <a:rPr lang="en-US" sz="1200" kern="1200" dirty="0">
                <a:solidFill>
                  <a:schemeClr val="tx1"/>
                </a:solidFill>
                <a:effectLst/>
                <a:latin typeface="+mn-lt"/>
                <a:ea typeface="+mn-ea"/>
                <a:cs typeface="+mn-cs"/>
              </a:rPr>
              <a:t> [329] </a:t>
            </a:r>
            <a:r>
              <a:rPr lang="en-US" sz="1200"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kern="1200" dirty="0" err="1">
                <a:solidFill>
                  <a:schemeClr val="tx1"/>
                </a:solidFill>
                <a:effectLst/>
                <a:latin typeface="+mn-lt"/>
                <a:ea typeface="+mn-ea"/>
                <a:cs typeface="+mn-cs"/>
              </a:rPr>
              <a:t>Flasche</a:t>
            </a:r>
            <a:r>
              <a:rPr lang="en-US" sz="1200" kern="1200" dirty="0">
                <a:solidFill>
                  <a:schemeClr val="tx1"/>
                </a:solidFill>
                <a:effectLst/>
                <a:latin typeface="+mn-lt"/>
                <a:ea typeface="+mn-ea"/>
                <a:cs typeface="+mn-cs"/>
              </a:rPr>
              <a:t> [1602] </a:t>
            </a:r>
            <a:r>
              <a:rPr lang="en-US" sz="1200" kern="1200" dirty="0" err="1">
                <a:solidFill>
                  <a:schemeClr val="tx1"/>
                </a:solidFill>
                <a:effectLst/>
                <a:latin typeface="+mn-lt"/>
                <a:ea typeface="+mn-ea"/>
                <a:cs typeface="+mn-cs"/>
              </a:rPr>
              <a:t>Flugzeug</a:t>
            </a:r>
            <a:r>
              <a:rPr lang="en-US" sz="1200" kern="1200" dirty="0">
                <a:solidFill>
                  <a:schemeClr val="tx1"/>
                </a:solidFill>
                <a:effectLst/>
                <a:latin typeface="+mn-lt"/>
                <a:ea typeface="+mn-ea"/>
                <a:cs typeface="+mn-cs"/>
              </a:rPr>
              <a:t> [1776] Kind [133] </a:t>
            </a:r>
            <a:r>
              <a:rPr lang="en-US" sz="1200" kern="1200" dirty="0" err="1">
                <a:solidFill>
                  <a:schemeClr val="tx1"/>
                </a:solidFill>
                <a:effectLst/>
                <a:latin typeface="+mn-lt"/>
                <a:ea typeface="+mn-ea"/>
                <a:cs typeface="+mn-cs"/>
              </a:rPr>
              <a:t>Onkel</a:t>
            </a:r>
            <a:r>
              <a:rPr lang="en-US" sz="1200" kern="1200" dirty="0">
                <a:solidFill>
                  <a:schemeClr val="tx1"/>
                </a:solidFill>
                <a:effectLst/>
                <a:latin typeface="+mn-lt"/>
                <a:ea typeface="+mn-ea"/>
                <a:cs typeface="+mn-cs"/>
              </a:rPr>
              <a:t> [1832] </a:t>
            </a:r>
            <a:r>
              <a:rPr lang="en-US" sz="1200" kern="1200" dirty="0" err="1">
                <a:solidFill>
                  <a:schemeClr val="tx1"/>
                </a:solidFill>
                <a:effectLst/>
                <a:latin typeface="+mn-lt"/>
                <a:ea typeface="+mn-ea"/>
                <a:cs typeface="+mn-cs"/>
              </a:rPr>
              <a:t>Österreich</a:t>
            </a:r>
            <a:r>
              <a:rPr lang="en-US" sz="1200" kern="1200" dirty="0">
                <a:solidFill>
                  <a:schemeClr val="tx1"/>
                </a:solidFill>
                <a:effectLst/>
                <a:latin typeface="+mn-lt"/>
                <a:ea typeface="+mn-ea"/>
                <a:cs typeface="+mn-cs"/>
              </a:rPr>
              <a:t> [1511] </a:t>
            </a:r>
            <a:r>
              <a:rPr lang="en-US" sz="1200" kern="1200" dirty="0" err="1">
                <a:solidFill>
                  <a:schemeClr val="tx1"/>
                </a:solidFill>
                <a:effectLst/>
                <a:latin typeface="+mn-lt"/>
                <a:ea typeface="+mn-ea"/>
                <a:cs typeface="+mn-cs"/>
              </a:rPr>
              <a:t>Reise</a:t>
            </a:r>
            <a:r>
              <a:rPr lang="en-US" sz="1200" kern="1200" dirty="0">
                <a:solidFill>
                  <a:schemeClr val="tx1"/>
                </a:solidFill>
                <a:effectLst/>
                <a:latin typeface="+mn-lt"/>
                <a:ea typeface="+mn-ea"/>
                <a:cs typeface="+mn-cs"/>
              </a:rPr>
              <a:t> [734] Schule [359] </a:t>
            </a:r>
            <a:r>
              <a:rPr lang="en-US" sz="1200" kern="1200" dirty="0" err="1">
                <a:solidFill>
                  <a:schemeClr val="tx1"/>
                </a:solidFill>
                <a:effectLst/>
                <a:latin typeface="+mn-lt"/>
                <a:ea typeface="+mn-ea"/>
                <a:cs typeface="+mn-cs"/>
              </a:rPr>
              <a:t>Schwester</a:t>
            </a:r>
            <a:r>
              <a:rPr lang="en-US" sz="1200" kern="1200" dirty="0">
                <a:solidFill>
                  <a:schemeClr val="tx1"/>
                </a:solidFill>
                <a:effectLst/>
                <a:latin typeface="+mn-lt"/>
                <a:ea typeface="+mn-ea"/>
                <a:cs typeface="+mn-cs"/>
              </a:rPr>
              <a:t> [974] </a:t>
            </a:r>
            <a:r>
              <a:rPr lang="en-US" sz="1200" kern="1200" dirty="0" err="1">
                <a:solidFill>
                  <a:schemeClr val="tx1"/>
                </a:solidFill>
                <a:effectLst/>
                <a:latin typeface="+mn-lt"/>
                <a:ea typeface="+mn-ea"/>
                <a:cs typeface="+mn-cs"/>
              </a:rPr>
              <a:t>Spanien</a:t>
            </a:r>
            <a:r>
              <a:rPr lang="en-US" sz="1200" kern="1200" dirty="0">
                <a:solidFill>
                  <a:schemeClr val="tx1"/>
                </a:solidFill>
                <a:effectLst/>
                <a:latin typeface="+mn-lt"/>
                <a:ea typeface="+mn-ea"/>
                <a:cs typeface="+mn-cs"/>
              </a:rPr>
              <a:t> [1745] </a:t>
            </a:r>
            <a:r>
              <a:rPr lang="en-US" sz="1200" kern="1200" dirty="0" err="1">
                <a:solidFill>
                  <a:schemeClr val="tx1"/>
                </a:solidFill>
                <a:effectLst/>
                <a:latin typeface="+mn-lt"/>
                <a:ea typeface="+mn-ea"/>
                <a:cs typeface="+mn-cs"/>
              </a:rPr>
              <a:t>Tante</a:t>
            </a:r>
            <a:r>
              <a:rPr lang="en-US" sz="1200" kern="1200" dirty="0">
                <a:solidFill>
                  <a:schemeClr val="tx1"/>
                </a:solidFill>
                <a:effectLst/>
                <a:latin typeface="+mn-lt"/>
                <a:ea typeface="+mn-ea"/>
                <a:cs typeface="+mn-cs"/>
              </a:rPr>
              <a:t> [1826] </a:t>
            </a:r>
            <a:r>
              <a:rPr lang="en-US" sz="1200" kern="1200" dirty="0" err="1">
                <a:solidFill>
                  <a:schemeClr val="tx1"/>
                </a:solidFill>
                <a:effectLst/>
                <a:latin typeface="+mn-lt"/>
                <a:ea typeface="+mn-ea"/>
                <a:cs typeface="+mn-cs"/>
              </a:rPr>
              <a:t>Urlaub</a:t>
            </a:r>
            <a:r>
              <a:rPr lang="en-US" sz="1200" kern="1200" dirty="0">
                <a:solidFill>
                  <a:schemeClr val="tx1"/>
                </a:solidFill>
                <a:effectLst/>
                <a:latin typeface="+mn-lt"/>
                <a:ea typeface="+mn-ea"/>
                <a:cs typeface="+mn-cs"/>
              </a:rPr>
              <a:t> [1570] Zeit [96] als3 [22] </a:t>
            </a:r>
            <a:r>
              <a:rPr lang="en-US" sz="1200" kern="1200" dirty="0" err="1">
                <a:solidFill>
                  <a:schemeClr val="tx1"/>
                </a:solidFill>
                <a:effectLst/>
                <a:latin typeface="+mn-lt"/>
                <a:ea typeface="+mn-ea"/>
                <a:cs typeface="+mn-cs"/>
              </a:rPr>
              <a:t>auch</a:t>
            </a:r>
            <a:r>
              <a:rPr lang="en-US" sz="1200" kern="1200" dirty="0">
                <a:solidFill>
                  <a:schemeClr val="tx1"/>
                </a:solidFill>
                <a:effectLst/>
                <a:latin typeface="+mn-lt"/>
                <a:ea typeface="+mn-ea"/>
                <a:cs typeface="+mn-cs"/>
              </a:rPr>
              <a:t> [18] </a:t>
            </a:r>
            <a:r>
              <a:rPr lang="en-US" sz="1200" kern="1200" dirty="0" err="1">
                <a:solidFill>
                  <a:schemeClr val="tx1"/>
                </a:solidFill>
                <a:effectLst/>
                <a:latin typeface="+mn-lt"/>
                <a:ea typeface="+mn-ea"/>
                <a:cs typeface="+mn-cs"/>
              </a:rPr>
              <a:t>damals</a:t>
            </a:r>
            <a:r>
              <a:rPr lang="en-US" sz="1200" kern="1200" dirty="0">
                <a:solidFill>
                  <a:schemeClr val="tx1"/>
                </a:solidFill>
                <a:effectLst/>
                <a:latin typeface="+mn-lt"/>
                <a:ea typeface="+mn-ea"/>
                <a:cs typeface="+mn-cs"/>
              </a:rPr>
              <a:t> [286] </a:t>
            </a:r>
            <a:r>
              <a:rPr lang="en-US" sz="1200" kern="1200" dirty="0" err="1">
                <a:solidFill>
                  <a:schemeClr val="tx1"/>
                </a:solidFill>
                <a:effectLst/>
                <a:latin typeface="+mn-lt"/>
                <a:ea typeface="+mn-ea"/>
                <a:cs typeface="+mn-cs"/>
              </a:rPr>
              <a:t>dass</a:t>
            </a:r>
            <a:r>
              <a:rPr lang="en-US" sz="1200" kern="1200" dirty="0">
                <a:solidFill>
                  <a:schemeClr val="tx1"/>
                </a:solidFill>
                <a:effectLst/>
                <a:latin typeface="+mn-lt"/>
                <a:ea typeface="+mn-ea"/>
                <a:cs typeface="+mn-cs"/>
              </a:rPr>
              <a:t> [20] der, die, das [1]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früher</a:t>
            </a:r>
            <a:r>
              <a:rPr lang="en-US" sz="1200" kern="1200" dirty="0">
                <a:solidFill>
                  <a:schemeClr val="tx1"/>
                </a:solidFill>
                <a:effectLst/>
                <a:latin typeface="+mn-lt"/>
                <a:ea typeface="+mn-ea"/>
                <a:cs typeface="+mn-cs"/>
              </a:rPr>
              <a:t> [411] </a:t>
            </a:r>
            <a:r>
              <a:rPr lang="en-US" sz="1200" kern="1200" dirty="0" err="1">
                <a:solidFill>
                  <a:schemeClr val="tx1"/>
                </a:solidFill>
                <a:effectLst/>
                <a:latin typeface="+mn-lt"/>
                <a:ea typeface="+mn-ea"/>
                <a:cs typeface="+mn-cs"/>
              </a:rPr>
              <a:t>weil</a:t>
            </a:r>
            <a:r>
              <a:rPr lang="en-US" sz="1200" kern="1200" dirty="0">
                <a:solidFill>
                  <a:schemeClr val="tx1"/>
                </a:solidFill>
                <a:effectLst/>
                <a:latin typeface="+mn-lt"/>
                <a:ea typeface="+mn-ea"/>
                <a:cs typeface="+mn-cs"/>
              </a:rPr>
              <a:t> [88] </a:t>
            </a:r>
            <a:r>
              <a:rPr lang="en-US" sz="1200" kern="1200" dirty="0" err="1">
                <a:solidFill>
                  <a:schemeClr val="tx1"/>
                </a:solidFill>
                <a:effectLst/>
                <a:latin typeface="+mn-lt"/>
                <a:ea typeface="+mn-ea"/>
                <a:cs typeface="+mn-cs"/>
              </a:rPr>
              <a:t>wenn</a:t>
            </a:r>
            <a:r>
              <a:rPr lang="en-US" sz="1200" kern="1200" dirty="0">
                <a:solidFill>
                  <a:schemeClr val="tx1"/>
                </a:solidFill>
                <a:effectLst/>
                <a:latin typeface="+mn-lt"/>
                <a:ea typeface="+mn-ea"/>
                <a:cs typeface="+mn-cs"/>
              </a:rPr>
              <a:t> [42] Wie </a:t>
            </a:r>
            <a:r>
              <a:rPr lang="en-US" sz="1200" kern="1200" dirty="0" err="1">
                <a:solidFill>
                  <a:schemeClr val="tx1"/>
                </a:solidFill>
                <a:effectLst/>
                <a:latin typeface="+mn-lt"/>
                <a:ea typeface="+mn-ea"/>
                <a:cs typeface="+mn-cs"/>
              </a:rPr>
              <a:t>geht's</a:t>
            </a:r>
            <a:r>
              <a:rPr lang="en-US" sz="1200" kern="1200" dirty="0">
                <a:solidFill>
                  <a:schemeClr val="tx1"/>
                </a:solidFill>
                <a:effectLst/>
                <a:latin typeface="+mn-lt"/>
                <a:ea typeface="+mn-ea"/>
                <a:cs typeface="+mn-cs"/>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084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setting-up activities for the lesson.</a:t>
            </a:r>
            <a:br>
              <a:rPr lang="en-GB" b="1" dirty="0"/>
            </a:br>
            <a:r>
              <a:rPr lang="en-GB" b="1" i="1" dirty="0"/>
              <a:t>Note: This slide contains four sentences using revisited vocabulary for this lesson.  Students should replace the underlined words with any other words they can think of, writing them down.</a:t>
            </a:r>
            <a:br>
              <a:rPr lang="en-GB" b="1"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851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dirty="0"/>
            </a:br>
            <a:br>
              <a:rPr lang="en-GB" b="1" dirty="0"/>
            </a:br>
            <a:r>
              <a:rPr lang="en-GB" b="1" dirty="0"/>
              <a:t>Aim: </a:t>
            </a:r>
            <a:r>
              <a:rPr lang="en-GB" b="0" dirty="0"/>
              <a:t>to practise creation and spoken production of compound nouns made up of previously taught individual words.</a:t>
            </a:r>
            <a:br>
              <a:rPr lang="en-GB" b="0" dirty="0"/>
            </a:br>
            <a:br>
              <a:rPr lang="en-GB" b="0" dirty="0"/>
            </a:br>
            <a:r>
              <a:rPr lang="en-GB" b="1" dirty="0"/>
              <a:t>Procedure:</a:t>
            </a:r>
            <a:br>
              <a:rPr lang="en-GB" dirty="0"/>
            </a:br>
            <a:r>
              <a:rPr lang="en-GB" dirty="0"/>
              <a:t>1. Partner A turns away from the board.</a:t>
            </a:r>
          </a:p>
          <a:p>
            <a:r>
              <a:rPr lang="en-GB" dirty="0"/>
              <a:t>2. Teacher clicks to bring up word selection.</a:t>
            </a:r>
            <a:br>
              <a:rPr lang="en-GB" dirty="0"/>
            </a:br>
            <a:r>
              <a:rPr lang="en-GB" dirty="0"/>
              <a:t>3. Partner B says as many compound nouns as s/he can in one minute, allowing Partner A to write the meanings down in English.</a:t>
            </a:r>
          </a:p>
          <a:p>
            <a:r>
              <a:rPr lang="en-GB" dirty="0"/>
              <a:t>4. When the minute is up, Partner A turns back to the board, and uses his/her notes to say as many German compound nouns as s/he can.</a:t>
            </a:r>
          </a:p>
          <a:p>
            <a:r>
              <a:rPr lang="en-GB" dirty="0"/>
              <a:t>5. Partner B listens and offers feedback.</a:t>
            </a:r>
            <a:br>
              <a:rPr lang="en-GB" dirty="0"/>
            </a:br>
            <a:r>
              <a:rPr lang="en-GB" dirty="0"/>
              <a:t>6. Then partners swap roles and move to the next slide.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Students swap roles.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631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0" dirty="0"/>
            </a:br>
            <a:endParaRPr lang="en-GB" b="0" dirty="0"/>
          </a:p>
          <a:p>
            <a:r>
              <a:rPr lang="en-GB" b="1" dirty="0"/>
              <a:t>Timing: 5 minutes</a:t>
            </a:r>
            <a:br>
              <a:rPr lang="en-GB" b="0" dirty="0"/>
            </a:br>
            <a:r>
              <a:rPr lang="en-GB" b="0" dirty="0"/>
              <a:t>In this lesson, </a:t>
            </a:r>
            <a:r>
              <a:rPr lang="en-GB" b="0" i="1" dirty="0" err="1"/>
              <a:t>Auftakt</a:t>
            </a:r>
            <a:r>
              <a:rPr lang="en-GB" b="0" i="1" dirty="0"/>
              <a:t> </a:t>
            </a:r>
            <a:r>
              <a:rPr lang="en-GB" b="0" dirty="0"/>
              <a:t>is included in the lesson timings, as the focus is on words from this week’s or last week’s vocabulary.</a:t>
            </a:r>
            <a:br>
              <a:rPr lang="en-GB" b="1" dirty="0"/>
            </a:br>
            <a:endParaRPr lang="en-GB" b="1" dirty="0"/>
          </a:p>
          <a:p>
            <a:r>
              <a:rPr lang="en-GB" b="1" dirty="0"/>
              <a:t>Aim: </a:t>
            </a:r>
            <a:r>
              <a:rPr lang="en-GB" b="0" dirty="0"/>
              <a:t>to revise known vocabulary and recap knowledge about compound noun formation (i.e. the gender is the gender of the final noun; capital letter on initial letter only; occasional letter omission (e.g. </a:t>
            </a:r>
            <a:r>
              <a:rPr lang="en-GB" b="0" dirty="0" err="1"/>
              <a:t>Schul</a:t>
            </a:r>
            <a:r>
              <a:rPr lang="en-GB" b="0" dirty="0"/>
              <a:t>-).</a:t>
            </a:r>
            <a:br>
              <a:rPr lang="en-GB" b="0" dirty="0"/>
            </a:br>
            <a:br>
              <a:rPr lang="en-GB" b="0" dirty="0"/>
            </a:br>
            <a:r>
              <a:rPr lang="en-GB" b="1" dirty="0"/>
              <a:t>Procedure: </a:t>
            </a:r>
            <a:br>
              <a:rPr lang="en-GB" b="1" dirty="0"/>
            </a:br>
            <a:r>
              <a:rPr lang="en-GB" b="0" dirty="0"/>
              <a:t>1. Write as many compound nouns as possible in the time allowed.</a:t>
            </a:r>
            <a:br>
              <a:rPr lang="en-GB" b="0" dirty="0"/>
            </a:br>
            <a:r>
              <a:rPr lang="en-GB" b="0" dirty="0"/>
              <a:t>2. Elicit some answers from students orally.</a:t>
            </a:r>
            <a:br>
              <a:rPr lang="en-GB" b="0" dirty="0"/>
            </a:br>
            <a:r>
              <a:rPr lang="en-GB" b="0" dirty="0"/>
              <a:t>3. Click to reveal answer table.</a:t>
            </a:r>
            <a:br>
              <a:rPr lang="en-GB" b="0" dirty="0"/>
            </a:br>
            <a:br>
              <a:rPr lang="en-GB" b="0" dirty="0"/>
            </a:br>
            <a:r>
              <a:rPr lang="en-GB" b="1" dirty="0"/>
              <a:t>Note: </a:t>
            </a:r>
            <a:r>
              <a:rPr lang="en-GB" b="0" dirty="0"/>
              <a:t>not all the answers are provided. In particular, </a:t>
            </a:r>
            <a:r>
              <a:rPr lang="en-GB" b="0" i="1" dirty="0"/>
              <a:t>Winter</a:t>
            </a:r>
            <a:r>
              <a:rPr lang="en-GB" b="0" dirty="0"/>
              <a:t> could replace </a:t>
            </a:r>
            <a:r>
              <a:rPr lang="en-GB" b="0" i="1" dirty="0"/>
              <a:t>Sommer</a:t>
            </a:r>
            <a:r>
              <a:rPr lang="en-GB" b="0" dirty="0"/>
              <a:t> in most of the answers given.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568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knowledge of the perfect tense with strong verbs +</a:t>
            </a:r>
            <a:r>
              <a:rPr lang="en-GB" b="0" i="1" dirty="0"/>
              <a:t> </a:t>
            </a:r>
            <a:r>
              <a:rPr lang="en-GB" b="0" i="1" dirty="0" err="1"/>
              <a:t>haben</a:t>
            </a:r>
            <a:r>
              <a:rPr lang="en-GB" b="0" i="1" dirty="0"/>
              <a:t> </a:t>
            </a:r>
            <a:r>
              <a:rPr lang="en-GB" b="0" i="0" dirty="0"/>
              <a:t>or</a:t>
            </a:r>
            <a:r>
              <a:rPr lang="en-GB" b="0" i="1" dirty="0"/>
              <a:t> sein</a:t>
            </a:r>
            <a:r>
              <a:rPr lang="en-GB" b="0" dirty="0"/>
              <a:t>. To present more formally the pattern of past participle formation with different groups of verbs with one known ‘anchor’ verb.</a:t>
            </a:r>
          </a:p>
          <a:p>
            <a:endParaRPr lang="en-GB" b="0" dirty="0"/>
          </a:p>
          <a:p>
            <a:r>
              <a:rPr lang="en-GB" b="0" dirty="0"/>
              <a:t>Note: These verbs and past participles were previously taught. They are re-presented here to prepare students to build their knowledge of past participles within particular verb groups. Here we introduce the groups with their ‘prototype’ anchor verbs.</a:t>
            </a:r>
            <a:br>
              <a:rPr lang="en-GB" b="0" dirty="0"/>
            </a:br>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71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(for eight slides)</a:t>
            </a:r>
            <a:br>
              <a:rPr lang="en-GB" dirty="0"/>
            </a:br>
            <a:br>
              <a:rPr lang="en-GB" b="1" dirty="0"/>
            </a:br>
            <a:r>
              <a:rPr lang="en-GB" b="1" dirty="0"/>
              <a:t>Aim: </a:t>
            </a:r>
            <a:r>
              <a:rPr lang="en-GB" b="0" dirty="0"/>
              <a:t>to practise connecting (in written production) known past participles with the ‘anchor’ verb that gives them their pattern.</a:t>
            </a:r>
          </a:p>
          <a:p>
            <a:endParaRPr lang="en-GB" b="0" dirty="0"/>
          </a:p>
          <a:p>
            <a:r>
              <a:rPr lang="en-GB" b="1" dirty="0"/>
              <a:t>Procedure:</a:t>
            </a:r>
            <a:br>
              <a:rPr lang="en-GB" dirty="0"/>
            </a:br>
            <a:r>
              <a:rPr lang="en-GB" dirty="0"/>
              <a:t>1. Students write (in books or mini whiteboards) the full sentence.</a:t>
            </a:r>
          </a:p>
          <a:p>
            <a:r>
              <a:rPr lang="en-GB" dirty="0"/>
              <a:t>2. Click to check the past participle.</a:t>
            </a:r>
            <a:br>
              <a:rPr lang="en-GB" dirty="0"/>
            </a:br>
            <a:r>
              <a:rPr lang="en-GB" dirty="0"/>
              <a:t>3. Elicit the English translation (chorally).</a:t>
            </a:r>
            <a:br>
              <a:rPr lang="en-GB" dirty="0"/>
            </a:br>
            <a:r>
              <a:rPr lang="en-GB" dirty="0"/>
              <a:t>4. Click to display written English translation.</a:t>
            </a:r>
            <a:br>
              <a:rPr lang="en-GB" dirty="0"/>
            </a:br>
            <a:r>
              <a:rPr lang="en-GB" dirty="0"/>
              <a:t>5. Repeat for items 2-8.</a:t>
            </a:r>
          </a:p>
          <a:p>
            <a:endParaRPr lang="en-GB" baseline="0" dirty="0"/>
          </a:p>
          <a:p>
            <a:r>
              <a:rPr lang="en-GB" baseline="0" dirty="0"/>
              <a:t>Note: The rest of the sentence is provided so that students focus all their attention on connecting the form of each participle with its ‘anchor’ verb.</a:t>
            </a:r>
            <a:br>
              <a:rPr lang="en-GB" baseline="0" dirty="0"/>
            </a:br>
            <a:r>
              <a:rPr lang="en-GB" baseline="0" dirty="0"/>
              <a:t>Note: Slides 7 and 8 do not have an anchor verb.  They are to be learnt as individual lexical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713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779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[3/8]</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570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002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[5/8]</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622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[6/8]</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646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[7/8]</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001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[8/8]</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47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knowledge of the imperfect tense with </a:t>
            </a:r>
            <a:r>
              <a:rPr lang="en-GB" b="0" i="1" dirty="0"/>
              <a:t>sein</a:t>
            </a:r>
            <a:r>
              <a:rPr lang="en-GB" b="0" dirty="0"/>
              <a:t>, </a:t>
            </a:r>
            <a:r>
              <a:rPr lang="en-GB" b="0" i="1" dirty="0" err="1"/>
              <a:t>haben</a:t>
            </a:r>
            <a:r>
              <a:rPr lang="en-GB" b="0" dirty="0"/>
              <a:t> and </a:t>
            </a:r>
            <a:r>
              <a:rPr lang="en-GB" b="0" i="1" dirty="0"/>
              <a:t>es gab</a:t>
            </a:r>
            <a:r>
              <a:rPr lang="en-GB" b="0" dirty="0"/>
              <a:t>.</a:t>
            </a:r>
          </a:p>
          <a:p>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14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students to the verb pattern –</a:t>
            </a:r>
            <a:r>
              <a:rPr lang="en-GB" b="0" i="1" baseline="0" dirty="0" err="1"/>
              <a:t>ieren</a:t>
            </a:r>
            <a:r>
              <a:rPr lang="en-GB" b="0" i="1" baseline="0" dirty="0"/>
              <a:t> </a:t>
            </a:r>
            <a:r>
              <a:rPr lang="en-GB" b="0" baseline="0" dirty="0"/>
              <a:t>for near cognate verbs, and to introduce the formation of their past participles.</a:t>
            </a:r>
            <a:br>
              <a:rPr lang="en-GB" b="0" baseline="0" dirty="0"/>
            </a:br>
            <a:br>
              <a:rPr lang="en-GB" b="1" baseline="0" dirty="0"/>
            </a:br>
            <a:r>
              <a:rPr lang="en-GB" b="1" baseline="0" dirty="0"/>
              <a:t>Procedure:</a:t>
            </a:r>
            <a:br>
              <a:rPr lang="en-GB" b="1" baseline="0" dirty="0"/>
            </a:br>
            <a:r>
              <a:rPr lang="en-GB" b="0" baseline="0" dirty="0"/>
              <a:t>1. Click to present the new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complete the task.</a:t>
            </a:r>
            <a:br>
              <a:rPr lang="en-GB" b="0" baseline="0" dirty="0"/>
            </a:br>
            <a:r>
              <a:rPr lang="en-GB" b="0" baseline="0" dirty="0"/>
              <a:t>3. Give feedback on the next slide.</a:t>
            </a:r>
            <a:br>
              <a:rPr lang="en-GB" b="0" baseline="0" dirty="0"/>
            </a:br>
            <a:r>
              <a:rPr lang="en-GB" b="0" baseline="0" dirty="0"/>
              <a:t>4. Ensure that students practise pronouncing the infinitives and the past participles on the next slide, focusing on the difference in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r>
              <a:rPr lang="en-GB" baseline="0" dirty="0"/>
              <a:t>:</a:t>
            </a:r>
            <a:br>
              <a:rPr lang="en-GB" baseline="0" dirty="0"/>
            </a:br>
            <a:r>
              <a:rPr lang="en-GB" dirty="0" err="1"/>
              <a:t>organisieren</a:t>
            </a:r>
            <a:r>
              <a:rPr lang="en-GB" dirty="0"/>
              <a:t> [1295] </a:t>
            </a:r>
            <a:r>
              <a:rPr lang="en-GB" dirty="0" err="1"/>
              <a:t>studieren</a:t>
            </a:r>
            <a:r>
              <a:rPr lang="en-GB" dirty="0"/>
              <a:t> [601] </a:t>
            </a:r>
            <a:r>
              <a:rPr lang="en-GB" dirty="0" err="1"/>
              <a:t>trainieren</a:t>
            </a:r>
            <a:r>
              <a:rPr lang="en-GB" dirty="0"/>
              <a:t> [2255] </a:t>
            </a:r>
            <a:r>
              <a:rPr lang="en-GB" dirty="0" err="1"/>
              <a:t>kritisieren</a:t>
            </a:r>
            <a:r>
              <a:rPr lang="en-GB" dirty="0"/>
              <a:t> [1394] </a:t>
            </a:r>
            <a:r>
              <a:rPr lang="de-DE" dirty="0"/>
              <a:t>existieren [1061]  interessieren [631] informieren [1515] funktionieren [677] akzeptieren [1798]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dirty="0"/>
              <a:t>There are 20 verbs like this in the 2000 most frequent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needpix.com</a:t>
            </a:r>
          </a:p>
          <a:p>
            <a:endParaRPr lang="en-GB"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78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introduce the context for the next task and the idea of the historic present.</a:t>
            </a:r>
            <a:br>
              <a:rPr lang="en-GB" dirty="0"/>
            </a:br>
            <a:br>
              <a:rPr lang="en-GB" dirty="0"/>
            </a:br>
            <a:r>
              <a:rPr lang="en-GB" b="1" dirty="0"/>
              <a:t>Procedure:</a:t>
            </a:r>
            <a:br>
              <a:rPr lang="en-GB" dirty="0"/>
            </a:br>
            <a:r>
              <a:rPr lang="en-GB" dirty="0"/>
              <a:t>1. Explain the historical present as per explanation on the slide.</a:t>
            </a:r>
          </a:p>
          <a:p>
            <a:r>
              <a:rPr lang="en-GB" dirty="0"/>
              <a:t>2. Go over the Felix Baumgartner text with the class which exemplifies the historical present. </a:t>
            </a:r>
          </a:p>
          <a:p>
            <a:r>
              <a:rPr lang="en-GB" dirty="0"/>
              <a:t>3. Click to set up the next task: convert the present tense to perfect/imperfect tense.</a:t>
            </a:r>
          </a:p>
          <a:p>
            <a:br>
              <a:rPr lang="en-GB" dirty="0"/>
            </a:br>
            <a:br>
              <a:rPr lang="en-GB" dirty="0"/>
            </a:br>
            <a:br>
              <a:rPr lang="en-GB" dirty="0"/>
            </a:b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110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[1/3]</a:t>
            </a:r>
          </a:p>
          <a:p>
            <a:r>
              <a:rPr lang="en-GB" b="1" dirty="0"/>
              <a:t>Timing: 11 minutes (3 slides)</a:t>
            </a:r>
            <a:br>
              <a:rPr lang="en-GB" dirty="0"/>
            </a:br>
            <a:br>
              <a:rPr lang="en-GB" b="1" dirty="0"/>
            </a:br>
            <a:r>
              <a:rPr lang="en-GB" b="1" dirty="0"/>
              <a:t>Aim: </a:t>
            </a:r>
            <a:r>
              <a:rPr lang="en-GB" b="0" dirty="0"/>
              <a:t>to practise written production of the past (perfect) and imperfect tenses, with the scaffolding of the historical present tense.</a:t>
            </a:r>
            <a:br>
              <a:rPr lang="en-GB" b="0" dirty="0"/>
            </a:br>
            <a:br>
              <a:rPr lang="en-GB" b="0" dirty="0"/>
            </a:br>
            <a:r>
              <a:rPr lang="en-GB" b="1" dirty="0"/>
              <a:t>Procedure:</a:t>
            </a:r>
            <a:br>
              <a:rPr lang="en-GB" dirty="0"/>
            </a:br>
            <a:r>
              <a:rPr lang="en-GB" dirty="0"/>
              <a:t>1. Teacher to model the first sentence example with the class.</a:t>
            </a:r>
          </a:p>
          <a:p>
            <a:r>
              <a:rPr lang="en-GB" dirty="0"/>
              <a:t>2. Students to complete the remaining sentence gaps.</a:t>
            </a:r>
          </a:p>
          <a:p>
            <a:r>
              <a:rPr lang="en-GB" dirty="0"/>
              <a:t>3. Click to give feedback.</a:t>
            </a:r>
          </a:p>
          <a:p>
            <a:r>
              <a:rPr lang="en-GB" dirty="0"/>
              <a:t>4. Move onto the second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(1 is the most frequent word in German): </a:t>
            </a:r>
            <a:br>
              <a:rPr lang="en-GB" baseline="0" dirty="0"/>
            </a:br>
            <a:r>
              <a:rPr lang="en-GB" baseline="0" dirty="0" err="1"/>
              <a:t>Armee</a:t>
            </a:r>
            <a:r>
              <a:rPr lang="en-GB" baseline="0" dirty="0"/>
              <a:t> [2209] Panzer [&gt;5009] </a:t>
            </a:r>
            <a:r>
              <a:rPr lang="en-GB" baseline="0" dirty="0" err="1"/>
              <a:t>Autorität</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345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a:t>
            </a:r>
          </a:p>
          <a:p>
            <a:endParaRPr lang="en-GB" b="1" dirty="0"/>
          </a:p>
          <a:p>
            <a:r>
              <a:rPr lang="en-GB" b="1" dirty="0"/>
              <a:t>Procedure:</a:t>
            </a:r>
            <a:br>
              <a:rPr lang="en-GB" b="1" dirty="0"/>
            </a:br>
            <a:r>
              <a:rPr lang="en-GB" b="0" dirty="0"/>
              <a:t>5. Click to feedback answers.</a:t>
            </a:r>
            <a:br>
              <a:rPr lang="en-GB" b="0" dirty="0"/>
            </a:br>
            <a:br>
              <a:rPr lang="en-GB" b="0" dirty="0"/>
            </a:br>
            <a:r>
              <a:rPr lang="en-GB" b="1" dirty="0"/>
              <a:t>Note</a:t>
            </a:r>
            <a:r>
              <a:rPr lang="en-GB" b="0" dirty="0"/>
              <a:t>: an additional comprehension task follows to allows for an additional focus on the perfect and imperfect tense forms, connecting these with meaning.</a:t>
            </a:r>
          </a:p>
          <a:p>
            <a:endParaRPr lang="en-GB" b="0" dirty="0"/>
          </a:p>
          <a:p>
            <a:br>
              <a:rPr lang="en-GB" dirty="0"/>
            </a:br>
            <a:r>
              <a:rPr lang="en-GB" b="1" baseline="0" dirty="0"/>
              <a:t>Word frequency of unknown words and cognates (1 is the most frequent word in German): </a:t>
            </a:r>
            <a:br>
              <a:rPr lang="en-GB" baseline="0" dirty="0"/>
            </a:br>
            <a:r>
              <a:rPr lang="en-GB" baseline="0" dirty="0"/>
              <a:t>Helium [&gt;5009] </a:t>
            </a:r>
            <a:r>
              <a:rPr lang="en-GB" baseline="0" dirty="0" err="1"/>
              <a:t>Ballon</a:t>
            </a:r>
            <a:r>
              <a:rPr lang="en-GB" baseline="0" dirty="0"/>
              <a:t> [&gt;5009] </a:t>
            </a:r>
            <a:r>
              <a:rPr lang="en-GB" baseline="0" dirty="0" err="1"/>
              <a:t>brechen</a:t>
            </a:r>
            <a:r>
              <a:rPr lang="en-GB" baseline="0" dirty="0"/>
              <a:t> [1143] </a:t>
            </a:r>
            <a:r>
              <a:rPr lang="en-GB" baseline="0" dirty="0" err="1"/>
              <a:t>Stratosphäre</a:t>
            </a:r>
            <a:r>
              <a:rPr lang="en-GB" baseline="0" dirty="0"/>
              <a:t> [&gt;5009] </a:t>
            </a:r>
            <a:r>
              <a:rPr lang="en-GB" baseline="0" dirty="0" err="1"/>
              <a:t>Fallschirm</a:t>
            </a:r>
            <a:r>
              <a:rPr lang="en-GB" baseline="0" dirty="0"/>
              <a:t> [&gt;5009] </a:t>
            </a:r>
            <a:r>
              <a:rPr lang="en-GB" baseline="0" dirty="0" err="1"/>
              <a:t>Rekord</a:t>
            </a:r>
            <a:r>
              <a:rPr lang="en-GB" baseline="0" dirty="0"/>
              <a:t> [&gt;4701] </a:t>
            </a:r>
            <a:r>
              <a:rPr lang="en-GB" baseline="0" dirty="0" err="1"/>
              <a:t>Höhe</a:t>
            </a:r>
            <a:r>
              <a:rPr lang="en-GB" baseline="0" dirty="0"/>
              <a:t> [660] Meter [479]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744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a:t>
            </a:r>
          </a:p>
          <a:p>
            <a:endParaRPr lang="en-GB" b="1" dirty="0"/>
          </a:p>
          <a:p>
            <a:r>
              <a:rPr lang="en-GB" b="1" dirty="0"/>
              <a:t>Procedure:</a:t>
            </a:r>
            <a:br>
              <a:rPr lang="en-GB" b="1" dirty="0"/>
            </a:br>
            <a:r>
              <a:rPr lang="en-GB" b="0" dirty="0"/>
              <a:t>6.  Elicit the key information from students in English.</a:t>
            </a:r>
          </a:p>
          <a:p>
            <a:br>
              <a:rPr lang="en-GB" dirty="0"/>
            </a:br>
            <a:r>
              <a:rPr lang="en-GB" b="1" baseline="0" dirty="0"/>
              <a:t>Word frequency of unknown words and cognates (1 is the most frequent word in German): </a:t>
            </a:r>
            <a:br>
              <a:rPr lang="en-GB" baseline="0" dirty="0"/>
            </a:br>
            <a:r>
              <a:rPr lang="en-GB" baseline="0" dirty="0" err="1"/>
              <a:t>Armee</a:t>
            </a:r>
            <a:r>
              <a:rPr lang="en-GB" baseline="0" dirty="0"/>
              <a:t> [2209] Panzer [&gt;5009] </a:t>
            </a:r>
            <a:r>
              <a:rPr lang="en-GB" baseline="0" dirty="0" err="1"/>
              <a:t>Autorität</a:t>
            </a:r>
            <a:r>
              <a:rPr lang="en-GB" baseline="0" dirty="0"/>
              <a:t> [&gt;5009] Helium [&gt;5009] </a:t>
            </a:r>
            <a:r>
              <a:rPr lang="en-GB" baseline="0" dirty="0" err="1"/>
              <a:t>Ballon</a:t>
            </a:r>
            <a:r>
              <a:rPr lang="en-GB" baseline="0" dirty="0"/>
              <a:t> [&gt;5009] </a:t>
            </a:r>
            <a:r>
              <a:rPr lang="en-GB" baseline="0" dirty="0" err="1"/>
              <a:t>Stratosphäre</a:t>
            </a:r>
            <a:r>
              <a:rPr lang="en-GB" baseline="0" dirty="0"/>
              <a:t> [&gt;5009] </a:t>
            </a:r>
            <a:r>
              <a:rPr lang="en-GB" baseline="0" dirty="0" err="1"/>
              <a:t>Fallschirm</a:t>
            </a:r>
            <a:r>
              <a:rPr lang="en-GB" baseline="0" dirty="0"/>
              <a:t> [&gt;5009] </a:t>
            </a:r>
            <a:r>
              <a:rPr lang="en-GB" baseline="0" dirty="0" err="1"/>
              <a:t>Rekord</a:t>
            </a:r>
            <a:r>
              <a:rPr lang="en-GB" baseline="0" dirty="0"/>
              <a:t> [&gt;4701] </a:t>
            </a:r>
            <a:r>
              <a:rPr lang="en-GB" baseline="0" dirty="0" err="1"/>
              <a:t>Höhe</a:t>
            </a:r>
            <a:r>
              <a:rPr lang="en-GB" baseline="0" dirty="0"/>
              <a:t> [660] Meter [479]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186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a:t>
            </a:r>
            <a:r>
              <a:rPr lang="en-GB" b="0" baseline="0" dirty="0"/>
              <a:t> practise written production of known past tense forms (perfect and imperfect as appropriate).</a:t>
            </a:r>
            <a:br>
              <a:rPr lang="en-GB" b="0" dirty="0"/>
            </a:br>
            <a:br>
              <a:rPr lang="en-GB" dirty="0"/>
            </a:br>
            <a:r>
              <a:rPr lang="en-GB" b="1" dirty="0"/>
              <a:t>Procedure:</a:t>
            </a:r>
            <a:br>
              <a:rPr lang="en-GB" dirty="0"/>
            </a:br>
            <a:r>
              <a:rPr lang="en-GB" dirty="0"/>
              <a:t>1. Students re-write</a:t>
            </a:r>
            <a:r>
              <a:rPr lang="en-GB" baseline="0" dirty="0"/>
              <a:t> the text, which uses the historical present, changing the highlighted verbs to their appropriate past tense form.</a:t>
            </a:r>
            <a:endParaRPr lang="en-GB" dirty="0"/>
          </a:p>
          <a:p>
            <a:r>
              <a:rPr lang="en-GB" dirty="0"/>
              <a:t>2. Advance</a:t>
            </a:r>
            <a:r>
              <a:rPr lang="en-GB" baseline="0" dirty="0"/>
              <a:t> to the next slide to display a model answer.</a:t>
            </a:r>
            <a:br>
              <a:rPr lang="en-GB" dirty="0"/>
            </a:br>
            <a:br>
              <a:rPr lang="en-GB" dirty="0"/>
            </a:br>
            <a:r>
              <a:rPr lang="en-GB" b="1" baseline="0" dirty="0"/>
              <a:t>Word frequency (1 is the most frequent word in German): </a:t>
            </a:r>
            <a:br>
              <a:rPr lang="en-GB" baseline="0" dirty="0"/>
            </a:br>
            <a:r>
              <a:rPr lang="en-GB" baseline="0" dirty="0" err="1"/>
              <a:t>Mittel</a:t>
            </a:r>
            <a:r>
              <a:rPr lang="en-GB" baseline="0" dirty="0"/>
              <a:t> [691] </a:t>
            </a:r>
            <a:r>
              <a:rPr lang="de-DE" altLang="en-US" sz="1200" dirty="0">
                <a:solidFill>
                  <a:srgbClr val="104F75"/>
                </a:solidFill>
              </a:rPr>
              <a:t>Knie [1679] Rücken [1060]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Photo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Photo by Steffen </a:t>
            </a:r>
            <a:r>
              <a:rPr kumimoji="0" lang="en-GB" sz="1200" b="0" i="0" u="none" strike="noStrike" kern="1200" cap="none" spc="0" normalizeH="0" baseline="0" noProof="0" dirty="0" err="1">
                <a:ln>
                  <a:noFill/>
                </a:ln>
                <a:solidFill>
                  <a:srgbClr val="104F75"/>
                </a:solidFill>
                <a:effectLst/>
                <a:uLnTx/>
                <a:uFillTx/>
                <a:latin typeface="Century Gothic" panose="020F0302020204030204"/>
                <a:ea typeface="+mn-ea"/>
                <a:cs typeface="+mn-cs"/>
              </a:rPr>
              <a:t>Prößdorf</a:t>
            </a: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 CC BY-SA 4.0, https://commons.wikimedia.org/w/index.php?curid=92407733</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This slide provides </a:t>
            </a:r>
            <a:r>
              <a:rPr lang="en-GB" b="1" baseline="0" dirty="0"/>
              <a:t>a model answer for the activity on the previous slide.</a:t>
            </a:r>
            <a:br>
              <a:rPr lang="en-GB" b="0" dirty="0"/>
            </a:br>
            <a:br>
              <a:rPr lang="en-GB" dirty="0"/>
            </a:br>
            <a:r>
              <a:rPr lang="en-GB" b="1" baseline="0" dirty="0"/>
              <a:t>Word frequency (1 is the most frequent word in German): </a:t>
            </a:r>
            <a:br>
              <a:rPr lang="en-GB" baseline="0" dirty="0"/>
            </a:br>
            <a:r>
              <a:rPr lang="en-GB" baseline="0" dirty="0" err="1"/>
              <a:t>Mittelfeldspieler</a:t>
            </a:r>
            <a:r>
              <a:rPr lang="en-GB" baseline="0" dirty="0"/>
              <a:t> [691/834/822] </a:t>
            </a:r>
            <a:r>
              <a:rPr lang="de-DE" altLang="en-US" sz="1200" dirty="0">
                <a:solidFill>
                  <a:srgbClr val="104F75"/>
                </a:solidFill>
              </a:rPr>
              <a:t>Knieprobleme [1679/210] Rückenprobleme [1060/210]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76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11 minutes (3 slides)</a:t>
            </a:r>
            <a:br>
              <a:rPr lang="en-GB" dirty="0"/>
            </a:br>
            <a:br>
              <a:rPr lang="en-GB" b="1" dirty="0"/>
            </a:br>
            <a:r>
              <a:rPr lang="en-GB" b="1" dirty="0"/>
              <a:t>Aim: </a:t>
            </a:r>
            <a:r>
              <a:rPr lang="en-GB" b="0" dirty="0"/>
              <a:t>to practise oral production of the perfect and imperfect tenses using the present tense text as a scaffold. </a:t>
            </a:r>
            <a:br>
              <a:rPr lang="en-GB" dirty="0"/>
            </a:br>
            <a:br>
              <a:rPr lang="en-GB" dirty="0"/>
            </a:br>
            <a:r>
              <a:rPr lang="en-GB" b="1" dirty="0"/>
              <a:t>Procedure:</a:t>
            </a:r>
            <a:br>
              <a:rPr lang="en-GB" dirty="0"/>
            </a:br>
            <a:r>
              <a:rPr lang="en-GB" dirty="0"/>
              <a:t>1. Person A turns away from the board.</a:t>
            </a:r>
          </a:p>
          <a:p>
            <a:r>
              <a:rPr lang="en-GB" dirty="0"/>
              <a:t>2. Person B reads out the text to Person A, replacing the bold verbs with a form of the past tense.</a:t>
            </a:r>
          </a:p>
          <a:p>
            <a:r>
              <a:rPr lang="en-GB" dirty="0"/>
              <a:t>3. Person A makes notes in English.</a:t>
            </a:r>
          </a:p>
          <a:p>
            <a:r>
              <a:rPr lang="en-GB" dirty="0"/>
              <a:t>4. Person A turns back again and reconstructs the text in the past tense, using their notes. </a:t>
            </a:r>
          </a:p>
          <a:p>
            <a:r>
              <a:rPr lang="en-GB" dirty="0"/>
              <a:t>5. Person B helps.</a:t>
            </a:r>
          </a:p>
          <a:p>
            <a:endParaRPr lang="en-GB" dirty="0"/>
          </a:p>
          <a:p>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Forschung</a:t>
            </a:r>
            <a:r>
              <a:rPr lang="en-GB" b="0" baseline="0" dirty="0"/>
              <a:t> [1335]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Photo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Photograph by Joseph H. Bailey  https://www.nationalgeographic.co.uk/adventure/2020/02/these-women-were-trailblazing-explorers-why-did-history-forget-them</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per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swap roles.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Full attribution:</a:t>
            </a:r>
            <a:br>
              <a:rPr lang="en-GB" dirty="0"/>
            </a:br>
            <a:r>
              <a:rPr lang="en-US" dirty="0"/>
              <a:t>Image by Richard Giles, aka User rich115 on Flickr - https://www.flickr.com/photos/richardgiles/78439513/, CC BY 2.0, https://commons.wikimedia.org/w/index.php?curid=1136663</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44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SLIDE TO CHECK ANSWERS</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Forschung</a:t>
            </a:r>
            <a:r>
              <a:rPr lang="en-GB" b="0" baseline="0" dirty="0"/>
              <a:t> [1335]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417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78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SLIDE TO CHECK ANSWERS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641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Link to student worksheet answers: https://resources.ncelp.org/concern/parent/5m60qt00m/file_sets/m039k585f</a:t>
            </a: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knowledge of the perfect tense with weak verbs +</a:t>
            </a:r>
            <a:r>
              <a:rPr lang="en-GB" b="0" i="1" dirty="0"/>
              <a:t> </a:t>
            </a:r>
            <a:r>
              <a:rPr lang="en-GB" b="0" i="1" dirty="0" err="1"/>
              <a:t>haben</a:t>
            </a:r>
            <a:r>
              <a:rPr lang="en-GB" b="0" dirty="0"/>
              <a:t>. To present more formally the pattern of past participle formation with </a:t>
            </a:r>
            <a:r>
              <a:rPr lang="en-GB" b="0" i="1" dirty="0"/>
              <a:t>be</a:t>
            </a:r>
            <a:r>
              <a:rPr lang="en-GB" b="0" dirty="0"/>
              <a:t>-, </a:t>
            </a:r>
            <a:r>
              <a:rPr lang="en-GB" b="0" i="1" dirty="0" err="1"/>
              <a:t>er</a:t>
            </a:r>
            <a:r>
              <a:rPr lang="en-GB" b="0" dirty="0"/>
              <a:t>- and </a:t>
            </a:r>
            <a:r>
              <a:rPr lang="en-GB" b="0" i="1" dirty="0" err="1"/>
              <a:t>ver</a:t>
            </a:r>
            <a:r>
              <a:rPr lang="en-GB" b="0" dirty="0"/>
              <a:t>- verbs, include new knowledge about word stress.</a:t>
            </a:r>
            <a:br>
              <a:rPr lang="en-GB" b="0" dirty="0"/>
            </a:br>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3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(four slides)</a:t>
            </a:r>
            <a:br>
              <a:rPr lang="en-GB" dirty="0"/>
            </a:br>
            <a:br>
              <a:rPr lang="en-GB" b="1" dirty="0"/>
            </a:br>
            <a:r>
              <a:rPr lang="en-GB" b="1" dirty="0"/>
              <a:t>Aim: </a:t>
            </a:r>
            <a:r>
              <a:rPr lang="en-GB" b="0" dirty="0"/>
              <a:t>to practise productive oral recall of some of this week’s and other known vocabulary and to put into practice the new information about word stress.</a:t>
            </a:r>
            <a:br>
              <a:rPr lang="en-GB" b="0" dirty="0"/>
            </a:br>
            <a:endParaRPr lang="en-GB" b="0" dirty="0"/>
          </a:p>
          <a:p>
            <a:r>
              <a:rPr lang="en-GB" b="1" dirty="0"/>
              <a:t>Procedure:</a:t>
            </a:r>
            <a:br>
              <a:rPr lang="en-GB" dirty="0"/>
            </a:br>
            <a:r>
              <a:rPr lang="en-GB" dirty="0"/>
              <a:t>1. Click to </a:t>
            </a:r>
            <a:r>
              <a:rPr lang="en-GB" baseline="0" dirty="0"/>
              <a:t>animate the text.</a:t>
            </a:r>
            <a:br>
              <a:rPr lang="en-GB" baseline="0" dirty="0"/>
            </a:br>
            <a:r>
              <a:rPr lang="en-GB" dirty="0"/>
              <a:t>2. Student A reads the text aloud, substituting the English for German words.</a:t>
            </a:r>
            <a:br>
              <a:rPr lang="en-GB" dirty="0"/>
            </a:br>
            <a:r>
              <a:rPr lang="en-GB" dirty="0"/>
              <a:t>3. Student B listens and translates, additionally giving feedback about the stress if needed.</a:t>
            </a:r>
            <a:br>
              <a:rPr lang="en-GB" dirty="0"/>
            </a:br>
            <a:r>
              <a:rPr lang="en-GB" dirty="0"/>
              <a:t>4. Students swap roles using the following slide.</a:t>
            </a:r>
          </a:p>
          <a:p>
            <a:r>
              <a:rPr lang="en-GB" dirty="0"/>
              <a:t>5. There follow two slides which reveal the answers.    </a:t>
            </a:r>
            <a:br>
              <a:rPr lang="en-GB" dirty="0"/>
            </a:br>
            <a:r>
              <a:rPr lang="en-GB" dirty="0"/>
              <a:t>6. Move to the next slide.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b="1" dirty="0"/>
              <a:t>Word frequency (1 is the most frequent word in German): </a:t>
            </a:r>
            <a:br>
              <a:rPr lang="en-GB" dirty="0"/>
            </a:br>
            <a:r>
              <a:rPr lang="en-GB" dirty="0"/>
              <a:t>fest [567] </a:t>
            </a:r>
            <a:r>
              <a:rPr lang="en-GB" dirty="0" err="1"/>
              <a:t>übersetzen</a:t>
            </a:r>
            <a:r>
              <a:rPr lang="en-GB" dirty="0"/>
              <a:t> [1766]</a:t>
            </a:r>
            <a:br>
              <a:rPr lang="en-GB" dirty="0"/>
            </a:br>
            <a:endParaRPr lang="en-GB" dirty="0"/>
          </a:p>
          <a:p>
            <a:r>
              <a:rPr lang="en-GB" dirty="0"/>
              <a:t>Source: Jones, R.L &amp; </a:t>
            </a:r>
            <a:r>
              <a:rPr lang="en-GB" dirty="0" err="1"/>
              <a:t>Tschirner</a:t>
            </a:r>
            <a:r>
              <a:rPr lang="en-GB" dirty="0"/>
              <a:t>, E. (2019). A frequency dictionary of German: Core vocabulary for learners. London: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266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Word frequency (1 is the most frequent word in German): </a:t>
            </a:r>
            <a:br>
              <a:rPr lang="en-GB" dirty="0"/>
            </a:br>
            <a:r>
              <a:rPr lang="en-GB" dirty="0" err="1"/>
              <a:t>Prüfung</a:t>
            </a:r>
            <a:r>
              <a:rPr lang="en-GB" dirty="0"/>
              <a:t> [1827]</a:t>
            </a:r>
            <a:br>
              <a:rPr lang="en-GB" dirty="0"/>
            </a:br>
            <a:endParaRPr lang="en-GB" dirty="0"/>
          </a:p>
          <a:p>
            <a:r>
              <a:rPr lang="en-GB" dirty="0"/>
              <a:t>Source:  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968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58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[2/2]</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110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89377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4783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4025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1866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5438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99773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1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32482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16242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1818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3507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185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034747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image" Target="../media/image3.png"/><Relationship Id="rId21" Type="http://schemas.openxmlformats.org/officeDocument/2006/relationships/image" Target="../media/image15.gif"/><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11.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audio" Target="../media/audio11.wav"/><Relationship Id="rId10" Type="http://schemas.openxmlformats.org/officeDocument/2006/relationships/audio" Target="../media/audio6.wav"/><Relationship Id="rId19" Type="http://schemas.openxmlformats.org/officeDocument/2006/relationships/audio" Target="../media/audio15.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image" Target="../media/image22.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audio" Target="../media/audio18.wav"/><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audio" Target="../media/audio19.wav"/><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audio" Target="../media/audio20.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audio" Target="../media/audio21.wav"/><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audio" Target="../media/audio22.wav"/><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audio" Target="../media/audio23.wav"/></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audio" Target="../media/audio24.wav"/></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g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g"/><Relationship Id="rId7" Type="http://schemas.openxmlformats.org/officeDocument/2006/relationships/image" Target="../media/image16.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31.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g"/><Relationship Id="rId7" Type="http://schemas.openxmlformats.org/officeDocument/2006/relationships/image" Target="../media/image16.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31.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16.gif"/><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hyperlink" Target="https://www.gaminggrammar.com/" TargetMode="External"/><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hyperlink" Target="https://quizlet.com/gb/573635947/year-9-german-term-11-week-6-flash-cards/" TargetMode="External"/><Relationship Id="rId12"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resources.ncelp.org/concern/parent/6q182m22z/file_sets/ww72bc41x" TargetMode="External"/><Relationship Id="rId11" Type="http://schemas.openxmlformats.org/officeDocument/2006/relationships/image" Target="../media/image55.png"/><Relationship Id="rId5" Type="http://schemas.openxmlformats.org/officeDocument/2006/relationships/hyperlink" Target="https://drive.google.com/file/d/1EePg9G0mppP_DW16P1kzlJPMPolgFU2j/view?usp=sharing" TargetMode="External"/><Relationship Id="rId10" Type="http://schemas.openxmlformats.org/officeDocument/2006/relationships/hyperlink" Target="https://quizlet.com/gb/548420824/year-8-german-term-31-week-3-flash-cards/" TargetMode="External"/><Relationship Id="rId4" Type="http://schemas.openxmlformats.org/officeDocument/2006/relationships/image" Target="../media/image53.png"/><Relationship Id="rId9" Type="http://schemas.openxmlformats.org/officeDocument/2006/relationships/hyperlink" Target="https://quizlet.com/gb/579688588/year-9-german-term-11-week-2-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2.xml"/><Relationship Id="rId7"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image" Target="../media/image1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9.gif"/><Relationship Id="rId10" Type="http://schemas.openxmlformats.org/officeDocument/2006/relationships/image" Target="../media/image13.png"/><Relationship Id="rId4" Type="http://schemas.openxmlformats.org/officeDocument/2006/relationships/notesSlide" Target="../notesSlides/notesSlide9.xml"/><Relationship Id="rId9"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ctr">
            <a:normAutofit/>
          </a:bodyPr>
          <a:lstStyle/>
          <a:p>
            <a:pPr algn="l"/>
            <a:r>
              <a:rPr lang="en-GB" sz="4000" b="1" dirty="0">
                <a:solidFill>
                  <a:prstClr val="white"/>
                </a:solidFill>
              </a:rPr>
              <a:t>Was </a:t>
            </a:r>
            <a:r>
              <a:rPr lang="en-GB" sz="4000" b="1" dirty="0" err="1">
                <a:solidFill>
                  <a:prstClr val="white"/>
                </a:solidFill>
              </a:rPr>
              <a:t>habt</a:t>
            </a:r>
            <a:r>
              <a:rPr lang="en-GB" sz="4000" b="1" dirty="0">
                <a:solidFill>
                  <a:prstClr val="white"/>
                </a:solidFill>
              </a:rPr>
              <a:t> </a:t>
            </a:r>
            <a:r>
              <a:rPr lang="en-GB" sz="4000" b="1" dirty="0" err="1">
                <a:solidFill>
                  <a:prstClr val="white"/>
                </a:solidFill>
              </a:rPr>
              <a:t>ihr</a:t>
            </a:r>
            <a:r>
              <a:rPr lang="en-GB" sz="4000" b="1" dirty="0">
                <a:solidFill>
                  <a:prstClr val="white"/>
                </a:solidFill>
              </a:rPr>
              <a:t> </a:t>
            </a:r>
            <a:r>
              <a:rPr lang="en-GB" sz="4000" b="1" dirty="0" err="1">
                <a:solidFill>
                  <a:prstClr val="white"/>
                </a:solidFill>
              </a:rPr>
              <a:t>gemacht</a:t>
            </a:r>
            <a:r>
              <a:rPr lang="en-GB" sz="4000" b="1" dirty="0">
                <a:solidFill>
                  <a:prstClr val="white"/>
                </a:solidFill>
              </a:rPr>
              <a:t>?</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9080" y="3429000"/>
            <a:ext cx="7382608" cy="571756"/>
          </a:xfrm>
        </p:spPr>
        <p:txBody>
          <a:bodyPr>
            <a:normAutofit/>
          </a:bodyPr>
          <a:lstStyle/>
          <a:p>
            <a:pPr algn="l"/>
            <a:r>
              <a:rPr lang="en-GB" sz="3000" dirty="0">
                <a:solidFill>
                  <a:prstClr val="white"/>
                </a:solidFill>
              </a:rPr>
              <a:t>Past (perfect) – </a:t>
            </a:r>
            <a:r>
              <a:rPr lang="en-GB" sz="3000" i="1" dirty="0" err="1">
                <a:solidFill>
                  <a:prstClr val="white"/>
                </a:solidFill>
              </a:rPr>
              <a:t>ihr</a:t>
            </a:r>
            <a:r>
              <a:rPr lang="en-GB" sz="3000" dirty="0">
                <a:solidFill>
                  <a:prstClr val="white"/>
                </a:solidFill>
              </a:rPr>
              <a:t> (you, plural)</a:t>
            </a:r>
            <a:endParaRPr lang="en-US" i="1"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92366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Past participle syllable stress</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 / 12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err="1">
                <a:solidFill>
                  <a:schemeClr val="bg1"/>
                </a:solidFill>
              </a:rPr>
              <a:t>mit</a:t>
            </a:r>
            <a:r>
              <a:rPr lang="en-GB" sz="3600" b="1">
                <a:solidFill>
                  <a:schemeClr val="bg1"/>
                </a:solidFill>
              </a:rPr>
              <a:t> </a:t>
            </a:r>
            <a:r>
              <a:rPr lang="en-GB" sz="3600" b="1" i="1">
                <a:solidFill>
                  <a:schemeClr val="bg1"/>
                </a:solidFill>
              </a:rPr>
              <a:t>ihr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414672"/>
            <a:ext cx="10343300" cy="830997"/>
          </a:xfrm>
          <a:prstGeom prst="rect">
            <a:avLst/>
          </a:prstGeom>
          <a:noFill/>
        </p:spPr>
        <p:txBody>
          <a:bodyPr wrap="square" rtlCol="0">
            <a:spAutoFit/>
          </a:bodyPr>
          <a:lstStyle/>
          <a:p>
            <a:pPr lvl="0" hangingPunct="0">
              <a:defRPr/>
            </a:pPr>
            <a:r>
              <a:rPr kumimoji="0" lang="en-US" sz="2400" b="0"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To</a:t>
            </a:r>
            <a:r>
              <a:rPr kumimoji="0" lang="en-US" sz="2400" b="0" i="0" u="none" strike="noStrike" kern="1400" cap="none" spc="0" normalizeH="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talk to people using </a:t>
            </a:r>
            <a:r>
              <a:rPr kumimoji="0" lang="en-US" sz="2400" b="1" i="1" u="none" strike="noStrike" kern="1400" cap="none" spc="0" normalizeH="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you</a:t>
            </a:r>
            <a:r>
              <a:rPr kumimoji="0" lang="en-US" sz="2400" b="1" u="none" strike="noStrike" kern="1400" cap="none" spc="0" normalizeH="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(familiar, plural)</a:t>
            </a:r>
            <a:r>
              <a:rPr kumimoji="0" lang="en-US" sz="2400" b="1"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in the past tense, </a:t>
            </a:r>
          </a:p>
          <a:p>
            <a:pPr lvl="0" hangingPunct="0">
              <a:defRPr/>
            </a:pPr>
            <a:r>
              <a:rPr kumimoji="0" lang="en-US" sz="2400" b="0"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use the </a:t>
            </a:r>
            <a:r>
              <a:rPr lang="en-US" sz="2400" b="1" i="1" kern="140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ihr</a:t>
            </a:r>
            <a:r>
              <a:rPr lang="en-US" sz="2400" b="1" kern="140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400" kern="140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form </a:t>
            </a:r>
            <a:r>
              <a:rPr kumimoji="0" lang="en-US" sz="2400" b="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of</a:t>
            </a:r>
            <a:r>
              <a:rPr kumimoji="0" lang="en-US" sz="2400" b="0"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lang="en-US" sz="2400" b="1" kern="1400">
                <a:solidFill>
                  <a:srgbClr val="ED7D31"/>
                </a:solidFill>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or </a:t>
            </a:r>
            <a:r>
              <a:rPr kumimoji="0" lang="en-US" sz="2400" b="1" i="0" u="none" strike="noStrike" kern="1400" cap="none" spc="0" normalizeH="0" baseline="0" noProof="0">
                <a:ln>
                  <a:noFill/>
                </a:ln>
                <a:solidFill>
                  <a:srgbClr val="ED7D31"/>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sein</a:t>
            </a:r>
            <a:r>
              <a:rPr kumimoji="0" lang="en-US" sz="2400" b="1" i="0" u="none" strike="noStrike" kern="1400" cap="none" spc="0" normalizeH="0" baseline="0" noProof="0">
                <a:ln>
                  <a:noFill/>
                </a:ln>
                <a:solidFill>
                  <a:srgbClr val="C0000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0" i="0" u="none" strike="noStrike" kern="1400" cap="none" spc="0" normalizeH="0" baseline="0" noProof="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together with the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past participle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260419" y="2967555"/>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Ihr </a:t>
            </a:r>
            <a:r>
              <a:rPr lang="en-GB" sz="2400" b="1">
                <a:solidFill>
                  <a:srgbClr val="ED7D31"/>
                </a:solidFill>
                <a:latin typeface="Century Gothic" panose="020B0502020202020204" pitchFamily="34" charset="0"/>
              </a:rPr>
              <a:t>seid</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 die Schule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gegangen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5051848" y="2963867"/>
            <a:ext cx="7381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gone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to school. </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You </a:t>
            </a:r>
            <a:r>
              <a:rPr kumimoji="0" lang="en-GB" sz="2400" b="0" i="1" u="sng" strike="noStrike" kern="1200" cap="none" spc="0" normalizeH="0" baseline="0" noProof="0">
                <a:ln>
                  <a:noFill/>
                </a:ln>
                <a:solidFill>
                  <a:srgbClr val="104F75"/>
                </a:solidFill>
                <a:effectLst/>
                <a:uLnTx/>
                <a:uFillTx/>
                <a:latin typeface="Century Gothic" panose="020B0502020202020204" pitchFamily="34" charset="0"/>
                <a:ea typeface="+mn-ea"/>
                <a:cs typeface="+mn-cs"/>
              </a:rPr>
              <a:t>went</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to</a:t>
            </a:r>
            <a:r>
              <a:rPr kumimoji="0" lang="en-GB" sz="2400" b="0" i="1" u="none" strike="noStrike" kern="1200" cap="none" spc="0" normalizeH="0" noProof="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school</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B7307C93-EB77-9142-96E0-FD8B5CE3BB55}"/>
              </a:ext>
            </a:extLst>
          </p:cNvPr>
          <p:cNvSpPr txBox="1"/>
          <p:nvPr/>
        </p:nvSpPr>
        <p:spPr>
          <a:xfrm>
            <a:off x="260419" y="2333902"/>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Ihr </a:t>
            </a:r>
            <a:r>
              <a:rPr lang="en-GB" sz="2400" b="1">
                <a:solidFill>
                  <a:srgbClr val="ED7D31"/>
                </a:solidFill>
                <a:latin typeface="Century Gothic" panose="020B0502020202020204" pitchFamily="34" charset="0"/>
              </a:rPr>
              <a:t>habt</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viel Sport </a:t>
            </a:r>
            <a:r>
              <a:rPr kumimoji="0" lang="en-GB" sz="2400" b="1"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gemacht</a:t>
            </a:r>
            <a:r>
              <a:rPr kumimoji="0" lang="en-GB" sz="2400" b="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661832" y="2333901"/>
            <a:ext cx="7883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a:ln>
                  <a:noFill/>
                </a:ln>
                <a:solidFill>
                  <a:srgbClr val="104F75"/>
                </a:solidFill>
                <a:effectLst/>
                <a:uLnTx/>
                <a:uFillTx/>
                <a:latin typeface="Century Gothic" panose="020B0502020202020204" pitchFamily="34" charset="0"/>
                <a:ea typeface="+mn-ea"/>
                <a:cs typeface="+mn-cs"/>
              </a:rPr>
              <a:t>done</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lots of sport. / You </a:t>
            </a:r>
            <a:r>
              <a:rPr kumimoji="0" lang="en-GB" sz="2400" b="0" i="1" u="sng" strike="noStrike" kern="1200" cap="none" spc="0" normalizeH="0" baseline="0" noProof="0">
                <a:ln>
                  <a:noFill/>
                </a:ln>
                <a:solidFill>
                  <a:srgbClr val="104F75"/>
                </a:solidFill>
                <a:effectLst/>
                <a:uLnTx/>
                <a:uFillTx/>
                <a:latin typeface="Century Gothic" panose="020B0502020202020204" pitchFamily="34" charset="0"/>
                <a:ea typeface="+mn-ea"/>
                <a:cs typeface="+mn-cs"/>
              </a:rPr>
              <a:t>did</a:t>
            </a:r>
            <a:r>
              <a:rPr kumimoji="0" lang="en-GB" sz="2400" b="0" i="1" strike="noStrike" kern="1200" cap="none" spc="0" normalizeH="0" baseline="0" noProof="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lots of</a:t>
            </a:r>
            <a:r>
              <a:rPr kumimoji="0" lang="en-GB" sz="2400" b="0" i="1" u="none" strike="noStrike" kern="1200" cap="none" spc="0" normalizeH="0" noProof="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sport.</a:t>
            </a:r>
            <a:endPar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ACC22D25-B4E9-BA4D-8A34-22449BC34205}"/>
              </a:ext>
            </a:extLst>
          </p:cNvPr>
          <p:cNvSpPr txBox="1"/>
          <p:nvPr/>
        </p:nvSpPr>
        <p:spPr>
          <a:xfrm>
            <a:off x="143838" y="3723353"/>
            <a:ext cx="11888835" cy="461665"/>
          </a:xfrm>
          <a:prstGeom prst="rect">
            <a:avLst/>
          </a:prstGeom>
          <a:noFill/>
        </p:spPr>
        <p:txBody>
          <a:bodyPr wrap="square" rtlCol="0">
            <a:spAutoFit/>
          </a:bodyPr>
          <a:lstStyle/>
          <a:p>
            <a:pPr lvl="0">
              <a:defRPr/>
            </a:pPr>
            <a:r>
              <a:rPr lang="en-GB" sz="2400" dirty="0">
                <a:solidFill>
                  <a:srgbClr val="104F75"/>
                </a:solidFill>
                <a:latin typeface="Century Gothic" panose="020B0502020202020204" pitchFamily="34" charset="0"/>
              </a:rPr>
              <a:t>You can use the adverbs </a:t>
            </a:r>
            <a:r>
              <a:rPr lang="en-GB" sz="2400" b="1" dirty="0" err="1">
                <a:solidFill>
                  <a:schemeClr val="accent4">
                    <a:lumMod val="75000"/>
                  </a:schemeClr>
                </a:solidFill>
                <a:latin typeface="Century Gothic" panose="020B0502020202020204" pitchFamily="34" charset="0"/>
              </a:rPr>
              <a:t>früher</a:t>
            </a:r>
            <a:r>
              <a:rPr lang="en-GB" sz="2400" dirty="0">
                <a:solidFill>
                  <a:srgbClr val="104F75"/>
                </a:solidFill>
                <a:latin typeface="Century Gothic" panose="020B0502020202020204" pitchFamily="34" charset="0"/>
              </a:rPr>
              <a:t> and </a:t>
            </a:r>
            <a:r>
              <a:rPr lang="en-GB" sz="2400" b="1" dirty="0" err="1">
                <a:solidFill>
                  <a:schemeClr val="accent4">
                    <a:lumMod val="75000"/>
                  </a:schemeClr>
                </a:solidFill>
                <a:latin typeface="Century Gothic" panose="020B0502020202020204" pitchFamily="34" charset="0"/>
              </a:rPr>
              <a:t>gern</a:t>
            </a:r>
            <a:r>
              <a:rPr lang="en-GB" sz="2400" dirty="0">
                <a:solidFill>
                  <a:srgbClr val="104F75"/>
                </a:solidFill>
                <a:latin typeface="Century Gothic" panose="020B0502020202020204" pitchFamily="34" charset="0"/>
              </a:rPr>
              <a:t> to change the meaning:</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9305B57C-D909-D140-8251-C49BEE079DD8}"/>
              </a:ext>
            </a:extLst>
          </p:cNvPr>
          <p:cNvSpPr txBox="1"/>
          <p:nvPr/>
        </p:nvSpPr>
        <p:spPr>
          <a:xfrm>
            <a:off x="4905491" y="4254472"/>
            <a:ext cx="41634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104F75"/>
                </a:solidFill>
                <a:latin typeface="Century Gothic" panose="020B0502020202020204" pitchFamily="34" charset="0"/>
              </a:rPr>
              <a:t>Was habt ihr </a:t>
            </a:r>
            <a:r>
              <a:rPr kumimoji="0" lang="en-GB" sz="2400" b="1"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früher</a:t>
            </a:r>
            <a:r>
              <a:rPr kumimoji="0" lang="en-GB" sz="2400" b="0" i="0" u="none" strike="noStrike" kern="1200" cap="none" spc="0" normalizeH="0" noProof="0">
                <a:ln>
                  <a:noFill/>
                </a:ln>
                <a:solidFill>
                  <a:srgbClr val="104F75"/>
                </a:solidFill>
                <a:effectLst/>
                <a:uLnTx/>
                <a:uFillTx/>
                <a:latin typeface="Century Gothic" panose="020B0502020202020204" pitchFamily="34" charset="0"/>
                <a:ea typeface="+mn-ea"/>
                <a:cs typeface="+mn-cs"/>
              </a:rPr>
              <a:t> </a:t>
            </a:r>
            <a:r>
              <a:rPr kumimoji="0" lang="en-GB" sz="240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gemacht?</a:t>
            </a:r>
            <a:endPar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A6756CB6-30AD-1043-965A-7952B2130762}"/>
              </a:ext>
            </a:extLst>
          </p:cNvPr>
          <p:cNvSpPr txBox="1"/>
          <p:nvPr/>
        </p:nvSpPr>
        <p:spPr>
          <a:xfrm>
            <a:off x="8772250" y="4248935"/>
            <a:ext cx="39009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104F75"/>
                </a:solidFill>
                <a:latin typeface="Century Gothic" panose="020B0502020202020204" pitchFamily="34" charset="0"/>
              </a:rPr>
              <a:t>Was habt ihr </a:t>
            </a:r>
            <a:r>
              <a:rPr kumimoji="0" lang="en-GB" sz="2400" b="1" i="1" u="none" strike="noStrike" kern="1200" cap="none" spc="0" normalizeH="0" baseline="0" noProof="0">
                <a:ln>
                  <a:noFill/>
                </a:ln>
                <a:solidFill>
                  <a:srgbClr val="115076"/>
                </a:solidFill>
                <a:effectLst/>
                <a:uLnTx/>
                <a:uFillTx/>
                <a:latin typeface="Century Gothic" panose="020B0502020202020204" pitchFamily="34" charset="0"/>
              </a:rPr>
              <a:t>ger</a:t>
            </a:r>
            <a:r>
              <a:rPr lang="en-GB" sz="2400" b="1" i="1">
                <a:solidFill>
                  <a:srgbClr val="115076"/>
                </a:solidFill>
                <a:latin typeface="Century Gothic" panose="020B0502020202020204" pitchFamily="34" charset="0"/>
              </a:rPr>
              <a:t>n</a:t>
            </a:r>
            <a:r>
              <a:rPr lang="en-GB" sz="2400">
                <a:solidFill>
                  <a:srgbClr val="115076"/>
                </a:solidFill>
                <a:latin typeface="Century Gothic" panose="020B0502020202020204" pitchFamily="34" charset="0"/>
              </a:rPr>
              <a:t> gemacht?</a:t>
            </a:r>
            <a:endPar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5E38DC96-8038-0D44-AEB9-169A86C059C9}"/>
              </a:ext>
            </a:extLst>
          </p:cNvPr>
          <p:cNvSpPr txBox="1"/>
          <p:nvPr/>
        </p:nvSpPr>
        <p:spPr>
          <a:xfrm>
            <a:off x="228985" y="4653205"/>
            <a:ext cx="2965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What did you do?</a:t>
            </a:r>
            <a:endPar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80897" y="5111520"/>
            <a:ext cx="4827437" cy="1160884"/>
          </a:xfrm>
          <a:prstGeom prst="wedgeRoundRectCallout">
            <a:avLst>
              <a:gd name="adj1" fmla="val 50560"/>
              <a:gd name="adj2" fmla="val -82176"/>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b="1" i="1" dirty="0"/>
              <a:t>früher</a:t>
            </a:r>
            <a:r>
              <a:rPr lang="de-DE" dirty="0"/>
              <a:t> </a:t>
            </a:r>
            <a:r>
              <a:rPr lang="en-GB" dirty="0"/>
              <a:t>means ‘formerly’.</a:t>
            </a:r>
          </a:p>
          <a:p>
            <a:pPr lvl="0" algn="ctr">
              <a:defRPr/>
            </a:pPr>
            <a:r>
              <a:rPr lang="en-GB"/>
              <a:t>It </a:t>
            </a:r>
            <a:r>
              <a:rPr lang="en-GB" dirty="0"/>
              <a:t>is used with the perfect tense to give the meaning of ‘used to’ in English.</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305B57C-D909-D140-8251-C49BEE079DD8}"/>
              </a:ext>
            </a:extLst>
          </p:cNvPr>
          <p:cNvSpPr txBox="1"/>
          <p:nvPr/>
        </p:nvSpPr>
        <p:spPr>
          <a:xfrm>
            <a:off x="260419" y="4336703"/>
            <a:ext cx="4163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104F75"/>
                </a:solidFill>
                <a:latin typeface="Century Gothic" panose="020B0502020202020204" pitchFamily="34" charset="0"/>
              </a:rPr>
              <a:t>Was habt ihr </a:t>
            </a:r>
            <a:r>
              <a:rPr kumimoji="0" lang="en-GB" sz="2400" i="0"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gemacht?</a:t>
            </a:r>
            <a:endPar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5E38DC96-8038-0D44-AEB9-169A86C059C9}"/>
              </a:ext>
            </a:extLst>
          </p:cNvPr>
          <p:cNvSpPr txBox="1"/>
          <p:nvPr/>
        </p:nvSpPr>
        <p:spPr>
          <a:xfrm>
            <a:off x="4911178" y="4994100"/>
            <a:ext cx="3352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What did you </a:t>
            </a:r>
            <a:r>
              <a:rPr kumimoji="0" lang="en-GB" sz="2400" b="1"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use to </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do?</a:t>
            </a:r>
            <a:endPar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E38DC96-8038-0D44-AEB9-169A86C059C9}"/>
              </a:ext>
            </a:extLst>
          </p:cNvPr>
          <p:cNvSpPr txBox="1"/>
          <p:nvPr/>
        </p:nvSpPr>
        <p:spPr>
          <a:xfrm>
            <a:off x="8772250" y="4994099"/>
            <a:ext cx="29658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What did you </a:t>
            </a:r>
            <a:r>
              <a:rPr kumimoji="0" lang="en-GB" sz="2400" b="1"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like</a:t>
            </a:r>
            <a:r>
              <a:rPr kumimoji="0" lang="en-GB" sz="2400" b="0" i="1" u="none" strike="noStrike" kern="1200" cap="none" spc="0" normalizeH="0" baseline="0" noProof="0">
                <a:ln>
                  <a:noFill/>
                </a:ln>
                <a:solidFill>
                  <a:srgbClr val="104F75"/>
                </a:solidFill>
                <a:effectLst/>
                <a:uLnTx/>
                <a:uFillTx/>
                <a:latin typeface="Century Gothic" panose="020B0502020202020204" pitchFamily="34" charset="0"/>
                <a:ea typeface="+mn-ea"/>
                <a:cs typeface="+mn-cs"/>
              </a:rPr>
              <a:t> doing?</a:t>
            </a:r>
            <a:endPar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 name="Right Arrow 1"/>
          <p:cNvSpPr/>
          <p:nvPr/>
        </p:nvSpPr>
        <p:spPr>
          <a:xfrm>
            <a:off x="4136263" y="4703434"/>
            <a:ext cx="483079" cy="361556"/>
          </a:xfrm>
          <a:prstGeom prst="rightArrow">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3"/>
          <p:cNvSpPr/>
          <p:nvPr/>
        </p:nvSpPr>
        <p:spPr>
          <a:xfrm>
            <a:off x="8033112" y="4702615"/>
            <a:ext cx="483079" cy="361556"/>
          </a:xfrm>
          <a:prstGeom prst="rightArrow">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702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6" grpId="0"/>
      <p:bldP spid="18" grpId="0"/>
      <p:bldP spid="19" grpId="0"/>
      <p:bldP spid="20" grpId="0" animBg="1"/>
      <p:bldP spid="21" grpId="0"/>
      <p:bldP spid="22" grpId="0"/>
      <p:bldP spid="23" grpId="0"/>
      <p:bldP spid="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0374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Onkel</a:t>
            </a:r>
            <a:r>
              <a:rPr lang="en-GB" sz="3600" b="1" dirty="0">
                <a:solidFill>
                  <a:schemeClr val="bg1"/>
                </a:solidFill>
              </a:rPr>
              <a:t> Heinrich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102590751"/>
              </p:ext>
            </p:extLst>
          </p:nvPr>
        </p:nvGraphicFramePr>
        <p:xfrm>
          <a:off x="2579914" y="1645885"/>
          <a:ext cx="9330006" cy="4473603"/>
        </p:xfrm>
        <a:graphic>
          <a:graphicData uri="http://schemas.openxmlformats.org/drawingml/2006/table">
            <a:tbl>
              <a:tblPr firstRow="1" bandRow="1">
                <a:tableStyleId>{00A15C55-8517-42AA-B614-E9B94910E393}</a:tableStyleId>
              </a:tblPr>
              <a:tblGrid>
                <a:gridCol w="685800">
                  <a:extLst>
                    <a:ext uri="{9D8B030D-6E8A-4147-A177-3AD203B41FA5}">
                      <a16:colId xmlns:a16="http://schemas.microsoft.com/office/drawing/2014/main" val="2607353726"/>
                    </a:ext>
                  </a:extLst>
                </a:gridCol>
                <a:gridCol w="6477000">
                  <a:extLst>
                    <a:ext uri="{9D8B030D-6E8A-4147-A177-3AD203B41FA5}">
                      <a16:colId xmlns:a16="http://schemas.microsoft.com/office/drawing/2014/main" val="1600817978"/>
                    </a:ext>
                  </a:extLst>
                </a:gridCol>
                <a:gridCol w="1110494">
                  <a:extLst>
                    <a:ext uri="{9D8B030D-6E8A-4147-A177-3AD203B41FA5}">
                      <a16:colId xmlns:a16="http://schemas.microsoft.com/office/drawing/2014/main" val="4128092149"/>
                    </a:ext>
                  </a:extLst>
                </a:gridCol>
                <a:gridCol w="1056712">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effectLst/>
                          <a:uLnTx/>
                          <a:uFillTx/>
                        </a:rPr>
                        <a:t>habt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t>seid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Seid</a:t>
                      </a:r>
                      <a:r>
                        <a:rPr lang="en-GB" sz="2000" dirty="0">
                          <a:solidFill>
                            <a:srgbClr val="115076"/>
                          </a:solidFill>
                        </a:rPr>
                        <a:t> </a:t>
                      </a:r>
                      <a:r>
                        <a:rPr lang="en-GB" sz="2000" dirty="0" err="1">
                          <a:solidFill>
                            <a:srgbClr val="115076"/>
                          </a:solidFill>
                        </a:rPr>
                        <a:t>ihr</a:t>
                      </a:r>
                      <a:r>
                        <a:rPr lang="en-GB" sz="2000" dirty="0">
                          <a:solidFill>
                            <a:srgbClr val="115076"/>
                          </a:solidFill>
                        </a:rPr>
                        <a:t> oft am </a:t>
                      </a:r>
                      <a:r>
                        <a:rPr lang="en-GB" sz="2000" dirty="0" err="1">
                          <a:solidFill>
                            <a:srgbClr val="115076"/>
                          </a:solidFill>
                        </a:rPr>
                        <a:t>Wochenende</a:t>
                      </a:r>
                      <a:r>
                        <a:rPr lang="en-GB" sz="2000" dirty="0">
                          <a:solidFill>
                            <a:srgbClr val="115076"/>
                          </a:solidFill>
                        </a:rPr>
                        <a:t> </a:t>
                      </a:r>
                      <a:r>
                        <a:rPr lang="en-GB" sz="2000" dirty="0" err="1">
                          <a:solidFill>
                            <a:srgbClr val="115076"/>
                          </a:solidFill>
                        </a:rPr>
                        <a:t>zu</a:t>
                      </a:r>
                      <a:r>
                        <a:rPr lang="en-GB" sz="2000" dirty="0">
                          <a:solidFill>
                            <a:srgbClr val="115076"/>
                          </a:solidFill>
                        </a:rPr>
                        <a:t> </a:t>
                      </a:r>
                      <a:r>
                        <a:rPr lang="en-GB" sz="2000" dirty="0" err="1">
                          <a:solidFill>
                            <a:srgbClr val="115076"/>
                          </a:solidFill>
                        </a:rPr>
                        <a:t>Hause</a:t>
                      </a:r>
                      <a:r>
                        <a:rPr lang="en-GB" sz="2000" dirty="0">
                          <a:solidFill>
                            <a:srgbClr val="115076"/>
                          </a:solidFill>
                        </a:rPr>
                        <a:t> </a:t>
                      </a:r>
                      <a:r>
                        <a:rPr lang="en-GB" sz="2000" dirty="0" err="1">
                          <a:solidFill>
                            <a:srgbClr val="115076"/>
                          </a:solidFill>
                        </a:rPr>
                        <a:t>geblieben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Habt</a:t>
                      </a:r>
                      <a:r>
                        <a:rPr lang="en-GB" sz="2000" dirty="0">
                          <a:solidFill>
                            <a:srgbClr val="115076"/>
                          </a:solidFill>
                        </a:rPr>
                        <a:t> </a:t>
                      </a:r>
                      <a:r>
                        <a:rPr lang="en-GB" sz="2000" dirty="0" err="1">
                          <a:solidFill>
                            <a:srgbClr val="115076"/>
                          </a:solidFill>
                        </a:rPr>
                        <a:t>ihr</a:t>
                      </a:r>
                      <a:r>
                        <a:rPr lang="en-GB" sz="2000" dirty="0">
                          <a:solidFill>
                            <a:srgbClr val="115076"/>
                          </a:solidFill>
                        </a:rPr>
                        <a:t> </a:t>
                      </a:r>
                      <a:r>
                        <a:rPr lang="en-GB" sz="2000" dirty="0" err="1">
                          <a:solidFill>
                            <a:srgbClr val="115076"/>
                          </a:solidFill>
                          <a:latin typeface="+mn-lt"/>
                        </a:rPr>
                        <a:t>viele</a:t>
                      </a:r>
                      <a:r>
                        <a:rPr lang="en-GB" sz="2000" baseline="0" dirty="0">
                          <a:solidFill>
                            <a:srgbClr val="115076"/>
                          </a:solidFill>
                          <a:latin typeface="+mn-lt"/>
                        </a:rPr>
                        <a:t> </a:t>
                      </a:r>
                      <a:r>
                        <a:rPr lang="en-GB" sz="2000" baseline="0" dirty="0" err="1">
                          <a:solidFill>
                            <a:srgbClr val="115076"/>
                          </a:solidFill>
                          <a:latin typeface="+mn-lt"/>
                        </a:rPr>
                        <a:t>B</a:t>
                      </a:r>
                      <a:r>
                        <a:rPr lang="en-GB" sz="2000" baseline="0" dirty="0" err="1">
                          <a:solidFill>
                            <a:srgbClr val="115076"/>
                          </a:solidFill>
                          <a:latin typeface="+mn-lt"/>
                          <a:cs typeface="Calibri" panose="020F0502020204030204" pitchFamily="34" charset="0"/>
                        </a:rPr>
                        <a:t>ücher</a:t>
                      </a:r>
                      <a:r>
                        <a:rPr lang="en-GB" sz="2000" baseline="0" dirty="0">
                          <a:solidFill>
                            <a:srgbClr val="115076"/>
                          </a:solidFill>
                          <a:latin typeface="+mn-lt"/>
                          <a:cs typeface="Calibri" panose="020F0502020204030204" pitchFamily="34" charset="0"/>
                        </a:rPr>
                        <a:t> </a:t>
                      </a:r>
                      <a:r>
                        <a:rPr lang="en-GB" sz="2000" dirty="0">
                          <a:solidFill>
                            <a:srgbClr val="115076"/>
                          </a:solidFill>
                        </a:rPr>
                        <a:t>in der Schule </a:t>
                      </a:r>
                      <a:r>
                        <a:rPr lang="en-GB" sz="2000" dirty="0" err="1">
                          <a:solidFill>
                            <a:srgbClr val="115076"/>
                          </a:solidFill>
                        </a:rPr>
                        <a:t>gelesen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Wann habt ihr Englisch gelernt?</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latin typeface="+mn-lt"/>
                        </a:rPr>
                        <a:t>Was </a:t>
                      </a:r>
                      <a:r>
                        <a:rPr lang="en-GB" sz="2000" dirty="0" err="1">
                          <a:solidFill>
                            <a:srgbClr val="115076"/>
                          </a:solidFill>
                          <a:latin typeface="+mn-lt"/>
                        </a:rPr>
                        <a:t>habt</a:t>
                      </a:r>
                      <a:r>
                        <a:rPr lang="en-GB" sz="2000" dirty="0">
                          <a:solidFill>
                            <a:srgbClr val="115076"/>
                          </a:solidFill>
                          <a:latin typeface="+mn-lt"/>
                        </a:rPr>
                        <a:t> </a:t>
                      </a:r>
                      <a:r>
                        <a:rPr lang="en-GB" sz="2000" dirty="0" err="1">
                          <a:solidFill>
                            <a:srgbClr val="115076"/>
                          </a:solidFill>
                          <a:latin typeface="+mn-lt"/>
                        </a:rPr>
                        <a:t>ihr</a:t>
                      </a:r>
                      <a:r>
                        <a:rPr lang="en-GB" sz="2000" dirty="0">
                          <a:solidFill>
                            <a:srgbClr val="115076"/>
                          </a:solidFill>
                          <a:latin typeface="+mn-lt"/>
                        </a:rPr>
                        <a:t> </a:t>
                      </a:r>
                      <a:r>
                        <a:rPr lang="en-GB" sz="2000" dirty="0" err="1">
                          <a:solidFill>
                            <a:srgbClr val="115076"/>
                          </a:solidFill>
                          <a:latin typeface="+mn-lt"/>
                        </a:rPr>
                        <a:t>fr</a:t>
                      </a:r>
                      <a:r>
                        <a:rPr lang="en-GB" sz="2000" dirty="0" err="1">
                          <a:solidFill>
                            <a:srgbClr val="115076"/>
                          </a:solidFill>
                          <a:latin typeface="+mn-lt"/>
                          <a:cs typeface="Calibri" panose="020F0502020204030204" pitchFamily="34" charset="0"/>
                        </a:rPr>
                        <a:t>üher</a:t>
                      </a:r>
                      <a:r>
                        <a:rPr lang="en-GB" sz="2000" dirty="0">
                          <a:solidFill>
                            <a:srgbClr val="115076"/>
                          </a:solidFill>
                          <a:latin typeface="+mn-lt"/>
                          <a:cs typeface="Calibri" panose="020F0502020204030204" pitchFamily="34" charset="0"/>
                        </a:rPr>
                        <a:t> </a:t>
                      </a:r>
                      <a:r>
                        <a:rPr lang="en-GB" sz="2000" dirty="0" err="1">
                          <a:solidFill>
                            <a:srgbClr val="115076"/>
                          </a:solidFill>
                          <a:latin typeface="+mn-lt"/>
                          <a:cs typeface="Calibri" panose="020F0502020204030204" pitchFamily="34" charset="0"/>
                        </a:rPr>
                        <a:t>im</a:t>
                      </a:r>
                      <a:r>
                        <a:rPr lang="en-GB" sz="2000" dirty="0">
                          <a:solidFill>
                            <a:srgbClr val="115076"/>
                          </a:solidFill>
                          <a:latin typeface="+mn-lt"/>
                          <a:cs typeface="Calibri" panose="020F0502020204030204" pitchFamily="34" charset="0"/>
                        </a:rPr>
                        <a:t> </a:t>
                      </a:r>
                      <a:r>
                        <a:rPr lang="en-GB" sz="2000" dirty="0" err="1">
                          <a:solidFill>
                            <a:srgbClr val="115076"/>
                          </a:solidFill>
                          <a:latin typeface="+mn-lt"/>
                          <a:cs typeface="Calibri" panose="020F0502020204030204" pitchFamily="34" charset="0"/>
                        </a:rPr>
                        <a:t>Urlaub</a:t>
                      </a:r>
                      <a:r>
                        <a:rPr lang="en-GB" sz="2000" dirty="0">
                          <a:solidFill>
                            <a:srgbClr val="115076"/>
                          </a:solidFill>
                          <a:latin typeface="+mn-lt"/>
                          <a:cs typeface="Calibri" panose="020F0502020204030204" pitchFamily="34" charset="0"/>
                        </a:rPr>
                        <a:t> </a:t>
                      </a:r>
                      <a:r>
                        <a:rPr lang="en-GB" sz="2000" dirty="0" err="1">
                          <a:solidFill>
                            <a:srgbClr val="115076"/>
                          </a:solidFill>
                          <a:latin typeface="+mn-lt"/>
                          <a:cs typeface="Calibri" panose="020F0502020204030204" pitchFamily="34" charset="0"/>
                        </a:rPr>
                        <a:t>gemacht</a:t>
                      </a:r>
                      <a:r>
                        <a:rPr lang="en-GB" sz="2000" dirty="0">
                          <a:solidFill>
                            <a:srgbClr val="115076"/>
                          </a:solidFill>
                          <a:latin typeface="+mn-lt"/>
                          <a:cs typeface="Calibri" panose="020F0502020204030204" pitchFamily="34" charset="0"/>
                        </a:rPr>
                        <a:t>?</a:t>
                      </a:r>
                      <a:endParaRPr lang="en-GB" sz="2000" dirty="0">
                        <a:solidFill>
                          <a:srgbClr val="115076"/>
                        </a:solidFill>
                        <a:latin typeface="+mn-lt"/>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Wohin</a:t>
                      </a:r>
                      <a:r>
                        <a:rPr lang="en-GB" sz="2000" dirty="0">
                          <a:solidFill>
                            <a:srgbClr val="115076"/>
                          </a:solidFill>
                        </a:rPr>
                        <a:t> </a:t>
                      </a:r>
                      <a:r>
                        <a:rPr lang="en-GB" sz="2000" dirty="0" err="1">
                          <a:solidFill>
                            <a:srgbClr val="115076"/>
                          </a:solidFill>
                        </a:rPr>
                        <a:t>seid</a:t>
                      </a:r>
                      <a:r>
                        <a:rPr lang="en-GB" sz="2000" dirty="0">
                          <a:solidFill>
                            <a:srgbClr val="115076"/>
                          </a:solidFill>
                        </a:rPr>
                        <a:t> </a:t>
                      </a:r>
                      <a:r>
                        <a:rPr lang="en-GB" sz="2000" dirty="0" err="1">
                          <a:solidFill>
                            <a:srgbClr val="115076"/>
                          </a:solidFill>
                        </a:rPr>
                        <a:t>ihr</a:t>
                      </a:r>
                      <a:r>
                        <a:rPr lang="en-GB" sz="2000" dirty="0">
                          <a:solidFill>
                            <a:srgbClr val="115076"/>
                          </a:solidFill>
                        </a:rPr>
                        <a:t> in </a:t>
                      </a:r>
                      <a:r>
                        <a:rPr lang="en-GB" sz="2000" dirty="0" err="1">
                          <a:solidFill>
                            <a:srgbClr val="115076"/>
                          </a:solidFill>
                        </a:rPr>
                        <a:t>Urlaub</a:t>
                      </a:r>
                      <a:r>
                        <a:rPr lang="en-GB" sz="2000" baseline="0" dirty="0">
                          <a:solidFill>
                            <a:srgbClr val="115076"/>
                          </a:solidFill>
                        </a:rPr>
                        <a:t> </a:t>
                      </a:r>
                      <a:r>
                        <a:rPr lang="en-GB" sz="2000" baseline="0" dirty="0" err="1">
                          <a:solidFill>
                            <a:srgbClr val="115076"/>
                          </a:solidFill>
                        </a:rPr>
                        <a:t>gefahren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Habt ihr gern</a:t>
                      </a:r>
                      <a:r>
                        <a:rPr lang="en-GB" sz="2000" baseline="0">
                          <a:solidFill>
                            <a:srgbClr val="115076"/>
                          </a:solidFill>
                        </a:rPr>
                        <a:t> Kaffee getrunken?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Wo seid</a:t>
                      </a:r>
                      <a:r>
                        <a:rPr lang="en-GB" sz="2000" baseline="0">
                          <a:solidFill>
                            <a:srgbClr val="115076"/>
                          </a:solidFill>
                        </a:rPr>
                        <a:t> ihr </a:t>
                      </a:r>
                      <a:r>
                        <a:rPr lang="en-GB" sz="2000">
                          <a:solidFill>
                            <a:srgbClr val="115076"/>
                          </a:solidFill>
                          <a:latin typeface="+mn-lt"/>
                        </a:rPr>
                        <a:t>fr</a:t>
                      </a:r>
                      <a:r>
                        <a:rPr lang="en-GB" sz="2000">
                          <a:solidFill>
                            <a:srgbClr val="115076"/>
                          </a:solidFill>
                          <a:latin typeface="+mn-lt"/>
                          <a:cs typeface="Calibri" panose="020F0502020204030204" pitchFamily="34" charset="0"/>
                        </a:rPr>
                        <a:t>üher </a:t>
                      </a:r>
                      <a:r>
                        <a:rPr lang="en-GB" sz="2000" baseline="0">
                          <a:solidFill>
                            <a:srgbClr val="115076"/>
                          </a:solidFill>
                        </a:rPr>
                        <a:t>geschwommen?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rPr>
                        <a:t>Seid ihr gern in die Schule gegangen?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1.1.5 Slide 11 1b.wav"/>
            </a:hlinkClick>
            <a:extLst>
              <a:ext uri="{FF2B5EF4-FFF2-40B4-BE49-F238E27FC236}">
                <a16:creationId xmlns:a16="http://schemas.microsoft.com/office/drawing/2014/main" id="{3B418770-1E72-B240-9307-3BBF955557C6}"/>
              </a:ext>
            </a:extLst>
          </p:cNvPr>
          <p:cNvSpPr/>
          <p:nvPr/>
        </p:nvSpPr>
        <p:spPr>
          <a:xfrm>
            <a:off x="2731310" y="21924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3301400" y="2265133"/>
            <a:ext cx="6298527"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hlinkClick r:id="" action="ppaction://noaction">
              <a:snd r:embed="rId5" name="9.1.1.5 Slide 11 1.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9232" y="2148848"/>
            <a:ext cx="282522" cy="294294"/>
          </a:xfrm>
          <a:prstGeom prst="rect">
            <a:avLst/>
          </a:prstGeom>
        </p:spPr>
      </p:pic>
      <p:sp>
        <p:nvSpPr>
          <p:cNvPr id="11" name="Action Button: Custom 16">
            <a:hlinkClick r:id="" action="ppaction://noaction" highlightClick="1">
              <a:snd r:embed="rId7" name="9.1.1.5 Slide 11 2b.wav"/>
            </a:hlinkClick>
            <a:extLst>
              <a:ext uri="{FF2B5EF4-FFF2-40B4-BE49-F238E27FC236}">
                <a16:creationId xmlns:a16="http://schemas.microsoft.com/office/drawing/2014/main" id="{F18D09F0-0D24-5B4F-A26E-132DCCD8073A}"/>
              </a:ext>
            </a:extLst>
          </p:cNvPr>
          <p:cNvSpPr/>
          <p:nvPr/>
        </p:nvSpPr>
        <p:spPr>
          <a:xfrm>
            <a:off x="2731310" y="26651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3268974" y="2750624"/>
            <a:ext cx="565405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8" name="9.1.1.5 Slide 11 2.wav"/>
            </a:hlinkClic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9554" y="2731830"/>
            <a:ext cx="282522" cy="294294"/>
          </a:xfrm>
          <a:prstGeom prst="rect">
            <a:avLst/>
          </a:prstGeom>
        </p:spPr>
      </p:pic>
      <p:sp>
        <p:nvSpPr>
          <p:cNvPr id="14" name="Action Button: Custom 16">
            <a:hlinkClick r:id="" action="ppaction://noaction" highlightClick="1">
              <a:snd r:embed="rId9" name="9.1.1.5 Slide 11 3b.wav"/>
            </a:hlinkClick>
            <a:extLst>
              <a:ext uri="{FF2B5EF4-FFF2-40B4-BE49-F238E27FC236}">
                <a16:creationId xmlns:a16="http://schemas.microsoft.com/office/drawing/2014/main" id="{747EFDEF-0DCF-DB44-BBF0-27990DDE521B}"/>
              </a:ext>
            </a:extLst>
          </p:cNvPr>
          <p:cNvSpPr/>
          <p:nvPr/>
        </p:nvSpPr>
        <p:spPr>
          <a:xfrm>
            <a:off x="2729232" y="31758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3301478" y="3233395"/>
            <a:ext cx="421851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10" name="9.1.1.5 Slide 11 3.wav"/>
            </a:hlinkClic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7252" y="3204521"/>
            <a:ext cx="282522" cy="294294"/>
          </a:xfrm>
          <a:prstGeom prst="rect">
            <a:avLst/>
          </a:prstGeom>
        </p:spPr>
      </p:pic>
      <p:sp>
        <p:nvSpPr>
          <p:cNvPr id="17" name="Action Button: Custom 16">
            <a:hlinkClick r:id="" action="ppaction://noaction" highlightClick="1">
              <a:snd r:embed="rId11" name="9.1.1.5 Slide 11 4b.wav"/>
            </a:hlinkClick>
            <a:extLst>
              <a:ext uri="{FF2B5EF4-FFF2-40B4-BE49-F238E27FC236}">
                <a16:creationId xmlns:a16="http://schemas.microsoft.com/office/drawing/2014/main" id="{408DED6B-8D00-7843-820C-3A35CED50594}"/>
              </a:ext>
            </a:extLst>
          </p:cNvPr>
          <p:cNvSpPr/>
          <p:nvPr/>
        </p:nvSpPr>
        <p:spPr>
          <a:xfrm>
            <a:off x="2729232" y="36579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3325799" y="3735847"/>
            <a:ext cx="509230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hlinkClick r:id="" action="ppaction://noaction">
              <a:snd r:embed="rId12" name="9.1.1.5 Slide 11 4.wav"/>
            </a:hlinkClick>
            <a:extLst>
              <a:ext uri="{FF2B5EF4-FFF2-40B4-BE49-F238E27FC236}">
                <a16:creationId xmlns:a16="http://schemas.microsoft.com/office/drawing/2014/main" id="{67DE927D-B684-4E4C-B1E7-D9412F7A7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3321" y="3752062"/>
            <a:ext cx="282522" cy="294294"/>
          </a:xfrm>
          <a:prstGeom prst="rect">
            <a:avLst/>
          </a:prstGeom>
        </p:spPr>
      </p:pic>
      <p:sp>
        <p:nvSpPr>
          <p:cNvPr id="20" name="Action Button: Custom 16">
            <a:hlinkClick r:id="" action="ppaction://noaction" highlightClick="1">
              <a:snd r:embed="rId13" name="9.1.1.5 Slide 11 5b.wav"/>
            </a:hlinkClick>
            <a:extLst>
              <a:ext uri="{FF2B5EF4-FFF2-40B4-BE49-F238E27FC236}">
                <a16:creationId xmlns:a16="http://schemas.microsoft.com/office/drawing/2014/main" id="{25121CCC-82F7-F14F-B30E-8A5AD31BE634}"/>
              </a:ext>
            </a:extLst>
          </p:cNvPr>
          <p:cNvSpPr/>
          <p:nvPr/>
        </p:nvSpPr>
        <p:spPr>
          <a:xfrm>
            <a:off x="2729232" y="417550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3301400" y="4227610"/>
            <a:ext cx="498787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4" name="9.1.1.5 Slide 11 5.wav"/>
            </a:hlinkClic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3384" y="4206895"/>
            <a:ext cx="282522" cy="294294"/>
          </a:xfrm>
          <a:prstGeom prst="rect">
            <a:avLst/>
          </a:prstGeom>
        </p:spPr>
      </p:pic>
      <p:sp>
        <p:nvSpPr>
          <p:cNvPr id="23" name="Action Button: Custom 16">
            <a:hlinkClick r:id="" action="ppaction://noaction" highlightClick="1">
              <a:snd r:embed="rId15" name="9.1.1.5 Slide 11 6b.wav"/>
            </a:hlinkClick>
            <a:extLst>
              <a:ext uri="{FF2B5EF4-FFF2-40B4-BE49-F238E27FC236}">
                <a16:creationId xmlns:a16="http://schemas.microsoft.com/office/drawing/2014/main" id="{DA5FAA28-0FFE-FD44-82BD-8BEA8CA05A2D}"/>
              </a:ext>
            </a:extLst>
          </p:cNvPr>
          <p:cNvSpPr/>
          <p:nvPr/>
        </p:nvSpPr>
        <p:spPr>
          <a:xfrm>
            <a:off x="2734026" y="46614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3325799" y="4724579"/>
            <a:ext cx="47386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6" name="9.1.1.5 Slide 11 6.wav"/>
            </a:hlinkClick>
            <a:extLst>
              <a:ext uri="{FF2B5EF4-FFF2-40B4-BE49-F238E27FC236}">
                <a16:creationId xmlns:a16="http://schemas.microsoft.com/office/drawing/2014/main" id="{309AB055-15F8-2F45-856E-A6F218E76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7251" y="4690170"/>
            <a:ext cx="282522" cy="294294"/>
          </a:xfrm>
          <a:prstGeom prst="rect">
            <a:avLst/>
          </a:prstGeom>
        </p:spPr>
      </p:pic>
      <p:sp>
        <p:nvSpPr>
          <p:cNvPr id="26" name="Action Button: Custom 16">
            <a:hlinkClick r:id="" action="ppaction://noaction" highlightClick="1">
              <a:snd r:embed="rId17" name="9.1.1.5 Slide 11 7b.wav"/>
            </a:hlinkClick>
            <a:extLst>
              <a:ext uri="{FF2B5EF4-FFF2-40B4-BE49-F238E27FC236}">
                <a16:creationId xmlns:a16="http://schemas.microsoft.com/office/drawing/2014/main" id="{B941CF18-9FF3-084E-9E12-F82721CE7509}"/>
              </a:ext>
            </a:extLst>
          </p:cNvPr>
          <p:cNvSpPr/>
          <p:nvPr/>
        </p:nvSpPr>
        <p:spPr>
          <a:xfrm>
            <a:off x="2739426" y="51677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3301400" y="5235333"/>
            <a:ext cx="4787428"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8" name="9.1.1.5 Slide 11 7.wav"/>
            </a:hlinkClick>
            <a:extLst>
              <a:ext uri="{FF2B5EF4-FFF2-40B4-BE49-F238E27FC236}">
                <a16:creationId xmlns:a16="http://schemas.microsoft.com/office/drawing/2014/main" id="{86E83B85-BDB0-D84C-8AB3-BE6BEEFCF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3384" y="5218652"/>
            <a:ext cx="282522" cy="294294"/>
          </a:xfrm>
          <a:prstGeom prst="rect">
            <a:avLst/>
          </a:prstGeom>
        </p:spPr>
      </p:pic>
      <p:sp>
        <p:nvSpPr>
          <p:cNvPr id="29" name="Action Button: Custom 16">
            <a:hlinkClick r:id="" action="ppaction://noaction" highlightClick="1">
              <a:snd r:embed="rId19" name="9.1.1.5 Slide 11 8b.wav"/>
            </a:hlinkClick>
            <a:extLst>
              <a:ext uri="{FF2B5EF4-FFF2-40B4-BE49-F238E27FC236}">
                <a16:creationId xmlns:a16="http://schemas.microsoft.com/office/drawing/2014/main" id="{13F9AB66-2DAB-A849-89C4-7AF59987F5A8}"/>
              </a:ext>
            </a:extLst>
          </p:cNvPr>
          <p:cNvSpPr/>
          <p:nvPr/>
        </p:nvSpPr>
        <p:spPr>
          <a:xfrm>
            <a:off x="2729232" y="57324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3326349" y="5696821"/>
            <a:ext cx="5036947" cy="3660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20" name="9.1.1.5 Slide 11 8.wav"/>
            </a:hlinkClick>
            <a:extLst>
              <a:ext uri="{FF2B5EF4-FFF2-40B4-BE49-F238E27FC236}">
                <a16:creationId xmlns:a16="http://schemas.microsoft.com/office/drawing/2014/main" id="{6648AC49-2E03-094D-97A1-9268DC8B1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3384" y="5700546"/>
            <a:ext cx="282522" cy="294294"/>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8215FD28-B1A0-44C2-A0F2-232B7D72CDF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3650" y="1889674"/>
            <a:ext cx="1619207" cy="4473603"/>
          </a:xfrm>
          <a:prstGeom prst="rect">
            <a:avLst/>
          </a:prstGeom>
        </p:spPr>
      </p:pic>
      <p:sp>
        <p:nvSpPr>
          <p:cNvPr id="33" name="TextBox 32"/>
          <p:cNvSpPr txBox="1"/>
          <p:nvPr/>
        </p:nvSpPr>
        <p:spPr>
          <a:xfrm>
            <a:off x="7946558" y="1762044"/>
            <a:ext cx="2027187" cy="369332"/>
          </a:xfrm>
          <a:prstGeom prst="rect">
            <a:avLst/>
          </a:prstGeom>
          <a:noFill/>
        </p:spPr>
        <p:txBody>
          <a:bodyPr wrap="square" rtlCol="0">
            <a:spAutoFit/>
          </a:bodyPr>
          <a:lstStyle/>
          <a:p>
            <a:pPr algn="l"/>
            <a:r>
              <a:rPr lang="en-GB" b="1">
                <a:solidFill>
                  <a:schemeClr val="accent4">
                    <a:lumMod val="75000"/>
                  </a:schemeClr>
                </a:solidFill>
              </a:rPr>
              <a:t>Antworten:</a:t>
            </a:r>
            <a:endParaRPr lang="en-GB" b="1" dirty="0">
              <a:solidFill>
                <a:schemeClr val="accent4">
                  <a:lumMod val="75000"/>
                </a:schemeClr>
              </a:solidFill>
            </a:endParaRPr>
          </a:p>
        </p:txBody>
      </p:sp>
      <p:sp>
        <p:nvSpPr>
          <p:cNvPr id="34" name="TextBox 33">
            <a:extLst>
              <a:ext uri="{FF2B5EF4-FFF2-40B4-BE49-F238E27FC236}">
                <a16:creationId xmlns:a16="http://schemas.microsoft.com/office/drawing/2014/main" id="{EBF45552-F64E-5344-BB61-2B43714A9308}"/>
              </a:ext>
            </a:extLst>
          </p:cNvPr>
          <p:cNvSpPr txBox="1"/>
          <p:nvPr/>
        </p:nvSpPr>
        <p:spPr>
          <a:xfrm>
            <a:off x="4161641" y="381762"/>
            <a:ext cx="75698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chemeClr val="accent5">
                    <a:lumMod val="50000"/>
                  </a:schemeClr>
                </a:solidFill>
                <a:effectLst/>
                <a:uLnTx/>
                <a:uFillTx/>
              </a:rPr>
              <a:t>Onkel</a:t>
            </a:r>
            <a:r>
              <a:rPr kumimoji="0" lang="en-US" sz="2400" i="0" u="none" strike="noStrike" kern="1200" cap="none" spc="0" normalizeH="0" baseline="0" noProof="0" dirty="0">
                <a:ln>
                  <a:noFill/>
                </a:ln>
                <a:solidFill>
                  <a:schemeClr val="accent5">
                    <a:lumMod val="50000"/>
                  </a:schemeClr>
                </a:solidFill>
                <a:effectLst/>
                <a:uLnTx/>
                <a:uFillTx/>
              </a:rPr>
              <a:t> Heinrich hat </a:t>
            </a:r>
            <a:r>
              <a:rPr kumimoji="0" lang="en-US" sz="2400" i="0" u="none" strike="noStrike" kern="1200" cap="none" spc="0" normalizeH="0" baseline="0" noProof="0" dirty="0" err="1">
                <a:ln>
                  <a:noFill/>
                </a:ln>
                <a:solidFill>
                  <a:schemeClr val="accent5">
                    <a:lumMod val="50000"/>
                  </a:schemeClr>
                </a:solidFill>
                <a:effectLst/>
                <a:uLnTx/>
                <a:uFillTx/>
                <a:cs typeface="Calibri" panose="020F0502020204030204" pitchFamily="34" charset="0"/>
              </a:rPr>
              <a:t>nach</a:t>
            </a:r>
            <a:r>
              <a:rPr kumimoji="0" lang="en-US" sz="2400" i="0" u="none" strike="noStrike" kern="1200" cap="none" spc="0" normalizeH="0" baseline="0" noProof="0" dirty="0">
                <a:ln>
                  <a:noFill/>
                </a:ln>
                <a:solidFill>
                  <a:schemeClr val="accent5">
                    <a:lumMod val="50000"/>
                  </a:schemeClr>
                </a:solidFill>
                <a:effectLst/>
                <a:uLnTx/>
                <a:uFillTx/>
                <a:cs typeface="Calibri" panose="020F0502020204030204" pitchFamily="34" charset="0"/>
              </a:rPr>
              <a:t> </a:t>
            </a:r>
            <a:r>
              <a:rPr kumimoji="0" lang="en-US" sz="2400" i="0" u="none" strike="noStrike" kern="1200" cap="none" spc="0" normalizeH="0" baseline="0" noProof="0" dirty="0" err="1">
                <a:ln>
                  <a:noFill/>
                </a:ln>
                <a:solidFill>
                  <a:schemeClr val="accent5">
                    <a:lumMod val="50000"/>
                  </a:schemeClr>
                </a:solidFill>
                <a:effectLst/>
                <a:uLnTx/>
                <a:uFillTx/>
                <a:cs typeface="Calibri" panose="020F0502020204030204" pitchFamily="34" charset="0"/>
              </a:rPr>
              <a:t>Mias</a:t>
            </a:r>
            <a:r>
              <a:rPr kumimoji="0" lang="en-US" sz="2400" i="0" u="none" strike="noStrike" kern="1200" cap="none" spc="0" normalizeH="0" baseline="0" noProof="0" dirty="0">
                <a:ln>
                  <a:noFill/>
                </a:ln>
                <a:solidFill>
                  <a:schemeClr val="accent5">
                    <a:lumMod val="50000"/>
                  </a:schemeClr>
                </a:solidFill>
                <a:effectLst/>
                <a:uLnTx/>
                <a:uFillTx/>
                <a:cs typeface="Calibri" panose="020F0502020204030204" pitchFamily="34" charset="0"/>
              </a:rPr>
              <a:t> und </a:t>
            </a:r>
            <a:r>
              <a:rPr kumimoji="0" lang="en-US" sz="2400" i="0" u="none" strike="noStrike" kern="1200" cap="none" spc="0" normalizeH="0" baseline="0" noProof="0" dirty="0" err="1">
                <a:ln>
                  <a:noFill/>
                </a:ln>
                <a:solidFill>
                  <a:schemeClr val="accent5">
                    <a:lumMod val="50000"/>
                  </a:schemeClr>
                </a:solidFill>
                <a:effectLst/>
                <a:uLnTx/>
                <a:uFillTx/>
                <a:cs typeface="Calibri" panose="020F0502020204030204" pitchFamily="34" charset="0"/>
              </a:rPr>
              <a:t>Wolfgangs</a:t>
            </a:r>
            <a:r>
              <a:rPr kumimoji="0" lang="en-US" sz="2400" i="0" u="none" strike="noStrike" kern="1200" cap="none" spc="0" normalizeH="0" baseline="0" noProof="0" dirty="0">
                <a:ln>
                  <a:noFill/>
                </a:ln>
                <a:solidFill>
                  <a:schemeClr val="accent5">
                    <a:lumMod val="50000"/>
                  </a:schemeClr>
                </a:solidFill>
                <a:effectLst/>
                <a:uLnTx/>
                <a:uFillTx/>
                <a:cs typeface="Calibri" panose="020F0502020204030204" pitchFamily="34" charset="0"/>
              </a:rPr>
              <a:t> </a:t>
            </a:r>
            <a:r>
              <a:rPr kumimoji="0" lang="en-US" sz="2400" i="0" u="none" strike="noStrike" kern="1200" cap="none" spc="0" normalizeH="0" baseline="0" noProof="0" dirty="0" err="1">
                <a:ln>
                  <a:noFill/>
                </a:ln>
                <a:solidFill>
                  <a:schemeClr val="accent5">
                    <a:lumMod val="50000"/>
                  </a:schemeClr>
                </a:solidFill>
                <a:effectLst/>
                <a:uLnTx/>
                <a:uFillTx/>
                <a:cs typeface="Calibri" panose="020F0502020204030204" pitchFamily="34" charset="0"/>
              </a:rPr>
              <a:t>Kindheit</a:t>
            </a:r>
            <a:r>
              <a:rPr kumimoji="0" lang="en-US" sz="2400" i="0" u="none" strike="noStrike" kern="1200" cap="none" spc="0" normalizeH="0" baseline="0" noProof="0" dirty="0">
                <a:ln>
                  <a:noFill/>
                </a:ln>
                <a:solidFill>
                  <a:schemeClr val="accent5">
                    <a:lumMod val="50000"/>
                  </a:schemeClr>
                </a:solidFill>
                <a:effectLst/>
                <a:uLnTx/>
                <a:uFillTx/>
                <a:cs typeface="Calibri" panose="020F0502020204030204" pitchFamily="34" charset="0"/>
              </a:rPr>
              <a:t> </a:t>
            </a:r>
            <a:r>
              <a:rPr kumimoji="0" lang="en-US" sz="2400" i="0" u="none" strike="noStrike" kern="1200" cap="none" spc="0" normalizeH="0" baseline="0" noProof="0" dirty="0" err="1">
                <a:ln>
                  <a:noFill/>
                </a:ln>
                <a:solidFill>
                  <a:schemeClr val="accent5">
                    <a:lumMod val="50000"/>
                  </a:schemeClr>
                </a:solidFill>
                <a:effectLst/>
                <a:uLnTx/>
                <a:uFillTx/>
                <a:cs typeface="Calibri" panose="020F0502020204030204" pitchFamily="34" charset="0"/>
              </a:rPr>
              <a:t>gefragt</a:t>
            </a:r>
            <a:r>
              <a:rPr kumimoji="0" lang="en-US" sz="2400" i="0" u="none" strike="noStrike" kern="1200" cap="none" spc="0" normalizeH="0" baseline="0" noProof="0" dirty="0">
                <a:ln>
                  <a:noFill/>
                </a:ln>
                <a:solidFill>
                  <a:schemeClr val="accent5">
                    <a:lumMod val="50000"/>
                  </a:schemeClr>
                </a:solidFill>
                <a:effectLst/>
                <a:uLnTx/>
                <a:uFillTx/>
                <a:cs typeface="Calibri" panose="020F0502020204030204" pitchFamily="34" charset="0"/>
              </a:rPr>
              <a:t>. </a:t>
            </a:r>
            <a:r>
              <a:rPr lang="en-US" sz="2400" dirty="0">
                <a:solidFill>
                  <a:schemeClr val="accent5">
                    <a:lumMod val="50000"/>
                  </a:schemeClr>
                </a:solidFill>
              </a:rPr>
              <a:t>Was hat </a:t>
            </a:r>
            <a:r>
              <a:rPr lang="en-US" sz="2400" dirty="0" err="1">
                <a:solidFill>
                  <a:schemeClr val="accent5">
                    <a:lumMod val="50000"/>
                  </a:schemeClr>
                </a:solidFill>
              </a:rPr>
              <a:t>er</a:t>
            </a:r>
            <a:r>
              <a:rPr lang="en-US" sz="2400" dirty="0">
                <a:solidFill>
                  <a:schemeClr val="accent5">
                    <a:lumMod val="50000"/>
                  </a:schemeClr>
                </a:solidFill>
              </a:rPr>
              <a:t> </a:t>
            </a:r>
            <a:r>
              <a:rPr lang="en-US" sz="2400" dirty="0" err="1">
                <a:solidFill>
                  <a:schemeClr val="accent5">
                    <a:lumMod val="50000"/>
                  </a:schemeClr>
                </a:solidFill>
              </a:rPr>
              <a:t>gesagt</a:t>
            </a:r>
            <a:r>
              <a:rPr lang="en-US" sz="2400" dirty="0">
                <a:solidFill>
                  <a:schemeClr val="accent5">
                    <a:lumMod val="50000"/>
                  </a:schemeClr>
                </a:solidFill>
              </a:rPr>
              <a:t>?</a:t>
            </a:r>
            <a:endParaRPr kumimoji="0" lang="en-US" sz="2400" i="0" u="none" strike="noStrike" kern="1200" cap="none" spc="0" normalizeH="0" baseline="0" noProof="0" dirty="0">
              <a:ln>
                <a:noFill/>
              </a:ln>
              <a:solidFill>
                <a:schemeClr val="accent5">
                  <a:lumMod val="50000"/>
                </a:schemeClr>
              </a:solidFill>
              <a:effectLst/>
              <a:uLnTx/>
              <a:uFillTx/>
            </a:endParaRP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F55CF41-6C4F-4F0B-8DB5-A9FAD52C8493}"/>
              </a:ext>
            </a:extLst>
          </p:cNvPr>
          <p:cNvGrpSpPr/>
          <p:nvPr/>
        </p:nvGrpSpPr>
        <p:grpSpPr>
          <a:xfrm rot="16200000">
            <a:off x="4615747" y="-1245529"/>
            <a:ext cx="3970423" cy="9456823"/>
            <a:chOff x="4772636" y="2191837"/>
            <a:chExt cx="2198943" cy="4003200"/>
          </a:xfrm>
        </p:grpSpPr>
        <p:grpSp>
          <p:nvGrpSpPr>
            <p:cNvPr id="14" name="Group 13">
              <a:extLst>
                <a:ext uri="{FF2B5EF4-FFF2-40B4-BE49-F238E27FC236}">
                  <a16:creationId xmlns:a16="http://schemas.microsoft.com/office/drawing/2014/main" id="{E7E33C3A-AF5E-4074-9144-498849AEFF59}"/>
                </a:ext>
              </a:extLst>
            </p:cNvPr>
            <p:cNvGrpSpPr/>
            <p:nvPr/>
          </p:nvGrpSpPr>
          <p:grpSpPr>
            <a:xfrm>
              <a:off x="4772636" y="2191837"/>
              <a:ext cx="2198943" cy="4003200"/>
              <a:chOff x="51819" y="22861"/>
              <a:chExt cx="3394711" cy="6004560"/>
            </a:xfrm>
          </p:grpSpPr>
          <p:grpSp>
            <p:nvGrpSpPr>
              <p:cNvPr id="16" name="Group 15">
                <a:extLst>
                  <a:ext uri="{FF2B5EF4-FFF2-40B4-BE49-F238E27FC236}">
                    <a16:creationId xmlns:a16="http://schemas.microsoft.com/office/drawing/2014/main" id="{9A37FFF0-C7FB-4D41-96C2-7958C1E31ADD}"/>
                  </a:ext>
                </a:extLst>
              </p:cNvPr>
              <p:cNvGrpSpPr/>
              <p:nvPr/>
            </p:nvGrpSpPr>
            <p:grpSpPr>
              <a:xfrm>
                <a:off x="51819" y="22861"/>
                <a:ext cx="3394711" cy="6004560"/>
                <a:chOff x="51819" y="22861"/>
                <a:chExt cx="3394711" cy="6004560"/>
              </a:xfrm>
            </p:grpSpPr>
            <p:grpSp>
              <p:nvGrpSpPr>
                <p:cNvPr id="18" name="Group 17">
                  <a:extLst>
                    <a:ext uri="{FF2B5EF4-FFF2-40B4-BE49-F238E27FC236}">
                      <a16:creationId xmlns:a16="http://schemas.microsoft.com/office/drawing/2014/main" id="{BF5A4925-A82A-495A-AD96-17001586A03A}"/>
                    </a:ext>
                  </a:extLst>
                </p:cNvPr>
                <p:cNvGrpSpPr/>
                <p:nvPr/>
              </p:nvGrpSpPr>
              <p:grpSpPr>
                <a:xfrm>
                  <a:off x="51819" y="22861"/>
                  <a:ext cx="3394711" cy="6004560"/>
                  <a:chOff x="51819" y="22861"/>
                  <a:chExt cx="3394711" cy="6004560"/>
                </a:xfrm>
              </p:grpSpPr>
              <p:sp>
                <p:nvSpPr>
                  <p:cNvPr id="20" name="Rectangle: Rounded Corners 59">
                    <a:extLst>
                      <a:ext uri="{FF2B5EF4-FFF2-40B4-BE49-F238E27FC236}">
                        <a16:creationId xmlns:a16="http://schemas.microsoft.com/office/drawing/2014/main" id="{5010531D-FFA2-4B59-B1F9-9D56A21B3CE6}"/>
                      </a:ext>
                    </a:extLst>
                  </p:cNvPr>
                  <p:cNvSpPr/>
                  <p:nvPr/>
                </p:nvSpPr>
                <p:spPr>
                  <a:xfrm>
                    <a:off x="51819" y="22861"/>
                    <a:ext cx="3394711"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DF539304-E756-4267-BDE1-D7C1BF632FCC}"/>
                      </a:ext>
                    </a:extLst>
                  </p:cNvPr>
                  <p:cNvSpPr/>
                  <p:nvPr/>
                </p:nvSpPr>
                <p:spPr>
                  <a:xfrm>
                    <a:off x="244986"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9" name="Oval 18">
                  <a:extLst>
                    <a:ext uri="{FF2B5EF4-FFF2-40B4-BE49-F238E27FC236}">
                      <a16:creationId xmlns:a16="http://schemas.microsoft.com/office/drawing/2014/main" id="{5654E216-0913-4DE1-A77C-5D05B63FCE91}"/>
                    </a:ext>
                  </a:extLst>
                </p:cNvPr>
                <p:cNvSpPr/>
                <p:nvPr/>
              </p:nvSpPr>
              <p:spPr>
                <a:xfrm>
                  <a:off x="1641544" y="5778726"/>
                  <a:ext cx="193335" cy="14307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7" name="Speech Bubble: Rectangle with Corners Rounded 56">
                <a:extLst>
                  <a:ext uri="{FF2B5EF4-FFF2-40B4-BE49-F238E27FC236}">
                    <a16:creationId xmlns:a16="http://schemas.microsoft.com/office/drawing/2014/main" id="{326E22B9-4401-409E-B138-79051EAF1BC2}"/>
                  </a:ext>
                </a:extLst>
              </p:cNvPr>
              <p:cNvSpPr/>
              <p:nvPr/>
            </p:nvSpPr>
            <p:spPr>
              <a:xfrm rot="5400000">
                <a:off x="-741202" y="1490565"/>
                <a:ext cx="4986241" cy="2878351"/>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B291743-5914-4692-965D-2410D62EF1EB}"/>
                </a:ext>
              </a:extLst>
            </p:cNvPr>
            <p:cNvSpPr txBox="1"/>
            <p:nvPr/>
          </p:nvSpPr>
          <p:spPr>
            <a:xfrm rot="5400000">
              <a:off x="4324727" y="3329584"/>
              <a:ext cx="3102337" cy="1613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50"/>
                </a:spcBef>
                <a:spcAft>
                  <a:spcPts val="150"/>
                </a:spcAft>
                <a:buClrTx/>
                <a:buSzTx/>
                <a:buFontTx/>
                <a:buNone/>
                <a:tabLst/>
                <a:defRPr/>
              </a:pPr>
              <a:r>
                <a:rPr kumimoji="0" lang="en-GB" sz="2000" b="0" i="0" u="none" strike="noStrike" kern="1200" cap="none" spc="0" normalizeH="0" baseline="0" noProof="0" dirty="0">
                  <a:ln>
                    <a:noFill/>
                  </a:ln>
                  <a:solidFill>
                    <a:srgbClr val="1F4E79"/>
                  </a:solidFill>
                  <a:effectLst/>
                  <a:uLnTx/>
                  <a:uFillTx/>
                </a:rPr>
                <a:t>Was </a:t>
              </a:r>
              <a:r>
                <a:rPr kumimoji="0" lang="en-GB" sz="2000" b="0" i="0" u="sng" strike="noStrike" kern="1200" cap="none" spc="0" normalizeH="0" baseline="0" noProof="0" dirty="0" err="1">
                  <a:ln>
                    <a:noFill/>
                  </a:ln>
                  <a:solidFill>
                    <a:srgbClr val="1F4E79"/>
                  </a:solidFill>
                  <a:effectLst/>
                  <a:uLnTx/>
                  <a:uFillTx/>
                </a:rPr>
                <a:t>habt</a:t>
              </a:r>
              <a:r>
                <a:rPr kumimoji="0" lang="en-GB" sz="2000" b="0" i="0" u="sng" strike="noStrike" kern="1200" cap="none" spc="0" normalizeH="0" baseline="0" noProof="0" dirty="0">
                  <a:ln>
                    <a:noFill/>
                  </a:ln>
                  <a:solidFill>
                    <a:srgbClr val="1F4E79"/>
                  </a:solidFill>
                  <a:effectLst/>
                  <a:uLnTx/>
                  <a:uFillTx/>
                </a:rPr>
                <a:t>/</a:t>
              </a:r>
              <a:r>
                <a:rPr kumimoji="0" lang="en-GB" sz="2000" b="0" i="0" u="sng" strike="noStrike" kern="1200" cap="none" spc="0" normalizeH="0" baseline="0" noProof="0" dirty="0" err="1">
                  <a:ln>
                    <a:noFill/>
                  </a:ln>
                  <a:solidFill>
                    <a:srgbClr val="1F4E79"/>
                  </a:solidFill>
                  <a:effectLst/>
                  <a:uLnTx/>
                  <a:uFillTx/>
                </a:rPr>
                <a:t>seid</a:t>
              </a:r>
              <a:r>
                <a:rPr kumimoji="0" lang="en-GB" sz="2000" b="0" i="0" strike="noStrike" kern="1200" cap="none" spc="0" normalizeH="0" noProof="0" dirty="0">
                  <a:ln>
                    <a:noFill/>
                  </a:ln>
                  <a:solidFill>
                    <a:srgbClr val="1F4E79"/>
                  </a:solidFill>
                  <a:effectLst/>
                  <a:uLnTx/>
                  <a:uFillTx/>
                </a:rPr>
                <a:t> </a:t>
              </a:r>
              <a:r>
                <a:rPr kumimoji="0" lang="en-GB" sz="2000" b="0" i="0" strike="noStrike" kern="1200" cap="none" spc="0" normalizeH="0" noProof="0" dirty="0" err="1">
                  <a:ln>
                    <a:noFill/>
                  </a:ln>
                  <a:solidFill>
                    <a:srgbClr val="1F4E79"/>
                  </a:solidFill>
                  <a:effectLst/>
                  <a:uLnTx/>
                  <a:uFillTx/>
                </a:rPr>
                <a:t>ihr</a:t>
              </a:r>
              <a:r>
                <a:rPr kumimoji="0" lang="en-GB" sz="2000" b="0" i="0" strike="noStrike" kern="1200" cap="none" spc="0" normalizeH="0" noProof="0" dirty="0">
                  <a:ln>
                    <a:noFill/>
                  </a:ln>
                  <a:solidFill>
                    <a:srgbClr val="1F4E79"/>
                  </a:solidFill>
                  <a:effectLst/>
                  <a:uLnTx/>
                  <a:uFillTx/>
                </a:rPr>
                <a:t> </a:t>
              </a:r>
              <a:r>
                <a:rPr kumimoji="0" lang="en-GB" sz="2000" b="0" i="0" strike="noStrike" kern="1200" cap="none" spc="0" normalizeH="0" noProof="0" dirty="0" err="1">
                  <a:ln>
                    <a:noFill/>
                  </a:ln>
                  <a:solidFill>
                    <a:srgbClr val="1F4E79"/>
                  </a:solidFill>
                  <a:effectLst/>
                  <a:uLnTx/>
                  <a:uFillTx/>
                </a:rPr>
                <a:t>fr</a:t>
              </a:r>
              <a:r>
                <a:rPr kumimoji="0" lang="en-GB" sz="2000" b="0" i="0" strike="noStrike" kern="1200" cap="none" spc="0" normalizeH="0" noProof="0" dirty="0" err="1">
                  <a:ln>
                    <a:noFill/>
                  </a:ln>
                  <a:solidFill>
                    <a:srgbClr val="1F4E79"/>
                  </a:solidFill>
                  <a:effectLst/>
                  <a:uLnTx/>
                  <a:uFillTx/>
                  <a:cs typeface="Calibri" panose="020F0502020204030204" pitchFamily="34" charset="0"/>
                </a:rPr>
                <a:t>üher</a:t>
              </a:r>
              <a:r>
                <a:rPr kumimoji="0" lang="en-GB" sz="2000" b="0" i="0" strike="noStrike" kern="1200" cap="none" spc="0" normalizeH="0" noProof="0" dirty="0">
                  <a:ln>
                    <a:noFill/>
                  </a:ln>
                  <a:solidFill>
                    <a:srgbClr val="1F4E79"/>
                  </a:solidFill>
                  <a:effectLst/>
                  <a:uLnTx/>
                  <a:uFillTx/>
                  <a:cs typeface="Calibri" panose="020F0502020204030204" pitchFamily="34" charset="0"/>
                </a:rPr>
                <a:t> am </a:t>
              </a:r>
              <a:r>
                <a:rPr kumimoji="0" lang="en-GB" sz="2000" b="0" i="0" strike="noStrike" kern="1200" cap="none" spc="0" normalizeH="0" noProof="0" dirty="0" err="1">
                  <a:ln>
                    <a:noFill/>
                  </a:ln>
                  <a:solidFill>
                    <a:srgbClr val="1F4E79"/>
                  </a:solidFill>
                  <a:effectLst/>
                  <a:uLnTx/>
                  <a:uFillTx/>
                  <a:cs typeface="Calibri" panose="020F0502020204030204" pitchFamily="34" charset="0"/>
                </a:rPr>
                <a:t>Wochenende</a:t>
              </a:r>
              <a:r>
                <a:rPr kumimoji="0" lang="en-GB" sz="2000" b="0" i="0" strike="noStrike" kern="1200" cap="none" spc="0" normalizeH="0" noProof="0" dirty="0">
                  <a:ln>
                    <a:noFill/>
                  </a:ln>
                  <a:solidFill>
                    <a:srgbClr val="1F4E79"/>
                  </a:solidFill>
                  <a:effectLst/>
                  <a:uLnTx/>
                  <a:uFillTx/>
                  <a:cs typeface="Calibri" panose="020F0502020204030204" pitchFamily="34" charset="0"/>
                </a:rPr>
                <a:t> </a:t>
              </a:r>
              <a:r>
                <a:rPr kumimoji="0" lang="en-GB" sz="2000" b="0" i="0" strike="noStrike" kern="1200" cap="none" spc="0" normalizeH="0" noProof="0" dirty="0" err="1">
                  <a:ln>
                    <a:noFill/>
                  </a:ln>
                  <a:solidFill>
                    <a:srgbClr val="1F4E79"/>
                  </a:solidFill>
                  <a:effectLst/>
                  <a:uLnTx/>
                  <a:uFillTx/>
                  <a:cs typeface="Calibri" panose="020F0502020204030204" pitchFamily="34" charset="0"/>
                </a:rPr>
                <a:t>gemacht</a:t>
              </a:r>
              <a:r>
                <a:rPr kumimoji="0" lang="en-GB" sz="2000" b="0" i="0" strike="noStrike" kern="1200" cap="none" spc="0" normalizeH="0" noProof="0" dirty="0">
                  <a:ln>
                    <a:noFill/>
                  </a:ln>
                  <a:solidFill>
                    <a:srgbClr val="1F4E79"/>
                  </a:solidFill>
                  <a:effectLst/>
                  <a:uLnTx/>
                  <a:uFillTx/>
                  <a:cs typeface="Calibri" panose="020F0502020204030204" pitchFamily="34" charset="0"/>
                </a:rPr>
                <a:t>?</a:t>
              </a:r>
            </a:p>
            <a:p>
              <a:pPr marL="0" marR="0" lvl="0" indent="0" algn="l" defTabSz="914400" rtl="0" eaLnBrk="1" fontAlgn="auto" latinLnBrk="0" hangingPunct="1">
                <a:lnSpc>
                  <a:spcPct val="100000"/>
                </a:lnSpc>
                <a:spcBef>
                  <a:spcPts val="150"/>
                </a:spcBef>
                <a:spcAft>
                  <a:spcPts val="150"/>
                </a:spcAft>
                <a:buClrTx/>
                <a:buSzTx/>
                <a:buFontTx/>
                <a:buNone/>
                <a:tabLst/>
                <a:defRPr/>
              </a:pPr>
              <a:r>
                <a:rPr lang="en-GB" sz="2000" u="sng" baseline="0" dirty="0" err="1">
                  <a:solidFill>
                    <a:srgbClr val="1F4E79"/>
                  </a:solidFill>
                  <a:cs typeface="Calibri" panose="020F0502020204030204" pitchFamily="34" charset="0"/>
                </a:rPr>
                <a:t>Habt</a:t>
              </a:r>
              <a:r>
                <a:rPr lang="en-GB" sz="2000" u="sng" dirty="0">
                  <a:solidFill>
                    <a:srgbClr val="1F4E79"/>
                  </a:solidFill>
                  <a:cs typeface="Calibri" panose="020F0502020204030204" pitchFamily="34" charset="0"/>
                </a:rPr>
                <a:t>/</a:t>
              </a:r>
              <a:r>
                <a:rPr lang="en-GB" sz="2000" u="sng" dirty="0" err="1">
                  <a:solidFill>
                    <a:srgbClr val="1F4E79"/>
                  </a:solidFill>
                  <a:cs typeface="Calibri" panose="020F0502020204030204" pitchFamily="34" charset="0"/>
                </a:rPr>
                <a:t>Seid</a:t>
              </a:r>
              <a:r>
                <a:rPr lang="en-GB" sz="2000" u="none" dirty="0">
                  <a:solidFill>
                    <a:srgbClr val="1F4E79"/>
                  </a:solidFill>
                  <a:cs typeface="Calibri" panose="020F0502020204030204" pitchFamily="34" charset="0"/>
                </a:rPr>
                <a:t> </a:t>
              </a:r>
              <a:r>
                <a:rPr lang="en-GB" sz="2000" u="none" dirty="0" err="1">
                  <a:solidFill>
                    <a:srgbClr val="1F4E79"/>
                  </a:solidFill>
                  <a:cs typeface="Calibri" panose="020F0502020204030204" pitchFamily="34" charset="0"/>
                </a:rPr>
                <a:t>ihr</a:t>
              </a:r>
              <a:r>
                <a:rPr lang="en-GB" sz="2000" u="none" dirty="0">
                  <a:solidFill>
                    <a:srgbClr val="1F4E79"/>
                  </a:solidFill>
                  <a:cs typeface="Calibri" panose="020F0502020204030204" pitchFamily="34" charset="0"/>
                </a:rPr>
                <a:t> </a:t>
              </a:r>
              <a:r>
                <a:rPr lang="en-GB" sz="2000" u="none" dirty="0" err="1">
                  <a:solidFill>
                    <a:srgbClr val="1F4E79"/>
                  </a:solidFill>
                  <a:cs typeface="Calibri" panose="020F0502020204030204" pitchFamily="34" charset="0"/>
                </a:rPr>
                <a:t>gern</a:t>
              </a:r>
              <a:r>
                <a:rPr lang="en-GB" sz="2000" u="none" dirty="0">
                  <a:solidFill>
                    <a:srgbClr val="1F4E79"/>
                  </a:solidFill>
                  <a:cs typeface="Calibri" panose="020F0502020204030204" pitchFamily="34" charset="0"/>
                </a:rPr>
                <a:t> </a:t>
              </a:r>
              <a:r>
                <a:rPr lang="en-GB" sz="2000" u="none" dirty="0" err="1">
                  <a:solidFill>
                    <a:srgbClr val="1F4E79"/>
                  </a:solidFill>
                  <a:cs typeface="Calibri" panose="020F0502020204030204" pitchFamily="34" charset="0"/>
                </a:rPr>
                <a:t>im</a:t>
              </a:r>
              <a:r>
                <a:rPr lang="en-GB" sz="2000" u="none" dirty="0">
                  <a:solidFill>
                    <a:srgbClr val="1F4E79"/>
                  </a:solidFill>
                  <a:cs typeface="Calibri" panose="020F0502020204030204" pitchFamily="34" charset="0"/>
                </a:rPr>
                <a:t> See </a:t>
              </a:r>
              <a:r>
                <a:rPr lang="en-GB" sz="2000" u="none" dirty="0" err="1">
                  <a:solidFill>
                    <a:srgbClr val="1F4E79"/>
                  </a:solidFill>
                  <a:cs typeface="Calibri" panose="020F0502020204030204" pitchFamily="34" charset="0"/>
                </a:rPr>
                <a:t>geschwommen</a:t>
              </a:r>
              <a:r>
                <a:rPr lang="en-GB" sz="2000" u="none" dirty="0">
                  <a:solidFill>
                    <a:srgbClr val="1F4E79"/>
                  </a:solidFill>
                  <a:cs typeface="Calibri" panose="020F0502020204030204" pitchFamily="34" charset="0"/>
                </a:rPr>
                <a:t>? </a:t>
              </a:r>
            </a:p>
            <a:p>
              <a:pPr marL="0" marR="0" lvl="0" indent="0" algn="l" defTabSz="914400" rtl="0" eaLnBrk="1" fontAlgn="auto" latinLnBrk="0" hangingPunct="1">
                <a:lnSpc>
                  <a:spcPct val="100000"/>
                </a:lnSpc>
                <a:spcBef>
                  <a:spcPts val="150"/>
                </a:spcBef>
                <a:spcAft>
                  <a:spcPts val="150"/>
                </a:spcAft>
                <a:buClrTx/>
                <a:buSzTx/>
                <a:buFontTx/>
                <a:buNone/>
                <a:tabLst/>
                <a:defRPr/>
              </a:pPr>
              <a:r>
                <a:rPr lang="en-GB" sz="2000" u="sng" dirty="0" err="1">
                  <a:solidFill>
                    <a:srgbClr val="1F4E79"/>
                  </a:solidFill>
                  <a:cs typeface="Calibri" panose="020F0502020204030204" pitchFamily="34" charset="0"/>
                </a:rPr>
                <a:t>Habt</a:t>
              </a:r>
              <a:r>
                <a:rPr lang="en-GB" sz="2000" u="sng" dirty="0">
                  <a:solidFill>
                    <a:srgbClr val="1F4E79"/>
                  </a:solidFill>
                  <a:cs typeface="Calibri" panose="020F0502020204030204" pitchFamily="34" charset="0"/>
                </a:rPr>
                <a:t>/</a:t>
              </a:r>
              <a:r>
                <a:rPr lang="en-GB" sz="2000" u="sng" dirty="0" err="1">
                  <a:solidFill>
                    <a:srgbClr val="1F4E79"/>
                  </a:solidFill>
                  <a:cs typeface="Calibri" panose="020F0502020204030204" pitchFamily="34" charset="0"/>
                </a:rPr>
                <a:t>Seid</a:t>
              </a:r>
              <a:r>
                <a:rPr lang="en-GB" sz="2000" u="none" dirty="0">
                  <a:solidFill>
                    <a:srgbClr val="1F4E79"/>
                  </a:solidFill>
                  <a:cs typeface="Calibri" panose="020F0502020204030204" pitchFamily="34" charset="0"/>
                </a:rPr>
                <a:t> </a:t>
              </a:r>
              <a:r>
                <a:rPr lang="en-GB" sz="2000" u="none" dirty="0" err="1">
                  <a:solidFill>
                    <a:srgbClr val="1F4E79"/>
                  </a:solidFill>
                  <a:cs typeface="Calibri" panose="020F0502020204030204" pitchFamily="34" charset="0"/>
                </a:rPr>
                <a:t>ihr</a:t>
              </a:r>
              <a:r>
                <a:rPr lang="en-GB" sz="2000" u="none" dirty="0">
                  <a:solidFill>
                    <a:srgbClr val="1F4E79"/>
                  </a:solidFill>
                  <a:cs typeface="Calibri" panose="020F0502020204030204" pitchFamily="34" charset="0"/>
                </a:rPr>
                <a:t> </a:t>
              </a:r>
              <a:r>
                <a:rPr lang="en-GB" sz="2000" u="none" dirty="0" err="1">
                  <a:solidFill>
                    <a:srgbClr val="1F4E79"/>
                  </a:solidFill>
                  <a:cs typeface="Calibri" panose="020F0502020204030204" pitchFamily="34" charset="0"/>
                </a:rPr>
                <a:t>gern</a:t>
              </a:r>
              <a:r>
                <a:rPr lang="en-GB" sz="2000" u="none" dirty="0">
                  <a:solidFill>
                    <a:srgbClr val="1F4E79"/>
                  </a:solidFill>
                  <a:cs typeface="Calibri" panose="020F0502020204030204" pitchFamily="34" charset="0"/>
                </a:rPr>
                <a:t> ins Kino </a:t>
              </a:r>
              <a:r>
                <a:rPr lang="en-GB" sz="2000" u="none" dirty="0" err="1">
                  <a:solidFill>
                    <a:srgbClr val="1F4E79"/>
                  </a:solidFill>
                  <a:cs typeface="Calibri" panose="020F0502020204030204" pitchFamily="34" charset="0"/>
                </a:rPr>
                <a:t>gegangen</a:t>
              </a:r>
              <a:r>
                <a:rPr lang="en-GB" sz="2000" u="none" dirty="0">
                  <a:solidFill>
                    <a:srgbClr val="1F4E79"/>
                  </a:solidFill>
                  <a:cs typeface="Calibri" panose="020F0502020204030204" pitchFamily="34" charset="0"/>
                </a:rPr>
                <a:t>?</a:t>
              </a:r>
            </a:p>
            <a:p>
              <a:pPr>
                <a:spcBef>
                  <a:spcPts val="150"/>
                </a:spcBef>
                <a:spcAft>
                  <a:spcPts val="150"/>
                </a:spcAft>
                <a:defRPr/>
              </a:pPr>
              <a:r>
                <a:rPr lang="en-GB" sz="2000" u="sng" dirty="0" err="1">
                  <a:solidFill>
                    <a:srgbClr val="1F4E79"/>
                  </a:solidFill>
                  <a:cs typeface="Calibri" panose="020F0502020204030204" pitchFamily="34" charset="0"/>
                </a:rPr>
                <a:t>Habt</a:t>
              </a:r>
              <a:r>
                <a:rPr lang="en-GB" sz="2000" u="sng" dirty="0">
                  <a:solidFill>
                    <a:srgbClr val="1F4E79"/>
                  </a:solidFill>
                  <a:cs typeface="Calibri" panose="020F0502020204030204" pitchFamily="34" charset="0"/>
                </a:rPr>
                <a:t>/</a:t>
              </a:r>
              <a:r>
                <a:rPr lang="en-GB" sz="2000" u="sng" dirty="0" err="1">
                  <a:solidFill>
                    <a:srgbClr val="1F4E79"/>
                  </a:solidFill>
                  <a:cs typeface="Calibri" panose="020F0502020204030204" pitchFamily="34" charset="0"/>
                </a:rPr>
                <a:t>Seid</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ihr</a:t>
              </a:r>
              <a:r>
                <a:rPr lang="en-GB" sz="2000" dirty="0">
                  <a:solidFill>
                    <a:srgbClr val="1F4E79"/>
                  </a:solidFill>
                  <a:cs typeface="Calibri" panose="020F0502020204030204" pitchFamily="34" charset="0"/>
                </a:rPr>
                <a:t> oft Freunde </a:t>
              </a:r>
              <a:r>
                <a:rPr lang="en-GB" sz="2000" dirty="0" err="1">
                  <a:solidFill>
                    <a:srgbClr val="1F4E79"/>
                  </a:solidFill>
                  <a:cs typeface="Calibri" panose="020F0502020204030204" pitchFamily="34" charset="0"/>
                </a:rPr>
                <a:t>getroffen</a:t>
              </a:r>
              <a:r>
                <a:rPr lang="en-GB" sz="2000" dirty="0">
                  <a:solidFill>
                    <a:srgbClr val="1F4E79"/>
                  </a:solidFill>
                  <a:cs typeface="Calibri" panose="020F0502020204030204" pitchFamily="34" charset="0"/>
                </a:rPr>
                <a:t>?</a:t>
              </a:r>
            </a:p>
            <a:p>
              <a:pPr lvl="0">
                <a:spcBef>
                  <a:spcPts val="150"/>
                </a:spcBef>
                <a:spcAft>
                  <a:spcPts val="150"/>
                </a:spcAft>
                <a:defRPr/>
              </a:pPr>
              <a:r>
                <a:rPr lang="en-GB" sz="2000" dirty="0" err="1">
                  <a:solidFill>
                    <a:srgbClr val="1F4E79"/>
                  </a:solidFill>
                  <a:cs typeface="Calibri" panose="020F0502020204030204" pitchFamily="34" charset="0"/>
                </a:rPr>
                <a:t>Wohin</a:t>
              </a:r>
              <a:r>
                <a:rPr lang="en-GB" sz="2000" dirty="0">
                  <a:solidFill>
                    <a:srgbClr val="1F4E79"/>
                  </a:solidFill>
                  <a:cs typeface="Calibri" panose="020F0502020204030204" pitchFamily="34" charset="0"/>
                </a:rPr>
                <a:t> </a:t>
              </a:r>
              <a:r>
                <a:rPr lang="en-GB" sz="2000" u="sng" dirty="0" err="1">
                  <a:solidFill>
                    <a:srgbClr val="1F4E79"/>
                  </a:solidFill>
                  <a:cs typeface="Calibri" panose="020F0502020204030204" pitchFamily="34" charset="0"/>
                </a:rPr>
                <a:t>habt</a:t>
              </a:r>
              <a:r>
                <a:rPr lang="en-GB" sz="2000" u="sng" dirty="0">
                  <a:solidFill>
                    <a:srgbClr val="1F4E79"/>
                  </a:solidFill>
                  <a:cs typeface="Calibri" panose="020F0502020204030204" pitchFamily="34" charset="0"/>
                </a:rPr>
                <a:t>/</a:t>
              </a:r>
              <a:r>
                <a:rPr lang="en-GB" sz="2000" u="sng" dirty="0" err="1">
                  <a:solidFill>
                    <a:srgbClr val="1F4E79"/>
                  </a:solidFill>
                  <a:cs typeface="Calibri" panose="020F0502020204030204" pitchFamily="34" charset="0"/>
                </a:rPr>
                <a:t>seid</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ihr</a:t>
              </a:r>
              <a:r>
                <a:rPr lang="en-GB" sz="2000" dirty="0">
                  <a:solidFill>
                    <a:srgbClr val="1F4E79"/>
                  </a:solidFill>
                  <a:cs typeface="Calibri" panose="020F0502020204030204" pitchFamily="34" charset="0"/>
                </a:rPr>
                <a:t> in den </a:t>
              </a:r>
              <a:r>
                <a:rPr lang="en-GB" sz="2000" dirty="0" err="1">
                  <a:solidFill>
                    <a:srgbClr val="1F4E79"/>
                  </a:solidFill>
                  <a:cs typeface="Calibri" panose="020F0502020204030204" pitchFamily="34" charset="0"/>
                </a:rPr>
                <a:t>Urlaub</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geflogen</a:t>
              </a:r>
              <a:r>
                <a:rPr lang="en-GB" sz="2000" dirty="0">
                  <a:solidFill>
                    <a:srgbClr val="1F4E79"/>
                  </a:solidFill>
                  <a:cs typeface="Calibri" panose="020F0502020204030204" pitchFamily="34" charset="0"/>
                </a:rPr>
                <a:t>?</a:t>
              </a:r>
            </a:p>
            <a:p>
              <a:pPr lvl="0">
                <a:spcBef>
                  <a:spcPts val="150"/>
                </a:spcBef>
                <a:spcAft>
                  <a:spcPts val="150"/>
                </a:spcAft>
                <a:defRPr/>
              </a:pPr>
              <a:r>
                <a:rPr lang="en-GB" sz="2000" u="sng" dirty="0" err="1">
                  <a:solidFill>
                    <a:srgbClr val="1F4E79"/>
                  </a:solidFill>
                  <a:cs typeface="Calibri" panose="020F0502020204030204" pitchFamily="34" charset="0"/>
                </a:rPr>
                <a:t>Habt</a:t>
              </a:r>
              <a:r>
                <a:rPr lang="en-GB" sz="2000" u="sng" dirty="0">
                  <a:solidFill>
                    <a:srgbClr val="1F4E79"/>
                  </a:solidFill>
                  <a:cs typeface="Calibri" panose="020F0502020204030204" pitchFamily="34" charset="0"/>
                </a:rPr>
                <a:t>/</a:t>
              </a:r>
              <a:r>
                <a:rPr lang="en-GB" sz="2000" u="sng" dirty="0" err="1">
                  <a:solidFill>
                    <a:srgbClr val="1F4E79"/>
                  </a:solidFill>
                  <a:cs typeface="Calibri" panose="020F0502020204030204" pitchFamily="34" charset="0"/>
                </a:rPr>
                <a:t>Seid</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ihr</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gern</a:t>
              </a:r>
              <a:r>
                <a:rPr lang="en-GB" sz="2000" dirty="0">
                  <a:solidFill>
                    <a:srgbClr val="1F4E79"/>
                  </a:solidFill>
                  <a:cs typeface="Calibri" panose="020F0502020204030204" pitchFamily="34" charset="0"/>
                </a:rPr>
                <a:t> English  </a:t>
              </a:r>
              <a:r>
                <a:rPr lang="en-GB" sz="2000" dirty="0" err="1">
                  <a:solidFill>
                    <a:srgbClr val="1F4E79"/>
                  </a:solidFill>
                  <a:cs typeface="Calibri" panose="020F0502020204030204" pitchFamily="34" charset="0"/>
                </a:rPr>
                <a:t>gelernt</a:t>
              </a:r>
              <a:r>
                <a:rPr lang="en-GB" sz="2000" dirty="0">
                  <a:solidFill>
                    <a:srgbClr val="1F4E79"/>
                  </a:solidFill>
                  <a:cs typeface="Calibri" panose="020F0502020204030204" pitchFamily="34" charset="0"/>
                </a:rPr>
                <a:t> ?</a:t>
              </a:r>
              <a:endParaRPr lang="en-GB" sz="2000" u="none" dirty="0">
                <a:solidFill>
                  <a:srgbClr val="1F4E79"/>
                </a:solidFill>
                <a:cs typeface="Calibri" panose="020F0502020204030204" pitchFamily="34" charset="0"/>
              </a:endParaRPr>
            </a:p>
            <a:p>
              <a:pPr lvl="0">
                <a:spcBef>
                  <a:spcPts val="150"/>
                </a:spcBef>
                <a:spcAft>
                  <a:spcPts val="150"/>
                </a:spcAft>
                <a:defRPr/>
              </a:pPr>
              <a:r>
                <a:rPr lang="en-GB" sz="2000" u="sng" dirty="0" err="1">
                  <a:solidFill>
                    <a:srgbClr val="1F4E79"/>
                  </a:solidFill>
                  <a:cs typeface="Calibri" panose="020F0502020204030204" pitchFamily="34" charset="0"/>
                </a:rPr>
                <a:t>Habt</a:t>
              </a:r>
              <a:r>
                <a:rPr lang="en-GB" sz="2000" u="sng" dirty="0">
                  <a:solidFill>
                    <a:srgbClr val="1F4E79"/>
                  </a:solidFill>
                  <a:cs typeface="Calibri" panose="020F0502020204030204" pitchFamily="34" charset="0"/>
                </a:rPr>
                <a:t>/</a:t>
              </a:r>
              <a:r>
                <a:rPr lang="en-GB" sz="2000" u="sng" dirty="0" err="1">
                  <a:solidFill>
                    <a:srgbClr val="1F4E79"/>
                  </a:solidFill>
                  <a:cs typeface="Calibri" panose="020F0502020204030204" pitchFamily="34" charset="0"/>
                </a:rPr>
                <a:t>Seid</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ihr</a:t>
              </a:r>
              <a:r>
                <a:rPr lang="en-GB" sz="2000" dirty="0">
                  <a:solidFill>
                    <a:srgbClr val="1F4E79"/>
                  </a:solidFill>
                  <a:cs typeface="Calibri" panose="020F0502020204030204" pitchFamily="34" charset="0"/>
                </a:rPr>
                <a:t> </a:t>
              </a:r>
              <a:r>
                <a:rPr lang="en-GB" sz="2000" dirty="0" err="1">
                  <a:solidFill>
                    <a:srgbClr val="1F4E79"/>
                  </a:solidFill>
                </a:rPr>
                <a:t>fr</a:t>
              </a:r>
              <a:r>
                <a:rPr lang="en-GB" sz="2000" dirty="0" err="1">
                  <a:solidFill>
                    <a:srgbClr val="1F4E79"/>
                  </a:solidFill>
                  <a:cs typeface="Calibri" panose="020F0502020204030204" pitchFamily="34" charset="0"/>
                </a:rPr>
                <a:t>üher</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allein</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zu</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Hause</a:t>
              </a:r>
              <a:r>
                <a:rPr lang="en-GB" sz="2000" dirty="0">
                  <a:solidFill>
                    <a:srgbClr val="1F4E79"/>
                  </a:solidFill>
                  <a:cs typeface="Calibri" panose="020F0502020204030204" pitchFamily="34" charset="0"/>
                </a:rPr>
                <a:t> </a:t>
              </a:r>
              <a:r>
                <a:rPr lang="en-GB" sz="2000" dirty="0" err="1">
                  <a:solidFill>
                    <a:srgbClr val="1F4E79"/>
                  </a:solidFill>
                  <a:cs typeface="Calibri" panose="020F0502020204030204" pitchFamily="34" charset="0"/>
                </a:rPr>
                <a:t>geblieben</a:t>
              </a:r>
              <a:r>
                <a:rPr lang="en-GB" sz="2000" dirty="0">
                  <a:solidFill>
                    <a:srgbClr val="1F4E79"/>
                  </a:solidFill>
                  <a:cs typeface="Calibri" panose="020F0502020204030204" pitchFamily="34" charset="0"/>
                </a:rPr>
                <a:t>?</a:t>
              </a:r>
            </a:p>
            <a:p>
              <a:pPr lvl="0">
                <a:spcBef>
                  <a:spcPts val="150"/>
                </a:spcBef>
                <a:spcAft>
                  <a:spcPts val="150"/>
                </a:spcAft>
                <a:defRPr/>
              </a:pPr>
              <a:r>
                <a:rPr kumimoji="0" lang="en-GB" sz="2000" b="0" i="0" u="sng" strike="noStrike" kern="1200" cap="none" spc="0" normalizeH="0" baseline="0" noProof="0" dirty="0" err="1">
                  <a:ln>
                    <a:noFill/>
                  </a:ln>
                  <a:solidFill>
                    <a:srgbClr val="1F4E79"/>
                  </a:solidFill>
                  <a:effectLst/>
                  <a:uLnTx/>
                  <a:uFillTx/>
                  <a:cs typeface="Calibri" panose="020F0502020204030204" pitchFamily="34" charset="0"/>
                </a:rPr>
                <a:t>Habt</a:t>
              </a:r>
              <a:r>
                <a:rPr kumimoji="0" lang="en-GB" sz="2000" b="0" i="0" u="sng" strike="noStrike" kern="1200" cap="none" spc="0" normalizeH="0" baseline="0" noProof="0" dirty="0">
                  <a:ln>
                    <a:noFill/>
                  </a:ln>
                  <a:solidFill>
                    <a:srgbClr val="1F4E79"/>
                  </a:solidFill>
                  <a:effectLst/>
                  <a:uLnTx/>
                  <a:uFillTx/>
                  <a:cs typeface="Calibri" panose="020F0502020204030204" pitchFamily="34" charset="0"/>
                </a:rPr>
                <a:t>/</a:t>
              </a:r>
              <a:r>
                <a:rPr kumimoji="0" lang="en-GB" sz="2000" b="0" i="0" u="sng" strike="noStrike" kern="1200" cap="none" spc="0" normalizeH="0" baseline="0" noProof="0" dirty="0" err="1">
                  <a:ln>
                    <a:noFill/>
                  </a:ln>
                  <a:solidFill>
                    <a:srgbClr val="1F4E79"/>
                  </a:solidFill>
                  <a:effectLst/>
                  <a:uLnTx/>
                  <a:uFillTx/>
                  <a:cs typeface="Calibri" panose="020F0502020204030204" pitchFamily="34" charset="0"/>
                </a:rPr>
                <a:t>Seid</a:t>
              </a:r>
              <a:r>
                <a:rPr kumimoji="0" lang="en-GB" sz="2000" b="0" i="0" strike="noStrike" kern="1200" cap="none" spc="0" normalizeH="0" baseline="0" noProof="0" dirty="0">
                  <a:ln>
                    <a:noFill/>
                  </a:ln>
                  <a:solidFill>
                    <a:srgbClr val="1F4E79"/>
                  </a:solidFill>
                  <a:effectLst/>
                  <a:uLnTx/>
                  <a:uFillTx/>
                  <a:cs typeface="Calibri" panose="020F0502020204030204" pitchFamily="34" charset="0"/>
                </a:rPr>
                <a:t> </a:t>
              </a:r>
              <a:r>
                <a:rPr kumimoji="0" lang="en-GB" sz="2000" b="0" i="0" strike="noStrike" kern="1200" cap="none" spc="0" normalizeH="0" baseline="0" noProof="0" dirty="0" err="1">
                  <a:ln>
                    <a:noFill/>
                  </a:ln>
                  <a:solidFill>
                    <a:srgbClr val="1F4E79"/>
                  </a:solidFill>
                  <a:effectLst/>
                  <a:uLnTx/>
                  <a:uFillTx/>
                  <a:cs typeface="Calibri" panose="020F0502020204030204" pitchFamily="34" charset="0"/>
                </a:rPr>
                <a:t>ihr</a:t>
              </a:r>
              <a:r>
                <a:rPr kumimoji="0" lang="en-GB" sz="2000" b="0" i="0" strike="noStrike" kern="1200" cap="none" spc="0" normalizeH="0" baseline="0" noProof="0" dirty="0">
                  <a:ln>
                    <a:noFill/>
                  </a:ln>
                  <a:solidFill>
                    <a:srgbClr val="1F4E79"/>
                  </a:solidFill>
                  <a:effectLst/>
                  <a:uLnTx/>
                  <a:uFillTx/>
                  <a:cs typeface="Calibri" panose="020F0502020204030204" pitchFamily="34" charset="0"/>
                </a:rPr>
                <a:t> </a:t>
              </a:r>
              <a:r>
                <a:rPr kumimoji="0" lang="en-GB" sz="2000" b="0" i="0" strike="noStrike" kern="1200" cap="none" spc="0" normalizeH="0" baseline="0" noProof="0" dirty="0" err="1">
                  <a:ln>
                    <a:noFill/>
                  </a:ln>
                  <a:solidFill>
                    <a:srgbClr val="1F4E79"/>
                  </a:solidFill>
                  <a:effectLst/>
                  <a:uLnTx/>
                  <a:uFillTx/>
                  <a:cs typeface="Calibri" panose="020F0502020204030204" pitchFamily="34" charset="0"/>
                </a:rPr>
                <a:t>gern</a:t>
              </a:r>
              <a:r>
                <a:rPr kumimoji="0" lang="en-GB" sz="2000" b="0" i="0" strike="noStrike" kern="1200" cap="none" spc="0" normalizeH="0" baseline="0" noProof="0" dirty="0">
                  <a:ln>
                    <a:noFill/>
                  </a:ln>
                  <a:solidFill>
                    <a:srgbClr val="1F4E79"/>
                  </a:solidFill>
                  <a:effectLst/>
                  <a:uLnTx/>
                  <a:uFillTx/>
                  <a:cs typeface="Calibri" panose="020F0502020204030204" pitchFamily="34" charset="0"/>
                </a:rPr>
                <a:t> </a:t>
              </a:r>
              <a:r>
                <a:rPr kumimoji="0" lang="en-GB" sz="2000" b="0" i="0" strike="noStrike" kern="1200" cap="none" spc="0" normalizeH="0" baseline="0" noProof="0" dirty="0" err="1">
                  <a:ln>
                    <a:noFill/>
                  </a:ln>
                  <a:solidFill>
                    <a:srgbClr val="1F4E79"/>
                  </a:solidFill>
                  <a:effectLst/>
                  <a:uLnTx/>
                  <a:uFillTx/>
                  <a:cs typeface="Calibri" panose="020F0502020204030204" pitchFamily="34" charset="0"/>
                </a:rPr>
                <a:t>aufs</a:t>
              </a:r>
              <a:r>
                <a:rPr kumimoji="0" lang="en-GB" sz="2000" b="0" i="0" strike="noStrike" kern="1200" cap="none" spc="0" normalizeH="0" baseline="0" noProof="0" dirty="0">
                  <a:ln>
                    <a:noFill/>
                  </a:ln>
                  <a:solidFill>
                    <a:srgbClr val="1F4E79"/>
                  </a:solidFill>
                  <a:effectLst/>
                  <a:uLnTx/>
                  <a:uFillTx/>
                  <a:cs typeface="Calibri" panose="020F0502020204030204" pitchFamily="34" charset="0"/>
                </a:rPr>
                <a:t> Land </a:t>
              </a:r>
              <a:r>
                <a:rPr kumimoji="0" lang="en-GB" sz="2000" b="0" i="0" strike="noStrike" kern="1200" cap="none" spc="0" normalizeH="0" baseline="0" noProof="0" dirty="0" err="1">
                  <a:ln>
                    <a:noFill/>
                  </a:ln>
                  <a:solidFill>
                    <a:srgbClr val="1F4E79"/>
                  </a:solidFill>
                  <a:effectLst/>
                  <a:uLnTx/>
                  <a:uFillTx/>
                  <a:cs typeface="Calibri" panose="020F0502020204030204" pitchFamily="34" charset="0"/>
                </a:rPr>
                <a:t>gefahren</a:t>
              </a:r>
              <a:r>
                <a:rPr kumimoji="0" lang="en-GB" sz="2000" b="0" i="0" strike="noStrike" kern="1200" cap="none" spc="0" normalizeH="0" baseline="0" noProof="0" dirty="0">
                  <a:ln>
                    <a:noFill/>
                  </a:ln>
                  <a:solidFill>
                    <a:srgbClr val="1F4E79"/>
                  </a:solidFill>
                  <a:effectLst/>
                  <a:uLnTx/>
                  <a:uFillTx/>
                  <a:cs typeface="Calibri" panose="020F0502020204030204" pitchFamily="34" charset="0"/>
                </a:rPr>
                <a:t>?</a:t>
              </a:r>
              <a:endParaRPr kumimoji="0" lang="en-GB" sz="2000" b="0" i="0" u="none" strike="noStrike" kern="1200" cap="none" spc="0" normalizeH="0" baseline="0" noProof="0" dirty="0">
                <a:ln>
                  <a:noFill/>
                </a:ln>
                <a:solidFill>
                  <a:srgbClr val="1F4E79"/>
                </a:solidFill>
                <a:effectLst/>
                <a:uLnTx/>
                <a:uFillTx/>
              </a:endParaRPr>
            </a:p>
          </p:txBody>
        </p:sp>
      </p:gr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002378" cy="869950"/>
          </a:xfrm>
          <a:prstGeom prst="rect">
            <a:avLst/>
          </a:prstGeom>
        </p:spPr>
      </p:pic>
      <p:sp>
        <p:nvSpPr>
          <p:cNvPr id="4" name="Title 3"/>
          <p:cNvSpPr>
            <a:spLocks noGrp="1"/>
          </p:cNvSpPr>
          <p:nvPr>
            <p:ph type="title"/>
          </p:nvPr>
        </p:nvSpPr>
        <p:spPr>
          <a:xfrm>
            <a:off x="0" y="294041"/>
            <a:ext cx="6400800" cy="707849"/>
          </a:xfrm>
        </p:spPr>
        <p:txBody>
          <a:bodyPr>
            <a:normAutofit fontScale="90000"/>
          </a:bodyPr>
          <a:lstStyle/>
          <a:p>
            <a:r>
              <a:rPr lang="en-GB" sz="3600" b="1" dirty="0">
                <a:solidFill>
                  <a:schemeClr val="bg1"/>
                </a:solidFill>
              </a:rPr>
              <a:t>Was </a:t>
            </a:r>
            <a:r>
              <a:rPr lang="en-GB" sz="3600" b="1" dirty="0" err="1">
                <a:solidFill>
                  <a:schemeClr val="bg1"/>
                </a:solidFill>
              </a:rPr>
              <a:t>habt</a:t>
            </a:r>
            <a:r>
              <a:rPr lang="en-GB" sz="3600" b="1" dirty="0">
                <a:solidFill>
                  <a:schemeClr val="bg1"/>
                </a:solidFill>
              </a:rPr>
              <a:t> </a:t>
            </a:r>
            <a:r>
              <a:rPr lang="en-GB" sz="3600" b="1" dirty="0" err="1">
                <a:solidFill>
                  <a:schemeClr val="bg1"/>
                </a:solidFill>
              </a:rPr>
              <a:t>ihr</a:t>
            </a:r>
            <a:r>
              <a:rPr lang="en-GB" sz="3600" b="1" dirty="0">
                <a:solidFill>
                  <a:schemeClr val="bg1"/>
                </a:solidFill>
              </a:rPr>
              <a:t> </a:t>
            </a:r>
            <a:r>
              <a:rPr lang="en-GB" sz="3600" b="1" dirty="0" err="1">
                <a:solidFill>
                  <a:schemeClr val="bg1"/>
                </a:solidFill>
              </a:rPr>
              <a:t>damals</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6701026" y="255420"/>
            <a:ext cx="45323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rPr>
              <a:t>Andrea hat </a:t>
            </a:r>
            <a:r>
              <a:rPr kumimoji="0" lang="en-US" sz="2400" i="0" u="none" strike="noStrike" kern="1200" cap="none" spc="0" normalizeH="0" baseline="0" noProof="0" dirty="0" err="1">
                <a:ln>
                  <a:noFill/>
                </a:ln>
                <a:solidFill>
                  <a:srgbClr val="4472C4">
                    <a:lumMod val="50000"/>
                  </a:srgbClr>
                </a:solidFill>
                <a:effectLst/>
                <a:uLnTx/>
                <a:uFillTx/>
              </a:rPr>
              <a:t>auch</a:t>
            </a:r>
            <a:r>
              <a:rPr kumimoji="0" lang="en-US" sz="2400" i="0" u="none" strike="noStrike" kern="1200" cap="none" spc="0" normalizeH="0" baseline="0" noProof="0" dirty="0">
                <a:ln>
                  <a:noFill/>
                </a:ln>
                <a:solidFill>
                  <a:srgbClr val="4472C4">
                    <a:lumMod val="50000"/>
                  </a:srgbClr>
                </a:solidFill>
                <a:effectLst/>
                <a:uLnTx/>
                <a:uFillTx/>
              </a:rPr>
              <a:t> </a:t>
            </a:r>
            <a:r>
              <a:rPr kumimoji="0" lang="en-US" sz="2400" i="0" u="none" strike="noStrike" kern="1200" cap="none" spc="0" normalizeH="0" baseline="0" noProof="0" dirty="0" err="1">
                <a:ln>
                  <a:noFill/>
                </a:ln>
                <a:solidFill>
                  <a:srgbClr val="4472C4">
                    <a:lumMod val="50000"/>
                  </a:srgbClr>
                </a:solidFill>
                <a:effectLst/>
                <a:uLnTx/>
                <a:uFillTx/>
              </a:rPr>
              <a:t>Fragen</a:t>
            </a:r>
            <a:r>
              <a:rPr kumimoji="0" lang="en-US" sz="2400" i="0" u="none" strike="noStrike" kern="1200" cap="none" spc="0" normalizeH="0" baseline="0" noProof="0" dirty="0">
                <a:ln>
                  <a:noFill/>
                </a:ln>
                <a:solidFill>
                  <a:srgbClr val="4472C4">
                    <a:lumMod val="50000"/>
                  </a:srgbClr>
                </a:solidFill>
                <a:effectLst/>
                <a:uLnTx/>
                <a:uFillTx/>
              </a:rPr>
              <a:t> </a:t>
            </a:r>
            <a:r>
              <a:rPr kumimoji="0" lang="en-US" sz="2400" i="0" u="none" strike="noStrike" kern="1200" cap="none" spc="0" normalizeH="0" baseline="0" noProof="0" dirty="0" err="1">
                <a:ln>
                  <a:noFill/>
                </a:ln>
                <a:solidFill>
                  <a:srgbClr val="4472C4">
                    <a:lumMod val="50000"/>
                  </a:srgbClr>
                </a:solidFill>
                <a:effectLst/>
                <a:uLnTx/>
                <a:uFillTx/>
              </a:rPr>
              <a:t>zu</a:t>
            </a:r>
            <a:r>
              <a:rPr kumimoji="0" lang="en-US" sz="2400" i="0" u="none" strike="noStrike" kern="1200" cap="none" spc="0" normalizeH="0" baseline="0" noProof="0" dirty="0">
                <a:ln>
                  <a:noFill/>
                </a:ln>
                <a:solidFill>
                  <a:srgbClr val="4472C4">
                    <a:lumMod val="50000"/>
                  </a:srgbClr>
                </a:solidFill>
                <a:effectLst/>
                <a:uLnTx/>
                <a:uFillTx/>
              </a:rPr>
              <a:t> </a:t>
            </a:r>
            <a:r>
              <a:rPr kumimoji="0" lang="en-US" sz="2400" i="0" u="none" strike="noStrike" kern="1200" cap="none" spc="0" normalizeH="0" baseline="0" noProof="0" dirty="0" err="1">
                <a:ln>
                  <a:noFill/>
                </a:ln>
                <a:solidFill>
                  <a:srgbClr val="4472C4">
                    <a:lumMod val="50000"/>
                  </a:srgbClr>
                </a:solidFill>
                <a:effectLst/>
                <a:uLnTx/>
                <a:uFillTx/>
                <a:cs typeface="Calibri" panose="020F0502020204030204" pitchFamily="34" charset="0"/>
              </a:rPr>
              <a:t>Mias</a:t>
            </a:r>
            <a:r>
              <a:rPr kumimoji="0" lang="en-US" sz="2400" i="0" u="none" strike="noStrike" kern="1200" cap="none" spc="0" normalizeH="0" baseline="0" noProof="0" dirty="0">
                <a:ln>
                  <a:noFill/>
                </a:ln>
                <a:solidFill>
                  <a:srgbClr val="4472C4">
                    <a:lumMod val="50000"/>
                  </a:srgbClr>
                </a:solidFill>
                <a:effectLst/>
                <a:uLnTx/>
                <a:uFillTx/>
                <a:cs typeface="Calibri" panose="020F0502020204030204" pitchFamily="34" charset="0"/>
              </a:rPr>
              <a:t> und </a:t>
            </a:r>
            <a:r>
              <a:rPr kumimoji="0" lang="en-US" sz="2400" i="0" u="none" strike="noStrike" kern="1200" cap="none" spc="0" normalizeH="0" baseline="0" noProof="0" dirty="0" err="1">
                <a:ln>
                  <a:noFill/>
                </a:ln>
                <a:solidFill>
                  <a:srgbClr val="4472C4">
                    <a:lumMod val="50000"/>
                  </a:srgbClr>
                </a:solidFill>
                <a:effectLst/>
                <a:uLnTx/>
                <a:uFillTx/>
                <a:cs typeface="Calibri" panose="020F0502020204030204" pitchFamily="34" charset="0"/>
              </a:rPr>
              <a:t>Wolfgangs</a:t>
            </a:r>
            <a:r>
              <a:rPr kumimoji="0" lang="en-US" sz="2400" i="0" u="none" strike="noStrike" kern="1200" cap="none" spc="0" normalizeH="0" baseline="0" noProof="0" dirty="0">
                <a:ln>
                  <a:noFill/>
                </a:ln>
                <a:solidFill>
                  <a:srgbClr val="4472C4">
                    <a:lumMod val="50000"/>
                  </a:srgbClr>
                </a:solidFill>
                <a:effectLst/>
                <a:uLnTx/>
                <a:uFillTx/>
                <a:cs typeface="Calibri" panose="020F0502020204030204" pitchFamily="34" charset="0"/>
              </a:rPr>
              <a:t> </a:t>
            </a:r>
            <a:r>
              <a:rPr kumimoji="0" lang="en-US" sz="2400" i="0" u="none" strike="noStrike" kern="1200" cap="none" spc="0" normalizeH="0" baseline="0" noProof="0" dirty="0" err="1">
                <a:ln>
                  <a:noFill/>
                </a:ln>
                <a:solidFill>
                  <a:srgbClr val="4472C4">
                    <a:lumMod val="50000"/>
                  </a:srgbClr>
                </a:solidFill>
                <a:effectLst/>
                <a:uLnTx/>
                <a:uFillTx/>
                <a:cs typeface="Calibri" panose="020F0502020204030204" pitchFamily="34" charset="0"/>
              </a:rPr>
              <a:t>Kindheit</a:t>
            </a:r>
            <a:r>
              <a:rPr kumimoji="0" lang="en-US" sz="2400" i="0" u="none" strike="noStrike" kern="1200" cap="none" spc="0" normalizeH="0" baseline="0" noProof="0" dirty="0">
                <a:ln>
                  <a:noFill/>
                </a:ln>
                <a:solidFill>
                  <a:srgbClr val="4472C4">
                    <a:lumMod val="50000"/>
                  </a:srgbClr>
                </a:solidFill>
                <a:effectLst/>
                <a:uLnTx/>
                <a:uFillTx/>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rPr>
              <a:t>Was hat </a:t>
            </a:r>
            <a:r>
              <a:rPr lang="en-US" sz="2400" dirty="0" err="1">
                <a:solidFill>
                  <a:srgbClr val="4472C4">
                    <a:lumMod val="50000"/>
                  </a:srgbClr>
                </a:solidFill>
              </a:rPr>
              <a:t>sie</a:t>
            </a:r>
            <a:r>
              <a:rPr lang="en-US" sz="2400" dirty="0">
                <a:solidFill>
                  <a:srgbClr val="4472C4">
                    <a:lumMod val="50000"/>
                  </a:srgbClr>
                </a:solidFill>
              </a:rPr>
              <a:t> </a:t>
            </a:r>
            <a:r>
              <a:rPr lang="en-US" sz="2400" dirty="0" err="1">
                <a:solidFill>
                  <a:srgbClr val="4472C4">
                    <a:lumMod val="50000"/>
                  </a:srgbClr>
                </a:solidFill>
              </a:rPr>
              <a:t>geschrieben</a:t>
            </a:r>
            <a:r>
              <a:rPr lang="en-US" sz="2400" dirty="0">
                <a:solidFill>
                  <a:srgbClr val="4472C4">
                    <a:lumMod val="50000"/>
                  </a:srgbClr>
                </a:solidFill>
              </a:rPr>
              <a:t>?</a:t>
            </a:r>
            <a:endParaRPr kumimoji="0" lang="en-US" sz="2400" i="0" u="none" strike="noStrike" kern="1200" cap="none" spc="0" normalizeH="0" baseline="0" noProof="0" dirty="0">
              <a:ln>
                <a:noFill/>
              </a:ln>
              <a:solidFill>
                <a:srgbClr val="4472C4">
                  <a:lumMod val="50000"/>
                </a:srgbClr>
              </a:solidFill>
              <a:effectLst/>
              <a:uLnTx/>
              <a:uFillTx/>
            </a:endParaRPr>
          </a:p>
        </p:txBody>
      </p:sp>
      <p:sp>
        <p:nvSpPr>
          <p:cNvPr id="22" name="Rectangle 21">
            <a:extLst>
              <a:ext uri="{FF2B5EF4-FFF2-40B4-BE49-F238E27FC236}">
                <a16:creationId xmlns:a16="http://schemas.microsoft.com/office/drawing/2014/main" id="{4B9A1668-30A0-4931-837F-E6D47929BE36}"/>
              </a:ext>
            </a:extLst>
          </p:cNvPr>
          <p:cNvSpPr/>
          <p:nvPr/>
        </p:nvSpPr>
        <p:spPr>
          <a:xfrm>
            <a:off x="8047205" y="2096297"/>
            <a:ext cx="1241173" cy="31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b="1">
                <a:solidFill>
                  <a:schemeClr val="accent4">
                    <a:lumMod val="75000"/>
                  </a:schemeClr>
                </a:solidFill>
                <a:latin typeface="Century Gothic" panose="020F0302020204030204"/>
              </a:rPr>
              <a:t>________</a:t>
            </a:r>
            <a:endParaRPr kumimoji="0" lang="en-GB" sz="1800" b="1" i="0" u="none" strike="noStrike" kern="1200" cap="none" spc="0" normalizeH="0" baseline="0" noProof="0">
              <a:ln>
                <a:noFill/>
              </a:ln>
              <a:solidFill>
                <a:schemeClr val="accent4">
                  <a:lumMod val="75000"/>
                </a:schemeClr>
              </a:solidFill>
              <a:effectLst/>
              <a:uLnTx/>
              <a:uFillTx/>
              <a:latin typeface="Century Gothic" panose="020F0302020204030204"/>
            </a:endParaRPr>
          </a:p>
        </p:txBody>
      </p:sp>
      <p:cxnSp>
        <p:nvCxnSpPr>
          <p:cNvPr id="24" name="Straight Connector 23">
            <a:extLst>
              <a:ext uri="{FF2B5EF4-FFF2-40B4-BE49-F238E27FC236}">
                <a16:creationId xmlns:a16="http://schemas.microsoft.com/office/drawing/2014/main" id="{CB9D13D7-CFCE-46A0-9C18-DB0380D75A9A}"/>
              </a:ext>
            </a:extLst>
          </p:cNvPr>
          <p:cNvCxnSpPr>
            <a:cxnSpLocks/>
          </p:cNvCxnSpPr>
          <p:nvPr/>
        </p:nvCxnSpPr>
        <p:spPr>
          <a:xfrm>
            <a:off x="4116196" y="2252632"/>
            <a:ext cx="61386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0968BDE-F00F-4DA8-B103-30C4B074E674}"/>
              </a:ext>
            </a:extLst>
          </p:cNvPr>
          <p:cNvSpPr/>
          <p:nvPr/>
        </p:nvSpPr>
        <p:spPr>
          <a:xfrm>
            <a:off x="293915" y="5682344"/>
            <a:ext cx="11763257" cy="369332"/>
          </a:xfrm>
          <a:prstGeom prst="rect">
            <a:avLst/>
          </a:prstGeom>
          <a:solidFill>
            <a:srgbClr val="FFF4E7"/>
          </a:solidFill>
        </p:spPr>
        <p:txBody>
          <a:bodyPr wrap="square">
            <a:spAutoFit/>
          </a:bodyPr>
          <a:lstStyle/>
          <a:p>
            <a:pPr algn="ctr"/>
            <a:r>
              <a:rPr lang="en-GB">
                <a:solidFill>
                  <a:schemeClr val="accent5">
                    <a:lumMod val="50000"/>
                  </a:schemeClr>
                </a:solidFill>
              </a:rPr>
              <a:t>gelernt| gegangen | geflogen | geschwommen | gefahren | geblieben | gemacht| </a:t>
            </a:r>
            <a:r>
              <a:rPr lang="de-DE">
                <a:solidFill>
                  <a:schemeClr val="accent5">
                    <a:lumMod val="50000"/>
                  </a:schemeClr>
                </a:solidFill>
              </a:rPr>
              <a:t>getroffen</a:t>
            </a:r>
            <a:endParaRPr lang="en-GB">
              <a:solidFill>
                <a:schemeClr val="accent5">
                  <a:lumMod val="50000"/>
                </a:schemeClr>
              </a:solidFill>
            </a:endParaRPr>
          </a:p>
        </p:txBody>
      </p:sp>
      <p:sp>
        <p:nvSpPr>
          <p:cNvPr id="38" name="Rectangle 37">
            <a:extLst>
              <a:ext uri="{FF2B5EF4-FFF2-40B4-BE49-F238E27FC236}">
                <a16:creationId xmlns:a16="http://schemas.microsoft.com/office/drawing/2014/main" id="{4B9A1668-30A0-4931-837F-E6D47929BE36}"/>
              </a:ext>
            </a:extLst>
          </p:cNvPr>
          <p:cNvSpPr/>
          <p:nvPr/>
        </p:nvSpPr>
        <p:spPr>
          <a:xfrm>
            <a:off x="5990850" y="2430670"/>
            <a:ext cx="2023055" cy="31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a:solidFill>
                  <a:schemeClr val="accent4">
                    <a:lumMod val="75000"/>
                  </a:schemeClr>
                </a:solidFill>
                <a:latin typeface="Century Gothic" panose="020F0302020204030204"/>
              </a:rPr>
              <a:t>_______________</a:t>
            </a:r>
            <a:endParaRPr kumimoji="0" lang="en-GB" sz="1800" b="1" i="0" u="none" strike="noStrike" kern="1200" cap="none" spc="0" normalizeH="0" baseline="0" noProof="0" dirty="0">
              <a:ln>
                <a:noFill/>
              </a:ln>
              <a:solidFill>
                <a:schemeClr val="accent4">
                  <a:lumMod val="75000"/>
                </a:schemeClr>
              </a:solidFill>
              <a:effectLst/>
              <a:uLnTx/>
              <a:uFillTx/>
              <a:latin typeface="Century Gothic" panose="020F0302020204030204"/>
            </a:endParaRPr>
          </a:p>
        </p:txBody>
      </p:sp>
      <p:sp>
        <p:nvSpPr>
          <p:cNvPr id="39" name="Rectangle 38">
            <a:extLst>
              <a:ext uri="{FF2B5EF4-FFF2-40B4-BE49-F238E27FC236}">
                <a16:creationId xmlns:a16="http://schemas.microsoft.com/office/drawing/2014/main" id="{4B9A1668-30A0-4931-837F-E6D47929BE36}"/>
              </a:ext>
            </a:extLst>
          </p:cNvPr>
          <p:cNvSpPr/>
          <p:nvPr/>
        </p:nvSpPr>
        <p:spPr>
          <a:xfrm>
            <a:off x="5938753" y="3162363"/>
            <a:ext cx="1228400" cy="31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a:solidFill>
                  <a:schemeClr val="accent4">
                    <a:lumMod val="75000"/>
                  </a:schemeClr>
                </a:solidFill>
                <a:latin typeface="Century Gothic" panose="020F0302020204030204"/>
              </a:rPr>
              <a:t>_________</a:t>
            </a:r>
            <a:endParaRPr kumimoji="0" lang="en-GB" sz="1800" b="1" i="0" u="none" strike="noStrike" kern="1200" cap="none" spc="0" normalizeH="0" baseline="0" noProof="0" dirty="0">
              <a:ln>
                <a:noFill/>
              </a:ln>
              <a:solidFill>
                <a:schemeClr val="accent4">
                  <a:lumMod val="75000"/>
                </a:schemeClr>
              </a:solidFill>
              <a:effectLst/>
              <a:uLnTx/>
              <a:uFillTx/>
              <a:latin typeface="Century Gothic" panose="020F0302020204030204"/>
            </a:endParaRPr>
          </a:p>
        </p:txBody>
      </p:sp>
      <p:sp>
        <p:nvSpPr>
          <p:cNvPr id="40" name="Rectangle 39">
            <a:extLst>
              <a:ext uri="{FF2B5EF4-FFF2-40B4-BE49-F238E27FC236}">
                <a16:creationId xmlns:a16="http://schemas.microsoft.com/office/drawing/2014/main" id="{4B9A1668-30A0-4931-837F-E6D47929BE36}"/>
              </a:ext>
            </a:extLst>
          </p:cNvPr>
          <p:cNvSpPr/>
          <p:nvPr/>
        </p:nvSpPr>
        <p:spPr>
          <a:xfrm>
            <a:off x="6122245" y="2790497"/>
            <a:ext cx="1359009" cy="31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a:solidFill>
                  <a:schemeClr val="accent4">
                    <a:lumMod val="75000"/>
                  </a:schemeClr>
                </a:solidFill>
                <a:latin typeface="Century Gothic" panose="020F0302020204030204"/>
              </a:rPr>
              <a:t>_________</a:t>
            </a:r>
            <a:endParaRPr kumimoji="0" lang="en-GB" sz="1800" b="1" i="0" u="none" strike="noStrike" kern="1200" cap="none" spc="0" normalizeH="0" baseline="0" noProof="0" dirty="0">
              <a:ln>
                <a:noFill/>
              </a:ln>
              <a:solidFill>
                <a:schemeClr val="accent4">
                  <a:lumMod val="75000"/>
                </a:schemeClr>
              </a:solidFill>
              <a:effectLst/>
              <a:uLnTx/>
              <a:uFillTx/>
              <a:latin typeface="Century Gothic" panose="020F0302020204030204"/>
            </a:endParaRPr>
          </a:p>
        </p:txBody>
      </p:sp>
      <p:sp>
        <p:nvSpPr>
          <p:cNvPr id="41" name="Rectangle 40">
            <a:extLst>
              <a:ext uri="{FF2B5EF4-FFF2-40B4-BE49-F238E27FC236}">
                <a16:creationId xmlns:a16="http://schemas.microsoft.com/office/drawing/2014/main" id="{4B9A1668-30A0-4931-837F-E6D47929BE36}"/>
              </a:ext>
            </a:extLst>
          </p:cNvPr>
          <p:cNvSpPr/>
          <p:nvPr/>
        </p:nvSpPr>
        <p:spPr>
          <a:xfrm>
            <a:off x="7034303" y="3494955"/>
            <a:ext cx="1141227" cy="31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a:solidFill>
                  <a:schemeClr val="accent4">
                    <a:lumMod val="75000"/>
                  </a:schemeClr>
                </a:solidFill>
                <a:latin typeface="Century Gothic" panose="020F0302020204030204"/>
              </a:rPr>
              <a:t>________</a:t>
            </a:r>
            <a:endParaRPr kumimoji="0" lang="en-GB" sz="1800" b="1" i="0" u="none" strike="noStrike" kern="1200" cap="none" spc="0" normalizeH="0" baseline="0" noProof="0" dirty="0">
              <a:ln>
                <a:noFill/>
              </a:ln>
              <a:solidFill>
                <a:schemeClr val="accent4">
                  <a:lumMod val="75000"/>
                </a:schemeClr>
              </a:solidFill>
              <a:effectLst/>
              <a:uLnTx/>
              <a:uFillTx/>
              <a:latin typeface="Century Gothic" panose="020F0302020204030204"/>
            </a:endParaRPr>
          </a:p>
        </p:txBody>
      </p:sp>
      <p:sp>
        <p:nvSpPr>
          <p:cNvPr id="42" name="Rectangle 41">
            <a:extLst>
              <a:ext uri="{FF2B5EF4-FFF2-40B4-BE49-F238E27FC236}">
                <a16:creationId xmlns:a16="http://schemas.microsoft.com/office/drawing/2014/main" id="{4B9A1668-30A0-4931-837F-E6D47929BE36}"/>
              </a:ext>
            </a:extLst>
          </p:cNvPr>
          <p:cNvSpPr/>
          <p:nvPr/>
        </p:nvSpPr>
        <p:spPr>
          <a:xfrm>
            <a:off x="6012163" y="3829813"/>
            <a:ext cx="1011528" cy="31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a:solidFill>
                  <a:schemeClr val="accent4">
                    <a:lumMod val="75000"/>
                  </a:schemeClr>
                </a:solidFill>
                <a:latin typeface="Century Gothic" panose="020F0302020204030204"/>
              </a:rPr>
              <a:t>______</a:t>
            </a:r>
            <a:endParaRPr kumimoji="0" lang="en-GB" sz="1800" b="1" i="0" u="none" strike="noStrike" kern="1200" cap="none" spc="0" normalizeH="0" baseline="0" noProof="0" dirty="0">
              <a:ln>
                <a:noFill/>
              </a:ln>
              <a:solidFill>
                <a:schemeClr val="accent4">
                  <a:lumMod val="75000"/>
                </a:schemeClr>
              </a:solidFill>
              <a:effectLst/>
              <a:uLnTx/>
              <a:uFillTx/>
              <a:latin typeface="Century Gothic" panose="020F0302020204030204"/>
            </a:endParaRPr>
          </a:p>
        </p:txBody>
      </p:sp>
      <p:sp>
        <p:nvSpPr>
          <p:cNvPr id="43" name="Rectangle 42">
            <a:extLst>
              <a:ext uri="{FF2B5EF4-FFF2-40B4-BE49-F238E27FC236}">
                <a16:creationId xmlns:a16="http://schemas.microsoft.com/office/drawing/2014/main" id="{4B9A1668-30A0-4931-837F-E6D47929BE36}"/>
              </a:ext>
            </a:extLst>
          </p:cNvPr>
          <p:cNvSpPr/>
          <p:nvPr/>
        </p:nvSpPr>
        <p:spPr>
          <a:xfrm>
            <a:off x="7203554" y="4227874"/>
            <a:ext cx="1312389" cy="31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b="1" dirty="0">
                <a:solidFill>
                  <a:schemeClr val="accent4">
                    <a:lumMod val="75000"/>
                  </a:schemeClr>
                </a:solidFill>
                <a:latin typeface="Century Gothic" panose="020F0302020204030204"/>
              </a:rPr>
              <a:t>_________</a:t>
            </a:r>
            <a:endParaRPr kumimoji="0" lang="en-GB" sz="1800" b="1" i="0" u="none" strike="noStrike" kern="1200" cap="none" spc="0" normalizeH="0" baseline="0" noProof="0" dirty="0">
              <a:ln>
                <a:noFill/>
              </a:ln>
              <a:solidFill>
                <a:schemeClr val="accent4">
                  <a:lumMod val="75000"/>
                </a:schemeClr>
              </a:solidFill>
              <a:effectLst/>
              <a:uLnTx/>
              <a:uFillTx/>
              <a:latin typeface="Century Gothic" panose="020F0302020204030204"/>
            </a:endParaRPr>
          </a:p>
        </p:txBody>
      </p:sp>
      <p:sp>
        <p:nvSpPr>
          <p:cNvPr id="44" name="Rectangle 43">
            <a:extLst>
              <a:ext uri="{FF2B5EF4-FFF2-40B4-BE49-F238E27FC236}">
                <a16:creationId xmlns:a16="http://schemas.microsoft.com/office/drawing/2014/main" id="{4B9A1668-30A0-4931-837F-E6D47929BE36}"/>
              </a:ext>
            </a:extLst>
          </p:cNvPr>
          <p:cNvSpPr/>
          <p:nvPr/>
        </p:nvSpPr>
        <p:spPr>
          <a:xfrm>
            <a:off x="6399839" y="4561506"/>
            <a:ext cx="1205078" cy="31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b="1">
                <a:solidFill>
                  <a:schemeClr val="accent4">
                    <a:lumMod val="75000"/>
                  </a:schemeClr>
                </a:solidFill>
                <a:latin typeface="Century Gothic" panose="020F0302020204030204"/>
              </a:rPr>
              <a:t>________</a:t>
            </a:r>
            <a:endParaRPr kumimoji="0" lang="en-GB" sz="1800" b="1" i="0" u="none" strike="noStrike" kern="1200" cap="none" spc="0" normalizeH="0" baseline="0" noProof="0">
              <a:ln>
                <a:noFill/>
              </a:ln>
              <a:solidFill>
                <a:schemeClr val="accent4">
                  <a:lumMod val="75000"/>
                </a:schemeClr>
              </a:solidFill>
              <a:effectLst/>
              <a:uLnTx/>
              <a:uFillTx/>
              <a:latin typeface="Century Gothic" panose="020F0302020204030204"/>
            </a:endParaRPr>
          </a:p>
        </p:txBody>
      </p:sp>
      <p:cxnSp>
        <p:nvCxnSpPr>
          <p:cNvPr id="48" name="Straight Connector 47">
            <a:extLst>
              <a:ext uri="{FF2B5EF4-FFF2-40B4-BE49-F238E27FC236}">
                <a16:creationId xmlns:a16="http://schemas.microsoft.com/office/drawing/2014/main" id="{CB9D13D7-CFCE-46A0-9C18-DB0380D75A9A}"/>
              </a:ext>
            </a:extLst>
          </p:cNvPr>
          <p:cNvCxnSpPr>
            <a:cxnSpLocks/>
          </p:cNvCxnSpPr>
          <p:nvPr/>
        </p:nvCxnSpPr>
        <p:spPr>
          <a:xfrm>
            <a:off x="2889756" y="2582726"/>
            <a:ext cx="61386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9D13D7-CFCE-46A0-9C18-DB0380D75A9A}"/>
              </a:ext>
            </a:extLst>
          </p:cNvPr>
          <p:cNvCxnSpPr>
            <a:cxnSpLocks/>
          </p:cNvCxnSpPr>
          <p:nvPr/>
        </p:nvCxnSpPr>
        <p:spPr>
          <a:xfrm>
            <a:off x="2887327" y="2942993"/>
            <a:ext cx="61386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B9D13D7-CFCE-46A0-9C18-DB0380D75A9A}"/>
              </a:ext>
            </a:extLst>
          </p:cNvPr>
          <p:cNvCxnSpPr>
            <a:cxnSpLocks/>
          </p:cNvCxnSpPr>
          <p:nvPr/>
        </p:nvCxnSpPr>
        <p:spPr>
          <a:xfrm>
            <a:off x="3572644" y="3336735"/>
            <a:ext cx="61386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B9D13D7-CFCE-46A0-9C18-DB0380D75A9A}"/>
              </a:ext>
            </a:extLst>
          </p:cNvPr>
          <p:cNvCxnSpPr>
            <a:cxnSpLocks/>
          </p:cNvCxnSpPr>
          <p:nvPr/>
        </p:nvCxnSpPr>
        <p:spPr>
          <a:xfrm>
            <a:off x="3708398" y="3658869"/>
            <a:ext cx="61386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B9D13D7-CFCE-46A0-9C18-DB0380D75A9A}"/>
              </a:ext>
            </a:extLst>
          </p:cNvPr>
          <p:cNvCxnSpPr>
            <a:cxnSpLocks/>
          </p:cNvCxnSpPr>
          <p:nvPr/>
        </p:nvCxnSpPr>
        <p:spPr>
          <a:xfrm>
            <a:off x="3642955" y="4024847"/>
            <a:ext cx="473241"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B9D13D7-CFCE-46A0-9C18-DB0380D75A9A}"/>
              </a:ext>
            </a:extLst>
          </p:cNvPr>
          <p:cNvCxnSpPr>
            <a:cxnSpLocks/>
          </p:cNvCxnSpPr>
          <p:nvPr/>
        </p:nvCxnSpPr>
        <p:spPr>
          <a:xfrm>
            <a:off x="2887327" y="4384209"/>
            <a:ext cx="61386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B9D13D7-CFCE-46A0-9C18-DB0380D75A9A}"/>
              </a:ext>
            </a:extLst>
          </p:cNvPr>
          <p:cNvCxnSpPr>
            <a:cxnSpLocks/>
          </p:cNvCxnSpPr>
          <p:nvPr/>
        </p:nvCxnSpPr>
        <p:spPr>
          <a:xfrm>
            <a:off x="2916055" y="4717683"/>
            <a:ext cx="61386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0" y="1796428"/>
            <a:ext cx="1957342" cy="2976668"/>
          </a:xfrm>
          <a:prstGeom prst="rect">
            <a:avLst/>
          </a:prstGeom>
        </p:spPr>
      </p:pic>
      <p:sp>
        <p:nvSpPr>
          <p:cNvPr id="56" name="TextBox 55"/>
          <p:cNvSpPr txBox="1"/>
          <p:nvPr/>
        </p:nvSpPr>
        <p:spPr>
          <a:xfrm>
            <a:off x="7946558" y="1762044"/>
            <a:ext cx="2027187" cy="369332"/>
          </a:xfrm>
          <a:prstGeom prst="rect">
            <a:avLst/>
          </a:prstGeom>
          <a:noFill/>
        </p:spPr>
        <p:txBody>
          <a:bodyPr wrap="square" rtlCol="0">
            <a:spAutoFit/>
          </a:bodyPr>
          <a:lstStyle/>
          <a:p>
            <a:pPr algn="l"/>
            <a:r>
              <a:rPr lang="en-GB" b="1">
                <a:solidFill>
                  <a:schemeClr val="accent4">
                    <a:lumMod val="75000"/>
                  </a:schemeClr>
                </a:solidFill>
              </a:rPr>
              <a:t>Antworten:</a:t>
            </a:r>
            <a:endParaRPr lang="en-GB" b="1" dirty="0">
              <a:solidFill>
                <a:schemeClr val="accent4">
                  <a:lumMod val="75000"/>
                </a:schemeClr>
              </a:solidFill>
            </a:endParaRPr>
          </a:p>
        </p:txBody>
      </p:sp>
      <p:sp>
        <p:nvSpPr>
          <p:cNvPr id="7" name="Rectangle: Rounded Corners 6">
            <a:extLst>
              <a:ext uri="{FF2B5EF4-FFF2-40B4-BE49-F238E27FC236}">
                <a16:creationId xmlns:a16="http://schemas.microsoft.com/office/drawing/2014/main" id="{602CB83D-0063-4E14-AF26-AC846AAB5411}"/>
              </a:ext>
            </a:extLst>
          </p:cNvPr>
          <p:cNvSpPr/>
          <p:nvPr/>
        </p:nvSpPr>
        <p:spPr>
          <a:xfrm>
            <a:off x="9200561" y="5742212"/>
            <a:ext cx="1167236" cy="25981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1C326E7D-CCD0-496B-8A06-62E9BB2388D0}"/>
              </a:ext>
            </a:extLst>
          </p:cNvPr>
          <p:cNvSpPr/>
          <p:nvPr/>
        </p:nvSpPr>
        <p:spPr>
          <a:xfrm>
            <a:off x="4423127" y="5750333"/>
            <a:ext cx="1895480" cy="25981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88DD0C4A-5221-4BF8-AD62-765E8B05E9C3}"/>
              </a:ext>
            </a:extLst>
          </p:cNvPr>
          <p:cNvSpPr/>
          <p:nvPr/>
        </p:nvSpPr>
        <p:spPr>
          <a:xfrm>
            <a:off x="1753795" y="5751683"/>
            <a:ext cx="1240961" cy="25981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2FBE4BDB-E16B-4F13-9BEE-BC019C91DE2B}"/>
              </a:ext>
            </a:extLst>
          </p:cNvPr>
          <p:cNvSpPr/>
          <p:nvPr/>
        </p:nvSpPr>
        <p:spPr>
          <a:xfrm>
            <a:off x="10533617" y="5737104"/>
            <a:ext cx="1167236" cy="25981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DF122DB5-4B51-40E0-BA82-D4F982E20D58}"/>
              </a:ext>
            </a:extLst>
          </p:cNvPr>
          <p:cNvSpPr/>
          <p:nvPr/>
        </p:nvSpPr>
        <p:spPr>
          <a:xfrm>
            <a:off x="3194258" y="5737990"/>
            <a:ext cx="1167236" cy="25981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C89ABA05-CABF-4406-BA06-906B4057561C}"/>
              </a:ext>
            </a:extLst>
          </p:cNvPr>
          <p:cNvSpPr/>
          <p:nvPr/>
        </p:nvSpPr>
        <p:spPr>
          <a:xfrm>
            <a:off x="373937" y="5743914"/>
            <a:ext cx="1167236" cy="25981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73D6D1AD-360B-4B45-BD40-9265174CDCA3}"/>
              </a:ext>
            </a:extLst>
          </p:cNvPr>
          <p:cNvSpPr/>
          <p:nvPr/>
        </p:nvSpPr>
        <p:spPr>
          <a:xfrm>
            <a:off x="7786310" y="5740908"/>
            <a:ext cx="1240960" cy="25981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B87D7533-1B6B-45F7-8252-7EFD64E4F8B0}"/>
              </a:ext>
            </a:extLst>
          </p:cNvPr>
          <p:cNvSpPr/>
          <p:nvPr/>
        </p:nvSpPr>
        <p:spPr>
          <a:xfrm>
            <a:off x="6508912" y="5767193"/>
            <a:ext cx="1167236" cy="25981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8" grpId="0" animBg="1"/>
      <p:bldP spid="39" grpId="0" animBg="1"/>
      <p:bldP spid="40" grpId="0" animBg="1"/>
      <p:bldP spid="41" grpId="0" animBg="1"/>
      <p:bldP spid="42" grpId="0" animBg="1"/>
      <p:bldP spid="43" grpId="0" animBg="1"/>
      <p:bldP spid="44" grpId="0" animBg="1"/>
      <p:bldP spid="56" grpId="0"/>
      <p:bldP spid="7" grpId="0" animBg="1"/>
      <p:bldP spid="36" grpId="0" animBg="1"/>
      <p:bldP spid="45" grpId="0" animBg="1"/>
      <p:bldP spid="46" grpId="0" animBg="1"/>
      <p:bldP spid="47" grpId="0" animBg="1"/>
      <p:bldP spid="57" grpId="0" animBg="1"/>
      <p:bldP spid="58"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070501" cy="869950"/>
          </a:xfrm>
          <a:prstGeom prst="rect">
            <a:avLst/>
          </a:prstGeom>
        </p:spPr>
      </p:pic>
      <p:sp>
        <p:nvSpPr>
          <p:cNvPr id="4" name="Title 3"/>
          <p:cNvSpPr>
            <a:spLocks noGrp="1"/>
          </p:cNvSpPr>
          <p:nvPr>
            <p:ph type="title"/>
          </p:nvPr>
        </p:nvSpPr>
        <p:spPr>
          <a:xfrm>
            <a:off x="0" y="294041"/>
            <a:ext cx="6286500" cy="707849"/>
          </a:xfrm>
        </p:spPr>
        <p:txBody>
          <a:bodyPr>
            <a:normAutofit fontScale="90000"/>
          </a:bodyPr>
          <a:lstStyle/>
          <a:p>
            <a:r>
              <a:rPr lang="en-GB" sz="3600" b="1">
                <a:solidFill>
                  <a:schemeClr val="bg1"/>
                </a:solidFill>
              </a:rPr>
              <a:t>Was </a:t>
            </a:r>
            <a:r>
              <a:rPr lang="en-GB" sz="3600" b="1" dirty="0">
                <a:solidFill>
                  <a:schemeClr val="bg1"/>
                </a:solidFill>
              </a:rPr>
              <a:t>hast </a:t>
            </a:r>
            <a:r>
              <a:rPr lang="en-GB" sz="3600" b="1">
                <a:solidFill>
                  <a:schemeClr val="bg1"/>
                </a:solidFill>
              </a:rPr>
              <a:t>du gemacht? [1 of 3]</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93251" y="247045"/>
            <a:ext cx="1564077"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3102358" y="1935747"/>
            <a:ext cx="6096000"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srgbClr val="4472C4">
                    <a:lumMod val="50000"/>
                  </a:srgbClr>
                </a:solidFill>
                <a:latin typeface="Century Gothic" panose="020F0302020204030204"/>
              </a:rPr>
              <a:t>Fragen:</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1.</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3.</a:t>
            </a:r>
            <a:endParaRPr lang="fr-FR" sz="2400" b="1">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srgbClr val="4472C4">
                    <a:lumMod val="50000"/>
                  </a:srgbClr>
                </a:solidFill>
                <a:latin typeface="Century Gothic" panose="020F0302020204030204"/>
              </a:rPr>
              <a:t>Antworten: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1</a:t>
            </a:r>
            <a:r>
              <a:rPr lang="fr-FR" sz="2000">
                <a:solidFill>
                  <a:srgbClr val="4472C4">
                    <a:lumMod val="50000"/>
                  </a:srgbClr>
                </a:solidFill>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2.</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3.</a:t>
            </a:r>
          </a:p>
        </p:txBody>
      </p:sp>
      <p:sp>
        <p:nvSpPr>
          <p:cNvPr id="10" name="Rectangle: Rounded Corners 9">
            <a:extLst>
              <a:ext uri="{FF2B5EF4-FFF2-40B4-BE49-F238E27FC236}">
                <a16:creationId xmlns:a16="http://schemas.microsoft.com/office/drawing/2014/main" id="{13D8BFF6-97FB-489F-81EE-41C0B4411632}"/>
              </a:ext>
            </a:extLst>
          </p:cNvPr>
          <p:cNvSpPr/>
          <p:nvPr/>
        </p:nvSpPr>
        <p:spPr>
          <a:xfrm>
            <a:off x="3569594" y="2690600"/>
            <a:ext cx="5134608" cy="431892"/>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accent5">
                    <a:lumMod val="50000"/>
                  </a:schemeClr>
                </a:solidFill>
              </a:rPr>
              <a:t>Was </a:t>
            </a:r>
            <a:r>
              <a:rPr lang="en-GB" sz="2000" b="1">
                <a:solidFill>
                  <a:schemeClr val="accent4">
                    <a:lumMod val="75000"/>
                  </a:schemeClr>
                </a:solidFill>
              </a:rPr>
              <a:t>[did you all] </a:t>
            </a:r>
            <a:r>
              <a:rPr lang="en-GB" sz="2000">
                <a:solidFill>
                  <a:schemeClr val="accent5">
                    <a:lumMod val="50000"/>
                  </a:schemeClr>
                </a:solidFill>
              </a:rPr>
              <a:t>früher gern gespielt?</a:t>
            </a:r>
            <a:endParaRPr lang="en-GB" sz="2400" dirty="0">
              <a:solidFill>
                <a:schemeClr val="accent5">
                  <a:lumMod val="50000"/>
                </a:schemeClr>
              </a:solidFill>
            </a:endParaRPr>
          </a:p>
        </p:txBody>
      </p:sp>
      <p:sp>
        <p:nvSpPr>
          <p:cNvPr id="11" name="Rectangle: Rounded Corners 10">
            <a:extLst>
              <a:ext uri="{FF2B5EF4-FFF2-40B4-BE49-F238E27FC236}">
                <a16:creationId xmlns:a16="http://schemas.microsoft.com/office/drawing/2014/main" id="{74EE16CE-464B-4556-B4BA-53A14A1C2BC7}"/>
              </a:ext>
            </a:extLst>
          </p:cNvPr>
          <p:cNvSpPr/>
          <p:nvPr/>
        </p:nvSpPr>
        <p:spPr>
          <a:xfrm>
            <a:off x="3569591" y="4736693"/>
            <a:ext cx="3745608"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a:solidFill>
                  <a:schemeClr val="accent5">
                    <a:lumMod val="50000"/>
                  </a:schemeClr>
                </a:solidFill>
              </a:rPr>
              <a:t>We liked playing cards.</a:t>
            </a:r>
            <a:br>
              <a:rPr lang="en-GB" sz="2000">
                <a:solidFill>
                  <a:schemeClr val="accent5">
                    <a:lumMod val="50000"/>
                  </a:schemeClr>
                </a:solidFill>
              </a:rPr>
            </a:br>
            <a:endParaRPr lang="en-GB" sz="2400" dirty="0">
              <a:solidFill>
                <a:schemeClr val="accent5">
                  <a:lumMod val="50000"/>
                </a:schemeClr>
              </a:solidFill>
            </a:endParaRPr>
          </a:p>
        </p:txBody>
      </p:sp>
      <p:pic>
        <p:nvPicPr>
          <p:cNvPr id="15" name="Picture 14">
            <a:extLst>
              <a:ext uri="{FF2B5EF4-FFF2-40B4-BE49-F238E27FC236}">
                <a16:creationId xmlns:a16="http://schemas.microsoft.com/office/drawing/2014/main" id="{831D5E23-DAAF-4336-8922-AB45E3093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154" y="2018712"/>
            <a:ext cx="431283" cy="368949"/>
          </a:xfrm>
          <a:prstGeom prst="rect">
            <a:avLst/>
          </a:prstGeom>
        </p:spPr>
      </p:pic>
      <p:pic>
        <p:nvPicPr>
          <p:cNvPr id="17" name="Picture 16" descr="A picture containing text, silhouette&#10;&#10;Description automatically generated">
            <a:extLst>
              <a:ext uri="{FF2B5EF4-FFF2-40B4-BE49-F238E27FC236}">
                <a16:creationId xmlns:a16="http://schemas.microsoft.com/office/drawing/2014/main" id="{7B4D12CC-5CEE-4ECD-A181-F2387041D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4566" y="880993"/>
            <a:ext cx="1221446" cy="1054754"/>
          </a:xfrm>
          <a:prstGeom prst="rect">
            <a:avLst/>
          </a:prstGeom>
        </p:spPr>
      </p:pic>
      <p:sp>
        <p:nvSpPr>
          <p:cNvPr id="19" name="Rectangle 18">
            <a:extLst>
              <a:ext uri="{FF2B5EF4-FFF2-40B4-BE49-F238E27FC236}">
                <a16:creationId xmlns:a16="http://schemas.microsoft.com/office/drawing/2014/main" id="{4C99D257-71DE-48DF-815D-B04E0B97EB83}"/>
              </a:ext>
            </a:extLst>
          </p:cNvPr>
          <p:cNvSpPr/>
          <p:nvPr/>
        </p:nvSpPr>
        <p:spPr>
          <a:xfrm>
            <a:off x="210212" y="1245893"/>
            <a:ext cx="8143875" cy="461665"/>
          </a:xfrm>
          <a:prstGeom prst="rect">
            <a:avLst/>
          </a:prstGeom>
        </p:spPr>
        <p:txBody>
          <a:bodyPr wrap="square">
            <a:spAutoFit/>
          </a:bodyPr>
          <a:lstStyle/>
          <a:p>
            <a:r>
              <a:rPr lang="en-GB" sz="2400" dirty="0">
                <a:solidFill>
                  <a:srgbClr val="4472C4">
                    <a:lumMod val="50000"/>
                  </a:srgbClr>
                </a:solidFill>
              </a:rPr>
              <a:t>Rede </a:t>
            </a:r>
            <a:r>
              <a:rPr lang="en-GB" sz="2400" dirty="0" err="1">
                <a:solidFill>
                  <a:srgbClr val="4472C4">
                    <a:lumMod val="50000"/>
                  </a:srgbClr>
                </a:solidFill>
              </a:rPr>
              <a:t>mit</a:t>
            </a:r>
            <a:r>
              <a:rPr lang="en-GB" sz="2400" dirty="0">
                <a:solidFill>
                  <a:srgbClr val="4472C4">
                    <a:lumMod val="50000"/>
                  </a:srgbClr>
                </a:solidFill>
              </a:rPr>
              <a:t> </a:t>
            </a:r>
            <a:r>
              <a:rPr lang="en-GB" sz="2400" dirty="0" err="1">
                <a:solidFill>
                  <a:srgbClr val="4472C4">
                    <a:lumMod val="50000"/>
                  </a:srgbClr>
                </a:solidFill>
              </a:rPr>
              <a:t>deinen</a:t>
            </a:r>
            <a:r>
              <a:rPr lang="en-GB" sz="2400" dirty="0">
                <a:solidFill>
                  <a:srgbClr val="4472C4">
                    <a:lumMod val="50000"/>
                  </a:srgbClr>
                </a:solidFill>
              </a:rPr>
              <a:t> </a:t>
            </a:r>
            <a:r>
              <a:rPr lang="en-GB" sz="2400" dirty="0" err="1">
                <a:solidFill>
                  <a:srgbClr val="4472C4">
                    <a:lumMod val="50000"/>
                  </a:srgbClr>
                </a:solidFill>
              </a:rPr>
              <a:t>Partnern</a:t>
            </a:r>
            <a:r>
              <a:rPr lang="en-GB" sz="2400" dirty="0">
                <a:solidFill>
                  <a:srgbClr val="4472C4">
                    <a:lumMod val="50000"/>
                  </a:srgbClr>
                </a:solidFill>
              </a:rPr>
              <a:t> / </a:t>
            </a:r>
            <a:r>
              <a:rPr lang="en-GB" sz="2400" dirty="0" err="1">
                <a:solidFill>
                  <a:srgbClr val="4472C4">
                    <a:lumMod val="50000"/>
                  </a:srgbClr>
                </a:solidFill>
              </a:rPr>
              <a:t>deinen</a:t>
            </a:r>
            <a:r>
              <a:rPr lang="en-GB" sz="2400" dirty="0">
                <a:solidFill>
                  <a:srgbClr val="4472C4">
                    <a:lumMod val="50000"/>
                  </a:srgbClr>
                </a:solidFill>
              </a:rPr>
              <a:t> </a:t>
            </a:r>
            <a:r>
              <a:rPr lang="en-GB" sz="2400" dirty="0" err="1">
                <a:solidFill>
                  <a:srgbClr val="4472C4">
                    <a:lumMod val="50000"/>
                  </a:srgbClr>
                </a:solidFill>
              </a:rPr>
              <a:t>Partnerinnen</a:t>
            </a:r>
            <a:r>
              <a:rPr lang="en-GB" sz="2400" dirty="0">
                <a:solidFill>
                  <a:srgbClr val="4472C4">
                    <a:lumMod val="50000"/>
                  </a:srgbClr>
                </a:solidFill>
              </a:rPr>
              <a:t>.</a:t>
            </a:r>
            <a:endParaRPr lang="en-GB" dirty="0"/>
          </a:p>
        </p:txBody>
      </p:sp>
      <p:sp>
        <p:nvSpPr>
          <p:cNvPr id="16" name="Rectangle: Rounded Corners 9">
            <a:extLst>
              <a:ext uri="{FF2B5EF4-FFF2-40B4-BE49-F238E27FC236}">
                <a16:creationId xmlns:a16="http://schemas.microsoft.com/office/drawing/2014/main" id="{13D8BFF6-97FB-489F-81EE-41C0B4411632}"/>
              </a:ext>
            </a:extLst>
          </p:cNvPr>
          <p:cNvSpPr/>
          <p:nvPr/>
        </p:nvSpPr>
        <p:spPr>
          <a:xfrm>
            <a:off x="3569594" y="3204394"/>
            <a:ext cx="5134608" cy="373728"/>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accent5">
                    <a:lumMod val="50000"/>
                  </a:schemeClr>
                </a:solidFill>
              </a:rPr>
              <a:t>Wo </a:t>
            </a:r>
            <a:r>
              <a:rPr lang="en-GB" sz="2000" b="1">
                <a:solidFill>
                  <a:schemeClr val="accent4">
                    <a:lumMod val="75000"/>
                  </a:schemeClr>
                </a:solidFill>
              </a:rPr>
              <a:t>[did you all] </a:t>
            </a:r>
            <a:r>
              <a:rPr lang="en-GB" sz="2000">
                <a:solidFill>
                  <a:schemeClr val="accent5">
                    <a:lumMod val="50000"/>
                  </a:schemeClr>
                </a:solidFill>
              </a:rPr>
              <a:t>früher geschwommen?</a:t>
            </a:r>
            <a:endParaRPr lang="en-GB" sz="2400" dirty="0">
              <a:solidFill>
                <a:schemeClr val="accent5">
                  <a:lumMod val="50000"/>
                </a:schemeClr>
              </a:solidFill>
            </a:endParaRPr>
          </a:p>
        </p:txBody>
      </p:sp>
      <p:sp>
        <p:nvSpPr>
          <p:cNvPr id="20" name="Rectangle: Rounded Corners 9">
            <a:extLst>
              <a:ext uri="{FF2B5EF4-FFF2-40B4-BE49-F238E27FC236}">
                <a16:creationId xmlns:a16="http://schemas.microsoft.com/office/drawing/2014/main" id="{13D8BFF6-97FB-489F-81EE-41C0B4411632}"/>
              </a:ext>
            </a:extLst>
          </p:cNvPr>
          <p:cNvSpPr/>
          <p:nvPr/>
        </p:nvSpPr>
        <p:spPr>
          <a:xfrm>
            <a:off x="3605950" y="3726232"/>
            <a:ext cx="5061896" cy="341840"/>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Wo </a:t>
            </a:r>
            <a:r>
              <a:rPr lang="en-GB" sz="2000" b="1" dirty="0">
                <a:solidFill>
                  <a:schemeClr val="accent4">
                    <a:lumMod val="75000"/>
                  </a:schemeClr>
                </a:solidFill>
              </a:rPr>
              <a:t>[did you all] </a:t>
            </a:r>
            <a:r>
              <a:rPr lang="en-GB" sz="2000" dirty="0" err="1">
                <a:solidFill>
                  <a:schemeClr val="accent5">
                    <a:lumMod val="50000"/>
                  </a:schemeClr>
                </a:solidFill>
              </a:rPr>
              <a:t>früher</a:t>
            </a:r>
            <a:r>
              <a:rPr lang="en-GB" sz="2000" dirty="0">
                <a:solidFill>
                  <a:schemeClr val="accent5">
                    <a:lumMod val="50000"/>
                  </a:schemeClr>
                </a:solidFill>
              </a:rPr>
              <a:t> </a:t>
            </a:r>
            <a:r>
              <a:rPr lang="en-GB" sz="2000" dirty="0" err="1">
                <a:solidFill>
                  <a:schemeClr val="accent5">
                    <a:lumMod val="50000"/>
                  </a:schemeClr>
                </a:solidFill>
              </a:rPr>
              <a:t>getanzt</a:t>
            </a:r>
            <a:r>
              <a:rPr lang="en-GB" sz="2000" dirty="0">
                <a:solidFill>
                  <a:schemeClr val="accent5">
                    <a:lumMod val="50000"/>
                  </a:schemeClr>
                </a:solidFill>
              </a:rPr>
              <a:t>?</a:t>
            </a:r>
            <a:endParaRPr lang="en-GB" sz="2400" dirty="0">
              <a:solidFill>
                <a:schemeClr val="accent5">
                  <a:lumMod val="50000"/>
                </a:schemeClr>
              </a:solidFill>
            </a:endParaRPr>
          </a:p>
        </p:txBody>
      </p:sp>
      <p:sp>
        <p:nvSpPr>
          <p:cNvPr id="24" name="Rectangle: Rounded Corners 10">
            <a:extLst>
              <a:ext uri="{FF2B5EF4-FFF2-40B4-BE49-F238E27FC236}">
                <a16:creationId xmlns:a16="http://schemas.microsoft.com/office/drawing/2014/main" id="{74EE16CE-464B-4556-B4BA-53A14A1C2BC7}"/>
              </a:ext>
            </a:extLst>
          </p:cNvPr>
          <p:cNvSpPr/>
          <p:nvPr/>
        </p:nvSpPr>
        <p:spPr>
          <a:xfrm>
            <a:off x="3569590" y="5205896"/>
            <a:ext cx="3745609"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a:solidFill>
                  <a:schemeClr val="accent5">
                    <a:lumMod val="50000"/>
                  </a:schemeClr>
                </a:solidFill>
              </a:rPr>
              <a:t>We used to swim in the lake.</a:t>
            </a:r>
            <a:br>
              <a:rPr lang="en-GB" sz="2000">
                <a:solidFill>
                  <a:schemeClr val="accent5">
                    <a:lumMod val="50000"/>
                  </a:schemeClr>
                </a:solidFill>
              </a:rPr>
            </a:br>
            <a:endParaRPr lang="en-GB" sz="2400" dirty="0">
              <a:solidFill>
                <a:schemeClr val="accent5">
                  <a:lumMod val="50000"/>
                </a:schemeClr>
              </a:solidFill>
            </a:endParaRPr>
          </a:p>
        </p:txBody>
      </p:sp>
      <p:sp>
        <p:nvSpPr>
          <p:cNvPr id="25" name="Rectangle: Rounded Corners 10">
            <a:extLst>
              <a:ext uri="{FF2B5EF4-FFF2-40B4-BE49-F238E27FC236}">
                <a16:creationId xmlns:a16="http://schemas.microsoft.com/office/drawing/2014/main" id="{74EE16CE-464B-4556-B4BA-53A14A1C2BC7}"/>
              </a:ext>
            </a:extLst>
          </p:cNvPr>
          <p:cNvSpPr/>
          <p:nvPr/>
        </p:nvSpPr>
        <p:spPr>
          <a:xfrm>
            <a:off x="3569591" y="5675099"/>
            <a:ext cx="4394538"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accent5">
                    <a:lumMod val="50000"/>
                  </a:schemeClr>
                </a:solidFill>
              </a:rPr>
              <a:t>We used to dance in the disco*.</a:t>
            </a:r>
            <a:br>
              <a:rPr lang="en-GB" sz="2000" dirty="0">
                <a:solidFill>
                  <a:schemeClr val="accent5">
                    <a:lumMod val="50000"/>
                  </a:schemeClr>
                </a:solidFill>
              </a:rPr>
            </a:br>
            <a:endParaRPr lang="en-GB" sz="2400" dirty="0">
              <a:solidFill>
                <a:schemeClr val="accent5">
                  <a:lumMod val="50000"/>
                </a:schemeClr>
              </a:solidFill>
            </a:endParaRPr>
          </a:p>
        </p:txBody>
      </p:sp>
      <p:sp>
        <p:nvSpPr>
          <p:cNvPr id="18" name="Speech Bubble: Rectangle with Corners Rounded 1">
            <a:extLst>
              <a:ext uri="{FF2B5EF4-FFF2-40B4-BE49-F238E27FC236}">
                <a16:creationId xmlns:a16="http://schemas.microsoft.com/office/drawing/2014/main" id="{54DEEB12-E9C5-4959-8E1C-2ECA7A2AB7F9}"/>
              </a:ext>
            </a:extLst>
          </p:cNvPr>
          <p:cNvSpPr/>
          <p:nvPr/>
        </p:nvSpPr>
        <p:spPr>
          <a:xfrm>
            <a:off x="9477983" y="5868749"/>
            <a:ext cx="2479345"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*die Disco – disco</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30745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20" grpId="0" animBg="1"/>
      <p:bldP spid="24" grpId="0" animBg="1"/>
      <p:bldP spid="2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070501" cy="869950"/>
          </a:xfrm>
          <a:prstGeom prst="rect">
            <a:avLst/>
          </a:prstGeom>
        </p:spPr>
      </p:pic>
      <p:sp>
        <p:nvSpPr>
          <p:cNvPr id="4" name="Title 3"/>
          <p:cNvSpPr>
            <a:spLocks noGrp="1"/>
          </p:cNvSpPr>
          <p:nvPr>
            <p:ph type="title"/>
          </p:nvPr>
        </p:nvSpPr>
        <p:spPr>
          <a:xfrm>
            <a:off x="0" y="294041"/>
            <a:ext cx="6286500" cy="707849"/>
          </a:xfrm>
        </p:spPr>
        <p:txBody>
          <a:bodyPr>
            <a:normAutofit fontScale="90000"/>
          </a:bodyPr>
          <a:lstStyle/>
          <a:p>
            <a:r>
              <a:rPr lang="en-GB" sz="3600" b="1">
                <a:solidFill>
                  <a:schemeClr val="bg1"/>
                </a:solidFill>
              </a:rPr>
              <a:t>Was </a:t>
            </a:r>
            <a:r>
              <a:rPr lang="en-GB" sz="3600" b="1" dirty="0">
                <a:solidFill>
                  <a:schemeClr val="bg1"/>
                </a:solidFill>
              </a:rPr>
              <a:t>hast </a:t>
            </a:r>
            <a:r>
              <a:rPr lang="en-GB" sz="3600" b="1">
                <a:solidFill>
                  <a:schemeClr val="bg1"/>
                </a:solidFill>
              </a:rPr>
              <a:t>du gemacht? [2 of 3]</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93251" y="247045"/>
            <a:ext cx="1564077"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3102358" y="1935747"/>
            <a:ext cx="6096000"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rPr>
              <a:t>Partner </a:t>
            </a:r>
            <a:r>
              <a:rPr lang="fr-FR" sz="2400" b="1">
                <a:solidFill>
                  <a:srgbClr val="4472C4">
                    <a:lumMod val="50000"/>
                  </a:srgbClr>
                </a:solidFill>
                <a:latin typeface="Century Gothic" panose="020F0302020204030204"/>
              </a:rPr>
              <a:t>B</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srgbClr val="4472C4">
                    <a:lumMod val="50000"/>
                  </a:srgbClr>
                </a:solidFill>
                <a:latin typeface="Century Gothic" panose="020F0302020204030204"/>
              </a:rPr>
              <a:t>Fragen:</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1.</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3.</a:t>
            </a:r>
            <a:endParaRPr lang="fr-FR" sz="2400" b="1">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srgbClr val="4472C4">
                    <a:lumMod val="50000"/>
                  </a:srgbClr>
                </a:solidFill>
                <a:latin typeface="Century Gothic" panose="020F0302020204030204"/>
              </a:rPr>
              <a:t>Antworten: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1</a:t>
            </a:r>
            <a:r>
              <a:rPr lang="fr-FR" sz="2000">
                <a:solidFill>
                  <a:srgbClr val="4472C4">
                    <a:lumMod val="50000"/>
                  </a:srgbClr>
                </a:solidFill>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2.</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3.</a:t>
            </a:r>
          </a:p>
        </p:txBody>
      </p:sp>
      <p:sp>
        <p:nvSpPr>
          <p:cNvPr id="10" name="Rectangle: Rounded Corners 9">
            <a:extLst>
              <a:ext uri="{FF2B5EF4-FFF2-40B4-BE49-F238E27FC236}">
                <a16:creationId xmlns:a16="http://schemas.microsoft.com/office/drawing/2014/main" id="{13D8BFF6-97FB-489F-81EE-41C0B4411632}"/>
              </a:ext>
            </a:extLst>
          </p:cNvPr>
          <p:cNvSpPr/>
          <p:nvPr/>
        </p:nvSpPr>
        <p:spPr>
          <a:xfrm>
            <a:off x="3569594" y="2690600"/>
            <a:ext cx="5844862" cy="431892"/>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accent5">
                    <a:lumMod val="50000"/>
                  </a:schemeClr>
                </a:solidFill>
              </a:rPr>
              <a:t>Wie </a:t>
            </a:r>
            <a:r>
              <a:rPr lang="en-GB" sz="2000" b="1">
                <a:solidFill>
                  <a:schemeClr val="accent4">
                    <a:lumMod val="75000"/>
                  </a:schemeClr>
                </a:solidFill>
              </a:rPr>
              <a:t>[did you all] </a:t>
            </a:r>
            <a:r>
              <a:rPr lang="en-GB" sz="2000">
                <a:solidFill>
                  <a:schemeClr val="accent5">
                    <a:lumMod val="50000"/>
                  </a:schemeClr>
                </a:solidFill>
              </a:rPr>
              <a:t>früher auf Urlaub gefahren?</a:t>
            </a:r>
            <a:endParaRPr lang="en-GB" sz="2400" dirty="0">
              <a:solidFill>
                <a:schemeClr val="accent5">
                  <a:lumMod val="50000"/>
                </a:schemeClr>
              </a:solidFill>
            </a:endParaRPr>
          </a:p>
        </p:txBody>
      </p:sp>
      <p:sp>
        <p:nvSpPr>
          <p:cNvPr id="11" name="Rectangle: Rounded Corners 10">
            <a:extLst>
              <a:ext uri="{FF2B5EF4-FFF2-40B4-BE49-F238E27FC236}">
                <a16:creationId xmlns:a16="http://schemas.microsoft.com/office/drawing/2014/main" id="{74EE16CE-464B-4556-B4BA-53A14A1C2BC7}"/>
              </a:ext>
            </a:extLst>
          </p:cNvPr>
          <p:cNvSpPr/>
          <p:nvPr/>
        </p:nvSpPr>
        <p:spPr>
          <a:xfrm>
            <a:off x="3569591" y="4736693"/>
            <a:ext cx="3745608"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a:solidFill>
                  <a:schemeClr val="accent5">
                    <a:lumMod val="50000"/>
                  </a:schemeClr>
                </a:solidFill>
              </a:rPr>
              <a:t>We used to go by plane.</a:t>
            </a:r>
            <a:br>
              <a:rPr lang="en-GB" sz="2000">
                <a:solidFill>
                  <a:schemeClr val="accent5">
                    <a:lumMod val="50000"/>
                  </a:schemeClr>
                </a:solidFill>
              </a:rPr>
            </a:br>
            <a:endParaRPr lang="en-GB" sz="2400" dirty="0">
              <a:solidFill>
                <a:schemeClr val="accent5">
                  <a:lumMod val="50000"/>
                </a:schemeClr>
              </a:solidFill>
            </a:endParaRPr>
          </a:p>
        </p:txBody>
      </p:sp>
      <p:pic>
        <p:nvPicPr>
          <p:cNvPr id="15" name="Picture 14">
            <a:extLst>
              <a:ext uri="{FF2B5EF4-FFF2-40B4-BE49-F238E27FC236}">
                <a16:creationId xmlns:a16="http://schemas.microsoft.com/office/drawing/2014/main" id="{831D5E23-DAAF-4336-8922-AB45E3093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154" y="2018712"/>
            <a:ext cx="431283" cy="368949"/>
          </a:xfrm>
          <a:prstGeom prst="rect">
            <a:avLst/>
          </a:prstGeom>
        </p:spPr>
      </p:pic>
      <p:pic>
        <p:nvPicPr>
          <p:cNvPr id="17" name="Picture 16" descr="A picture containing text, silhouette&#10;&#10;Description automatically generated">
            <a:extLst>
              <a:ext uri="{FF2B5EF4-FFF2-40B4-BE49-F238E27FC236}">
                <a16:creationId xmlns:a16="http://schemas.microsoft.com/office/drawing/2014/main" id="{7B4D12CC-5CEE-4ECD-A181-F2387041D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4566" y="880993"/>
            <a:ext cx="1221446" cy="1054754"/>
          </a:xfrm>
          <a:prstGeom prst="rect">
            <a:avLst/>
          </a:prstGeom>
        </p:spPr>
      </p:pic>
      <p:sp>
        <p:nvSpPr>
          <p:cNvPr id="19" name="Rectangle 18">
            <a:extLst>
              <a:ext uri="{FF2B5EF4-FFF2-40B4-BE49-F238E27FC236}">
                <a16:creationId xmlns:a16="http://schemas.microsoft.com/office/drawing/2014/main" id="{4C99D257-71DE-48DF-815D-B04E0B97EB83}"/>
              </a:ext>
            </a:extLst>
          </p:cNvPr>
          <p:cNvSpPr/>
          <p:nvPr/>
        </p:nvSpPr>
        <p:spPr>
          <a:xfrm>
            <a:off x="487615" y="1235323"/>
            <a:ext cx="8143875" cy="461665"/>
          </a:xfrm>
          <a:prstGeom prst="rect">
            <a:avLst/>
          </a:prstGeom>
        </p:spPr>
        <p:txBody>
          <a:bodyPr wrap="square">
            <a:spAutoFit/>
          </a:bodyPr>
          <a:lstStyle/>
          <a:p>
            <a:r>
              <a:rPr lang="en-GB" sz="2400" dirty="0">
                <a:solidFill>
                  <a:srgbClr val="4472C4">
                    <a:lumMod val="50000"/>
                  </a:srgbClr>
                </a:solidFill>
              </a:rPr>
              <a:t>Rede </a:t>
            </a:r>
            <a:r>
              <a:rPr lang="en-GB" sz="2400" dirty="0" err="1">
                <a:solidFill>
                  <a:srgbClr val="4472C4">
                    <a:lumMod val="50000"/>
                  </a:srgbClr>
                </a:solidFill>
              </a:rPr>
              <a:t>mit</a:t>
            </a:r>
            <a:r>
              <a:rPr lang="en-GB" sz="2400" dirty="0">
                <a:solidFill>
                  <a:srgbClr val="4472C4">
                    <a:lumMod val="50000"/>
                  </a:srgbClr>
                </a:solidFill>
              </a:rPr>
              <a:t> </a:t>
            </a:r>
            <a:r>
              <a:rPr lang="en-GB" sz="2400" dirty="0" err="1">
                <a:solidFill>
                  <a:srgbClr val="4472C4">
                    <a:lumMod val="50000"/>
                  </a:srgbClr>
                </a:solidFill>
              </a:rPr>
              <a:t>deinen</a:t>
            </a:r>
            <a:r>
              <a:rPr lang="en-GB" sz="2400" dirty="0">
                <a:solidFill>
                  <a:srgbClr val="4472C4">
                    <a:lumMod val="50000"/>
                  </a:srgbClr>
                </a:solidFill>
              </a:rPr>
              <a:t> </a:t>
            </a:r>
            <a:r>
              <a:rPr lang="en-GB" sz="2400" dirty="0" err="1">
                <a:solidFill>
                  <a:srgbClr val="4472C4">
                    <a:lumMod val="50000"/>
                  </a:srgbClr>
                </a:solidFill>
              </a:rPr>
              <a:t>Partnern</a:t>
            </a:r>
            <a:r>
              <a:rPr lang="en-GB" sz="2400" dirty="0">
                <a:solidFill>
                  <a:srgbClr val="4472C4">
                    <a:lumMod val="50000"/>
                  </a:srgbClr>
                </a:solidFill>
              </a:rPr>
              <a:t> / </a:t>
            </a:r>
            <a:r>
              <a:rPr lang="en-GB" sz="2400" dirty="0" err="1">
                <a:solidFill>
                  <a:srgbClr val="4472C4">
                    <a:lumMod val="50000"/>
                  </a:srgbClr>
                </a:solidFill>
              </a:rPr>
              <a:t>deinen</a:t>
            </a:r>
            <a:r>
              <a:rPr lang="en-GB" sz="2400" dirty="0">
                <a:solidFill>
                  <a:srgbClr val="4472C4">
                    <a:lumMod val="50000"/>
                  </a:srgbClr>
                </a:solidFill>
              </a:rPr>
              <a:t> </a:t>
            </a:r>
            <a:r>
              <a:rPr lang="en-GB" sz="2400" dirty="0" err="1">
                <a:solidFill>
                  <a:srgbClr val="4472C4">
                    <a:lumMod val="50000"/>
                  </a:srgbClr>
                </a:solidFill>
              </a:rPr>
              <a:t>Partnerinnen</a:t>
            </a:r>
            <a:r>
              <a:rPr lang="en-GB" sz="2400" dirty="0">
                <a:solidFill>
                  <a:srgbClr val="4472C4">
                    <a:lumMod val="50000"/>
                  </a:srgbClr>
                </a:solidFill>
              </a:rPr>
              <a:t>.</a:t>
            </a:r>
            <a:endParaRPr lang="en-GB" dirty="0"/>
          </a:p>
        </p:txBody>
      </p:sp>
      <p:sp>
        <p:nvSpPr>
          <p:cNvPr id="16" name="Rectangle: Rounded Corners 9">
            <a:extLst>
              <a:ext uri="{FF2B5EF4-FFF2-40B4-BE49-F238E27FC236}">
                <a16:creationId xmlns:a16="http://schemas.microsoft.com/office/drawing/2014/main" id="{13D8BFF6-97FB-489F-81EE-41C0B4411632}"/>
              </a:ext>
            </a:extLst>
          </p:cNvPr>
          <p:cNvSpPr/>
          <p:nvPr/>
        </p:nvSpPr>
        <p:spPr>
          <a:xfrm>
            <a:off x="3569593" y="3204394"/>
            <a:ext cx="6179713" cy="373728"/>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Wo </a:t>
            </a:r>
            <a:r>
              <a:rPr lang="en-GB" sz="2000" b="1" dirty="0">
                <a:solidFill>
                  <a:schemeClr val="accent4">
                    <a:lumMod val="75000"/>
                  </a:schemeClr>
                </a:solidFill>
              </a:rPr>
              <a:t>[did you all] </a:t>
            </a:r>
            <a:r>
              <a:rPr lang="en-GB" sz="2000" dirty="0" err="1">
                <a:solidFill>
                  <a:schemeClr val="accent5">
                    <a:lumMod val="50000"/>
                  </a:schemeClr>
                </a:solidFill>
              </a:rPr>
              <a:t>früher</a:t>
            </a:r>
            <a:r>
              <a:rPr lang="en-GB" sz="2000" dirty="0">
                <a:solidFill>
                  <a:schemeClr val="accent5">
                    <a:lumMod val="50000"/>
                  </a:schemeClr>
                </a:solidFill>
              </a:rPr>
              <a:t> in der Stadt </a:t>
            </a:r>
            <a:r>
              <a:rPr lang="en-GB" sz="2000" dirty="0" err="1">
                <a:solidFill>
                  <a:schemeClr val="accent5">
                    <a:lumMod val="50000"/>
                  </a:schemeClr>
                </a:solidFill>
              </a:rPr>
              <a:t>gewohnt</a:t>
            </a:r>
            <a:r>
              <a:rPr lang="en-GB" sz="2000" dirty="0">
                <a:solidFill>
                  <a:schemeClr val="accent5">
                    <a:lumMod val="50000"/>
                  </a:schemeClr>
                </a:solidFill>
              </a:rPr>
              <a:t>?</a:t>
            </a:r>
            <a:endParaRPr lang="en-GB" sz="2400" dirty="0">
              <a:solidFill>
                <a:schemeClr val="accent5">
                  <a:lumMod val="50000"/>
                </a:schemeClr>
              </a:solidFill>
            </a:endParaRPr>
          </a:p>
        </p:txBody>
      </p:sp>
      <p:sp>
        <p:nvSpPr>
          <p:cNvPr id="20" name="Rectangle: Rounded Corners 9">
            <a:extLst>
              <a:ext uri="{FF2B5EF4-FFF2-40B4-BE49-F238E27FC236}">
                <a16:creationId xmlns:a16="http://schemas.microsoft.com/office/drawing/2014/main" id="{13D8BFF6-97FB-489F-81EE-41C0B4411632}"/>
              </a:ext>
            </a:extLst>
          </p:cNvPr>
          <p:cNvSpPr/>
          <p:nvPr/>
        </p:nvSpPr>
        <p:spPr>
          <a:xfrm>
            <a:off x="3569593" y="3660024"/>
            <a:ext cx="5355465" cy="341840"/>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accent5">
                    <a:lumMod val="50000"/>
                  </a:schemeClr>
                </a:solidFill>
              </a:rPr>
              <a:t>Was </a:t>
            </a:r>
            <a:r>
              <a:rPr lang="en-GB" sz="2000" b="1">
                <a:solidFill>
                  <a:schemeClr val="accent4">
                    <a:lumMod val="75000"/>
                  </a:schemeClr>
                </a:solidFill>
              </a:rPr>
              <a:t>[did you all] </a:t>
            </a:r>
            <a:r>
              <a:rPr lang="en-GB" sz="2000">
                <a:solidFill>
                  <a:schemeClr val="accent5">
                    <a:lumMod val="50000"/>
                  </a:schemeClr>
                </a:solidFill>
              </a:rPr>
              <a:t>früher gern gegessen?</a:t>
            </a:r>
            <a:endParaRPr lang="en-GB" sz="2400" dirty="0">
              <a:solidFill>
                <a:schemeClr val="accent5">
                  <a:lumMod val="50000"/>
                </a:schemeClr>
              </a:solidFill>
            </a:endParaRPr>
          </a:p>
        </p:txBody>
      </p:sp>
      <p:sp>
        <p:nvSpPr>
          <p:cNvPr id="24" name="Rectangle: Rounded Corners 10">
            <a:extLst>
              <a:ext uri="{FF2B5EF4-FFF2-40B4-BE49-F238E27FC236}">
                <a16:creationId xmlns:a16="http://schemas.microsoft.com/office/drawing/2014/main" id="{74EE16CE-464B-4556-B4BA-53A14A1C2BC7}"/>
              </a:ext>
            </a:extLst>
          </p:cNvPr>
          <p:cNvSpPr/>
          <p:nvPr/>
        </p:nvSpPr>
        <p:spPr>
          <a:xfrm>
            <a:off x="3569590" y="5205896"/>
            <a:ext cx="5061900"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accent5">
                    <a:lumMod val="50000"/>
                  </a:schemeClr>
                </a:solidFill>
              </a:rPr>
              <a:t>We used to live by the swimming pool.</a:t>
            </a:r>
            <a:br>
              <a:rPr lang="en-GB" sz="2000" dirty="0">
                <a:solidFill>
                  <a:schemeClr val="accent5">
                    <a:lumMod val="50000"/>
                  </a:schemeClr>
                </a:solidFill>
              </a:rPr>
            </a:br>
            <a:endParaRPr lang="en-GB" sz="2400" dirty="0">
              <a:solidFill>
                <a:schemeClr val="accent5">
                  <a:lumMod val="50000"/>
                </a:schemeClr>
              </a:solidFill>
            </a:endParaRPr>
          </a:p>
        </p:txBody>
      </p:sp>
      <p:sp>
        <p:nvSpPr>
          <p:cNvPr id="25" name="Rectangle: Rounded Corners 10">
            <a:extLst>
              <a:ext uri="{FF2B5EF4-FFF2-40B4-BE49-F238E27FC236}">
                <a16:creationId xmlns:a16="http://schemas.microsoft.com/office/drawing/2014/main" id="{74EE16CE-464B-4556-B4BA-53A14A1C2BC7}"/>
              </a:ext>
            </a:extLst>
          </p:cNvPr>
          <p:cNvSpPr/>
          <p:nvPr/>
        </p:nvSpPr>
        <p:spPr>
          <a:xfrm>
            <a:off x="3569591" y="5675099"/>
            <a:ext cx="3745608"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a:solidFill>
                  <a:schemeClr val="accent5">
                    <a:lumMod val="50000"/>
                  </a:schemeClr>
                </a:solidFill>
              </a:rPr>
              <a:t>We used to like eating cake.</a:t>
            </a:r>
            <a:br>
              <a:rPr lang="en-GB" sz="2000">
                <a:solidFill>
                  <a:schemeClr val="accent5">
                    <a:lumMod val="50000"/>
                  </a:schemeClr>
                </a:solidFill>
              </a:rPr>
            </a:br>
            <a:endParaRPr lang="en-GB" sz="2400" dirty="0">
              <a:solidFill>
                <a:schemeClr val="accent5">
                  <a:lumMod val="50000"/>
                </a:schemeClr>
              </a:solidFill>
            </a:endParaRPr>
          </a:p>
        </p:txBody>
      </p:sp>
    </p:spTree>
    <p:extLst>
      <p:ext uri="{BB962C8B-B14F-4D97-AF65-F5344CB8AC3E}">
        <p14:creationId xmlns:p14="http://schemas.microsoft.com/office/powerpoint/2010/main" val="66253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20"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070501" cy="869950"/>
          </a:xfrm>
          <a:prstGeom prst="rect">
            <a:avLst/>
          </a:prstGeom>
        </p:spPr>
      </p:pic>
      <p:sp>
        <p:nvSpPr>
          <p:cNvPr id="4" name="Title 3"/>
          <p:cNvSpPr>
            <a:spLocks noGrp="1"/>
          </p:cNvSpPr>
          <p:nvPr>
            <p:ph type="title"/>
          </p:nvPr>
        </p:nvSpPr>
        <p:spPr>
          <a:xfrm>
            <a:off x="0" y="294041"/>
            <a:ext cx="6286500" cy="707849"/>
          </a:xfrm>
        </p:spPr>
        <p:txBody>
          <a:bodyPr>
            <a:normAutofit fontScale="90000"/>
          </a:bodyPr>
          <a:lstStyle/>
          <a:p>
            <a:r>
              <a:rPr lang="en-GB" sz="3600" b="1">
                <a:solidFill>
                  <a:schemeClr val="bg1"/>
                </a:solidFill>
              </a:rPr>
              <a:t>Was </a:t>
            </a:r>
            <a:r>
              <a:rPr lang="en-GB" sz="3600" b="1" dirty="0">
                <a:solidFill>
                  <a:schemeClr val="bg1"/>
                </a:solidFill>
              </a:rPr>
              <a:t>hast </a:t>
            </a:r>
            <a:r>
              <a:rPr lang="en-GB" sz="3600" b="1">
                <a:solidFill>
                  <a:schemeClr val="bg1"/>
                </a:solidFill>
              </a:rPr>
              <a:t>du gemacht? [3 of 3]</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93251" y="247045"/>
            <a:ext cx="1564077"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3102358" y="1935747"/>
            <a:ext cx="6096000"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rPr>
              <a:t>Partner </a:t>
            </a:r>
            <a:r>
              <a:rPr lang="fr-FR" sz="2400" b="1" noProof="0">
                <a:solidFill>
                  <a:srgbClr val="4472C4">
                    <a:lumMod val="50000"/>
                  </a:srgbClr>
                </a:solidFill>
                <a:latin typeface="Century Gothic" panose="020F0302020204030204"/>
              </a:rPr>
              <a:t>C</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srgbClr val="4472C4">
                    <a:lumMod val="50000"/>
                  </a:srgbClr>
                </a:solidFill>
                <a:latin typeface="Century Gothic" panose="020F0302020204030204"/>
              </a:rPr>
              <a:t>Fragen:</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1.</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3.</a:t>
            </a:r>
            <a:endParaRPr lang="fr-FR" sz="2400" b="1">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srgbClr val="4472C4">
                    <a:lumMod val="50000"/>
                  </a:srgbClr>
                </a:solidFill>
                <a:latin typeface="Century Gothic" panose="020F0302020204030204"/>
              </a:rPr>
              <a:t>Antworten: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1</a:t>
            </a:r>
            <a:r>
              <a:rPr lang="fr-FR" sz="2000">
                <a:solidFill>
                  <a:srgbClr val="4472C4">
                    <a:lumMod val="50000"/>
                  </a:srgbClr>
                </a:solidFill>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a:ln>
                  <a:noFill/>
                </a:ln>
                <a:solidFill>
                  <a:srgbClr val="4472C4">
                    <a:lumMod val="50000"/>
                  </a:srgbClr>
                </a:solidFill>
                <a:effectLst/>
                <a:uLnTx/>
                <a:uFillTx/>
                <a:latin typeface="Century Gothic" panose="020F0302020204030204"/>
              </a:rPr>
              <a:t>2.</a:t>
            </a:r>
          </a:p>
          <a:p>
            <a:pPr marL="0" marR="0" lvl="0" indent="0" algn="l" defTabSz="914400" rtl="0" eaLnBrk="1" fontAlgn="auto" latinLnBrk="0" hangingPunct="1">
              <a:lnSpc>
                <a:spcPct val="15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3.</a:t>
            </a:r>
          </a:p>
        </p:txBody>
      </p:sp>
      <p:sp>
        <p:nvSpPr>
          <p:cNvPr id="10" name="Rectangle: Rounded Corners 9">
            <a:extLst>
              <a:ext uri="{FF2B5EF4-FFF2-40B4-BE49-F238E27FC236}">
                <a16:creationId xmlns:a16="http://schemas.microsoft.com/office/drawing/2014/main" id="{13D8BFF6-97FB-489F-81EE-41C0B4411632}"/>
              </a:ext>
            </a:extLst>
          </p:cNvPr>
          <p:cNvSpPr/>
          <p:nvPr/>
        </p:nvSpPr>
        <p:spPr>
          <a:xfrm>
            <a:off x="3569593" y="2690600"/>
            <a:ext cx="5471375" cy="431892"/>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accent5">
                    <a:lumMod val="50000"/>
                  </a:schemeClr>
                </a:solidFill>
              </a:rPr>
              <a:t>Wie </a:t>
            </a:r>
            <a:r>
              <a:rPr lang="en-GB" sz="2000" b="1">
                <a:solidFill>
                  <a:schemeClr val="accent4">
                    <a:lumMod val="75000"/>
                  </a:schemeClr>
                </a:solidFill>
              </a:rPr>
              <a:t>[did you all] </a:t>
            </a:r>
            <a:r>
              <a:rPr lang="en-GB" sz="2000">
                <a:solidFill>
                  <a:schemeClr val="accent5">
                    <a:lumMod val="50000"/>
                  </a:schemeClr>
                </a:solidFill>
              </a:rPr>
              <a:t>früher Fu</a:t>
            </a:r>
            <a:r>
              <a:rPr lang="en-GB" sz="2000">
                <a:solidFill>
                  <a:schemeClr val="accent5">
                    <a:lumMod val="50000"/>
                  </a:schemeClr>
                </a:solidFill>
                <a:cs typeface="Calibri" panose="020F0502020204030204" pitchFamily="34" charset="0"/>
              </a:rPr>
              <a:t>ßball</a:t>
            </a:r>
            <a:r>
              <a:rPr lang="en-GB" sz="2000">
                <a:solidFill>
                  <a:schemeClr val="accent5">
                    <a:lumMod val="50000"/>
                  </a:schemeClr>
                </a:solidFill>
              </a:rPr>
              <a:t> gefunden?</a:t>
            </a:r>
            <a:endParaRPr lang="en-GB" sz="2400" dirty="0">
              <a:solidFill>
                <a:schemeClr val="accent5">
                  <a:lumMod val="50000"/>
                </a:schemeClr>
              </a:solidFill>
            </a:endParaRPr>
          </a:p>
        </p:txBody>
      </p:sp>
      <p:sp>
        <p:nvSpPr>
          <p:cNvPr id="11" name="Rectangle: Rounded Corners 10">
            <a:extLst>
              <a:ext uri="{FF2B5EF4-FFF2-40B4-BE49-F238E27FC236}">
                <a16:creationId xmlns:a16="http://schemas.microsoft.com/office/drawing/2014/main" id="{74EE16CE-464B-4556-B4BA-53A14A1C2BC7}"/>
              </a:ext>
            </a:extLst>
          </p:cNvPr>
          <p:cNvSpPr/>
          <p:nvPr/>
        </p:nvSpPr>
        <p:spPr>
          <a:xfrm>
            <a:off x="3569591" y="4736693"/>
            <a:ext cx="4299400"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a:solidFill>
                  <a:schemeClr val="accent5">
                    <a:lumMod val="50000"/>
                  </a:schemeClr>
                </a:solidFill>
              </a:rPr>
              <a:t>We used to like playing football.</a:t>
            </a:r>
            <a:br>
              <a:rPr lang="en-GB" sz="2000">
                <a:solidFill>
                  <a:schemeClr val="accent5">
                    <a:lumMod val="50000"/>
                  </a:schemeClr>
                </a:solidFill>
              </a:rPr>
            </a:br>
            <a:endParaRPr lang="en-GB" sz="2400" dirty="0">
              <a:solidFill>
                <a:schemeClr val="accent5">
                  <a:lumMod val="50000"/>
                </a:schemeClr>
              </a:solidFill>
            </a:endParaRPr>
          </a:p>
        </p:txBody>
      </p:sp>
      <p:pic>
        <p:nvPicPr>
          <p:cNvPr id="15" name="Picture 14">
            <a:extLst>
              <a:ext uri="{FF2B5EF4-FFF2-40B4-BE49-F238E27FC236}">
                <a16:creationId xmlns:a16="http://schemas.microsoft.com/office/drawing/2014/main" id="{831D5E23-DAAF-4336-8922-AB45E3093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154" y="2018712"/>
            <a:ext cx="431283" cy="368949"/>
          </a:xfrm>
          <a:prstGeom prst="rect">
            <a:avLst/>
          </a:prstGeom>
        </p:spPr>
      </p:pic>
      <p:pic>
        <p:nvPicPr>
          <p:cNvPr id="17" name="Picture 16" descr="A picture containing text, silhouette&#10;&#10;Description automatically generated">
            <a:extLst>
              <a:ext uri="{FF2B5EF4-FFF2-40B4-BE49-F238E27FC236}">
                <a16:creationId xmlns:a16="http://schemas.microsoft.com/office/drawing/2014/main" id="{7B4D12CC-5CEE-4ECD-A181-F2387041D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4566" y="880993"/>
            <a:ext cx="1221446" cy="1054754"/>
          </a:xfrm>
          <a:prstGeom prst="rect">
            <a:avLst/>
          </a:prstGeom>
        </p:spPr>
      </p:pic>
      <p:sp>
        <p:nvSpPr>
          <p:cNvPr id="19" name="Rectangle 18">
            <a:extLst>
              <a:ext uri="{FF2B5EF4-FFF2-40B4-BE49-F238E27FC236}">
                <a16:creationId xmlns:a16="http://schemas.microsoft.com/office/drawing/2014/main" id="{4C99D257-71DE-48DF-815D-B04E0B97EB83}"/>
              </a:ext>
            </a:extLst>
          </p:cNvPr>
          <p:cNvSpPr/>
          <p:nvPr/>
        </p:nvSpPr>
        <p:spPr>
          <a:xfrm>
            <a:off x="487615" y="1235323"/>
            <a:ext cx="8143875" cy="461665"/>
          </a:xfrm>
          <a:prstGeom prst="rect">
            <a:avLst/>
          </a:prstGeom>
        </p:spPr>
        <p:txBody>
          <a:bodyPr wrap="square">
            <a:spAutoFit/>
          </a:bodyPr>
          <a:lstStyle/>
          <a:p>
            <a:r>
              <a:rPr lang="en-GB" sz="2400">
                <a:solidFill>
                  <a:srgbClr val="4472C4">
                    <a:lumMod val="50000"/>
                  </a:srgbClr>
                </a:solidFill>
              </a:rPr>
              <a:t>Rede </a:t>
            </a:r>
            <a:r>
              <a:rPr lang="en-GB" sz="2400" err="1">
                <a:solidFill>
                  <a:srgbClr val="4472C4">
                    <a:lumMod val="50000"/>
                  </a:srgbClr>
                </a:solidFill>
              </a:rPr>
              <a:t>mit</a:t>
            </a:r>
            <a:r>
              <a:rPr lang="en-GB" sz="2400">
                <a:solidFill>
                  <a:srgbClr val="4472C4">
                    <a:lumMod val="50000"/>
                  </a:srgbClr>
                </a:solidFill>
              </a:rPr>
              <a:t> deinen Partnern / deinen Partnerinnen.</a:t>
            </a:r>
            <a:endParaRPr lang="en-GB" dirty="0"/>
          </a:p>
        </p:txBody>
      </p:sp>
      <p:sp>
        <p:nvSpPr>
          <p:cNvPr id="16" name="Rectangle: Rounded Corners 9">
            <a:extLst>
              <a:ext uri="{FF2B5EF4-FFF2-40B4-BE49-F238E27FC236}">
                <a16:creationId xmlns:a16="http://schemas.microsoft.com/office/drawing/2014/main" id="{13D8BFF6-97FB-489F-81EE-41C0B4411632}"/>
              </a:ext>
            </a:extLst>
          </p:cNvPr>
          <p:cNvSpPr/>
          <p:nvPr/>
        </p:nvSpPr>
        <p:spPr>
          <a:xfrm>
            <a:off x="3569593" y="3204394"/>
            <a:ext cx="5947893" cy="373728"/>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accent5">
                    <a:lumMod val="50000"/>
                  </a:schemeClr>
                </a:solidFill>
              </a:rPr>
              <a:t>Was </a:t>
            </a:r>
            <a:r>
              <a:rPr lang="en-GB" sz="2000" b="1">
                <a:solidFill>
                  <a:schemeClr val="accent4">
                    <a:lumMod val="75000"/>
                  </a:schemeClr>
                </a:solidFill>
              </a:rPr>
              <a:t>[did you all] </a:t>
            </a:r>
            <a:r>
              <a:rPr lang="en-GB" sz="2000">
                <a:solidFill>
                  <a:schemeClr val="accent5">
                    <a:lumMod val="50000"/>
                  </a:schemeClr>
                </a:solidFill>
              </a:rPr>
              <a:t>früher gern getrunken?</a:t>
            </a:r>
            <a:endParaRPr lang="en-GB" sz="2400" dirty="0">
              <a:solidFill>
                <a:schemeClr val="accent5">
                  <a:lumMod val="50000"/>
                </a:schemeClr>
              </a:solidFill>
            </a:endParaRPr>
          </a:p>
        </p:txBody>
      </p:sp>
      <p:sp>
        <p:nvSpPr>
          <p:cNvPr id="20" name="Rectangle: Rounded Corners 9">
            <a:extLst>
              <a:ext uri="{FF2B5EF4-FFF2-40B4-BE49-F238E27FC236}">
                <a16:creationId xmlns:a16="http://schemas.microsoft.com/office/drawing/2014/main" id="{13D8BFF6-97FB-489F-81EE-41C0B4411632}"/>
              </a:ext>
            </a:extLst>
          </p:cNvPr>
          <p:cNvSpPr/>
          <p:nvPr/>
        </p:nvSpPr>
        <p:spPr>
          <a:xfrm>
            <a:off x="3569593" y="3660024"/>
            <a:ext cx="6360017" cy="341840"/>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accent5">
                    <a:lumMod val="50000"/>
                  </a:schemeClr>
                </a:solidFill>
              </a:rPr>
              <a:t>Wohin </a:t>
            </a:r>
            <a:r>
              <a:rPr lang="en-GB" sz="2000" b="1">
                <a:solidFill>
                  <a:schemeClr val="accent4">
                    <a:lumMod val="75000"/>
                  </a:schemeClr>
                </a:solidFill>
              </a:rPr>
              <a:t>[did you all] </a:t>
            </a:r>
            <a:r>
              <a:rPr lang="en-GB" sz="2000">
                <a:solidFill>
                  <a:schemeClr val="accent5">
                    <a:lumMod val="50000"/>
                  </a:schemeClr>
                </a:solidFill>
              </a:rPr>
              <a:t>früher mit dem Bus gefahren?</a:t>
            </a:r>
            <a:endParaRPr lang="en-GB" sz="2400" dirty="0">
              <a:solidFill>
                <a:schemeClr val="accent5">
                  <a:lumMod val="50000"/>
                </a:schemeClr>
              </a:solidFill>
            </a:endParaRPr>
          </a:p>
        </p:txBody>
      </p:sp>
      <p:sp>
        <p:nvSpPr>
          <p:cNvPr id="24" name="Rectangle: Rounded Corners 10">
            <a:extLst>
              <a:ext uri="{FF2B5EF4-FFF2-40B4-BE49-F238E27FC236}">
                <a16:creationId xmlns:a16="http://schemas.microsoft.com/office/drawing/2014/main" id="{74EE16CE-464B-4556-B4BA-53A14A1C2BC7}"/>
              </a:ext>
            </a:extLst>
          </p:cNvPr>
          <p:cNvSpPr/>
          <p:nvPr/>
        </p:nvSpPr>
        <p:spPr>
          <a:xfrm>
            <a:off x="3569590" y="5205896"/>
            <a:ext cx="4737283"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a:solidFill>
                  <a:schemeClr val="accent5">
                    <a:lumMod val="50000"/>
                  </a:schemeClr>
                </a:solidFill>
              </a:rPr>
              <a:t>We used to like drinking coffee.</a:t>
            </a:r>
            <a:br>
              <a:rPr lang="en-GB" sz="2000">
                <a:solidFill>
                  <a:schemeClr val="accent5">
                    <a:lumMod val="50000"/>
                  </a:schemeClr>
                </a:solidFill>
              </a:rPr>
            </a:br>
            <a:endParaRPr lang="en-GB" sz="2400" dirty="0">
              <a:solidFill>
                <a:schemeClr val="accent5">
                  <a:lumMod val="50000"/>
                </a:schemeClr>
              </a:solidFill>
            </a:endParaRPr>
          </a:p>
        </p:txBody>
      </p:sp>
      <p:sp>
        <p:nvSpPr>
          <p:cNvPr id="25" name="Rectangle: Rounded Corners 10">
            <a:extLst>
              <a:ext uri="{FF2B5EF4-FFF2-40B4-BE49-F238E27FC236}">
                <a16:creationId xmlns:a16="http://schemas.microsoft.com/office/drawing/2014/main" id="{74EE16CE-464B-4556-B4BA-53A14A1C2BC7}"/>
              </a:ext>
            </a:extLst>
          </p:cNvPr>
          <p:cNvSpPr/>
          <p:nvPr/>
        </p:nvSpPr>
        <p:spPr>
          <a:xfrm>
            <a:off x="3569590" y="5675099"/>
            <a:ext cx="4299401"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a:solidFill>
                  <a:schemeClr val="accent5">
                    <a:lumMod val="50000"/>
                  </a:schemeClr>
                </a:solidFill>
              </a:rPr>
              <a:t>We used to go into town by bus.</a:t>
            </a:r>
            <a:endParaRPr lang="en-GB" sz="2400" dirty="0">
              <a:solidFill>
                <a:schemeClr val="accent5">
                  <a:lumMod val="50000"/>
                </a:schemeClr>
              </a:solidFill>
            </a:endParaRPr>
          </a:p>
        </p:txBody>
      </p:sp>
    </p:spTree>
    <p:extLst>
      <p:ext uri="{BB962C8B-B14F-4D97-AF65-F5344CB8AC3E}">
        <p14:creationId xmlns:p14="http://schemas.microsoft.com/office/powerpoint/2010/main" val="295307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20"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ctr">
            <a:normAutofit/>
          </a:bodyPr>
          <a:lstStyle/>
          <a:p>
            <a:pPr algn="l"/>
            <a:r>
              <a:rPr lang="en-GB" sz="4000" b="1" dirty="0">
                <a:solidFill>
                  <a:prstClr val="white"/>
                </a:solidFill>
              </a:rPr>
              <a:t>Was </a:t>
            </a:r>
            <a:r>
              <a:rPr lang="en-GB" sz="4000" b="1" dirty="0" err="1">
                <a:solidFill>
                  <a:prstClr val="white"/>
                </a:solidFill>
              </a:rPr>
              <a:t>haben</a:t>
            </a:r>
            <a:r>
              <a:rPr lang="en-GB" sz="4000" b="1" dirty="0">
                <a:solidFill>
                  <a:prstClr val="white"/>
                </a:solidFill>
              </a:rPr>
              <a:t> </a:t>
            </a:r>
            <a:r>
              <a:rPr lang="en-GB" sz="4000" b="1" dirty="0" err="1">
                <a:solidFill>
                  <a:prstClr val="white"/>
                </a:solidFill>
              </a:rPr>
              <a:t>sie</a:t>
            </a:r>
            <a:r>
              <a:rPr lang="en-GB" sz="4000" b="1" dirty="0">
                <a:solidFill>
                  <a:prstClr val="white"/>
                </a:solidFill>
              </a:rPr>
              <a:t> </a:t>
            </a:r>
            <a:r>
              <a:rPr lang="en-GB" sz="4000" b="1" dirty="0" err="1">
                <a:solidFill>
                  <a:prstClr val="white"/>
                </a:solidFill>
              </a:rPr>
              <a:t>gemacht</a:t>
            </a:r>
            <a:r>
              <a:rPr lang="en-GB" sz="4000" b="1" dirty="0">
                <a:solidFill>
                  <a:prstClr val="white"/>
                </a:solidFill>
              </a:rPr>
              <a:t>?</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9080" y="3429000"/>
            <a:ext cx="7382608" cy="571756"/>
          </a:xfrm>
        </p:spPr>
        <p:txBody>
          <a:bodyPr>
            <a:normAutofit/>
          </a:bodyPr>
          <a:lstStyle/>
          <a:p>
            <a:pPr algn="l"/>
            <a:r>
              <a:rPr lang="en-GB" sz="3000" dirty="0">
                <a:solidFill>
                  <a:prstClr val="white"/>
                </a:solidFill>
              </a:rPr>
              <a:t>Past (perfect) – strong verbs, imperfect</a:t>
            </a:r>
            <a:endParaRPr lang="en-US" i="1"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92366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Compound nouns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10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20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lang="en-GB" sz="1400" dirty="0">
                <a:solidFill>
                  <a:prstClr val="white"/>
                </a:solidFill>
                <a:latin typeface="Century Gothic" panose="020B0502020202020204" pitchFamily="34" charset="0"/>
              </a:rPr>
              <a:t>12</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27645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04871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9114" y="247046"/>
            <a:ext cx="24097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48719" y="210231"/>
            <a:ext cx="71248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alternative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5">
            <a:extLst>
              <a:ext uri="{FF2B5EF4-FFF2-40B4-BE49-F238E27FC236}">
                <a16:creationId xmlns:a16="http://schemas.microsoft.com/office/drawing/2014/main" id="{2619C4C7-D6F2-4C52-8E91-967AB10D157A}"/>
              </a:ext>
            </a:extLst>
          </p:cNvPr>
          <p:cNvGraphicFramePr>
            <a:graphicFrameLocks noGrp="1"/>
          </p:cNvGraphicFramePr>
          <p:nvPr/>
        </p:nvGraphicFramePr>
        <p:xfrm>
          <a:off x="370247" y="1260393"/>
          <a:ext cx="11459080" cy="4983358"/>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5729540">
                  <a:extLst>
                    <a:ext uri="{9D8B030D-6E8A-4147-A177-3AD203B41FA5}">
                      <a16:colId xmlns:a16="http://schemas.microsoft.com/office/drawing/2014/main" val="734390213"/>
                    </a:ext>
                  </a:extLst>
                </a:gridCol>
                <a:gridCol w="5729540">
                  <a:extLst>
                    <a:ext uri="{9D8B030D-6E8A-4147-A177-3AD203B41FA5}">
                      <a16:colId xmlns:a16="http://schemas.microsoft.com/office/drawing/2014/main" val="745758535"/>
                    </a:ext>
                  </a:extLst>
                </a:gridCol>
              </a:tblGrid>
              <a:tr h="249167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45743125"/>
                  </a:ext>
                </a:extLst>
              </a:tr>
              <a:tr h="249167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66294848"/>
                  </a:ext>
                </a:extLst>
              </a:tr>
            </a:tbl>
          </a:graphicData>
        </a:graphic>
      </p:graphicFrame>
      <p:sp>
        <p:nvSpPr>
          <p:cNvPr id="8" name="TextBox 7">
            <a:extLst>
              <a:ext uri="{FF2B5EF4-FFF2-40B4-BE49-F238E27FC236}">
                <a16:creationId xmlns:a16="http://schemas.microsoft.com/office/drawing/2014/main" id="{D010A909-5DE1-4104-BECA-9AE842AF0827}"/>
              </a:ext>
            </a:extLst>
          </p:cNvPr>
          <p:cNvSpPr txBox="1"/>
          <p:nvPr/>
        </p:nvSpPr>
        <p:spPr>
          <a:xfrm>
            <a:off x="370248" y="1247801"/>
            <a:ext cx="572575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9" name="TextBox 8">
            <a:extLst>
              <a:ext uri="{FF2B5EF4-FFF2-40B4-BE49-F238E27FC236}">
                <a16:creationId xmlns:a16="http://schemas.microsoft.com/office/drawing/2014/main" id="{36255CF8-5F66-4F6B-B3B6-AD6088BC2A02}"/>
              </a:ext>
            </a:extLst>
          </p:cNvPr>
          <p:cNvSpPr txBox="1"/>
          <p:nvPr/>
        </p:nvSpPr>
        <p:spPr>
          <a:xfrm>
            <a:off x="6132767" y="1267680"/>
            <a:ext cx="537644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2</a:t>
            </a:r>
            <a:endPar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0345AA5-5178-46AA-9E56-B1BFD70835BA}"/>
              </a:ext>
            </a:extLst>
          </p:cNvPr>
          <p:cNvSpPr txBox="1"/>
          <p:nvPr/>
        </p:nvSpPr>
        <p:spPr>
          <a:xfrm>
            <a:off x="349314" y="3777625"/>
            <a:ext cx="574668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12" name="TextBox 11">
            <a:extLst>
              <a:ext uri="{FF2B5EF4-FFF2-40B4-BE49-F238E27FC236}">
                <a16:creationId xmlns:a16="http://schemas.microsoft.com/office/drawing/2014/main" id="{BBBB5C36-6FE2-49D2-88C0-5474C8FAF8D3}"/>
              </a:ext>
            </a:extLst>
          </p:cNvPr>
          <p:cNvSpPr txBox="1"/>
          <p:nvPr/>
        </p:nvSpPr>
        <p:spPr>
          <a:xfrm>
            <a:off x="6095999" y="3731601"/>
            <a:ext cx="537644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94" name="TextBox 93">
            <a:extLst>
              <a:ext uri="{FF2B5EF4-FFF2-40B4-BE49-F238E27FC236}">
                <a16:creationId xmlns:a16="http://schemas.microsoft.com/office/drawing/2014/main" id="{988CDCAC-7200-4E13-8D4C-140FC04A2CDD}"/>
              </a:ext>
            </a:extLst>
          </p:cNvPr>
          <p:cNvSpPr txBox="1"/>
          <p:nvPr/>
        </p:nvSpPr>
        <p:spPr>
          <a:xfrm>
            <a:off x="460114" y="4360564"/>
            <a:ext cx="55152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Normalerweise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verbringe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in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Eltern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0" name="TextBox 109">
            <a:extLst>
              <a:ext uri="{FF2B5EF4-FFF2-40B4-BE49-F238E27FC236}">
                <a16:creationId xmlns:a16="http://schemas.microsoft.com/office/drawing/2014/main" id="{C6B40529-4757-4FBB-8FE5-B876FA2C7901}"/>
              </a:ext>
            </a:extLst>
          </p:cNvPr>
          <p:cNvSpPr txBox="1"/>
          <p:nvPr/>
        </p:nvSpPr>
        <p:spPr>
          <a:xfrm>
            <a:off x="6306458" y="4543746"/>
            <a:ext cx="52558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Deutsch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gelernt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1" name="TextBox 110">
            <a:extLst>
              <a:ext uri="{FF2B5EF4-FFF2-40B4-BE49-F238E27FC236}">
                <a16:creationId xmlns:a16="http://schemas.microsoft.com/office/drawing/2014/main" id="{F9475905-B97C-4397-9AAD-C7D3A8060802}"/>
              </a:ext>
            </a:extLst>
          </p:cNvPr>
          <p:cNvSpPr txBox="1"/>
          <p:nvPr/>
        </p:nvSpPr>
        <p:spPr>
          <a:xfrm>
            <a:off x="6368671" y="2079825"/>
            <a:ext cx="55152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bin </a:t>
            </a:r>
            <a:r>
              <a:rPr kumimoji="0" lang="en-GB" sz="2400" b="0"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 </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den Strand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gegangen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2" name="TextBox 111">
            <a:extLst>
              <a:ext uri="{FF2B5EF4-FFF2-40B4-BE49-F238E27FC236}">
                <a16:creationId xmlns:a16="http://schemas.microsoft.com/office/drawing/2014/main" id="{547EE23D-B4E9-44AD-8B70-E52F526E3E7C}"/>
              </a:ext>
            </a:extLst>
          </p:cNvPr>
          <p:cNvSpPr txBox="1"/>
          <p:nvPr/>
        </p:nvSpPr>
        <p:spPr>
          <a:xfrm>
            <a:off x="460114" y="1867549"/>
            <a:ext cx="55152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bin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letztes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meiner</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den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Urlaub</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Spanien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56781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8" name="Table 5">
            <a:extLst>
              <a:ext uri="{FF2B5EF4-FFF2-40B4-BE49-F238E27FC236}">
                <a16:creationId xmlns:a16="http://schemas.microsoft.com/office/drawing/2014/main" id="{BCED89C9-0728-402E-83EE-40F5703EE629}"/>
              </a:ext>
            </a:extLst>
          </p:cNvPr>
          <p:cNvGraphicFramePr>
            <a:graphicFrameLocks noGrp="1"/>
          </p:cNvGraphicFramePr>
          <p:nvPr>
            <p:extLst>
              <p:ext uri="{D42A27DB-BD31-4B8C-83A1-F6EECF244321}">
                <p14:modId xmlns:p14="http://schemas.microsoft.com/office/powerpoint/2010/main" val="3536034398"/>
              </p:ext>
            </p:extLst>
          </p:nvPr>
        </p:nvGraphicFramePr>
        <p:xfrm>
          <a:off x="1050732" y="2733412"/>
          <a:ext cx="8539191" cy="331853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8539191">
                  <a:extLst>
                    <a:ext uri="{9D8B030D-6E8A-4147-A177-3AD203B41FA5}">
                      <a16:colId xmlns:a16="http://schemas.microsoft.com/office/drawing/2014/main" val="734390213"/>
                    </a:ext>
                  </a:extLst>
                </a:gridCol>
              </a:tblGrid>
              <a:tr h="331853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7274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8365" y="129048"/>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9" name="TextBox 18">
            <a:extLst>
              <a:ext uri="{FF2B5EF4-FFF2-40B4-BE49-F238E27FC236}">
                <a16:creationId xmlns:a16="http://schemas.microsoft.com/office/drawing/2014/main" id="{04D6111A-EE7E-4265-9DC5-C3FCE10F347A}"/>
              </a:ext>
            </a:extLst>
          </p:cNvPr>
          <p:cNvSpPr txBox="1"/>
          <p:nvPr/>
        </p:nvSpPr>
        <p:spPr>
          <a:xfrm>
            <a:off x="7836350" y="2820606"/>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Abend</a:t>
            </a:r>
          </a:p>
        </p:txBody>
      </p:sp>
      <p:sp>
        <p:nvSpPr>
          <p:cNvPr id="20" name="TextBox 19">
            <a:extLst>
              <a:ext uri="{FF2B5EF4-FFF2-40B4-BE49-F238E27FC236}">
                <a16:creationId xmlns:a16="http://schemas.microsoft.com/office/drawing/2014/main" id="{C01873B7-11E3-4234-A6AF-5CC6C5A3F5B3}"/>
              </a:ext>
            </a:extLst>
          </p:cNvPr>
          <p:cNvSpPr txBox="1"/>
          <p:nvPr/>
        </p:nvSpPr>
        <p:spPr>
          <a:xfrm>
            <a:off x="3652156" y="2935430"/>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Nacht</a:t>
            </a:r>
          </a:p>
        </p:txBody>
      </p:sp>
      <p:sp>
        <p:nvSpPr>
          <p:cNvPr id="21" name="TextBox 20">
            <a:extLst>
              <a:ext uri="{FF2B5EF4-FFF2-40B4-BE49-F238E27FC236}">
                <a16:creationId xmlns:a16="http://schemas.microsoft.com/office/drawing/2014/main" id="{BC92AB42-B595-45F0-8767-558D644AEEAA}"/>
              </a:ext>
            </a:extLst>
          </p:cNvPr>
          <p:cNvSpPr txBox="1"/>
          <p:nvPr/>
        </p:nvSpPr>
        <p:spPr>
          <a:xfrm>
            <a:off x="1334539" y="2867628"/>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Essen</a:t>
            </a:r>
          </a:p>
        </p:txBody>
      </p:sp>
      <p:sp>
        <p:nvSpPr>
          <p:cNvPr id="22" name="TextBox 21">
            <a:extLst>
              <a:ext uri="{FF2B5EF4-FFF2-40B4-BE49-F238E27FC236}">
                <a16:creationId xmlns:a16="http://schemas.microsoft.com/office/drawing/2014/main" id="{155D95FB-6205-4F71-906D-329E49AF39B3}"/>
              </a:ext>
            </a:extLst>
          </p:cNvPr>
          <p:cNvSpPr txBox="1"/>
          <p:nvPr/>
        </p:nvSpPr>
        <p:spPr>
          <a:xfrm>
            <a:off x="2015787" y="3702665"/>
            <a:ext cx="267226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Nachmittag</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609297C-D302-42AF-B49E-8643BD702087}"/>
              </a:ext>
            </a:extLst>
          </p:cNvPr>
          <p:cNvSpPr txBox="1"/>
          <p:nvPr/>
        </p:nvSpPr>
        <p:spPr>
          <a:xfrm>
            <a:off x="2199831" y="4471680"/>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Musik</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3A78F1B-D58F-44D7-8127-D36F3852EB41}"/>
              </a:ext>
            </a:extLst>
          </p:cNvPr>
          <p:cNvSpPr txBox="1"/>
          <p:nvPr/>
        </p:nvSpPr>
        <p:spPr>
          <a:xfrm>
            <a:off x="4398280" y="5204856"/>
            <a:ext cx="1835668"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Sonntag</a:t>
            </a:r>
          </a:p>
        </p:txBody>
      </p:sp>
      <p:sp>
        <p:nvSpPr>
          <p:cNvPr id="25" name="TextBox 24">
            <a:extLst>
              <a:ext uri="{FF2B5EF4-FFF2-40B4-BE49-F238E27FC236}">
                <a16:creationId xmlns:a16="http://schemas.microsoft.com/office/drawing/2014/main" id="{06EC58DF-4265-410D-A67D-1453AE49B16C}"/>
              </a:ext>
            </a:extLst>
          </p:cNvPr>
          <p:cNvSpPr txBox="1"/>
          <p:nvPr/>
        </p:nvSpPr>
        <p:spPr>
          <a:xfrm>
            <a:off x="1592491" y="5267407"/>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Party</a:t>
            </a:r>
          </a:p>
        </p:txBody>
      </p:sp>
      <p:sp>
        <p:nvSpPr>
          <p:cNvPr id="26" name="TextBox 25">
            <a:extLst>
              <a:ext uri="{FF2B5EF4-FFF2-40B4-BE49-F238E27FC236}">
                <a16:creationId xmlns:a16="http://schemas.microsoft.com/office/drawing/2014/main" id="{3C08A501-F72C-43BB-8BFB-B82A2677692D}"/>
              </a:ext>
            </a:extLst>
          </p:cNvPr>
          <p:cNvSpPr txBox="1"/>
          <p:nvPr/>
        </p:nvSpPr>
        <p:spPr>
          <a:xfrm>
            <a:off x="2435184" y="129048"/>
            <a:ext cx="7242609" cy="1938992"/>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lang="en-US" sz="2400" dirty="0">
                <a:solidFill>
                  <a:srgbClr val="4472C4">
                    <a:lumMod val="50000"/>
                  </a:srgbClr>
                </a:solidFill>
                <a:latin typeface="Century Gothic" panose="020F0302020204030204"/>
              </a:rPr>
              <a:t> so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zusammengesetze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Dingwörter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1 Minute.</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US" sz="2400" dirty="0">
                <a:solidFill>
                  <a:srgbClr val="4472C4">
                    <a:lumMod val="50000"/>
                  </a:srgbClr>
                </a:solidFill>
              </a:rPr>
              <a:t>Person A </a:t>
            </a:r>
            <a:r>
              <a:rPr lang="en-US" sz="2400" dirty="0" err="1">
                <a:solidFill>
                  <a:srgbClr val="4472C4">
                    <a:lumMod val="50000"/>
                  </a:srgbClr>
                </a:solidFill>
              </a:rPr>
              <a:t>hört</a:t>
            </a:r>
            <a:r>
              <a:rPr lang="en-US" sz="2400" dirty="0">
                <a:solidFill>
                  <a:srgbClr val="4472C4">
                    <a:lumMod val="50000"/>
                  </a:srgbClr>
                </a:solidFill>
              </a:rPr>
              <a:t> </a:t>
            </a:r>
            <a:r>
              <a:rPr lang="en-US" sz="2400" dirty="0" err="1">
                <a:solidFill>
                  <a:srgbClr val="4472C4">
                    <a:lumMod val="50000"/>
                  </a:srgbClr>
                </a:solidFill>
              </a:rPr>
              <a:t>zu</a:t>
            </a:r>
            <a:r>
              <a:rPr lang="en-US" sz="2400" dirty="0">
                <a:solidFill>
                  <a:srgbClr val="4472C4">
                    <a:lumMod val="50000"/>
                  </a:srgbClr>
                </a:solidFill>
              </a:rPr>
              <a:t> und </a:t>
            </a:r>
            <a:r>
              <a:rPr lang="en-US" sz="2400" dirty="0" err="1">
                <a:solidFill>
                  <a:srgbClr val="4472C4">
                    <a:lumMod val="50000"/>
                  </a:srgbClr>
                </a:solidFill>
              </a:rPr>
              <a:t>schreibt</a:t>
            </a:r>
            <a:r>
              <a:rPr lang="en-US" sz="2400" dirty="0">
                <a:solidFill>
                  <a:srgbClr val="4472C4">
                    <a:lumMod val="50000"/>
                  </a:srgbClr>
                </a:solidFill>
              </a:rPr>
              <a:t> auf </a:t>
            </a:r>
            <a:r>
              <a:rPr lang="en-US" sz="2400" dirty="0" err="1">
                <a:solidFill>
                  <a:srgbClr val="4472C4">
                    <a:lumMod val="50000"/>
                  </a:srgbClr>
                </a:solidFill>
              </a:rPr>
              <a:t>Englisch</a:t>
            </a:r>
            <a:r>
              <a:rPr lang="en-US" sz="2400" dirty="0">
                <a:solidFill>
                  <a:srgbClr val="4472C4">
                    <a:lumMod val="50000"/>
                  </a:srgbClr>
                </a:solidFill>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63D82219-AE46-4A23-B903-AB0D8B026292}"/>
              </a:ext>
            </a:extLst>
          </p:cNvPr>
          <p:cNvSpPr txBox="1"/>
          <p:nvPr/>
        </p:nvSpPr>
        <p:spPr>
          <a:xfrm>
            <a:off x="7104070" y="3830933"/>
            <a:ext cx="2294289"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Geburtstag</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68A5C56-003A-4C1A-A0C0-1F73D1903D73}"/>
              </a:ext>
            </a:extLst>
          </p:cNvPr>
          <p:cNvSpPr txBox="1"/>
          <p:nvPr/>
        </p:nvSpPr>
        <p:spPr>
          <a:xfrm>
            <a:off x="4565177" y="4370898"/>
            <a:ext cx="1918732"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G</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eschäft</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71718D7-B122-49FC-9F31-06FC3FA844C6}"/>
              </a:ext>
            </a:extLst>
          </p:cNvPr>
          <p:cNvSpPr txBox="1"/>
          <p:nvPr/>
        </p:nvSpPr>
        <p:spPr>
          <a:xfrm>
            <a:off x="7648414" y="4572649"/>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Karte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FE578C-A7C4-43A9-A192-F0F5DD933D42}"/>
              </a:ext>
            </a:extLst>
          </p:cNvPr>
          <p:cNvSpPr txBox="1"/>
          <p:nvPr/>
        </p:nvSpPr>
        <p:spPr>
          <a:xfrm>
            <a:off x="5557983" y="3245457"/>
            <a:ext cx="1851851"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Kleidung</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2300FCD1-8B15-4990-98DA-BD67F49848AB}"/>
              </a:ext>
            </a:extLst>
          </p:cNvPr>
          <p:cNvSpPr txBox="1"/>
          <p:nvPr/>
        </p:nvSpPr>
        <p:spPr>
          <a:xfrm>
            <a:off x="6958812" y="5340616"/>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Stunde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pic>
        <p:nvPicPr>
          <p:cNvPr id="34" name="Picture 4" descr="Balloons, Decoration, Party, Decor, Celebration">
            <a:extLst>
              <a:ext uri="{FF2B5EF4-FFF2-40B4-BE49-F238E27FC236}">
                <a16:creationId xmlns:a16="http://schemas.microsoft.com/office/drawing/2014/main" id="{A5E41F1C-3328-4658-84BA-066A03095D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9" y="3589677"/>
            <a:ext cx="1859537" cy="21184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eers, Joy, Poor, Community, Silhouette, People">
            <a:extLst>
              <a:ext uri="{FF2B5EF4-FFF2-40B4-BE49-F238E27FC236}">
                <a16:creationId xmlns:a16="http://schemas.microsoft.com/office/drawing/2014/main" id="{3321A4FE-3C17-4F68-917E-3DC7162BE3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960" y="1273154"/>
            <a:ext cx="1902457" cy="134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afterEffect">
                                  <p:stCondLst>
                                    <p:cond delay="0"/>
                                  </p:stCondLst>
                                  <p:childTnLst>
                                    <p:animEffect transition="out" filter="slide(fromBottom)">
                                      <p:cBhvr>
                                        <p:cTn id="37" dur="59000"/>
                                        <p:tgtEl>
                                          <p:spTgt spid="7"/>
                                        </p:tgtEl>
                                      </p:cBhvr>
                                    </p:animEffect>
                                    <p:set>
                                      <p:cBhvr>
                                        <p:cTn id="3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animBg="1"/>
      <p:bldP spid="20" grpId="0" animBg="1"/>
      <p:bldP spid="21" grpId="0" animBg="1"/>
      <p:bldP spid="22" grpId="0" animBg="1"/>
      <p:bldP spid="23" grpId="0" animBg="1"/>
      <p:bldP spid="24" grpId="0" animBg="1"/>
      <p:bldP spid="25" grpId="0" animBg="1"/>
      <p:bldP spid="29" grpId="0" animBg="1"/>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8" name="Table 5">
            <a:extLst>
              <a:ext uri="{FF2B5EF4-FFF2-40B4-BE49-F238E27FC236}">
                <a16:creationId xmlns:a16="http://schemas.microsoft.com/office/drawing/2014/main" id="{BCED89C9-0728-402E-83EE-40F5703EE629}"/>
              </a:ext>
            </a:extLst>
          </p:cNvPr>
          <p:cNvGraphicFramePr>
            <a:graphicFrameLocks noGrp="1"/>
          </p:cNvGraphicFramePr>
          <p:nvPr>
            <p:extLst>
              <p:ext uri="{D42A27DB-BD31-4B8C-83A1-F6EECF244321}">
                <p14:modId xmlns:p14="http://schemas.microsoft.com/office/powerpoint/2010/main" val="1168543797"/>
              </p:ext>
            </p:extLst>
          </p:nvPr>
        </p:nvGraphicFramePr>
        <p:xfrm>
          <a:off x="975576" y="1978659"/>
          <a:ext cx="8539191" cy="331853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8539191">
                  <a:extLst>
                    <a:ext uri="{9D8B030D-6E8A-4147-A177-3AD203B41FA5}">
                      <a16:colId xmlns:a16="http://schemas.microsoft.com/office/drawing/2014/main" val="734390213"/>
                    </a:ext>
                  </a:extLst>
                </a:gridCol>
              </a:tblGrid>
              <a:tr h="331853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7274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8365" y="129048"/>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9" name="TextBox 18">
            <a:extLst>
              <a:ext uri="{FF2B5EF4-FFF2-40B4-BE49-F238E27FC236}">
                <a16:creationId xmlns:a16="http://schemas.microsoft.com/office/drawing/2014/main" id="{04D6111A-EE7E-4265-9DC5-C3FCE10F347A}"/>
              </a:ext>
            </a:extLst>
          </p:cNvPr>
          <p:cNvSpPr txBox="1"/>
          <p:nvPr/>
        </p:nvSpPr>
        <p:spPr>
          <a:xfrm>
            <a:off x="7728926" y="2168977"/>
            <a:ext cx="1594277"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Ausflug</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01873B7-11E3-4234-A6AF-5CC6C5A3F5B3}"/>
              </a:ext>
            </a:extLst>
          </p:cNvPr>
          <p:cNvSpPr txBox="1"/>
          <p:nvPr/>
        </p:nvSpPr>
        <p:spPr>
          <a:xfrm>
            <a:off x="3490093" y="2180752"/>
            <a:ext cx="1810523"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3FAFF"/>
                </a:solidFill>
                <a:effectLst/>
                <a:uLnTx/>
                <a:uFillTx/>
                <a:latin typeface="Century Gothic" panose="020F0302020204030204"/>
                <a:ea typeface="+mn-ea"/>
                <a:cs typeface="+mn-cs"/>
              </a:rPr>
              <a:t>Morgen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C92AB42-B595-45F0-8767-558D644AEEAA}"/>
              </a:ext>
            </a:extLst>
          </p:cNvPr>
          <p:cNvSpPr txBox="1"/>
          <p:nvPr/>
        </p:nvSpPr>
        <p:spPr>
          <a:xfrm>
            <a:off x="1259383" y="2112875"/>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Bad</a:t>
            </a:r>
          </a:p>
        </p:txBody>
      </p:sp>
      <p:sp>
        <p:nvSpPr>
          <p:cNvPr id="22" name="TextBox 21">
            <a:extLst>
              <a:ext uri="{FF2B5EF4-FFF2-40B4-BE49-F238E27FC236}">
                <a16:creationId xmlns:a16="http://schemas.microsoft.com/office/drawing/2014/main" id="{155D95FB-6205-4F71-906D-329E49AF39B3}"/>
              </a:ext>
            </a:extLst>
          </p:cNvPr>
          <p:cNvSpPr txBox="1"/>
          <p:nvPr/>
        </p:nvSpPr>
        <p:spPr>
          <a:xfrm>
            <a:off x="2120437" y="2937202"/>
            <a:ext cx="267226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Zimmer</a:t>
            </a:r>
          </a:p>
        </p:txBody>
      </p:sp>
      <p:sp>
        <p:nvSpPr>
          <p:cNvPr id="23" name="TextBox 22">
            <a:extLst>
              <a:ext uri="{FF2B5EF4-FFF2-40B4-BE49-F238E27FC236}">
                <a16:creationId xmlns:a16="http://schemas.microsoft.com/office/drawing/2014/main" id="{A609297C-D302-42AF-B49E-8643BD702087}"/>
              </a:ext>
            </a:extLst>
          </p:cNvPr>
          <p:cNvSpPr txBox="1"/>
          <p:nvPr/>
        </p:nvSpPr>
        <p:spPr>
          <a:xfrm>
            <a:off x="1872544" y="3753371"/>
            <a:ext cx="2113503"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Gymnastik</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3A78F1B-D58F-44D7-8127-D36F3852EB41}"/>
              </a:ext>
            </a:extLst>
          </p:cNvPr>
          <p:cNvSpPr txBox="1"/>
          <p:nvPr/>
        </p:nvSpPr>
        <p:spPr>
          <a:xfrm>
            <a:off x="4323124" y="4450103"/>
            <a:ext cx="1835668"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Körper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6EC58DF-4265-410D-A67D-1453AE49B16C}"/>
              </a:ext>
            </a:extLst>
          </p:cNvPr>
          <p:cNvSpPr txBox="1"/>
          <p:nvPr/>
        </p:nvSpPr>
        <p:spPr>
          <a:xfrm>
            <a:off x="1517335" y="4512654"/>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Wort</a:t>
            </a:r>
          </a:p>
        </p:txBody>
      </p:sp>
      <p:sp>
        <p:nvSpPr>
          <p:cNvPr id="26" name="TextBox 25">
            <a:extLst>
              <a:ext uri="{FF2B5EF4-FFF2-40B4-BE49-F238E27FC236}">
                <a16:creationId xmlns:a16="http://schemas.microsoft.com/office/drawing/2014/main" id="{3C08A501-F72C-43BB-8BFB-B82A2677692D}"/>
              </a:ext>
            </a:extLst>
          </p:cNvPr>
          <p:cNvSpPr txBox="1"/>
          <p:nvPr/>
        </p:nvSpPr>
        <p:spPr>
          <a:xfrm>
            <a:off x="2472127" y="446367"/>
            <a:ext cx="7242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Tauscht</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Rollen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3D82219-AE46-4A23-B903-AB0D8B026292}"/>
              </a:ext>
            </a:extLst>
          </p:cNvPr>
          <p:cNvSpPr txBox="1"/>
          <p:nvPr/>
        </p:nvSpPr>
        <p:spPr>
          <a:xfrm>
            <a:off x="7028914" y="3076180"/>
            <a:ext cx="2294289"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Traum</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68A5C56-003A-4C1A-A0C0-1F73D1903D73}"/>
              </a:ext>
            </a:extLst>
          </p:cNvPr>
          <p:cNvSpPr txBox="1"/>
          <p:nvPr/>
        </p:nvSpPr>
        <p:spPr>
          <a:xfrm>
            <a:off x="4580873" y="3576735"/>
            <a:ext cx="1918732"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Spiel</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71718D7-B122-49FC-9F31-06FC3FA844C6}"/>
              </a:ext>
            </a:extLst>
          </p:cNvPr>
          <p:cNvSpPr txBox="1"/>
          <p:nvPr/>
        </p:nvSpPr>
        <p:spPr>
          <a:xfrm>
            <a:off x="7573258" y="3817896"/>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Boot</a:t>
            </a:r>
          </a:p>
        </p:txBody>
      </p:sp>
      <p:sp>
        <p:nvSpPr>
          <p:cNvPr id="32" name="TextBox 31">
            <a:extLst>
              <a:ext uri="{FF2B5EF4-FFF2-40B4-BE49-F238E27FC236}">
                <a16:creationId xmlns:a16="http://schemas.microsoft.com/office/drawing/2014/main" id="{C9FE578C-A7C4-43A9-A192-F0F5DD933D42}"/>
              </a:ext>
            </a:extLst>
          </p:cNvPr>
          <p:cNvSpPr txBox="1"/>
          <p:nvPr/>
        </p:nvSpPr>
        <p:spPr>
          <a:xfrm>
            <a:off x="5482827" y="2490704"/>
            <a:ext cx="1851851"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Teil</a:t>
            </a:r>
          </a:p>
        </p:txBody>
      </p:sp>
      <p:sp>
        <p:nvSpPr>
          <p:cNvPr id="33" name="TextBox 32">
            <a:extLst>
              <a:ext uri="{FF2B5EF4-FFF2-40B4-BE49-F238E27FC236}">
                <a16:creationId xmlns:a16="http://schemas.microsoft.com/office/drawing/2014/main" id="{2300FCD1-8B15-4990-98DA-BD67F49848AB}"/>
              </a:ext>
            </a:extLst>
          </p:cNvPr>
          <p:cNvSpPr txBox="1"/>
          <p:nvPr/>
        </p:nvSpPr>
        <p:spPr>
          <a:xfrm>
            <a:off x="6883656" y="4585863"/>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Urlaub</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5" name="Speech Bubble: Rectangle with Corners Rounded 1">
            <a:extLst>
              <a:ext uri="{FF2B5EF4-FFF2-40B4-BE49-F238E27FC236}">
                <a16:creationId xmlns:a16="http://schemas.microsoft.com/office/drawing/2014/main" id="{C982045A-C436-4963-98C4-B04215C4BBB6}"/>
              </a:ext>
            </a:extLst>
          </p:cNvPr>
          <p:cNvSpPr/>
          <p:nvPr/>
        </p:nvSpPr>
        <p:spPr>
          <a:xfrm>
            <a:off x="9323203" y="657996"/>
            <a:ext cx="2752139"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a:t>
            </a:r>
            <a:r>
              <a:rPr lang="en-GB" sz="2000" noProof="0" dirty="0" err="1"/>
              <a:t>tauschen</a:t>
            </a:r>
            <a:r>
              <a:rPr lang="en-GB" sz="2000" noProof="0" dirty="0"/>
              <a:t> – change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185486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afterEffect">
                                  <p:stCondLst>
                                    <p:cond delay="0"/>
                                  </p:stCondLst>
                                  <p:childTnLst>
                                    <p:animEffect transition="out" filter="slide(fromBottom)">
                                      <p:cBhvr>
                                        <p:cTn id="37" dur="59000"/>
                                        <p:tgtEl>
                                          <p:spTgt spid="7"/>
                                        </p:tgtEl>
                                      </p:cBhvr>
                                    </p:animEffect>
                                    <p:set>
                                      <p:cBhvr>
                                        <p:cTn id="3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animBg="1"/>
      <p:bldP spid="20" grpId="0" animBg="1"/>
      <p:bldP spid="21" grpId="0" animBg="1"/>
      <p:bldP spid="22" grpId="0" animBg="1"/>
      <p:bldP spid="23" grpId="0" animBg="1"/>
      <p:bldP spid="24" grpId="0" animBg="1"/>
      <p:bldP spid="25" grpId="0" animBg="1"/>
      <p:bldP spid="29" grpId="0" animBg="1"/>
      <p:bldP spid="30" grpId="0" animBg="1"/>
      <p:bldP spid="31" grpId="0" animBg="1"/>
      <p:bldP spid="32" grpId="0" animBg="1"/>
      <p:bldP spid="33"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04871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9114" y="247046"/>
            <a:ext cx="24097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48719" y="296896"/>
            <a:ext cx="777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Dingwörter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zusammenstellen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2" name="Table 5">
            <a:extLst>
              <a:ext uri="{FF2B5EF4-FFF2-40B4-BE49-F238E27FC236}">
                <a16:creationId xmlns:a16="http://schemas.microsoft.com/office/drawing/2014/main" id="{2619C4C7-D6F2-4C52-8E91-967AB10D157A}"/>
              </a:ext>
            </a:extLst>
          </p:cNvPr>
          <p:cNvGraphicFramePr>
            <a:graphicFrameLocks noGrp="1"/>
          </p:cNvGraphicFramePr>
          <p:nvPr>
            <p:extLst>
              <p:ext uri="{D42A27DB-BD31-4B8C-83A1-F6EECF244321}">
                <p14:modId xmlns:p14="http://schemas.microsoft.com/office/powerpoint/2010/main" val="4209377642"/>
              </p:ext>
            </p:extLst>
          </p:nvPr>
        </p:nvGraphicFramePr>
        <p:xfrm>
          <a:off x="366460" y="1235211"/>
          <a:ext cx="11459080" cy="331853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1459080">
                  <a:extLst>
                    <a:ext uri="{9D8B030D-6E8A-4147-A177-3AD203B41FA5}">
                      <a16:colId xmlns:a16="http://schemas.microsoft.com/office/drawing/2014/main" val="734390213"/>
                    </a:ext>
                  </a:extLst>
                </a:gridCol>
              </a:tblGrid>
              <a:tr h="331853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112" name="TextBox 111">
            <a:extLst>
              <a:ext uri="{FF2B5EF4-FFF2-40B4-BE49-F238E27FC236}">
                <a16:creationId xmlns:a16="http://schemas.microsoft.com/office/drawing/2014/main" id="{547EE23D-B4E9-44AD-8B70-E52F526E3E7C}"/>
              </a:ext>
            </a:extLst>
          </p:cNvPr>
          <p:cNvSpPr txBox="1"/>
          <p:nvPr/>
        </p:nvSpPr>
        <p:spPr>
          <a:xfrm rot="21059993">
            <a:off x="1051871" y="1687850"/>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Ferien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8B88D60-C5C3-49EC-8692-62FB5BF42878}"/>
              </a:ext>
            </a:extLst>
          </p:cNvPr>
          <p:cNvSpPr txBox="1"/>
          <p:nvPr/>
        </p:nvSpPr>
        <p:spPr>
          <a:xfrm>
            <a:off x="2048719" y="710755"/>
            <a:ext cx="777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jedem</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neuen</a:t>
            </a:r>
            <a:r>
              <a:rPr lang="en-US" sz="2400" dirty="0">
                <a:solidFill>
                  <a:srgbClr val="4472C4">
                    <a:lumMod val="50000"/>
                  </a:srgbClr>
                </a:solidFill>
                <a:latin typeface="Century Gothic" panose="020F0302020204030204"/>
              </a:rPr>
              <a:t> Wort.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37F07DCB-F2B6-4A90-B15D-3266B052A5E3}"/>
              </a:ext>
            </a:extLst>
          </p:cNvPr>
          <p:cNvSpPr txBox="1"/>
          <p:nvPr/>
        </p:nvSpPr>
        <p:spPr>
          <a:xfrm rot="21384158">
            <a:off x="3300842" y="1632445"/>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Kind</a:t>
            </a:r>
          </a:p>
        </p:txBody>
      </p:sp>
      <p:sp>
        <p:nvSpPr>
          <p:cNvPr id="17" name="TextBox 16">
            <a:extLst>
              <a:ext uri="{FF2B5EF4-FFF2-40B4-BE49-F238E27FC236}">
                <a16:creationId xmlns:a16="http://schemas.microsoft.com/office/drawing/2014/main" id="{B98EA6F7-9205-4474-9993-453E1BDC3DC8}"/>
              </a:ext>
            </a:extLst>
          </p:cNvPr>
          <p:cNvSpPr txBox="1"/>
          <p:nvPr/>
        </p:nvSpPr>
        <p:spPr>
          <a:xfrm rot="375351">
            <a:off x="5339026" y="1656358"/>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Bruder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C0213FA-F12F-4A1C-AE86-42604715B6B0}"/>
              </a:ext>
            </a:extLst>
          </p:cNvPr>
          <p:cNvSpPr txBox="1"/>
          <p:nvPr/>
        </p:nvSpPr>
        <p:spPr>
          <a:xfrm rot="21059993">
            <a:off x="7717023" y="1649021"/>
            <a:ext cx="179964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Sommer</a:t>
            </a:r>
          </a:p>
        </p:txBody>
      </p:sp>
      <p:sp>
        <p:nvSpPr>
          <p:cNvPr id="19" name="TextBox 18">
            <a:extLst>
              <a:ext uri="{FF2B5EF4-FFF2-40B4-BE49-F238E27FC236}">
                <a16:creationId xmlns:a16="http://schemas.microsoft.com/office/drawing/2014/main" id="{626D341F-C8C2-4AF5-9C80-8D905BB704FC}"/>
              </a:ext>
            </a:extLst>
          </p:cNvPr>
          <p:cNvSpPr txBox="1"/>
          <p:nvPr/>
        </p:nvSpPr>
        <p:spPr>
          <a:xfrm rot="21384158">
            <a:off x="9968473" y="1625115"/>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Schule</a:t>
            </a:r>
          </a:p>
        </p:txBody>
      </p:sp>
      <p:sp>
        <p:nvSpPr>
          <p:cNvPr id="20" name="TextBox 19">
            <a:extLst>
              <a:ext uri="{FF2B5EF4-FFF2-40B4-BE49-F238E27FC236}">
                <a16:creationId xmlns:a16="http://schemas.microsoft.com/office/drawing/2014/main" id="{8B62D3A4-6737-40CA-8E58-FF5508E919EB}"/>
              </a:ext>
            </a:extLst>
          </p:cNvPr>
          <p:cNvSpPr txBox="1"/>
          <p:nvPr/>
        </p:nvSpPr>
        <p:spPr>
          <a:xfrm rot="375351">
            <a:off x="9975181" y="2714259"/>
            <a:ext cx="179429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Flasche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1A3C3A6-BFCB-4D78-ACD9-AEB6A9A37339}"/>
              </a:ext>
            </a:extLst>
          </p:cNvPr>
          <p:cNvSpPr txBox="1"/>
          <p:nvPr/>
        </p:nvSpPr>
        <p:spPr>
          <a:xfrm rot="21384158">
            <a:off x="1008437" y="2676438"/>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Wasser</a:t>
            </a:r>
          </a:p>
        </p:txBody>
      </p:sp>
      <p:sp>
        <p:nvSpPr>
          <p:cNvPr id="22" name="TextBox 21">
            <a:extLst>
              <a:ext uri="{FF2B5EF4-FFF2-40B4-BE49-F238E27FC236}">
                <a16:creationId xmlns:a16="http://schemas.microsoft.com/office/drawing/2014/main" id="{B1FAB33F-42A4-4393-8B75-13297FF73F62}"/>
              </a:ext>
            </a:extLst>
          </p:cNvPr>
          <p:cNvSpPr txBox="1"/>
          <p:nvPr/>
        </p:nvSpPr>
        <p:spPr>
          <a:xfrm rot="375351">
            <a:off x="3046621" y="2700351"/>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Zeit</a:t>
            </a:r>
          </a:p>
        </p:txBody>
      </p:sp>
      <p:sp>
        <p:nvSpPr>
          <p:cNvPr id="23" name="TextBox 22">
            <a:extLst>
              <a:ext uri="{FF2B5EF4-FFF2-40B4-BE49-F238E27FC236}">
                <a16:creationId xmlns:a16="http://schemas.microsoft.com/office/drawing/2014/main" id="{5CC234F7-709F-4582-90F6-FA7F1D4BAC55}"/>
              </a:ext>
            </a:extLst>
          </p:cNvPr>
          <p:cNvSpPr txBox="1"/>
          <p:nvPr/>
        </p:nvSpPr>
        <p:spPr>
          <a:xfrm rot="21059993">
            <a:off x="5427097" y="2724513"/>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Urlaub</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030DA80-36F3-4AE4-86B8-1203DCC7AED6}"/>
              </a:ext>
            </a:extLst>
          </p:cNvPr>
          <p:cNvSpPr txBox="1"/>
          <p:nvPr/>
        </p:nvSpPr>
        <p:spPr>
          <a:xfrm rot="21384158">
            <a:off x="7676068" y="2669108"/>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Reise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87F97ED-B146-4697-8DFF-C4BACED74BC5}"/>
              </a:ext>
            </a:extLst>
          </p:cNvPr>
          <p:cNvSpPr txBox="1"/>
          <p:nvPr/>
        </p:nvSpPr>
        <p:spPr>
          <a:xfrm rot="21059993">
            <a:off x="876831" y="3780921"/>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Kurs</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F06C32A-87F1-47ED-8921-3FC30AC6C790}"/>
              </a:ext>
            </a:extLst>
          </p:cNvPr>
          <p:cNvSpPr txBox="1"/>
          <p:nvPr/>
        </p:nvSpPr>
        <p:spPr>
          <a:xfrm rot="21384158">
            <a:off x="2976761" y="3774954"/>
            <a:ext cx="200071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Schwester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338FD17-8194-4D46-B646-5DDF79FB3EDA}"/>
              </a:ext>
            </a:extLst>
          </p:cNvPr>
          <p:cNvSpPr txBox="1"/>
          <p:nvPr/>
        </p:nvSpPr>
        <p:spPr>
          <a:xfrm rot="375351">
            <a:off x="5755901" y="3743846"/>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h</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alb</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AEDD994-E928-4527-8ECA-76A59B888E51}"/>
              </a:ext>
            </a:extLst>
          </p:cNvPr>
          <p:cNvSpPr txBox="1"/>
          <p:nvPr/>
        </p:nvSpPr>
        <p:spPr>
          <a:xfrm rot="21059993">
            <a:off x="8083062" y="3728408"/>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Winter</a:t>
            </a:r>
          </a:p>
        </p:txBody>
      </p:sp>
      <p:sp>
        <p:nvSpPr>
          <p:cNvPr id="32" name="TextBox 31">
            <a:extLst>
              <a:ext uri="{FF2B5EF4-FFF2-40B4-BE49-F238E27FC236}">
                <a16:creationId xmlns:a16="http://schemas.microsoft.com/office/drawing/2014/main" id="{9E497F6B-BC30-46EE-B0DB-DE6E0C619D78}"/>
              </a:ext>
            </a:extLst>
          </p:cNvPr>
          <p:cNvSpPr txBox="1"/>
          <p:nvPr/>
        </p:nvSpPr>
        <p:spPr>
          <a:xfrm rot="375351">
            <a:off x="10192729" y="3705277"/>
            <a:ext cx="145274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Haus</a:t>
            </a:r>
          </a:p>
        </p:txBody>
      </p:sp>
      <p:graphicFrame>
        <p:nvGraphicFramePr>
          <p:cNvPr id="6" name="Table 9">
            <a:extLst>
              <a:ext uri="{FF2B5EF4-FFF2-40B4-BE49-F238E27FC236}">
                <a16:creationId xmlns:a16="http://schemas.microsoft.com/office/drawing/2014/main" id="{B2353A83-40EA-4BB5-BAE4-FC1EDEB66D97}"/>
              </a:ext>
            </a:extLst>
          </p:cNvPr>
          <p:cNvGraphicFramePr>
            <a:graphicFrameLocks noGrp="1"/>
          </p:cNvGraphicFramePr>
          <p:nvPr>
            <p:extLst>
              <p:ext uri="{D42A27DB-BD31-4B8C-83A1-F6EECF244321}">
                <p14:modId xmlns:p14="http://schemas.microsoft.com/office/powerpoint/2010/main" val="3985544361"/>
              </p:ext>
            </p:extLst>
          </p:nvPr>
        </p:nvGraphicFramePr>
        <p:xfrm>
          <a:off x="366460" y="4686261"/>
          <a:ext cx="11459080" cy="1584960"/>
        </p:xfrm>
        <a:graphic>
          <a:graphicData uri="http://schemas.openxmlformats.org/drawingml/2006/table">
            <a:tbl>
              <a:tblPr firstRow="1" bandRow="1">
                <a:tableStyleId>{5940675A-B579-460E-94D1-54222C63F5DA}</a:tableStyleId>
              </a:tblPr>
              <a:tblGrid>
                <a:gridCol w="2864770">
                  <a:extLst>
                    <a:ext uri="{9D8B030D-6E8A-4147-A177-3AD203B41FA5}">
                      <a16:colId xmlns:a16="http://schemas.microsoft.com/office/drawing/2014/main" val="308741279"/>
                    </a:ext>
                  </a:extLst>
                </a:gridCol>
                <a:gridCol w="2864770">
                  <a:extLst>
                    <a:ext uri="{9D8B030D-6E8A-4147-A177-3AD203B41FA5}">
                      <a16:colId xmlns:a16="http://schemas.microsoft.com/office/drawing/2014/main" val="3855710277"/>
                    </a:ext>
                  </a:extLst>
                </a:gridCol>
                <a:gridCol w="2864770">
                  <a:extLst>
                    <a:ext uri="{9D8B030D-6E8A-4147-A177-3AD203B41FA5}">
                      <a16:colId xmlns:a16="http://schemas.microsoft.com/office/drawing/2014/main" val="4177646275"/>
                    </a:ext>
                  </a:extLst>
                </a:gridCol>
                <a:gridCol w="2864770">
                  <a:extLst>
                    <a:ext uri="{9D8B030D-6E8A-4147-A177-3AD203B41FA5}">
                      <a16:colId xmlns:a16="http://schemas.microsoft.com/office/drawing/2014/main" val="820868065"/>
                    </a:ext>
                  </a:extLst>
                </a:gridCol>
              </a:tblGrid>
              <a:tr h="370840">
                <a:tc>
                  <a:txBody>
                    <a:bodyPr/>
                    <a:lstStyle/>
                    <a:p>
                      <a:pPr algn="ctr"/>
                      <a:r>
                        <a:rPr lang="en-GB" sz="2000" b="1" dirty="0">
                          <a:solidFill>
                            <a:schemeClr val="accent5">
                              <a:lumMod val="50000"/>
                            </a:schemeClr>
                          </a:solidFill>
                        </a:rPr>
                        <a:t>der/</a:t>
                      </a:r>
                      <a:r>
                        <a:rPr lang="en-GB" sz="2000" b="1" dirty="0" err="1">
                          <a:solidFill>
                            <a:schemeClr val="accent5">
                              <a:lumMod val="50000"/>
                            </a:schemeClr>
                          </a:solidFill>
                        </a:rPr>
                        <a:t>ein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die/</a:t>
                      </a:r>
                      <a:r>
                        <a:rPr lang="en-GB" sz="2000" b="1" dirty="0" err="1">
                          <a:solidFill>
                            <a:schemeClr val="accent5">
                              <a:lumMod val="50000"/>
                            </a:schemeClr>
                          </a:solidFill>
                        </a:rPr>
                        <a:t>eine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das/</a:t>
                      </a:r>
                      <a:r>
                        <a:rPr lang="en-GB" sz="2000" b="1" dirty="0" err="1">
                          <a:solidFill>
                            <a:schemeClr val="accent5">
                              <a:lumMod val="50000"/>
                            </a:schemeClr>
                          </a:solidFill>
                        </a:rPr>
                        <a:t>ein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die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462994502"/>
                  </a:ext>
                </a:extLst>
              </a:tr>
              <a:tr h="370840">
                <a:tc>
                  <a:txBody>
                    <a:bodyPr/>
                    <a:lstStyle/>
                    <a:p>
                      <a:pPr algn="ctr"/>
                      <a:r>
                        <a:rPr lang="en-GB" sz="2000" dirty="0" err="1">
                          <a:solidFill>
                            <a:schemeClr val="accent5">
                              <a:lumMod val="50000"/>
                            </a:schemeClr>
                          </a:solidFill>
                        </a:rPr>
                        <a:t>Halbbruder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Sommerschule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Sommerkind</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Sommerferien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198710668"/>
                  </a:ext>
                </a:extLst>
              </a:tr>
              <a:tr h="370840">
                <a:tc>
                  <a:txBody>
                    <a:bodyPr/>
                    <a:lstStyle/>
                    <a:p>
                      <a:pPr algn="ctr"/>
                      <a:r>
                        <a:rPr lang="en-GB" sz="2000" dirty="0" err="1">
                          <a:solidFill>
                            <a:schemeClr val="accent5">
                              <a:lumMod val="50000"/>
                            </a:schemeClr>
                          </a:solidFill>
                        </a:rPr>
                        <a:t>Sommerurlaub</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Sommerzeit</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Sommerhaus</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Winterferien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518431"/>
                  </a:ext>
                </a:extLst>
              </a:tr>
              <a:tr h="370840">
                <a:tc>
                  <a:txBody>
                    <a:bodyPr/>
                    <a:lstStyle/>
                    <a:p>
                      <a:pPr algn="ctr"/>
                      <a:r>
                        <a:rPr lang="en-GB" sz="2000" dirty="0" err="1">
                          <a:solidFill>
                            <a:schemeClr val="accent5">
                              <a:lumMod val="50000"/>
                            </a:schemeClr>
                          </a:solidFill>
                        </a:rPr>
                        <a:t>Schulkurs</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Wasserflasche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Schulkind</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Schulferien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14606317"/>
                  </a:ext>
                </a:extLst>
              </a:tr>
            </a:tbl>
          </a:graphicData>
        </a:graphic>
      </p:graphicFrame>
      <p:sp>
        <p:nvSpPr>
          <p:cNvPr id="13" name="Rectangle: Rounded Corners 12">
            <a:extLst>
              <a:ext uri="{FF2B5EF4-FFF2-40B4-BE49-F238E27FC236}">
                <a16:creationId xmlns:a16="http://schemas.microsoft.com/office/drawing/2014/main" id="{92C93C45-4FA5-43C8-BFD9-590A5D0604A3}"/>
              </a:ext>
            </a:extLst>
          </p:cNvPr>
          <p:cNvSpPr/>
          <p:nvPr/>
        </p:nvSpPr>
        <p:spPr>
          <a:xfrm>
            <a:off x="530872" y="5183342"/>
            <a:ext cx="11081822" cy="987416"/>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958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94845"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a:solidFill>
                  <a:srgbClr val="115076"/>
                </a:solidFill>
                <a:latin typeface="Century Gothic" panose="020B0502020202020204" pitchFamily="34" charset="0"/>
                <a:ea typeface="Times New Roman" panose="02020603050405020304" pitchFamily="18" charset="0"/>
              </a:rPr>
              <a:t>German past participles of strong verbs usually end in –</a:t>
            </a:r>
            <a:r>
              <a:rPr lang="en-US" sz="2400" kern="1400" noProof="0" dirty="0" err="1">
                <a:solidFill>
                  <a:srgbClr val="115076"/>
                </a:solidFill>
                <a:latin typeface="Century Gothic" panose="020B0502020202020204" pitchFamily="34" charset="0"/>
                <a:ea typeface="Times New Roman" panose="02020603050405020304" pitchFamily="18" charset="0"/>
              </a:rPr>
              <a:t>en</a:t>
            </a:r>
            <a:r>
              <a:rPr lang="en-US" sz="2400" kern="1400" noProof="0" dirty="0">
                <a:solidFill>
                  <a:srgbClr val="115076"/>
                </a:solidFill>
                <a:latin typeface="Century Gothic" panose="020B0502020202020204" pitchFamily="34" charset="0"/>
                <a:ea typeface="Times New Roman" panose="02020603050405020304" pitchFamily="18" charset="0"/>
              </a:rPr>
              <a:t>. They form the perfect tense with </a:t>
            </a:r>
            <a:r>
              <a:rPr lang="en-US" sz="2400" b="1" i="1" kern="1400" noProof="0" dirty="0" err="1">
                <a:solidFill>
                  <a:srgbClr val="115076"/>
                </a:solidFill>
                <a:latin typeface="Century Gothic" panose="020B0502020202020204" pitchFamily="34" charset="0"/>
                <a:ea typeface="Times New Roman" panose="02020603050405020304" pitchFamily="18" charset="0"/>
              </a:rPr>
              <a:t>haben</a:t>
            </a:r>
            <a:r>
              <a:rPr lang="en-US" sz="2400" b="1"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a:solidFill>
                  <a:srgbClr val="115076"/>
                </a:solidFill>
                <a:latin typeface="Century Gothic" panose="020B0502020202020204" pitchFamily="34" charset="0"/>
                <a:ea typeface="Times New Roman" panose="02020603050405020304" pitchFamily="18" charset="0"/>
              </a:rPr>
              <a:t>for most verbs and </a:t>
            </a:r>
            <a:r>
              <a:rPr lang="en-US" sz="2400" b="1" i="1" kern="1400" noProof="0" dirty="0">
                <a:solidFill>
                  <a:srgbClr val="115076"/>
                </a:solidFill>
                <a:latin typeface="Century Gothic" panose="020B0502020202020204" pitchFamily="34" charset="0"/>
                <a:ea typeface="Times New Roman" panose="02020603050405020304" pitchFamily="18" charset="0"/>
              </a:rPr>
              <a:t>sein</a:t>
            </a:r>
            <a:r>
              <a:rPr lang="en-US" sz="2400" kern="1400" noProof="0" dirty="0">
                <a:solidFill>
                  <a:srgbClr val="115076"/>
                </a:solidFill>
                <a:latin typeface="Century Gothic" panose="020B0502020202020204" pitchFamily="34" charset="0"/>
                <a:ea typeface="Times New Roman" panose="02020603050405020304" pitchFamily="18" charset="0"/>
              </a:rPr>
              <a:t> for movement verbs:</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39067" y="3046846"/>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bist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GB" sz="2400" noProof="0" dirty="0" err="1">
                <a:solidFill>
                  <a:srgbClr val="104F75"/>
                </a:solidFill>
                <a:latin typeface="Century Gothic" panose="020B0502020202020204" pitchFamily="34" charset="0"/>
              </a:rPr>
              <a:t>hier</a:t>
            </a:r>
            <a:r>
              <a:rPr lang="en-GB" sz="2400" noProof="0" dirty="0">
                <a:solidFill>
                  <a:srgbClr val="104F75"/>
                </a:solidFill>
                <a:latin typeface="Century Gothic" panose="020B0502020202020204" pitchFamily="34" charset="0"/>
              </a:rPr>
              <a:t> </a:t>
            </a:r>
            <a:r>
              <a:rPr lang="en-GB" sz="2400" b="1" noProof="0" dirty="0" err="1">
                <a:solidFill>
                  <a:srgbClr val="104F75"/>
                </a:solidFill>
                <a:latin typeface="Century Gothic" panose="020B0502020202020204" pitchFamily="34" charset="0"/>
              </a:rPr>
              <a:t>ge</a:t>
            </a:r>
            <a:r>
              <a:rPr lang="en-GB" sz="2400" noProof="0" dirty="0" err="1">
                <a:solidFill>
                  <a:srgbClr val="104F75"/>
                </a:solidFill>
                <a:latin typeface="Century Gothic" panose="020B0502020202020204" pitchFamily="34" charset="0"/>
              </a:rPr>
              <a:t>bl</a:t>
            </a:r>
            <a:r>
              <a:rPr lang="en-GB" sz="2400" b="1" i="1" u="sng" noProof="0" dirty="0" err="1">
                <a:solidFill>
                  <a:srgbClr val="104F75"/>
                </a:solidFill>
                <a:latin typeface="Century Gothic" panose="020B0502020202020204" pitchFamily="34" charset="0"/>
              </a:rPr>
              <a:t>ie</a:t>
            </a:r>
            <a:r>
              <a:rPr lang="en-GB" sz="2400" noProof="0" dirty="0" err="1">
                <a:solidFill>
                  <a:srgbClr val="104F75"/>
                </a:solidFill>
                <a:latin typeface="Century Gothic" panose="020B0502020202020204" pitchFamily="34" charset="0"/>
              </a:rPr>
              <a:t>b</a:t>
            </a:r>
            <a:r>
              <a:rPr lang="en-GB" sz="2400" b="1" noProof="0" dirty="0" err="1">
                <a:solidFill>
                  <a:srgbClr val="104F75"/>
                </a:solidFill>
                <a:latin typeface="Century Gothic" panose="020B0502020202020204" pitchFamily="34" charset="0"/>
              </a:rPr>
              <a:t>en</a:t>
            </a:r>
            <a:r>
              <a:rPr lang="en-GB" sz="2400" noProof="0" dirty="0">
                <a:solidFill>
                  <a:srgbClr val="104F75"/>
                </a:solidFill>
                <a:latin typeface="Century Gothic" panose="020B050202020202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198810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fahr</a:t>
            </a:r>
            <a:r>
              <a:rPr lang="en-GB" sz="2400" b="1" dirty="0" err="1">
                <a:solidFill>
                  <a:srgbClr val="104F75"/>
                </a:solidFill>
                <a:latin typeface="Century Gothic" panose="020B0502020202020204" pitchFamily="34" charset="0"/>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3765138" y="2038797"/>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travelled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often. / 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travelled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 lot.</a:t>
            </a:r>
          </a:p>
        </p:txBody>
      </p:sp>
      <p:sp>
        <p:nvSpPr>
          <p:cNvPr id="25" name="TextBox 24">
            <a:extLst>
              <a:ext uri="{FF2B5EF4-FFF2-40B4-BE49-F238E27FC236}">
                <a16:creationId xmlns:a16="http://schemas.microsoft.com/office/drawing/2014/main" id="{CBBF0AA1-4CDD-4337-B42B-534031E03C92}"/>
              </a:ext>
            </a:extLst>
          </p:cNvPr>
          <p:cNvSpPr txBox="1"/>
          <p:nvPr/>
        </p:nvSpPr>
        <p:spPr>
          <a:xfrm>
            <a:off x="139067" y="2585180"/>
            <a:ext cx="807288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Here are a few more patterns:</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0" y="4856838"/>
            <a:ext cx="9307952"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prefixes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39067" y="3623028"/>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 toll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u</a:t>
            </a:r>
            <a:r>
              <a:rPr kumimoji="0" lang="en-GB" sz="2400"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n</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2C70413-424D-4CD8-A606-85D2AB894DE9}"/>
              </a:ext>
            </a:extLst>
          </p:cNvPr>
          <p:cNvSpPr txBox="1"/>
          <p:nvPr/>
        </p:nvSpPr>
        <p:spPr>
          <a:xfrm>
            <a:off x="139067" y="4230545"/>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Deutsch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spr</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o</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6329995" y="5530548"/>
            <a:ext cx="5718167" cy="724351"/>
          </a:xfrm>
          <a:prstGeom prst="wedgeRoundRectCallout">
            <a:avLst>
              <a:gd name="adj1" fmla="val -22019"/>
              <a:gd name="adj2" fmla="val -6661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prefixes are never stressed. Always stress the syllable that follows. </a:t>
            </a:r>
          </a:p>
        </p:txBody>
      </p:sp>
      <p:sp>
        <p:nvSpPr>
          <p:cNvPr id="2" name="Rectangle 1">
            <a:extLst>
              <a:ext uri="{FF2B5EF4-FFF2-40B4-BE49-F238E27FC236}">
                <a16:creationId xmlns:a16="http://schemas.microsoft.com/office/drawing/2014/main" id="{30CC538F-B838-488D-B765-F707DE940D34}"/>
              </a:ext>
            </a:extLst>
          </p:cNvPr>
          <p:cNvSpPr/>
          <p:nvPr/>
        </p:nvSpPr>
        <p:spPr>
          <a:xfrm>
            <a:off x="9613874" y="1980982"/>
            <a:ext cx="2476960" cy="461665"/>
          </a:xfrm>
          <a:prstGeom prst="rect">
            <a:avLst/>
          </a:prstGeom>
        </p:spPr>
        <p:txBody>
          <a:bodyPr wrap="none">
            <a:spAutoFit/>
          </a:bodyPr>
          <a:lstStyle/>
          <a:p>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ge</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stem + </a:t>
            </a:r>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en</a:t>
            </a:r>
            <a:endParaRPr lang="en-GB" sz="2400" dirty="0"/>
          </a:p>
        </p:txBody>
      </p:sp>
      <p:sp>
        <p:nvSpPr>
          <p:cNvPr id="24" name="Rectangle 23">
            <a:extLst>
              <a:ext uri="{FF2B5EF4-FFF2-40B4-BE49-F238E27FC236}">
                <a16:creationId xmlns:a16="http://schemas.microsoft.com/office/drawing/2014/main" id="{1E163A47-B5C3-4827-85C8-F65587AF07B1}"/>
              </a:ext>
            </a:extLst>
          </p:cNvPr>
          <p:cNvSpPr/>
          <p:nvPr/>
        </p:nvSpPr>
        <p:spPr>
          <a:xfrm>
            <a:off x="8903743" y="3025710"/>
            <a:ext cx="3187091" cy="461665"/>
          </a:xfrm>
          <a:prstGeom prst="rect">
            <a:avLst/>
          </a:prstGeom>
        </p:spPr>
        <p:txBody>
          <a:bodyPr wrap="none">
            <a:spAutoFit/>
          </a:bodyPr>
          <a:lstStyle/>
          <a:p>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ge</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a:t>
            </a:r>
            <a:r>
              <a:rPr lang="en-US" sz="2400"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ei</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a:t>
            </a:r>
            <a:r>
              <a:rPr lang="en-US" sz="2400"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ie</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a:t>
            </a:r>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en</a:t>
            </a:r>
            <a:endParaRPr lang="en-GB" sz="2400" dirty="0"/>
          </a:p>
        </p:txBody>
      </p:sp>
      <p:sp>
        <p:nvSpPr>
          <p:cNvPr id="36" name="Rectangle 35">
            <a:extLst>
              <a:ext uri="{FF2B5EF4-FFF2-40B4-BE49-F238E27FC236}">
                <a16:creationId xmlns:a16="http://schemas.microsoft.com/office/drawing/2014/main" id="{6A1E7997-48FD-440D-97CA-A6520339EC9D}"/>
              </a:ext>
            </a:extLst>
          </p:cNvPr>
          <p:cNvSpPr/>
          <p:nvPr/>
        </p:nvSpPr>
        <p:spPr>
          <a:xfrm>
            <a:off x="9189078" y="3600203"/>
            <a:ext cx="2901756" cy="461665"/>
          </a:xfrm>
          <a:prstGeom prst="rect">
            <a:avLst/>
          </a:prstGeom>
        </p:spPr>
        <p:txBody>
          <a:bodyPr wrap="none">
            <a:spAutoFit/>
          </a:bodyPr>
          <a:lstStyle/>
          <a:p>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ge</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a:t>
            </a:r>
            <a:r>
              <a:rPr lang="en-US" sz="2400"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i</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[u]</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a:t>
            </a:r>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en</a:t>
            </a:r>
            <a:endParaRPr lang="en-GB" sz="2400" dirty="0"/>
          </a:p>
        </p:txBody>
      </p:sp>
      <p:sp>
        <p:nvSpPr>
          <p:cNvPr id="37" name="Rectangle 36">
            <a:extLst>
              <a:ext uri="{FF2B5EF4-FFF2-40B4-BE49-F238E27FC236}">
                <a16:creationId xmlns:a16="http://schemas.microsoft.com/office/drawing/2014/main" id="{931DAB0B-20E7-4213-A8BE-86B051ED1113}"/>
              </a:ext>
            </a:extLst>
          </p:cNvPr>
          <p:cNvSpPr/>
          <p:nvPr/>
        </p:nvSpPr>
        <p:spPr>
          <a:xfrm>
            <a:off x="8792142" y="4288635"/>
            <a:ext cx="3256020" cy="461665"/>
          </a:xfrm>
          <a:prstGeom prst="rect">
            <a:avLst/>
          </a:prstGeom>
        </p:spPr>
        <p:txBody>
          <a:bodyPr wrap="none">
            <a:spAutoFit/>
          </a:bodyPr>
          <a:lstStyle/>
          <a:p>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ge</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a:t>
            </a:r>
            <a:r>
              <a:rPr lang="en-US" sz="2400"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i</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 </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[o]</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a:t>
            </a:r>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en</a:t>
            </a:r>
            <a:endParaRPr lang="en-GB" sz="2400" dirty="0"/>
          </a:p>
        </p:txBody>
      </p:sp>
      <p:sp>
        <p:nvSpPr>
          <p:cNvPr id="38" name="TextBox 37">
            <a:extLst>
              <a:ext uri="{FF2B5EF4-FFF2-40B4-BE49-F238E27FC236}">
                <a16:creationId xmlns:a16="http://schemas.microsoft.com/office/drawing/2014/main" id="{665A73C8-4D98-48BB-A567-DBE77798E51B}"/>
              </a:ext>
            </a:extLst>
          </p:cNvPr>
          <p:cNvSpPr txBox="1"/>
          <p:nvPr/>
        </p:nvSpPr>
        <p:spPr>
          <a:xfrm>
            <a:off x="134934" y="5217025"/>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ver</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gesse</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F22D9F1A-484A-45DF-A791-D9437A20BF96}"/>
              </a:ext>
            </a:extLst>
          </p:cNvPr>
          <p:cNvSpPr/>
          <p:nvPr/>
        </p:nvSpPr>
        <p:spPr>
          <a:xfrm>
            <a:off x="8722499" y="4836211"/>
            <a:ext cx="3334567" cy="461665"/>
          </a:xfrm>
          <a:prstGeom prst="rect">
            <a:avLst/>
          </a:prstGeom>
        </p:spPr>
        <p:txBody>
          <a:bodyPr wrap="none">
            <a:spAutoFit/>
          </a:bodyPr>
          <a:lstStyle/>
          <a:p>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ver</a:t>
            </a:r>
            <a:r>
              <a:rPr lang="en-US" sz="2400" b="1"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a:t>
            </a:r>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ent</a:t>
            </a:r>
            <a:r>
              <a:rPr lang="en-US" sz="2400" b="1"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 stem + </a:t>
            </a:r>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en</a:t>
            </a:r>
            <a:endParaRPr lang="en-GB" sz="2400" dirty="0"/>
          </a:p>
        </p:txBody>
      </p:sp>
      <p:sp>
        <p:nvSpPr>
          <p:cNvPr id="40" name="TextBox 39">
            <a:extLst>
              <a:ext uri="{FF2B5EF4-FFF2-40B4-BE49-F238E27FC236}">
                <a16:creationId xmlns:a16="http://schemas.microsoft.com/office/drawing/2014/main" id="{1EE6AC8D-51E2-44C6-8D50-3B1BC413D82D}"/>
              </a:ext>
            </a:extLst>
          </p:cNvPr>
          <p:cNvSpPr txBox="1"/>
          <p:nvPr/>
        </p:nvSpPr>
        <p:spPr>
          <a:xfrm>
            <a:off x="3595788" y="3108401"/>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104F75"/>
                </a:solidFill>
                <a:latin typeface="Century Gothic" panose="020B0502020202020204" pitchFamily="34" charset="0"/>
              </a:rPr>
              <a:t>You</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stayed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you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stayed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here.</a:t>
            </a:r>
          </a:p>
        </p:txBody>
      </p:sp>
      <p:sp>
        <p:nvSpPr>
          <p:cNvPr id="41" name="TextBox 40">
            <a:extLst>
              <a:ext uri="{FF2B5EF4-FFF2-40B4-BE49-F238E27FC236}">
                <a16:creationId xmlns:a16="http://schemas.microsoft.com/office/drawing/2014/main" id="{E9986E69-FE48-427A-B3DD-B56EAE1D14CF}"/>
              </a:ext>
            </a:extLst>
          </p:cNvPr>
          <p:cNvSpPr txBox="1"/>
          <p:nvPr/>
        </p:nvSpPr>
        <p:spPr>
          <a:xfrm>
            <a:off x="3778723" y="3699420"/>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104F75"/>
                </a:solidFill>
                <a:latin typeface="Century Gothic" panose="020B0502020202020204" pitchFamily="34" charset="0"/>
              </a:rPr>
              <a:t>She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found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she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found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it</a:t>
            </a:r>
            <a:r>
              <a:rPr kumimoji="0" lang="en-GB" sz="2000" b="0" i="1" u="none" strike="noStrike" kern="1200" cap="none" spc="0" normalizeH="0" noProof="0" dirty="0">
                <a:ln>
                  <a:noFill/>
                </a:ln>
                <a:solidFill>
                  <a:srgbClr val="104F75"/>
                </a:solidFill>
                <a:effectLst/>
                <a:uLnTx/>
                <a:uFillTx/>
                <a:latin typeface="Century Gothic" panose="020B0502020202020204" pitchFamily="34" charset="0"/>
                <a:ea typeface="+mn-ea"/>
                <a:cs typeface="+mn-cs"/>
              </a:rPr>
              <a:t> great</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7C0194F4-1112-47C7-AFA4-43BA900E4CCD}"/>
              </a:ext>
            </a:extLst>
          </p:cNvPr>
          <p:cNvSpPr txBox="1"/>
          <p:nvPr/>
        </p:nvSpPr>
        <p:spPr>
          <a:xfrm>
            <a:off x="5003618" y="4116823"/>
            <a:ext cx="3256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104F75"/>
                </a:solidFill>
                <a:latin typeface="Century Gothic" panose="020B0502020202020204" pitchFamily="34" charset="0"/>
              </a:rPr>
              <a:t>We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spoken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spoke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German.</a:t>
            </a:r>
          </a:p>
        </p:txBody>
      </p:sp>
      <p:sp>
        <p:nvSpPr>
          <p:cNvPr id="43" name="TextBox 42">
            <a:extLst>
              <a:ext uri="{FF2B5EF4-FFF2-40B4-BE49-F238E27FC236}">
                <a16:creationId xmlns:a16="http://schemas.microsoft.com/office/drawing/2014/main" id="{94CD3728-AB23-4800-ABC5-EBC0855F590E}"/>
              </a:ext>
            </a:extLst>
          </p:cNvPr>
          <p:cNvSpPr txBox="1"/>
          <p:nvPr/>
        </p:nvSpPr>
        <p:spPr>
          <a:xfrm>
            <a:off x="3375608" y="5276914"/>
            <a:ext cx="3256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104F75"/>
                </a:solidFill>
                <a:latin typeface="Century Gothic" panose="020B0502020202020204" pitchFamily="34" charset="0"/>
              </a:rPr>
              <a:t>They</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forgotten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forgot.</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96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25" grpId="0"/>
      <p:bldP spid="26" grpId="0"/>
      <p:bldP spid="27" grpId="0"/>
      <p:bldP spid="29" grpId="0"/>
      <p:bldP spid="31" grpId="0" animBg="1"/>
      <p:bldP spid="2" grpId="0"/>
      <p:bldP spid="24" grpId="0"/>
      <p:bldP spid="36" grpId="0"/>
      <p:bldP spid="37" grpId="0"/>
      <p:bldP spid="38" grpId="0"/>
      <p:bldP spid="39" grpId="0"/>
      <p:bldP spid="40" grpId="0"/>
      <p:bldP spid="41" grpId="0"/>
      <p:bldP spid="42"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60654" cy="869950"/>
          </a:xfrm>
          <a:prstGeom prst="rect">
            <a:avLst/>
          </a:prstGeom>
        </p:spPr>
      </p:pic>
      <p:sp>
        <p:nvSpPr>
          <p:cNvPr id="4" name="Title 3"/>
          <p:cNvSpPr>
            <a:spLocks noGrp="1"/>
          </p:cNvSpPr>
          <p:nvPr>
            <p:ph type="title"/>
          </p:nvPr>
        </p:nvSpPr>
        <p:spPr>
          <a:xfrm>
            <a:off x="0" y="294041"/>
            <a:ext cx="6645499"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err="1">
                <a:solidFill>
                  <a:srgbClr val="115076"/>
                </a:solidFill>
                <a:latin typeface="Century Gothic" panose="020B0502020202020204" pitchFamily="34" charset="0"/>
                <a:ea typeface="Times New Roman" panose="02020603050405020304" pitchFamily="18" charset="0"/>
              </a:rPr>
              <a:t>Schreibe</a:t>
            </a:r>
            <a:r>
              <a:rPr lang="en-US" sz="2400" kern="1400" noProof="0" dirty="0">
                <a:solidFill>
                  <a:srgbClr val="115076"/>
                </a:solidFill>
                <a:latin typeface="Century Gothic" panose="020B0502020202020204" pitchFamily="34" charset="0"/>
                <a:ea typeface="Times New Roman" panose="02020603050405020304" pitchFamily="18" charset="0"/>
              </a:rPr>
              <a:t> den </a:t>
            </a:r>
            <a:r>
              <a:rPr lang="en-US" sz="2400" kern="1400" noProof="0" dirty="0" err="1">
                <a:solidFill>
                  <a:srgbClr val="115076"/>
                </a:solidFill>
                <a:latin typeface="Century Gothic" panose="020B0502020202020204" pitchFamily="34" charset="0"/>
                <a:ea typeface="Times New Roman" panose="02020603050405020304" pitchFamily="18" charset="0"/>
              </a:rPr>
              <a:t>Satz</a:t>
            </a:r>
            <a:r>
              <a:rPr lang="en-US" sz="2400"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err="1">
                <a:solidFill>
                  <a:srgbClr val="115076"/>
                </a:solidFill>
                <a:latin typeface="Century Gothic" panose="020B0502020202020204" pitchFamily="34" charset="0"/>
                <a:ea typeface="Times New Roman" panose="02020603050405020304" pitchFamily="18" charset="0"/>
              </a:rPr>
              <a:t>mit</a:t>
            </a:r>
            <a:r>
              <a:rPr lang="en-US" sz="2400" kern="1400" noProof="0" dirty="0">
                <a:solidFill>
                  <a:srgbClr val="115076"/>
                </a:solidFill>
                <a:latin typeface="Century Gothic" panose="020B0502020202020204" pitchFamily="34" charset="0"/>
                <a:ea typeface="Times New Roman" panose="02020603050405020304" pitchFamily="18" charset="0"/>
              </a:rPr>
              <a:t> dem </a:t>
            </a:r>
            <a:r>
              <a:rPr lang="en-US" sz="2400" kern="1400" noProof="0" dirty="0" err="1">
                <a:solidFill>
                  <a:srgbClr val="115076"/>
                </a:solidFill>
                <a:latin typeface="Century Gothic" panose="020B0502020202020204" pitchFamily="34" charset="0"/>
                <a:ea typeface="Times New Roman" panose="02020603050405020304" pitchFamily="18" charset="0"/>
              </a:rPr>
              <a:t>Partizip</a:t>
            </a:r>
            <a:r>
              <a:rPr lang="en-US" sz="2400" kern="1400" noProof="0" dirty="0">
                <a:solidFill>
                  <a:srgbClr val="115076"/>
                </a:solidFill>
                <a:latin typeface="Century Gothic" panose="020B0502020202020204" pitchFamily="34" charset="0"/>
                <a:ea typeface="Times New Roman" panose="02020603050405020304" pitchFamily="18"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8" name="TextBox 27">
            <a:extLst>
              <a:ext uri="{FF2B5EF4-FFF2-40B4-BE49-F238E27FC236}">
                <a16:creationId xmlns:a16="http://schemas.microsoft.com/office/drawing/2014/main" id="{7BA7870D-EDDD-40D6-BA2D-800D715DB0E5}"/>
              </a:ext>
            </a:extLst>
          </p:cNvPr>
          <p:cNvSpPr txBox="1"/>
          <p:nvPr/>
        </p:nvSpPr>
        <p:spPr>
          <a:xfrm>
            <a:off x="2150772" y="5280145"/>
            <a:ext cx="8610344"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kern="1400" noProof="0" dirty="0">
                <a:solidFill>
                  <a:srgbClr val="115076"/>
                </a:solidFill>
                <a:latin typeface="Century Gothic" panose="020B0502020202020204" pitchFamily="34" charset="0"/>
                <a:ea typeface="Times New Roman" panose="02020603050405020304" pitchFamily="18" charset="0"/>
              </a:rPr>
              <a:t>Sie </a:t>
            </a:r>
            <a:r>
              <a:rPr lang="en-US" sz="3200" kern="1400" noProof="0" dirty="0" err="1">
                <a:solidFill>
                  <a:srgbClr val="115076"/>
                </a:solidFill>
                <a:latin typeface="Century Gothic" panose="020B0502020202020204" pitchFamily="34" charset="0"/>
                <a:ea typeface="Times New Roman" panose="02020603050405020304" pitchFamily="18" charset="0"/>
              </a:rPr>
              <a:t>haben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ein</a:t>
            </a:r>
            <a:r>
              <a:rPr lang="en-US" sz="3200" kern="1400" noProof="0" dirty="0">
                <a:solidFill>
                  <a:srgbClr val="115076"/>
                </a:solidFill>
                <a:latin typeface="Century Gothic" panose="020B0502020202020204" pitchFamily="34" charset="0"/>
                <a:ea typeface="Times New Roman" panose="02020603050405020304" pitchFamily="18" charset="0"/>
              </a:rPr>
              <a:t> Buch </a:t>
            </a:r>
            <a:r>
              <a:rPr lang="en-US" sz="3200" b="1" kern="1400" noProof="0" dirty="0" err="1">
                <a:solidFill>
                  <a:srgbClr val="115076"/>
                </a:solidFill>
                <a:latin typeface="Century Gothic" panose="020B0502020202020204" pitchFamily="34" charset="0"/>
                <a:ea typeface="Times New Roman" panose="02020603050405020304" pitchFamily="18" charset="0"/>
              </a:rPr>
              <a:t>ge</a:t>
            </a:r>
            <a:r>
              <a:rPr lang="en-US" sz="3200" kern="1400" noProof="0" dirty="0" err="1">
                <a:solidFill>
                  <a:srgbClr val="115076"/>
                </a:solidFill>
                <a:latin typeface="Century Gothic" panose="020B0502020202020204" pitchFamily="34" charset="0"/>
                <a:ea typeface="Times New Roman" panose="02020603050405020304" pitchFamily="18" charset="0"/>
              </a:rPr>
              <a:t>les</a:t>
            </a:r>
            <a:r>
              <a:rPr lang="en-US" sz="3200" b="1" kern="1400" noProof="0" dirty="0" err="1">
                <a:solidFill>
                  <a:srgbClr val="115076"/>
                </a:solidFill>
                <a:latin typeface="Century Gothic" panose="020B0502020202020204" pitchFamily="34" charset="0"/>
                <a:ea typeface="Times New Roman" panose="02020603050405020304" pitchFamily="18" charset="0"/>
              </a:rPr>
              <a:t>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lesen</a:t>
            </a:r>
            <a:r>
              <a:rPr lang="en-US" sz="3200" kern="1400" noProof="0" dirty="0">
                <a:solidFill>
                  <a:srgbClr val="115076"/>
                </a:solidFill>
                <a:latin typeface="Century Gothic" panose="020B0502020202020204" pitchFamily="34" charset="0"/>
                <a:ea typeface="Times New Roman" panose="02020603050405020304" pitchFamily="18" charset="0"/>
              </a:rPr>
              <a:t>]</a:t>
            </a:r>
            <a:endParaRPr kumimoji="0" lang="en-GB" sz="32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FAEB170-DD25-4232-9704-3C1586A29766}"/>
              </a:ext>
            </a:extLst>
          </p:cNvPr>
          <p:cNvSpPr/>
          <p:nvPr/>
        </p:nvSpPr>
        <p:spPr>
          <a:xfrm>
            <a:off x="1365161" y="2124822"/>
            <a:ext cx="1571222" cy="461665"/>
          </a:xfrm>
          <a:prstGeom prst="rect">
            <a:avLst/>
          </a:prstGeom>
          <a:solidFill>
            <a:srgbClr val="FF9933"/>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fahren</a:t>
            </a:r>
            <a:endParaRPr lang="en-GB" sz="2400" b="1" dirty="0">
              <a:solidFill>
                <a:schemeClr val="bg1"/>
              </a:solidFill>
            </a:endParaRPr>
          </a:p>
        </p:txBody>
      </p:sp>
      <p:sp>
        <p:nvSpPr>
          <p:cNvPr id="7" name="Rectangle: Rounded Corners 6">
            <a:extLst>
              <a:ext uri="{FF2B5EF4-FFF2-40B4-BE49-F238E27FC236}">
                <a16:creationId xmlns:a16="http://schemas.microsoft.com/office/drawing/2014/main" id="{92926EF1-6B48-4419-8771-F36E6F2D6962}"/>
              </a:ext>
            </a:extLst>
          </p:cNvPr>
          <p:cNvSpPr/>
          <p:nvPr/>
        </p:nvSpPr>
        <p:spPr>
          <a:xfrm>
            <a:off x="6088254" y="5336607"/>
            <a:ext cx="1631324" cy="471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______</a:t>
            </a:r>
          </a:p>
        </p:txBody>
      </p:sp>
      <p:pic>
        <p:nvPicPr>
          <p:cNvPr id="12" name="Picture 11" descr="Icon&#10;&#10;Description automatically generated">
            <a:extLst>
              <a:ext uri="{FF2B5EF4-FFF2-40B4-BE49-F238E27FC236}">
                <a16:creationId xmlns:a16="http://schemas.microsoft.com/office/drawing/2014/main" id="{3CBE0649-3229-47D6-8570-2E467A5870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7" y="1942564"/>
            <a:ext cx="901523" cy="901523"/>
          </a:xfrm>
          <a:prstGeom prst="rect">
            <a:avLst/>
          </a:prstGeom>
          <a:effectLst>
            <a:outerShdw blurRad="50800" dist="38100" dir="5400000" algn="t" rotWithShape="0">
              <a:prstClr val="black">
                <a:alpha val="40000"/>
              </a:prstClr>
            </a:outerShdw>
          </a:effectLst>
        </p:spPr>
      </p:pic>
      <p:pic>
        <p:nvPicPr>
          <p:cNvPr id="14" name="Picture 13" descr="A picture containing grass, outdoor, young, child&#10;&#10;Description automatically generated">
            <a:extLst>
              <a:ext uri="{FF2B5EF4-FFF2-40B4-BE49-F238E27FC236}">
                <a16:creationId xmlns:a16="http://schemas.microsoft.com/office/drawing/2014/main" id="{087FCEF8-74A5-4848-BFA3-C6669EBA7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7112" y="1639314"/>
            <a:ext cx="5202285" cy="3576571"/>
          </a:xfrm>
          <a:prstGeom prst="rect">
            <a:avLst/>
          </a:prstGeom>
        </p:spPr>
      </p:pic>
      <p:sp>
        <p:nvSpPr>
          <p:cNvPr id="29" name="TextBox 28">
            <a:extLst>
              <a:ext uri="{FF2B5EF4-FFF2-40B4-BE49-F238E27FC236}">
                <a16:creationId xmlns:a16="http://schemas.microsoft.com/office/drawing/2014/main" id="{A625F589-9BB5-40BE-9A87-BBA5962D7B2F}"/>
              </a:ext>
            </a:extLst>
          </p:cNvPr>
          <p:cNvSpPr txBox="1"/>
          <p:nvPr/>
        </p:nvSpPr>
        <p:spPr>
          <a:xfrm>
            <a:off x="2214288" y="5817448"/>
            <a:ext cx="588652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i="1" kern="1400" noProof="0" dirty="0">
                <a:solidFill>
                  <a:srgbClr val="115076"/>
                </a:solidFill>
                <a:latin typeface="Century Gothic" panose="020B0502020202020204" pitchFamily="34" charset="0"/>
                <a:ea typeface="Times New Roman" panose="02020603050405020304" pitchFamily="18" charset="0"/>
              </a:rPr>
              <a:t>They </a:t>
            </a:r>
            <a:r>
              <a:rPr lang="en-US" sz="2400" i="1" u="sng" kern="1400" noProof="0" dirty="0">
                <a:solidFill>
                  <a:srgbClr val="115076"/>
                </a:solidFill>
                <a:latin typeface="Century Gothic" panose="020B0502020202020204" pitchFamily="34" charset="0"/>
                <a:ea typeface="Times New Roman" panose="02020603050405020304" pitchFamily="18" charset="0"/>
              </a:rPr>
              <a:t>have read</a:t>
            </a:r>
            <a:r>
              <a:rPr lang="en-US" sz="2400" i="1" kern="1400" noProof="0" dirty="0">
                <a:solidFill>
                  <a:srgbClr val="115076"/>
                </a:solidFill>
                <a:latin typeface="Century Gothic" panose="020B0502020202020204" pitchFamily="34" charset="0"/>
                <a:ea typeface="Times New Roman" panose="02020603050405020304" pitchFamily="18" charset="0"/>
              </a:rPr>
              <a:t>  / They </a:t>
            </a:r>
            <a:r>
              <a:rPr lang="en-US" sz="2400" i="1" u="sng" kern="1400" noProof="0" dirty="0">
                <a:solidFill>
                  <a:srgbClr val="115076"/>
                </a:solidFill>
                <a:latin typeface="Century Gothic" panose="020B0502020202020204" pitchFamily="34" charset="0"/>
                <a:ea typeface="Times New Roman" panose="02020603050405020304" pitchFamily="18" charset="0"/>
              </a:rPr>
              <a:t>read</a:t>
            </a:r>
            <a:r>
              <a:rPr lang="en-US" sz="2400" i="1" kern="1400" noProof="0" dirty="0">
                <a:solidFill>
                  <a:srgbClr val="115076"/>
                </a:solidFill>
                <a:latin typeface="Century Gothic" panose="020B0502020202020204" pitchFamily="34" charset="0"/>
                <a:ea typeface="Times New Roman" panose="02020603050405020304" pitchFamily="18" charset="0"/>
              </a:rPr>
              <a:t> a book.</a:t>
            </a:r>
            <a:endParaRPr kumimoji="0" lang="en-GB" sz="2400" b="0" i="1"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31" name="Action Button: Custom 16">
            <a:hlinkClick r:id="" action="ppaction://noaction" highlightClick="1">
              <a:snd r:embed="rId6" name="9.1.1.5 Slide 21.wav"/>
            </a:hlinkClick>
            <a:extLst>
              <a:ext uri="{FF2B5EF4-FFF2-40B4-BE49-F238E27FC236}">
                <a16:creationId xmlns:a16="http://schemas.microsoft.com/office/drawing/2014/main" id="{6D704487-2455-4034-B255-08E1EEC0E056}"/>
              </a:ext>
            </a:extLst>
          </p:cNvPr>
          <p:cNvSpPr/>
          <p:nvPr/>
        </p:nvSpPr>
        <p:spPr>
          <a:xfrm>
            <a:off x="1528131" y="5450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128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7" grpId="1"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60654" cy="869950"/>
          </a:xfrm>
          <a:prstGeom prst="rect">
            <a:avLst/>
          </a:prstGeom>
        </p:spPr>
      </p:pic>
      <p:sp>
        <p:nvSpPr>
          <p:cNvPr id="4" name="Title 3"/>
          <p:cNvSpPr>
            <a:spLocks noGrp="1"/>
          </p:cNvSpPr>
          <p:nvPr>
            <p:ph type="title"/>
          </p:nvPr>
        </p:nvSpPr>
        <p:spPr>
          <a:xfrm>
            <a:off x="0" y="294041"/>
            <a:ext cx="6645499"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err="1">
                <a:solidFill>
                  <a:srgbClr val="115076"/>
                </a:solidFill>
                <a:latin typeface="Century Gothic" panose="020B0502020202020204" pitchFamily="34" charset="0"/>
                <a:ea typeface="Times New Roman" panose="02020603050405020304" pitchFamily="18" charset="0"/>
              </a:rPr>
              <a:t>Schreibe</a:t>
            </a:r>
            <a:r>
              <a:rPr lang="en-US" sz="2400" kern="1400" noProof="0" dirty="0">
                <a:solidFill>
                  <a:srgbClr val="115076"/>
                </a:solidFill>
                <a:latin typeface="Century Gothic" panose="020B0502020202020204" pitchFamily="34" charset="0"/>
                <a:ea typeface="Times New Roman" panose="02020603050405020304" pitchFamily="18" charset="0"/>
              </a:rPr>
              <a:t> den </a:t>
            </a:r>
            <a:r>
              <a:rPr lang="en-US" sz="2400" kern="1400" noProof="0" dirty="0" err="1">
                <a:solidFill>
                  <a:srgbClr val="115076"/>
                </a:solidFill>
                <a:latin typeface="Century Gothic" panose="020B0502020202020204" pitchFamily="34" charset="0"/>
                <a:ea typeface="Times New Roman" panose="02020603050405020304" pitchFamily="18" charset="0"/>
              </a:rPr>
              <a:t>Satz</a:t>
            </a:r>
            <a:r>
              <a:rPr lang="en-US" sz="2400"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err="1">
                <a:solidFill>
                  <a:srgbClr val="115076"/>
                </a:solidFill>
                <a:latin typeface="Century Gothic" panose="020B0502020202020204" pitchFamily="34" charset="0"/>
                <a:ea typeface="Times New Roman" panose="02020603050405020304" pitchFamily="18" charset="0"/>
              </a:rPr>
              <a:t>mit</a:t>
            </a:r>
            <a:r>
              <a:rPr lang="en-US" sz="2400" kern="1400" noProof="0" dirty="0">
                <a:solidFill>
                  <a:srgbClr val="115076"/>
                </a:solidFill>
                <a:latin typeface="Century Gothic" panose="020B0502020202020204" pitchFamily="34" charset="0"/>
                <a:ea typeface="Times New Roman" panose="02020603050405020304" pitchFamily="18" charset="0"/>
              </a:rPr>
              <a:t> dem </a:t>
            </a:r>
            <a:r>
              <a:rPr lang="en-US" sz="2400" kern="1400" noProof="0" dirty="0" err="1">
                <a:solidFill>
                  <a:srgbClr val="115076"/>
                </a:solidFill>
                <a:latin typeface="Century Gothic" panose="020B0502020202020204" pitchFamily="34" charset="0"/>
                <a:ea typeface="Times New Roman" panose="02020603050405020304" pitchFamily="18" charset="0"/>
              </a:rPr>
              <a:t>Partizip</a:t>
            </a:r>
            <a:r>
              <a:rPr lang="en-US" sz="2400" kern="1400" noProof="0" dirty="0">
                <a:solidFill>
                  <a:srgbClr val="115076"/>
                </a:solidFill>
                <a:latin typeface="Century Gothic" panose="020B0502020202020204" pitchFamily="34" charset="0"/>
                <a:ea typeface="Times New Roman" panose="02020603050405020304" pitchFamily="18"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8" name="TextBox 27">
            <a:extLst>
              <a:ext uri="{FF2B5EF4-FFF2-40B4-BE49-F238E27FC236}">
                <a16:creationId xmlns:a16="http://schemas.microsoft.com/office/drawing/2014/main" id="{7BA7870D-EDDD-40D6-BA2D-800D715DB0E5}"/>
              </a:ext>
            </a:extLst>
          </p:cNvPr>
          <p:cNvSpPr txBox="1"/>
          <p:nvPr/>
        </p:nvSpPr>
        <p:spPr>
          <a:xfrm>
            <a:off x="2053525" y="5280144"/>
            <a:ext cx="8610344"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kern="1400" noProof="0" dirty="0">
                <a:solidFill>
                  <a:srgbClr val="115076"/>
                </a:solidFill>
                <a:latin typeface="Century Gothic" panose="020B0502020202020204" pitchFamily="34" charset="0"/>
                <a:ea typeface="Times New Roman" panose="02020603050405020304" pitchFamily="18" charset="0"/>
              </a:rPr>
              <a:t>Er hat </a:t>
            </a:r>
            <a:r>
              <a:rPr lang="en-US" sz="3200" kern="1400" noProof="0" dirty="0" err="1">
                <a:solidFill>
                  <a:srgbClr val="115076"/>
                </a:solidFill>
                <a:latin typeface="Century Gothic" panose="020B0502020202020204" pitchFamily="34" charset="0"/>
                <a:ea typeface="Times New Roman" panose="02020603050405020304" pitchFamily="18" charset="0"/>
              </a:rPr>
              <a:t>einen</a:t>
            </a:r>
            <a:r>
              <a:rPr lang="en-US" sz="3200" kern="1400" noProof="0" dirty="0">
                <a:solidFill>
                  <a:srgbClr val="115076"/>
                </a:solidFill>
                <a:latin typeface="Century Gothic" panose="020B0502020202020204" pitchFamily="34" charset="0"/>
                <a:ea typeface="Times New Roman" panose="02020603050405020304" pitchFamily="18" charset="0"/>
              </a:rPr>
              <a:t> Brief </a:t>
            </a:r>
            <a:r>
              <a:rPr lang="en-US" sz="3200" b="1" kern="1400" noProof="0" dirty="0" err="1">
                <a:solidFill>
                  <a:srgbClr val="115076"/>
                </a:solidFill>
                <a:latin typeface="Century Gothic" panose="020B0502020202020204" pitchFamily="34" charset="0"/>
                <a:ea typeface="Times New Roman" panose="02020603050405020304" pitchFamily="18" charset="0"/>
              </a:rPr>
              <a:t>ge</a:t>
            </a:r>
            <a:r>
              <a:rPr lang="en-US" sz="3200" kern="1400" noProof="0" dirty="0" err="1">
                <a:solidFill>
                  <a:srgbClr val="115076"/>
                </a:solidFill>
                <a:latin typeface="Century Gothic" panose="020B0502020202020204" pitchFamily="34" charset="0"/>
                <a:ea typeface="Times New Roman" panose="02020603050405020304" pitchFamily="18" charset="0"/>
              </a:rPr>
              <a:t>schrieb</a:t>
            </a:r>
            <a:r>
              <a:rPr lang="en-US" sz="3200" b="1" kern="1400" noProof="0" dirty="0" err="1">
                <a:solidFill>
                  <a:srgbClr val="115076"/>
                </a:solidFill>
                <a:latin typeface="Century Gothic" panose="020B0502020202020204" pitchFamily="34" charset="0"/>
                <a:ea typeface="Times New Roman" panose="02020603050405020304" pitchFamily="18" charset="0"/>
              </a:rPr>
              <a:t>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schreiben</a:t>
            </a:r>
            <a:r>
              <a:rPr lang="en-US" sz="3200" kern="1400" noProof="0" dirty="0">
                <a:solidFill>
                  <a:srgbClr val="115076"/>
                </a:solidFill>
                <a:latin typeface="Century Gothic" panose="020B0502020202020204" pitchFamily="34" charset="0"/>
                <a:ea typeface="Times New Roman" panose="02020603050405020304" pitchFamily="18" charset="0"/>
              </a:rPr>
              <a:t>]</a:t>
            </a:r>
            <a:endParaRPr kumimoji="0" lang="en-GB" sz="32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FAEB170-DD25-4232-9704-3C1586A29766}"/>
              </a:ext>
            </a:extLst>
          </p:cNvPr>
          <p:cNvSpPr/>
          <p:nvPr/>
        </p:nvSpPr>
        <p:spPr>
          <a:xfrm>
            <a:off x="1365160" y="2124822"/>
            <a:ext cx="1835239" cy="461665"/>
          </a:xfrm>
          <a:prstGeom prst="rect">
            <a:avLst/>
          </a:prstGeom>
          <a:solidFill>
            <a:srgbClr val="FF9933"/>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bleiben</a:t>
            </a:r>
            <a:endParaRPr lang="en-GB" sz="2400" b="1" dirty="0">
              <a:solidFill>
                <a:schemeClr val="bg1"/>
              </a:solidFill>
            </a:endParaRPr>
          </a:p>
        </p:txBody>
      </p:sp>
      <p:sp>
        <p:nvSpPr>
          <p:cNvPr id="7" name="Rectangle: Rounded Corners 6">
            <a:extLst>
              <a:ext uri="{FF2B5EF4-FFF2-40B4-BE49-F238E27FC236}">
                <a16:creationId xmlns:a16="http://schemas.microsoft.com/office/drawing/2014/main" id="{92926EF1-6B48-4419-8771-F36E6F2D6962}"/>
              </a:ext>
            </a:extLst>
          </p:cNvPr>
          <p:cNvSpPr/>
          <p:nvPr/>
        </p:nvSpPr>
        <p:spPr>
          <a:xfrm>
            <a:off x="5543035" y="5364241"/>
            <a:ext cx="2557776" cy="471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______  .</a:t>
            </a:r>
          </a:p>
        </p:txBody>
      </p:sp>
      <p:pic>
        <p:nvPicPr>
          <p:cNvPr id="12" name="Picture 11" descr="Icon&#10;&#10;Description automatically generated">
            <a:extLst>
              <a:ext uri="{FF2B5EF4-FFF2-40B4-BE49-F238E27FC236}">
                <a16:creationId xmlns:a16="http://schemas.microsoft.com/office/drawing/2014/main" id="{3CBE0649-3229-47D6-8570-2E467A5870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7" y="1942564"/>
            <a:ext cx="901523" cy="901523"/>
          </a:xfrm>
          <a:prstGeom prst="rect">
            <a:avLst/>
          </a:prstGeom>
          <a:effectLst>
            <a:outerShdw blurRad="50800" dist="38100" dir="5400000" algn="t" rotWithShape="0">
              <a:prstClr val="black">
                <a:alpha val="40000"/>
              </a:prstClr>
            </a:outerShdw>
          </a:effectLst>
        </p:spPr>
      </p:pic>
      <p:sp>
        <p:nvSpPr>
          <p:cNvPr id="29" name="TextBox 28">
            <a:extLst>
              <a:ext uri="{FF2B5EF4-FFF2-40B4-BE49-F238E27FC236}">
                <a16:creationId xmlns:a16="http://schemas.microsoft.com/office/drawing/2014/main" id="{A625F589-9BB5-40BE-9A87-BBA5962D7B2F}"/>
              </a:ext>
            </a:extLst>
          </p:cNvPr>
          <p:cNvSpPr txBox="1"/>
          <p:nvPr/>
        </p:nvSpPr>
        <p:spPr>
          <a:xfrm>
            <a:off x="2214288" y="5817448"/>
            <a:ext cx="588652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i="1" kern="1400" dirty="0">
                <a:solidFill>
                  <a:srgbClr val="115076"/>
                </a:solidFill>
                <a:latin typeface="Century Gothic" panose="020B0502020202020204" pitchFamily="34" charset="0"/>
                <a:ea typeface="Times New Roman" panose="02020603050405020304" pitchFamily="18" charset="0"/>
              </a:rPr>
              <a:t>He</a:t>
            </a:r>
            <a:r>
              <a:rPr lang="en-US" sz="2400" i="1" kern="1400" noProof="0" dirty="0">
                <a:solidFill>
                  <a:srgbClr val="115076"/>
                </a:solidFill>
                <a:latin typeface="Century Gothic" panose="020B0502020202020204" pitchFamily="34" charset="0"/>
                <a:ea typeface="Times New Roman" panose="02020603050405020304" pitchFamily="18" charset="0"/>
              </a:rPr>
              <a:t> </a:t>
            </a:r>
            <a:r>
              <a:rPr lang="en-US" sz="2400" i="1" u="sng" kern="1400" noProof="0" dirty="0">
                <a:solidFill>
                  <a:srgbClr val="115076"/>
                </a:solidFill>
                <a:latin typeface="Century Gothic" panose="020B0502020202020204" pitchFamily="34" charset="0"/>
                <a:ea typeface="Times New Roman" panose="02020603050405020304" pitchFamily="18" charset="0"/>
              </a:rPr>
              <a:t>has written</a:t>
            </a:r>
            <a:r>
              <a:rPr lang="en-US" sz="2400" i="1" kern="1400" noProof="0" dirty="0">
                <a:solidFill>
                  <a:srgbClr val="115076"/>
                </a:solidFill>
                <a:latin typeface="Century Gothic" panose="020B0502020202020204" pitchFamily="34" charset="0"/>
                <a:ea typeface="Times New Roman" panose="02020603050405020304" pitchFamily="18" charset="0"/>
              </a:rPr>
              <a:t>/ He </a:t>
            </a:r>
            <a:r>
              <a:rPr lang="en-US" sz="2400" i="1" u="sng" kern="1400" noProof="0" dirty="0">
                <a:solidFill>
                  <a:srgbClr val="115076"/>
                </a:solidFill>
                <a:latin typeface="Century Gothic" panose="020B0502020202020204" pitchFamily="34" charset="0"/>
                <a:ea typeface="Times New Roman" panose="02020603050405020304" pitchFamily="18" charset="0"/>
              </a:rPr>
              <a:t>wrote</a:t>
            </a:r>
            <a:r>
              <a:rPr lang="en-US" sz="2400" i="1" kern="1400" noProof="0" dirty="0">
                <a:solidFill>
                  <a:srgbClr val="115076"/>
                </a:solidFill>
                <a:latin typeface="Century Gothic" panose="020B0502020202020204" pitchFamily="34" charset="0"/>
                <a:ea typeface="Times New Roman" panose="02020603050405020304" pitchFamily="18" charset="0"/>
              </a:rPr>
              <a:t> a letter.</a:t>
            </a:r>
            <a:endParaRPr kumimoji="0" lang="en-GB" sz="2400" b="0" i="1"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31" name="Action Button: Custom 16">
            <a:hlinkClick r:id="" action="ppaction://noaction" highlightClick="1">
              <a:snd r:embed="rId5" name="9.1.1.5 Slide 22.wav"/>
            </a:hlinkClick>
            <a:extLst>
              <a:ext uri="{FF2B5EF4-FFF2-40B4-BE49-F238E27FC236}">
                <a16:creationId xmlns:a16="http://schemas.microsoft.com/office/drawing/2014/main" id="{6D704487-2455-4034-B255-08E1EEC0E056}"/>
              </a:ext>
            </a:extLst>
          </p:cNvPr>
          <p:cNvSpPr/>
          <p:nvPr/>
        </p:nvSpPr>
        <p:spPr>
          <a:xfrm>
            <a:off x="1528131" y="5450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Envelope, Letter, Mail, Communication, Message, Paper">
            <a:extLst>
              <a:ext uri="{FF2B5EF4-FFF2-40B4-BE49-F238E27FC236}">
                <a16:creationId xmlns:a16="http://schemas.microsoft.com/office/drawing/2014/main" id="{8C56CD98-0CAA-47D3-A8DA-CACB1AE5B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1355" y="1733596"/>
            <a:ext cx="4414684" cy="294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7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7" grpId="1"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60654" cy="869950"/>
          </a:xfrm>
          <a:prstGeom prst="rect">
            <a:avLst/>
          </a:prstGeom>
        </p:spPr>
      </p:pic>
      <p:sp>
        <p:nvSpPr>
          <p:cNvPr id="4" name="Title 3"/>
          <p:cNvSpPr>
            <a:spLocks noGrp="1"/>
          </p:cNvSpPr>
          <p:nvPr>
            <p:ph type="title"/>
          </p:nvPr>
        </p:nvSpPr>
        <p:spPr>
          <a:xfrm>
            <a:off x="0" y="294041"/>
            <a:ext cx="6645499"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err="1">
                <a:solidFill>
                  <a:srgbClr val="115076"/>
                </a:solidFill>
                <a:latin typeface="Century Gothic" panose="020B0502020202020204" pitchFamily="34" charset="0"/>
                <a:ea typeface="Times New Roman" panose="02020603050405020304" pitchFamily="18" charset="0"/>
              </a:rPr>
              <a:t>Schreibe</a:t>
            </a:r>
            <a:r>
              <a:rPr lang="en-US" sz="2400" kern="1400" noProof="0" dirty="0">
                <a:solidFill>
                  <a:srgbClr val="115076"/>
                </a:solidFill>
                <a:latin typeface="Century Gothic" panose="020B0502020202020204" pitchFamily="34" charset="0"/>
                <a:ea typeface="Times New Roman" panose="02020603050405020304" pitchFamily="18" charset="0"/>
              </a:rPr>
              <a:t> den </a:t>
            </a:r>
            <a:r>
              <a:rPr lang="en-US" sz="2400" kern="1400" noProof="0" dirty="0" err="1">
                <a:solidFill>
                  <a:srgbClr val="115076"/>
                </a:solidFill>
                <a:latin typeface="Century Gothic" panose="020B0502020202020204" pitchFamily="34" charset="0"/>
                <a:ea typeface="Times New Roman" panose="02020603050405020304" pitchFamily="18" charset="0"/>
              </a:rPr>
              <a:t>Satz</a:t>
            </a:r>
            <a:r>
              <a:rPr lang="en-US" sz="2400"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err="1">
                <a:solidFill>
                  <a:srgbClr val="115076"/>
                </a:solidFill>
                <a:latin typeface="Century Gothic" panose="020B0502020202020204" pitchFamily="34" charset="0"/>
                <a:ea typeface="Times New Roman" panose="02020603050405020304" pitchFamily="18" charset="0"/>
              </a:rPr>
              <a:t>mit</a:t>
            </a:r>
            <a:r>
              <a:rPr lang="en-US" sz="2400" kern="1400" noProof="0" dirty="0">
                <a:solidFill>
                  <a:srgbClr val="115076"/>
                </a:solidFill>
                <a:latin typeface="Century Gothic" panose="020B0502020202020204" pitchFamily="34" charset="0"/>
                <a:ea typeface="Times New Roman" panose="02020603050405020304" pitchFamily="18" charset="0"/>
              </a:rPr>
              <a:t> dem </a:t>
            </a:r>
            <a:r>
              <a:rPr lang="en-US" sz="2400" kern="1400" noProof="0" dirty="0" err="1">
                <a:solidFill>
                  <a:srgbClr val="115076"/>
                </a:solidFill>
                <a:latin typeface="Century Gothic" panose="020B0502020202020204" pitchFamily="34" charset="0"/>
                <a:ea typeface="Times New Roman" panose="02020603050405020304" pitchFamily="18" charset="0"/>
              </a:rPr>
              <a:t>Partizip</a:t>
            </a:r>
            <a:r>
              <a:rPr lang="en-US" sz="2400" kern="1400" noProof="0" dirty="0">
                <a:solidFill>
                  <a:srgbClr val="115076"/>
                </a:solidFill>
                <a:latin typeface="Century Gothic" panose="020B0502020202020204" pitchFamily="34" charset="0"/>
                <a:ea typeface="Times New Roman" panose="02020603050405020304" pitchFamily="18"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8" name="TextBox 27">
            <a:extLst>
              <a:ext uri="{FF2B5EF4-FFF2-40B4-BE49-F238E27FC236}">
                <a16:creationId xmlns:a16="http://schemas.microsoft.com/office/drawing/2014/main" id="{7BA7870D-EDDD-40D6-BA2D-800D715DB0E5}"/>
              </a:ext>
            </a:extLst>
          </p:cNvPr>
          <p:cNvSpPr txBox="1"/>
          <p:nvPr/>
        </p:nvSpPr>
        <p:spPr>
          <a:xfrm>
            <a:off x="2150772" y="5337099"/>
            <a:ext cx="8610344"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kern="1400" noProof="0" dirty="0">
                <a:solidFill>
                  <a:srgbClr val="115076"/>
                </a:solidFill>
                <a:latin typeface="Century Gothic" panose="020B0502020202020204" pitchFamily="34" charset="0"/>
                <a:ea typeface="Times New Roman" panose="02020603050405020304" pitchFamily="18" charset="0"/>
              </a:rPr>
              <a:t>Sie hat </a:t>
            </a:r>
            <a:r>
              <a:rPr lang="en-US" sz="3200" kern="1400" noProof="0" dirty="0" err="1">
                <a:solidFill>
                  <a:srgbClr val="115076"/>
                </a:solidFill>
                <a:latin typeface="Century Gothic" panose="020B0502020202020204" pitchFamily="34" charset="0"/>
                <a:ea typeface="Times New Roman" panose="02020603050405020304" pitchFamily="18" charset="0"/>
              </a:rPr>
              <a:t>eine</a:t>
            </a:r>
            <a:r>
              <a:rPr lang="en-US" sz="3200" kern="1400" noProof="0" dirty="0">
                <a:solidFill>
                  <a:srgbClr val="115076"/>
                </a:solidFill>
                <a:latin typeface="Century Gothic" panose="020B0502020202020204" pitchFamily="34" charset="0"/>
                <a:ea typeface="Times New Roman" panose="02020603050405020304" pitchFamily="18" charset="0"/>
              </a:rPr>
              <a:t> Cola </a:t>
            </a:r>
            <a:r>
              <a:rPr lang="en-US" sz="3200" b="1" kern="1400" noProof="0" dirty="0" err="1">
                <a:solidFill>
                  <a:srgbClr val="115076"/>
                </a:solidFill>
                <a:latin typeface="Century Gothic" panose="020B0502020202020204" pitchFamily="34" charset="0"/>
                <a:ea typeface="Times New Roman" panose="02020603050405020304" pitchFamily="18" charset="0"/>
              </a:rPr>
              <a:t>ge</a:t>
            </a:r>
            <a:r>
              <a:rPr lang="en-US" sz="3200" kern="1400" dirty="0">
                <a:solidFill>
                  <a:srgbClr val="115076"/>
                </a:solidFill>
                <a:latin typeface="Century Gothic" panose="020B0502020202020204" pitchFamily="34" charset="0"/>
                <a:ea typeface="Times New Roman" panose="02020603050405020304" pitchFamily="18" charset="0"/>
              </a:rPr>
              <a:t>trunk</a:t>
            </a:r>
            <a:r>
              <a:rPr lang="en-US" sz="3200" b="1" kern="1400" noProof="0" dirty="0" err="1">
                <a:solidFill>
                  <a:srgbClr val="115076"/>
                </a:solidFill>
                <a:latin typeface="Century Gothic" panose="020B0502020202020204" pitchFamily="34" charset="0"/>
                <a:ea typeface="Times New Roman" panose="02020603050405020304" pitchFamily="18" charset="0"/>
              </a:rPr>
              <a:t>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dirty="0" err="1">
                <a:solidFill>
                  <a:srgbClr val="115076"/>
                </a:solidFill>
                <a:latin typeface="Century Gothic" panose="020B0502020202020204" pitchFamily="34" charset="0"/>
                <a:ea typeface="Times New Roman" panose="02020603050405020304" pitchFamily="18" charset="0"/>
              </a:rPr>
              <a:t>trinken</a:t>
            </a:r>
            <a:r>
              <a:rPr lang="en-US" sz="3200" kern="1400" noProof="0" dirty="0">
                <a:solidFill>
                  <a:srgbClr val="115076"/>
                </a:solidFill>
                <a:latin typeface="Century Gothic" panose="020B0502020202020204" pitchFamily="34" charset="0"/>
                <a:ea typeface="Times New Roman" panose="02020603050405020304" pitchFamily="18" charset="0"/>
              </a:rPr>
              <a:t>]</a:t>
            </a:r>
            <a:endParaRPr kumimoji="0" lang="en-GB" sz="32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FAEB170-DD25-4232-9704-3C1586A29766}"/>
              </a:ext>
            </a:extLst>
          </p:cNvPr>
          <p:cNvSpPr/>
          <p:nvPr/>
        </p:nvSpPr>
        <p:spPr>
          <a:xfrm>
            <a:off x="1365161" y="2124822"/>
            <a:ext cx="1571222" cy="461665"/>
          </a:xfrm>
          <a:prstGeom prst="rect">
            <a:avLst/>
          </a:prstGeom>
          <a:solidFill>
            <a:srgbClr val="FF9933"/>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finden</a:t>
            </a:r>
            <a:endParaRPr lang="en-GB" sz="2400" b="1" dirty="0">
              <a:solidFill>
                <a:schemeClr val="bg1"/>
              </a:solidFill>
            </a:endParaRPr>
          </a:p>
        </p:txBody>
      </p:sp>
      <p:sp>
        <p:nvSpPr>
          <p:cNvPr id="7" name="Rectangle: Rounded Corners 6">
            <a:extLst>
              <a:ext uri="{FF2B5EF4-FFF2-40B4-BE49-F238E27FC236}">
                <a16:creationId xmlns:a16="http://schemas.microsoft.com/office/drawing/2014/main" id="{92926EF1-6B48-4419-8771-F36E6F2D6962}"/>
              </a:ext>
            </a:extLst>
          </p:cNvPr>
          <p:cNvSpPr/>
          <p:nvPr/>
        </p:nvSpPr>
        <p:spPr>
          <a:xfrm>
            <a:off x="5641951" y="5438025"/>
            <a:ext cx="2307429" cy="471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______  .</a:t>
            </a:r>
          </a:p>
        </p:txBody>
      </p:sp>
      <p:pic>
        <p:nvPicPr>
          <p:cNvPr id="12" name="Picture 11" descr="Icon&#10;&#10;Description automatically generated">
            <a:extLst>
              <a:ext uri="{FF2B5EF4-FFF2-40B4-BE49-F238E27FC236}">
                <a16:creationId xmlns:a16="http://schemas.microsoft.com/office/drawing/2014/main" id="{3CBE0649-3229-47D6-8570-2E467A5870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7" y="1942564"/>
            <a:ext cx="901523" cy="901523"/>
          </a:xfrm>
          <a:prstGeom prst="rect">
            <a:avLst/>
          </a:prstGeom>
          <a:effectLst>
            <a:outerShdw blurRad="50800" dist="38100" dir="5400000" algn="t" rotWithShape="0">
              <a:prstClr val="black">
                <a:alpha val="40000"/>
              </a:prstClr>
            </a:outerShdw>
          </a:effectLst>
        </p:spPr>
      </p:pic>
      <p:sp>
        <p:nvSpPr>
          <p:cNvPr id="29" name="TextBox 28">
            <a:extLst>
              <a:ext uri="{FF2B5EF4-FFF2-40B4-BE49-F238E27FC236}">
                <a16:creationId xmlns:a16="http://schemas.microsoft.com/office/drawing/2014/main" id="{A625F589-9BB5-40BE-9A87-BBA5962D7B2F}"/>
              </a:ext>
            </a:extLst>
          </p:cNvPr>
          <p:cNvSpPr txBox="1"/>
          <p:nvPr/>
        </p:nvSpPr>
        <p:spPr>
          <a:xfrm>
            <a:off x="2214288" y="5817448"/>
            <a:ext cx="588652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i="1" kern="1400" noProof="0" dirty="0">
                <a:solidFill>
                  <a:srgbClr val="115076"/>
                </a:solidFill>
                <a:latin typeface="Century Gothic" panose="020B0502020202020204" pitchFamily="34" charset="0"/>
                <a:ea typeface="Times New Roman" panose="02020603050405020304" pitchFamily="18" charset="0"/>
              </a:rPr>
              <a:t>She </a:t>
            </a:r>
            <a:r>
              <a:rPr lang="en-US" sz="2400" i="1" u="sng" kern="1400" noProof="0" dirty="0">
                <a:solidFill>
                  <a:srgbClr val="115076"/>
                </a:solidFill>
                <a:latin typeface="Century Gothic" panose="020B0502020202020204" pitchFamily="34" charset="0"/>
                <a:ea typeface="Times New Roman" panose="02020603050405020304" pitchFamily="18" charset="0"/>
              </a:rPr>
              <a:t>has drunk</a:t>
            </a:r>
            <a:r>
              <a:rPr lang="en-US" sz="2400" i="1" kern="1400" noProof="0" dirty="0">
                <a:solidFill>
                  <a:srgbClr val="115076"/>
                </a:solidFill>
                <a:latin typeface="Century Gothic" panose="020B0502020202020204" pitchFamily="34" charset="0"/>
                <a:ea typeface="Times New Roman" panose="02020603050405020304" pitchFamily="18" charset="0"/>
              </a:rPr>
              <a:t>/ She </a:t>
            </a:r>
            <a:r>
              <a:rPr lang="en-US" sz="2400" i="1" u="sng" kern="1400" noProof="0" dirty="0">
                <a:solidFill>
                  <a:srgbClr val="115076"/>
                </a:solidFill>
                <a:latin typeface="Century Gothic" panose="020B0502020202020204" pitchFamily="34" charset="0"/>
                <a:ea typeface="Times New Roman" panose="02020603050405020304" pitchFamily="18" charset="0"/>
              </a:rPr>
              <a:t>drank</a:t>
            </a:r>
            <a:r>
              <a:rPr lang="en-US" sz="2400" i="1" kern="1400" noProof="0" dirty="0">
                <a:solidFill>
                  <a:srgbClr val="115076"/>
                </a:solidFill>
                <a:latin typeface="Century Gothic" panose="020B0502020202020204" pitchFamily="34" charset="0"/>
                <a:ea typeface="Times New Roman" panose="02020603050405020304" pitchFamily="18" charset="0"/>
              </a:rPr>
              <a:t> a coke.</a:t>
            </a:r>
            <a:endParaRPr kumimoji="0" lang="en-GB" sz="2400" b="0" i="1"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31" name="Action Button: Custom 16">
            <a:hlinkClick r:id="" action="ppaction://noaction" highlightClick="1">
              <a:snd r:embed="rId5" name="9.1.1.5 Slide 23.wav"/>
            </a:hlinkClick>
            <a:extLst>
              <a:ext uri="{FF2B5EF4-FFF2-40B4-BE49-F238E27FC236}">
                <a16:creationId xmlns:a16="http://schemas.microsoft.com/office/drawing/2014/main" id="{6D704487-2455-4034-B255-08E1EEC0E056}"/>
              </a:ext>
            </a:extLst>
          </p:cNvPr>
          <p:cNvSpPr/>
          <p:nvPr/>
        </p:nvSpPr>
        <p:spPr>
          <a:xfrm>
            <a:off x="1528131" y="5450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100" name="Picture 4" descr="Bottle, Drink, Soda, Coke, Coca Cola">
            <a:extLst>
              <a:ext uri="{FF2B5EF4-FFF2-40B4-BE49-F238E27FC236}">
                <a16:creationId xmlns:a16="http://schemas.microsoft.com/office/drawing/2014/main" id="{7B27F5CA-AAE0-48FE-8FAB-F39BB9C9D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858" y="1381313"/>
            <a:ext cx="1769807" cy="353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7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7" grpId="1" animBg="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60654" cy="869950"/>
          </a:xfrm>
          <a:prstGeom prst="rect">
            <a:avLst/>
          </a:prstGeom>
        </p:spPr>
      </p:pic>
      <p:sp>
        <p:nvSpPr>
          <p:cNvPr id="4" name="Title 3"/>
          <p:cNvSpPr>
            <a:spLocks noGrp="1"/>
          </p:cNvSpPr>
          <p:nvPr>
            <p:ph type="title"/>
          </p:nvPr>
        </p:nvSpPr>
        <p:spPr>
          <a:xfrm>
            <a:off x="0" y="294041"/>
            <a:ext cx="6645499"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err="1">
                <a:solidFill>
                  <a:srgbClr val="115076"/>
                </a:solidFill>
                <a:latin typeface="Century Gothic" panose="020B0502020202020204" pitchFamily="34" charset="0"/>
                <a:ea typeface="Times New Roman" panose="02020603050405020304" pitchFamily="18" charset="0"/>
              </a:rPr>
              <a:t>Schreibe</a:t>
            </a:r>
            <a:r>
              <a:rPr lang="en-US" sz="2400" kern="1400" noProof="0" dirty="0">
                <a:solidFill>
                  <a:srgbClr val="115076"/>
                </a:solidFill>
                <a:latin typeface="Century Gothic" panose="020B0502020202020204" pitchFamily="34" charset="0"/>
                <a:ea typeface="Times New Roman" panose="02020603050405020304" pitchFamily="18" charset="0"/>
              </a:rPr>
              <a:t> den </a:t>
            </a:r>
            <a:r>
              <a:rPr lang="en-US" sz="2400" kern="1400" noProof="0" dirty="0" err="1">
                <a:solidFill>
                  <a:srgbClr val="115076"/>
                </a:solidFill>
                <a:latin typeface="Century Gothic" panose="020B0502020202020204" pitchFamily="34" charset="0"/>
                <a:ea typeface="Times New Roman" panose="02020603050405020304" pitchFamily="18" charset="0"/>
              </a:rPr>
              <a:t>Satz</a:t>
            </a:r>
            <a:r>
              <a:rPr lang="en-US" sz="2400"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err="1">
                <a:solidFill>
                  <a:srgbClr val="115076"/>
                </a:solidFill>
                <a:latin typeface="Century Gothic" panose="020B0502020202020204" pitchFamily="34" charset="0"/>
                <a:ea typeface="Times New Roman" panose="02020603050405020304" pitchFamily="18" charset="0"/>
              </a:rPr>
              <a:t>mit</a:t>
            </a:r>
            <a:r>
              <a:rPr lang="en-US" sz="2400" kern="1400" noProof="0" dirty="0">
                <a:solidFill>
                  <a:srgbClr val="115076"/>
                </a:solidFill>
                <a:latin typeface="Century Gothic" panose="020B0502020202020204" pitchFamily="34" charset="0"/>
                <a:ea typeface="Times New Roman" panose="02020603050405020304" pitchFamily="18" charset="0"/>
              </a:rPr>
              <a:t> dem </a:t>
            </a:r>
            <a:r>
              <a:rPr lang="en-US" sz="2400" kern="1400" noProof="0" dirty="0" err="1">
                <a:solidFill>
                  <a:srgbClr val="115076"/>
                </a:solidFill>
                <a:latin typeface="Century Gothic" panose="020B0502020202020204" pitchFamily="34" charset="0"/>
                <a:ea typeface="Times New Roman" panose="02020603050405020304" pitchFamily="18" charset="0"/>
              </a:rPr>
              <a:t>Partizip</a:t>
            </a:r>
            <a:r>
              <a:rPr lang="en-US" sz="2400" kern="1400" noProof="0" dirty="0">
                <a:solidFill>
                  <a:srgbClr val="115076"/>
                </a:solidFill>
                <a:latin typeface="Century Gothic" panose="020B0502020202020204" pitchFamily="34" charset="0"/>
                <a:ea typeface="Times New Roman" panose="02020603050405020304" pitchFamily="18"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8" name="TextBox 27">
            <a:extLst>
              <a:ext uri="{FF2B5EF4-FFF2-40B4-BE49-F238E27FC236}">
                <a16:creationId xmlns:a16="http://schemas.microsoft.com/office/drawing/2014/main" id="{7BA7870D-EDDD-40D6-BA2D-800D715DB0E5}"/>
              </a:ext>
            </a:extLst>
          </p:cNvPr>
          <p:cNvSpPr txBox="1"/>
          <p:nvPr/>
        </p:nvSpPr>
        <p:spPr>
          <a:xfrm>
            <a:off x="2150772" y="5280145"/>
            <a:ext cx="9881900"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kern="1400" noProof="0" dirty="0">
                <a:solidFill>
                  <a:srgbClr val="115076"/>
                </a:solidFill>
                <a:latin typeface="Century Gothic" panose="020B0502020202020204" pitchFamily="34" charset="0"/>
                <a:ea typeface="Times New Roman" panose="02020603050405020304" pitchFamily="18" charset="0"/>
              </a:rPr>
              <a:t>Die </a:t>
            </a:r>
            <a:r>
              <a:rPr lang="en-US" sz="3200" kern="1400" noProof="0" dirty="0" err="1">
                <a:solidFill>
                  <a:srgbClr val="115076"/>
                </a:solidFill>
                <a:latin typeface="Century Gothic" panose="020B0502020202020204" pitchFamily="34" charset="0"/>
                <a:ea typeface="Times New Roman" panose="02020603050405020304" pitchFamily="18" charset="0"/>
              </a:rPr>
              <a:t>Flasche</a:t>
            </a:r>
            <a:r>
              <a:rPr lang="en-US" sz="3200" kern="1400" noProof="0" dirty="0">
                <a:solidFill>
                  <a:srgbClr val="115076"/>
                </a:solidFill>
                <a:latin typeface="Century Gothic" panose="020B0502020202020204" pitchFamily="34" charset="0"/>
                <a:ea typeface="Times New Roman" panose="02020603050405020304" pitchFamily="18" charset="0"/>
              </a:rPr>
              <a:t> hat </a:t>
            </a:r>
            <a:r>
              <a:rPr lang="en-US" sz="3200" kern="1400" noProof="0" dirty="0" err="1">
                <a:solidFill>
                  <a:srgbClr val="115076"/>
                </a:solidFill>
                <a:latin typeface="Century Gothic" panose="020B0502020202020204" pitchFamily="34" charset="0"/>
                <a:ea typeface="Times New Roman" panose="02020603050405020304" pitchFamily="18" charset="0"/>
              </a:rPr>
              <a:t>einen</a:t>
            </a:r>
            <a:r>
              <a:rPr lang="en-US" sz="3200" kern="1400" noProof="0" dirty="0">
                <a:solidFill>
                  <a:srgbClr val="115076"/>
                </a:solidFill>
                <a:latin typeface="Century Gothic" panose="020B0502020202020204" pitchFamily="34" charset="0"/>
                <a:ea typeface="Times New Roman" panose="02020603050405020304" pitchFamily="18" charset="0"/>
              </a:rPr>
              <a:t> Liter </a:t>
            </a:r>
            <a:r>
              <a:rPr lang="en-US" sz="3200" b="1" kern="1400" dirty="0" err="1">
                <a:solidFill>
                  <a:srgbClr val="115076"/>
                </a:solidFill>
                <a:latin typeface="Century Gothic" panose="020B0502020202020204" pitchFamily="34" charset="0"/>
                <a:ea typeface="Times New Roman" panose="02020603050405020304" pitchFamily="18" charset="0"/>
              </a:rPr>
              <a:t>ent</a:t>
            </a:r>
            <a:r>
              <a:rPr lang="en-US" sz="3200" kern="1400" dirty="0" err="1">
                <a:solidFill>
                  <a:srgbClr val="115076"/>
                </a:solidFill>
                <a:latin typeface="Century Gothic" panose="020B0502020202020204" pitchFamily="34" charset="0"/>
                <a:ea typeface="Times New Roman" panose="02020603050405020304" pitchFamily="18" charset="0"/>
              </a:rPr>
              <a:t>halt</a:t>
            </a:r>
            <a:r>
              <a:rPr lang="en-US" sz="3200" b="1" kern="1400" noProof="0" dirty="0" err="1">
                <a:solidFill>
                  <a:srgbClr val="115076"/>
                </a:solidFill>
                <a:latin typeface="Century Gothic" panose="020B0502020202020204" pitchFamily="34" charset="0"/>
                <a:ea typeface="Times New Roman" panose="02020603050405020304" pitchFamily="18" charset="0"/>
              </a:rPr>
              <a:t>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enthalten</a:t>
            </a:r>
            <a:r>
              <a:rPr lang="en-US" sz="3200" kern="1400" noProof="0" dirty="0">
                <a:solidFill>
                  <a:srgbClr val="115076"/>
                </a:solidFill>
                <a:latin typeface="Century Gothic" panose="020B0502020202020204" pitchFamily="34" charset="0"/>
                <a:ea typeface="Times New Roman" panose="02020603050405020304" pitchFamily="18" charset="0"/>
              </a:rPr>
              <a:t>]</a:t>
            </a:r>
            <a:endParaRPr kumimoji="0" lang="en-GB" sz="32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92926EF1-6B48-4419-8771-F36E6F2D6962}"/>
              </a:ext>
            </a:extLst>
          </p:cNvPr>
          <p:cNvSpPr/>
          <p:nvPr/>
        </p:nvSpPr>
        <p:spPr>
          <a:xfrm>
            <a:off x="7400860" y="5336607"/>
            <a:ext cx="2111849" cy="471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______  .</a:t>
            </a:r>
          </a:p>
        </p:txBody>
      </p:sp>
      <p:sp>
        <p:nvSpPr>
          <p:cNvPr id="29" name="TextBox 28">
            <a:extLst>
              <a:ext uri="{FF2B5EF4-FFF2-40B4-BE49-F238E27FC236}">
                <a16:creationId xmlns:a16="http://schemas.microsoft.com/office/drawing/2014/main" id="{A625F589-9BB5-40BE-9A87-BBA5962D7B2F}"/>
              </a:ext>
            </a:extLst>
          </p:cNvPr>
          <p:cNvSpPr txBox="1"/>
          <p:nvPr/>
        </p:nvSpPr>
        <p:spPr>
          <a:xfrm>
            <a:off x="2214288" y="5817448"/>
            <a:ext cx="8330809"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i="1" kern="1400" noProof="0" dirty="0">
                <a:solidFill>
                  <a:srgbClr val="115076"/>
                </a:solidFill>
                <a:latin typeface="Century Gothic" panose="020B0502020202020204" pitchFamily="34" charset="0"/>
                <a:ea typeface="Times New Roman" panose="02020603050405020304" pitchFamily="18" charset="0"/>
              </a:rPr>
              <a:t>The bottle </a:t>
            </a:r>
            <a:r>
              <a:rPr lang="en-US" sz="2400" i="1" u="sng" kern="1400" noProof="0" dirty="0">
                <a:solidFill>
                  <a:srgbClr val="115076"/>
                </a:solidFill>
                <a:latin typeface="Century Gothic" panose="020B0502020202020204" pitchFamily="34" charset="0"/>
                <a:ea typeface="Times New Roman" panose="02020603050405020304" pitchFamily="18" charset="0"/>
              </a:rPr>
              <a:t>has contained</a:t>
            </a:r>
            <a:r>
              <a:rPr lang="en-US" sz="2400" i="1" kern="1400" noProof="0" dirty="0">
                <a:solidFill>
                  <a:srgbClr val="115076"/>
                </a:solidFill>
                <a:latin typeface="Century Gothic" panose="020B0502020202020204" pitchFamily="34" charset="0"/>
                <a:ea typeface="Times New Roman" panose="02020603050405020304" pitchFamily="18" charset="0"/>
              </a:rPr>
              <a:t>/ The bottle </a:t>
            </a:r>
            <a:r>
              <a:rPr lang="en-US" sz="2400" i="1" u="sng" kern="1400" noProof="0" dirty="0">
                <a:solidFill>
                  <a:srgbClr val="115076"/>
                </a:solidFill>
                <a:latin typeface="Century Gothic" panose="020B0502020202020204" pitchFamily="34" charset="0"/>
                <a:ea typeface="Times New Roman" panose="02020603050405020304" pitchFamily="18" charset="0"/>
              </a:rPr>
              <a:t>contained</a:t>
            </a:r>
            <a:r>
              <a:rPr lang="en-US" sz="2400" i="1" kern="1400" noProof="0" dirty="0">
                <a:solidFill>
                  <a:srgbClr val="115076"/>
                </a:solidFill>
                <a:latin typeface="Century Gothic" panose="020B0502020202020204" pitchFamily="34" charset="0"/>
                <a:ea typeface="Times New Roman" panose="02020603050405020304" pitchFamily="18" charset="0"/>
              </a:rPr>
              <a:t> 1 </a:t>
            </a:r>
            <a:r>
              <a:rPr lang="en-US" sz="2400" i="1" kern="1400" noProof="0" dirty="0" err="1">
                <a:solidFill>
                  <a:srgbClr val="115076"/>
                </a:solidFill>
                <a:latin typeface="Century Gothic" panose="020B0502020202020204" pitchFamily="34" charset="0"/>
                <a:ea typeface="Times New Roman" panose="02020603050405020304" pitchFamily="18" charset="0"/>
              </a:rPr>
              <a:t>litre</a:t>
            </a:r>
            <a:r>
              <a:rPr lang="en-US" sz="2400" i="1" kern="1400" noProof="0" dirty="0">
                <a:solidFill>
                  <a:srgbClr val="115076"/>
                </a:solidFill>
                <a:latin typeface="Century Gothic" panose="020B0502020202020204" pitchFamily="34" charset="0"/>
                <a:ea typeface="Times New Roman" panose="02020603050405020304" pitchFamily="18" charset="0"/>
              </a:rPr>
              <a:t>.  </a:t>
            </a:r>
            <a:endParaRPr kumimoji="0" lang="en-GB" sz="2400" b="0" i="1"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31" name="Action Button: Custom 16">
            <a:hlinkClick r:id="" action="ppaction://noaction" highlightClick="1">
              <a:snd r:embed="rId4" name="9.1.1.5 Slide 24.wav"/>
            </a:hlinkClick>
            <a:extLst>
              <a:ext uri="{FF2B5EF4-FFF2-40B4-BE49-F238E27FC236}">
                <a16:creationId xmlns:a16="http://schemas.microsoft.com/office/drawing/2014/main" id="{6D704487-2455-4034-B255-08E1EEC0E056}"/>
              </a:ext>
            </a:extLst>
          </p:cNvPr>
          <p:cNvSpPr/>
          <p:nvPr/>
        </p:nvSpPr>
        <p:spPr>
          <a:xfrm>
            <a:off x="1528131" y="5450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122" name="Picture 2" descr="Bottle, Drink, Soda, Coke, Coca Cola">
            <a:extLst>
              <a:ext uri="{FF2B5EF4-FFF2-40B4-BE49-F238E27FC236}">
                <a16:creationId xmlns:a16="http://schemas.microsoft.com/office/drawing/2014/main" id="{D8D523B9-54EC-46F5-93DA-9C6FACBAE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037" y="1279407"/>
            <a:ext cx="1775310" cy="3550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con&#10;&#10;Description automatically generated">
            <a:extLst>
              <a:ext uri="{FF2B5EF4-FFF2-40B4-BE49-F238E27FC236}">
                <a16:creationId xmlns:a16="http://schemas.microsoft.com/office/drawing/2014/main" id="{A5004DA9-7E00-48FC-A596-9D2842899E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697" y="1942564"/>
            <a:ext cx="901523" cy="901523"/>
          </a:xfrm>
          <a:prstGeom prst="rect">
            <a:avLst/>
          </a:prstGeom>
          <a:effectLst>
            <a:outerShdw blurRad="50800" dist="38100" dir="5400000" algn="t" rotWithShape="0">
              <a:prstClr val="black">
                <a:alpha val="40000"/>
              </a:prstClr>
            </a:outerShdw>
          </a:effectLst>
        </p:spPr>
      </p:pic>
      <p:sp>
        <p:nvSpPr>
          <p:cNvPr id="12" name="Rectangle 11">
            <a:extLst>
              <a:ext uri="{FF2B5EF4-FFF2-40B4-BE49-F238E27FC236}">
                <a16:creationId xmlns:a16="http://schemas.microsoft.com/office/drawing/2014/main" id="{39B6FBFC-70BB-4F4D-9C3F-0E31003D96B8}"/>
              </a:ext>
            </a:extLst>
          </p:cNvPr>
          <p:cNvSpPr/>
          <p:nvPr/>
        </p:nvSpPr>
        <p:spPr>
          <a:xfrm>
            <a:off x="1365160" y="2124822"/>
            <a:ext cx="1868369" cy="461665"/>
          </a:xfrm>
          <a:prstGeom prst="rect">
            <a:avLst/>
          </a:prstGeom>
          <a:solidFill>
            <a:srgbClr val="FF9933"/>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vergessen</a:t>
            </a:r>
            <a:endParaRPr lang="en-GB" sz="2400" b="1" dirty="0">
              <a:solidFill>
                <a:schemeClr val="bg1"/>
              </a:solidFill>
            </a:endParaRPr>
          </a:p>
        </p:txBody>
      </p:sp>
    </p:spTree>
    <p:extLst>
      <p:ext uri="{BB962C8B-B14F-4D97-AF65-F5344CB8AC3E}">
        <p14:creationId xmlns:p14="http://schemas.microsoft.com/office/powerpoint/2010/main" val="125868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7" grpId="1"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60654" cy="869950"/>
          </a:xfrm>
          <a:prstGeom prst="rect">
            <a:avLst/>
          </a:prstGeom>
        </p:spPr>
      </p:pic>
      <p:sp>
        <p:nvSpPr>
          <p:cNvPr id="4" name="Title 3"/>
          <p:cNvSpPr>
            <a:spLocks noGrp="1"/>
          </p:cNvSpPr>
          <p:nvPr>
            <p:ph type="title"/>
          </p:nvPr>
        </p:nvSpPr>
        <p:spPr>
          <a:xfrm>
            <a:off x="0" y="294041"/>
            <a:ext cx="6645499"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err="1">
                <a:solidFill>
                  <a:srgbClr val="115076"/>
                </a:solidFill>
                <a:latin typeface="Century Gothic" panose="020B0502020202020204" pitchFamily="34" charset="0"/>
                <a:ea typeface="Times New Roman" panose="02020603050405020304" pitchFamily="18" charset="0"/>
              </a:rPr>
              <a:t>Schreibe</a:t>
            </a:r>
            <a:r>
              <a:rPr lang="en-US" sz="2400" kern="1400" noProof="0" dirty="0">
                <a:solidFill>
                  <a:srgbClr val="115076"/>
                </a:solidFill>
                <a:latin typeface="Century Gothic" panose="020B0502020202020204" pitchFamily="34" charset="0"/>
                <a:ea typeface="Times New Roman" panose="02020603050405020304" pitchFamily="18" charset="0"/>
              </a:rPr>
              <a:t> den </a:t>
            </a:r>
            <a:r>
              <a:rPr lang="en-US" sz="2400" kern="1400" noProof="0" dirty="0" err="1">
                <a:solidFill>
                  <a:srgbClr val="115076"/>
                </a:solidFill>
                <a:latin typeface="Century Gothic" panose="020B0502020202020204" pitchFamily="34" charset="0"/>
                <a:ea typeface="Times New Roman" panose="02020603050405020304" pitchFamily="18" charset="0"/>
              </a:rPr>
              <a:t>Satz</a:t>
            </a:r>
            <a:r>
              <a:rPr lang="en-US" sz="2400"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err="1">
                <a:solidFill>
                  <a:srgbClr val="115076"/>
                </a:solidFill>
                <a:latin typeface="Century Gothic" panose="020B0502020202020204" pitchFamily="34" charset="0"/>
                <a:ea typeface="Times New Roman" panose="02020603050405020304" pitchFamily="18" charset="0"/>
              </a:rPr>
              <a:t>mit</a:t>
            </a:r>
            <a:r>
              <a:rPr lang="en-US" sz="2400" kern="1400" noProof="0" dirty="0">
                <a:solidFill>
                  <a:srgbClr val="115076"/>
                </a:solidFill>
                <a:latin typeface="Century Gothic" panose="020B0502020202020204" pitchFamily="34" charset="0"/>
                <a:ea typeface="Times New Roman" panose="02020603050405020304" pitchFamily="18" charset="0"/>
              </a:rPr>
              <a:t> dem </a:t>
            </a:r>
            <a:r>
              <a:rPr lang="en-US" sz="2400" kern="1400" noProof="0" dirty="0" err="1">
                <a:solidFill>
                  <a:srgbClr val="115076"/>
                </a:solidFill>
                <a:latin typeface="Century Gothic" panose="020B0502020202020204" pitchFamily="34" charset="0"/>
                <a:ea typeface="Times New Roman" panose="02020603050405020304" pitchFamily="18" charset="0"/>
              </a:rPr>
              <a:t>Partizip</a:t>
            </a:r>
            <a:r>
              <a:rPr lang="en-US" sz="2400" kern="1400" noProof="0" dirty="0">
                <a:solidFill>
                  <a:srgbClr val="115076"/>
                </a:solidFill>
                <a:latin typeface="Century Gothic" panose="020B0502020202020204" pitchFamily="34" charset="0"/>
                <a:ea typeface="Times New Roman" panose="02020603050405020304" pitchFamily="18"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8" name="TextBox 27">
            <a:extLst>
              <a:ext uri="{FF2B5EF4-FFF2-40B4-BE49-F238E27FC236}">
                <a16:creationId xmlns:a16="http://schemas.microsoft.com/office/drawing/2014/main" id="{7BA7870D-EDDD-40D6-BA2D-800D715DB0E5}"/>
              </a:ext>
            </a:extLst>
          </p:cNvPr>
          <p:cNvSpPr txBox="1"/>
          <p:nvPr/>
        </p:nvSpPr>
        <p:spPr>
          <a:xfrm>
            <a:off x="2150772" y="5280145"/>
            <a:ext cx="8610344"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kern="1400" noProof="0" dirty="0" err="1">
                <a:solidFill>
                  <a:srgbClr val="115076"/>
                </a:solidFill>
                <a:latin typeface="Century Gothic" panose="020B0502020202020204" pitchFamily="34" charset="0"/>
                <a:ea typeface="Times New Roman" panose="02020603050405020304" pitchFamily="18" charset="0"/>
              </a:rPr>
              <a:t>Wir</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sind</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nach</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Spanien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b="1" kern="1400" noProof="0" dirty="0" err="1">
                <a:solidFill>
                  <a:srgbClr val="115076"/>
                </a:solidFill>
                <a:latin typeface="Century Gothic" panose="020B0502020202020204" pitchFamily="34" charset="0"/>
                <a:ea typeface="Times New Roman" panose="02020603050405020304" pitchFamily="18" charset="0"/>
              </a:rPr>
              <a:t>ge</a:t>
            </a:r>
            <a:r>
              <a:rPr lang="en-US" sz="3200" kern="1400" dirty="0">
                <a:solidFill>
                  <a:srgbClr val="115076"/>
                </a:solidFill>
                <a:latin typeface="Century Gothic" panose="020B0502020202020204" pitchFamily="34" charset="0"/>
                <a:ea typeface="Times New Roman" panose="02020603050405020304" pitchFamily="18" charset="0"/>
              </a:rPr>
              <a:t>flog</a:t>
            </a:r>
            <a:r>
              <a:rPr lang="en-US" sz="3200" b="1" kern="1400" noProof="0" dirty="0" err="1">
                <a:solidFill>
                  <a:srgbClr val="115076"/>
                </a:solidFill>
                <a:latin typeface="Century Gothic" panose="020B0502020202020204" pitchFamily="34" charset="0"/>
                <a:ea typeface="Times New Roman" panose="02020603050405020304" pitchFamily="18" charset="0"/>
              </a:rPr>
              <a:t>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fliegen</a:t>
            </a:r>
            <a:r>
              <a:rPr lang="en-US" sz="3200" kern="1400" noProof="0" dirty="0">
                <a:solidFill>
                  <a:srgbClr val="115076"/>
                </a:solidFill>
                <a:latin typeface="Century Gothic" panose="020B0502020202020204" pitchFamily="34" charset="0"/>
                <a:ea typeface="Times New Roman" panose="02020603050405020304" pitchFamily="18" charset="0"/>
              </a:rPr>
              <a:t>]</a:t>
            </a:r>
            <a:endParaRPr kumimoji="0" lang="en-GB" sz="32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FAEB170-DD25-4232-9704-3C1586A29766}"/>
              </a:ext>
            </a:extLst>
          </p:cNvPr>
          <p:cNvSpPr/>
          <p:nvPr/>
        </p:nvSpPr>
        <p:spPr>
          <a:xfrm>
            <a:off x="1365161" y="2124822"/>
            <a:ext cx="1571222" cy="461665"/>
          </a:xfrm>
          <a:prstGeom prst="rect">
            <a:avLst/>
          </a:prstGeom>
          <a:solidFill>
            <a:srgbClr val="FF9933"/>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sprechen</a:t>
            </a:r>
            <a:endParaRPr lang="en-GB" sz="2400" b="1" dirty="0">
              <a:solidFill>
                <a:schemeClr val="bg1"/>
              </a:solidFill>
            </a:endParaRPr>
          </a:p>
        </p:txBody>
      </p:sp>
      <p:sp>
        <p:nvSpPr>
          <p:cNvPr id="7" name="Rectangle: Rounded Corners 6">
            <a:extLst>
              <a:ext uri="{FF2B5EF4-FFF2-40B4-BE49-F238E27FC236}">
                <a16:creationId xmlns:a16="http://schemas.microsoft.com/office/drawing/2014/main" id="{92926EF1-6B48-4419-8771-F36E6F2D6962}"/>
              </a:ext>
            </a:extLst>
          </p:cNvPr>
          <p:cNvSpPr/>
          <p:nvPr/>
        </p:nvSpPr>
        <p:spPr>
          <a:xfrm>
            <a:off x="6645499" y="5336607"/>
            <a:ext cx="1908566" cy="471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______  .</a:t>
            </a:r>
          </a:p>
        </p:txBody>
      </p:sp>
      <p:pic>
        <p:nvPicPr>
          <p:cNvPr id="12" name="Picture 11" descr="Icon&#10;&#10;Description automatically generated">
            <a:extLst>
              <a:ext uri="{FF2B5EF4-FFF2-40B4-BE49-F238E27FC236}">
                <a16:creationId xmlns:a16="http://schemas.microsoft.com/office/drawing/2014/main" id="{3CBE0649-3229-47D6-8570-2E467A5870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7" y="1942564"/>
            <a:ext cx="901523" cy="901523"/>
          </a:xfrm>
          <a:prstGeom prst="rect">
            <a:avLst/>
          </a:prstGeom>
          <a:effectLst>
            <a:outerShdw blurRad="50800" dist="38100" dir="5400000" algn="t" rotWithShape="0">
              <a:prstClr val="black">
                <a:alpha val="40000"/>
              </a:prstClr>
            </a:outerShdw>
          </a:effectLst>
        </p:spPr>
      </p:pic>
      <p:sp>
        <p:nvSpPr>
          <p:cNvPr id="29" name="TextBox 28">
            <a:extLst>
              <a:ext uri="{FF2B5EF4-FFF2-40B4-BE49-F238E27FC236}">
                <a16:creationId xmlns:a16="http://schemas.microsoft.com/office/drawing/2014/main" id="{A625F589-9BB5-40BE-9A87-BBA5962D7B2F}"/>
              </a:ext>
            </a:extLst>
          </p:cNvPr>
          <p:cNvSpPr txBox="1"/>
          <p:nvPr/>
        </p:nvSpPr>
        <p:spPr>
          <a:xfrm>
            <a:off x="2214288" y="5817448"/>
            <a:ext cx="588652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i="1" kern="1400" dirty="0">
                <a:solidFill>
                  <a:srgbClr val="115076"/>
                </a:solidFill>
                <a:latin typeface="Century Gothic" panose="020B0502020202020204" pitchFamily="34" charset="0"/>
                <a:ea typeface="Times New Roman" panose="02020603050405020304" pitchFamily="18" charset="0"/>
              </a:rPr>
              <a:t>We </a:t>
            </a:r>
            <a:r>
              <a:rPr lang="en-US" sz="2400" i="1" u="sng" kern="1400" dirty="0">
                <a:solidFill>
                  <a:srgbClr val="115076"/>
                </a:solidFill>
                <a:latin typeface="Century Gothic" panose="020B0502020202020204" pitchFamily="34" charset="0"/>
                <a:ea typeface="Times New Roman" panose="02020603050405020304" pitchFamily="18" charset="0"/>
              </a:rPr>
              <a:t>have flown</a:t>
            </a:r>
            <a:r>
              <a:rPr lang="en-US" sz="2400" i="1" u="sng" kern="1400" noProof="0" dirty="0">
                <a:solidFill>
                  <a:srgbClr val="115076"/>
                </a:solidFill>
                <a:latin typeface="Century Gothic" panose="020B0502020202020204" pitchFamily="34" charset="0"/>
                <a:ea typeface="Times New Roman" panose="02020603050405020304" pitchFamily="18" charset="0"/>
              </a:rPr>
              <a:t> </a:t>
            </a:r>
            <a:r>
              <a:rPr lang="en-US" sz="2400" i="1" kern="1400" noProof="0" dirty="0">
                <a:solidFill>
                  <a:srgbClr val="115076"/>
                </a:solidFill>
                <a:latin typeface="Century Gothic" panose="020B0502020202020204" pitchFamily="34" charset="0"/>
                <a:ea typeface="Times New Roman" panose="02020603050405020304" pitchFamily="18" charset="0"/>
              </a:rPr>
              <a:t>/ We </a:t>
            </a:r>
            <a:r>
              <a:rPr lang="en-US" sz="2400" i="1" u="sng" kern="1400" noProof="0" dirty="0">
                <a:solidFill>
                  <a:srgbClr val="115076"/>
                </a:solidFill>
                <a:latin typeface="Century Gothic" panose="020B0502020202020204" pitchFamily="34" charset="0"/>
                <a:ea typeface="Times New Roman" panose="02020603050405020304" pitchFamily="18" charset="0"/>
              </a:rPr>
              <a:t>flew</a:t>
            </a:r>
            <a:r>
              <a:rPr lang="en-US" sz="2400" i="1" kern="1400" noProof="0" dirty="0">
                <a:solidFill>
                  <a:srgbClr val="115076"/>
                </a:solidFill>
                <a:latin typeface="Century Gothic" panose="020B0502020202020204" pitchFamily="34" charset="0"/>
                <a:ea typeface="Times New Roman" panose="02020603050405020304" pitchFamily="18" charset="0"/>
              </a:rPr>
              <a:t> to Spain.</a:t>
            </a:r>
            <a:endParaRPr kumimoji="0" lang="en-GB" sz="2400" b="0" i="1"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31" name="Action Button: Custom 16">
            <a:hlinkClick r:id="" action="ppaction://noaction" highlightClick="1">
              <a:snd r:embed="rId5" name="9.1.1.5 Slide 25.wav"/>
            </a:hlinkClick>
            <a:extLst>
              <a:ext uri="{FF2B5EF4-FFF2-40B4-BE49-F238E27FC236}">
                <a16:creationId xmlns:a16="http://schemas.microsoft.com/office/drawing/2014/main" id="{6D704487-2455-4034-B255-08E1EEC0E056}"/>
              </a:ext>
            </a:extLst>
          </p:cNvPr>
          <p:cNvSpPr/>
          <p:nvPr/>
        </p:nvSpPr>
        <p:spPr>
          <a:xfrm>
            <a:off x="1528131" y="5450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146" name="Picture 2" descr="Spain, Country, Europe, Flag, Borders, Map, Nation">
            <a:extLst>
              <a:ext uri="{FF2B5EF4-FFF2-40B4-BE49-F238E27FC236}">
                <a16:creationId xmlns:a16="http://schemas.microsoft.com/office/drawing/2014/main" id="{2D416383-5B8C-4A61-B5D6-D06F4C8200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913" y="2195122"/>
            <a:ext cx="3380705" cy="252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70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7" grpId="1"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60654" cy="869950"/>
          </a:xfrm>
          <a:prstGeom prst="rect">
            <a:avLst/>
          </a:prstGeom>
        </p:spPr>
      </p:pic>
      <p:sp>
        <p:nvSpPr>
          <p:cNvPr id="4" name="Title 3"/>
          <p:cNvSpPr>
            <a:spLocks noGrp="1"/>
          </p:cNvSpPr>
          <p:nvPr>
            <p:ph type="title"/>
          </p:nvPr>
        </p:nvSpPr>
        <p:spPr>
          <a:xfrm>
            <a:off x="0" y="294041"/>
            <a:ext cx="6645499"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err="1">
                <a:solidFill>
                  <a:srgbClr val="115076"/>
                </a:solidFill>
                <a:latin typeface="Century Gothic" panose="020B0502020202020204" pitchFamily="34" charset="0"/>
                <a:ea typeface="Times New Roman" panose="02020603050405020304" pitchFamily="18" charset="0"/>
              </a:rPr>
              <a:t>Schreibe</a:t>
            </a:r>
            <a:r>
              <a:rPr lang="en-US" sz="2400" kern="1400" noProof="0" dirty="0">
                <a:solidFill>
                  <a:srgbClr val="115076"/>
                </a:solidFill>
                <a:latin typeface="Century Gothic" panose="020B0502020202020204" pitchFamily="34" charset="0"/>
                <a:ea typeface="Times New Roman" panose="02020603050405020304" pitchFamily="18" charset="0"/>
              </a:rPr>
              <a:t> den </a:t>
            </a:r>
            <a:r>
              <a:rPr lang="en-US" sz="2400" kern="1400" noProof="0" dirty="0" err="1">
                <a:solidFill>
                  <a:srgbClr val="115076"/>
                </a:solidFill>
                <a:latin typeface="Century Gothic" panose="020B0502020202020204" pitchFamily="34" charset="0"/>
                <a:ea typeface="Times New Roman" panose="02020603050405020304" pitchFamily="18" charset="0"/>
              </a:rPr>
              <a:t>Satz</a:t>
            </a:r>
            <a:r>
              <a:rPr lang="en-US" sz="2400"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err="1">
                <a:solidFill>
                  <a:srgbClr val="115076"/>
                </a:solidFill>
                <a:latin typeface="Century Gothic" panose="020B0502020202020204" pitchFamily="34" charset="0"/>
                <a:ea typeface="Times New Roman" panose="02020603050405020304" pitchFamily="18" charset="0"/>
              </a:rPr>
              <a:t>mit</a:t>
            </a:r>
            <a:r>
              <a:rPr lang="en-US" sz="2400" kern="1400" noProof="0" dirty="0">
                <a:solidFill>
                  <a:srgbClr val="115076"/>
                </a:solidFill>
                <a:latin typeface="Century Gothic" panose="020B0502020202020204" pitchFamily="34" charset="0"/>
                <a:ea typeface="Times New Roman" panose="02020603050405020304" pitchFamily="18" charset="0"/>
              </a:rPr>
              <a:t> dem </a:t>
            </a:r>
            <a:r>
              <a:rPr lang="en-US" sz="2400" kern="1400" noProof="0" dirty="0" err="1">
                <a:solidFill>
                  <a:srgbClr val="115076"/>
                </a:solidFill>
                <a:latin typeface="Century Gothic" panose="020B0502020202020204" pitchFamily="34" charset="0"/>
                <a:ea typeface="Times New Roman" panose="02020603050405020304" pitchFamily="18" charset="0"/>
              </a:rPr>
              <a:t>Partizip</a:t>
            </a:r>
            <a:r>
              <a:rPr lang="en-US" sz="2400" kern="1400" noProof="0" dirty="0">
                <a:solidFill>
                  <a:srgbClr val="115076"/>
                </a:solidFill>
                <a:latin typeface="Century Gothic" panose="020B0502020202020204" pitchFamily="34" charset="0"/>
                <a:ea typeface="Times New Roman" panose="02020603050405020304" pitchFamily="18"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8" name="TextBox 27">
            <a:extLst>
              <a:ext uri="{FF2B5EF4-FFF2-40B4-BE49-F238E27FC236}">
                <a16:creationId xmlns:a16="http://schemas.microsoft.com/office/drawing/2014/main" id="{7BA7870D-EDDD-40D6-BA2D-800D715DB0E5}"/>
              </a:ext>
            </a:extLst>
          </p:cNvPr>
          <p:cNvSpPr txBox="1"/>
          <p:nvPr/>
        </p:nvSpPr>
        <p:spPr>
          <a:xfrm>
            <a:off x="2053525" y="5354108"/>
            <a:ext cx="8610344"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kern="1400" noProof="0" dirty="0">
                <a:solidFill>
                  <a:srgbClr val="115076"/>
                </a:solidFill>
                <a:latin typeface="Century Gothic" panose="020B0502020202020204" pitchFamily="34" charset="0"/>
                <a:ea typeface="Times New Roman" panose="02020603050405020304" pitchFamily="18" charset="0"/>
              </a:rPr>
              <a:t>Sie </a:t>
            </a:r>
            <a:r>
              <a:rPr lang="en-US" sz="3200" kern="1400" noProof="0" dirty="0" err="1">
                <a:solidFill>
                  <a:srgbClr val="115076"/>
                </a:solidFill>
                <a:latin typeface="Century Gothic" panose="020B0502020202020204" pitchFamily="34" charset="0"/>
                <a:ea typeface="Times New Roman" panose="02020603050405020304" pitchFamily="18" charset="0"/>
              </a:rPr>
              <a:t>haben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ihre</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Eltern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b="1" kern="1400" noProof="0" dirty="0" err="1">
                <a:solidFill>
                  <a:srgbClr val="115076"/>
                </a:solidFill>
                <a:latin typeface="Century Gothic" panose="020B0502020202020204" pitchFamily="34" charset="0"/>
                <a:ea typeface="Times New Roman" panose="02020603050405020304" pitchFamily="18" charset="0"/>
              </a:rPr>
              <a:t>ge</a:t>
            </a:r>
            <a:r>
              <a:rPr lang="en-US" sz="3200" kern="1400" noProof="0" dirty="0" err="1">
                <a:solidFill>
                  <a:srgbClr val="115076"/>
                </a:solidFill>
                <a:latin typeface="Century Gothic" panose="020B0502020202020204" pitchFamily="34" charset="0"/>
                <a:ea typeface="Times New Roman" panose="02020603050405020304" pitchFamily="18" charset="0"/>
              </a:rPr>
              <a:t>troff</a:t>
            </a:r>
            <a:r>
              <a:rPr lang="en-US" sz="3200" b="1" kern="1400" noProof="0" dirty="0" err="1">
                <a:solidFill>
                  <a:srgbClr val="115076"/>
                </a:solidFill>
                <a:latin typeface="Century Gothic" panose="020B0502020202020204" pitchFamily="34" charset="0"/>
                <a:ea typeface="Times New Roman" panose="02020603050405020304" pitchFamily="18" charset="0"/>
              </a:rPr>
              <a:t>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dirty="0" err="1">
                <a:solidFill>
                  <a:srgbClr val="115076"/>
                </a:solidFill>
                <a:latin typeface="Century Gothic" panose="020B0502020202020204" pitchFamily="34" charset="0"/>
                <a:ea typeface="Times New Roman" panose="02020603050405020304" pitchFamily="18" charset="0"/>
              </a:rPr>
              <a:t>treffen</a:t>
            </a:r>
            <a:r>
              <a:rPr lang="en-US" sz="3200" kern="1400" noProof="0" dirty="0">
                <a:solidFill>
                  <a:srgbClr val="115076"/>
                </a:solidFill>
                <a:latin typeface="Century Gothic" panose="020B0502020202020204" pitchFamily="34" charset="0"/>
                <a:ea typeface="Times New Roman" panose="02020603050405020304" pitchFamily="18" charset="0"/>
              </a:rPr>
              <a:t>]</a:t>
            </a:r>
            <a:endParaRPr kumimoji="0" lang="en-GB" sz="32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FAEB170-DD25-4232-9704-3C1586A29766}"/>
              </a:ext>
            </a:extLst>
          </p:cNvPr>
          <p:cNvSpPr/>
          <p:nvPr/>
        </p:nvSpPr>
        <p:spPr>
          <a:xfrm>
            <a:off x="1365161" y="2124822"/>
            <a:ext cx="1571222" cy="461665"/>
          </a:xfrm>
          <a:prstGeom prst="rect">
            <a:avLst/>
          </a:prstGeom>
          <a:solidFill>
            <a:srgbClr val="FF9933"/>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sprechen</a:t>
            </a:r>
            <a:endParaRPr lang="en-GB" sz="2400" b="1" dirty="0">
              <a:solidFill>
                <a:schemeClr val="bg1"/>
              </a:solidFill>
            </a:endParaRPr>
          </a:p>
        </p:txBody>
      </p:sp>
      <p:sp>
        <p:nvSpPr>
          <p:cNvPr id="7" name="Rectangle: Rounded Corners 6">
            <a:extLst>
              <a:ext uri="{FF2B5EF4-FFF2-40B4-BE49-F238E27FC236}">
                <a16:creationId xmlns:a16="http://schemas.microsoft.com/office/drawing/2014/main" id="{92926EF1-6B48-4419-8771-F36E6F2D6962}"/>
              </a:ext>
            </a:extLst>
          </p:cNvPr>
          <p:cNvSpPr/>
          <p:nvPr/>
        </p:nvSpPr>
        <p:spPr>
          <a:xfrm>
            <a:off x="6116115" y="5410570"/>
            <a:ext cx="2089078" cy="471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______ .</a:t>
            </a:r>
          </a:p>
        </p:txBody>
      </p:sp>
      <p:pic>
        <p:nvPicPr>
          <p:cNvPr id="12" name="Picture 11" descr="Icon&#10;&#10;Description automatically generated">
            <a:extLst>
              <a:ext uri="{FF2B5EF4-FFF2-40B4-BE49-F238E27FC236}">
                <a16:creationId xmlns:a16="http://schemas.microsoft.com/office/drawing/2014/main" id="{3CBE0649-3229-47D6-8570-2E467A5870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7" y="1942564"/>
            <a:ext cx="901523" cy="901523"/>
          </a:xfrm>
          <a:prstGeom prst="rect">
            <a:avLst/>
          </a:prstGeom>
          <a:effectLst>
            <a:outerShdw blurRad="50800" dist="38100" dir="5400000" algn="t" rotWithShape="0">
              <a:prstClr val="black">
                <a:alpha val="40000"/>
              </a:prstClr>
            </a:outerShdw>
          </a:effectLst>
        </p:spPr>
      </p:pic>
      <p:sp>
        <p:nvSpPr>
          <p:cNvPr id="29" name="TextBox 28">
            <a:extLst>
              <a:ext uri="{FF2B5EF4-FFF2-40B4-BE49-F238E27FC236}">
                <a16:creationId xmlns:a16="http://schemas.microsoft.com/office/drawing/2014/main" id="{A625F589-9BB5-40BE-9A87-BBA5962D7B2F}"/>
              </a:ext>
            </a:extLst>
          </p:cNvPr>
          <p:cNvSpPr txBox="1"/>
          <p:nvPr/>
        </p:nvSpPr>
        <p:spPr>
          <a:xfrm>
            <a:off x="2214288" y="5817448"/>
            <a:ext cx="6413518"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i="1" kern="1400" noProof="0" dirty="0">
                <a:solidFill>
                  <a:srgbClr val="115076"/>
                </a:solidFill>
                <a:latin typeface="Century Gothic" panose="020B0502020202020204" pitchFamily="34" charset="0"/>
                <a:ea typeface="Times New Roman" panose="02020603050405020304" pitchFamily="18" charset="0"/>
              </a:rPr>
              <a:t>They </a:t>
            </a:r>
            <a:r>
              <a:rPr lang="en-US" sz="2400" i="1" u="sng" kern="1400" noProof="0" dirty="0">
                <a:solidFill>
                  <a:srgbClr val="115076"/>
                </a:solidFill>
                <a:latin typeface="Century Gothic" panose="020B0502020202020204" pitchFamily="34" charset="0"/>
                <a:ea typeface="Times New Roman" panose="02020603050405020304" pitchFamily="18" charset="0"/>
              </a:rPr>
              <a:t>have met</a:t>
            </a:r>
            <a:r>
              <a:rPr lang="en-US" sz="2400" i="1" kern="1400" noProof="0" dirty="0">
                <a:solidFill>
                  <a:srgbClr val="115076"/>
                </a:solidFill>
                <a:latin typeface="Century Gothic" panose="020B0502020202020204" pitchFamily="34" charset="0"/>
                <a:ea typeface="Times New Roman" panose="02020603050405020304" pitchFamily="18" charset="0"/>
              </a:rPr>
              <a:t> / They </a:t>
            </a:r>
            <a:r>
              <a:rPr lang="en-US" sz="2400" i="1" u="sng" kern="1400" dirty="0">
                <a:solidFill>
                  <a:srgbClr val="115076"/>
                </a:solidFill>
                <a:latin typeface="Century Gothic" panose="020B0502020202020204" pitchFamily="34" charset="0"/>
                <a:ea typeface="Times New Roman" panose="02020603050405020304" pitchFamily="18" charset="0"/>
              </a:rPr>
              <a:t>met</a:t>
            </a:r>
            <a:r>
              <a:rPr lang="en-US" sz="2400" i="1" kern="1400" noProof="0" dirty="0">
                <a:solidFill>
                  <a:srgbClr val="115076"/>
                </a:solidFill>
                <a:latin typeface="Century Gothic" panose="020B0502020202020204" pitchFamily="34" charset="0"/>
                <a:ea typeface="Times New Roman" panose="02020603050405020304" pitchFamily="18" charset="0"/>
              </a:rPr>
              <a:t> their parents.</a:t>
            </a:r>
            <a:endParaRPr kumimoji="0" lang="en-GB" sz="2400" b="0" i="1"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31" name="Action Button: Custom 16">
            <a:hlinkClick r:id="" action="ppaction://noaction" highlightClick="1">
              <a:snd r:embed="rId5" name="9.1.1.5 Slide 26.wav"/>
            </a:hlinkClick>
            <a:extLst>
              <a:ext uri="{FF2B5EF4-FFF2-40B4-BE49-F238E27FC236}">
                <a16:creationId xmlns:a16="http://schemas.microsoft.com/office/drawing/2014/main" id="{6D704487-2455-4034-B255-08E1EEC0E056}"/>
              </a:ext>
            </a:extLst>
          </p:cNvPr>
          <p:cNvSpPr/>
          <p:nvPr/>
        </p:nvSpPr>
        <p:spPr>
          <a:xfrm>
            <a:off x="1528131" y="5450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170" name="Picture 2" descr="Boy, Child, Dad, Daughter, Family, Father, Female, Girl">
            <a:extLst>
              <a:ext uri="{FF2B5EF4-FFF2-40B4-BE49-F238E27FC236}">
                <a16:creationId xmlns:a16="http://schemas.microsoft.com/office/drawing/2014/main" id="{30DEA31B-D265-409C-9111-ABCB9DF40D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4582" y="2355654"/>
            <a:ext cx="3507346" cy="243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5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7" grpId="1" animBg="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60654" cy="869950"/>
          </a:xfrm>
          <a:prstGeom prst="rect">
            <a:avLst/>
          </a:prstGeom>
        </p:spPr>
      </p:pic>
      <p:sp>
        <p:nvSpPr>
          <p:cNvPr id="4" name="Title 3"/>
          <p:cNvSpPr>
            <a:spLocks noGrp="1"/>
          </p:cNvSpPr>
          <p:nvPr>
            <p:ph type="title"/>
          </p:nvPr>
        </p:nvSpPr>
        <p:spPr>
          <a:xfrm>
            <a:off x="0" y="294041"/>
            <a:ext cx="6645499"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err="1">
                <a:solidFill>
                  <a:srgbClr val="115076"/>
                </a:solidFill>
                <a:latin typeface="Century Gothic" panose="020B0502020202020204" pitchFamily="34" charset="0"/>
                <a:ea typeface="Times New Roman" panose="02020603050405020304" pitchFamily="18" charset="0"/>
              </a:rPr>
              <a:t>Schreibe</a:t>
            </a:r>
            <a:r>
              <a:rPr lang="en-US" sz="2400" kern="1400" noProof="0" dirty="0">
                <a:solidFill>
                  <a:srgbClr val="115076"/>
                </a:solidFill>
                <a:latin typeface="Century Gothic" panose="020B0502020202020204" pitchFamily="34" charset="0"/>
                <a:ea typeface="Times New Roman" panose="02020603050405020304" pitchFamily="18" charset="0"/>
              </a:rPr>
              <a:t> den </a:t>
            </a:r>
            <a:r>
              <a:rPr lang="en-US" sz="2400" kern="1400" noProof="0" dirty="0" err="1">
                <a:solidFill>
                  <a:srgbClr val="115076"/>
                </a:solidFill>
                <a:latin typeface="Century Gothic" panose="020B0502020202020204" pitchFamily="34" charset="0"/>
                <a:ea typeface="Times New Roman" panose="02020603050405020304" pitchFamily="18" charset="0"/>
              </a:rPr>
              <a:t>Satz</a:t>
            </a:r>
            <a:r>
              <a:rPr lang="en-US" sz="2400"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err="1">
                <a:solidFill>
                  <a:srgbClr val="115076"/>
                </a:solidFill>
                <a:latin typeface="Century Gothic" panose="020B0502020202020204" pitchFamily="34" charset="0"/>
                <a:ea typeface="Times New Roman" panose="02020603050405020304" pitchFamily="18" charset="0"/>
              </a:rPr>
              <a:t>mit</a:t>
            </a:r>
            <a:r>
              <a:rPr lang="en-US" sz="2400" kern="1400" noProof="0" dirty="0">
                <a:solidFill>
                  <a:srgbClr val="115076"/>
                </a:solidFill>
                <a:latin typeface="Century Gothic" panose="020B0502020202020204" pitchFamily="34" charset="0"/>
                <a:ea typeface="Times New Roman" panose="02020603050405020304" pitchFamily="18" charset="0"/>
              </a:rPr>
              <a:t> dem </a:t>
            </a:r>
            <a:r>
              <a:rPr lang="en-US" sz="2400" kern="1400" noProof="0" dirty="0" err="1">
                <a:solidFill>
                  <a:srgbClr val="115076"/>
                </a:solidFill>
                <a:latin typeface="Century Gothic" panose="020B0502020202020204" pitchFamily="34" charset="0"/>
                <a:ea typeface="Times New Roman" panose="02020603050405020304" pitchFamily="18" charset="0"/>
              </a:rPr>
              <a:t>Partizip</a:t>
            </a:r>
            <a:r>
              <a:rPr lang="en-US" sz="2400" kern="1400" noProof="0" dirty="0">
                <a:solidFill>
                  <a:srgbClr val="115076"/>
                </a:solidFill>
                <a:latin typeface="Century Gothic" panose="020B0502020202020204" pitchFamily="34" charset="0"/>
                <a:ea typeface="Times New Roman" panose="02020603050405020304" pitchFamily="18"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8" name="TextBox 27">
            <a:extLst>
              <a:ext uri="{FF2B5EF4-FFF2-40B4-BE49-F238E27FC236}">
                <a16:creationId xmlns:a16="http://schemas.microsoft.com/office/drawing/2014/main" id="{7BA7870D-EDDD-40D6-BA2D-800D715DB0E5}"/>
              </a:ext>
            </a:extLst>
          </p:cNvPr>
          <p:cNvSpPr txBox="1"/>
          <p:nvPr/>
        </p:nvSpPr>
        <p:spPr>
          <a:xfrm>
            <a:off x="2053525" y="5377778"/>
            <a:ext cx="8610344"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kern="1400" noProof="0" dirty="0">
                <a:solidFill>
                  <a:srgbClr val="115076"/>
                </a:solidFill>
                <a:latin typeface="Century Gothic" panose="020B0502020202020204" pitchFamily="34" charset="0"/>
                <a:ea typeface="Times New Roman" panose="02020603050405020304" pitchFamily="18" charset="0"/>
              </a:rPr>
              <a:t>Sind </a:t>
            </a:r>
            <a:r>
              <a:rPr lang="en-US" sz="3200" kern="1400" noProof="0" dirty="0" err="1">
                <a:solidFill>
                  <a:srgbClr val="115076"/>
                </a:solidFill>
                <a:latin typeface="Century Gothic" panose="020B0502020202020204" pitchFamily="34" charset="0"/>
                <a:ea typeface="Times New Roman" panose="02020603050405020304" pitchFamily="18" charset="0"/>
              </a:rPr>
              <a:t>sie</a:t>
            </a:r>
            <a:r>
              <a:rPr lang="en-US" sz="3200" kern="1400" noProof="0" dirty="0">
                <a:solidFill>
                  <a:srgbClr val="115076"/>
                </a:solidFill>
                <a:latin typeface="Century Gothic" panose="020B0502020202020204" pitchFamily="34" charset="0"/>
                <a:ea typeface="Times New Roman" panose="02020603050405020304" pitchFamily="18" charset="0"/>
              </a:rPr>
              <a:t> in die Schule </a:t>
            </a:r>
            <a:r>
              <a:rPr lang="en-US" sz="3200" b="1" kern="1400" noProof="0" dirty="0" err="1">
                <a:solidFill>
                  <a:srgbClr val="115076"/>
                </a:solidFill>
                <a:latin typeface="Century Gothic" panose="020B0502020202020204" pitchFamily="34" charset="0"/>
                <a:ea typeface="Times New Roman" panose="02020603050405020304" pitchFamily="18" charset="0"/>
              </a:rPr>
              <a:t>ge</a:t>
            </a:r>
            <a:r>
              <a:rPr lang="en-US" sz="3200" kern="1400" noProof="0" dirty="0" err="1">
                <a:solidFill>
                  <a:srgbClr val="115076"/>
                </a:solidFill>
                <a:latin typeface="Century Gothic" panose="020B0502020202020204" pitchFamily="34" charset="0"/>
                <a:ea typeface="Times New Roman" panose="02020603050405020304" pitchFamily="18" charset="0"/>
              </a:rPr>
              <a:t>gang</a:t>
            </a:r>
            <a:r>
              <a:rPr lang="en-US" sz="3200" b="1" kern="1400" noProof="0" dirty="0" err="1">
                <a:solidFill>
                  <a:srgbClr val="115076"/>
                </a:solidFill>
                <a:latin typeface="Century Gothic" panose="020B0502020202020204" pitchFamily="34" charset="0"/>
                <a:ea typeface="Times New Roman" panose="02020603050405020304" pitchFamily="18" charset="0"/>
              </a:rPr>
              <a:t>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dirty="0" err="1">
                <a:solidFill>
                  <a:srgbClr val="115076"/>
                </a:solidFill>
                <a:latin typeface="Century Gothic" panose="020B0502020202020204" pitchFamily="34" charset="0"/>
                <a:ea typeface="Times New Roman" panose="02020603050405020304" pitchFamily="18" charset="0"/>
              </a:rPr>
              <a:t>gehen</a:t>
            </a:r>
            <a:r>
              <a:rPr lang="en-US" sz="3200" kern="1400" noProof="0" dirty="0">
                <a:solidFill>
                  <a:srgbClr val="115076"/>
                </a:solidFill>
                <a:latin typeface="Century Gothic" panose="020B0502020202020204" pitchFamily="34" charset="0"/>
                <a:ea typeface="Times New Roman" panose="02020603050405020304" pitchFamily="18" charset="0"/>
              </a:rPr>
              <a:t>]</a:t>
            </a:r>
            <a:endParaRPr kumimoji="0" lang="en-GB" sz="32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92926EF1-6B48-4419-8771-F36E6F2D6962}"/>
              </a:ext>
            </a:extLst>
          </p:cNvPr>
          <p:cNvSpPr/>
          <p:nvPr/>
        </p:nvSpPr>
        <p:spPr>
          <a:xfrm>
            <a:off x="6138801" y="5434240"/>
            <a:ext cx="2489005" cy="471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______ ?</a:t>
            </a:r>
          </a:p>
        </p:txBody>
      </p:sp>
      <p:sp>
        <p:nvSpPr>
          <p:cNvPr id="29" name="TextBox 28">
            <a:extLst>
              <a:ext uri="{FF2B5EF4-FFF2-40B4-BE49-F238E27FC236}">
                <a16:creationId xmlns:a16="http://schemas.microsoft.com/office/drawing/2014/main" id="{A625F589-9BB5-40BE-9A87-BBA5962D7B2F}"/>
              </a:ext>
            </a:extLst>
          </p:cNvPr>
          <p:cNvSpPr txBox="1"/>
          <p:nvPr/>
        </p:nvSpPr>
        <p:spPr>
          <a:xfrm>
            <a:off x="2214288" y="5817448"/>
            <a:ext cx="6413518"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i="1" u="sng" kern="1400" noProof="0" dirty="0">
                <a:solidFill>
                  <a:srgbClr val="115076"/>
                </a:solidFill>
                <a:latin typeface="Century Gothic" panose="020B0502020202020204" pitchFamily="34" charset="0"/>
                <a:ea typeface="Times New Roman" panose="02020603050405020304" pitchFamily="18" charset="0"/>
              </a:rPr>
              <a:t>Have </a:t>
            </a:r>
            <a:r>
              <a:rPr lang="en-US" sz="2400" i="1" kern="1400" noProof="0" dirty="0">
                <a:solidFill>
                  <a:srgbClr val="115076"/>
                </a:solidFill>
                <a:latin typeface="Century Gothic" panose="020B0502020202020204" pitchFamily="34" charset="0"/>
                <a:ea typeface="Times New Roman" panose="02020603050405020304" pitchFamily="18" charset="0"/>
              </a:rPr>
              <a:t>they</a:t>
            </a:r>
            <a:r>
              <a:rPr lang="en-US" sz="2400" i="1" u="sng" kern="1400" noProof="0" dirty="0">
                <a:solidFill>
                  <a:srgbClr val="115076"/>
                </a:solidFill>
                <a:latin typeface="Century Gothic" panose="020B0502020202020204" pitchFamily="34" charset="0"/>
                <a:ea typeface="Times New Roman" panose="02020603050405020304" pitchFamily="18" charset="0"/>
              </a:rPr>
              <a:t> gone</a:t>
            </a:r>
            <a:r>
              <a:rPr lang="en-US" sz="2400" i="1" kern="1400" noProof="0" dirty="0">
                <a:solidFill>
                  <a:srgbClr val="115076"/>
                </a:solidFill>
                <a:latin typeface="Century Gothic" panose="020B0502020202020204" pitchFamily="34" charset="0"/>
                <a:ea typeface="Times New Roman" panose="02020603050405020304" pitchFamily="18" charset="0"/>
              </a:rPr>
              <a:t>/ </a:t>
            </a:r>
            <a:r>
              <a:rPr lang="en-US" sz="2400" i="1" u="sng" kern="1400" noProof="0" dirty="0">
                <a:solidFill>
                  <a:srgbClr val="115076"/>
                </a:solidFill>
                <a:latin typeface="Century Gothic" panose="020B0502020202020204" pitchFamily="34" charset="0"/>
                <a:ea typeface="Times New Roman" panose="02020603050405020304" pitchFamily="18" charset="0"/>
              </a:rPr>
              <a:t>Did</a:t>
            </a:r>
            <a:r>
              <a:rPr lang="en-US" sz="2400" i="1" kern="1400" noProof="0" dirty="0">
                <a:solidFill>
                  <a:srgbClr val="115076"/>
                </a:solidFill>
                <a:latin typeface="Century Gothic" panose="020B0502020202020204" pitchFamily="34" charset="0"/>
                <a:ea typeface="Times New Roman" panose="02020603050405020304" pitchFamily="18" charset="0"/>
              </a:rPr>
              <a:t> they </a:t>
            </a:r>
            <a:r>
              <a:rPr lang="en-US" sz="2400" i="1" u="sng" kern="1400" noProof="0" dirty="0">
                <a:solidFill>
                  <a:srgbClr val="115076"/>
                </a:solidFill>
                <a:latin typeface="Century Gothic" panose="020B0502020202020204" pitchFamily="34" charset="0"/>
                <a:ea typeface="Times New Roman" panose="02020603050405020304" pitchFamily="18" charset="0"/>
              </a:rPr>
              <a:t>go</a:t>
            </a:r>
            <a:r>
              <a:rPr lang="en-US" sz="2400" i="1" kern="1400" noProof="0" dirty="0">
                <a:solidFill>
                  <a:srgbClr val="115076"/>
                </a:solidFill>
                <a:latin typeface="Century Gothic" panose="020B0502020202020204" pitchFamily="34" charset="0"/>
                <a:ea typeface="Times New Roman" panose="02020603050405020304" pitchFamily="18" charset="0"/>
              </a:rPr>
              <a:t> to school?</a:t>
            </a:r>
            <a:endParaRPr kumimoji="0" lang="en-GB" sz="2400" b="0" i="1"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31" name="Action Button: Custom 16">
            <a:hlinkClick r:id="" action="ppaction://noaction" highlightClick="1">
              <a:snd r:embed="rId4" name="9.1.1.5 Slide 27.wav"/>
            </a:hlinkClick>
            <a:extLst>
              <a:ext uri="{FF2B5EF4-FFF2-40B4-BE49-F238E27FC236}">
                <a16:creationId xmlns:a16="http://schemas.microsoft.com/office/drawing/2014/main" id="{6D704487-2455-4034-B255-08E1EEC0E056}"/>
              </a:ext>
            </a:extLst>
          </p:cNvPr>
          <p:cNvSpPr/>
          <p:nvPr/>
        </p:nvSpPr>
        <p:spPr>
          <a:xfrm>
            <a:off x="1528131" y="5450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218" name="Picture 2" descr="Kids, Students, Back To School, Boy, Girl, Children">
            <a:extLst>
              <a:ext uri="{FF2B5EF4-FFF2-40B4-BE49-F238E27FC236}">
                <a16:creationId xmlns:a16="http://schemas.microsoft.com/office/drawing/2014/main" id="{832E8E05-C103-46B7-B71E-064A38A3C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7446" y="2032707"/>
            <a:ext cx="4022501" cy="270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2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7" grpId="1"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60654" cy="869950"/>
          </a:xfrm>
          <a:prstGeom prst="rect">
            <a:avLst/>
          </a:prstGeom>
        </p:spPr>
      </p:pic>
      <p:sp>
        <p:nvSpPr>
          <p:cNvPr id="4" name="Title 3"/>
          <p:cNvSpPr>
            <a:spLocks noGrp="1"/>
          </p:cNvSpPr>
          <p:nvPr>
            <p:ph type="title"/>
          </p:nvPr>
        </p:nvSpPr>
        <p:spPr>
          <a:xfrm>
            <a:off x="0" y="294041"/>
            <a:ext cx="6645499" cy="707849"/>
          </a:xfrm>
        </p:spPr>
        <p:txBody>
          <a:bodyPr>
            <a:normAutofit fontScale="90000"/>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kern="1400" noProof="0" dirty="0" err="1">
                <a:solidFill>
                  <a:srgbClr val="115076"/>
                </a:solidFill>
                <a:latin typeface="Century Gothic" panose="020B0502020202020204" pitchFamily="34" charset="0"/>
                <a:ea typeface="Times New Roman" panose="02020603050405020304" pitchFamily="18" charset="0"/>
              </a:rPr>
              <a:t>Schreibe</a:t>
            </a:r>
            <a:r>
              <a:rPr lang="en-US" sz="2400" kern="1400" noProof="0" dirty="0">
                <a:solidFill>
                  <a:srgbClr val="115076"/>
                </a:solidFill>
                <a:latin typeface="Century Gothic" panose="020B0502020202020204" pitchFamily="34" charset="0"/>
                <a:ea typeface="Times New Roman" panose="02020603050405020304" pitchFamily="18" charset="0"/>
              </a:rPr>
              <a:t> den </a:t>
            </a:r>
            <a:r>
              <a:rPr lang="en-US" sz="2400" kern="1400" noProof="0" dirty="0" err="1">
                <a:solidFill>
                  <a:srgbClr val="115076"/>
                </a:solidFill>
                <a:latin typeface="Century Gothic" panose="020B0502020202020204" pitchFamily="34" charset="0"/>
                <a:ea typeface="Times New Roman" panose="02020603050405020304" pitchFamily="18" charset="0"/>
              </a:rPr>
              <a:t>Satz</a:t>
            </a:r>
            <a:r>
              <a:rPr lang="en-US" sz="2400" kern="1400" noProof="0" dirty="0">
                <a:solidFill>
                  <a:srgbClr val="115076"/>
                </a:solidFill>
                <a:latin typeface="Century Gothic" panose="020B0502020202020204" pitchFamily="34" charset="0"/>
                <a:ea typeface="Times New Roman" panose="02020603050405020304" pitchFamily="18" charset="0"/>
              </a:rPr>
              <a:t> </a:t>
            </a:r>
            <a:r>
              <a:rPr lang="en-US" sz="2400" kern="1400" noProof="0" dirty="0" err="1">
                <a:solidFill>
                  <a:srgbClr val="115076"/>
                </a:solidFill>
                <a:latin typeface="Century Gothic" panose="020B0502020202020204" pitchFamily="34" charset="0"/>
                <a:ea typeface="Times New Roman" panose="02020603050405020304" pitchFamily="18" charset="0"/>
              </a:rPr>
              <a:t>mit</a:t>
            </a:r>
            <a:r>
              <a:rPr lang="en-US" sz="2400" kern="1400" noProof="0" dirty="0">
                <a:solidFill>
                  <a:srgbClr val="115076"/>
                </a:solidFill>
                <a:latin typeface="Century Gothic" panose="020B0502020202020204" pitchFamily="34" charset="0"/>
                <a:ea typeface="Times New Roman" panose="02020603050405020304" pitchFamily="18" charset="0"/>
              </a:rPr>
              <a:t> dem </a:t>
            </a:r>
            <a:r>
              <a:rPr lang="en-US" sz="2400" kern="1400" noProof="0" dirty="0" err="1">
                <a:solidFill>
                  <a:srgbClr val="115076"/>
                </a:solidFill>
                <a:latin typeface="Century Gothic" panose="020B0502020202020204" pitchFamily="34" charset="0"/>
                <a:ea typeface="Times New Roman" panose="02020603050405020304" pitchFamily="18" charset="0"/>
              </a:rPr>
              <a:t>Partizip</a:t>
            </a:r>
            <a:r>
              <a:rPr lang="en-US" sz="2400" kern="1400" noProof="0" dirty="0">
                <a:solidFill>
                  <a:srgbClr val="115076"/>
                </a:solidFill>
                <a:latin typeface="Century Gothic" panose="020B0502020202020204" pitchFamily="34" charset="0"/>
                <a:ea typeface="Times New Roman" panose="02020603050405020304" pitchFamily="18"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8" name="TextBox 27">
            <a:extLst>
              <a:ext uri="{FF2B5EF4-FFF2-40B4-BE49-F238E27FC236}">
                <a16:creationId xmlns:a16="http://schemas.microsoft.com/office/drawing/2014/main" id="{7BA7870D-EDDD-40D6-BA2D-800D715DB0E5}"/>
              </a:ext>
            </a:extLst>
          </p:cNvPr>
          <p:cNvSpPr txBox="1"/>
          <p:nvPr/>
        </p:nvSpPr>
        <p:spPr>
          <a:xfrm>
            <a:off x="1268379" y="5370729"/>
            <a:ext cx="10764293"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3200" kern="1400" noProof="0" dirty="0">
                <a:solidFill>
                  <a:srgbClr val="115076"/>
                </a:solidFill>
                <a:latin typeface="Century Gothic" panose="020B0502020202020204" pitchFamily="34" charset="0"/>
                <a:ea typeface="Times New Roman" panose="02020603050405020304" pitchFamily="18" charset="0"/>
              </a:rPr>
              <a:t>Sie </a:t>
            </a:r>
            <a:r>
              <a:rPr lang="en-US" sz="3200" kern="1400" noProof="0" dirty="0" err="1">
                <a:solidFill>
                  <a:srgbClr val="115076"/>
                </a:solidFill>
                <a:latin typeface="Century Gothic" panose="020B0502020202020204" pitchFamily="34" charset="0"/>
                <a:ea typeface="Times New Roman" panose="02020603050405020304" pitchFamily="18" charset="0"/>
              </a:rPr>
              <a:t>ist</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mit</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ihrem</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Bruder</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b="1" kern="1400" noProof="0" dirty="0" err="1">
                <a:solidFill>
                  <a:srgbClr val="115076"/>
                </a:solidFill>
                <a:latin typeface="Century Gothic" panose="020B0502020202020204" pitchFamily="34" charset="0"/>
                <a:ea typeface="Times New Roman" panose="02020603050405020304" pitchFamily="18" charset="0"/>
              </a:rPr>
              <a:t>ge</a:t>
            </a:r>
            <a:r>
              <a:rPr lang="en-US" sz="3200" kern="1400" dirty="0" err="1">
                <a:solidFill>
                  <a:srgbClr val="115076"/>
                </a:solidFill>
                <a:latin typeface="Century Gothic" panose="020B0502020202020204" pitchFamily="34" charset="0"/>
                <a:ea typeface="Times New Roman" panose="02020603050405020304" pitchFamily="18" charset="0"/>
              </a:rPr>
              <a:t>schwomm</a:t>
            </a:r>
            <a:r>
              <a:rPr lang="en-US" sz="3200" b="1" kern="1400" noProof="0" dirty="0" err="1">
                <a:solidFill>
                  <a:srgbClr val="115076"/>
                </a:solidFill>
                <a:latin typeface="Century Gothic" panose="020B0502020202020204" pitchFamily="34" charset="0"/>
                <a:ea typeface="Times New Roman" panose="02020603050405020304" pitchFamily="18" charset="0"/>
              </a:rPr>
              <a:t>en</a:t>
            </a:r>
            <a:r>
              <a:rPr lang="en-US" sz="3200" kern="1400" noProof="0" dirty="0">
                <a:solidFill>
                  <a:srgbClr val="115076"/>
                </a:solidFill>
                <a:latin typeface="Century Gothic" panose="020B0502020202020204" pitchFamily="34" charset="0"/>
                <a:ea typeface="Times New Roman" panose="02020603050405020304" pitchFamily="18" charset="0"/>
              </a:rPr>
              <a:t>. [</a:t>
            </a:r>
            <a:r>
              <a:rPr lang="en-US" sz="3200" kern="1400" noProof="0" dirty="0" err="1">
                <a:solidFill>
                  <a:srgbClr val="115076"/>
                </a:solidFill>
                <a:latin typeface="Century Gothic" panose="020B0502020202020204" pitchFamily="34" charset="0"/>
                <a:ea typeface="Times New Roman" panose="02020603050405020304" pitchFamily="18" charset="0"/>
              </a:rPr>
              <a:t>schwimmen</a:t>
            </a:r>
            <a:r>
              <a:rPr lang="en-US" sz="3200" kern="1400" noProof="0" dirty="0">
                <a:solidFill>
                  <a:srgbClr val="115076"/>
                </a:solidFill>
                <a:latin typeface="Century Gothic" panose="020B0502020202020204" pitchFamily="34" charset="0"/>
                <a:ea typeface="Times New Roman" panose="02020603050405020304" pitchFamily="18" charset="0"/>
              </a:rPr>
              <a:t>]</a:t>
            </a:r>
            <a:endParaRPr kumimoji="0" lang="en-GB" sz="32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92926EF1-6B48-4419-8771-F36E6F2D6962}"/>
              </a:ext>
            </a:extLst>
          </p:cNvPr>
          <p:cNvSpPr/>
          <p:nvPr/>
        </p:nvSpPr>
        <p:spPr>
          <a:xfrm>
            <a:off x="5738692" y="5450518"/>
            <a:ext cx="3257824" cy="471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______ .</a:t>
            </a:r>
          </a:p>
        </p:txBody>
      </p:sp>
      <p:sp>
        <p:nvSpPr>
          <p:cNvPr id="29" name="TextBox 28">
            <a:extLst>
              <a:ext uri="{FF2B5EF4-FFF2-40B4-BE49-F238E27FC236}">
                <a16:creationId xmlns:a16="http://schemas.microsoft.com/office/drawing/2014/main" id="{A625F589-9BB5-40BE-9A87-BBA5962D7B2F}"/>
              </a:ext>
            </a:extLst>
          </p:cNvPr>
          <p:cNvSpPr txBox="1"/>
          <p:nvPr/>
        </p:nvSpPr>
        <p:spPr>
          <a:xfrm>
            <a:off x="1365160" y="5875715"/>
            <a:ext cx="701192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400" i="1" kern="1400" noProof="0" dirty="0">
                <a:solidFill>
                  <a:srgbClr val="115076"/>
                </a:solidFill>
                <a:latin typeface="Century Gothic" panose="020B0502020202020204" pitchFamily="34" charset="0"/>
                <a:ea typeface="Times New Roman" panose="02020603050405020304" pitchFamily="18" charset="0"/>
              </a:rPr>
              <a:t>She </a:t>
            </a:r>
            <a:r>
              <a:rPr lang="en-US" sz="2400" i="1" u="sng" kern="1400" noProof="0" dirty="0">
                <a:solidFill>
                  <a:srgbClr val="115076"/>
                </a:solidFill>
                <a:latin typeface="Century Gothic" panose="020B0502020202020204" pitchFamily="34" charset="0"/>
                <a:ea typeface="Times New Roman" panose="02020603050405020304" pitchFamily="18" charset="0"/>
              </a:rPr>
              <a:t>has swum</a:t>
            </a:r>
            <a:r>
              <a:rPr lang="en-US" sz="2400" i="1" kern="1400" noProof="0" dirty="0">
                <a:solidFill>
                  <a:srgbClr val="115076"/>
                </a:solidFill>
                <a:latin typeface="Century Gothic" panose="020B0502020202020204" pitchFamily="34" charset="0"/>
                <a:ea typeface="Times New Roman" panose="02020603050405020304" pitchFamily="18" charset="0"/>
              </a:rPr>
              <a:t> / She </a:t>
            </a:r>
            <a:r>
              <a:rPr lang="en-US" sz="2400" i="1" u="sng" kern="1400" noProof="0" dirty="0">
                <a:solidFill>
                  <a:srgbClr val="115076"/>
                </a:solidFill>
                <a:latin typeface="Century Gothic" panose="020B0502020202020204" pitchFamily="34" charset="0"/>
                <a:ea typeface="Times New Roman" panose="02020603050405020304" pitchFamily="18" charset="0"/>
              </a:rPr>
              <a:t>swam</a:t>
            </a:r>
            <a:r>
              <a:rPr lang="en-US" sz="2400" i="1" kern="1400" noProof="0" dirty="0">
                <a:solidFill>
                  <a:srgbClr val="115076"/>
                </a:solidFill>
                <a:latin typeface="Century Gothic" panose="020B0502020202020204" pitchFamily="34" charset="0"/>
                <a:ea typeface="Times New Roman" panose="02020603050405020304" pitchFamily="18" charset="0"/>
              </a:rPr>
              <a:t> with her brother.</a:t>
            </a:r>
            <a:endParaRPr kumimoji="0" lang="en-GB" sz="2400" b="0" i="1"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endParaRPr>
          </a:p>
        </p:txBody>
      </p:sp>
      <p:sp>
        <p:nvSpPr>
          <p:cNvPr id="31" name="Action Button: Custom 16">
            <a:hlinkClick r:id="" action="ppaction://noaction" highlightClick="1">
              <a:snd r:embed="rId4" name="9.1.1.5 Slide 28.wav"/>
            </a:hlinkClick>
            <a:extLst>
              <a:ext uri="{FF2B5EF4-FFF2-40B4-BE49-F238E27FC236}">
                <a16:creationId xmlns:a16="http://schemas.microsoft.com/office/drawing/2014/main" id="{6D704487-2455-4034-B255-08E1EEC0E056}"/>
              </a:ext>
            </a:extLst>
          </p:cNvPr>
          <p:cNvSpPr/>
          <p:nvPr/>
        </p:nvSpPr>
        <p:spPr>
          <a:xfrm>
            <a:off x="752298" y="54505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194" name="Picture 2" descr="Swimming, Swim, Sports, Speed, Person, Race, Pool">
            <a:extLst>
              <a:ext uri="{FF2B5EF4-FFF2-40B4-BE49-F238E27FC236}">
                <a16:creationId xmlns:a16="http://schemas.microsoft.com/office/drawing/2014/main" id="{F94A349A-9C46-4A9F-83D4-4FDCE51C13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8542" y="2155088"/>
            <a:ext cx="3205316" cy="228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8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animBg="1"/>
      <p:bldP spid="7" grpId="1" animBg="1"/>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24270"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Imperfekt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231247" y="1242770"/>
            <a:ext cx="11888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Use these shorter </a:t>
            </a:r>
            <a:r>
              <a:rPr kumimoji="0" lang="en-US" sz="2400" b="0" i="1"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imperfect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or </a:t>
            </a:r>
            <a:r>
              <a:rPr kumimoji="0" lang="en-US" sz="2400" b="0" i="1"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simple past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forms in </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place of the perfect tense:</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1901734" y="1877484"/>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war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 in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Spanien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5749173" y="1915767"/>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was</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often in Spain.</a:t>
            </a: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8856324" y="1899890"/>
            <a:ext cx="3101004" cy="1097374"/>
          </a:xfrm>
          <a:prstGeom prst="wedgeRoundRectCallout">
            <a:avLst>
              <a:gd name="adj1" fmla="val -57932"/>
              <a:gd name="adj2" fmla="val -232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B0502020202020204" pitchFamily="34" charset="0"/>
              </a:rPr>
              <a:t>Use the adverbs </a:t>
            </a:r>
            <a:r>
              <a:rPr lang="en-GB" sz="2000" b="1" dirty="0" err="1">
                <a:solidFill>
                  <a:schemeClr val="bg1"/>
                </a:solidFill>
                <a:latin typeface="Century Gothic" panose="020B0502020202020204" pitchFamily="34" charset="0"/>
              </a:rPr>
              <a:t>früher</a:t>
            </a:r>
            <a:r>
              <a:rPr lang="en-GB" sz="2000" dirty="0">
                <a:solidFill>
                  <a:schemeClr val="bg1"/>
                </a:solidFill>
                <a:latin typeface="Century Gothic" panose="020B0502020202020204" pitchFamily="34" charset="0"/>
              </a:rPr>
              <a:t> and </a:t>
            </a:r>
            <a:r>
              <a:rPr lang="en-GB" sz="2000" b="1" dirty="0" err="1">
                <a:solidFill>
                  <a:schemeClr val="bg1"/>
                </a:solidFill>
                <a:latin typeface="Century Gothic" panose="020B0502020202020204" pitchFamily="34" charset="0"/>
              </a:rPr>
              <a:t>gern</a:t>
            </a:r>
            <a:r>
              <a:rPr lang="en-GB" sz="2000" dirty="0">
                <a:solidFill>
                  <a:schemeClr val="bg1"/>
                </a:solidFill>
                <a:latin typeface="Century Gothic" panose="020B0502020202020204" pitchFamily="34" charset="0"/>
              </a:rPr>
              <a:t> to change the meaning:</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28" name="Rectangle 27">
            <a:extLst>
              <a:ext uri="{FF2B5EF4-FFF2-40B4-BE49-F238E27FC236}">
                <a16:creationId xmlns:a16="http://schemas.microsoft.com/office/drawing/2014/main" id="{9833D1B2-EF0F-43A0-8B08-A170DC3AB294}"/>
              </a:ext>
            </a:extLst>
          </p:cNvPr>
          <p:cNvSpPr/>
          <p:nvPr/>
        </p:nvSpPr>
        <p:spPr>
          <a:xfrm>
            <a:off x="349480" y="3525223"/>
            <a:ext cx="1453562" cy="46166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115076"/>
                </a:solidFill>
              </a:rPr>
              <a:t>haben</a:t>
            </a:r>
            <a:endParaRPr lang="en-GB" sz="2800" dirty="0">
              <a:solidFill>
                <a:srgbClr val="115076"/>
              </a:solidFill>
            </a:endParaRPr>
          </a:p>
        </p:txBody>
      </p:sp>
      <p:sp>
        <p:nvSpPr>
          <p:cNvPr id="30" name="Rectangle 29">
            <a:extLst>
              <a:ext uri="{FF2B5EF4-FFF2-40B4-BE49-F238E27FC236}">
                <a16:creationId xmlns:a16="http://schemas.microsoft.com/office/drawing/2014/main" id="{DC201649-A310-4CC3-AF25-032EE6402865}"/>
              </a:ext>
            </a:extLst>
          </p:cNvPr>
          <p:cNvSpPr/>
          <p:nvPr/>
        </p:nvSpPr>
        <p:spPr>
          <a:xfrm>
            <a:off x="349480" y="5364459"/>
            <a:ext cx="1453562" cy="46166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15076"/>
                </a:solidFill>
              </a:rPr>
              <a:t>es gab</a:t>
            </a:r>
          </a:p>
        </p:txBody>
      </p:sp>
      <p:sp>
        <p:nvSpPr>
          <p:cNvPr id="6" name="Rectangle 5">
            <a:extLst>
              <a:ext uri="{FF2B5EF4-FFF2-40B4-BE49-F238E27FC236}">
                <a16:creationId xmlns:a16="http://schemas.microsoft.com/office/drawing/2014/main" id="{FA4228EF-EC4C-42DE-AE7C-AB753A1D5C96}"/>
              </a:ext>
            </a:extLst>
          </p:cNvPr>
          <p:cNvSpPr/>
          <p:nvPr/>
        </p:nvSpPr>
        <p:spPr>
          <a:xfrm>
            <a:off x="349480" y="1877485"/>
            <a:ext cx="1453562" cy="4616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15076"/>
                </a:solidFill>
              </a:rPr>
              <a:t>sein</a:t>
            </a:r>
          </a:p>
        </p:txBody>
      </p:sp>
      <p:sp>
        <p:nvSpPr>
          <p:cNvPr id="32" name="TextBox 31">
            <a:extLst>
              <a:ext uri="{FF2B5EF4-FFF2-40B4-BE49-F238E27FC236}">
                <a16:creationId xmlns:a16="http://schemas.microsoft.com/office/drawing/2014/main" id="{2013F013-28A7-442C-87A1-409AB3B4436F}"/>
              </a:ext>
            </a:extLst>
          </p:cNvPr>
          <p:cNvSpPr txBox="1"/>
          <p:nvPr/>
        </p:nvSpPr>
        <p:spPr>
          <a:xfrm>
            <a:off x="1901734" y="3494446"/>
            <a:ext cx="4645072"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hatte</a:t>
            </a:r>
            <a:r>
              <a:rPr lang="en-GB" sz="2400" dirty="0">
                <a:solidFill>
                  <a:srgbClr val="104F75"/>
                </a:solidFill>
                <a:latin typeface="Century Gothic" panose="020B0502020202020204" pitchFamily="34" charset="0"/>
              </a:rPr>
              <a:t> </a:t>
            </a:r>
            <a:r>
              <a:rPr lang="en-GB" sz="2400" dirty="0" err="1">
                <a:solidFill>
                  <a:srgbClr val="104F75"/>
                </a:solidFill>
                <a:latin typeface="Century Gothic" panose="020B0502020202020204" pitchFamily="34" charset="0"/>
              </a:rPr>
              <a:t>dort</a:t>
            </a:r>
            <a:r>
              <a:rPr lang="en-GB" sz="2400" dirty="0">
                <a:solidFill>
                  <a:srgbClr val="104F75"/>
                </a:solidFill>
                <a:latin typeface="Century Gothic" panose="020B0502020202020204" pitchFamily="34" charset="0"/>
              </a:rPr>
              <a:t> oft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Spaß</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C1B2C51D-D8E3-4E3C-A5C2-007F81739CF2}"/>
              </a:ext>
            </a:extLst>
          </p:cNvPr>
          <p:cNvSpPr txBox="1"/>
          <p:nvPr/>
        </p:nvSpPr>
        <p:spPr>
          <a:xfrm>
            <a:off x="1901734" y="5364459"/>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ED7D31"/>
                </a:solidFill>
                <a:latin typeface="Century Gothic" panose="020B0502020202020204" pitchFamily="34" charset="0"/>
              </a:rPr>
              <a:t>Es gab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oft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Musikfeste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67A8FEB-332B-4B23-AB6C-1C55DCAF079F}"/>
              </a:ext>
            </a:extLst>
          </p:cNvPr>
          <p:cNvSpPr txBox="1"/>
          <p:nvPr/>
        </p:nvSpPr>
        <p:spPr>
          <a:xfrm>
            <a:off x="1900151" y="2258845"/>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war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früher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in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Spanien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155479C3-04FD-4F02-8A2A-246ABD599F39}"/>
              </a:ext>
            </a:extLst>
          </p:cNvPr>
          <p:cNvSpPr txBox="1"/>
          <p:nvPr/>
        </p:nvSpPr>
        <p:spPr>
          <a:xfrm>
            <a:off x="1900151" y="2650872"/>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war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gern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in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Spanien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7F615408-6E4D-415E-B44C-4A746A987420}"/>
              </a:ext>
            </a:extLst>
          </p:cNvPr>
          <p:cNvSpPr txBox="1"/>
          <p:nvPr/>
        </p:nvSpPr>
        <p:spPr>
          <a:xfrm>
            <a:off x="5749173" y="2305302"/>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used to be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in Spain.</a:t>
            </a:r>
          </a:p>
        </p:txBody>
      </p:sp>
      <p:sp>
        <p:nvSpPr>
          <p:cNvPr id="52" name="TextBox 51">
            <a:extLst>
              <a:ext uri="{FF2B5EF4-FFF2-40B4-BE49-F238E27FC236}">
                <a16:creationId xmlns:a16="http://schemas.microsoft.com/office/drawing/2014/main" id="{13084784-F429-43BF-8E2B-3FB32D278A4B}"/>
              </a:ext>
            </a:extLst>
          </p:cNvPr>
          <p:cNvSpPr txBox="1"/>
          <p:nvPr/>
        </p:nvSpPr>
        <p:spPr>
          <a:xfrm>
            <a:off x="5749173" y="2734232"/>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liked being</a:t>
            </a:r>
            <a:r>
              <a:rPr kumimoji="0" lang="en-GB" sz="2000" b="0" i="1"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Spain.</a:t>
            </a:r>
          </a:p>
        </p:txBody>
      </p:sp>
      <p:sp>
        <p:nvSpPr>
          <p:cNvPr id="53" name="TextBox 52">
            <a:extLst>
              <a:ext uri="{FF2B5EF4-FFF2-40B4-BE49-F238E27FC236}">
                <a16:creationId xmlns:a16="http://schemas.microsoft.com/office/drawing/2014/main" id="{255126C7-F8B5-4FAE-B09E-F32A1AB10C5A}"/>
              </a:ext>
            </a:extLst>
          </p:cNvPr>
          <p:cNvSpPr txBox="1"/>
          <p:nvPr/>
        </p:nvSpPr>
        <p:spPr>
          <a:xfrm>
            <a:off x="1900151" y="3940647"/>
            <a:ext cx="4645072"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hatte</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lang="en-GB" sz="2400" dirty="0" err="1">
                <a:solidFill>
                  <a:srgbClr val="104F75"/>
                </a:solidFill>
                <a:latin typeface="Century Gothic" panose="020B0502020202020204" pitchFamily="34" charset="0"/>
              </a:rPr>
              <a:t>dort</a:t>
            </a:r>
            <a:r>
              <a:rPr lang="en-GB" sz="2400" dirty="0">
                <a:solidFill>
                  <a:srgbClr val="104F75"/>
                </a:solidFill>
                <a:latin typeface="Century Gothic" panose="020B0502020202020204" pitchFamily="34" charset="0"/>
              </a:rPr>
              <a:t> </a:t>
            </a:r>
            <a:r>
              <a:rPr kumimoji="0" lang="en-GB" sz="2400" b="0" i="0"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früher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Spaß</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82D41305-906A-45B6-BE5A-61E4ECEF947B}"/>
              </a:ext>
            </a:extLst>
          </p:cNvPr>
          <p:cNvSpPr txBox="1"/>
          <p:nvPr/>
        </p:nvSpPr>
        <p:spPr>
          <a:xfrm>
            <a:off x="1900151" y="4386848"/>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hatte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dort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gern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Spaß</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ED98968E-F598-4939-94D7-B3013B7B2F1C}"/>
              </a:ext>
            </a:extLst>
          </p:cNvPr>
          <p:cNvSpPr txBox="1"/>
          <p:nvPr/>
        </p:nvSpPr>
        <p:spPr>
          <a:xfrm>
            <a:off x="5749173" y="3536092"/>
            <a:ext cx="5806064" cy="400110"/>
          </a:xfrm>
          <a:prstGeom prst="rect">
            <a:avLst/>
          </a:prstGeom>
          <a:noFill/>
        </p:spPr>
        <p:txBody>
          <a:bodyPr wrap="square" rtlCol="0">
            <a:spAutoFit/>
          </a:bodyPr>
          <a:lstStyle/>
          <a:p>
            <a:pPr lvl="0">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often </a:t>
            </a:r>
            <a:r>
              <a:rPr lang="en-GB" sz="2000" i="1" u="sng" dirty="0">
                <a:solidFill>
                  <a:srgbClr val="104F75"/>
                </a:solidFill>
                <a:latin typeface="Century Gothic" panose="020B0502020202020204" pitchFamily="34" charset="0"/>
              </a:rPr>
              <a:t>had</a:t>
            </a:r>
            <a:r>
              <a:rPr lang="en-GB" sz="2000" i="1" dirty="0">
                <a:solidFill>
                  <a:srgbClr val="104F75"/>
                </a:solidFill>
                <a:latin typeface="Century Gothic" panose="020B0502020202020204" pitchFamily="34" charset="0"/>
              </a:rPr>
              <a:t> fun there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80E8C386-ADDB-4DAE-A81E-19DB734CA69F}"/>
              </a:ext>
            </a:extLst>
          </p:cNvPr>
          <p:cNvSpPr txBox="1"/>
          <p:nvPr/>
        </p:nvSpPr>
        <p:spPr>
          <a:xfrm>
            <a:off x="6036456" y="3986738"/>
            <a:ext cx="5806064" cy="400110"/>
          </a:xfrm>
          <a:prstGeom prst="rect">
            <a:avLst/>
          </a:prstGeom>
          <a:noFill/>
        </p:spPr>
        <p:txBody>
          <a:bodyPr wrap="square" rtlCol="0">
            <a:spAutoFit/>
          </a:bodyPr>
          <a:lstStyle/>
          <a:p>
            <a:pPr lvl="0">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rPr>
              <a:t>used to have</a:t>
            </a:r>
            <a:r>
              <a:rPr lang="en-GB" sz="2000" i="1" dirty="0">
                <a:solidFill>
                  <a:srgbClr val="104F75"/>
                </a:solidFill>
                <a:latin typeface="Century Gothic" panose="020B0502020202020204" pitchFamily="34" charset="0"/>
              </a:rPr>
              <a:t> fun there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57" name="TextBox 56">
            <a:extLst>
              <a:ext uri="{FF2B5EF4-FFF2-40B4-BE49-F238E27FC236}">
                <a16:creationId xmlns:a16="http://schemas.microsoft.com/office/drawing/2014/main" id="{4C3E4EAE-F320-4810-84FD-EB8280C9A844}"/>
              </a:ext>
            </a:extLst>
          </p:cNvPr>
          <p:cNvSpPr txBox="1"/>
          <p:nvPr/>
        </p:nvSpPr>
        <p:spPr>
          <a:xfrm>
            <a:off x="6096000" y="4466899"/>
            <a:ext cx="5806064" cy="400110"/>
          </a:xfrm>
          <a:prstGeom prst="rect">
            <a:avLst/>
          </a:prstGeom>
          <a:noFill/>
        </p:spPr>
        <p:txBody>
          <a:bodyPr wrap="square" rtlCol="0">
            <a:spAutoFit/>
          </a:bodyPr>
          <a:lstStyle/>
          <a:p>
            <a:pPr lvl="0">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rPr>
              <a:t>liked having</a:t>
            </a: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rPr>
              <a:t> fun</a:t>
            </a:r>
            <a:r>
              <a:rPr lang="en-GB" sz="2000" i="1" dirty="0">
                <a:solidFill>
                  <a:srgbClr val="104F75"/>
                </a:solidFill>
                <a:latin typeface="Century Gothic" panose="020B0502020202020204" pitchFamily="34" charset="0"/>
              </a:rPr>
              <a:t> there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4626E8C6-B297-45D1-BD2F-C60B5B26298A}"/>
              </a:ext>
            </a:extLst>
          </p:cNvPr>
          <p:cNvSpPr txBox="1"/>
          <p:nvPr/>
        </p:nvSpPr>
        <p:spPr>
          <a:xfrm>
            <a:off x="1900151" y="5826124"/>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ED7D31"/>
                </a:solidFill>
                <a:latin typeface="Century Gothic" panose="020B0502020202020204" pitchFamily="34" charset="0"/>
              </a:rPr>
              <a:t>Es gab </a:t>
            </a:r>
            <a:r>
              <a:rPr kumimoji="0" lang="en-GB" sz="2400" b="0" i="0" u="sng" strike="noStrike" kern="1200" cap="none" spc="0" normalizeH="0" baseline="0" noProof="0" dirty="0" err="1">
                <a:ln>
                  <a:noFill/>
                </a:ln>
                <a:solidFill>
                  <a:srgbClr val="104F75"/>
                </a:solidFill>
                <a:effectLst/>
                <a:uLnTx/>
                <a:uFillTx/>
                <a:latin typeface="Century Gothic" panose="020B0502020202020204" pitchFamily="34" charset="0"/>
              </a:rPr>
              <a:t>fr</a:t>
            </a:r>
            <a:r>
              <a:rPr lang="en-GB" sz="2400" u="sng" noProof="0" dirty="0" err="1">
                <a:solidFill>
                  <a:srgbClr val="104F75"/>
                </a:solidFill>
                <a:latin typeface="Century Gothic" panose="020B0502020202020204" pitchFamily="34" charset="0"/>
              </a:rPr>
              <a:t>üher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Musikfeste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B072377C-5F40-44FA-BF59-A0DA57867B57}"/>
              </a:ext>
            </a:extLst>
          </p:cNvPr>
          <p:cNvSpPr txBox="1"/>
          <p:nvPr/>
        </p:nvSpPr>
        <p:spPr>
          <a:xfrm>
            <a:off x="5953292" y="5434638"/>
            <a:ext cx="5806064" cy="400110"/>
          </a:xfrm>
          <a:prstGeom prst="rect">
            <a:avLst/>
          </a:prstGeom>
          <a:noFill/>
        </p:spPr>
        <p:txBody>
          <a:bodyPr wrap="square" rtlCol="0">
            <a:spAutoFit/>
          </a:bodyPr>
          <a:lstStyle/>
          <a:p>
            <a:pPr lvl="0">
              <a:defRPr/>
            </a:pP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There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were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often music festivals.</a:t>
            </a:r>
          </a:p>
        </p:txBody>
      </p:sp>
      <p:sp>
        <p:nvSpPr>
          <p:cNvPr id="60" name="TextBox 59">
            <a:extLst>
              <a:ext uri="{FF2B5EF4-FFF2-40B4-BE49-F238E27FC236}">
                <a16:creationId xmlns:a16="http://schemas.microsoft.com/office/drawing/2014/main" id="{22A9C4A5-C055-402C-B6AF-782D11342996}"/>
              </a:ext>
            </a:extLst>
          </p:cNvPr>
          <p:cNvSpPr txBox="1"/>
          <p:nvPr/>
        </p:nvSpPr>
        <p:spPr>
          <a:xfrm>
            <a:off x="5953292" y="5834748"/>
            <a:ext cx="5806064" cy="400110"/>
          </a:xfrm>
          <a:prstGeom prst="rect">
            <a:avLst/>
          </a:prstGeom>
          <a:noFill/>
        </p:spPr>
        <p:txBody>
          <a:bodyPr wrap="square" rtlCol="0">
            <a:spAutoFit/>
          </a:bodyPr>
          <a:lstStyle/>
          <a:p>
            <a:pPr lvl="0">
              <a:defRPr/>
            </a:pP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There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used to be</a:t>
            </a: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music</a:t>
            </a:r>
            <a:r>
              <a:rPr kumimoji="0" lang="en-GB" sz="2000" b="0" i="1" strike="noStrike" kern="1200" cap="none" spc="0" normalizeH="0" noProof="0" dirty="0">
                <a:ln>
                  <a:noFill/>
                </a:ln>
                <a:solidFill>
                  <a:srgbClr val="104F75"/>
                </a:solidFill>
                <a:effectLst/>
                <a:uLnTx/>
                <a:uFillTx/>
                <a:latin typeface="Century Gothic" panose="020B0502020202020204" pitchFamily="34" charset="0"/>
                <a:ea typeface="+mn-ea"/>
                <a:cs typeface="+mn-cs"/>
              </a:rPr>
              <a:t> festivals.</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61" name="Speech Bubble: Rectangle with Corners Rounded 1">
            <a:extLst>
              <a:ext uri="{FF2B5EF4-FFF2-40B4-BE49-F238E27FC236}">
                <a16:creationId xmlns:a16="http://schemas.microsoft.com/office/drawing/2014/main" id="{97AFC7FB-A5CD-4D36-A87A-E3D46336D3AF}"/>
              </a:ext>
            </a:extLst>
          </p:cNvPr>
          <p:cNvSpPr/>
          <p:nvPr/>
        </p:nvSpPr>
        <p:spPr>
          <a:xfrm>
            <a:off x="9954491" y="3081037"/>
            <a:ext cx="2164422" cy="2480095"/>
          </a:xfrm>
          <a:prstGeom prst="wedgeRoundRectCallout">
            <a:avLst>
              <a:gd name="adj1" fmla="val -57932"/>
              <a:gd name="adj2" fmla="val -232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B0502020202020204" pitchFamily="34" charset="0"/>
              </a:rPr>
              <a:t>Note: </a:t>
            </a:r>
            <a:r>
              <a:rPr lang="en-GB" sz="2000" b="1" i="1" dirty="0" err="1">
                <a:solidFill>
                  <a:schemeClr val="bg1"/>
                </a:solidFill>
                <a:latin typeface="Century Gothic" panose="020B0502020202020204" pitchFamily="34" charset="0"/>
              </a:rPr>
              <a:t>dort</a:t>
            </a:r>
            <a:r>
              <a:rPr lang="en-GB" sz="2000" b="1" i="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(there) often goes straight after the verb, when used as a pronoun (here, instead of </a:t>
            </a:r>
            <a:r>
              <a:rPr lang="en-GB" sz="2000" i="1" dirty="0">
                <a:solidFill>
                  <a:schemeClr val="bg1"/>
                </a:solidFill>
                <a:latin typeface="Century Gothic" panose="020B0502020202020204" pitchFamily="34" charset="0"/>
              </a:rPr>
              <a:t>in Spain</a:t>
            </a:r>
            <a:r>
              <a:rPr lang="en-GB" sz="2000" dirty="0">
                <a:solidFill>
                  <a:schemeClr val="bg1"/>
                </a:solidFill>
                <a:latin typeface="Century Gothic" panose="020B0502020202020204" pitchFamily="34" charset="0"/>
              </a:rPr>
              <a:t>).</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pic>
        <p:nvPicPr>
          <p:cNvPr id="10" name="Picture 9" descr="A picture containing text, outdoor object&#10;&#10;Description automatically generated">
            <a:extLst>
              <a:ext uri="{FF2B5EF4-FFF2-40B4-BE49-F238E27FC236}">
                <a16:creationId xmlns:a16="http://schemas.microsoft.com/office/drawing/2014/main" id="{F66F8A8F-8C10-4766-AF7E-80ECD9CB4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315" y="4089115"/>
            <a:ext cx="1083582" cy="1206074"/>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42E98F7-8643-4181-8BEF-9FE930FA4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048" y="124022"/>
            <a:ext cx="1405967" cy="1047885"/>
          </a:xfrm>
          <a:prstGeom prst="rect">
            <a:avLst/>
          </a:prstGeom>
        </p:spPr>
      </p:pic>
    </p:spTree>
    <p:extLst>
      <p:ext uri="{BB962C8B-B14F-4D97-AF65-F5344CB8AC3E}">
        <p14:creationId xmlns:p14="http://schemas.microsoft.com/office/powerpoint/2010/main" val="123622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31" grpId="0" animBg="1"/>
      <p:bldP spid="32" grpId="0"/>
      <p:bldP spid="33" grpId="0"/>
      <p:bldP spid="49" grpId="0"/>
      <p:bldP spid="50" grpId="0"/>
      <p:bldP spid="51" grpId="0"/>
      <p:bldP spid="52" grpId="0"/>
      <p:bldP spid="53" grpId="0"/>
      <p:bldP spid="54" grpId="0"/>
      <p:bldP spid="55" grpId="0"/>
      <p:bldP spid="56" grpId="0"/>
      <p:bldP spid="57" grpId="0"/>
      <p:bldP spid="58" grpId="0"/>
      <p:bldP spid="59" grpId="0"/>
      <p:bldP spid="60" grpId="0"/>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87341" y="1580862"/>
            <a:ext cx="4651249" cy="933704"/>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must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organise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party!</a:t>
            </a: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muss die Party </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organisieren</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4048435"/>
            <a:ext cx="5104028" cy="1912600"/>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Ich will es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kritisieren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She wants to study science(s).</a:t>
            </a:r>
          </a:p>
        </p:txBody>
      </p:sp>
      <p:sp>
        <p:nvSpPr>
          <p:cNvPr id="11" name="Rounded Rectangle 10"/>
          <p:cNvSpPr/>
          <p:nvPr/>
        </p:nvSpPr>
        <p:spPr>
          <a:xfrm>
            <a:off x="6286399" y="2635924"/>
            <a:ext cx="5728875" cy="356681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train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interest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function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exist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accept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625" y="5293423"/>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4597"/>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Some near-cognate German verbs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ieren</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cxnSp>
        <p:nvCxnSpPr>
          <p:cNvPr id="16" name="Straight Arrow Connector 15"/>
          <p:cNvCxnSpPr>
            <a:cxnSpLocks/>
          </p:cNvCxnSpPr>
          <p:nvPr/>
        </p:nvCxnSpPr>
        <p:spPr>
          <a:xfrm flipH="1">
            <a:off x="10621926" y="711452"/>
            <a:ext cx="999460" cy="1542650"/>
          </a:xfrm>
          <a:prstGeom prst="straightConnector1">
            <a:avLst/>
          </a:prstGeom>
          <a:ln w="44450">
            <a:solidFill>
              <a:srgbClr val="115076"/>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7DFD04-0EE5-4608-A7E4-12ED409242F7}"/>
              </a:ext>
            </a:extLst>
          </p:cNvPr>
          <p:cNvSpPr txBox="1"/>
          <p:nvPr/>
        </p:nvSpPr>
        <p:spPr>
          <a:xfrm>
            <a:off x="9538844" y="65121"/>
            <a:ext cx="2562407" cy="646331"/>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two-verb rule!</a:t>
            </a:r>
          </a:p>
        </p:txBody>
      </p:sp>
      <p:pic>
        <p:nvPicPr>
          <p:cNvPr id="12" name="Picture 11" descr="A sunset in the background&#10;&#10;Description automatically generated">
            <a:extLst>
              <a:ext uri="{FF2B5EF4-FFF2-40B4-BE49-F238E27FC236}">
                <a16:creationId xmlns:a16="http://schemas.microsoft.com/office/drawing/2014/main" id="{8942E434-AFF9-454D-BB5E-301C33337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831" y="2366222"/>
            <a:ext cx="3901440" cy="1225296"/>
          </a:xfrm>
          <a:prstGeom prst="rect">
            <a:avLst/>
          </a:prstGeom>
        </p:spPr>
      </p:pic>
    </p:spTree>
    <p:extLst>
      <p:ext uri="{BB962C8B-B14F-4D97-AF65-F5344CB8AC3E}">
        <p14:creationId xmlns:p14="http://schemas.microsoft.com/office/powerpoint/2010/main" val="145159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22" presetClass="entr" presetSubtype="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5B4E257A-6A05-4BC0-948A-8A6BB3F52902}"/>
              </a:ext>
            </a:extLst>
          </p:cNvPr>
          <p:cNvPicPr>
            <a:picLocks noChangeAspect="1"/>
          </p:cNvPicPr>
          <p:nvPr/>
        </p:nvPicPr>
        <p:blipFill rotWithShape="1">
          <a:blip r:embed="rId4">
            <a:extLst>
              <a:ext uri="{28A0092B-C50C-407E-A947-70E740481C1C}">
                <a14:useLocalDpi xmlns:a14="http://schemas.microsoft.com/office/drawing/2010/main" val="0"/>
              </a:ext>
            </a:extLst>
          </a:blip>
          <a:srcRect l="1734" t="16625" r="50000" b="16250"/>
          <a:stretch/>
        </p:blipFill>
        <p:spPr>
          <a:xfrm>
            <a:off x="5887671" y="1534120"/>
            <a:ext cx="6304329" cy="438382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126804" cy="707849"/>
          </a:xfrm>
        </p:spPr>
        <p:txBody>
          <a:bodyPr>
            <a:normAutofit/>
          </a:bodyPr>
          <a:lstStyle/>
          <a:p>
            <a:r>
              <a:rPr lang="en-GB" sz="2600" b="1" dirty="0">
                <a:solidFill>
                  <a:schemeClr val="bg1"/>
                </a:solidFill>
              </a:rPr>
              <a:t>Andreas </a:t>
            </a:r>
            <a:r>
              <a:rPr lang="en-GB" sz="2600" b="1" dirty="0" err="1">
                <a:solidFill>
                  <a:schemeClr val="bg1"/>
                </a:solidFill>
              </a:rPr>
              <a:t>Hausaufgaben</a:t>
            </a:r>
            <a:endParaRPr lang="en-GB" sz="2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87100" y="247046"/>
            <a:ext cx="8702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5B35E27A-F671-423E-9CEE-22205C062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62" y="2780955"/>
            <a:ext cx="1150613" cy="1770174"/>
          </a:xfrm>
          <a:prstGeom prst="rect">
            <a:avLst/>
          </a:prstGeom>
        </p:spPr>
      </p:pic>
      <p:sp>
        <p:nvSpPr>
          <p:cNvPr id="9" name="TextBox 8">
            <a:extLst>
              <a:ext uri="{FF2B5EF4-FFF2-40B4-BE49-F238E27FC236}">
                <a16:creationId xmlns:a16="http://schemas.microsoft.com/office/drawing/2014/main" id="{AC46D18B-4E90-4B6F-B81D-CA1DC5E33974}"/>
              </a:ext>
            </a:extLst>
          </p:cNvPr>
          <p:cNvSpPr txBox="1"/>
          <p:nvPr/>
        </p:nvSpPr>
        <p:spPr>
          <a:xfrm>
            <a:off x="6261989" y="2749647"/>
            <a:ext cx="405041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Name: Felix Baumgartner</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Jahren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Armee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Ausbildung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Panzerfahrer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C4875F9E-C08B-4AE7-B696-36BBC94DC82A}"/>
              </a:ext>
            </a:extLst>
          </p:cNvPr>
          <p:cNvSpPr/>
          <p:nvPr/>
        </p:nvSpPr>
        <p:spPr>
          <a:xfrm>
            <a:off x="6239123" y="4380863"/>
            <a:ext cx="5718204" cy="1292662"/>
          </a:xfrm>
          <a:prstGeom prst="rect">
            <a:avLst/>
          </a:prstGeom>
        </p:spPr>
        <p:txBody>
          <a:bodyPr wrap="square">
            <a:spAutoFit/>
          </a:bodyPr>
          <a:lstStyle/>
          <a:p>
            <a:r>
              <a:rPr lang="en-US" sz="2000" dirty="0" err="1">
                <a:solidFill>
                  <a:srgbClr val="4472C4">
                    <a:lumMod val="50000"/>
                  </a:srgbClr>
                </a:solidFill>
              </a:rPr>
              <a:t>Er</a:t>
            </a:r>
            <a:r>
              <a:rPr lang="en-US" sz="2000" dirty="0">
                <a:solidFill>
                  <a:srgbClr val="4472C4">
                    <a:lumMod val="50000"/>
                  </a:srgbClr>
                </a:solidFill>
              </a:rPr>
              <a:t> </a:t>
            </a:r>
            <a:r>
              <a:rPr lang="en-US" sz="2000" dirty="0" err="1">
                <a:solidFill>
                  <a:srgbClr val="4472C4">
                    <a:lumMod val="50000"/>
                  </a:srgbClr>
                </a:solidFill>
              </a:rPr>
              <a:t>dient</a:t>
            </a:r>
            <a:r>
              <a:rPr lang="en-US" sz="2000" dirty="0">
                <a:solidFill>
                  <a:srgbClr val="4472C4">
                    <a:lumMod val="50000"/>
                  </a:srgbClr>
                </a:solidFill>
              </a:rPr>
              <a:t> </a:t>
            </a:r>
            <a:r>
              <a:rPr lang="en-US" sz="2000" dirty="0" err="1">
                <a:solidFill>
                  <a:srgbClr val="4472C4">
                    <a:lumMod val="50000"/>
                  </a:srgbClr>
                </a:solidFill>
              </a:rPr>
              <a:t>als</a:t>
            </a:r>
            <a:r>
              <a:rPr lang="en-US" sz="2000" dirty="0">
                <a:solidFill>
                  <a:srgbClr val="4472C4">
                    <a:lumMod val="50000"/>
                  </a:srgbClr>
                </a:solidFill>
              </a:rPr>
              <a:t> </a:t>
            </a:r>
            <a:r>
              <a:rPr lang="en-US" sz="2000" dirty="0" err="1">
                <a:solidFill>
                  <a:srgbClr val="4472C4">
                    <a:lumMod val="50000"/>
                  </a:srgbClr>
                </a:solidFill>
              </a:rPr>
              <a:t>Armeelehrer</a:t>
            </a:r>
            <a:r>
              <a:rPr lang="en-US" sz="2000" dirty="0">
                <a:solidFill>
                  <a:srgbClr val="4472C4">
                    <a:lumMod val="50000"/>
                  </a:srgbClr>
                </a:solidFill>
              </a:rPr>
              <a:t> in Wien.</a:t>
            </a:r>
            <a:br>
              <a:rPr lang="en-US" sz="2000" dirty="0">
                <a:solidFill>
                  <a:srgbClr val="4472C4">
                    <a:lumMod val="50000"/>
                  </a:srgbClr>
                </a:solidFill>
              </a:rPr>
            </a:br>
            <a:r>
              <a:rPr lang="en-US" sz="2000" dirty="0" err="1">
                <a:solidFill>
                  <a:srgbClr val="4472C4">
                    <a:lumMod val="50000"/>
                  </a:srgbClr>
                </a:solidFill>
              </a:rPr>
              <a:t>Er</a:t>
            </a:r>
            <a:r>
              <a:rPr lang="en-US" sz="2000" dirty="0">
                <a:solidFill>
                  <a:srgbClr val="4472C4">
                    <a:lumMod val="50000"/>
                  </a:srgbClr>
                </a:solidFill>
              </a:rPr>
              <a:t> hat </a:t>
            </a:r>
            <a:r>
              <a:rPr lang="en-US" sz="2000" dirty="0" err="1">
                <a:solidFill>
                  <a:srgbClr val="4472C4">
                    <a:lumMod val="50000"/>
                  </a:srgbClr>
                </a:solidFill>
              </a:rPr>
              <a:t>aber</a:t>
            </a:r>
            <a:r>
              <a:rPr lang="en-US" sz="2000" dirty="0">
                <a:solidFill>
                  <a:srgbClr val="4472C4">
                    <a:lumMod val="50000"/>
                  </a:srgbClr>
                </a:solidFill>
              </a:rPr>
              <a:t> </a:t>
            </a:r>
            <a:r>
              <a:rPr lang="en-US" sz="2000" dirty="0" err="1">
                <a:solidFill>
                  <a:srgbClr val="4472C4">
                    <a:lumMod val="50000"/>
                  </a:srgbClr>
                </a:solidFill>
              </a:rPr>
              <a:t>Probleme</a:t>
            </a:r>
            <a:r>
              <a:rPr lang="en-US" sz="2000" dirty="0">
                <a:solidFill>
                  <a:srgbClr val="4472C4">
                    <a:lumMod val="50000"/>
                  </a:srgbClr>
                </a:solidFill>
              </a:rPr>
              <a:t> </a:t>
            </a:r>
            <a:r>
              <a:rPr lang="en-US" sz="2000" dirty="0" err="1">
                <a:solidFill>
                  <a:srgbClr val="4472C4">
                    <a:lumMod val="50000"/>
                  </a:srgbClr>
                </a:solidFill>
              </a:rPr>
              <a:t>mit</a:t>
            </a:r>
            <a:r>
              <a:rPr lang="en-US" sz="2000" dirty="0">
                <a:solidFill>
                  <a:srgbClr val="4472C4">
                    <a:lumMod val="50000"/>
                  </a:srgbClr>
                </a:solidFill>
              </a:rPr>
              <a:t> der </a:t>
            </a:r>
            <a:r>
              <a:rPr lang="en-US" sz="2000" dirty="0" err="1">
                <a:solidFill>
                  <a:srgbClr val="4472C4">
                    <a:lumMod val="50000"/>
                  </a:srgbClr>
                </a:solidFill>
              </a:rPr>
              <a:t>Autorität</a:t>
            </a:r>
            <a:r>
              <a:rPr lang="en-US" sz="2000" dirty="0">
                <a:solidFill>
                  <a:srgbClr val="4472C4">
                    <a:lumMod val="50000"/>
                  </a:srgbClr>
                </a:solidFill>
              </a:rPr>
              <a:t> und </a:t>
            </a:r>
            <a:r>
              <a:rPr lang="en-US" sz="2000" dirty="0" err="1">
                <a:solidFill>
                  <a:srgbClr val="4472C4">
                    <a:lumMod val="50000"/>
                  </a:srgbClr>
                </a:solidFill>
              </a:rPr>
              <a:t>er</a:t>
            </a:r>
            <a:r>
              <a:rPr lang="en-US" sz="2000" dirty="0">
                <a:solidFill>
                  <a:srgbClr val="4472C4">
                    <a:lumMod val="50000"/>
                  </a:srgbClr>
                </a:solidFill>
              </a:rPr>
              <a:t> </a:t>
            </a:r>
            <a:r>
              <a:rPr lang="en-US" sz="2000" dirty="0" err="1">
                <a:solidFill>
                  <a:srgbClr val="4472C4">
                    <a:lumMod val="50000"/>
                  </a:srgbClr>
                </a:solidFill>
              </a:rPr>
              <a:t>verlässt</a:t>
            </a:r>
            <a:r>
              <a:rPr lang="en-US" sz="2000" dirty="0">
                <a:solidFill>
                  <a:srgbClr val="4472C4">
                    <a:lumMod val="50000"/>
                  </a:srgbClr>
                </a:solidFill>
              </a:rPr>
              <a:t> 1996 die </a:t>
            </a:r>
            <a:r>
              <a:rPr lang="en-US" sz="2000" dirty="0" err="1">
                <a:solidFill>
                  <a:srgbClr val="4472C4">
                    <a:lumMod val="50000"/>
                  </a:srgbClr>
                </a:solidFill>
              </a:rPr>
              <a:t>Armee</a:t>
            </a:r>
            <a:r>
              <a:rPr lang="en-US" sz="2000" dirty="0">
                <a:solidFill>
                  <a:srgbClr val="4472C4">
                    <a:lumMod val="50000"/>
                  </a:srgbClr>
                </a:solidFill>
              </a:rPr>
              <a:t>.</a:t>
            </a:r>
            <a:br>
              <a:rPr lang="en-US" sz="2000" dirty="0">
                <a:solidFill>
                  <a:srgbClr val="4472C4">
                    <a:lumMod val="50000"/>
                  </a:srgbClr>
                </a:solidFill>
              </a:rPr>
            </a:br>
            <a:endParaRPr lang="en-GB" dirty="0"/>
          </a:p>
        </p:txBody>
      </p:sp>
      <p:pic>
        <p:nvPicPr>
          <p:cNvPr id="24" name="Picture 23">
            <a:extLst>
              <a:ext uri="{FF2B5EF4-FFF2-40B4-BE49-F238E27FC236}">
                <a16:creationId xmlns:a16="http://schemas.microsoft.com/office/drawing/2014/main" id="{1E5DD1A3-D1C9-4C40-B368-2E1B21CF0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0546"/>
          <a:stretch/>
        </p:blipFill>
        <p:spPr>
          <a:xfrm>
            <a:off x="4121916" y="172459"/>
            <a:ext cx="1223432" cy="1106181"/>
          </a:xfrm>
          <a:prstGeom prst="rect">
            <a:avLst/>
          </a:prstGeom>
        </p:spPr>
      </p:pic>
      <p:sp>
        <p:nvSpPr>
          <p:cNvPr id="25" name="TextBox 24">
            <a:extLst>
              <a:ext uri="{FF2B5EF4-FFF2-40B4-BE49-F238E27FC236}">
                <a16:creationId xmlns:a16="http://schemas.microsoft.com/office/drawing/2014/main" id="{EE2D8D09-6291-4200-8452-6C5E70D148F0}"/>
              </a:ext>
            </a:extLst>
          </p:cNvPr>
          <p:cNvSpPr txBox="1"/>
          <p:nvPr/>
        </p:nvSpPr>
        <p:spPr>
          <a:xfrm>
            <a:off x="265804" y="1857095"/>
            <a:ext cx="4577129" cy="1938992"/>
          </a:xfrm>
          <a:prstGeom prst="rect">
            <a:avLst/>
          </a:prstGeom>
          <a:noFill/>
        </p:spPr>
        <p:txBody>
          <a:bodyPr wrap="square" rtlCol="0">
            <a:spAutoFit/>
          </a:bodyPr>
          <a:lstStyle/>
          <a:p>
            <a:pPr lvl="0">
              <a:defRPr/>
            </a:pPr>
            <a:r>
              <a:rPr lang="en-GB" sz="2000" dirty="0">
                <a:solidFill>
                  <a:schemeClr val="accent5">
                    <a:lumMod val="50000"/>
                  </a:schemeClr>
                </a:solidFill>
              </a:rPr>
              <a:t>Sometimes the present tense is used to narrate past events, to make them feel more immediate or to heighten the drama. This is called the </a:t>
            </a:r>
            <a:r>
              <a:rPr lang="en-GB" sz="2000" i="1" dirty="0">
                <a:solidFill>
                  <a:schemeClr val="accent5">
                    <a:lumMod val="50000"/>
                  </a:schemeClr>
                </a:solidFill>
              </a:rPr>
              <a:t>historical present</a:t>
            </a:r>
            <a:r>
              <a:rPr lang="en-GB" sz="2000" dirty="0">
                <a:solidFill>
                  <a:schemeClr val="accent5">
                    <a:lumMod val="50000"/>
                  </a:schemeClr>
                </a:solidFill>
              </a:rPr>
              <a:t>.</a:t>
            </a:r>
          </a:p>
          <a:p>
            <a:pPr lvl="0">
              <a:defRPr/>
            </a:pPr>
            <a:endParaRPr lang="en-GB" sz="2000" dirty="0">
              <a:solidFill>
                <a:schemeClr val="accent5">
                  <a:lumMod val="50000"/>
                </a:schemeClr>
              </a:solidFill>
            </a:endParaRPr>
          </a:p>
        </p:txBody>
      </p:sp>
      <p:sp>
        <p:nvSpPr>
          <p:cNvPr id="7" name="Rectangle 6">
            <a:extLst>
              <a:ext uri="{FF2B5EF4-FFF2-40B4-BE49-F238E27FC236}">
                <a16:creationId xmlns:a16="http://schemas.microsoft.com/office/drawing/2014/main" id="{7ED553C5-B3A7-4277-921F-945F67AB3DFF}"/>
              </a:ext>
            </a:extLst>
          </p:cNvPr>
          <p:cNvSpPr/>
          <p:nvPr/>
        </p:nvSpPr>
        <p:spPr>
          <a:xfrm>
            <a:off x="234673" y="3796087"/>
            <a:ext cx="5563891" cy="1938992"/>
          </a:xfrm>
          <a:prstGeom prst="rect">
            <a:avLst/>
          </a:prstGeom>
        </p:spPr>
        <p:txBody>
          <a:bodyPr wrap="square">
            <a:spAutoFit/>
          </a:bodyPr>
          <a:lstStyle/>
          <a:p>
            <a:pPr lvl="0">
              <a:defRPr/>
            </a:pPr>
            <a:r>
              <a:rPr lang="en-GB" sz="2000" dirty="0">
                <a:solidFill>
                  <a:srgbClr val="4472C4">
                    <a:lumMod val="50000"/>
                  </a:srgbClr>
                </a:solidFill>
              </a:rPr>
              <a:t>Andrea finds this information about Felix Baumgartner online.  She writes to tell Mia and Wolfgang about him. She uses the </a:t>
            </a:r>
            <a:r>
              <a:rPr lang="en-GB" sz="2000" b="1" dirty="0">
                <a:solidFill>
                  <a:srgbClr val="4472C4">
                    <a:lumMod val="50000"/>
                  </a:srgbClr>
                </a:solidFill>
              </a:rPr>
              <a:t>perfect</a:t>
            </a:r>
            <a:r>
              <a:rPr lang="en-GB" sz="2000" dirty="0">
                <a:solidFill>
                  <a:srgbClr val="4472C4">
                    <a:lumMod val="50000"/>
                  </a:srgbClr>
                </a:solidFill>
              </a:rPr>
              <a:t> and</a:t>
            </a:r>
            <a:r>
              <a:rPr lang="en-GB" sz="2000" b="1" dirty="0">
                <a:solidFill>
                  <a:srgbClr val="4472C4">
                    <a:lumMod val="50000"/>
                  </a:srgbClr>
                </a:solidFill>
              </a:rPr>
              <a:t> imperfect </a:t>
            </a:r>
            <a:r>
              <a:rPr lang="en-GB" sz="2000" dirty="0">
                <a:solidFill>
                  <a:srgbClr val="4472C4">
                    <a:lumMod val="50000"/>
                  </a:srgbClr>
                </a:solidFill>
              </a:rPr>
              <a:t>tenses, which are more common for conversational language.</a:t>
            </a:r>
          </a:p>
        </p:txBody>
      </p:sp>
    </p:spTree>
    <p:extLst>
      <p:ext uri="{BB962C8B-B14F-4D97-AF65-F5344CB8AC3E}">
        <p14:creationId xmlns:p14="http://schemas.microsoft.com/office/powerpoint/2010/main" val="192413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5B4E257A-6A05-4BC0-948A-8A6BB3F52902}"/>
              </a:ext>
            </a:extLst>
          </p:cNvPr>
          <p:cNvPicPr>
            <a:picLocks noChangeAspect="1"/>
          </p:cNvPicPr>
          <p:nvPr/>
        </p:nvPicPr>
        <p:blipFill rotWithShape="1">
          <a:blip r:embed="rId4">
            <a:extLst>
              <a:ext uri="{28A0092B-C50C-407E-A947-70E740481C1C}">
                <a14:useLocalDpi xmlns:a14="http://schemas.microsoft.com/office/drawing/2010/main" val="0"/>
              </a:ext>
            </a:extLst>
          </a:blip>
          <a:srcRect l="1734" t="16625" r="50000" b="16250"/>
          <a:stretch/>
        </p:blipFill>
        <p:spPr>
          <a:xfrm>
            <a:off x="5887671" y="1534120"/>
            <a:ext cx="6304329" cy="438382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126804" cy="707849"/>
          </a:xfrm>
        </p:spPr>
        <p:txBody>
          <a:bodyPr>
            <a:normAutofit/>
          </a:bodyPr>
          <a:lstStyle/>
          <a:p>
            <a:r>
              <a:rPr lang="en-GB" sz="2600" b="1" dirty="0">
                <a:solidFill>
                  <a:schemeClr val="bg1"/>
                </a:solidFill>
              </a:rPr>
              <a:t>Andreas </a:t>
            </a:r>
            <a:r>
              <a:rPr lang="en-GB" sz="2600" b="1" dirty="0" err="1">
                <a:solidFill>
                  <a:schemeClr val="bg1"/>
                </a:solidFill>
              </a:rPr>
              <a:t>Hausaufgaben</a:t>
            </a:r>
            <a:r>
              <a:rPr lang="en-GB" sz="2600" b="1" dirty="0">
                <a:solidFill>
                  <a:schemeClr val="bg1"/>
                </a:solidFill>
              </a:rPr>
              <a:t> [1/3]</a:t>
            </a:r>
          </a:p>
        </p:txBody>
      </p:sp>
      <p:sp>
        <p:nvSpPr>
          <p:cNvPr id="6" name="TextBox 5">
            <a:extLst>
              <a:ext uri="{FF2B5EF4-FFF2-40B4-BE49-F238E27FC236}">
                <a16:creationId xmlns:a16="http://schemas.microsoft.com/office/drawing/2014/main" id="{EBF45552-F64E-5344-BB61-2B43714A9308}"/>
              </a:ext>
            </a:extLst>
          </p:cNvPr>
          <p:cNvSpPr txBox="1"/>
          <p:nvPr/>
        </p:nvSpPr>
        <p:spPr>
          <a:xfrm>
            <a:off x="5563890" y="294041"/>
            <a:ext cx="63043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hat Andrea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gefunden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und 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lang="en-US" sz="2400" dirty="0">
                <a:solidFill>
                  <a:srgbClr val="4472C4">
                    <a:lumMod val="50000"/>
                  </a:srgbClr>
                </a:solidFill>
                <a:latin typeface="Century Gothic" panose="020F0302020204030204"/>
              </a:rPr>
              <a:t>e WhatsApp. </a:t>
            </a: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fehlenden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Wörter</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5B35E27A-F671-423E-9CEE-22205C062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62" y="2780955"/>
            <a:ext cx="1150613" cy="1770174"/>
          </a:xfrm>
          <a:prstGeom prst="rect">
            <a:avLst/>
          </a:prstGeom>
        </p:spPr>
      </p:pic>
      <p:sp>
        <p:nvSpPr>
          <p:cNvPr id="9" name="TextBox 8">
            <a:extLst>
              <a:ext uri="{FF2B5EF4-FFF2-40B4-BE49-F238E27FC236}">
                <a16:creationId xmlns:a16="http://schemas.microsoft.com/office/drawing/2014/main" id="{AC46D18B-4E90-4B6F-B81D-CA1DC5E33974}"/>
              </a:ext>
            </a:extLst>
          </p:cNvPr>
          <p:cNvSpPr txBox="1"/>
          <p:nvPr/>
        </p:nvSpPr>
        <p:spPr>
          <a:xfrm>
            <a:off x="6261989" y="2749647"/>
            <a:ext cx="405041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Name: Felix Baumgartner</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Jahren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Armee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Ausbildung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Panzerfahrer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C4875F9E-C08B-4AE7-B696-36BBC94DC82A}"/>
              </a:ext>
            </a:extLst>
          </p:cNvPr>
          <p:cNvSpPr/>
          <p:nvPr/>
        </p:nvSpPr>
        <p:spPr>
          <a:xfrm>
            <a:off x="6239123" y="4380863"/>
            <a:ext cx="5718204" cy="1292662"/>
          </a:xfrm>
          <a:prstGeom prst="rect">
            <a:avLst/>
          </a:prstGeom>
        </p:spPr>
        <p:txBody>
          <a:bodyPr wrap="square">
            <a:spAutoFit/>
          </a:bodyPr>
          <a:lstStyle/>
          <a:p>
            <a:r>
              <a:rPr lang="en-US" sz="2000" dirty="0" err="1">
                <a:solidFill>
                  <a:srgbClr val="4472C4">
                    <a:lumMod val="50000"/>
                  </a:srgbClr>
                </a:solidFill>
              </a:rPr>
              <a:t>Er</a:t>
            </a:r>
            <a:r>
              <a:rPr lang="en-US" sz="2000" dirty="0">
                <a:solidFill>
                  <a:srgbClr val="4472C4">
                    <a:lumMod val="50000"/>
                  </a:srgbClr>
                </a:solidFill>
              </a:rPr>
              <a:t> </a:t>
            </a:r>
            <a:r>
              <a:rPr lang="en-US" sz="2000" dirty="0" err="1">
                <a:solidFill>
                  <a:srgbClr val="4472C4">
                    <a:lumMod val="50000"/>
                  </a:srgbClr>
                </a:solidFill>
              </a:rPr>
              <a:t>dient</a:t>
            </a:r>
            <a:r>
              <a:rPr lang="en-US" sz="2000" dirty="0">
                <a:solidFill>
                  <a:srgbClr val="4472C4">
                    <a:lumMod val="50000"/>
                  </a:srgbClr>
                </a:solidFill>
              </a:rPr>
              <a:t> </a:t>
            </a:r>
            <a:r>
              <a:rPr lang="en-US" sz="2000" dirty="0" err="1">
                <a:solidFill>
                  <a:srgbClr val="4472C4">
                    <a:lumMod val="50000"/>
                  </a:srgbClr>
                </a:solidFill>
              </a:rPr>
              <a:t>als</a:t>
            </a:r>
            <a:r>
              <a:rPr lang="en-US" sz="2000" dirty="0">
                <a:solidFill>
                  <a:srgbClr val="4472C4">
                    <a:lumMod val="50000"/>
                  </a:srgbClr>
                </a:solidFill>
              </a:rPr>
              <a:t> </a:t>
            </a:r>
            <a:r>
              <a:rPr lang="en-US" sz="2000" dirty="0" err="1">
                <a:solidFill>
                  <a:srgbClr val="4472C4">
                    <a:lumMod val="50000"/>
                  </a:srgbClr>
                </a:solidFill>
              </a:rPr>
              <a:t>Armeelehrer</a:t>
            </a:r>
            <a:r>
              <a:rPr lang="en-US" sz="2000" dirty="0">
                <a:solidFill>
                  <a:srgbClr val="4472C4">
                    <a:lumMod val="50000"/>
                  </a:srgbClr>
                </a:solidFill>
              </a:rPr>
              <a:t> in Wien.</a:t>
            </a:r>
            <a:br>
              <a:rPr lang="en-US" sz="2000" dirty="0">
                <a:solidFill>
                  <a:srgbClr val="4472C4">
                    <a:lumMod val="50000"/>
                  </a:srgbClr>
                </a:solidFill>
              </a:rPr>
            </a:br>
            <a:r>
              <a:rPr lang="en-US" sz="2000" dirty="0" err="1">
                <a:solidFill>
                  <a:srgbClr val="4472C4">
                    <a:lumMod val="50000"/>
                  </a:srgbClr>
                </a:solidFill>
              </a:rPr>
              <a:t>Er</a:t>
            </a:r>
            <a:r>
              <a:rPr lang="en-US" sz="2000" dirty="0">
                <a:solidFill>
                  <a:srgbClr val="4472C4">
                    <a:lumMod val="50000"/>
                  </a:srgbClr>
                </a:solidFill>
              </a:rPr>
              <a:t> hat </a:t>
            </a:r>
            <a:r>
              <a:rPr lang="en-US" sz="2000" dirty="0" err="1">
                <a:solidFill>
                  <a:srgbClr val="4472C4">
                    <a:lumMod val="50000"/>
                  </a:srgbClr>
                </a:solidFill>
              </a:rPr>
              <a:t>aber</a:t>
            </a:r>
            <a:r>
              <a:rPr lang="en-US" sz="2000" dirty="0">
                <a:solidFill>
                  <a:srgbClr val="4472C4">
                    <a:lumMod val="50000"/>
                  </a:srgbClr>
                </a:solidFill>
              </a:rPr>
              <a:t> </a:t>
            </a:r>
            <a:r>
              <a:rPr lang="en-US" sz="2000" dirty="0" err="1">
                <a:solidFill>
                  <a:srgbClr val="4472C4">
                    <a:lumMod val="50000"/>
                  </a:srgbClr>
                </a:solidFill>
              </a:rPr>
              <a:t>Probleme</a:t>
            </a:r>
            <a:r>
              <a:rPr lang="en-US" sz="2000" dirty="0">
                <a:solidFill>
                  <a:srgbClr val="4472C4">
                    <a:lumMod val="50000"/>
                  </a:srgbClr>
                </a:solidFill>
              </a:rPr>
              <a:t> </a:t>
            </a:r>
            <a:r>
              <a:rPr lang="en-US" sz="2000" dirty="0" err="1">
                <a:solidFill>
                  <a:srgbClr val="4472C4">
                    <a:lumMod val="50000"/>
                  </a:srgbClr>
                </a:solidFill>
              </a:rPr>
              <a:t>mit</a:t>
            </a:r>
            <a:r>
              <a:rPr lang="en-US" sz="2000" dirty="0">
                <a:solidFill>
                  <a:srgbClr val="4472C4">
                    <a:lumMod val="50000"/>
                  </a:srgbClr>
                </a:solidFill>
              </a:rPr>
              <a:t> der </a:t>
            </a:r>
            <a:r>
              <a:rPr lang="en-US" sz="2000" dirty="0" err="1">
                <a:solidFill>
                  <a:srgbClr val="4472C4">
                    <a:lumMod val="50000"/>
                  </a:srgbClr>
                </a:solidFill>
              </a:rPr>
              <a:t>Autorität</a:t>
            </a:r>
            <a:r>
              <a:rPr lang="en-US" sz="2000" dirty="0">
                <a:solidFill>
                  <a:srgbClr val="4472C4">
                    <a:lumMod val="50000"/>
                  </a:srgbClr>
                </a:solidFill>
              </a:rPr>
              <a:t> und </a:t>
            </a:r>
            <a:r>
              <a:rPr lang="en-US" sz="2000" dirty="0" err="1">
                <a:solidFill>
                  <a:srgbClr val="4472C4">
                    <a:lumMod val="50000"/>
                  </a:srgbClr>
                </a:solidFill>
              </a:rPr>
              <a:t>er</a:t>
            </a:r>
            <a:r>
              <a:rPr lang="en-US" sz="2000" dirty="0">
                <a:solidFill>
                  <a:srgbClr val="4472C4">
                    <a:lumMod val="50000"/>
                  </a:srgbClr>
                </a:solidFill>
              </a:rPr>
              <a:t> </a:t>
            </a:r>
            <a:r>
              <a:rPr lang="en-US" sz="2000" dirty="0" err="1">
                <a:solidFill>
                  <a:srgbClr val="4472C4">
                    <a:lumMod val="50000"/>
                  </a:srgbClr>
                </a:solidFill>
              </a:rPr>
              <a:t>verlässt</a:t>
            </a:r>
            <a:r>
              <a:rPr lang="en-US" sz="2000" dirty="0">
                <a:solidFill>
                  <a:srgbClr val="4472C4">
                    <a:lumMod val="50000"/>
                  </a:srgbClr>
                </a:solidFill>
              </a:rPr>
              <a:t>    1996 die </a:t>
            </a:r>
            <a:r>
              <a:rPr lang="en-US" sz="2000" dirty="0" err="1">
                <a:solidFill>
                  <a:srgbClr val="4472C4">
                    <a:lumMod val="50000"/>
                  </a:srgbClr>
                </a:solidFill>
              </a:rPr>
              <a:t>Armee</a:t>
            </a:r>
            <a:r>
              <a:rPr lang="en-US" sz="2000" dirty="0">
                <a:solidFill>
                  <a:srgbClr val="4472C4">
                    <a:lumMod val="50000"/>
                  </a:srgbClr>
                </a:solidFill>
              </a:rPr>
              <a:t>.</a:t>
            </a:r>
            <a:br>
              <a:rPr lang="en-US" sz="2000" dirty="0">
                <a:solidFill>
                  <a:srgbClr val="4472C4">
                    <a:lumMod val="50000"/>
                  </a:srgbClr>
                </a:solidFill>
              </a:rPr>
            </a:br>
            <a:endParaRPr lang="en-GB" dirty="0"/>
          </a:p>
        </p:txBody>
      </p:sp>
      <p:grpSp>
        <p:nvGrpSpPr>
          <p:cNvPr id="20" name="Group 19">
            <a:extLst>
              <a:ext uri="{FF2B5EF4-FFF2-40B4-BE49-F238E27FC236}">
                <a16:creationId xmlns:a16="http://schemas.microsoft.com/office/drawing/2014/main" id="{60061F5D-4A40-46FC-B2B6-702D9B076028}"/>
              </a:ext>
            </a:extLst>
          </p:cNvPr>
          <p:cNvGrpSpPr/>
          <p:nvPr/>
        </p:nvGrpSpPr>
        <p:grpSpPr>
          <a:xfrm rot="16200000">
            <a:off x="444503" y="1016092"/>
            <a:ext cx="4948126" cy="5563891"/>
            <a:chOff x="-574043" y="-660222"/>
            <a:chExt cx="4230646" cy="2520999"/>
          </a:xfrm>
        </p:grpSpPr>
        <p:sp>
          <p:nvSpPr>
            <p:cNvPr id="22" name="Rectangle: Rounded Corners 59">
              <a:extLst>
                <a:ext uri="{FF2B5EF4-FFF2-40B4-BE49-F238E27FC236}">
                  <a16:creationId xmlns:a16="http://schemas.microsoft.com/office/drawing/2014/main" id="{EC8DD917-B420-4E5F-92D9-A77A300FDBE7}"/>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3E2D88C-EC3A-47AC-8E61-FD839A4EA87B}"/>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1" name="Oval 20">
            <a:extLst>
              <a:ext uri="{FF2B5EF4-FFF2-40B4-BE49-F238E27FC236}">
                <a16:creationId xmlns:a16="http://schemas.microsoft.com/office/drawing/2014/main" id="{1477AEA7-A9BD-446A-A98D-D3591DBD94E9}"/>
              </a:ext>
            </a:extLst>
          </p:cNvPr>
          <p:cNvSpPr/>
          <p:nvPr/>
        </p:nvSpPr>
        <p:spPr>
          <a:xfrm rot="16200000">
            <a:off x="2967405" y="6065828"/>
            <a:ext cx="143522" cy="16821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with Corners Rounded 56">
            <a:extLst>
              <a:ext uri="{FF2B5EF4-FFF2-40B4-BE49-F238E27FC236}">
                <a16:creationId xmlns:a16="http://schemas.microsoft.com/office/drawing/2014/main" id="{6BBAF05D-06D8-4958-96F8-FD65A1E4EFB8}"/>
              </a:ext>
            </a:extLst>
          </p:cNvPr>
          <p:cNvSpPr/>
          <p:nvPr/>
        </p:nvSpPr>
        <p:spPr>
          <a:xfrm rot="5400000">
            <a:off x="939037" y="1439245"/>
            <a:ext cx="4030591" cy="4717586"/>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0A88252-3F15-4642-BF79-2F9D8D1B0F3D}"/>
              </a:ext>
            </a:extLst>
          </p:cNvPr>
          <p:cNvSpPr txBox="1"/>
          <p:nvPr/>
        </p:nvSpPr>
        <p:spPr>
          <a:xfrm>
            <a:off x="695173" y="1905210"/>
            <a:ext cx="46179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50"/>
              </a:spcBef>
              <a:spcAft>
                <a:spcPts val="150"/>
              </a:spcAft>
              <a:buClrTx/>
              <a:buSzTx/>
              <a:buFontTx/>
              <a:buNone/>
              <a:tabLst/>
              <a:defRPr/>
            </a:pPr>
            <a:r>
              <a:rPr kumimoji="0" lang="en-GB" sz="2000" b="0" i="0" u="none" strike="noStrike" kern="1200" cap="none" spc="0" normalizeH="0" baseline="0" noProof="0" dirty="0">
                <a:ln>
                  <a:noFill/>
                </a:ln>
                <a:solidFill>
                  <a:srgbClr val="1F4E79"/>
                </a:solidFill>
                <a:effectLst/>
                <a:uLnTx/>
                <a:uFillTx/>
              </a:rPr>
              <a:t>Hallo, </a:t>
            </a:r>
            <a:r>
              <a:rPr kumimoji="0" lang="en-GB" sz="2000" b="0" i="0" u="none" strike="noStrike" kern="1200" cap="none" spc="0" normalizeH="0" baseline="0" noProof="0" dirty="0" err="1">
                <a:ln>
                  <a:noFill/>
                </a:ln>
                <a:solidFill>
                  <a:srgbClr val="1F4E79"/>
                </a:solidFill>
                <a:effectLst/>
                <a:uLnTx/>
                <a:uFillTx/>
              </a:rPr>
              <a:t>ihr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beide</a:t>
            </a:r>
            <a:r>
              <a:rPr kumimoji="0" lang="en-GB" sz="2000" b="0" i="0" u="none" strike="noStrike" kern="1200" cap="none" spc="0" normalizeH="0" baseline="0" noProof="0" dirty="0">
                <a:ln>
                  <a:noFill/>
                </a:ln>
                <a:solidFill>
                  <a:srgbClr val="1F4E79"/>
                </a:solidFill>
                <a:effectLst/>
                <a:uLnTx/>
                <a:uFillTx/>
              </a:rPr>
              <a:t>! </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err="1">
                <a:ln>
                  <a:noFill/>
                </a:ln>
                <a:solidFill>
                  <a:srgbClr val="1F4E79"/>
                </a:solidFill>
                <a:effectLst/>
                <a:uLnTx/>
                <a:uFillTx/>
              </a:rPr>
              <a:t>Kennt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ihr</a:t>
            </a:r>
            <a:r>
              <a:rPr kumimoji="0" lang="en-GB" sz="2000" b="0" i="0" u="none" strike="noStrike" kern="1200" cap="none" spc="0" normalizeH="0" baseline="0" noProof="0" dirty="0">
                <a:ln>
                  <a:noFill/>
                </a:ln>
                <a:solidFill>
                  <a:srgbClr val="1F4E79"/>
                </a:solidFill>
                <a:effectLst/>
                <a:uLnTx/>
                <a:uFillTx/>
              </a:rPr>
              <a:t> Felix Baumgartner? Ich </a:t>
            </a:r>
            <a:r>
              <a:rPr kumimoji="0" lang="en-GB" sz="2000" b="0" i="0" u="none" strike="noStrike" kern="1200" cap="none" spc="0" normalizeH="0" baseline="0" noProof="0" dirty="0" err="1">
                <a:ln>
                  <a:noFill/>
                </a:ln>
                <a:solidFill>
                  <a:srgbClr val="1F4E79"/>
                </a:solidFill>
                <a:effectLst/>
                <a:uLnTx/>
                <a:uFillTx/>
              </a:rPr>
              <a:t>habe</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ein</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paar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Infos</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gefunden</a:t>
            </a:r>
            <a:r>
              <a:rPr kumimoji="0" lang="en-GB" sz="2000" b="0" i="0" u="none" strike="noStrike" kern="1200" cap="none" spc="0" normalizeH="0" baseline="0" noProof="0" dirty="0">
                <a:ln>
                  <a:noFill/>
                </a:ln>
                <a:solidFill>
                  <a:srgbClr val="1F4E79"/>
                </a:solidFill>
                <a:effectLst/>
                <a:uLnTx/>
                <a:uFillTx/>
              </a:rPr>
              <a:t>.</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a:ln>
                  <a:noFill/>
                </a:ln>
                <a:solidFill>
                  <a:srgbClr val="1F4E79"/>
                </a:solidFill>
                <a:effectLst/>
                <a:uLnTx/>
                <a:uFillTx/>
              </a:rPr>
              <a:t>Also, </a:t>
            </a:r>
            <a:r>
              <a:rPr kumimoji="0" lang="en-GB" sz="2000" b="0" i="0" u="none" strike="noStrike" kern="1200" cap="none" spc="0" normalizeH="0" baseline="0" noProof="0" dirty="0" err="1">
                <a:ln>
                  <a:noFill/>
                </a:ln>
                <a:solidFill>
                  <a:srgbClr val="1F4E79"/>
                </a:solidFill>
                <a:effectLst/>
                <a:uLnTx/>
                <a:uFillTx/>
              </a:rPr>
              <a:t>mit</a:t>
            </a:r>
            <a:r>
              <a:rPr kumimoji="0" lang="en-GB" sz="2000" b="0" i="0" u="none" strike="noStrike" kern="1200" cap="none" spc="0" normalizeH="0" baseline="0" noProof="0" dirty="0">
                <a:ln>
                  <a:noFill/>
                </a:ln>
                <a:solidFill>
                  <a:srgbClr val="1F4E79"/>
                </a:solidFill>
                <a:effectLst/>
                <a:uLnTx/>
                <a:uFillTx/>
              </a:rPr>
              <a:t> 18 Jahren </a:t>
            </a:r>
            <a:r>
              <a:rPr kumimoji="0" lang="en-GB" sz="2000" b="1" i="0" u="none" strike="noStrike" kern="1200" cap="none" spc="0" normalizeH="0" baseline="0" noProof="0" dirty="0" err="1">
                <a:ln>
                  <a:noFill/>
                </a:ln>
                <a:solidFill>
                  <a:srgbClr val="1F4E79"/>
                </a:solidFill>
                <a:effectLst/>
                <a:uLnTx/>
                <a:uFillTx/>
              </a:rPr>
              <a:t>ist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in die </a:t>
            </a:r>
            <a:r>
              <a:rPr kumimoji="0" lang="en-GB" sz="2000" b="0" i="0" u="none" strike="noStrike" kern="1200" cap="none" spc="0" normalizeH="0" baseline="0" noProof="0" dirty="0" err="1">
                <a:ln>
                  <a:noFill/>
                </a:ln>
                <a:solidFill>
                  <a:srgbClr val="1F4E79"/>
                </a:solidFill>
                <a:effectLst/>
                <a:uLnTx/>
                <a:uFillTx/>
              </a:rPr>
              <a:t>Armee</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gegangen</a:t>
            </a:r>
            <a:r>
              <a:rPr kumimoji="0" lang="en-GB" sz="2000" b="0" i="0" u="none" strike="noStrike" kern="1200" cap="none" spc="0" normalizeH="0" baseline="0" noProof="0" dirty="0">
                <a:ln>
                  <a:noFill/>
                </a:ln>
                <a:solidFill>
                  <a:srgbClr val="1F4E79"/>
                </a:solidFill>
                <a:effectLst/>
                <a:uLnTx/>
                <a:uFillTx/>
              </a:rPr>
              <a:t>.</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a:ln>
                  <a:noFill/>
                </a:ln>
                <a:solidFill>
                  <a:srgbClr val="1F4E79"/>
                </a:solidFill>
                <a:effectLst/>
                <a:uLnTx/>
                <a:uFillTx/>
              </a:rPr>
              <a:t>hat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dort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eine</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Ausbildung</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als</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Panzerfahrer</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gemacht</a:t>
            </a:r>
            <a:r>
              <a:rPr kumimoji="0" lang="en-GB" sz="2000" b="0" i="0" u="none" strike="noStrike" kern="1200" cap="none" spc="0" normalizeH="0" baseline="0" noProof="0" dirty="0">
                <a:ln>
                  <a:noFill/>
                </a:ln>
                <a:solidFill>
                  <a:srgbClr val="1F4E79"/>
                </a:solidFill>
                <a:effectLst/>
                <a:uLnTx/>
                <a:uFillTx/>
              </a:rPr>
              <a:t>.</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a:ln>
                  <a:noFill/>
                </a:ln>
                <a:solidFill>
                  <a:srgbClr val="1F4E79"/>
                </a:solidFill>
                <a:effectLst/>
                <a:uLnTx/>
                <a:uFillTx/>
              </a:rPr>
              <a:t>Dann </a:t>
            </a:r>
            <a:r>
              <a:rPr kumimoji="0" lang="en-GB" sz="2000" b="1" i="0" u="none" strike="noStrike" kern="1200" cap="none" spc="0" normalizeH="0" baseline="0" noProof="0" dirty="0">
                <a:ln>
                  <a:noFill/>
                </a:ln>
                <a:solidFill>
                  <a:srgbClr val="1F4E79"/>
                </a:solidFill>
                <a:effectLst/>
                <a:uLnTx/>
                <a:uFillTx/>
              </a:rPr>
              <a:t>hat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als</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Armeelehrer</a:t>
            </a:r>
            <a:r>
              <a:rPr kumimoji="0" lang="en-GB" sz="2000" b="0" i="0" u="none" strike="noStrike" kern="1200" cap="none" spc="0" normalizeH="0" baseline="0" noProof="0" dirty="0">
                <a:ln>
                  <a:noFill/>
                </a:ln>
                <a:solidFill>
                  <a:srgbClr val="1F4E79"/>
                </a:solidFill>
                <a:effectLst/>
                <a:uLnTx/>
                <a:uFillTx/>
              </a:rPr>
              <a:t> in Wien </a:t>
            </a:r>
            <a:r>
              <a:rPr kumimoji="0" lang="en-GB" sz="2000" b="1" i="0" u="none" strike="noStrike" kern="1200" cap="none" spc="0" normalizeH="0" baseline="0" noProof="0" dirty="0" err="1">
                <a:ln>
                  <a:noFill/>
                </a:ln>
                <a:solidFill>
                  <a:srgbClr val="1F4E79"/>
                </a:solidFill>
                <a:effectLst/>
                <a:uLnTx/>
                <a:uFillTx/>
              </a:rPr>
              <a:t>gedient</a:t>
            </a:r>
            <a:r>
              <a:rPr kumimoji="0" lang="en-GB" sz="2000" b="0" i="0" u="none" strike="noStrike" kern="1200" cap="none" spc="0" normalizeH="0" baseline="0" noProof="0" dirty="0">
                <a:ln>
                  <a:noFill/>
                </a:ln>
                <a:solidFill>
                  <a:srgbClr val="1F4E79"/>
                </a:solidFill>
                <a:effectLst/>
                <a:uLnTx/>
                <a:uFillTx/>
              </a:rPr>
              <a:t>.</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hatte</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aber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Probleme</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mit</a:t>
            </a:r>
            <a:r>
              <a:rPr kumimoji="0" lang="en-GB" sz="2000" b="0" i="0" u="none" strike="noStrike" kern="1200" cap="none" spc="0" normalizeH="0" baseline="0" noProof="0" dirty="0">
                <a:ln>
                  <a:noFill/>
                </a:ln>
                <a:solidFill>
                  <a:srgbClr val="1F4E79"/>
                </a:solidFill>
                <a:effectLst/>
                <a:uLnTx/>
                <a:uFillTx/>
              </a:rPr>
              <a:t> der </a:t>
            </a:r>
            <a:r>
              <a:rPr kumimoji="0" lang="en-GB" sz="2000" b="0" i="0" u="none" strike="noStrike" kern="1200" cap="none" spc="0" normalizeH="0" baseline="0" noProof="0" dirty="0" err="1">
                <a:ln>
                  <a:noFill/>
                </a:ln>
                <a:solidFill>
                  <a:srgbClr val="1F4E79"/>
                </a:solidFill>
                <a:effectLst/>
                <a:uLnTx/>
                <a:uFillTx/>
              </a:rPr>
              <a:t>Autorität</a:t>
            </a:r>
            <a:r>
              <a:rPr kumimoji="0" lang="en-GB" sz="2000" b="0" i="0" u="none" strike="noStrike" kern="1200" cap="none" spc="0" normalizeH="0" baseline="0" noProof="0" dirty="0">
                <a:ln>
                  <a:noFill/>
                </a:ln>
                <a:solidFill>
                  <a:srgbClr val="1F4E79"/>
                </a:solidFill>
                <a:effectLst/>
                <a:uLnTx/>
                <a:uFillTx/>
              </a:rPr>
              <a:t> und </a:t>
            </a: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a:ln>
                  <a:noFill/>
                </a:ln>
                <a:solidFill>
                  <a:srgbClr val="1F4E79"/>
                </a:solidFill>
                <a:effectLst/>
                <a:uLnTx/>
                <a:uFillTx/>
              </a:rPr>
              <a:t>hat </a:t>
            </a:r>
            <a:r>
              <a:rPr kumimoji="0" lang="en-GB" sz="2000" i="0" u="none" strike="noStrike" kern="1200" cap="none" spc="0" normalizeH="0" baseline="0" noProof="0" dirty="0">
                <a:ln>
                  <a:noFill/>
                </a:ln>
                <a:solidFill>
                  <a:srgbClr val="1F4E79"/>
                </a:solidFill>
                <a:effectLst/>
                <a:uLnTx/>
                <a:uFillTx/>
              </a:rPr>
              <a:t>1996 </a:t>
            </a:r>
            <a:r>
              <a:rPr kumimoji="0" lang="en-GB" sz="2000" b="0" i="0" u="none" strike="noStrike" kern="1200" cap="none" spc="0" normalizeH="0" baseline="0" noProof="0" dirty="0">
                <a:ln>
                  <a:noFill/>
                </a:ln>
                <a:solidFill>
                  <a:srgbClr val="1F4E79"/>
                </a:solidFill>
                <a:effectLst/>
                <a:uLnTx/>
                <a:uFillTx/>
              </a:rPr>
              <a:t>die </a:t>
            </a:r>
            <a:r>
              <a:rPr kumimoji="0" lang="en-GB" sz="2000" b="0" i="0" u="none" strike="noStrike" kern="1200" cap="none" spc="0" normalizeH="0" baseline="0" noProof="0" dirty="0" err="1">
                <a:ln>
                  <a:noFill/>
                </a:ln>
                <a:solidFill>
                  <a:srgbClr val="1F4E79"/>
                </a:solidFill>
                <a:effectLst/>
                <a:uLnTx/>
                <a:uFillTx/>
              </a:rPr>
              <a:t>Armee</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verlassen</a:t>
            </a:r>
            <a:r>
              <a:rPr kumimoji="0" lang="en-GB" sz="2000" b="1"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a:ln>
                  <a:noFill/>
                </a:ln>
                <a:solidFill>
                  <a:srgbClr val="1F4E79"/>
                </a:solidFill>
                <a:effectLst/>
                <a:uLnTx/>
                <a:uFillTx/>
              </a:rPr>
              <a:t>…</a:t>
            </a:r>
          </a:p>
        </p:txBody>
      </p:sp>
      <p:pic>
        <p:nvPicPr>
          <p:cNvPr id="24" name="Picture 23">
            <a:extLst>
              <a:ext uri="{FF2B5EF4-FFF2-40B4-BE49-F238E27FC236}">
                <a16:creationId xmlns:a16="http://schemas.microsoft.com/office/drawing/2014/main" id="{1E5DD1A3-D1C9-4C40-B368-2E1B21CF0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0546"/>
          <a:stretch/>
        </p:blipFill>
        <p:spPr>
          <a:xfrm>
            <a:off x="65250" y="1161874"/>
            <a:ext cx="1055050" cy="953936"/>
          </a:xfrm>
          <a:prstGeom prst="rect">
            <a:avLst/>
          </a:prstGeom>
        </p:spPr>
      </p:pic>
      <p:pic>
        <p:nvPicPr>
          <p:cNvPr id="18" name="Picture 17" descr="Icon&#10;&#10;Description automatically generated">
            <a:extLst>
              <a:ext uri="{FF2B5EF4-FFF2-40B4-BE49-F238E27FC236}">
                <a16:creationId xmlns:a16="http://schemas.microsoft.com/office/drawing/2014/main" id="{64C2BF64-D667-4A8A-9256-E5008DB07F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1885" y="5793990"/>
            <a:ext cx="492339" cy="492339"/>
          </a:xfrm>
          <a:prstGeom prst="rect">
            <a:avLst/>
          </a:prstGeom>
          <a:effectLst>
            <a:outerShdw blurRad="50800" dist="38100" dir="5400000" algn="t" rotWithShape="0">
              <a:prstClr val="black">
                <a:alpha val="40000"/>
              </a:prstClr>
            </a:outerShdw>
          </a:effectLst>
        </p:spPr>
      </p:pic>
      <p:sp>
        <p:nvSpPr>
          <p:cNvPr id="25" name="Rectangle 24">
            <a:extLst>
              <a:ext uri="{FF2B5EF4-FFF2-40B4-BE49-F238E27FC236}">
                <a16:creationId xmlns:a16="http://schemas.microsoft.com/office/drawing/2014/main" id="{3FFBFDB1-F7B0-462B-BF1B-4CB96CD336C1}"/>
              </a:ext>
            </a:extLst>
          </p:cNvPr>
          <p:cNvSpPr/>
          <p:nvPr/>
        </p:nvSpPr>
        <p:spPr>
          <a:xfrm>
            <a:off x="6380009" y="5802716"/>
            <a:ext cx="1751553" cy="461665"/>
          </a:xfrm>
          <a:prstGeom prst="rect">
            <a:avLst/>
          </a:prstGeom>
          <a:solidFill>
            <a:srgbClr val="FF9933"/>
          </a:solidFill>
          <a:ln>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vergessen</a:t>
            </a:r>
            <a:endParaRPr lang="en-GB" sz="2400" b="1" dirty="0">
              <a:solidFill>
                <a:schemeClr val="bg1"/>
              </a:solidFill>
            </a:endParaRPr>
          </a:p>
        </p:txBody>
      </p:sp>
      <p:pic>
        <p:nvPicPr>
          <p:cNvPr id="26" name="Picture 25" descr="Icon&#10;&#10;Description automatically generated">
            <a:extLst>
              <a:ext uri="{FF2B5EF4-FFF2-40B4-BE49-F238E27FC236}">
                <a16:creationId xmlns:a16="http://schemas.microsoft.com/office/drawing/2014/main" id="{CD1F5451-9B5D-4CB1-9CEE-48EF8BDB5F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3752" y="5096917"/>
            <a:ext cx="222514" cy="222514"/>
          </a:xfrm>
          <a:prstGeom prst="rect">
            <a:avLst/>
          </a:prstGeom>
          <a:effectLst>
            <a:outerShdw blurRad="50800" dist="38100" dir="5400000" algn="t" rotWithShape="0">
              <a:prstClr val="black">
                <a:alpha val="40000"/>
              </a:prstClr>
            </a:outerShdw>
          </a:effectLst>
        </p:spPr>
      </p:pic>
      <p:sp>
        <p:nvSpPr>
          <p:cNvPr id="7" name="Rectangle: Rounded Corners 6">
            <a:extLst>
              <a:ext uri="{FF2B5EF4-FFF2-40B4-BE49-F238E27FC236}">
                <a16:creationId xmlns:a16="http://schemas.microsoft.com/office/drawing/2014/main" id="{D0BFFC06-BA7B-4775-8D1F-8E16EE9B30E8}"/>
              </a:ext>
            </a:extLst>
          </p:cNvPr>
          <p:cNvSpPr/>
          <p:nvPr/>
        </p:nvSpPr>
        <p:spPr>
          <a:xfrm>
            <a:off x="3123273" y="2912533"/>
            <a:ext cx="314194" cy="254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27" name="Rectangle: Rounded Corners 26">
            <a:extLst>
              <a:ext uri="{FF2B5EF4-FFF2-40B4-BE49-F238E27FC236}">
                <a16:creationId xmlns:a16="http://schemas.microsoft.com/office/drawing/2014/main" id="{919705F1-0DEF-468D-981D-175FE79E7A99}"/>
              </a:ext>
            </a:extLst>
          </p:cNvPr>
          <p:cNvSpPr/>
          <p:nvPr/>
        </p:nvSpPr>
        <p:spPr>
          <a:xfrm>
            <a:off x="1666621" y="3211349"/>
            <a:ext cx="1315988" cy="254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_________</a:t>
            </a:r>
          </a:p>
        </p:txBody>
      </p:sp>
      <p:sp>
        <p:nvSpPr>
          <p:cNvPr id="28" name="Rectangle: Rounded Corners 27">
            <a:extLst>
              <a:ext uri="{FF2B5EF4-FFF2-40B4-BE49-F238E27FC236}">
                <a16:creationId xmlns:a16="http://schemas.microsoft.com/office/drawing/2014/main" id="{031BD43C-0605-4D0C-A43F-D666CD483EB0}"/>
              </a:ext>
            </a:extLst>
          </p:cNvPr>
          <p:cNvSpPr/>
          <p:nvPr/>
        </p:nvSpPr>
        <p:spPr>
          <a:xfrm>
            <a:off x="1008922" y="3522336"/>
            <a:ext cx="488407" cy="2152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29" name="Rectangle: Rounded Corners 28">
            <a:extLst>
              <a:ext uri="{FF2B5EF4-FFF2-40B4-BE49-F238E27FC236}">
                <a16:creationId xmlns:a16="http://schemas.microsoft.com/office/drawing/2014/main" id="{746DEFDA-E292-4C21-9FCA-CFB34E3614DA}"/>
              </a:ext>
            </a:extLst>
          </p:cNvPr>
          <p:cNvSpPr/>
          <p:nvPr/>
        </p:nvSpPr>
        <p:spPr>
          <a:xfrm>
            <a:off x="2346155" y="3810736"/>
            <a:ext cx="1208575" cy="254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30" name="Rectangle: Rounded Corners 29">
            <a:extLst>
              <a:ext uri="{FF2B5EF4-FFF2-40B4-BE49-F238E27FC236}">
                <a16:creationId xmlns:a16="http://schemas.microsoft.com/office/drawing/2014/main" id="{616DAD90-E692-4B81-844F-ED7FF6C8F959}"/>
              </a:ext>
            </a:extLst>
          </p:cNvPr>
          <p:cNvSpPr/>
          <p:nvPr/>
        </p:nvSpPr>
        <p:spPr>
          <a:xfrm>
            <a:off x="1497329" y="4117005"/>
            <a:ext cx="488407" cy="2152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31" name="Rectangle: Rounded Corners 30">
            <a:extLst>
              <a:ext uri="{FF2B5EF4-FFF2-40B4-BE49-F238E27FC236}">
                <a16:creationId xmlns:a16="http://schemas.microsoft.com/office/drawing/2014/main" id="{5390DB7A-B2B8-4E4F-A46E-090DAEB49B6A}"/>
              </a:ext>
            </a:extLst>
          </p:cNvPr>
          <p:cNvSpPr/>
          <p:nvPr/>
        </p:nvSpPr>
        <p:spPr>
          <a:xfrm>
            <a:off x="686481" y="4412200"/>
            <a:ext cx="1055051" cy="2875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a:t>
            </a:r>
          </a:p>
        </p:txBody>
      </p:sp>
      <p:sp>
        <p:nvSpPr>
          <p:cNvPr id="32" name="Rectangle: Rounded Corners 31">
            <a:extLst>
              <a:ext uri="{FF2B5EF4-FFF2-40B4-BE49-F238E27FC236}">
                <a16:creationId xmlns:a16="http://schemas.microsoft.com/office/drawing/2014/main" id="{1977245E-338F-4F38-96BC-4DD7345EEEB6}"/>
              </a:ext>
            </a:extLst>
          </p:cNvPr>
          <p:cNvSpPr/>
          <p:nvPr/>
        </p:nvSpPr>
        <p:spPr>
          <a:xfrm>
            <a:off x="1033595" y="4711674"/>
            <a:ext cx="707938" cy="2875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a:t>
            </a:r>
          </a:p>
        </p:txBody>
      </p:sp>
      <p:sp>
        <p:nvSpPr>
          <p:cNvPr id="33" name="Rectangle: Rounded Corners 32">
            <a:extLst>
              <a:ext uri="{FF2B5EF4-FFF2-40B4-BE49-F238E27FC236}">
                <a16:creationId xmlns:a16="http://schemas.microsoft.com/office/drawing/2014/main" id="{F6979338-C046-40E8-8A07-E90294C68346}"/>
              </a:ext>
            </a:extLst>
          </p:cNvPr>
          <p:cNvSpPr/>
          <p:nvPr/>
        </p:nvSpPr>
        <p:spPr>
          <a:xfrm>
            <a:off x="2759945" y="5036604"/>
            <a:ext cx="488407" cy="2152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34" name="Rectangle: Rounded Corners 33">
            <a:extLst>
              <a:ext uri="{FF2B5EF4-FFF2-40B4-BE49-F238E27FC236}">
                <a16:creationId xmlns:a16="http://schemas.microsoft.com/office/drawing/2014/main" id="{28CA8647-48C8-4922-8371-9FA2E9FA72E4}"/>
              </a:ext>
            </a:extLst>
          </p:cNvPr>
          <p:cNvSpPr/>
          <p:nvPr/>
        </p:nvSpPr>
        <p:spPr>
          <a:xfrm>
            <a:off x="783276" y="5358943"/>
            <a:ext cx="1202460" cy="3145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35" name="Rounded Rectangle 11">
            <a:extLst>
              <a:ext uri="{FF2B5EF4-FFF2-40B4-BE49-F238E27FC236}">
                <a16:creationId xmlns:a16="http://schemas.microsoft.com/office/drawing/2014/main" id="{C7516D24-3489-407D-860B-55CDCC627C49}"/>
              </a:ext>
            </a:extLst>
          </p:cNvPr>
          <p:cNvSpPr/>
          <p:nvPr/>
        </p:nvSpPr>
        <p:spPr>
          <a:xfrm>
            <a:off x="11087100" y="247046"/>
            <a:ext cx="8702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16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5B4E257A-6A05-4BC0-948A-8A6BB3F52902}"/>
              </a:ext>
            </a:extLst>
          </p:cNvPr>
          <p:cNvPicPr>
            <a:picLocks noChangeAspect="1"/>
          </p:cNvPicPr>
          <p:nvPr/>
        </p:nvPicPr>
        <p:blipFill rotWithShape="1">
          <a:blip r:embed="rId4">
            <a:extLst>
              <a:ext uri="{28A0092B-C50C-407E-A947-70E740481C1C}">
                <a14:useLocalDpi xmlns:a14="http://schemas.microsoft.com/office/drawing/2010/main" val="0"/>
              </a:ext>
            </a:extLst>
          </a:blip>
          <a:srcRect l="1734" t="16625" r="50000" b="16250"/>
          <a:stretch/>
        </p:blipFill>
        <p:spPr>
          <a:xfrm>
            <a:off x="5887671" y="1534120"/>
            <a:ext cx="6304329" cy="438382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126804" cy="707849"/>
          </a:xfrm>
        </p:spPr>
        <p:txBody>
          <a:bodyPr>
            <a:normAutofit/>
          </a:bodyPr>
          <a:lstStyle/>
          <a:p>
            <a:r>
              <a:rPr lang="en-GB" sz="2700" b="1" dirty="0">
                <a:solidFill>
                  <a:schemeClr val="bg1"/>
                </a:solidFill>
              </a:rPr>
              <a:t>Andreas </a:t>
            </a:r>
            <a:r>
              <a:rPr lang="en-GB" sz="2700" b="1" dirty="0" err="1">
                <a:solidFill>
                  <a:schemeClr val="bg1"/>
                </a:solidFill>
              </a:rPr>
              <a:t>Hausaufgaben</a:t>
            </a:r>
            <a:r>
              <a:rPr lang="en-GB" sz="2700" b="1" dirty="0">
                <a:solidFill>
                  <a:schemeClr val="bg1"/>
                </a:solidFill>
              </a:rPr>
              <a:t> [2/3]</a:t>
            </a:r>
          </a:p>
        </p:txBody>
      </p:sp>
      <p:sp>
        <p:nvSpPr>
          <p:cNvPr id="6" name="TextBox 5">
            <a:extLst>
              <a:ext uri="{FF2B5EF4-FFF2-40B4-BE49-F238E27FC236}">
                <a16:creationId xmlns:a16="http://schemas.microsoft.com/office/drawing/2014/main" id="{EBF45552-F64E-5344-BB61-2B43714A9308}"/>
              </a:ext>
            </a:extLst>
          </p:cNvPr>
          <p:cNvSpPr txBox="1"/>
          <p:nvPr/>
        </p:nvSpPr>
        <p:spPr>
          <a:xfrm>
            <a:off x="5563890" y="294041"/>
            <a:ext cx="63043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hat Andrea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gefunden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und 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lang="en-US" sz="2400" dirty="0">
                <a:solidFill>
                  <a:srgbClr val="4472C4">
                    <a:lumMod val="50000"/>
                  </a:srgbClr>
                </a:solidFill>
                <a:latin typeface="Century Gothic" panose="020F0302020204030204"/>
              </a:rPr>
              <a:t>e WhatsApp. </a:t>
            </a: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fehlenden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Wörter</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5B35E27A-F671-423E-9CEE-22205C062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62" y="2609621"/>
            <a:ext cx="1150613" cy="1770174"/>
          </a:xfrm>
          <a:prstGeom prst="rect">
            <a:avLst/>
          </a:prstGeom>
        </p:spPr>
      </p:pic>
      <p:sp>
        <p:nvSpPr>
          <p:cNvPr id="9" name="TextBox 8">
            <a:extLst>
              <a:ext uri="{FF2B5EF4-FFF2-40B4-BE49-F238E27FC236}">
                <a16:creationId xmlns:a16="http://schemas.microsoft.com/office/drawing/2014/main" id="{AC46D18B-4E90-4B6F-B81D-CA1DC5E33974}"/>
              </a:ext>
            </a:extLst>
          </p:cNvPr>
          <p:cNvSpPr txBox="1"/>
          <p:nvPr/>
        </p:nvSpPr>
        <p:spPr>
          <a:xfrm>
            <a:off x="6239121" y="2477137"/>
            <a:ext cx="4006383" cy="1938992"/>
          </a:xfrm>
          <a:prstGeom prst="rect">
            <a:avLst/>
          </a:prstGeom>
          <a:noFill/>
        </p:spPr>
        <p:txBody>
          <a:bodyPr wrap="square" rtlCol="0">
            <a:spAutoFit/>
          </a:bodyPr>
          <a:lstStyle/>
          <a:p>
            <a:pPr lvl="0">
              <a:defRPr/>
            </a:pPr>
            <a:r>
              <a:rPr lang="en-US" sz="2000" dirty="0">
                <a:solidFill>
                  <a:srgbClr val="4472C4">
                    <a:lumMod val="50000"/>
                  </a:srgbClr>
                </a:solidFill>
              </a:rPr>
              <a:t>In den nächsten15 Jahren </a:t>
            </a:r>
            <a:r>
              <a:rPr lang="en-US" sz="2000" dirty="0" err="1">
                <a:solidFill>
                  <a:srgbClr val="4472C4">
                    <a:lumMod val="50000"/>
                  </a:srgbClr>
                </a:solidFill>
              </a:rPr>
              <a:t>springt</a:t>
            </a:r>
            <a:r>
              <a:rPr lang="en-US" sz="2000" dirty="0">
                <a:solidFill>
                  <a:srgbClr val="4472C4">
                    <a:lumMod val="50000"/>
                  </a:srgbClr>
                </a:solidFill>
              </a:rPr>
              <a:t>    </a:t>
            </a:r>
            <a:r>
              <a:rPr lang="en-US" sz="2000" dirty="0" err="1">
                <a:solidFill>
                  <a:srgbClr val="4472C4">
                    <a:lumMod val="50000"/>
                  </a:srgbClr>
                </a:solidFill>
              </a:rPr>
              <a:t>er</a:t>
            </a:r>
            <a:r>
              <a:rPr lang="en-US" sz="2000" dirty="0">
                <a:solidFill>
                  <a:srgbClr val="4472C4">
                    <a:lumMod val="50000"/>
                  </a:srgbClr>
                </a:solidFill>
              </a:rPr>
              <a:t> 2600 mal </a:t>
            </a:r>
            <a:r>
              <a:rPr lang="en-US" sz="2000" dirty="0" err="1">
                <a:solidFill>
                  <a:srgbClr val="4472C4">
                    <a:lumMod val="50000"/>
                  </a:srgbClr>
                </a:solidFill>
              </a:rPr>
              <a:t>mit</a:t>
            </a:r>
            <a:r>
              <a:rPr lang="en-US" sz="2000" dirty="0">
                <a:solidFill>
                  <a:srgbClr val="4472C4">
                    <a:lumMod val="50000"/>
                  </a:srgbClr>
                </a:solidFill>
              </a:rPr>
              <a:t> </a:t>
            </a:r>
            <a:r>
              <a:rPr lang="en-US" sz="2000" dirty="0" err="1">
                <a:solidFill>
                  <a:srgbClr val="4472C4">
                    <a:lumMod val="50000"/>
                  </a:srgbClr>
                </a:solidFill>
              </a:rPr>
              <a:t>Fallschirm</a:t>
            </a:r>
            <a:r>
              <a:rPr lang="en-US" sz="2000" dirty="0">
                <a:solidFill>
                  <a:srgbClr val="4472C4">
                    <a:lumMod val="50000"/>
                  </a:srgbClr>
                </a:solidFill>
              </a:rPr>
              <a:t>. </a:t>
            </a:r>
            <a:br>
              <a:rPr lang="en-US" sz="2000" dirty="0">
                <a:solidFill>
                  <a:srgbClr val="4472C4">
                    <a:lumMod val="50000"/>
                  </a:srgbClr>
                </a:solidFill>
              </a:rPr>
            </a:br>
            <a:r>
              <a:rPr lang="en-US" sz="2000" dirty="0">
                <a:solidFill>
                  <a:srgbClr val="4472C4">
                    <a:lumMod val="50000"/>
                  </a:srgbClr>
                </a:solidFill>
              </a:rPr>
              <a:t>Am 14. </a:t>
            </a:r>
            <a:r>
              <a:rPr lang="en-US" sz="2000" dirty="0" err="1">
                <a:solidFill>
                  <a:srgbClr val="4472C4">
                    <a:lumMod val="50000"/>
                  </a:srgbClr>
                </a:solidFill>
              </a:rPr>
              <a:t>Oktober</a:t>
            </a:r>
            <a:r>
              <a:rPr lang="en-US" sz="2000" dirty="0">
                <a:solidFill>
                  <a:srgbClr val="4472C4">
                    <a:lumMod val="50000"/>
                  </a:srgbClr>
                </a:solidFill>
              </a:rPr>
              <a:t> 2012 </a:t>
            </a:r>
            <a:r>
              <a:rPr lang="en-US" sz="2000" dirty="0" err="1">
                <a:solidFill>
                  <a:srgbClr val="4472C4">
                    <a:lumMod val="50000"/>
                  </a:srgbClr>
                </a:solidFill>
              </a:rPr>
              <a:t>steigt</a:t>
            </a:r>
            <a:r>
              <a:rPr lang="en-US" sz="2000" dirty="0">
                <a:solidFill>
                  <a:srgbClr val="4472C4">
                    <a:lumMod val="50000"/>
                  </a:srgbClr>
                </a:solidFill>
              </a:rPr>
              <a:t>    er </a:t>
            </a:r>
            <a:r>
              <a:rPr lang="en-US" sz="2000" dirty="0" err="1">
                <a:solidFill>
                  <a:srgbClr val="4472C4">
                    <a:lumMod val="50000"/>
                  </a:srgbClr>
                </a:solidFill>
              </a:rPr>
              <a:t>mit</a:t>
            </a:r>
            <a:r>
              <a:rPr lang="en-US" sz="2000" dirty="0">
                <a:solidFill>
                  <a:srgbClr val="4472C4">
                    <a:lumMod val="50000"/>
                  </a:srgbClr>
                </a:solidFill>
              </a:rPr>
              <a:t> </a:t>
            </a:r>
            <a:r>
              <a:rPr lang="en-US" sz="2000" dirty="0" err="1">
                <a:solidFill>
                  <a:srgbClr val="4472C4">
                    <a:lumMod val="50000"/>
                  </a:srgbClr>
                </a:solidFill>
              </a:rPr>
              <a:t>einem</a:t>
            </a:r>
            <a:r>
              <a:rPr lang="en-US" sz="2000" dirty="0">
                <a:solidFill>
                  <a:srgbClr val="4472C4">
                    <a:lumMod val="50000"/>
                  </a:srgbClr>
                </a:solidFill>
              </a:rPr>
              <a:t> </a:t>
            </a:r>
            <a:r>
              <a:rPr lang="en-US" sz="2000" dirty="0" err="1">
                <a:solidFill>
                  <a:srgbClr val="4472C4">
                    <a:lumMod val="50000"/>
                  </a:srgbClr>
                </a:solidFill>
              </a:rPr>
              <a:t>Heliumballon</a:t>
            </a:r>
            <a:r>
              <a:rPr lang="en-US" sz="2000" dirty="0">
                <a:solidFill>
                  <a:srgbClr val="4472C4">
                    <a:lumMod val="50000"/>
                  </a:srgbClr>
                </a:solidFill>
              </a:rPr>
              <a:t> in die </a:t>
            </a:r>
            <a:r>
              <a:rPr lang="en-US" sz="2000" dirty="0" err="1">
                <a:solidFill>
                  <a:srgbClr val="4472C4">
                    <a:lumMod val="50000"/>
                  </a:srgbClr>
                </a:solidFill>
              </a:rPr>
              <a:t>Stratosphäre</a:t>
            </a:r>
            <a:r>
              <a:rPr lang="en-US" sz="2000" dirty="0">
                <a:solidFill>
                  <a:srgbClr val="4472C4">
                    <a:lumMod val="50000"/>
                  </a:srgbClr>
                </a:solidFill>
              </a:rPr>
              <a:t> auf.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C4875F9E-C08B-4AE7-B696-36BBC94DC82A}"/>
              </a:ext>
            </a:extLst>
          </p:cNvPr>
          <p:cNvSpPr/>
          <p:nvPr/>
        </p:nvSpPr>
        <p:spPr>
          <a:xfrm>
            <a:off x="6239122" y="4380863"/>
            <a:ext cx="5718205" cy="1323439"/>
          </a:xfrm>
          <a:prstGeom prst="rect">
            <a:avLst/>
          </a:prstGeom>
          <a:effectLst/>
        </p:spPr>
        <p:txBody>
          <a:bodyPr wrap="square">
            <a:spAutoFit/>
          </a:bodyPr>
          <a:lstStyle/>
          <a:p>
            <a:r>
              <a:rPr lang="en-US" sz="2000" dirty="0" err="1">
                <a:solidFill>
                  <a:srgbClr val="4472C4">
                    <a:lumMod val="50000"/>
                  </a:srgbClr>
                </a:solidFill>
              </a:rPr>
              <a:t>Er</a:t>
            </a:r>
            <a:r>
              <a:rPr lang="en-US" sz="2000" dirty="0">
                <a:solidFill>
                  <a:srgbClr val="4472C4">
                    <a:lumMod val="50000"/>
                  </a:srgbClr>
                </a:solidFill>
              </a:rPr>
              <a:t> </a:t>
            </a:r>
            <a:r>
              <a:rPr lang="en-US" sz="2000" dirty="0" err="1">
                <a:solidFill>
                  <a:srgbClr val="4472C4">
                    <a:lumMod val="50000"/>
                  </a:srgbClr>
                </a:solidFill>
              </a:rPr>
              <a:t>fliegt</a:t>
            </a:r>
            <a:r>
              <a:rPr lang="en-US" sz="2000" dirty="0">
                <a:solidFill>
                  <a:srgbClr val="4472C4">
                    <a:lumMod val="50000"/>
                  </a:srgbClr>
                </a:solidFill>
              </a:rPr>
              <a:t>    </a:t>
            </a:r>
            <a:r>
              <a:rPr lang="en-US" sz="2000" dirty="0" err="1">
                <a:solidFill>
                  <a:srgbClr val="4472C4">
                    <a:lumMod val="50000"/>
                  </a:srgbClr>
                </a:solidFill>
              </a:rPr>
              <a:t>dann</a:t>
            </a:r>
            <a:r>
              <a:rPr lang="en-US" sz="2000" dirty="0">
                <a:solidFill>
                  <a:srgbClr val="4472C4">
                    <a:lumMod val="50000"/>
                  </a:srgbClr>
                </a:solidFill>
              </a:rPr>
              <a:t> </a:t>
            </a:r>
            <a:r>
              <a:rPr lang="en-US" sz="2000" dirty="0" err="1">
                <a:solidFill>
                  <a:srgbClr val="4472C4">
                    <a:lumMod val="50000"/>
                  </a:srgbClr>
                </a:solidFill>
              </a:rPr>
              <a:t>ohne</a:t>
            </a:r>
            <a:r>
              <a:rPr lang="en-US" sz="2000" dirty="0">
                <a:solidFill>
                  <a:srgbClr val="4472C4">
                    <a:lumMod val="50000"/>
                  </a:srgbClr>
                </a:solidFill>
              </a:rPr>
              <a:t> </a:t>
            </a:r>
            <a:r>
              <a:rPr lang="en-US" sz="2000" dirty="0" err="1">
                <a:solidFill>
                  <a:srgbClr val="4472C4">
                    <a:lumMod val="50000"/>
                  </a:srgbClr>
                </a:solidFill>
              </a:rPr>
              <a:t>Flugzeug</a:t>
            </a:r>
            <a:r>
              <a:rPr lang="en-US" sz="2000" dirty="0">
                <a:solidFill>
                  <a:srgbClr val="4472C4">
                    <a:lumMod val="50000"/>
                  </a:srgbClr>
                </a:solidFill>
              </a:rPr>
              <a:t>; </a:t>
            </a:r>
            <a:r>
              <a:rPr lang="en-US" sz="2000" dirty="0" err="1">
                <a:solidFill>
                  <a:srgbClr val="4472C4">
                    <a:lumMod val="50000"/>
                  </a:srgbClr>
                </a:solidFill>
              </a:rPr>
              <a:t>er</a:t>
            </a:r>
            <a:r>
              <a:rPr lang="en-US" sz="2000" dirty="0">
                <a:solidFill>
                  <a:srgbClr val="4472C4">
                    <a:lumMod val="50000"/>
                  </a:srgbClr>
                </a:solidFill>
              </a:rPr>
              <a:t> </a:t>
            </a:r>
            <a:r>
              <a:rPr lang="en-US" sz="2000" dirty="0" err="1">
                <a:solidFill>
                  <a:srgbClr val="4472C4">
                    <a:lumMod val="50000"/>
                  </a:srgbClr>
                </a:solidFill>
              </a:rPr>
              <a:t>springt</a:t>
            </a:r>
            <a:r>
              <a:rPr lang="en-US" sz="2000" dirty="0">
                <a:solidFill>
                  <a:srgbClr val="4472C4">
                    <a:lumMod val="50000"/>
                  </a:srgbClr>
                </a:solidFill>
              </a:rPr>
              <a:t> </a:t>
            </a:r>
            <a:r>
              <a:rPr lang="en-US" sz="2000" dirty="0" err="1">
                <a:solidFill>
                  <a:srgbClr val="4472C4">
                    <a:lumMod val="50000"/>
                  </a:srgbClr>
                </a:solidFill>
              </a:rPr>
              <a:t>mit</a:t>
            </a:r>
            <a:r>
              <a:rPr lang="en-US" sz="2000" dirty="0">
                <a:solidFill>
                  <a:srgbClr val="4472C4">
                    <a:lumMod val="50000"/>
                  </a:srgbClr>
                </a:solidFill>
              </a:rPr>
              <a:t> </a:t>
            </a:r>
            <a:r>
              <a:rPr lang="en-US" sz="2000" dirty="0" err="1">
                <a:solidFill>
                  <a:srgbClr val="4472C4">
                    <a:lumMod val="50000"/>
                  </a:srgbClr>
                </a:solidFill>
              </a:rPr>
              <a:t>Fallschirm</a:t>
            </a:r>
            <a:r>
              <a:rPr lang="en-US" sz="2000" dirty="0">
                <a:solidFill>
                  <a:srgbClr val="4472C4">
                    <a:lumMod val="50000"/>
                  </a:srgbClr>
                </a:solidFill>
              </a:rPr>
              <a:t> </a:t>
            </a:r>
            <a:r>
              <a:rPr lang="en-US" sz="2000" dirty="0" err="1">
                <a:solidFill>
                  <a:srgbClr val="4472C4">
                    <a:lumMod val="50000"/>
                  </a:srgbClr>
                </a:solidFill>
              </a:rPr>
              <a:t>aus</a:t>
            </a:r>
            <a:r>
              <a:rPr lang="en-US" sz="2000" dirty="0">
                <a:solidFill>
                  <a:srgbClr val="4472C4">
                    <a:lumMod val="50000"/>
                  </a:srgbClr>
                </a:solidFill>
              </a:rPr>
              <a:t> </a:t>
            </a:r>
            <a:r>
              <a:rPr lang="en-US" sz="2000" dirty="0" err="1">
                <a:solidFill>
                  <a:srgbClr val="4472C4">
                    <a:lumMod val="50000"/>
                  </a:srgbClr>
                </a:solidFill>
              </a:rPr>
              <a:t>einer</a:t>
            </a:r>
            <a:r>
              <a:rPr lang="en-US" sz="2000" dirty="0">
                <a:solidFill>
                  <a:srgbClr val="4472C4">
                    <a:lumMod val="50000"/>
                  </a:srgbClr>
                </a:solidFill>
              </a:rPr>
              <a:t> </a:t>
            </a:r>
            <a:r>
              <a:rPr lang="en-US" sz="2000" dirty="0" err="1">
                <a:solidFill>
                  <a:srgbClr val="4472C4">
                    <a:lumMod val="50000"/>
                  </a:srgbClr>
                </a:solidFill>
              </a:rPr>
              <a:t>Höhe</a:t>
            </a:r>
            <a:r>
              <a:rPr lang="en-US" sz="2000" dirty="0">
                <a:solidFill>
                  <a:srgbClr val="4472C4">
                    <a:lumMod val="50000"/>
                  </a:srgbClr>
                </a:solidFill>
              </a:rPr>
              <a:t> von 38.969, 4 Meter. Das </a:t>
            </a:r>
            <a:r>
              <a:rPr lang="en-US" sz="2000" dirty="0" err="1">
                <a:solidFill>
                  <a:srgbClr val="4472C4">
                    <a:lumMod val="50000"/>
                  </a:srgbClr>
                </a:solidFill>
              </a:rPr>
              <a:t>ist</a:t>
            </a:r>
            <a:r>
              <a:rPr lang="en-US" sz="2000" dirty="0">
                <a:solidFill>
                  <a:srgbClr val="4472C4">
                    <a:lumMod val="50000"/>
                  </a:srgbClr>
                </a:solidFill>
              </a:rPr>
              <a:t> </a:t>
            </a:r>
            <a:r>
              <a:rPr lang="en-US" sz="2000" dirty="0" err="1">
                <a:solidFill>
                  <a:srgbClr val="4472C4">
                    <a:lumMod val="50000"/>
                  </a:srgbClr>
                </a:solidFill>
              </a:rPr>
              <a:t>ein</a:t>
            </a:r>
            <a:r>
              <a:rPr lang="en-US" sz="2000" dirty="0">
                <a:solidFill>
                  <a:srgbClr val="4472C4">
                    <a:lumMod val="50000"/>
                  </a:srgbClr>
                </a:solidFill>
              </a:rPr>
              <a:t> </a:t>
            </a:r>
            <a:r>
              <a:rPr lang="en-US" sz="2000" dirty="0" err="1">
                <a:solidFill>
                  <a:srgbClr val="4472C4">
                    <a:lumMod val="50000"/>
                  </a:srgbClr>
                </a:solidFill>
              </a:rPr>
              <a:t>neuer</a:t>
            </a:r>
            <a:r>
              <a:rPr lang="en-US" sz="2000" dirty="0">
                <a:solidFill>
                  <a:srgbClr val="4472C4">
                    <a:lumMod val="50000"/>
                  </a:srgbClr>
                </a:solidFill>
              </a:rPr>
              <a:t> </a:t>
            </a:r>
            <a:r>
              <a:rPr lang="en-US" sz="2000" dirty="0" err="1">
                <a:solidFill>
                  <a:srgbClr val="4472C4">
                    <a:lumMod val="50000"/>
                  </a:srgbClr>
                </a:solidFill>
              </a:rPr>
              <a:t>Rekord</a:t>
            </a:r>
            <a:r>
              <a:rPr lang="en-US" sz="2000" dirty="0">
                <a:solidFill>
                  <a:srgbClr val="4472C4">
                    <a:lumMod val="50000"/>
                  </a:srgbClr>
                </a:solidFill>
              </a:rPr>
              <a:t>, </a:t>
            </a:r>
            <a:r>
              <a:rPr lang="en-US" sz="2000" dirty="0" err="1">
                <a:solidFill>
                  <a:srgbClr val="4472C4">
                    <a:lumMod val="50000"/>
                  </a:srgbClr>
                </a:solidFill>
              </a:rPr>
              <a:t>aber</a:t>
            </a:r>
            <a:r>
              <a:rPr lang="en-US" sz="2000" dirty="0">
                <a:solidFill>
                  <a:srgbClr val="4472C4">
                    <a:lumMod val="50000"/>
                  </a:srgbClr>
                </a:solidFill>
              </a:rPr>
              <a:t> 2014 </a:t>
            </a:r>
            <a:r>
              <a:rPr lang="en-US" sz="2000" dirty="0" err="1">
                <a:solidFill>
                  <a:srgbClr val="4472C4">
                    <a:lumMod val="50000"/>
                  </a:srgbClr>
                </a:solidFill>
              </a:rPr>
              <a:t>bricht</a:t>
            </a:r>
            <a:r>
              <a:rPr lang="en-US" sz="2000" dirty="0">
                <a:solidFill>
                  <a:srgbClr val="4472C4">
                    <a:lumMod val="50000"/>
                  </a:srgbClr>
                </a:solidFill>
              </a:rPr>
              <a:t>      Alan Eustace </a:t>
            </a:r>
            <a:r>
              <a:rPr lang="en-US" sz="2000" dirty="0" err="1">
                <a:solidFill>
                  <a:srgbClr val="4472C4">
                    <a:lumMod val="50000"/>
                  </a:srgbClr>
                </a:solidFill>
              </a:rPr>
              <a:t>seinen</a:t>
            </a:r>
            <a:r>
              <a:rPr lang="en-US" sz="2000" dirty="0">
                <a:solidFill>
                  <a:srgbClr val="4472C4">
                    <a:lumMod val="50000"/>
                  </a:srgbClr>
                </a:solidFill>
              </a:rPr>
              <a:t> </a:t>
            </a:r>
            <a:r>
              <a:rPr lang="en-US" sz="2000" dirty="0" err="1">
                <a:solidFill>
                  <a:srgbClr val="4472C4">
                    <a:lumMod val="50000"/>
                  </a:srgbClr>
                </a:solidFill>
              </a:rPr>
              <a:t>Rekord</a:t>
            </a:r>
            <a:r>
              <a:rPr lang="en-US" sz="2000" dirty="0">
                <a:solidFill>
                  <a:srgbClr val="4472C4">
                    <a:lumMod val="50000"/>
                  </a:srgbClr>
                </a:solidFill>
              </a:rPr>
              <a:t>.</a:t>
            </a:r>
            <a:endParaRPr lang="en-GB" dirty="0"/>
          </a:p>
        </p:txBody>
      </p:sp>
      <p:grpSp>
        <p:nvGrpSpPr>
          <p:cNvPr id="20" name="Group 19">
            <a:extLst>
              <a:ext uri="{FF2B5EF4-FFF2-40B4-BE49-F238E27FC236}">
                <a16:creationId xmlns:a16="http://schemas.microsoft.com/office/drawing/2014/main" id="{60061F5D-4A40-46FC-B2B6-702D9B076028}"/>
              </a:ext>
            </a:extLst>
          </p:cNvPr>
          <p:cNvGrpSpPr/>
          <p:nvPr/>
        </p:nvGrpSpPr>
        <p:grpSpPr>
          <a:xfrm rot="16200000">
            <a:off x="444503" y="1016092"/>
            <a:ext cx="4948126" cy="5563891"/>
            <a:chOff x="-574043" y="-660222"/>
            <a:chExt cx="4230646" cy="2520999"/>
          </a:xfrm>
        </p:grpSpPr>
        <p:sp>
          <p:nvSpPr>
            <p:cNvPr id="22" name="Rectangle: Rounded Corners 59">
              <a:extLst>
                <a:ext uri="{FF2B5EF4-FFF2-40B4-BE49-F238E27FC236}">
                  <a16:creationId xmlns:a16="http://schemas.microsoft.com/office/drawing/2014/main" id="{EC8DD917-B420-4E5F-92D9-A77A300FDBE7}"/>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3E2D88C-EC3A-47AC-8E61-FD839A4EA87B}"/>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1" name="Oval 20">
            <a:extLst>
              <a:ext uri="{FF2B5EF4-FFF2-40B4-BE49-F238E27FC236}">
                <a16:creationId xmlns:a16="http://schemas.microsoft.com/office/drawing/2014/main" id="{1477AEA7-A9BD-446A-A98D-D3591DBD94E9}"/>
              </a:ext>
            </a:extLst>
          </p:cNvPr>
          <p:cNvSpPr/>
          <p:nvPr/>
        </p:nvSpPr>
        <p:spPr>
          <a:xfrm rot="16200000">
            <a:off x="2967405" y="6065828"/>
            <a:ext cx="143522" cy="16821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with Corners Rounded 56">
            <a:extLst>
              <a:ext uri="{FF2B5EF4-FFF2-40B4-BE49-F238E27FC236}">
                <a16:creationId xmlns:a16="http://schemas.microsoft.com/office/drawing/2014/main" id="{6BBAF05D-06D8-4958-96F8-FD65A1E4EFB8}"/>
              </a:ext>
            </a:extLst>
          </p:cNvPr>
          <p:cNvSpPr/>
          <p:nvPr/>
        </p:nvSpPr>
        <p:spPr>
          <a:xfrm rot="5400000">
            <a:off x="939037" y="1439245"/>
            <a:ext cx="4030591" cy="4717586"/>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0A88252-3F15-4642-BF79-2F9D8D1B0F3D}"/>
              </a:ext>
            </a:extLst>
          </p:cNvPr>
          <p:cNvSpPr txBox="1"/>
          <p:nvPr/>
        </p:nvSpPr>
        <p:spPr>
          <a:xfrm>
            <a:off x="695173" y="2031824"/>
            <a:ext cx="4617953" cy="35804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50"/>
              </a:spcBef>
              <a:spcAft>
                <a:spcPts val="150"/>
              </a:spcAft>
              <a:buClrTx/>
              <a:buSzTx/>
              <a:buFontTx/>
              <a:buNone/>
              <a:tabLst/>
              <a:defRPr/>
            </a:pPr>
            <a:r>
              <a:rPr kumimoji="0" lang="en-GB" sz="2000" b="0" i="0" u="none" strike="noStrike" kern="1200" cap="none" spc="0" normalizeH="0" baseline="0" noProof="0" dirty="0">
                <a:ln>
                  <a:noFill/>
                </a:ln>
                <a:solidFill>
                  <a:srgbClr val="1F4E79"/>
                </a:solidFill>
                <a:effectLst/>
                <a:uLnTx/>
                <a:uFillTx/>
              </a:rPr>
              <a:t>In den </a:t>
            </a:r>
            <a:r>
              <a:rPr kumimoji="0" lang="en-GB" sz="2000" b="0" i="0" u="none" strike="noStrike" kern="1200" cap="none" spc="0" normalizeH="0" baseline="0" noProof="0" dirty="0" err="1">
                <a:ln>
                  <a:noFill/>
                </a:ln>
                <a:solidFill>
                  <a:srgbClr val="1F4E79"/>
                </a:solidFill>
                <a:effectLst/>
                <a:uLnTx/>
                <a:uFillTx/>
              </a:rPr>
              <a:t>nächsten</a:t>
            </a:r>
            <a:r>
              <a:rPr kumimoji="0" lang="en-GB" sz="2000" b="0" i="0" u="none" strike="noStrike" kern="1200" cap="none" spc="0" normalizeH="0" baseline="0" noProof="0" dirty="0">
                <a:ln>
                  <a:noFill/>
                </a:ln>
                <a:solidFill>
                  <a:srgbClr val="1F4E79"/>
                </a:solidFill>
                <a:effectLst/>
                <a:uLnTx/>
                <a:uFillTx/>
              </a:rPr>
              <a:t> 15 Jahren </a:t>
            </a:r>
            <a:r>
              <a:rPr kumimoji="0" lang="en-GB" sz="2000" b="1" i="0" u="none" strike="noStrike" kern="1200" cap="none" spc="0" normalizeH="0" baseline="0" noProof="0" dirty="0" err="1">
                <a:ln>
                  <a:noFill/>
                </a:ln>
                <a:solidFill>
                  <a:srgbClr val="1F4E79"/>
                </a:solidFill>
                <a:effectLst/>
                <a:uLnTx/>
                <a:uFillTx/>
              </a:rPr>
              <a:t>ist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2600 mal </a:t>
            </a:r>
            <a:r>
              <a:rPr kumimoji="0" lang="en-GB" sz="2000" b="0" i="0" u="none" strike="noStrike" kern="1200" cap="none" spc="0" normalizeH="0" baseline="0" noProof="0" dirty="0" err="1">
                <a:ln>
                  <a:noFill/>
                </a:ln>
                <a:solidFill>
                  <a:srgbClr val="1F4E79"/>
                </a:solidFill>
                <a:effectLst/>
                <a:uLnTx/>
                <a:uFillTx/>
              </a:rPr>
              <a:t>mit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Fallschirm</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gesprungen</a:t>
            </a:r>
            <a:r>
              <a:rPr kumimoji="0" lang="en-GB" sz="2000" b="0" i="0" u="none" strike="noStrike" kern="1200" cap="none" spc="0" normalizeH="0" baseline="0" noProof="0" dirty="0">
                <a:ln>
                  <a:noFill/>
                </a:ln>
                <a:solidFill>
                  <a:srgbClr val="1F4E79"/>
                </a:solidFill>
                <a:effectLst/>
                <a:uLnTx/>
                <a:uFillTx/>
              </a:rPr>
              <a:t>.</a:t>
            </a:r>
          </a:p>
          <a:p>
            <a:pPr marL="0" marR="0" lvl="0" indent="0" algn="l" defTabSz="914400" rtl="0" eaLnBrk="1" fontAlgn="auto" latinLnBrk="0" hangingPunct="1">
              <a:lnSpc>
                <a:spcPct val="100000"/>
              </a:lnSpc>
              <a:spcBef>
                <a:spcPts val="150"/>
              </a:spcBef>
              <a:spcAft>
                <a:spcPts val="150"/>
              </a:spcAft>
              <a:buClrTx/>
              <a:buSzTx/>
              <a:buFontTx/>
              <a:buNone/>
              <a:tabLst/>
              <a:defRPr/>
            </a:pPr>
            <a:r>
              <a:rPr lang="en-GB" sz="2000" dirty="0">
                <a:solidFill>
                  <a:srgbClr val="1F4E79"/>
                </a:solidFill>
              </a:rPr>
              <a:t>Am 14. </a:t>
            </a:r>
            <a:r>
              <a:rPr lang="en-GB" sz="2000" dirty="0" err="1">
                <a:solidFill>
                  <a:srgbClr val="1F4E79"/>
                </a:solidFill>
              </a:rPr>
              <a:t>Oktober</a:t>
            </a:r>
            <a:r>
              <a:rPr lang="en-GB" sz="2000" dirty="0">
                <a:solidFill>
                  <a:srgbClr val="1F4E79"/>
                </a:solidFill>
              </a:rPr>
              <a:t> 2012 </a:t>
            </a:r>
            <a:r>
              <a:rPr lang="en-GB" sz="2000" b="1" dirty="0" err="1">
                <a:solidFill>
                  <a:srgbClr val="1F4E79"/>
                </a:solidFill>
              </a:rPr>
              <a:t>ist</a:t>
            </a:r>
            <a:r>
              <a:rPr lang="en-GB" sz="2000" dirty="0">
                <a:solidFill>
                  <a:srgbClr val="1F4E79"/>
                </a:solidFill>
              </a:rPr>
              <a:t> er </a:t>
            </a:r>
            <a:r>
              <a:rPr lang="en-GB" sz="2000" dirty="0" err="1">
                <a:solidFill>
                  <a:srgbClr val="1F4E79"/>
                </a:solidFill>
              </a:rPr>
              <a:t>mit</a:t>
            </a:r>
            <a:r>
              <a:rPr lang="en-GB" sz="2000" dirty="0">
                <a:solidFill>
                  <a:srgbClr val="1F4E79"/>
                </a:solidFill>
              </a:rPr>
              <a:t> </a:t>
            </a:r>
            <a:r>
              <a:rPr lang="en-GB" sz="2000" dirty="0" err="1">
                <a:solidFill>
                  <a:srgbClr val="1F4E79"/>
                </a:solidFill>
              </a:rPr>
              <a:t>einem</a:t>
            </a:r>
            <a:r>
              <a:rPr lang="en-GB" sz="2000" dirty="0">
                <a:solidFill>
                  <a:srgbClr val="1F4E79"/>
                </a:solidFill>
              </a:rPr>
              <a:t> </a:t>
            </a:r>
            <a:r>
              <a:rPr lang="en-GB" sz="2000" dirty="0" err="1">
                <a:solidFill>
                  <a:srgbClr val="1F4E79"/>
                </a:solidFill>
              </a:rPr>
              <a:t>Heliumballon</a:t>
            </a:r>
            <a:r>
              <a:rPr lang="en-GB" sz="2000" dirty="0">
                <a:solidFill>
                  <a:srgbClr val="1F4E79"/>
                </a:solidFill>
              </a:rPr>
              <a:t> in die </a:t>
            </a:r>
            <a:r>
              <a:rPr lang="en-GB" sz="2000" dirty="0" err="1">
                <a:solidFill>
                  <a:srgbClr val="1F4E79"/>
                </a:solidFill>
              </a:rPr>
              <a:t>Stratosphäre</a:t>
            </a:r>
            <a:r>
              <a:rPr lang="en-GB" sz="2000" dirty="0">
                <a:solidFill>
                  <a:srgbClr val="1F4E79"/>
                </a:solidFill>
              </a:rPr>
              <a:t> </a:t>
            </a:r>
            <a:r>
              <a:rPr lang="en-GB" sz="2000" b="1" dirty="0" err="1">
                <a:solidFill>
                  <a:srgbClr val="1F4E79"/>
                </a:solidFill>
              </a:rPr>
              <a:t>aufgestiegen</a:t>
            </a:r>
            <a:r>
              <a:rPr lang="en-GB" sz="2000" dirty="0">
                <a:solidFill>
                  <a:srgbClr val="1F4E79"/>
                </a:solidFill>
              </a:rPr>
              <a:t>.</a:t>
            </a:r>
            <a:br>
              <a:rPr lang="en-GB" sz="2000" dirty="0">
                <a:solidFill>
                  <a:srgbClr val="1F4E79"/>
                </a:solidFill>
              </a:rPr>
            </a:br>
            <a:r>
              <a:rPr lang="en-GB" sz="2000" dirty="0">
                <a:solidFill>
                  <a:srgbClr val="1F4E79"/>
                </a:solidFill>
              </a:rPr>
              <a:t>Er </a:t>
            </a:r>
            <a:r>
              <a:rPr lang="en-GB" sz="2000" b="1" dirty="0" err="1">
                <a:solidFill>
                  <a:srgbClr val="1F4E79"/>
                </a:solidFill>
              </a:rPr>
              <a:t>ist</a:t>
            </a:r>
            <a:r>
              <a:rPr lang="en-GB" sz="2000" dirty="0">
                <a:solidFill>
                  <a:srgbClr val="1F4E79"/>
                </a:solidFill>
              </a:rPr>
              <a:t> </a:t>
            </a:r>
            <a:r>
              <a:rPr lang="en-GB" sz="2000" dirty="0" err="1">
                <a:solidFill>
                  <a:srgbClr val="1F4E79"/>
                </a:solidFill>
              </a:rPr>
              <a:t>dann</a:t>
            </a:r>
            <a:r>
              <a:rPr lang="en-GB" sz="2000" dirty="0">
                <a:solidFill>
                  <a:srgbClr val="1F4E79"/>
                </a:solidFill>
              </a:rPr>
              <a:t> </a:t>
            </a:r>
            <a:r>
              <a:rPr lang="en-GB" sz="2000" dirty="0" err="1">
                <a:solidFill>
                  <a:srgbClr val="1F4E79"/>
                </a:solidFill>
              </a:rPr>
              <a:t>ohne</a:t>
            </a:r>
            <a:r>
              <a:rPr lang="en-GB" sz="2000" dirty="0">
                <a:solidFill>
                  <a:srgbClr val="1F4E79"/>
                </a:solidFill>
              </a:rPr>
              <a:t> </a:t>
            </a:r>
            <a:r>
              <a:rPr lang="en-GB" sz="2000" dirty="0" err="1">
                <a:solidFill>
                  <a:srgbClr val="1F4E79"/>
                </a:solidFill>
              </a:rPr>
              <a:t>Flugzeug</a:t>
            </a:r>
            <a:r>
              <a:rPr lang="en-GB" sz="2000" dirty="0">
                <a:solidFill>
                  <a:srgbClr val="1F4E79"/>
                </a:solidFill>
              </a:rPr>
              <a:t> </a:t>
            </a:r>
            <a:r>
              <a:rPr lang="en-GB" sz="2000" b="1" dirty="0" err="1">
                <a:solidFill>
                  <a:srgbClr val="1F4E79"/>
                </a:solidFill>
              </a:rPr>
              <a:t>geflogen</a:t>
            </a:r>
            <a:r>
              <a:rPr lang="en-GB" sz="2000" dirty="0">
                <a:solidFill>
                  <a:srgbClr val="1F4E79"/>
                </a:solidFill>
              </a:rPr>
              <a:t>! </a:t>
            </a:r>
            <a:r>
              <a:rPr lang="en-GB" sz="2000" dirty="0" err="1">
                <a:solidFill>
                  <a:srgbClr val="1F4E79"/>
                </a:solidFill>
              </a:rPr>
              <a:t>Er</a:t>
            </a:r>
            <a:r>
              <a:rPr lang="en-GB" sz="2000" dirty="0">
                <a:solidFill>
                  <a:srgbClr val="1F4E79"/>
                </a:solidFill>
              </a:rPr>
              <a:t> </a:t>
            </a:r>
            <a:r>
              <a:rPr lang="en-GB" sz="2000" b="1" dirty="0" err="1">
                <a:solidFill>
                  <a:srgbClr val="1F4E79"/>
                </a:solidFill>
              </a:rPr>
              <a:t>ist</a:t>
            </a:r>
            <a:r>
              <a:rPr lang="en-GB" sz="2000" dirty="0">
                <a:solidFill>
                  <a:srgbClr val="1F4E79"/>
                </a:solidFill>
              </a:rPr>
              <a:t> </a:t>
            </a:r>
            <a:r>
              <a:rPr lang="en-GB" sz="2000" dirty="0" err="1">
                <a:solidFill>
                  <a:srgbClr val="1F4E79"/>
                </a:solidFill>
              </a:rPr>
              <a:t>mit</a:t>
            </a:r>
            <a:r>
              <a:rPr lang="en-GB" sz="2000" dirty="0">
                <a:solidFill>
                  <a:srgbClr val="1F4E79"/>
                </a:solidFill>
              </a:rPr>
              <a:t> </a:t>
            </a:r>
            <a:r>
              <a:rPr lang="en-GB" sz="2000" dirty="0" err="1">
                <a:solidFill>
                  <a:srgbClr val="1F4E79"/>
                </a:solidFill>
              </a:rPr>
              <a:t>Fallschirm</a:t>
            </a:r>
            <a:r>
              <a:rPr lang="en-GB" sz="2000" dirty="0">
                <a:solidFill>
                  <a:srgbClr val="1F4E79"/>
                </a:solidFill>
              </a:rPr>
              <a:t> </a:t>
            </a:r>
            <a:r>
              <a:rPr lang="en-GB" sz="2000" dirty="0" err="1">
                <a:solidFill>
                  <a:srgbClr val="1F4E79"/>
                </a:solidFill>
              </a:rPr>
              <a:t>aus</a:t>
            </a:r>
            <a:r>
              <a:rPr lang="en-GB" sz="2000" dirty="0">
                <a:solidFill>
                  <a:srgbClr val="1F4E79"/>
                </a:solidFill>
              </a:rPr>
              <a:t> </a:t>
            </a:r>
            <a:r>
              <a:rPr lang="en-GB" sz="2000" dirty="0" err="1">
                <a:solidFill>
                  <a:srgbClr val="1F4E79"/>
                </a:solidFill>
              </a:rPr>
              <a:t>einer</a:t>
            </a:r>
            <a:r>
              <a:rPr lang="en-GB" sz="2000" dirty="0">
                <a:solidFill>
                  <a:srgbClr val="1F4E79"/>
                </a:solidFill>
              </a:rPr>
              <a:t> </a:t>
            </a:r>
            <a:r>
              <a:rPr lang="en-GB" sz="2000" dirty="0" err="1">
                <a:solidFill>
                  <a:srgbClr val="1F4E79"/>
                </a:solidFill>
              </a:rPr>
              <a:t>Höhe</a:t>
            </a:r>
            <a:r>
              <a:rPr lang="en-GB" sz="2000" dirty="0">
                <a:solidFill>
                  <a:srgbClr val="1F4E79"/>
                </a:solidFill>
              </a:rPr>
              <a:t> von 38.969, 4 Meter </a:t>
            </a:r>
            <a:r>
              <a:rPr lang="en-GB" sz="2000" b="1" dirty="0" err="1">
                <a:solidFill>
                  <a:srgbClr val="1F4E79"/>
                </a:solidFill>
              </a:rPr>
              <a:t>gesprungen</a:t>
            </a:r>
            <a:r>
              <a:rPr lang="en-GB" sz="2000" dirty="0">
                <a:solidFill>
                  <a:srgbClr val="1F4E79"/>
                </a:solidFill>
              </a:rPr>
              <a:t>.</a:t>
            </a:r>
          </a:p>
          <a:p>
            <a:pPr marL="0" marR="0" lvl="0" indent="0" algn="l" defTabSz="914400" rtl="0" eaLnBrk="1" fontAlgn="auto" latinLnBrk="0" hangingPunct="1">
              <a:lnSpc>
                <a:spcPct val="100000"/>
              </a:lnSpc>
              <a:spcBef>
                <a:spcPts val="150"/>
              </a:spcBef>
              <a:spcAft>
                <a:spcPts val="150"/>
              </a:spcAft>
              <a:buClrTx/>
              <a:buSzTx/>
              <a:buFontTx/>
              <a:buNone/>
              <a:tabLst/>
              <a:defRPr/>
            </a:pPr>
            <a:r>
              <a:rPr kumimoji="0" lang="en-GB" sz="2000" b="0" i="0" u="none" strike="noStrike" kern="1200" cap="none" spc="0" normalizeH="0" baseline="0" noProof="0" dirty="0">
                <a:ln>
                  <a:noFill/>
                </a:ln>
                <a:solidFill>
                  <a:srgbClr val="1F4E79"/>
                </a:solidFill>
                <a:effectLst/>
                <a:uLnTx/>
                <a:uFillTx/>
              </a:rPr>
              <a:t>Das </a:t>
            </a:r>
            <a:r>
              <a:rPr kumimoji="0" lang="en-GB" sz="2000" b="1" i="0" u="none" strike="noStrike" kern="1200" cap="none" spc="0" normalizeH="0" baseline="0" noProof="0" dirty="0">
                <a:ln>
                  <a:noFill/>
                </a:ln>
                <a:solidFill>
                  <a:srgbClr val="1F4E79"/>
                </a:solidFill>
                <a:effectLst/>
                <a:uLnTx/>
                <a:uFillTx/>
              </a:rPr>
              <a:t>war </a:t>
            </a:r>
            <a:r>
              <a:rPr kumimoji="0" lang="en-GB" sz="2000" b="0" i="0" u="none" strike="noStrike" kern="1200" cap="none" spc="0" normalizeH="0" baseline="0" noProof="0" dirty="0" err="1">
                <a:ln>
                  <a:noFill/>
                </a:ln>
                <a:solidFill>
                  <a:srgbClr val="1F4E79"/>
                </a:solidFill>
                <a:effectLst/>
                <a:uLnTx/>
                <a:uFillTx/>
              </a:rPr>
              <a:t>ein</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neuer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Rekord</a:t>
            </a:r>
            <a:r>
              <a:rPr lang="en-GB" sz="2000" dirty="0">
                <a:solidFill>
                  <a:srgbClr val="1F4E79"/>
                </a:solidFill>
              </a:rPr>
              <a:t>, </a:t>
            </a:r>
            <a:r>
              <a:rPr kumimoji="0" lang="en-GB" sz="2000" b="0" i="0" u="none" strike="noStrike" kern="1200" cap="none" spc="0" normalizeH="0" baseline="0" noProof="0" dirty="0" err="1">
                <a:ln>
                  <a:noFill/>
                </a:ln>
                <a:solidFill>
                  <a:srgbClr val="1F4E79"/>
                </a:solidFill>
                <a:effectLst/>
                <a:uLnTx/>
                <a:uFillTx/>
              </a:rPr>
              <a:t>aber</a:t>
            </a:r>
            <a:r>
              <a:rPr kumimoji="0" lang="en-GB" sz="2000" b="0" i="0" u="none" strike="noStrike" kern="1200" cap="none" spc="0" normalizeH="0" baseline="0" noProof="0" dirty="0">
                <a:ln>
                  <a:noFill/>
                </a:ln>
                <a:solidFill>
                  <a:srgbClr val="1F4E79"/>
                </a:solidFill>
                <a:effectLst/>
                <a:uLnTx/>
                <a:uFillTx/>
              </a:rPr>
              <a:t> 2014 </a:t>
            </a:r>
            <a:r>
              <a:rPr kumimoji="0" lang="en-GB" sz="2000" b="1" i="0" u="none" strike="noStrike" kern="1200" cap="none" spc="0" normalizeH="0" baseline="0" noProof="0" dirty="0">
                <a:ln>
                  <a:noFill/>
                </a:ln>
                <a:solidFill>
                  <a:srgbClr val="1F4E79"/>
                </a:solidFill>
                <a:effectLst/>
                <a:uLnTx/>
                <a:uFillTx/>
              </a:rPr>
              <a:t>hat</a:t>
            </a:r>
            <a:r>
              <a:rPr kumimoji="0" lang="en-GB" sz="2000" b="0" i="0" u="none" strike="noStrike" kern="1200" cap="none" spc="0" normalizeH="0" baseline="0" noProof="0" dirty="0">
                <a:ln>
                  <a:noFill/>
                </a:ln>
                <a:solidFill>
                  <a:srgbClr val="1F4E79"/>
                </a:solidFill>
                <a:effectLst/>
                <a:uLnTx/>
                <a:uFillTx/>
              </a:rPr>
              <a:t> Alan Eustace </a:t>
            </a:r>
            <a:r>
              <a:rPr kumimoji="0" lang="en-GB" sz="2000" b="0" i="0" u="none" strike="noStrike" kern="1200" cap="none" spc="0" normalizeH="0" baseline="0" noProof="0" dirty="0" err="1">
                <a:ln>
                  <a:noFill/>
                </a:ln>
                <a:solidFill>
                  <a:srgbClr val="1F4E79"/>
                </a:solidFill>
                <a:effectLst/>
                <a:uLnTx/>
                <a:uFillTx/>
              </a:rPr>
              <a:t>seinen</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Rekord</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gebrochen</a:t>
            </a:r>
            <a:r>
              <a:rPr kumimoji="0" lang="en-GB" sz="2000" b="0" i="0" u="none" strike="noStrike" kern="1200" cap="none" spc="0" normalizeH="0" baseline="0" noProof="0" dirty="0">
                <a:ln>
                  <a:noFill/>
                </a:ln>
                <a:solidFill>
                  <a:srgbClr val="1F4E79"/>
                </a:solidFill>
                <a:effectLst/>
                <a:uLnTx/>
                <a:uFillTx/>
              </a:rPr>
              <a:t>.</a:t>
            </a:r>
          </a:p>
        </p:txBody>
      </p:sp>
      <p:pic>
        <p:nvPicPr>
          <p:cNvPr id="16" name="Picture 15">
            <a:extLst>
              <a:ext uri="{FF2B5EF4-FFF2-40B4-BE49-F238E27FC236}">
                <a16:creationId xmlns:a16="http://schemas.microsoft.com/office/drawing/2014/main" id="{32B0184A-3AC7-474C-AACD-D0CF98DE99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0546"/>
          <a:stretch/>
        </p:blipFill>
        <p:spPr>
          <a:xfrm>
            <a:off x="65250" y="1161874"/>
            <a:ext cx="1055050" cy="953936"/>
          </a:xfrm>
          <a:prstGeom prst="rect">
            <a:avLst/>
          </a:prstGeom>
        </p:spPr>
      </p:pic>
      <p:pic>
        <p:nvPicPr>
          <p:cNvPr id="18" name="Picture 17" descr="Icon&#10;&#10;Description automatically generated">
            <a:extLst>
              <a:ext uri="{FF2B5EF4-FFF2-40B4-BE49-F238E27FC236}">
                <a16:creationId xmlns:a16="http://schemas.microsoft.com/office/drawing/2014/main" id="{3495A887-F025-4E9E-8E73-FCA82E9EDA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1885" y="5793990"/>
            <a:ext cx="492339" cy="492339"/>
          </a:xfrm>
          <a:prstGeom prst="rect">
            <a:avLst/>
          </a:prstGeom>
          <a:effectLst/>
        </p:spPr>
      </p:pic>
      <p:sp>
        <p:nvSpPr>
          <p:cNvPr id="24" name="Rectangle 23">
            <a:extLst>
              <a:ext uri="{FF2B5EF4-FFF2-40B4-BE49-F238E27FC236}">
                <a16:creationId xmlns:a16="http://schemas.microsoft.com/office/drawing/2014/main" id="{4C8B6993-09BF-4ACC-8BF1-E2E0D10A837E}"/>
              </a:ext>
            </a:extLst>
          </p:cNvPr>
          <p:cNvSpPr/>
          <p:nvPr/>
        </p:nvSpPr>
        <p:spPr>
          <a:xfrm>
            <a:off x="6380009" y="5802716"/>
            <a:ext cx="1443191" cy="461665"/>
          </a:xfrm>
          <a:prstGeom prst="rect">
            <a:avLst/>
          </a:prstGeom>
          <a:solidFill>
            <a:srgbClr val="FF9933"/>
          </a:solidFill>
          <a:ln>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finden</a:t>
            </a:r>
            <a:endParaRPr lang="en-GB" sz="2400" b="1" dirty="0">
              <a:solidFill>
                <a:schemeClr val="bg1"/>
              </a:solidFill>
            </a:endParaRPr>
          </a:p>
        </p:txBody>
      </p:sp>
      <p:pic>
        <p:nvPicPr>
          <p:cNvPr id="25" name="Picture 24" descr="Icon&#10;&#10;Description automatically generated">
            <a:extLst>
              <a:ext uri="{FF2B5EF4-FFF2-40B4-BE49-F238E27FC236}">
                <a16:creationId xmlns:a16="http://schemas.microsoft.com/office/drawing/2014/main" id="{258D95D0-5681-453F-8EF3-ABE4EF99F0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45170" y="3494708"/>
            <a:ext cx="222514" cy="222514"/>
          </a:xfrm>
          <a:prstGeom prst="rect">
            <a:avLst/>
          </a:prstGeom>
          <a:effectLst/>
        </p:spPr>
      </p:pic>
      <p:pic>
        <p:nvPicPr>
          <p:cNvPr id="26" name="Picture 25" descr="Icon&#10;&#10;Description automatically generated">
            <a:extLst>
              <a:ext uri="{FF2B5EF4-FFF2-40B4-BE49-F238E27FC236}">
                <a16:creationId xmlns:a16="http://schemas.microsoft.com/office/drawing/2014/main" id="{74003F6E-3A29-41A4-9E14-BC5695AD7A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0078" y="2891745"/>
            <a:ext cx="222514" cy="222514"/>
          </a:xfrm>
          <a:prstGeom prst="rect">
            <a:avLst/>
          </a:prstGeom>
          <a:effectLst/>
        </p:spPr>
      </p:pic>
      <p:sp>
        <p:nvSpPr>
          <p:cNvPr id="27" name="Rectangle 26">
            <a:extLst>
              <a:ext uri="{FF2B5EF4-FFF2-40B4-BE49-F238E27FC236}">
                <a16:creationId xmlns:a16="http://schemas.microsoft.com/office/drawing/2014/main" id="{2034D8A2-F851-447C-B589-E272643F64FE}"/>
              </a:ext>
            </a:extLst>
          </p:cNvPr>
          <p:cNvSpPr/>
          <p:nvPr/>
        </p:nvSpPr>
        <p:spPr>
          <a:xfrm>
            <a:off x="7877949" y="5802716"/>
            <a:ext cx="1443191" cy="461665"/>
          </a:xfrm>
          <a:prstGeom prst="rect">
            <a:avLst/>
          </a:prstGeom>
          <a:solidFill>
            <a:srgbClr val="FF9933"/>
          </a:solidFill>
          <a:ln>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bleiben</a:t>
            </a:r>
            <a:endParaRPr lang="en-GB" sz="2400" b="1" dirty="0">
              <a:solidFill>
                <a:schemeClr val="bg1"/>
              </a:solidFill>
            </a:endParaRPr>
          </a:p>
        </p:txBody>
      </p:sp>
      <p:sp>
        <p:nvSpPr>
          <p:cNvPr id="28" name="Rectangle 27">
            <a:extLst>
              <a:ext uri="{FF2B5EF4-FFF2-40B4-BE49-F238E27FC236}">
                <a16:creationId xmlns:a16="http://schemas.microsoft.com/office/drawing/2014/main" id="{D3A4DD84-6D9F-486F-873E-132DB9A11B28}"/>
              </a:ext>
            </a:extLst>
          </p:cNvPr>
          <p:cNvSpPr/>
          <p:nvPr/>
        </p:nvSpPr>
        <p:spPr>
          <a:xfrm>
            <a:off x="9375889" y="5802716"/>
            <a:ext cx="1632080" cy="461665"/>
          </a:xfrm>
          <a:prstGeom prst="rect">
            <a:avLst/>
          </a:prstGeom>
          <a:solidFill>
            <a:srgbClr val="FF9933"/>
          </a:solidFill>
          <a:ln>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sprechen</a:t>
            </a:r>
            <a:endParaRPr lang="en-GB" sz="2400" b="1" dirty="0">
              <a:solidFill>
                <a:schemeClr val="bg1"/>
              </a:solidFill>
            </a:endParaRPr>
          </a:p>
        </p:txBody>
      </p:sp>
      <p:pic>
        <p:nvPicPr>
          <p:cNvPr id="29" name="Picture 28" descr="Icon&#10;&#10;Description automatically generated">
            <a:extLst>
              <a:ext uri="{FF2B5EF4-FFF2-40B4-BE49-F238E27FC236}">
                <a16:creationId xmlns:a16="http://schemas.microsoft.com/office/drawing/2014/main" id="{01330017-A5E1-493E-A149-C121D09FCD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26086" y="4478088"/>
            <a:ext cx="222514" cy="222514"/>
          </a:xfrm>
          <a:prstGeom prst="rect">
            <a:avLst/>
          </a:prstGeom>
          <a:effectLst/>
        </p:spPr>
      </p:pic>
      <p:pic>
        <p:nvPicPr>
          <p:cNvPr id="30" name="Picture 29" descr="Icon&#10;&#10;Description automatically generated">
            <a:extLst>
              <a:ext uri="{FF2B5EF4-FFF2-40B4-BE49-F238E27FC236}">
                <a16:creationId xmlns:a16="http://schemas.microsoft.com/office/drawing/2014/main" id="{53E98FD0-6214-4851-8634-09EBC74D9A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1604" y="5390781"/>
            <a:ext cx="222514" cy="222514"/>
          </a:xfrm>
          <a:prstGeom prst="rect">
            <a:avLst/>
          </a:prstGeom>
          <a:effectLst/>
        </p:spPr>
      </p:pic>
      <p:sp>
        <p:nvSpPr>
          <p:cNvPr id="31" name="Speech Bubble: Rectangle with Corners Rounded 1">
            <a:extLst>
              <a:ext uri="{FF2B5EF4-FFF2-40B4-BE49-F238E27FC236}">
                <a16:creationId xmlns:a16="http://schemas.microsoft.com/office/drawing/2014/main" id="{E913A9FF-C7C3-4DE8-BD4F-57AFEC783DC9}"/>
              </a:ext>
            </a:extLst>
          </p:cNvPr>
          <p:cNvSpPr/>
          <p:nvPr/>
        </p:nvSpPr>
        <p:spPr>
          <a:xfrm>
            <a:off x="5638286" y="1730418"/>
            <a:ext cx="3620627" cy="478833"/>
          </a:xfrm>
          <a:prstGeom prst="wedgeRoundRectCallout">
            <a:avLst>
              <a:gd name="adj1" fmla="val -49741"/>
              <a:gd name="adj2" fmla="val -1249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B0502020202020204" pitchFamily="34" charset="0"/>
              </a:rPr>
              <a:t>der </a:t>
            </a:r>
            <a:r>
              <a:rPr lang="en-GB" sz="2000" dirty="0" err="1">
                <a:solidFill>
                  <a:schemeClr val="bg1"/>
                </a:solidFill>
                <a:latin typeface="Century Gothic" panose="020B0502020202020204" pitchFamily="34" charset="0"/>
              </a:rPr>
              <a:t>Fallschirm</a:t>
            </a:r>
            <a:r>
              <a:rPr lang="en-GB" sz="2000" dirty="0">
                <a:solidFill>
                  <a:schemeClr val="bg1"/>
                </a:solidFill>
                <a:latin typeface="Century Gothic" panose="020B0502020202020204" pitchFamily="34" charset="0"/>
              </a:rPr>
              <a:t> –  parachute</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32" name="Speech Bubble: Rectangle with Corners Rounded 1">
            <a:extLst>
              <a:ext uri="{FF2B5EF4-FFF2-40B4-BE49-F238E27FC236}">
                <a16:creationId xmlns:a16="http://schemas.microsoft.com/office/drawing/2014/main" id="{E8A7EC5C-E19B-4927-A01F-156AC354263B}"/>
              </a:ext>
            </a:extLst>
          </p:cNvPr>
          <p:cNvSpPr/>
          <p:nvPr/>
        </p:nvSpPr>
        <p:spPr>
          <a:xfrm>
            <a:off x="9321140" y="1736903"/>
            <a:ext cx="2640503" cy="478833"/>
          </a:xfrm>
          <a:prstGeom prst="wedgeRoundRectCallout">
            <a:avLst>
              <a:gd name="adj1" fmla="val -49741"/>
              <a:gd name="adj2" fmla="val -1249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chemeClr val="bg1"/>
                </a:solidFill>
                <a:latin typeface="Century Gothic" panose="020B0502020202020204" pitchFamily="34" charset="0"/>
              </a:rPr>
              <a:t>brechen</a:t>
            </a:r>
            <a:r>
              <a:rPr lang="en-GB" sz="2000" dirty="0">
                <a:solidFill>
                  <a:schemeClr val="bg1"/>
                </a:solidFill>
                <a:latin typeface="Century Gothic" panose="020B0502020202020204" pitchFamily="34" charset="0"/>
              </a:rPr>
              <a:t> – to break</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33" name="Rounded Rectangle 11">
            <a:extLst>
              <a:ext uri="{FF2B5EF4-FFF2-40B4-BE49-F238E27FC236}">
                <a16:creationId xmlns:a16="http://schemas.microsoft.com/office/drawing/2014/main" id="{C7846F5A-A6DF-4368-9722-9ACB3743998D}"/>
              </a:ext>
            </a:extLst>
          </p:cNvPr>
          <p:cNvSpPr/>
          <p:nvPr/>
        </p:nvSpPr>
        <p:spPr>
          <a:xfrm>
            <a:off x="11087100" y="247046"/>
            <a:ext cx="8702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Rounded Corners 33">
            <a:extLst>
              <a:ext uri="{FF2B5EF4-FFF2-40B4-BE49-F238E27FC236}">
                <a16:creationId xmlns:a16="http://schemas.microsoft.com/office/drawing/2014/main" id="{572F3262-96CA-4476-9D67-F67898AFC5A9}"/>
              </a:ext>
            </a:extLst>
          </p:cNvPr>
          <p:cNvSpPr/>
          <p:nvPr/>
        </p:nvSpPr>
        <p:spPr>
          <a:xfrm>
            <a:off x="4047055" y="2115810"/>
            <a:ext cx="385608" cy="254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35" name="Rectangle: Rounded Corners 34">
            <a:extLst>
              <a:ext uri="{FF2B5EF4-FFF2-40B4-BE49-F238E27FC236}">
                <a16:creationId xmlns:a16="http://schemas.microsoft.com/office/drawing/2014/main" id="{C4A3EACA-171C-499F-B6A6-C3F9AA9C6FA7}"/>
              </a:ext>
            </a:extLst>
          </p:cNvPr>
          <p:cNvSpPr/>
          <p:nvPr/>
        </p:nvSpPr>
        <p:spPr>
          <a:xfrm>
            <a:off x="3626981" y="2429860"/>
            <a:ext cx="1499823" cy="2603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___________</a:t>
            </a:r>
          </a:p>
        </p:txBody>
      </p:sp>
      <p:sp>
        <p:nvSpPr>
          <p:cNvPr id="36" name="Rectangle: Rounded Corners 35">
            <a:extLst>
              <a:ext uri="{FF2B5EF4-FFF2-40B4-BE49-F238E27FC236}">
                <a16:creationId xmlns:a16="http://schemas.microsoft.com/office/drawing/2014/main" id="{F7744503-9EF6-4DE4-8B86-33974F386B65}"/>
              </a:ext>
            </a:extLst>
          </p:cNvPr>
          <p:cNvSpPr/>
          <p:nvPr/>
        </p:nvSpPr>
        <p:spPr>
          <a:xfrm>
            <a:off x="3410106" y="2750221"/>
            <a:ext cx="314194" cy="3039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37" name="Rectangle: Rounded Corners 36">
            <a:extLst>
              <a:ext uri="{FF2B5EF4-FFF2-40B4-BE49-F238E27FC236}">
                <a16:creationId xmlns:a16="http://schemas.microsoft.com/office/drawing/2014/main" id="{52B3A1FE-1FF7-4B37-9938-39E0AB199195}"/>
              </a:ext>
            </a:extLst>
          </p:cNvPr>
          <p:cNvSpPr/>
          <p:nvPr/>
        </p:nvSpPr>
        <p:spPr>
          <a:xfrm>
            <a:off x="2397596" y="3345654"/>
            <a:ext cx="1640751" cy="3494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38" name="Rectangle: Rounded Corners 37">
            <a:extLst>
              <a:ext uri="{FF2B5EF4-FFF2-40B4-BE49-F238E27FC236}">
                <a16:creationId xmlns:a16="http://schemas.microsoft.com/office/drawing/2014/main" id="{3B0066AF-B149-42CA-9C7F-FDAEEB555F63}"/>
              </a:ext>
            </a:extLst>
          </p:cNvPr>
          <p:cNvSpPr/>
          <p:nvPr/>
        </p:nvSpPr>
        <p:spPr>
          <a:xfrm>
            <a:off x="1073940" y="3695057"/>
            <a:ext cx="314194" cy="254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39" name="Rectangle: Rounded Corners 38">
            <a:extLst>
              <a:ext uri="{FF2B5EF4-FFF2-40B4-BE49-F238E27FC236}">
                <a16:creationId xmlns:a16="http://schemas.microsoft.com/office/drawing/2014/main" id="{20B112F6-EC2E-452E-B3FD-D222C7F89EC6}"/>
              </a:ext>
            </a:extLst>
          </p:cNvPr>
          <p:cNvSpPr/>
          <p:nvPr/>
        </p:nvSpPr>
        <p:spPr>
          <a:xfrm>
            <a:off x="3964244" y="3688962"/>
            <a:ext cx="1126108" cy="2821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a:t>
            </a:r>
          </a:p>
        </p:txBody>
      </p:sp>
      <p:sp>
        <p:nvSpPr>
          <p:cNvPr id="40" name="Rectangle: Rounded Corners 39">
            <a:extLst>
              <a:ext uri="{FF2B5EF4-FFF2-40B4-BE49-F238E27FC236}">
                <a16:creationId xmlns:a16="http://schemas.microsoft.com/office/drawing/2014/main" id="{FC5B1C04-B70D-4E53-BAD7-D75121BAFBDC}"/>
              </a:ext>
            </a:extLst>
          </p:cNvPr>
          <p:cNvSpPr/>
          <p:nvPr/>
        </p:nvSpPr>
        <p:spPr>
          <a:xfrm>
            <a:off x="1028581" y="3977204"/>
            <a:ext cx="314194" cy="254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41" name="Rectangle: Rounded Corners 40">
            <a:extLst>
              <a:ext uri="{FF2B5EF4-FFF2-40B4-BE49-F238E27FC236}">
                <a16:creationId xmlns:a16="http://schemas.microsoft.com/office/drawing/2014/main" id="{F7E4AF88-3011-4613-8D34-CED211B181C6}"/>
              </a:ext>
            </a:extLst>
          </p:cNvPr>
          <p:cNvSpPr/>
          <p:nvPr/>
        </p:nvSpPr>
        <p:spPr>
          <a:xfrm>
            <a:off x="3226680" y="4261998"/>
            <a:ext cx="1507552" cy="349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___________</a:t>
            </a:r>
          </a:p>
        </p:txBody>
      </p:sp>
      <p:sp>
        <p:nvSpPr>
          <p:cNvPr id="42" name="Rectangle: Rounded Corners 41">
            <a:extLst>
              <a:ext uri="{FF2B5EF4-FFF2-40B4-BE49-F238E27FC236}">
                <a16:creationId xmlns:a16="http://schemas.microsoft.com/office/drawing/2014/main" id="{785F1FA3-EF5C-4E8B-B5B0-95C82AF1A3E9}"/>
              </a:ext>
            </a:extLst>
          </p:cNvPr>
          <p:cNvSpPr/>
          <p:nvPr/>
        </p:nvSpPr>
        <p:spPr>
          <a:xfrm>
            <a:off x="1277532" y="4653674"/>
            <a:ext cx="523257" cy="254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43" name="Rectangle: Rounded Corners 42">
            <a:extLst>
              <a:ext uri="{FF2B5EF4-FFF2-40B4-BE49-F238E27FC236}">
                <a16:creationId xmlns:a16="http://schemas.microsoft.com/office/drawing/2014/main" id="{CCBF7EC9-04CC-4BD9-AA50-A512087C72E1}"/>
              </a:ext>
            </a:extLst>
          </p:cNvPr>
          <p:cNvSpPr/>
          <p:nvPr/>
        </p:nvSpPr>
        <p:spPr>
          <a:xfrm>
            <a:off x="1435018" y="4940658"/>
            <a:ext cx="409316" cy="24916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44" name="Rectangle: Rounded Corners 43">
            <a:extLst>
              <a:ext uri="{FF2B5EF4-FFF2-40B4-BE49-F238E27FC236}">
                <a16:creationId xmlns:a16="http://schemas.microsoft.com/office/drawing/2014/main" id="{B0A12223-EFD5-49B6-84A9-5D2E78FF3CFD}"/>
              </a:ext>
            </a:extLst>
          </p:cNvPr>
          <p:cNvSpPr/>
          <p:nvPr/>
        </p:nvSpPr>
        <p:spPr>
          <a:xfrm>
            <a:off x="1697682" y="5254792"/>
            <a:ext cx="1399828" cy="2792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__________</a:t>
            </a:r>
          </a:p>
        </p:txBody>
      </p:sp>
      <p:sp>
        <p:nvSpPr>
          <p:cNvPr id="45" name="Speech Bubble: Rectangle with Corners Rounded 1">
            <a:extLst>
              <a:ext uri="{FF2B5EF4-FFF2-40B4-BE49-F238E27FC236}">
                <a16:creationId xmlns:a16="http://schemas.microsoft.com/office/drawing/2014/main" id="{975591B7-64D2-49D5-8150-D659E720CF8C}"/>
              </a:ext>
            </a:extLst>
          </p:cNvPr>
          <p:cNvSpPr/>
          <p:nvPr/>
        </p:nvSpPr>
        <p:spPr>
          <a:xfrm>
            <a:off x="364552" y="5591036"/>
            <a:ext cx="5091878" cy="926915"/>
          </a:xfrm>
          <a:prstGeom prst="wedgeRoundRectCallout">
            <a:avLst>
              <a:gd name="adj1" fmla="val -15224"/>
              <a:gd name="adj2" fmla="val -48425"/>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B0502020202020204" pitchFamily="34" charset="0"/>
              </a:rPr>
              <a:t>Past participles for separable verbs like </a:t>
            </a:r>
            <a:r>
              <a:rPr lang="en-GB" sz="2000" b="1" i="1" dirty="0" err="1">
                <a:solidFill>
                  <a:schemeClr val="bg1"/>
                </a:solidFill>
                <a:latin typeface="Century Gothic" panose="020B0502020202020204" pitchFamily="34" charset="0"/>
              </a:rPr>
              <a:t>aufsteigen</a:t>
            </a:r>
            <a:r>
              <a:rPr lang="en-GB" sz="2000" b="1" i="1" dirty="0">
                <a:solidFill>
                  <a:schemeClr val="bg1"/>
                </a:solidFill>
                <a:latin typeface="Century Gothic" panose="020B0502020202020204" pitchFamily="34" charset="0"/>
              </a:rPr>
              <a:t> (to climb up) </a:t>
            </a:r>
            <a:r>
              <a:rPr lang="en-GB" sz="2000" dirty="0">
                <a:solidFill>
                  <a:schemeClr val="bg1"/>
                </a:solidFill>
                <a:latin typeface="Century Gothic" panose="020B0502020202020204" pitchFamily="34" charset="0"/>
              </a:rPr>
              <a:t>glue the</a:t>
            </a:r>
            <a:r>
              <a:rPr lang="en-GB" sz="2000" i="1" dirty="0">
                <a:solidFill>
                  <a:schemeClr val="bg1"/>
                </a:solidFill>
                <a:latin typeface="Century Gothic" panose="020B0502020202020204" pitchFamily="34" charset="0"/>
              </a:rPr>
              <a:t> prefix </a:t>
            </a:r>
            <a:r>
              <a:rPr lang="en-GB" sz="2000" dirty="0">
                <a:solidFill>
                  <a:schemeClr val="bg1"/>
                </a:solidFill>
                <a:latin typeface="Century Gothic" panose="020B0502020202020204" pitchFamily="34" charset="0"/>
              </a:rPr>
              <a:t>to the </a:t>
            </a:r>
            <a:r>
              <a:rPr lang="en-GB" sz="2000" i="1" dirty="0">
                <a:solidFill>
                  <a:schemeClr val="bg1"/>
                </a:solidFill>
                <a:latin typeface="Century Gothic" panose="020B0502020202020204" pitchFamily="34" charset="0"/>
              </a:rPr>
              <a:t>verb </a:t>
            </a:r>
            <a:r>
              <a:rPr lang="en-GB" sz="2000" dirty="0">
                <a:solidFill>
                  <a:schemeClr val="bg1"/>
                </a:solidFill>
                <a:latin typeface="Century Gothic" panose="020B0502020202020204" pitchFamily="34" charset="0"/>
              </a:rPr>
              <a:t>with </a:t>
            </a:r>
            <a:r>
              <a:rPr lang="en-GB" sz="2000" i="1" dirty="0" err="1">
                <a:solidFill>
                  <a:schemeClr val="bg1"/>
                </a:solidFill>
                <a:latin typeface="Century Gothic" panose="020B0502020202020204" pitchFamily="34" charset="0"/>
              </a:rPr>
              <a:t>ge</a:t>
            </a:r>
            <a:r>
              <a:rPr lang="en-GB" sz="2000" i="1" dirty="0">
                <a:solidFill>
                  <a:schemeClr val="bg1"/>
                </a:solidFill>
                <a:latin typeface="Century Gothic" panose="020B0502020202020204" pitchFamily="34" charset="0"/>
              </a:rPr>
              <a:t>: </a:t>
            </a:r>
            <a:r>
              <a:rPr lang="en-GB" sz="2000" i="1" dirty="0">
                <a:solidFill>
                  <a:schemeClr val="bg1"/>
                </a:solidFill>
                <a:latin typeface="Century Gothic" panose="020B0502020202020204" pitchFamily="34" charset="0"/>
                <a:sym typeface="Wingdings" panose="05000000000000000000" pitchFamily="2" charset="2"/>
              </a:rPr>
              <a:t> </a:t>
            </a:r>
            <a:r>
              <a:rPr lang="en-GB" sz="2000" b="1" i="1" dirty="0" err="1">
                <a:solidFill>
                  <a:schemeClr val="bg1"/>
                </a:solidFill>
                <a:latin typeface="Century Gothic" panose="020B0502020202020204" pitchFamily="34" charset="0"/>
                <a:sym typeface="Wingdings" panose="05000000000000000000" pitchFamily="2" charset="2"/>
              </a:rPr>
              <a:t>aufgestiegen</a:t>
            </a:r>
            <a:r>
              <a:rPr lang="en-GB" sz="2000" b="1" i="1" dirty="0">
                <a:solidFill>
                  <a:schemeClr val="bg1"/>
                </a:solidFill>
                <a:latin typeface="Century Gothic" panose="020B0502020202020204" pitchFamily="34" charset="0"/>
                <a:sym typeface="Wingdings" panose="05000000000000000000" pitchFamily="2" charset="2"/>
              </a:rPr>
              <a:t>.</a:t>
            </a:r>
            <a:endParaRPr kumimoji="0" lang="en-GB" sz="2000" b="0" i="1"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110874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5126804" cy="707849"/>
          </a:xfrm>
        </p:spPr>
        <p:txBody>
          <a:bodyPr>
            <a:normAutofit/>
          </a:bodyPr>
          <a:lstStyle/>
          <a:p>
            <a:r>
              <a:rPr lang="en-GB" sz="2700" b="1" dirty="0">
                <a:solidFill>
                  <a:schemeClr val="bg1"/>
                </a:solidFill>
              </a:rPr>
              <a:t>Andreas </a:t>
            </a:r>
            <a:r>
              <a:rPr lang="en-GB" sz="2700" b="1" dirty="0" err="1">
                <a:solidFill>
                  <a:schemeClr val="bg1"/>
                </a:solidFill>
              </a:rPr>
              <a:t>Hausaufgaben</a:t>
            </a:r>
            <a:r>
              <a:rPr lang="en-GB" sz="2700" b="1" dirty="0">
                <a:solidFill>
                  <a:schemeClr val="bg1"/>
                </a:solidFill>
              </a:rPr>
              <a:t> [3/3]</a:t>
            </a:r>
          </a:p>
        </p:txBody>
      </p:sp>
      <p:sp>
        <p:nvSpPr>
          <p:cNvPr id="6" name="TextBox 5">
            <a:extLst>
              <a:ext uri="{FF2B5EF4-FFF2-40B4-BE49-F238E27FC236}">
                <a16:creationId xmlns:a16="http://schemas.microsoft.com/office/drawing/2014/main" id="{EBF45552-F64E-5344-BB61-2B43714A9308}"/>
              </a:ext>
            </a:extLst>
          </p:cNvPr>
          <p:cNvSpPr txBox="1"/>
          <p:nvPr/>
        </p:nvSpPr>
        <p:spPr>
          <a:xfrm>
            <a:off x="5563890" y="294041"/>
            <a:ext cx="6304329"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hat Andrea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gefunden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lang="de-DE" sz="2400" dirty="0">
                <a:solidFill>
                  <a:srgbClr val="4472C4">
                    <a:lumMod val="50000"/>
                  </a:srgbClr>
                </a:solidFill>
              </a:rPr>
              <a:t>ie heißen die Details auf Englisch?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0" name="Group 19">
            <a:extLst>
              <a:ext uri="{FF2B5EF4-FFF2-40B4-BE49-F238E27FC236}">
                <a16:creationId xmlns:a16="http://schemas.microsoft.com/office/drawing/2014/main" id="{60061F5D-4A40-46FC-B2B6-702D9B076028}"/>
              </a:ext>
            </a:extLst>
          </p:cNvPr>
          <p:cNvGrpSpPr/>
          <p:nvPr/>
        </p:nvGrpSpPr>
        <p:grpSpPr>
          <a:xfrm rot="16200000">
            <a:off x="6093276" y="965900"/>
            <a:ext cx="4948126" cy="5563891"/>
            <a:chOff x="-574043" y="-660222"/>
            <a:chExt cx="4230646" cy="2520999"/>
          </a:xfrm>
        </p:grpSpPr>
        <p:sp>
          <p:nvSpPr>
            <p:cNvPr id="22" name="Rectangle: Rounded Corners 59">
              <a:extLst>
                <a:ext uri="{FF2B5EF4-FFF2-40B4-BE49-F238E27FC236}">
                  <a16:creationId xmlns:a16="http://schemas.microsoft.com/office/drawing/2014/main" id="{EC8DD917-B420-4E5F-92D9-A77A300FDBE7}"/>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3E2D88C-EC3A-47AC-8E61-FD839A4EA87B}"/>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1" name="Oval 20">
            <a:extLst>
              <a:ext uri="{FF2B5EF4-FFF2-40B4-BE49-F238E27FC236}">
                <a16:creationId xmlns:a16="http://schemas.microsoft.com/office/drawing/2014/main" id="{1477AEA7-A9BD-446A-A98D-D3591DBD94E9}"/>
              </a:ext>
            </a:extLst>
          </p:cNvPr>
          <p:cNvSpPr/>
          <p:nvPr/>
        </p:nvSpPr>
        <p:spPr>
          <a:xfrm rot="16200000">
            <a:off x="8616178" y="6015636"/>
            <a:ext cx="143522" cy="16821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with Corners Rounded 56">
            <a:extLst>
              <a:ext uri="{FF2B5EF4-FFF2-40B4-BE49-F238E27FC236}">
                <a16:creationId xmlns:a16="http://schemas.microsoft.com/office/drawing/2014/main" id="{6BBAF05D-06D8-4958-96F8-FD65A1E4EFB8}"/>
              </a:ext>
            </a:extLst>
          </p:cNvPr>
          <p:cNvSpPr/>
          <p:nvPr/>
        </p:nvSpPr>
        <p:spPr>
          <a:xfrm rot="5400000">
            <a:off x="6587810" y="1389053"/>
            <a:ext cx="4030591" cy="4717586"/>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0A88252-3F15-4642-BF79-2F9D8D1B0F3D}"/>
              </a:ext>
            </a:extLst>
          </p:cNvPr>
          <p:cNvSpPr txBox="1"/>
          <p:nvPr/>
        </p:nvSpPr>
        <p:spPr>
          <a:xfrm>
            <a:off x="6343946" y="1981632"/>
            <a:ext cx="4617953" cy="35804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50"/>
              </a:spcBef>
              <a:spcAft>
                <a:spcPts val="150"/>
              </a:spcAft>
              <a:buClrTx/>
              <a:buSzTx/>
              <a:buFontTx/>
              <a:buNone/>
              <a:tabLst/>
              <a:defRPr/>
            </a:pPr>
            <a:r>
              <a:rPr kumimoji="0" lang="en-GB" sz="2000" b="0" i="0" u="none" strike="noStrike" kern="1200" cap="none" spc="0" normalizeH="0" baseline="0" noProof="0" dirty="0">
                <a:ln>
                  <a:noFill/>
                </a:ln>
                <a:solidFill>
                  <a:srgbClr val="1F4E79"/>
                </a:solidFill>
                <a:effectLst/>
                <a:uLnTx/>
                <a:uFillTx/>
              </a:rPr>
              <a:t>In den </a:t>
            </a:r>
            <a:r>
              <a:rPr kumimoji="0" lang="en-GB" sz="2000" b="0" i="0" u="none" strike="noStrike" kern="1200" cap="none" spc="0" normalizeH="0" baseline="0" noProof="0" dirty="0" err="1">
                <a:ln>
                  <a:noFill/>
                </a:ln>
                <a:solidFill>
                  <a:srgbClr val="1F4E79"/>
                </a:solidFill>
                <a:effectLst/>
                <a:uLnTx/>
                <a:uFillTx/>
              </a:rPr>
              <a:t>nächsten</a:t>
            </a:r>
            <a:r>
              <a:rPr kumimoji="0" lang="en-GB" sz="2000" b="0" i="0" u="none" strike="noStrike" kern="1200" cap="none" spc="0" normalizeH="0" baseline="0" noProof="0" dirty="0">
                <a:ln>
                  <a:noFill/>
                </a:ln>
                <a:solidFill>
                  <a:srgbClr val="1F4E79"/>
                </a:solidFill>
                <a:effectLst/>
                <a:uLnTx/>
                <a:uFillTx/>
              </a:rPr>
              <a:t> 15 Jahren </a:t>
            </a:r>
            <a:r>
              <a:rPr kumimoji="0" lang="en-GB" sz="2000" b="1" i="0" u="none" strike="noStrike" kern="1200" cap="none" spc="0" normalizeH="0" baseline="0" noProof="0" dirty="0" err="1">
                <a:ln>
                  <a:noFill/>
                </a:ln>
                <a:solidFill>
                  <a:srgbClr val="1F4E79"/>
                </a:solidFill>
                <a:effectLst/>
                <a:uLnTx/>
                <a:uFillTx/>
              </a:rPr>
              <a:t>ist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2600 mal </a:t>
            </a:r>
            <a:r>
              <a:rPr kumimoji="0" lang="en-GB" sz="2000" b="0" i="0" u="none" strike="noStrike" kern="1200" cap="none" spc="0" normalizeH="0" baseline="0" noProof="0" dirty="0" err="1">
                <a:ln>
                  <a:noFill/>
                </a:ln>
                <a:solidFill>
                  <a:srgbClr val="1F4E79"/>
                </a:solidFill>
                <a:effectLst/>
                <a:uLnTx/>
                <a:uFillTx/>
              </a:rPr>
              <a:t>mit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Fallschirm</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gesprungen</a:t>
            </a:r>
            <a:r>
              <a:rPr kumimoji="0" lang="en-GB" sz="2000" b="0" i="0" u="none" strike="noStrike" kern="1200" cap="none" spc="0" normalizeH="0" baseline="0" noProof="0" dirty="0">
                <a:ln>
                  <a:noFill/>
                </a:ln>
                <a:solidFill>
                  <a:srgbClr val="1F4E79"/>
                </a:solidFill>
                <a:effectLst/>
                <a:uLnTx/>
                <a:uFillTx/>
              </a:rPr>
              <a:t>.</a:t>
            </a:r>
          </a:p>
          <a:p>
            <a:pPr marL="0" marR="0" lvl="0" indent="0" algn="l" defTabSz="914400" rtl="0" eaLnBrk="1" fontAlgn="auto" latinLnBrk="0" hangingPunct="1">
              <a:lnSpc>
                <a:spcPct val="100000"/>
              </a:lnSpc>
              <a:spcBef>
                <a:spcPts val="150"/>
              </a:spcBef>
              <a:spcAft>
                <a:spcPts val="150"/>
              </a:spcAft>
              <a:buClrTx/>
              <a:buSzTx/>
              <a:buFontTx/>
              <a:buNone/>
              <a:tabLst/>
              <a:defRPr/>
            </a:pPr>
            <a:r>
              <a:rPr lang="en-GB" sz="2000" dirty="0">
                <a:solidFill>
                  <a:srgbClr val="1F4E79"/>
                </a:solidFill>
              </a:rPr>
              <a:t>Am 14. </a:t>
            </a:r>
            <a:r>
              <a:rPr lang="en-GB" sz="2000" dirty="0" err="1">
                <a:solidFill>
                  <a:srgbClr val="1F4E79"/>
                </a:solidFill>
              </a:rPr>
              <a:t>Oktober</a:t>
            </a:r>
            <a:r>
              <a:rPr lang="en-GB" sz="2000" dirty="0">
                <a:solidFill>
                  <a:srgbClr val="1F4E79"/>
                </a:solidFill>
              </a:rPr>
              <a:t> 2012 </a:t>
            </a:r>
            <a:r>
              <a:rPr lang="en-GB" sz="2000" b="1" dirty="0" err="1">
                <a:solidFill>
                  <a:srgbClr val="1F4E79"/>
                </a:solidFill>
              </a:rPr>
              <a:t>ist</a:t>
            </a:r>
            <a:r>
              <a:rPr lang="en-GB" sz="2000" dirty="0">
                <a:solidFill>
                  <a:srgbClr val="1F4E79"/>
                </a:solidFill>
              </a:rPr>
              <a:t> er </a:t>
            </a:r>
            <a:r>
              <a:rPr lang="en-GB" sz="2000" dirty="0" err="1">
                <a:solidFill>
                  <a:srgbClr val="1F4E79"/>
                </a:solidFill>
              </a:rPr>
              <a:t>mit</a:t>
            </a:r>
            <a:r>
              <a:rPr lang="en-GB" sz="2000" dirty="0">
                <a:solidFill>
                  <a:srgbClr val="1F4E79"/>
                </a:solidFill>
              </a:rPr>
              <a:t> </a:t>
            </a:r>
            <a:r>
              <a:rPr lang="en-GB" sz="2000" dirty="0" err="1">
                <a:solidFill>
                  <a:srgbClr val="1F4E79"/>
                </a:solidFill>
              </a:rPr>
              <a:t>einem</a:t>
            </a:r>
            <a:r>
              <a:rPr lang="en-GB" sz="2000" dirty="0">
                <a:solidFill>
                  <a:srgbClr val="1F4E79"/>
                </a:solidFill>
              </a:rPr>
              <a:t> </a:t>
            </a:r>
            <a:r>
              <a:rPr lang="en-GB" sz="2000" dirty="0" err="1">
                <a:solidFill>
                  <a:srgbClr val="1F4E79"/>
                </a:solidFill>
              </a:rPr>
              <a:t>Heliumballon</a:t>
            </a:r>
            <a:r>
              <a:rPr lang="en-GB" sz="2000" dirty="0">
                <a:solidFill>
                  <a:srgbClr val="1F4E79"/>
                </a:solidFill>
              </a:rPr>
              <a:t> in die </a:t>
            </a:r>
            <a:r>
              <a:rPr lang="en-GB" sz="2000" dirty="0" err="1">
                <a:solidFill>
                  <a:srgbClr val="1F4E79"/>
                </a:solidFill>
              </a:rPr>
              <a:t>Stratosphäre</a:t>
            </a:r>
            <a:r>
              <a:rPr lang="en-GB" sz="2000" b="1" dirty="0">
                <a:solidFill>
                  <a:srgbClr val="1F4E79"/>
                </a:solidFill>
              </a:rPr>
              <a:t> </a:t>
            </a:r>
            <a:r>
              <a:rPr lang="en-GB" sz="2000" b="1" dirty="0" err="1">
                <a:solidFill>
                  <a:srgbClr val="1F4E79"/>
                </a:solidFill>
              </a:rPr>
              <a:t>aufgestiegen</a:t>
            </a:r>
            <a:r>
              <a:rPr lang="en-GB" sz="2000" dirty="0">
                <a:solidFill>
                  <a:srgbClr val="1F4E79"/>
                </a:solidFill>
              </a:rPr>
              <a:t>.</a:t>
            </a:r>
            <a:br>
              <a:rPr lang="en-GB" sz="2000" dirty="0">
                <a:solidFill>
                  <a:srgbClr val="1F4E79"/>
                </a:solidFill>
              </a:rPr>
            </a:br>
            <a:r>
              <a:rPr lang="en-GB" sz="2000" dirty="0" err="1">
                <a:solidFill>
                  <a:srgbClr val="1F4E79"/>
                </a:solidFill>
              </a:rPr>
              <a:t>Er</a:t>
            </a:r>
            <a:r>
              <a:rPr lang="en-GB" sz="2000" dirty="0">
                <a:solidFill>
                  <a:srgbClr val="1F4E79"/>
                </a:solidFill>
              </a:rPr>
              <a:t> </a:t>
            </a:r>
            <a:r>
              <a:rPr lang="en-GB" sz="2000" b="1" dirty="0" err="1">
                <a:solidFill>
                  <a:srgbClr val="1F4E79"/>
                </a:solidFill>
              </a:rPr>
              <a:t>ist</a:t>
            </a:r>
            <a:r>
              <a:rPr lang="en-GB" sz="2000" dirty="0">
                <a:solidFill>
                  <a:srgbClr val="1F4E79"/>
                </a:solidFill>
              </a:rPr>
              <a:t> </a:t>
            </a:r>
            <a:r>
              <a:rPr lang="en-GB" sz="2000" dirty="0" err="1">
                <a:solidFill>
                  <a:srgbClr val="1F4E79"/>
                </a:solidFill>
              </a:rPr>
              <a:t>dann</a:t>
            </a:r>
            <a:r>
              <a:rPr lang="en-GB" sz="2000" dirty="0">
                <a:solidFill>
                  <a:srgbClr val="1F4E79"/>
                </a:solidFill>
              </a:rPr>
              <a:t> </a:t>
            </a:r>
            <a:r>
              <a:rPr lang="en-GB" sz="2000" dirty="0" err="1">
                <a:solidFill>
                  <a:srgbClr val="1F4E79"/>
                </a:solidFill>
              </a:rPr>
              <a:t>ohne</a:t>
            </a:r>
            <a:r>
              <a:rPr lang="en-GB" sz="2000" dirty="0">
                <a:solidFill>
                  <a:srgbClr val="1F4E79"/>
                </a:solidFill>
              </a:rPr>
              <a:t> </a:t>
            </a:r>
            <a:r>
              <a:rPr lang="en-GB" sz="2000" dirty="0" err="1">
                <a:solidFill>
                  <a:srgbClr val="1F4E79"/>
                </a:solidFill>
              </a:rPr>
              <a:t>Flugzeug</a:t>
            </a:r>
            <a:r>
              <a:rPr lang="en-GB" sz="2000" dirty="0">
                <a:solidFill>
                  <a:srgbClr val="1F4E79"/>
                </a:solidFill>
              </a:rPr>
              <a:t> </a:t>
            </a:r>
            <a:r>
              <a:rPr lang="en-GB" sz="2000" b="1" dirty="0" err="1">
                <a:solidFill>
                  <a:srgbClr val="1F4E79"/>
                </a:solidFill>
              </a:rPr>
              <a:t>geflogen</a:t>
            </a:r>
            <a:r>
              <a:rPr lang="en-GB" sz="2000" dirty="0">
                <a:solidFill>
                  <a:srgbClr val="1F4E79"/>
                </a:solidFill>
              </a:rPr>
              <a:t>! </a:t>
            </a:r>
            <a:r>
              <a:rPr lang="en-GB" sz="2000" dirty="0" err="1">
                <a:solidFill>
                  <a:srgbClr val="1F4E79"/>
                </a:solidFill>
              </a:rPr>
              <a:t>Er</a:t>
            </a:r>
            <a:r>
              <a:rPr lang="en-GB" sz="2000" dirty="0">
                <a:solidFill>
                  <a:srgbClr val="1F4E79"/>
                </a:solidFill>
              </a:rPr>
              <a:t> </a:t>
            </a:r>
            <a:r>
              <a:rPr lang="en-GB" sz="2000" b="1" dirty="0" err="1">
                <a:solidFill>
                  <a:srgbClr val="1F4E79"/>
                </a:solidFill>
              </a:rPr>
              <a:t>ist</a:t>
            </a:r>
            <a:r>
              <a:rPr lang="en-GB" sz="2000" dirty="0">
                <a:solidFill>
                  <a:srgbClr val="1F4E79"/>
                </a:solidFill>
              </a:rPr>
              <a:t> </a:t>
            </a:r>
            <a:r>
              <a:rPr lang="en-GB" sz="2000" dirty="0" err="1">
                <a:solidFill>
                  <a:srgbClr val="1F4E79"/>
                </a:solidFill>
              </a:rPr>
              <a:t>mit</a:t>
            </a:r>
            <a:r>
              <a:rPr lang="en-GB" sz="2000" dirty="0">
                <a:solidFill>
                  <a:srgbClr val="1F4E79"/>
                </a:solidFill>
              </a:rPr>
              <a:t> </a:t>
            </a:r>
            <a:r>
              <a:rPr lang="en-GB" sz="2000" dirty="0" err="1">
                <a:solidFill>
                  <a:srgbClr val="1F4E79"/>
                </a:solidFill>
              </a:rPr>
              <a:t>Fallschirm</a:t>
            </a:r>
            <a:r>
              <a:rPr lang="en-GB" sz="2000" dirty="0">
                <a:solidFill>
                  <a:srgbClr val="1F4E79"/>
                </a:solidFill>
              </a:rPr>
              <a:t> </a:t>
            </a:r>
            <a:r>
              <a:rPr lang="en-GB" sz="2000" dirty="0" err="1">
                <a:solidFill>
                  <a:srgbClr val="1F4E79"/>
                </a:solidFill>
              </a:rPr>
              <a:t>aus</a:t>
            </a:r>
            <a:r>
              <a:rPr lang="en-GB" sz="2000" dirty="0">
                <a:solidFill>
                  <a:srgbClr val="1F4E79"/>
                </a:solidFill>
              </a:rPr>
              <a:t> </a:t>
            </a:r>
            <a:r>
              <a:rPr lang="en-GB" sz="2000" dirty="0" err="1">
                <a:solidFill>
                  <a:srgbClr val="1F4E79"/>
                </a:solidFill>
              </a:rPr>
              <a:t>einer</a:t>
            </a:r>
            <a:r>
              <a:rPr lang="en-GB" sz="2000" dirty="0">
                <a:solidFill>
                  <a:srgbClr val="1F4E79"/>
                </a:solidFill>
              </a:rPr>
              <a:t> </a:t>
            </a:r>
            <a:r>
              <a:rPr lang="en-GB" sz="2000" dirty="0" err="1">
                <a:solidFill>
                  <a:srgbClr val="1F4E79"/>
                </a:solidFill>
              </a:rPr>
              <a:t>Höhe</a:t>
            </a:r>
            <a:r>
              <a:rPr lang="en-GB" sz="2000" dirty="0">
                <a:solidFill>
                  <a:srgbClr val="1F4E79"/>
                </a:solidFill>
              </a:rPr>
              <a:t> von 38.969, 4 Meter </a:t>
            </a:r>
            <a:r>
              <a:rPr lang="en-GB" sz="2000" b="1" dirty="0" err="1">
                <a:solidFill>
                  <a:srgbClr val="1F4E79"/>
                </a:solidFill>
              </a:rPr>
              <a:t>gesprungen</a:t>
            </a:r>
            <a:r>
              <a:rPr lang="en-GB" sz="2000" dirty="0">
                <a:solidFill>
                  <a:srgbClr val="1F4E79"/>
                </a:solidFill>
              </a:rPr>
              <a:t>.</a:t>
            </a:r>
          </a:p>
          <a:p>
            <a:pPr marL="0" marR="0" lvl="0" indent="0" algn="l" defTabSz="914400" rtl="0" eaLnBrk="1" fontAlgn="auto" latinLnBrk="0" hangingPunct="1">
              <a:lnSpc>
                <a:spcPct val="100000"/>
              </a:lnSpc>
              <a:spcBef>
                <a:spcPts val="150"/>
              </a:spcBef>
              <a:spcAft>
                <a:spcPts val="150"/>
              </a:spcAft>
              <a:buClrTx/>
              <a:buSzTx/>
              <a:buFontTx/>
              <a:buNone/>
              <a:tabLst/>
              <a:defRPr/>
            </a:pPr>
            <a:r>
              <a:rPr kumimoji="0" lang="en-GB" sz="2000" b="0" i="0" u="none" strike="noStrike" kern="1200" cap="none" spc="0" normalizeH="0" baseline="0" noProof="0" dirty="0">
                <a:ln>
                  <a:noFill/>
                </a:ln>
                <a:solidFill>
                  <a:srgbClr val="1F4E79"/>
                </a:solidFill>
                <a:effectLst/>
                <a:uLnTx/>
                <a:uFillTx/>
              </a:rPr>
              <a:t>Das </a:t>
            </a:r>
            <a:r>
              <a:rPr kumimoji="0" lang="en-GB" sz="2000" b="1" i="0" u="none" strike="noStrike" kern="1200" cap="none" spc="0" normalizeH="0" baseline="0" noProof="0" dirty="0">
                <a:ln>
                  <a:noFill/>
                </a:ln>
                <a:solidFill>
                  <a:srgbClr val="1F4E79"/>
                </a:solidFill>
                <a:effectLst/>
                <a:uLnTx/>
                <a:uFillTx/>
              </a:rPr>
              <a:t>war </a:t>
            </a:r>
            <a:r>
              <a:rPr kumimoji="0" lang="en-GB" sz="2000" b="0" i="0" u="none" strike="noStrike" kern="1200" cap="none" spc="0" normalizeH="0" baseline="0" noProof="0" dirty="0" err="1">
                <a:ln>
                  <a:noFill/>
                </a:ln>
                <a:solidFill>
                  <a:srgbClr val="1F4E79"/>
                </a:solidFill>
                <a:effectLst/>
                <a:uLnTx/>
                <a:uFillTx/>
              </a:rPr>
              <a:t>ein</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neuer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Rekord</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aber</a:t>
            </a:r>
            <a:r>
              <a:rPr kumimoji="0" lang="en-GB" sz="2000" b="0" i="0" u="none" strike="noStrike" kern="1200" cap="none" spc="0" normalizeH="0" baseline="0" noProof="0" dirty="0">
                <a:ln>
                  <a:noFill/>
                </a:ln>
                <a:solidFill>
                  <a:srgbClr val="1F4E79"/>
                </a:solidFill>
                <a:effectLst/>
                <a:uLnTx/>
                <a:uFillTx/>
              </a:rPr>
              <a:t> 2014 </a:t>
            </a:r>
            <a:r>
              <a:rPr kumimoji="0" lang="en-GB" sz="2000" b="1" i="0" u="none" strike="noStrike" kern="1200" cap="none" spc="0" normalizeH="0" baseline="0" noProof="0" dirty="0">
                <a:ln>
                  <a:noFill/>
                </a:ln>
                <a:solidFill>
                  <a:srgbClr val="1F4E79"/>
                </a:solidFill>
                <a:effectLst/>
                <a:uLnTx/>
                <a:uFillTx/>
              </a:rPr>
              <a:t>hat</a:t>
            </a:r>
            <a:r>
              <a:rPr kumimoji="0" lang="en-GB" sz="2000" b="0" i="0" u="none" strike="noStrike" kern="1200" cap="none" spc="0" normalizeH="0" baseline="0" noProof="0" dirty="0">
                <a:ln>
                  <a:noFill/>
                </a:ln>
                <a:solidFill>
                  <a:srgbClr val="1F4E79"/>
                </a:solidFill>
                <a:effectLst/>
                <a:uLnTx/>
                <a:uFillTx/>
              </a:rPr>
              <a:t> Alan Eustace </a:t>
            </a:r>
            <a:r>
              <a:rPr lang="en-GB" sz="2000" dirty="0" err="1">
                <a:solidFill>
                  <a:srgbClr val="1F4E79"/>
                </a:solidFill>
              </a:rPr>
              <a:t>seinen</a:t>
            </a:r>
            <a:r>
              <a:rPr lang="en-GB" sz="2000" dirty="0">
                <a:solidFill>
                  <a:srgbClr val="1F4E79"/>
                </a:solidFill>
              </a:rPr>
              <a:t> </a:t>
            </a:r>
            <a:r>
              <a:rPr kumimoji="0" lang="en-GB" sz="2000" b="0" i="0" u="none" strike="noStrike" kern="1200" cap="none" spc="0" normalizeH="0" baseline="0" noProof="0" dirty="0" err="1">
                <a:ln>
                  <a:noFill/>
                </a:ln>
                <a:solidFill>
                  <a:srgbClr val="1F4E79"/>
                </a:solidFill>
                <a:effectLst/>
                <a:uLnTx/>
                <a:uFillTx/>
              </a:rPr>
              <a:t>Rekord</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gebrochen</a:t>
            </a:r>
            <a:r>
              <a:rPr kumimoji="0" lang="en-GB" sz="2000" b="0" i="0" u="none" strike="noStrike" kern="1200" cap="none" spc="0" normalizeH="0" baseline="0" noProof="0" dirty="0">
                <a:ln>
                  <a:noFill/>
                </a:ln>
                <a:solidFill>
                  <a:srgbClr val="1F4E79"/>
                </a:solidFill>
                <a:effectLst/>
                <a:uLnTx/>
                <a:uFillTx/>
              </a:rPr>
              <a:t>.</a:t>
            </a:r>
          </a:p>
        </p:txBody>
      </p:sp>
      <p:grpSp>
        <p:nvGrpSpPr>
          <p:cNvPr id="33" name="Group 32">
            <a:extLst>
              <a:ext uri="{FF2B5EF4-FFF2-40B4-BE49-F238E27FC236}">
                <a16:creationId xmlns:a16="http://schemas.microsoft.com/office/drawing/2014/main" id="{206FE5FF-C193-4056-A3E9-771832ABD60C}"/>
              </a:ext>
            </a:extLst>
          </p:cNvPr>
          <p:cNvGrpSpPr/>
          <p:nvPr/>
        </p:nvGrpSpPr>
        <p:grpSpPr>
          <a:xfrm rot="16200000">
            <a:off x="444503" y="1016092"/>
            <a:ext cx="4948126" cy="5563891"/>
            <a:chOff x="-574043" y="-660222"/>
            <a:chExt cx="4230646" cy="2520999"/>
          </a:xfrm>
        </p:grpSpPr>
        <p:sp>
          <p:nvSpPr>
            <p:cNvPr id="34"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6" name="Oval 35">
            <a:extLst>
              <a:ext uri="{FF2B5EF4-FFF2-40B4-BE49-F238E27FC236}">
                <a16:creationId xmlns:a16="http://schemas.microsoft.com/office/drawing/2014/main" id="{F2F80058-E60F-49F8-B006-4ECF43F4DA7F}"/>
              </a:ext>
            </a:extLst>
          </p:cNvPr>
          <p:cNvSpPr/>
          <p:nvPr/>
        </p:nvSpPr>
        <p:spPr>
          <a:xfrm rot="16200000">
            <a:off x="2967405" y="6065828"/>
            <a:ext cx="143522" cy="16821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Speech Bubble: Rectangle with Corners Rounded 56">
            <a:extLst>
              <a:ext uri="{FF2B5EF4-FFF2-40B4-BE49-F238E27FC236}">
                <a16:creationId xmlns:a16="http://schemas.microsoft.com/office/drawing/2014/main" id="{7C50FF2B-8DED-4109-AB5A-AF58722DE0D3}"/>
              </a:ext>
            </a:extLst>
          </p:cNvPr>
          <p:cNvSpPr/>
          <p:nvPr/>
        </p:nvSpPr>
        <p:spPr>
          <a:xfrm rot="5400000">
            <a:off x="939037" y="1439245"/>
            <a:ext cx="4030591" cy="4717586"/>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80DBECF6-3DE8-4801-8BFB-E05B1875413E}"/>
              </a:ext>
            </a:extLst>
          </p:cNvPr>
          <p:cNvSpPr txBox="1"/>
          <p:nvPr/>
        </p:nvSpPr>
        <p:spPr>
          <a:xfrm>
            <a:off x="695173" y="1905210"/>
            <a:ext cx="46179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50"/>
              </a:spcBef>
              <a:spcAft>
                <a:spcPts val="150"/>
              </a:spcAft>
              <a:buClrTx/>
              <a:buSzTx/>
              <a:buFontTx/>
              <a:buNone/>
              <a:tabLst/>
              <a:defRPr/>
            </a:pPr>
            <a:r>
              <a:rPr kumimoji="0" lang="en-GB" sz="2000" b="0" i="0" u="none" strike="noStrike" kern="1200" cap="none" spc="0" normalizeH="0" baseline="0" noProof="0" dirty="0">
                <a:ln>
                  <a:noFill/>
                </a:ln>
                <a:solidFill>
                  <a:srgbClr val="1F4E79"/>
                </a:solidFill>
                <a:effectLst/>
                <a:uLnTx/>
                <a:uFillTx/>
              </a:rPr>
              <a:t>Hallo, </a:t>
            </a:r>
            <a:r>
              <a:rPr kumimoji="0" lang="en-GB" sz="2000" b="0" i="0" u="none" strike="noStrike" kern="1200" cap="none" spc="0" normalizeH="0" baseline="0" noProof="0" dirty="0" err="1">
                <a:ln>
                  <a:noFill/>
                </a:ln>
                <a:solidFill>
                  <a:srgbClr val="1F4E79"/>
                </a:solidFill>
                <a:effectLst/>
                <a:uLnTx/>
                <a:uFillTx/>
              </a:rPr>
              <a:t>ihr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beide</a:t>
            </a:r>
            <a:r>
              <a:rPr kumimoji="0" lang="en-GB" sz="2000" b="0" i="0" u="none" strike="noStrike" kern="1200" cap="none" spc="0" normalizeH="0" baseline="0" noProof="0" dirty="0">
                <a:ln>
                  <a:noFill/>
                </a:ln>
                <a:solidFill>
                  <a:srgbClr val="1F4E79"/>
                </a:solidFill>
                <a:effectLst/>
                <a:uLnTx/>
                <a:uFillTx/>
              </a:rPr>
              <a:t>! </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err="1">
                <a:ln>
                  <a:noFill/>
                </a:ln>
                <a:solidFill>
                  <a:srgbClr val="1F4E79"/>
                </a:solidFill>
                <a:effectLst/>
                <a:uLnTx/>
                <a:uFillTx/>
              </a:rPr>
              <a:t>Kennt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ihr</a:t>
            </a:r>
            <a:r>
              <a:rPr kumimoji="0" lang="en-GB" sz="2000" b="0" i="0" u="none" strike="noStrike" kern="1200" cap="none" spc="0" normalizeH="0" baseline="0" noProof="0" dirty="0">
                <a:ln>
                  <a:noFill/>
                </a:ln>
                <a:solidFill>
                  <a:srgbClr val="1F4E79"/>
                </a:solidFill>
                <a:effectLst/>
                <a:uLnTx/>
                <a:uFillTx/>
              </a:rPr>
              <a:t> Felix Baumgartner? Ich </a:t>
            </a:r>
            <a:r>
              <a:rPr kumimoji="0" lang="en-GB" sz="2000" b="0" i="0" u="none" strike="noStrike" kern="1200" cap="none" spc="0" normalizeH="0" baseline="0" noProof="0" dirty="0" err="1">
                <a:ln>
                  <a:noFill/>
                </a:ln>
                <a:solidFill>
                  <a:srgbClr val="1F4E79"/>
                </a:solidFill>
                <a:effectLst/>
                <a:uLnTx/>
                <a:uFillTx/>
              </a:rPr>
              <a:t>habe</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ein</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paar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Infos</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gefunden</a:t>
            </a:r>
            <a:r>
              <a:rPr kumimoji="0" lang="en-GB" sz="2000" b="0" i="0" u="none" strike="noStrike" kern="1200" cap="none" spc="0" normalizeH="0" baseline="0" noProof="0" dirty="0">
                <a:ln>
                  <a:noFill/>
                </a:ln>
                <a:solidFill>
                  <a:srgbClr val="1F4E79"/>
                </a:solidFill>
                <a:effectLst/>
                <a:uLnTx/>
                <a:uFillTx/>
              </a:rPr>
              <a:t>.</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a:ln>
                  <a:noFill/>
                </a:ln>
                <a:solidFill>
                  <a:srgbClr val="1F4E79"/>
                </a:solidFill>
                <a:effectLst/>
                <a:uLnTx/>
                <a:uFillTx/>
              </a:rPr>
              <a:t>Also, </a:t>
            </a:r>
            <a:r>
              <a:rPr kumimoji="0" lang="en-GB" sz="2000" b="0" i="0" u="none" strike="noStrike" kern="1200" cap="none" spc="0" normalizeH="0" baseline="0" noProof="0" dirty="0" err="1">
                <a:ln>
                  <a:noFill/>
                </a:ln>
                <a:solidFill>
                  <a:srgbClr val="1F4E79"/>
                </a:solidFill>
                <a:effectLst/>
                <a:uLnTx/>
                <a:uFillTx/>
              </a:rPr>
              <a:t>mit</a:t>
            </a:r>
            <a:r>
              <a:rPr kumimoji="0" lang="en-GB" sz="2000" b="0" i="0" u="none" strike="noStrike" kern="1200" cap="none" spc="0" normalizeH="0" baseline="0" noProof="0" dirty="0">
                <a:ln>
                  <a:noFill/>
                </a:ln>
                <a:solidFill>
                  <a:srgbClr val="1F4E79"/>
                </a:solidFill>
                <a:effectLst/>
                <a:uLnTx/>
                <a:uFillTx/>
              </a:rPr>
              <a:t> 18 Jahren </a:t>
            </a:r>
            <a:r>
              <a:rPr kumimoji="0" lang="en-GB" sz="2000" b="1" i="0" u="none" strike="noStrike" kern="1200" cap="none" spc="0" normalizeH="0" baseline="0" noProof="0" dirty="0" err="1">
                <a:ln>
                  <a:noFill/>
                </a:ln>
                <a:solidFill>
                  <a:srgbClr val="1F4E79"/>
                </a:solidFill>
                <a:effectLst/>
                <a:uLnTx/>
                <a:uFillTx/>
              </a:rPr>
              <a:t>ist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in die </a:t>
            </a:r>
            <a:r>
              <a:rPr kumimoji="0" lang="en-GB" sz="2000" b="0" i="0" u="none" strike="noStrike" kern="1200" cap="none" spc="0" normalizeH="0" baseline="0" noProof="0" dirty="0" err="1">
                <a:ln>
                  <a:noFill/>
                </a:ln>
                <a:solidFill>
                  <a:srgbClr val="1F4E79"/>
                </a:solidFill>
                <a:effectLst/>
                <a:uLnTx/>
                <a:uFillTx/>
              </a:rPr>
              <a:t>Armee</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gegangen</a:t>
            </a:r>
            <a:r>
              <a:rPr kumimoji="0" lang="en-GB" sz="2000" b="0" i="0" u="none" strike="noStrike" kern="1200" cap="none" spc="0" normalizeH="0" baseline="0" noProof="0" dirty="0">
                <a:ln>
                  <a:noFill/>
                </a:ln>
                <a:solidFill>
                  <a:srgbClr val="1F4E79"/>
                </a:solidFill>
                <a:effectLst/>
                <a:uLnTx/>
                <a:uFillTx/>
              </a:rPr>
              <a:t>.</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a:ln>
                  <a:noFill/>
                </a:ln>
                <a:solidFill>
                  <a:srgbClr val="1F4E79"/>
                </a:solidFill>
                <a:effectLst/>
                <a:uLnTx/>
                <a:uFillTx/>
              </a:rPr>
              <a:t>hat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dort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eine</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Ausbildung</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als</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Panzerfahrer</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gemacht</a:t>
            </a:r>
            <a:r>
              <a:rPr kumimoji="0" lang="en-GB" sz="2000" b="0" i="0" u="none" strike="noStrike" kern="1200" cap="none" spc="0" normalizeH="0" baseline="0" noProof="0" dirty="0">
                <a:ln>
                  <a:noFill/>
                </a:ln>
                <a:solidFill>
                  <a:srgbClr val="1F4E79"/>
                </a:solidFill>
                <a:effectLst/>
                <a:uLnTx/>
                <a:uFillTx/>
              </a:rPr>
              <a:t>.</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a:ln>
                  <a:noFill/>
                </a:ln>
                <a:solidFill>
                  <a:srgbClr val="1F4E79"/>
                </a:solidFill>
                <a:effectLst/>
                <a:uLnTx/>
                <a:uFillTx/>
              </a:rPr>
              <a:t>Dann </a:t>
            </a:r>
            <a:r>
              <a:rPr kumimoji="0" lang="en-GB" sz="2000" b="1" i="0" u="none" strike="noStrike" kern="1200" cap="none" spc="0" normalizeH="0" baseline="0" noProof="0" dirty="0">
                <a:ln>
                  <a:noFill/>
                </a:ln>
                <a:solidFill>
                  <a:srgbClr val="1F4E79"/>
                </a:solidFill>
                <a:effectLst/>
                <a:uLnTx/>
                <a:uFillTx/>
              </a:rPr>
              <a:t>hat</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als</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Armeelehrer</a:t>
            </a:r>
            <a:r>
              <a:rPr kumimoji="0" lang="en-GB" sz="2000" b="0" i="0" u="none" strike="noStrike" kern="1200" cap="none" spc="0" normalizeH="0" baseline="0" noProof="0" dirty="0">
                <a:ln>
                  <a:noFill/>
                </a:ln>
                <a:solidFill>
                  <a:srgbClr val="1F4E79"/>
                </a:solidFill>
                <a:effectLst/>
                <a:uLnTx/>
                <a:uFillTx/>
              </a:rPr>
              <a:t> in Wien </a:t>
            </a:r>
            <a:r>
              <a:rPr kumimoji="0" lang="en-GB" sz="2000" b="1" i="0" u="none" strike="noStrike" kern="1200" cap="none" spc="0" normalizeH="0" baseline="0" noProof="0" dirty="0" err="1">
                <a:ln>
                  <a:noFill/>
                </a:ln>
                <a:solidFill>
                  <a:srgbClr val="1F4E79"/>
                </a:solidFill>
                <a:effectLst/>
                <a:uLnTx/>
                <a:uFillTx/>
              </a:rPr>
              <a:t>gedient</a:t>
            </a:r>
            <a:r>
              <a:rPr kumimoji="0" lang="en-GB" sz="2000" b="0" i="0" u="none" strike="noStrike" kern="1200" cap="none" spc="0" normalizeH="0" baseline="0" noProof="0" dirty="0">
                <a:ln>
                  <a:noFill/>
                </a:ln>
                <a:solidFill>
                  <a:srgbClr val="1F4E79"/>
                </a:solidFill>
                <a:effectLst/>
                <a:uLnTx/>
                <a:uFillTx/>
              </a:rPr>
              <a:t>.</a:t>
            </a:r>
            <a:br>
              <a:rPr kumimoji="0" lang="en-GB" sz="2000" b="0" i="0" u="none" strike="noStrike" kern="1200" cap="none" spc="0" normalizeH="0" baseline="0" noProof="0" dirty="0">
                <a:ln>
                  <a:noFill/>
                </a:ln>
                <a:solidFill>
                  <a:srgbClr val="1F4E79"/>
                </a:solidFill>
                <a:effectLst/>
                <a:uLnTx/>
                <a:uFillTx/>
              </a:rPr>
            </a:b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hatte</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aber</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Probleme</a:t>
            </a:r>
            <a:r>
              <a:rPr kumimoji="0" lang="en-GB" sz="2000" b="0" i="0" u="none" strike="noStrike" kern="1200" cap="none" spc="0" normalizeH="0" baseline="0" noProof="0" dirty="0">
                <a:ln>
                  <a:noFill/>
                </a:ln>
                <a:solidFill>
                  <a:srgbClr val="1F4E79"/>
                </a:solidFill>
                <a:effectLst/>
                <a:uLnTx/>
                <a:uFillTx/>
              </a:rPr>
              <a:t> </a:t>
            </a:r>
            <a:r>
              <a:rPr kumimoji="0" lang="en-GB" sz="2000" b="0" i="0" u="none" strike="noStrike" kern="1200" cap="none" spc="0" normalizeH="0" baseline="0" noProof="0" dirty="0" err="1">
                <a:ln>
                  <a:noFill/>
                </a:ln>
                <a:solidFill>
                  <a:srgbClr val="1F4E79"/>
                </a:solidFill>
                <a:effectLst/>
                <a:uLnTx/>
                <a:uFillTx/>
              </a:rPr>
              <a:t>mit</a:t>
            </a:r>
            <a:r>
              <a:rPr kumimoji="0" lang="en-GB" sz="2000" b="0" i="0" u="none" strike="noStrike" kern="1200" cap="none" spc="0" normalizeH="0" baseline="0" noProof="0" dirty="0">
                <a:ln>
                  <a:noFill/>
                </a:ln>
                <a:solidFill>
                  <a:srgbClr val="1F4E79"/>
                </a:solidFill>
                <a:effectLst/>
                <a:uLnTx/>
                <a:uFillTx/>
              </a:rPr>
              <a:t> der </a:t>
            </a:r>
            <a:r>
              <a:rPr kumimoji="0" lang="en-GB" sz="2000" b="0" i="0" u="none" strike="noStrike" kern="1200" cap="none" spc="0" normalizeH="0" baseline="0" noProof="0" dirty="0" err="1">
                <a:ln>
                  <a:noFill/>
                </a:ln>
                <a:solidFill>
                  <a:srgbClr val="1F4E79"/>
                </a:solidFill>
                <a:effectLst/>
                <a:uLnTx/>
                <a:uFillTx/>
              </a:rPr>
              <a:t>Autorität</a:t>
            </a:r>
            <a:r>
              <a:rPr kumimoji="0" lang="en-GB" sz="2000" b="0" i="0" u="none" strike="noStrike" kern="1200" cap="none" spc="0" normalizeH="0" baseline="0" noProof="0" dirty="0">
                <a:ln>
                  <a:noFill/>
                </a:ln>
                <a:solidFill>
                  <a:srgbClr val="1F4E79"/>
                </a:solidFill>
                <a:effectLst/>
                <a:uLnTx/>
                <a:uFillTx/>
              </a:rPr>
              <a:t> und </a:t>
            </a:r>
            <a:r>
              <a:rPr kumimoji="0" lang="en-GB" sz="2000" b="0" i="0" u="none" strike="noStrike" kern="1200" cap="none" spc="0" normalizeH="0" baseline="0" noProof="0" dirty="0" err="1">
                <a:ln>
                  <a:noFill/>
                </a:ln>
                <a:solidFill>
                  <a:srgbClr val="1F4E79"/>
                </a:solidFill>
                <a:effectLst/>
                <a:uLnTx/>
                <a:uFillTx/>
              </a:rPr>
              <a:t>er</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a:ln>
                  <a:noFill/>
                </a:ln>
                <a:solidFill>
                  <a:srgbClr val="1F4E79"/>
                </a:solidFill>
                <a:effectLst/>
                <a:uLnTx/>
                <a:uFillTx/>
              </a:rPr>
              <a:t>hat </a:t>
            </a:r>
            <a:r>
              <a:rPr kumimoji="0" lang="en-GB" sz="2000" i="0" u="none" strike="noStrike" kern="1200" cap="none" spc="0" normalizeH="0" baseline="0" noProof="0" dirty="0">
                <a:ln>
                  <a:noFill/>
                </a:ln>
                <a:solidFill>
                  <a:srgbClr val="1F4E79"/>
                </a:solidFill>
                <a:effectLst/>
                <a:uLnTx/>
                <a:uFillTx/>
              </a:rPr>
              <a:t>1996 </a:t>
            </a:r>
            <a:r>
              <a:rPr kumimoji="0" lang="en-GB" sz="2000" b="0" i="0" u="none" strike="noStrike" kern="1200" cap="none" spc="0" normalizeH="0" baseline="0" noProof="0" dirty="0">
                <a:ln>
                  <a:noFill/>
                </a:ln>
                <a:solidFill>
                  <a:srgbClr val="1F4E79"/>
                </a:solidFill>
                <a:effectLst/>
                <a:uLnTx/>
                <a:uFillTx/>
              </a:rPr>
              <a:t>die </a:t>
            </a:r>
            <a:r>
              <a:rPr kumimoji="0" lang="en-GB" sz="2000" b="0" i="0" u="none" strike="noStrike" kern="1200" cap="none" spc="0" normalizeH="0" baseline="0" noProof="0" dirty="0" err="1">
                <a:ln>
                  <a:noFill/>
                </a:ln>
                <a:solidFill>
                  <a:srgbClr val="1F4E79"/>
                </a:solidFill>
                <a:effectLst/>
                <a:uLnTx/>
                <a:uFillTx/>
              </a:rPr>
              <a:t>Armee</a:t>
            </a:r>
            <a:r>
              <a:rPr kumimoji="0" lang="en-GB" sz="2000" b="0" i="0" u="none" strike="noStrike" kern="1200" cap="none" spc="0" normalizeH="0" baseline="0" noProof="0" dirty="0">
                <a:ln>
                  <a:noFill/>
                </a:ln>
                <a:solidFill>
                  <a:srgbClr val="1F4E79"/>
                </a:solidFill>
                <a:effectLst/>
                <a:uLnTx/>
                <a:uFillTx/>
              </a:rPr>
              <a:t> </a:t>
            </a:r>
            <a:r>
              <a:rPr kumimoji="0" lang="en-GB" sz="2000" b="1" i="0" u="none" strike="noStrike" kern="1200" cap="none" spc="0" normalizeH="0" baseline="0" noProof="0" dirty="0" err="1">
                <a:ln>
                  <a:noFill/>
                </a:ln>
                <a:solidFill>
                  <a:srgbClr val="1F4E79"/>
                </a:solidFill>
                <a:effectLst/>
                <a:uLnTx/>
                <a:uFillTx/>
              </a:rPr>
              <a:t>verlassen</a:t>
            </a:r>
            <a:r>
              <a:rPr kumimoji="0" lang="en-GB" sz="2000" b="0" i="0" u="none" strike="noStrike" kern="1200" cap="none" spc="0" normalizeH="0" baseline="0" noProof="0" dirty="0">
                <a:ln>
                  <a:noFill/>
                </a:ln>
                <a:solidFill>
                  <a:srgbClr val="1F4E79"/>
                </a:solidFill>
                <a:effectLst/>
                <a:uLnTx/>
                <a:uFillTx/>
              </a:rPr>
              <a:t>…</a:t>
            </a:r>
          </a:p>
        </p:txBody>
      </p:sp>
      <p:pic>
        <p:nvPicPr>
          <p:cNvPr id="39" name="Picture 38">
            <a:extLst>
              <a:ext uri="{FF2B5EF4-FFF2-40B4-BE49-F238E27FC236}">
                <a16:creationId xmlns:a16="http://schemas.microsoft.com/office/drawing/2014/main" id="{6E1FB140-F07A-46AF-A14B-32B621153A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546"/>
          <a:stretch/>
        </p:blipFill>
        <p:spPr>
          <a:xfrm>
            <a:off x="65250" y="1161874"/>
            <a:ext cx="1055050" cy="953936"/>
          </a:xfrm>
          <a:prstGeom prst="rect">
            <a:avLst/>
          </a:prstGeom>
        </p:spPr>
      </p:pic>
      <p:pic>
        <p:nvPicPr>
          <p:cNvPr id="8" name="Picture 7">
            <a:extLst>
              <a:ext uri="{FF2B5EF4-FFF2-40B4-BE49-F238E27FC236}">
                <a16:creationId xmlns:a16="http://schemas.microsoft.com/office/drawing/2014/main" id="{5B35E27A-F671-423E-9CEE-22205C062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3741" y="1125038"/>
            <a:ext cx="1150613" cy="1770174"/>
          </a:xfrm>
          <a:prstGeom prst="rect">
            <a:avLst/>
          </a:prstGeom>
        </p:spPr>
      </p:pic>
      <p:sp>
        <p:nvSpPr>
          <p:cNvPr id="40" name="Rounded Rectangle 11">
            <a:extLst>
              <a:ext uri="{FF2B5EF4-FFF2-40B4-BE49-F238E27FC236}">
                <a16:creationId xmlns:a16="http://schemas.microsoft.com/office/drawing/2014/main" id="{EA8F014E-BC6F-4EC4-89F8-C7CFD6E2E034}"/>
              </a:ext>
            </a:extLst>
          </p:cNvPr>
          <p:cNvSpPr/>
          <p:nvPr/>
        </p:nvSpPr>
        <p:spPr>
          <a:xfrm>
            <a:off x="11087100" y="247046"/>
            <a:ext cx="8702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5013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50822" cy="707849"/>
          </a:xfrm>
        </p:spPr>
        <p:txBody>
          <a:bodyPr>
            <a:normAutofit/>
          </a:bodyPr>
          <a:lstStyle/>
          <a:p>
            <a:r>
              <a:rPr lang="en-GB" sz="3600" b="1">
                <a:solidFill>
                  <a:schemeClr val="bg1"/>
                </a:solidFill>
              </a:rPr>
              <a:t>Schreib eine WhatsApp!</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206FE5FF-C193-4056-A3E9-771832ABD60C}"/>
              </a:ext>
            </a:extLst>
          </p:cNvPr>
          <p:cNvGrpSpPr/>
          <p:nvPr/>
        </p:nvGrpSpPr>
        <p:grpSpPr>
          <a:xfrm rot="16200000">
            <a:off x="720551" y="1016092"/>
            <a:ext cx="4948126" cy="5563891"/>
            <a:chOff x="-574043" y="-660222"/>
            <a:chExt cx="4230646" cy="2520999"/>
          </a:xfrm>
        </p:grpSpPr>
        <p:sp>
          <p:nvSpPr>
            <p:cNvPr id="9"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Speech Bubble: Rectangle with Corners Rounded 56">
            <a:extLst>
              <a:ext uri="{FF2B5EF4-FFF2-40B4-BE49-F238E27FC236}">
                <a16:creationId xmlns:a16="http://schemas.microsoft.com/office/drawing/2014/main" id="{7C50FF2B-8DED-4109-AB5A-AF58722DE0D3}"/>
              </a:ext>
            </a:extLst>
          </p:cNvPr>
          <p:cNvSpPr/>
          <p:nvPr/>
        </p:nvSpPr>
        <p:spPr>
          <a:xfrm rot="5400000">
            <a:off x="1215085" y="1439245"/>
            <a:ext cx="4030591" cy="4717586"/>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0DBECF6-3DE8-4801-8BFB-E05B1875413E}"/>
              </a:ext>
            </a:extLst>
          </p:cNvPr>
          <p:cNvSpPr txBox="1"/>
          <p:nvPr/>
        </p:nvSpPr>
        <p:spPr>
          <a:xfrm>
            <a:off x="1022420" y="1972339"/>
            <a:ext cx="4617953"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müsst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İlkay</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Gündoğan</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kennen</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ist Fußballspieler. Er ist Mittelfeldspieler und ist sehr wichtig, weil er so gut spielt! Jetzt spielt er für Manchester City. </a:t>
            </a:r>
          </a:p>
        </p:txBody>
      </p:sp>
      <p:sp>
        <p:nvSpPr>
          <p:cNvPr id="13" name="Rectangle 5"/>
          <p:cNvSpPr>
            <a:spLocks noChangeArrowheads="1"/>
          </p:cNvSpPr>
          <p:nvPr/>
        </p:nvSpPr>
        <p:spPr bwMode="auto">
          <a:xfrm>
            <a:off x="-1593923"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31" name="Picture 7" descr="2019-06-11 Fußball, Männer, Länderspiel, Deutschland-Estland StP 2071 LR10 by Stepro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0049" y="3632544"/>
            <a:ext cx="1538946" cy="19365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72008" y="5596103"/>
            <a:ext cx="256114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104F75"/>
                </a:solidFill>
                <a:effectLst/>
                <a:uLnTx/>
                <a:uFillTx/>
                <a:latin typeface="Century Gothic" panose="020F0302020204030204"/>
                <a:ea typeface="+mn-ea"/>
                <a:cs typeface="+mn-cs"/>
              </a:rPr>
              <a:t>Photo: Steffen </a:t>
            </a:r>
            <a:r>
              <a:rPr kumimoji="0" lang="en-GB" sz="1000" b="0" i="0" u="none" strike="noStrike" kern="1200" cap="none" spc="0" normalizeH="0" baseline="0" noProof="0" dirty="0" err="1">
                <a:ln>
                  <a:noFill/>
                </a:ln>
                <a:solidFill>
                  <a:srgbClr val="104F75"/>
                </a:solidFill>
                <a:effectLst/>
                <a:uLnTx/>
                <a:uFillTx/>
                <a:latin typeface="Century Gothic" panose="020F0302020204030204"/>
                <a:ea typeface="+mn-ea"/>
                <a:cs typeface="+mn-cs"/>
              </a:rPr>
              <a:t>Prößdorf</a:t>
            </a:r>
            <a:r>
              <a:rPr kumimoji="0" lang="en-GB" sz="1000" b="0" i="0" u="none" strike="noStrike" kern="1200" cap="none" spc="0" normalizeH="0" baseline="0" noProof="0" dirty="0">
                <a:ln>
                  <a:noFill/>
                </a:ln>
                <a:solidFill>
                  <a:srgbClr val="104F75"/>
                </a:solidFill>
                <a:effectLst/>
                <a:uLnTx/>
                <a:uFillTx/>
                <a:latin typeface="Century Gothic" panose="020F0302020204030204"/>
                <a:ea typeface="+mn-ea"/>
                <a:cs typeface="+mn-cs"/>
              </a:rPr>
              <a:t>, CC BY-SA 4.0, </a:t>
            </a:r>
          </a:p>
        </p:txBody>
      </p:sp>
      <p:sp>
        <p:nvSpPr>
          <p:cNvPr id="17" name="TextBox 16">
            <a:extLst>
              <a:ext uri="{FF2B5EF4-FFF2-40B4-BE49-F238E27FC236}">
                <a16:creationId xmlns:a16="http://schemas.microsoft.com/office/drawing/2014/main" id="{EBF45552-F64E-5344-BB61-2B43714A9308}"/>
              </a:ext>
            </a:extLst>
          </p:cNvPr>
          <p:cNvSpPr txBox="1"/>
          <p:nvPr/>
        </p:nvSpPr>
        <p:spPr>
          <a:xfrm>
            <a:off x="6267882" y="667728"/>
            <a:ext cx="58650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Was wissen wir </a:t>
            </a: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über diesen</a:t>
            </a:r>
            <a:r>
              <a:rPr kumimoji="0" lang="de-DE" altLang="en-US" sz="2200" b="0" i="0" u="none" strike="noStrike" kern="1200" cap="none" spc="0" normalizeH="0" baseline="0" noProof="0">
                <a:ln>
                  <a:noFill/>
                </a:ln>
                <a:solidFill>
                  <a:srgbClr val="115076"/>
                </a:solidFill>
                <a:effectLst/>
                <a:uLnTx/>
                <a:uFillTx/>
                <a:latin typeface="Century Gothic" panose="020F0302020204030204"/>
                <a:ea typeface="+mn-ea"/>
                <a:cs typeface="+mn-cs"/>
              </a:rPr>
              <a:t> Fußballspieler</a:t>
            </a:r>
            <a:r>
              <a:rPr kumimoji="0" lang="en-GB" altLang="en-US" sz="2200" b="0" i="0" u="none" strike="noStrike" kern="1200" cap="none" spc="0" normalizeH="0" baseline="0" noProof="0">
                <a:ln>
                  <a:noFill/>
                </a:ln>
                <a:solidFill>
                  <a:srgbClr val="115076"/>
                </a:solidFill>
                <a:effectLst/>
                <a:uLnTx/>
                <a:uFillTx/>
                <a:latin typeface="Century Gothic" panose="020F0302020204030204"/>
                <a:ea typeface="+mn-ea"/>
                <a:cs typeface="+mn-cs"/>
              </a:rPr>
              <a:t>?</a:t>
            </a:r>
            <a:b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br>
            <a:r>
              <a:rPr kumimoji="0" lang="de-DE"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Put the verbs in bold into the </a:t>
            </a:r>
            <a:r>
              <a:rPr kumimoji="0" lang="de-DE"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past</a:t>
            </a:r>
            <a:r>
              <a:rPr kumimoji="0" lang="de-DE"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tense.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206FE5FF-C193-4056-A3E9-771832ABD60C}"/>
              </a:ext>
            </a:extLst>
          </p:cNvPr>
          <p:cNvGrpSpPr/>
          <p:nvPr/>
        </p:nvGrpSpPr>
        <p:grpSpPr>
          <a:xfrm rot="16200000">
            <a:off x="6549120" y="1064974"/>
            <a:ext cx="4948126" cy="5563891"/>
            <a:chOff x="-574043" y="-660222"/>
            <a:chExt cx="4230646" cy="2520999"/>
          </a:xfrm>
        </p:grpSpPr>
        <p:sp>
          <p:nvSpPr>
            <p:cNvPr id="19"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1" name="Speech Bubble: Rectangle with Corners Rounded 56">
            <a:extLst>
              <a:ext uri="{FF2B5EF4-FFF2-40B4-BE49-F238E27FC236}">
                <a16:creationId xmlns:a16="http://schemas.microsoft.com/office/drawing/2014/main" id="{7C50FF2B-8DED-4109-AB5A-AF58722DE0D3}"/>
              </a:ext>
            </a:extLst>
          </p:cNvPr>
          <p:cNvSpPr/>
          <p:nvPr/>
        </p:nvSpPr>
        <p:spPr>
          <a:xfrm>
            <a:off x="6745856" y="1815736"/>
            <a:ext cx="4692770" cy="3991984"/>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Ein paar Infos: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ist Deutscher, aber sein Großvater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ist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Türke.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2011 </a:t>
            </a:r>
            <a:r>
              <a:rPr lang="de-DE" altLang="en-US" sz="2000" b="1" dirty="0">
                <a:solidFill>
                  <a:srgbClr val="104F75"/>
                </a:solidFill>
                <a:latin typeface="Century Gothic" panose="020F0302020204030204"/>
              </a:rPr>
              <a:t>geht</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zu Borussia Dortmund.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spielt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auch oft für Deutschland.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2013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hat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er Rückenprobleme und 2016 Knieprobleme.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hört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für ein paar Monate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auf</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zu spielen.</a:t>
            </a:r>
          </a:p>
        </p:txBody>
      </p:sp>
      <p:sp>
        <p:nvSpPr>
          <p:cNvPr id="15" name="Rectangle 8"/>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Speech Bubble: Rectangle with Corners Rounded 1">
            <a:extLst>
              <a:ext uri="{FF2B5EF4-FFF2-40B4-BE49-F238E27FC236}">
                <a16:creationId xmlns:a16="http://schemas.microsoft.com/office/drawing/2014/main" id="{748B44EF-3074-4D27-9DA7-305EDB93B7D0}"/>
              </a:ext>
            </a:extLst>
          </p:cNvPr>
          <p:cNvSpPr/>
          <p:nvPr/>
        </p:nvSpPr>
        <p:spPr>
          <a:xfrm>
            <a:off x="4839442" y="5788887"/>
            <a:ext cx="6261832" cy="868049"/>
          </a:xfrm>
          <a:prstGeom prst="wedgeRoundRectCallout">
            <a:avLst>
              <a:gd name="adj1" fmla="val -12764"/>
              <a:gd name="adj2" fmla="val -78728"/>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B0502020202020204" pitchFamily="34" charset="0"/>
              </a:rPr>
              <a:t>Past participles for separable verbs like </a:t>
            </a:r>
            <a:r>
              <a:rPr lang="en-GB" sz="2000" b="1" i="1" dirty="0" err="1">
                <a:solidFill>
                  <a:schemeClr val="bg1"/>
                </a:solidFill>
                <a:latin typeface="Century Gothic" panose="020B0502020202020204" pitchFamily="34" charset="0"/>
              </a:rPr>
              <a:t>aufhören</a:t>
            </a:r>
            <a:r>
              <a:rPr lang="en-GB" sz="2000" b="1" i="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glue the</a:t>
            </a:r>
            <a:r>
              <a:rPr lang="en-GB" sz="2000" i="1" dirty="0">
                <a:solidFill>
                  <a:schemeClr val="bg1"/>
                </a:solidFill>
                <a:latin typeface="Century Gothic" panose="020B0502020202020204" pitchFamily="34" charset="0"/>
              </a:rPr>
              <a:t> prefix </a:t>
            </a:r>
            <a:r>
              <a:rPr lang="en-GB" sz="2000" dirty="0">
                <a:solidFill>
                  <a:schemeClr val="bg1"/>
                </a:solidFill>
                <a:latin typeface="Century Gothic" panose="020B0502020202020204" pitchFamily="34" charset="0"/>
              </a:rPr>
              <a:t>to the </a:t>
            </a:r>
            <a:r>
              <a:rPr lang="en-GB" sz="2000" i="1" dirty="0">
                <a:solidFill>
                  <a:schemeClr val="bg1"/>
                </a:solidFill>
                <a:latin typeface="Century Gothic" panose="020B0502020202020204" pitchFamily="34" charset="0"/>
              </a:rPr>
              <a:t>verb </a:t>
            </a:r>
            <a:r>
              <a:rPr lang="en-GB" sz="2000" dirty="0">
                <a:solidFill>
                  <a:schemeClr val="bg1"/>
                </a:solidFill>
                <a:latin typeface="Century Gothic" panose="020B0502020202020204" pitchFamily="34" charset="0"/>
              </a:rPr>
              <a:t>with </a:t>
            </a:r>
            <a:r>
              <a:rPr lang="en-GB" sz="2000" i="1" dirty="0" err="1">
                <a:solidFill>
                  <a:schemeClr val="bg1"/>
                </a:solidFill>
                <a:latin typeface="Century Gothic" panose="020B0502020202020204" pitchFamily="34" charset="0"/>
              </a:rPr>
              <a:t>ge</a:t>
            </a:r>
            <a:r>
              <a:rPr lang="en-GB" sz="2000" i="1" dirty="0">
                <a:solidFill>
                  <a:schemeClr val="bg1"/>
                </a:solidFill>
                <a:latin typeface="Century Gothic" panose="020B0502020202020204" pitchFamily="34" charset="0"/>
              </a:rPr>
              <a:t>: </a:t>
            </a:r>
            <a:r>
              <a:rPr lang="en-GB" sz="2000" i="1" dirty="0">
                <a:solidFill>
                  <a:schemeClr val="bg1"/>
                </a:solidFill>
                <a:latin typeface="Century Gothic" panose="020B0502020202020204" pitchFamily="34" charset="0"/>
                <a:sym typeface="Wingdings" panose="05000000000000000000" pitchFamily="2" charset="2"/>
              </a:rPr>
              <a:t> </a:t>
            </a:r>
            <a:r>
              <a:rPr lang="en-GB" sz="2000" b="1" i="1" dirty="0" err="1">
                <a:solidFill>
                  <a:schemeClr val="bg1"/>
                </a:solidFill>
                <a:latin typeface="Century Gothic" panose="020B0502020202020204" pitchFamily="34" charset="0"/>
                <a:sym typeface="Wingdings" panose="05000000000000000000" pitchFamily="2" charset="2"/>
              </a:rPr>
              <a:t>aufgehört</a:t>
            </a:r>
            <a:r>
              <a:rPr lang="en-GB" sz="2000" i="1" dirty="0">
                <a:solidFill>
                  <a:schemeClr val="bg1"/>
                </a:solidFill>
                <a:latin typeface="Century Gothic" panose="020B0502020202020204" pitchFamily="34" charset="0"/>
                <a:sym typeface="Wingdings" panose="05000000000000000000" pitchFamily="2" charset="2"/>
              </a:rPr>
              <a:t>.</a:t>
            </a:r>
            <a:endParaRPr kumimoji="0" lang="en-GB" sz="2000" b="0" i="1"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144537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787523" cy="869950"/>
          </a:xfrm>
          <a:prstGeom prst="rect">
            <a:avLst/>
          </a:prstGeom>
        </p:spPr>
      </p:pic>
      <p:sp>
        <p:nvSpPr>
          <p:cNvPr id="4" name="Title 3"/>
          <p:cNvSpPr>
            <a:spLocks noGrp="1"/>
          </p:cNvSpPr>
          <p:nvPr>
            <p:ph type="title"/>
          </p:nvPr>
        </p:nvSpPr>
        <p:spPr>
          <a:xfrm>
            <a:off x="0" y="294041"/>
            <a:ext cx="5950822" cy="707849"/>
          </a:xfrm>
        </p:spPr>
        <p:txBody>
          <a:bodyPr>
            <a:normAutofit/>
          </a:bodyPr>
          <a:lstStyle/>
          <a:p>
            <a:r>
              <a:rPr lang="en-GB" sz="3600" b="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206FE5FF-C193-4056-A3E9-771832ABD60C}"/>
              </a:ext>
            </a:extLst>
          </p:cNvPr>
          <p:cNvGrpSpPr/>
          <p:nvPr/>
        </p:nvGrpSpPr>
        <p:grpSpPr>
          <a:xfrm rot="16200000">
            <a:off x="720551" y="1016092"/>
            <a:ext cx="4948126" cy="5563891"/>
            <a:chOff x="-574043" y="-660222"/>
            <a:chExt cx="4230646" cy="2520999"/>
          </a:xfrm>
        </p:grpSpPr>
        <p:sp>
          <p:nvSpPr>
            <p:cNvPr id="9"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Speech Bubble: Rectangle with Corners Rounded 56">
            <a:extLst>
              <a:ext uri="{FF2B5EF4-FFF2-40B4-BE49-F238E27FC236}">
                <a16:creationId xmlns:a16="http://schemas.microsoft.com/office/drawing/2014/main" id="{7C50FF2B-8DED-4109-AB5A-AF58722DE0D3}"/>
              </a:ext>
            </a:extLst>
          </p:cNvPr>
          <p:cNvSpPr/>
          <p:nvPr/>
        </p:nvSpPr>
        <p:spPr>
          <a:xfrm rot="5400000">
            <a:off x="1215085" y="1439245"/>
            <a:ext cx="4030591" cy="4717586"/>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0DBECF6-3DE8-4801-8BFB-E05B1875413E}"/>
              </a:ext>
            </a:extLst>
          </p:cNvPr>
          <p:cNvSpPr txBox="1"/>
          <p:nvPr/>
        </p:nvSpPr>
        <p:spPr>
          <a:xfrm>
            <a:off x="1022420" y="1972339"/>
            <a:ext cx="4617953"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müsst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İlkay</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Gündoğan</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kennen</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ist Fußballspieler. Er ist Mittelfeldspieler und ist sehr wichtig, weil er so gut spielt! Jetzt spielt er für Manchester City. </a:t>
            </a:r>
          </a:p>
        </p:txBody>
      </p:sp>
      <p:sp>
        <p:nvSpPr>
          <p:cNvPr id="13" name="Rectangle 5"/>
          <p:cNvSpPr>
            <a:spLocks noChangeArrowheads="1"/>
          </p:cNvSpPr>
          <p:nvPr/>
        </p:nvSpPr>
        <p:spPr bwMode="auto">
          <a:xfrm>
            <a:off x="-1593923"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31" name="Picture 7" descr="2019-06-11 Fußball, Männer, Länderspiel, Deutschland-Estland StP 2071 LR10 by Stepro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6169" y="3632545"/>
            <a:ext cx="1432826" cy="18029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09187" y="5424368"/>
            <a:ext cx="479297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04F75"/>
                </a:solidFill>
                <a:effectLst/>
                <a:uLnTx/>
                <a:uFillTx/>
                <a:latin typeface="Century Gothic" panose="020F0302020204030204"/>
                <a:ea typeface="+mn-ea"/>
                <a:cs typeface="+mn-cs"/>
              </a:rPr>
              <a:t>Photo by Steffen Prößdorf, CC BY-SA 4.0, https://commons.wikimedia.org/w/index.php?curid=92407733</a:t>
            </a:r>
          </a:p>
        </p:txBody>
      </p:sp>
      <p:grpSp>
        <p:nvGrpSpPr>
          <p:cNvPr id="18" name="Group 17">
            <a:extLst>
              <a:ext uri="{FF2B5EF4-FFF2-40B4-BE49-F238E27FC236}">
                <a16:creationId xmlns:a16="http://schemas.microsoft.com/office/drawing/2014/main" id="{206FE5FF-C193-4056-A3E9-771832ABD60C}"/>
              </a:ext>
            </a:extLst>
          </p:cNvPr>
          <p:cNvGrpSpPr/>
          <p:nvPr/>
        </p:nvGrpSpPr>
        <p:grpSpPr>
          <a:xfrm rot="16200000">
            <a:off x="6549120" y="1064974"/>
            <a:ext cx="4948126" cy="5563891"/>
            <a:chOff x="-574043" y="-660222"/>
            <a:chExt cx="4230646" cy="2520999"/>
          </a:xfrm>
        </p:grpSpPr>
        <p:sp>
          <p:nvSpPr>
            <p:cNvPr id="19"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1" name="Speech Bubble: Rectangle with Corners Rounded 56">
            <a:extLst>
              <a:ext uri="{FF2B5EF4-FFF2-40B4-BE49-F238E27FC236}">
                <a16:creationId xmlns:a16="http://schemas.microsoft.com/office/drawing/2014/main" id="{7C50FF2B-8DED-4109-AB5A-AF58722DE0D3}"/>
              </a:ext>
            </a:extLst>
          </p:cNvPr>
          <p:cNvSpPr/>
          <p:nvPr/>
        </p:nvSpPr>
        <p:spPr>
          <a:xfrm>
            <a:off x="6745856" y="1815736"/>
            <a:ext cx="4692770" cy="3991984"/>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Ein paar Infos: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ist Deutscher, aber sein Großvater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war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Türke.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2011 </a:t>
            </a:r>
            <a:r>
              <a:rPr lang="de-DE" altLang="en-US" sz="2000" b="1" dirty="0">
                <a:solidFill>
                  <a:srgbClr val="104F75"/>
                </a:solidFill>
                <a:latin typeface="Century Gothic" panose="020F0302020204030204"/>
              </a:rPr>
              <a:t>ist</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lang="de-DE" altLang="en-US" sz="2000" dirty="0">
                <a:solidFill>
                  <a:srgbClr val="104F75"/>
                </a:solidFill>
                <a:latin typeface="Century Gothic" panose="020F0302020204030204"/>
              </a:rPr>
              <a:t>zu</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Borussia Dortmund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gegangen</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hat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auch oft für Deutschland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gespielt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2013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hatte</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er Rückenprobleme und 2016 Knieprobleme.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hat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für ein paar Monate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aufgehört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zu spielen. </a:t>
            </a:r>
          </a:p>
        </p:txBody>
      </p:sp>
      <p:sp>
        <p:nvSpPr>
          <p:cNvPr id="17" name="Speech Bubble: Rectangle with Corners Rounded 1">
            <a:extLst>
              <a:ext uri="{FF2B5EF4-FFF2-40B4-BE49-F238E27FC236}">
                <a16:creationId xmlns:a16="http://schemas.microsoft.com/office/drawing/2014/main" id="{D2BCCE7A-AE36-4972-A36E-4A6DFBDF25E0}"/>
              </a:ext>
            </a:extLst>
          </p:cNvPr>
          <p:cNvSpPr/>
          <p:nvPr/>
        </p:nvSpPr>
        <p:spPr>
          <a:xfrm>
            <a:off x="4913176" y="5886955"/>
            <a:ext cx="4499640" cy="868049"/>
          </a:xfrm>
          <a:prstGeom prst="wedgeRoundRectCallout">
            <a:avLst>
              <a:gd name="adj1" fmla="val -1123"/>
              <a:gd name="adj2" fmla="val -195318"/>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B0502020202020204" pitchFamily="34" charset="0"/>
              </a:rPr>
              <a:t>Remember: </a:t>
            </a:r>
            <a:r>
              <a:rPr lang="en-GB" sz="2000" b="1" dirty="0" err="1">
                <a:solidFill>
                  <a:schemeClr val="bg1"/>
                </a:solidFill>
                <a:latin typeface="Century Gothic" panose="020B0502020202020204" pitchFamily="34" charset="0"/>
              </a:rPr>
              <a:t>hatte</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(imperfect) = a shortcut for </a:t>
            </a:r>
            <a:r>
              <a:rPr lang="en-GB" sz="2000" b="1" dirty="0">
                <a:solidFill>
                  <a:schemeClr val="bg1"/>
                </a:solidFill>
                <a:latin typeface="Century Gothic" panose="020B0502020202020204" pitchFamily="34" charset="0"/>
              </a:rPr>
              <a:t>hat..</a:t>
            </a:r>
            <a:r>
              <a:rPr lang="en-GB" sz="2000" dirty="0">
                <a:solidFill>
                  <a:schemeClr val="bg1"/>
                </a:solidFill>
                <a:latin typeface="Century Gothic" panose="020B0502020202020204" pitchFamily="34" charset="0"/>
              </a:rPr>
              <a:t>.</a:t>
            </a:r>
            <a:r>
              <a:rPr lang="en-GB" sz="2000" b="1" dirty="0" err="1">
                <a:solidFill>
                  <a:schemeClr val="bg1"/>
                </a:solidFill>
                <a:latin typeface="Century Gothic" panose="020B0502020202020204" pitchFamily="34" charset="0"/>
              </a:rPr>
              <a:t>gehabt</a:t>
            </a:r>
            <a:r>
              <a:rPr lang="en-GB" sz="2000" dirty="0">
                <a:solidFill>
                  <a:schemeClr val="bg1"/>
                </a:solidFill>
                <a:latin typeface="Century Gothic" panose="020B0502020202020204" pitchFamily="34" charset="0"/>
              </a:rPr>
              <a:t> (perfect)</a:t>
            </a:r>
            <a:endParaRPr kumimoji="0" lang="en-GB" sz="2000" b="0" i="1"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9513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11514" cy="869950"/>
          </a:xfrm>
          <a:prstGeom prst="rect">
            <a:avLst/>
          </a:prstGeom>
        </p:spPr>
      </p:pic>
      <p:sp>
        <p:nvSpPr>
          <p:cNvPr id="4" name="Title 3"/>
          <p:cNvSpPr>
            <a:spLocks noGrp="1"/>
          </p:cNvSpPr>
          <p:nvPr>
            <p:ph type="title"/>
          </p:nvPr>
        </p:nvSpPr>
        <p:spPr>
          <a:xfrm>
            <a:off x="0" y="294041"/>
            <a:ext cx="5630238" cy="707849"/>
          </a:xfrm>
        </p:spPr>
        <p:txBody>
          <a:bodyPr>
            <a:normAutofit fontScale="90000"/>
          </a:bodyPr>
          <a:lstStyle/>
          <a:p>
            <a:r>
              <a:rPr lang="en-GB" sz="3600" b="1" dirty="0">
                <a:solidFill>
                  <a:schemeClr val="bg1"/>
                </a:solidFill>
              </a:rPr>
              <a:t>Marie Tharp – </a:t>
            </a:r>
            <a:r>
              <a:rPr lang="en-GB" sz="3600" b="1" dirty="0" err="1">
                <a:solidFill>
                  <a:schemeClr val="bg1"/>
                </a:solidFill>
              </a:rPr>
              <a:t>Entdeckerin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158268"/>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42422" y="1237123"/>
            <a:ext cx="6807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Person A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dreht</a:t>
            </a: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b="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sich</a:t>
            </a: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um*, Person B </a:t>
            </a:r>
            <a:r>
              <a:rPr kumimoji="0" lang="en-US" sz="2400" b="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erzählt</a:t>
            </a:r>
            <a:r>
              <a:rPr lang="en-US" sz="2400" dirty="0">
                <a:solidFill>
                  <a:schemeClr val="accent5">
                    <a:lumMod val="50000"/>
                  </a:schemeClr>
                </a:solidFill>
                <a:latin typeface="Century Gothic" panose="020F0302020204030204"/>
              </a:rPr>
              <a:t> von Marie Tharp – </a:t>
            </a:r>
            <a:r>
              <a:rPr lang="en-US" sz="2400" b="1" dirty="0">
                <a:solidFill>
                  <a:schemeClr val="accent5">
                    <a:lumMod val="50000"/>
                  </a:schemeClr>
                </a:solidFill>
                <a:latin typeface="Century Gothic" panose="020F0302020204030204"/>
              </a:rPr>
              <a:t>in der </a:t>
            </a:r>
            <a:r>
              <a:rPr lang="en-US" sz="2400" b="1" dirty="0" err="1">
                <a:solidFill>
                  <a:schemeClr val="accent5">
                    <a:lumMod val="50000"/>
                  </a:schemeClr>
                </a:solidFill>
                <a:latin typeface="Century Gothic" panose="020F0302020204030204"/>
              </a:rPr>
              <a:t>Vergangenheit</a:t>
            </a:r>
            <a:r>
              <a:rPr lang="en-US" sz="2400" b="1" dirty="0">
                <a:solidFill>
                  <a:schemeClr val="accent5">
                    <a:lumMod val="50000"/>
                  </a:schemeClr>
                </a:solidFill>
                <a:latin typeface="Century Gothic" panose="020F0302020204030204"/>
              </a:rPr>
              <a:t>!</a:t>
            </a:r>
            <a:r>
              <a:rPr lang="en-US" sz="2400" dirty="0">
                <a:solidFill>
                  <a:schemeClr val="accent5">
                    <a:lumMod val="50000"/>
                  </a:schemeClr>
                </a:solidFill>
                <a:latin typeface="Century Gothic" panose="020F0302020204030204"/>
              </a:rPr>
              <a:t> </a:t>
            </a:r>
            <a:br>
              <a:rPr lang="en-US" sz="2400" dirty="0">
                <a:solidFill>
                  <a:schemeClr val="accent5">
                    <a:lumMod val="50000"/>
                  </a:schemeClr>
                </a:solidFill>
                <a:latin typeface="Century Gothic" panose="020F0302020204030204"/>
              </a:rPr>
            </a:br>
            <a:r>
              <a:rPr lang="en-US" sz="2400" dirty="0">
                <a:solidFill>
                  <a:schemeClr val="accent5">
                    <a:lumMod val="50000"/>
                  </a:schemeClr>
                </a:solidFill>
                <a:latin typeface="Century Gothic" panose="020F0302020204030204"/>
              </a:rPr>
              <a:t>Person A </a:t>
            </a:r>
            <a:r>
              <a:rPr lang="en-US" sz="2400" dirty="0" err="1">
                <a:solidFill>
                  <a:schemeClr val="accent5">
                    <a:lumMod val="50000"/>
                  </a:schemeClr>
                </a:solidFill>
                <a:latin typeface="Century Gothic" panose="020F0302020204030204"/>
              </a:rPr>
              <a:t>macht</a:t>
            </a:r>
            <a:r>
              <a:rPr lang="en-US" sz="2400" dirty="0">
                <a:solidFill>
                  <a:schemeClr val="accent5">
                    <a:lumMod val="50000"/>
                  </a:schemeClr>
                </a:solidFill>
                <a:latin typeface="Century Gothic" panose="020F0302020204030204"/>
              </a:rPr>
              <a:t> </a:t>
            </a:r>
            <a:r>
              <a:rPr lang="en-US" sz="2400" dirty="0" err="1">
                <a:solidFill>
                  <a:schemeClr val="accent5">
                    <a:lumMod val="50000"/>
                  </a:schemeClr>
                </a:solidFill>
                <a:latin typeface="Century Gothic" panose="020F0302020204030204"/>
              </a:rPr>
              <a:t>Notizen</a:t>
            </a:r>
            <a:r>
              <a:rPr lang="en-US" sz="2400" dirty="0">
                <a:solidFill>
                  <a:schemeClr val="accent5">
                    <a:lumMod val="50000"/>
                  </a:schemeClr>
                </a:solidFill>
                <a:latin typeface="Century Gothic" panose="020F0302020204030204"/>
              </a:rPr>
              <a:t> auf </a:t>
            </a:r>
            <a:r>
              <a:rPr lang="en-US" sz="2400" dirty="0" err="1">
                <a:solidFill>
                  <a:schemeClr val="accent5">
                    <a:lumMod val="50000"/>
                  </a:schemeClr>
                </a:solidFill>
                <a:latin typeface="Century Gothic" panose="020F0302020204030204"/>
              </a:rPr>
              <a:t>Englisch</a:t>
            </a:r>
            <a:r>
              <a:rPr lang="en-US" sz="2400" dirty="0">
                <a:solidFill>
                  <a:schemeClr val="accent5">
                    <a:lumMod val="50000"/>
                  </a:schemeClr>
                </a:solidFill>
                <a:latin typeface="Century Gothic" panose="020F0302020204030204"/>
              </a:rPr>
              <a:t> und </a:t>
            </a:r>
            <a:r>
              <a:rPr lang="en-US" sz="2400" dirty="0" err="1">
                <a:solidFill>
                  <a:schemeClr val="accent5">
                    <a:lumMod val="50000"/>
                  </a:schemeClr>
                </a:solidFill>
                <a:latin typeface="Century Gothic" panose="020F0302020204030204"/>
              </a:rPr>
              <a:t>erzählt</a:t>
            </a:r>
            <a:r>
              <a:rPr lang="en-US" sz="2400" dirty="0">
                <a:solidFill>
                  <a:schemeClr val="accent5">
                    <a:lumMod val="50000"/>
                  </a:schemeClr>
                </a:solidFill>
                <a:latin typeface="Century Gothic" panose="020F0302020204030204"/>
              </a:rPr>
              <a:t> </a:t>
            </a:r>
            <a:r>
              <a:rPr lang="en-US" sz="2400" dirty="0" err="1">
                <a:solidFill>
                  <a:schemeClr val="accent5">
                    <a:lumMod val="50000"/>
                  </a:schemeClr>
                </a:solidFill>
                <a:latin typeface="Century Gothic" panose="020F0302020204030204"/>
              </a:rPr>
              <a:t>dann</a:t>
            </a:r>
            <a:r>
              <a:rPr lang="en-US" sz="2400" dirty="0">
                <a:solidFill>
                  <a:schemeClr val="accent5">
                    <a:lumMod val="50000"/>
                  </a:schemeClr>
                </a:solidFill>
                <a:latin typeface="Century Gothic" panose="020F0302020204030204"/>
              </a:rPr>
              <a:t> auf Deutsch.</a:t>
            </a:r>
            <a:endPar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58054A07-F107-4799-B616-FA26ADCE2855}"/>
              </a:ext>
            </a:extLst>
          </p:cNvPr>
          <p:cNvSpPr txBox="1"/>
          <p:nvPr/>
        </p:nvSpPr>
        <p:spPr>
          <a:xfrm>
            <a:off x="295930" y="3103904"/>
            <a:ext cx="5563891" cy="3046988"/>
          </a:xfrm>
          <a:prstGeom prst="rect">
            <a:avLst/>
          </a:prstGeom>
          <a:solidFill>
            <a:srgbClr val="F3FA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Marie Tharp.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braucht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Meeresboden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Aber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“Dame”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verbringt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 auf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Forschungsschiff</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400" i="1" dirty="0">
                <a:solidFill>
                  <a:srgbClr val="4472C4">
                    <a:lumMod val="50000"/>
                  </a:srgbClr>
                </a:solidFill>
                <a:latin typeface="Century Gothic" panose="020F0302020204030204"/>
              </a:rPr>
              <a:t> </a:t>
            </a:r>
            <a:r>
              <a:rPr lang="en-US" sz="2400" dirty="0">
                <a:solidFill>
                  <a:schemeClr val="accent5">
                    <a:lumMod val="50000"/>
                  </a:schemeClr>
                </a:solidFill>
                <a:latin typeface="Century Gothic" panose="020F0302020204030204"/>
              </a:rPr>
              <a:t>–</a:t>
            </a: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damals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Also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der Universität.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42" name="Picture 2" descr="As a woman, Marie Tharp wasn't allowed on scientific research vessels. Instead, she used data gathered ...">
            <a:extLst>
              <a:ext uri="{FF2B5EF4-FFF2-40B4-BE49-F238E27FC236}">
                <a16:creationId xmlns:a16="http://schemas.microsoft.com/office/drawing/2014/main" id="{922CD064-6FAF-4EEA-819D-E973BF4B18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212" y="682272"/>
            <a:ext cx="2241243" cy="28376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EDE921-8B9B-4025-A840-A7C92BBF6D12}"/>
              </a:ext>
            </a:extLst>
          </p:cNvPr>
          <p:cNvSpPr/>
          <p:nvPr/>
        </p:nvSpPr>
        <p:spPr>
          <a:xfrm>
            <a:off x="8870697" y="5991062"/>
            <a:ext cx="3315183" cy="369332"/>
          </a:xfrm>
          <a:prstGeom prst="rect">
            <a:avLst/>
          </a:prstGeom>
        </p:spPr>
        <p:txBody>
          <a:bodyPr wrap="square">
            <a:spAutoFit/>
          </a:bodyPr>
          <a:lstStyle/>
          <a:p>
            <a:pPr algn="r"/>
            <a:r>
              <a:rPr lang="en-GB" dirty="0">
                <a:solidFill>
                  <a:schemeClr val="accent5">
                    <a:lumMod val="50000"/>
                  </a:schemeClr>
                </a:solidFill>
              </a:rPr>
              <a:t>Photo: Joseph H. Bailey </a:t>
            </a:r>
          </a:p>
        </p:txBody>
      </p:sp>
      <p:sp>
        <p:nvSpPr>
          <p:cNvPr id="8" name="TextBox 7">
            <a:extLst>
              <a:ext uri="{FF2B5EF4-FFF2-40B4-BE49-F238E27FC236}">
                <a16:creationId xmlns:a16="http://schemas.microsoft.com/office/drawing/2014/main" id="{27612C62-BD1F-4AFF-AF50-2A26C2B61E5E}"/>
              </a:ext>
            </a:extLst>
          </p:cNvPr>
          <p:cNvSpPr txBox="1"/>
          <p:nvPr/>
        </p:nvSpPr>
        <p:spPr>
          <a:xfrm>
            <a:off x="9742128" y="3446399"/>
            <a:ext cx="2676013" cy="707886"/>
          </a:xfrm>
          <a:prstGeom prst="rect">
            <a:avLst/>
          </a:prstGeom>
          <a:noFill/>
        </p:spPr>
        <p:txBody>
          <a:bodyPr wrap="square" rtlCol="0">
            <a:spAutoFit/>
          </a:bodyPr>
          <a:lstStyle/>
          <a:p>
            <a:pPr algn="l"/>
            <a:r>
              <a:rPr lang="en-US" sz="2000" b="1" dirty="0">
                <a:solidFill>
                  <a:schemeClr val="accent5">
                    <a:lumMod val="50000"/>
                  </a:schemeClr>
                </a:solidFill>
              </a:rPr>
              <a:t>Marie Tharp</a:t>
            </a:r>
          </a:p>
          <a:p>
            <a:pPr algn="l"/>
            <a:r>
              <a:rPr lang="en-US" sz="2000" b="1" dirty="0">
                <a:solidFill>
                  <a:schemeClr val="accent5">
                    <a:lumMod val="50000"/>
                  </a:schemeClr>
                </a:solidFill>
              </a:rPr>
              <a:t> 1920-2006</a:t>
            </a:r>
            <a:endParaRPr lang="en-GB" sz="2000" b="1" dirty="0">
              <a:solidFill>
                <a:schemeClr val="accent5">
                  <a:lumMod val="50000"/>
                </a:schemeClr>
              </a:solidFill>
            </a:endParaRPr>
          </a:p>
        </p:txBody>
      </p:sp>
      <p:pic>
        <p:nvPicPr>
          <p:cNvPr id="10244" name="Picture 4" descr="World, Earth, Planet, Globe, Map, Geography">
            <a:extLst>
              <a:ext uri="{FF2B5EF4-FFF2-40B4-BE49-F238E27FC236}">
                <a16:creationId xmlns:a16="http://schemas.microsoft.com/office/drawing/2014/main" id="{DF062DAB-605F-4C0F-864E-4D63047C1D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9622" y="2594098"/>
            <a:ext cx="2121310" cy="212131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ompass Rose, Wind Rose, Navigation, Compass, South">
            <a:extLst>
              <a:ext uri="{FF2B5EF4-FFF2-40B4-BE49-F238E27FC236}">
                <a16:creationId xmlns:a16="http://schemas.microsoft.com/office/drawing/2014/main" id="{A88F5C74-CB83-40C3-B5C6-DA64EDF553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7696" y="663797"/>
            <a:ext cx="1908264" cy="1836832"/>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
            <a:extLst>
              <a:ext uri="{FF2B5EF4-FFF2-40B4-BE49-F238E27FC236}">
                <a16:creationId xmlns:a16="http://schemas.microsoft.com/office/drawing/2014/main" id="{CF189670-EC86-4C80-8443-92FBAEEF83DF}"/>
              </a:ext>
            </a:extLst>
          </p:cNvPr>
          <p:cNvSpPr/>
          <p:nvPr/>
        </p:nvSpPr>
        <p:spPr>
          <a:xfrm>
            <a:off x="5911514" y="4963264"/>
            <a:ext cx="4297198" cy="714930"/>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noProof="0" dirty="0"/>
              <a:t>*</a:t>
            </a:r>
            <a:r>
              <a:rPr lang="en-GB" sz="2000" noProof="0" dirty="0" err="1"/>
              <a:t>sich</a:t>
            </a:r>
            <a:r>
              <a:rPr lang="en-GB" sz="2000" noProof="0" dirty="0"/>
              <a:t> </a:t>
            </a:r>
            <a:r>
              <a:rPr lang="en-GB" sz="2000" noProof="0" dirty="0" err="1"/>
              <a:t>umdrehen</a:t>
            </a:r>
            <a:r>
              <a:rPr lang="en-GB" sz="2000" noProof="0" dirty="0"/>
              <a:t> </a:t>
            </a:r>
            <a:r>
              <a:rPr lang="en-GB" sz="2000" dirty="0">
                <a:solidFill>
                  <a:schemeClr val="bg1"/>
                </a:solidFill>
                <a:latin typeface="Century Gothic" panose="020B0502020202020204" pitchFamily="34" charset="0"/>
              </a:rPr>
              <a:t>– to turn around</a:t>
            </a:r>
            <a:r>
              <a:rPr lang="en-GB" sz="2000" noProof="0" dirty="0"/>
              <a:t> </a:t>
            </a:r>
          </a:p>
          <a:p>
            <a:pPr lvl="0">
              <a:defRPr/>
            </a:pPr>
            <a:r>
              <a:rPr lang="en-GB" sz="2000" dirty="0"/>
              <a:t>*</a:t>
            </a:r>
            <a:r>
              <a:rPr lang="en-GB" sz="2000" noProof="0" dirty="0"/>
              <a:t>die </a:t>
            </a:r>
            <a:r>
              <a:rPr lang="en-GB" sz="2000" noProof="0" dirty="0" err="1"/>
              <a:t>Forschung</a:t>
            </a:r>
            <a:r>
              <a:rPr lang="en-GB" sz="2000" noProof="0" dirty="0"/>
              <a:t> </a:t>
            </a:r>
            <a:r>
              <a:rPr lang="en-GB" sz="2000" dirty="0">
                <a:solidFill>
                  <a:schemeClr val="bg1"/>
                </a:solidFill>
                <a:latin typeface="Century Gothic" panose="020B0502020202020204" pitchFamily="34" charset="0"/>
              </a:rPr>
              <a:t>–</a:t>
            </a:r>
            <a:r>
              <a:rPr lang="en-GB" sz="2000" dirty="0"/>
              <a:t> </a:t>
            </a:r>
            <a:r>
              <a:rPr lang="en-GB" sz="2000" noProof="0" dirty="0"/>
              <a:t> research</a:t>
            </a:r>
          </a:p>
        </p:txBody>
      </p:sp>
    </p:spTree>
    <p:extLst>
      <p:ext uri="{BB962C8B-B14F-4D97-AF65-F5344CB8AC3E}">
        <p14:creationId xmlns:p14="http://schemas.microsoft.com/office/powerpoint/2010/main" val="1509981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328404"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Steve Irwin – </a:t>
            </a:r>
            <a:r>
              <a:rPr lang="en-GB" sz="3600" b="1" dirty="0" err="1">
                <a:solidFill>
                  <a:schemeClr val="bg1"/>
                </a:solidFill>
              </a:rPr>
              <a:t>Tierforscher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158268"/>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6807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Jetzt</a:t>
            </a: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b="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tauscht</a:t>
            </a: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die </a:t>
            </a:r>
            <a:r>
              <a:rPr kumimoji="0" lang="en-US" sz="2400" b="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Rollen</a:t>
            </a: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b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br>
            <a:endPar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58054A07-F107-4799-B616-FA26ADCE2855}"/>
              </a:ext>
            </a:extLst>
          </p:cNvPr>
          <p:cNvSpPr txBox="1"/>
          <p:nvPr/>
        </p:nvSpPr>
        <p:spPr>
          <a:xfrm>
            <a:off x="764513" y="309363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7612C62-BD1F-4AFF-AF50-2A26C2B61E5E}"/>
              </a:ext>
            </a:extLst>
          </p:cNvPr>
          <p:cNvSpPr txBox="1"/>
          <p:nvPr/>
        </p:nvSpPr>
        <p:spPr>
          <a:xfrm>
            <a:off x="9297190" y="2906783"/>
            <a:ext cx="2676013" cy="830997"/>
          </a:xfrm>
          <a:prstGeom prst="rect">
            <a:avLst/>
          </a:prstGeom>
          <a:noFill/>
        </p:spPr>
        <p:txBody>
          <a:bodyPr wrap="square" rtlCol="0">
            <a:spAutoFit/>
          </a:bodyPr>
          <a:lstStyle/>
          <a:p>
            <a:pPr algn="ctr"/>
            <a:r>
              <a:rPr lang="en-US" sz="2400" b="1" dirty="0">
                <a:solidFill>
                  <a:schemeClr val="accent5">
                    <a:lumMod val="50000"/>
                  </a:schemeClr>
                </a:solidFill>
              </a:rPr>
              <a:t>Steve Irwin</a:t>
            </a:r>
          </a:p>
          <a:p>
            <a:pPr algn="ctr"/>
            <a:r>
              <a:rPr lang="en-US" sz="2400" b="1" dirty="0">
                <a:solidFill>
                  <a:schemeClr val="accent5">
                    <a:lumMod val="50000"/>
                  </a:schemeClr>
                </a:solidFill>
              </a:rPr>
              <a:t> 1962-2006</a:t>
            </a:r>
            <a:endParaRPr lang="en-GB" sz="2400" b="1" dirty="0">
              <a:solidFill>
                <a:schemeClr val="accent5">
                  <a:lumMod val="50000"/>
                </a:schemeClr>
              </a:solidFill>
            </a:endParaRPr>
          </a:p>
        </p:txBody>
      </p:sp>
      <p:pic>
        <p:nvPicPr>
          <p:cNvPr id="11266" name="Picture 2">
            <a:extLst>
              <a:ext uri="{FF2B5EF4-FFF2-40B4-BE49-F238E27FC236}">
                <a16:creationId xmlns:a16="http://schemas.microsoft.com/office/drawing/2014/main" id="{9B96D2E5-D88B-47CE-B085-BDD5A59DBF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2439" y="1100080"/>
            <a:ext cx="2114200" cy="17655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BF4CC15-93A2-416B-AA1E-8B6B5825CAF3}"/>
              </a:ext>
            </a:extLst>
          </p:cNvPr>
          <p:cNvSpPr/>
          <p:nvPr/>
        </p:nvSpPr>
        <p:spPr>
          <a:xfrm>
            <a:off x="8574375" y="6035919"/>
            <a:ext cx="3684134" cy="369332"/>
          </a:xfrm>
          <a:prstGeom prst="rect">
            <a:avLst/>
          </a:prstGeom>
        </p:spPr>
        <p:txBody>
          <a:bodyPr wrap="square">
            <a:spAutoFit/>
          </a:bodyPr>
          <a:lstStyle/>
          <a:p>
            <a:r>
              <a:rPr lang="en-GB" dirty="0">
                <a:solidFill>
                  <a:schemeClr val="accent5">
                    <a:lumMod val="50000"/>
                  </a:schemeClr>
                </a:solidFill>
              </a:rPr>
              <a:t>Photo: </a:t>
            </a:r>
            <a:r>
              <a:rPr lang="en-US" dirty="0">
                <a:solidFill>
                  <a:schemeClr val="accent5">
                    <a:lumMod val="50000"/>
                  </a:schemeClr>
                </a:solidFill>
              </a:rPr>
              <a:t>Richard Giles, CC BY 2.0</a:t>
            </a:r>
            <a:endParaRPr lang="en-GB" dirty="0">
              <a:solidFill>
                <a:schemeClr val="accent5">
                  <a:lumMod val="50000"/>
                </a:schemeClr>
              </a:solidFill>
            </a:endParaRPr>
          </a:p>
        </p:txBody>
      </p:sp>
      <p:sp>
        <p:nvSpPr>
          <p:cNvPr id="15" name="TextBox 14">
            <a:extLst>
              <a:ext uri="{FF2B5EF4-FFF2-40B4-BE49-F238E27FC236}">
                <a16:creationId xmlns:a16="http://schemas.microsoft.com/office/drawing/2014/main" id="{F553B955-0CF0-4D8E-858C-759D8E2FADB9}"/>
              </a:ext>
            </a:extLst>
          </p:cNvPr>
          <p:cNvSpPr txBox="1"/>
          <p:nvPr/>
        </p:nvSpPr>
        <p:spPr>
          <a:xfrm>
            <a:off x="390413" y="2583618"/>
            <a:ext cx="5563891" cy="3046988"/>
          </a:xfrm>
          <a:prstGeom prst="rect">
            <a:avLst/>
          </a:prstGeom>
          <a:solidFill>
            <a:srgbClr val="F3FA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Steve Irwin. In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Australien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Krokodile</a:t>
            </a:r>
            <a:r>
              <a:rPr lang="en-US" sz="2400" i="1" dirty="0">
                <a:solidFill>
                  <a:srgbClr val="4472C4">
                    <a:lumMod val="50000"/>
                  </a:srgbClr>
                </a:solidFill>
                <a:latin typeface="Century Gothic" panose="020F0302020204030204"/>
              </a:rPr>
              <a:t> – er </a:t>
            </a:r>
            <a:r>
              <a:rPr lang="en-US" sz="2400" b="1" i="1" dirty="0" err="1">
                <a:solidFill>
                  <a:srgbClr val="4472C4">
                    <a:lumMod val="50000"/>
                  </a:srgbClr>
                </a:solidFill>
                <a:latin typeface="Century Gothic" panose="020F0302020204030204"/>
              </a:rPr>
              <a:t>findet</a:t>
            </a:r>
            <a:r>
              <a:rPr lang="en-US" sz="2400" b="1"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sie</a:t>
            </a:r>
            <a:r>
              <a:rPr lang="en-US" sz="2400" i="1" dirty="0">
                <a:solidFill>
                  <a:srgbClr val="4472C4">
                    <a:lumMod val="50000"/>
                  </a:srgbClr>
                </a:solidFill>
                <a:latin typeface="Century Gothic" panose="020F0302020204030204"/>
              </a:rPr>
              <a:t> toll!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fährt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fliegt</a:t>
            </a: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die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Küste</a:t>
            </a:r>
            <a:r>
              <a:rPr lang="en-US" sz="2400" i="1" dirty="0">
                <a:solidFill>
                  <a:srgbClr val="4472C4">
                    <a:lumMod val="50000"/>
                  </a:srgbClr>
                </a:solidFill>
                <a:latin typeface="Century Gothic" panose="020F0302020204030204"/>
              </a:rPr>
              <a:t> und</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Meer. Er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bleibt</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Wasser und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trifft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i="1" dirty="0" err="1">
                <a:solidFill>
                  <a:srgbClr val="4472C4">
                    <a:lumMod val="50000"/>
                  </a:srgbClr>
                </a:solidFill>
                <a:latin typeface="Century Gothic" panose="020F0302020204030204"/>
              </a:rPr>
              <a:t>dort</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viele</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interessante</a:t>
            </a: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Leider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i="1" dirty="0" err="1">
                <a:solidFill>
                  <a:srgbClr val="4472C4">
                    <a:lumMod val="50000"/>
                  </a:srgbClr>
                </a:solidFill>
                <a:latin typeface="Century Gothic" panose="020F0302020204030204"/>
              </a:rPr>
              <a:t>stirbt</a:t>
            </a:r>
            <a:r>
              <a:rPr lang="en-US" sz="2400" b="1" i="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er 2006 an </a:t>
            </a:r>
            <a:r>
              <a:rPr lang="en-US" sz="2400" i="1" dirty="0" err="1">
                <a:solidFill>
                  <a:srgbClr val="4472C4">
                    <a:lumMod val="50000"/>
                  </a:srgbClr>
                </a:solidFill>
                <a:latin typeface="Century Gothic" panose="020F0302020204030204"/>
              </a:rPr>
              <a:t>einem</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Stachelrochen</a:t>
            </a:r>
            <a:r>
              <a:rPr lang="en-US" sz="2400" i="1" dirty="0">
                <a:solidFill>
                  <a:srgbClr val="4472C4">
                    <a:lumMod val="50000"/>
                  </a:srgbClr>
                </a:solidFill>
                <a:latin typeface="Century Gothic" panose="020F0302020204030204"/>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268" name="Picture 4" descr="Octopus, Creatures, Animal, Pink, Ocean, Marine">
            <a:extLst>
              <a:ext uri="{FF2B5EF4-FFF2-40B4-BE49-F238E27FC236}">
                <a16:creationId xmlns:a16="http://schemas.microsoft.com/office/drawing/2014/main" id="{861A1786-03CB-4B65-A207-BAABD84675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3581" y="2022227"/>
            <a:ext cx="1356708" cy="157807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lligator, View, Side, Tail, Teeth, Grinning, Nostrils">
            <a:extLst>
              <a:ext uri="{FF2B5EF4-FFF2-40B4-BE49-F238E27FC236}">
                <a16:creationId xmlns:a16="http://schemas.microsoft.com/office/drawing/2014/main" id="{BF2EBFB2-DCC0-459C-9FF2-B91C78B999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7872" y="358727"/>
            <a:ext cx="3139318" cy="15696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A481BFF-7382-41F6-AC75-C1BDFBEBE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878" y="3020018"/>
            <a:ext cx="2981176" cy="2248303"/>
          </a:xfrm>
          <a:prstGeom prst="rect">
            <a:avLst/>
          </a:prstGeom>
        </p:spPr>
      </p:pic>
      <p:sp>
        <p:nvSpPr>
          <p:cNvPr id="16" name="Speech Bubble: Rectangle with Corners Rounded 1">
            <a:extLst>
              <a:ext uri="{FF2B5EF4-FFF2-40B4-BE49-F238E27FC236}">
                <a16:creationId xmlns:a16="http://schemas.microsoft.com/office/drawing/2014/main" id="{18DDD1FF-3ED5-4780-9F12-1DB70B41B800}"/>
              </a:ext>
            </a:extLst>
          </p:cNvPr>
          <p:cNvSpPr/>
          <p:nvPr/>
        </p:nvSpPr>
        <p:spPr>
          <a:xfrm>
            <a:off x="188036" y="5694263"/>
            <a:ext cx="3982463" cy="510012"/>
          </a:xfrm>
          <a:prstGeom prst="wedgeRoundRectCallout">
            <a:avLst>
              <a:gd name="adj1" fmla="val -24421"/>
              <a:gd name="adj2" fmla="val -82773"/>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*der </a:t>
            </a:r>
            <a:r>
              <a:rPr lang="en-GB" sz="2000" noProof="0" dirty="0" err="1"/>
              <a:t>Stachelrochen</a:t>
            </a:r>
            <a:r>
              <a:rPr lang="en-GB" sz="2000" noProof="0" dirty="0"/>
              <a:t> – stingray</a:t>
            </a:r>
          </a:p>
        </p:txBody>
      </p:sp>
      <p:sp>
        <p:nvSpPr>
          <p:cNvPr id="17" name="Speech Bubble: Rectangle with Corners Rounded 1">
            <a:extLst>
              <a:ext uri="{FF2B5EF4-FFF2-40B4-BE49-F238E27FC236}">
                <a16:creationId xmlns:a16="http://schemas.microsoft.com/office/drawing/2014/main" id="{2C4CC4A6-BD29-42EF-93D0-8CAA1961BD5E}"/>
              </a:ext>
            </a:extLst>
          </p:cNvPr>
          <p:cNvSpPr/>
          <p:nvPr/>
        </p:nvSpPr>
        <p:spPr>
          <a:xfrm>
            <a:off x="5030619" y="4855070"/>
            <a:ext cx="2850752" cy="637326"/>
          </a:xfrm>
          <a:prstGeom prst="wedgeRoundRectCallout">
            <a:avLst>
              <a:gd name="adj1" fmla="val -60485"/>
              <a:gd name="adj2" fmla="val 1343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a:t>
            </a:r>
            <a:r>
              <a:rPr lang="en-GB" sz="2000" noProof="0" dirty="0" err="1"/>
              <a:t>sterben</a:t>
            </a:r>
            <a:r>
              <a:rPr lang="en-GB" sz="2000" noProof="0" dirty="0"/>
              <a:t> takes </a:t>
            </a:r>
            <a:r>
              <a:rPr lang="en-GB" sz="2000" i="1" noProof="0" dirty="0"/>
              <a:t>sein</a:t>
            </a:r>
            <a:r>
              <a:rPr lang="en-GB" sz="2000" noProof="0" dirty="0"/>
              <a:t> in the perfect tense.</a:t>
            </a:r>
          </a:p>
        </p:txBody>
      </p:sp>
    </p:spTree>
    <p:extLst>
      <p:ext uri="{BB962C8B-B14F-4D97-AF65-F5344CB8AC3E}">
        <p14:creationId xmlns:p14="http://schemas.microsoft.com/office/powerpoint/2010/main" val="26770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3072984" cy="869950"/>
          </a:xfrm>
          <a:prstGeom prst="rect">
            <a:avLst/>
          </a:prstGeom>
        </p:spPr>
      </p:pic>
      <p:sp>
        <p:nvSpPr>
          <p:cNvPr id="4" name="Title 3"/>
          <p:cNvSpPr>
            <a:spLocks noGrp="1"/>
          </p:cNvSpPr>
          <p:nvPr>
            <p:ph type="title"/>
          </p:nvPr>
        </p:nvSpPr>
        <p:spPr>
          <a:xfrm>
            <a:off x="0" y="187127"/>
            <a:ext cx="2758190"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158268"/>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8054A07-F107-4799-B616-FA26ADCE2855}"/>
              </a:ext>
            </a:extLst>
          </p:cNvPr>
          <p:cNvSpPr txBox="1"/>
          <p:nvPr/>
        </p:nvSpPr>
        <p:spPr>
          <a:xfrm>
            <a:off x="764513" y="309363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266" name="Picture 2">
            <a:extLst>
              <a:ext uri="{FF2B5EF4-FFF2-40B4-BE49-F238E27FC236}">
                <a16:creationId xmlns:a16="http://schemas.microsoft.com/office/drawing/2014/main" id="{9B96D2E5-D88B-47CE-B085-BDD5A59DBF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4692" y="637409"/>
            <a:ext cx="2114200" cy="17655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0" name="Picture 6" descr="Alligator, View, Side, Tail, Teeth, Grinning, Nostrils">
            <a:extLst>
              <a:ext uri="{FF2B5EF4-FFF2-40B4-BE49-F238E27FC236}">
                <a16:creationId xmlns:a16="http://schemas.microsoft.com/office/drawing/2014/main" id="{BF2EBFB2-DCC0-459C-9FF2-B91C78B999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8166" y="1302787"/>
            <a:ext cx="2453415" cy="12267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A35713-225B-40C5-8BC5-040C30546CAC}"/>
              </a:ext>
            </a:extLst>
          </p:cNvPr>
          <p:cNvSpPr txBox="1"/>
          <p:nvPr/>
        </p:nvSpPr>
        <p:spPr>
          <a:xfrm>
            <a:off x="274130" y="2835461"/>
            <a:ext cx="5779306" cy="3416320"/>
          </a:xfrm>
          <a:prstGeom prst="rect">
            <a:avLst/>
          </a:prstGeom>
          <a:solidFill>
            <a:srgbClr val="F3FA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lang="en-US" sz="2400" b="1" i="1" dirty="0">
                <a:solidFill>
                  <a:srgbClr val="4472C4">
                    <a:lumMod val="50000"/>
                  </a:srgbClr>
                </a:solidFill>
                <a:latin typeface="Century Gothic" panose="020F0302020204030204"/>
              </a:rPr>
              <a:t>war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Marie Tharp.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man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Meeresboden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gebraucht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Aber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“Dame”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a:t>
            </a:r>
            <a:r>
              <a:rPr lang="en-US" sz="2400" b="1" i="1" dirty="0">
                <a:solidFill>
                  <a:srgbClr val="4472C4">
                    <a:lumMod val="50000"/>
                  </a:srgbClr>
                </a:solidFill>
                <a:latin typeface="Century Gothic" panose="020F0302020204030204"/>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 auf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Forschungsschiff</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400" i="1" dirty="0">
                <a:solidFill>
                  <a:srgbClr val="4472C4">
                    <a:lumMod val="50000"/>
                  </a:srgbClr>
                </a:solidFill>
                <a:latin typeface="Century Gothic" panose="020F0302020204030204"/>
              </a:rPr>
              <a:t> </a:t>
            </a:r>
            <a:r>
              <a:rPr lang="en-US" sz="2400" b="1" i="1" dirty="0" err="1">
                <a:solidFill>
                  <a:srgbClr val="4472C4">
                    <a:lumMod val="50000"/>
                  </a:srgbClr>
                </a:solidFill>
                <a:latin typeface="Century Gothic" panose="020F0302020204030204"/>
              </a:rPr>
              <a:t>verbracht</a:t>
            </a:r>
            <a:r>
              <a:rPr lang="en-US" sz="2400" b="1" i="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damals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geglaubt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Also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der Universität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gelernt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r>
              <a:rPr lang="en-US" sz="2400" i="1" dirty="0">
                <a:solidFill>
                  <a:srgbClr val="4472C4">
                    <a:lumMod val="50000"/>
                  </a:srgbClr>
                </a:solidFill>
                <a:latin typeface="Century Gothic" panose="020F0302020204030204"/>
              </a:rPr>
              <a:t> </a:t>
            </a:r>
            <a:r>
              <a:rPr lang="en-US" sz="2400" b="1" i="1" dirty="0" err="1">
                <a:solidFill>
                  <a:srgbClr val="4472C4">
                    <a:lumMod val="50000"/>
                  </a:srgbClr>
                </a:solidFill>
                <a:latin typeface="Century Gothic" panose="020F0302020204030204"/>
              </a:rPr>
              <a:t>geschrieben</a:t>
            </a:r>
            <a:r>
              <a:rPr lang="en-US" sz="2400" i="1" dirty="0">
                <a:solidFill>
                  <a:srgbClr val="4472C4">
                    <a:lumMod val="50000"/>
                  </a:srgbClr>
                </a:solidFill>
                <a:latin typeface="Century Gothic" panose="020F0302020204030204"/>
              </a:rPr>
              <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4" name="Picture 2" descr="As a woman, Marie Tharp wasn't allowed on scientific research vessels. Instead, she used data gathered ...">
            <a:extLst>
              <a:ext uri="{FF2B5EF4-FFF2-40B4-BE49-F238E27FC236}">
                <a16:creationId xmlns:a16="http://schemas.microsoft.com/office/drawing/2014/main" id="{477493B6-04FE-4B92-B6F9-13AEF1DB94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8727" y="991606"/>
            <a:ext cx="1394481" cy="17655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EBB9339-7FA6-4428-AB4E-D64AE84BB51A}"/>
              </a:ext>
            </a:extLst>
          </p:cNvPr>
          <p:cNvSpPr txBox="1"/>
          <p:nvPr/>
        </p:nvSpPr>
        <p:spPr>
          <a:xfrm>
            <a:off x="2208451" y="1847913"/>
            <a:ext cx="1958815" cy="830997"/>
          </a:xfrm>
          <a:prstGeom prst="rect">
            <a:avLst/>
          </a:prstGeom>
          <a:noFill/>
        </p:spPr>
        <p:txBody>
          <a:bodyPr wrap="square" rtlCol="0">
            <a:spAutoFit/>
          </a:bodyPr>
          <a:lstStyle/>
          <a:p>
            <a:pPr algn="l"/>
            <a:r>
              <a:rPr lang="en-US" sz="2400" b="1" dirty="0">
                <a:solidFill>
                  <a:schemeClr val="accent5">
                    <a:lumMod val="50000"/>
                  </a:schemeClr>
                </a:solidFill>
              </a:rPr>
              <a:t>Marie Tharp</a:t>
            </a:r>
          </a:p>
          <a:p>
            <a:pPr algn="l"/>
            <a:r>
              <a:rPr lang="en-US" sz="2400" dirty="0">
                <a:solidFill>
                  <a:schemeClr val="accent5">
                    <a:lumMod val="50000"/>
                  </a:schemeClr>
                </a:solidFill>
              </a:rPr>
              <a:t> 1920-2006</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D6CECD34-E387-4791-9F7D-1885693DF767}"/>
              </a:ext>
            </a:extLst>
          </p:cNvPr>
          <p:cNvSpPr txBox="1"/>
          <p:nvPr/>
        </p:nvSpPr>
        <p:spPr>
          <a:xfrm>
            <a:off x="9488689" y="2382030"/>
            <a:ext cx="2826206" cy="830997"/>
          </a:xfrm>
          <a:prstGeom prst="rect">
            <a:avLst/>
          </a:prstGeom>
          <a:noFill/>
        </p:spPr>
        <p:txBody>
          <a:bodyPr wrap="square" rtlCol="0">
            <a:spAutoFit/>
          </a:bodyPr>
          <a:lstStyle/>
          <a:p>
            <a:pPr algn="ctr"/>
            <a:r>
              <a:rPr lang="en-US" sz="2400" b="1" dirty="0">
                <a:solidFill>
                  <a:schemeClr val="accent5">
                    <a:lumMod val="50000"/>
                  </a:schemeClr>
                </a:solidFill>
              </a:rPr>
              <a:t>Steve Irwin </a:t>
            </a:r>
            <a:br>
              <a:rPr lang="en-US" sz="2400" b="1" dirty="0">
                <a:solidFill>
                  <a:schemeClr val="accent5">
                    <a:lumMod val="50000"/>
                  </a:schemeClr>
                </a:solidFill>
              </a:rPr>
            </a:br>
            <a:r>
              <a:rPr lang="en-US" sz="2400" dirty="0">
                <a:solidFill>
                  <a:schemeClr val="accent5">
                    <a:lumMod val="50000"/>
                  </a:schemeClr>
                </a:solidFill>
              </a:rPr>
              <a:t>1962-2006</a:t>
            </a:r>
            <a:endParaRPr lang="en-GB" sz="2400" dirty="0">
              <a:solidFill>
                <a:schemeClr val="accent5">
                  <a:lumMod val="50000"/>
                </a:schemeClr>
              </a:solidFill>
            </a:endParaRPr>
          </a:p>
        </p:txBody>
      </p:sp>
      <p:pic>
        <p:nvPicPr>
          <p:cNvPr id="18" name="Picture 4" descr="World, Earth, Planet, Globe, Map, Geography">
            <a:extLst>
              <a:ext uri="{FF2B5EF4-FFF2-40B4-BE49-F238E27FC236}">
                <a16:creationId xmlns:a16="http://schemas.microsoft.com/office/drawing/2014/main" id="{9ADA83EF-A6CB-42CB-8A33-E105271631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6307" y="1015541"/>
            <a:ext cx="1605389" cy="16053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3B02D4F-5F61-4A19-A341-1244FD78A4C1}"/>
              </a:ext>
            </a:extLst>
          </p:cNvPr>
          <p:cNvSpPr txBox="1"/>
          <p:nvPr/>
        </p:nvSpPr>
        <p:spPr>
          <a:xfrm>
            <a:off x="6328404" y="3192067"/>
            <a:ext cx="5711523" cy="3046988"/>
          </a:xfrm>
          <a:prstGeom prst="rect">
            <a:avLst/>
          </a:prstGeom>
          <a:solidFill>
            <a:srgbClr val="F3FA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war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Steve Irwin. In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Australien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gab es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Krokodile</a:t>
            </a:r>
            <a:r>
              <a:rPr lang="en-US" sz="2400" i="1" dirty="0">
                <a:solidFill>
                  <a:srgbClr val="4472C4">
                    <a:lumMod val="50000"/>
                  </a:srgbClr>
                </a:solidFill>
                <a:latin typeface="Century Gothic" panose="020F0302020204030204"/>
              </a:rPr>
              <a:t> – er </a:t>
            </a:r>
            <a:r>
              <a:rPr lang="en-US" sz="2400" b="1" i="1" dirty="0">
                <a:solidFill>
                  <a:srgbClr val="4472C4">
                    <a:lumMod val="50000"/>
                  </a:srgbClr>
                </a:solidFill>
                <a:latin typeface="Century Gothic" panose="020F0302020204030204"/>
              </a:rPr>
              <a:t>hat </a:t>
            </a:r>
            <a:r>
              <a:rPr lang="en-US" sz="2400" i="1" dirty="0" err="1">
                <a:solidFill>
                  <a:srgbClr val="4472C4">
                    <a:lumMod val="50000"/>
                  </a:srgbClr>
                </a:solidFill>
                <a:latin typeface="Century Gothic" panose="020F0302020204030204"/>
              </a:rPr>
              <a:t>sie</a:t>
            </a:r>
            <a:r>
              <a:rPr lang="en-US" sz="2400" i="1" dirty="0">
                <a:solidFill>
                  <a:srgbClr val="4472C4">
                    <a:lumMod val="50000"/>
                  </a:srgbClr>
                </a:solidFill>
                <a:latin typeface="Century Gothic" panose="020F0302020204030204"/>
              </a:rPr>
              <a:t> toll </a:t>
            </a:r>
            <a:r>
              <a:rPr lang="en-US" sz="2400" b="1" i="1" dirty="0" err="1">
                <a:solidFill>
                  <a:srgbClr val="4472C4">
                    <a:lumMod val="50000"/>
                  </a:srgbClr>
                </a:solidFill>
                <a:latin typeface="Century Gothic" panose="020F0302020204030204"/>
              </a:rPr>
              <a:t>gefunden</a:t>
            </a: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die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Küste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geflogen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Meer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geschwommen</a:t>
            </a:r>
            <a:r>
              <a:rPr lang="en-US" sz="2400" i="1" dirty="0">
                <a:solidFill>
                  <a:srgbClr val="4472C4">
                    <a:lumMod val="50000"/>
                  </a:srgbClr>
                </a:solidFill>
                <a:latin typeface="Century Gothic" panose="020F0302020204030204"/>
              </a:rPr>
              <a:t>. Er </a:t>
            </a:r>
            <a:r>
              <a:rPr lang="en-US" sz="2400" b="1" i="1" dirty="0" err="1">
                <a:solidFill>
                  <a:srgbClr val="4472C4">
                    <a:lumMod val="50000"/>
                  </a:srgbClr>
                </a:solidFill>
                <a:latin typeface="Century Gothic" panose="020F0302020204030204"/>
              </a:rPr>
              <a:t>ist</a:t>
            </a:r>
            <a:r>
              <a:rPr lang="en-US" sz="2400" b="1" i="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oft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Wasser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geblieben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i="1" dirty="0" err="1">
                <a:solidFill>
                  <a:srgbClr val="4472C4">
                    <a:lumMod val="50000"/>
                  </a:srgbClr>
                </a:solidFill>
                <a:latin typeface="Century Gothic" panose="020F0302020204030204"/>
              </a:rPr>
              <a:t>dort</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viele</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interessante</a:t>
            </a: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Tiere</a:t>
            </a:r>
            <a:r>
              <a:rPr lang="en-US" sz="2400" i="1" dirty="0">
                <a:solidFill>
                  <a:srgbClr val="4472C4">
                    <a:lumMod val="50000"/>
                  </a:srgbClr>
                </a:solidFill>
                <a:latin typeface="Century Gothic" panose="020F0302020204030204"/>
              </a:rPr>
              <a:t> </a:t>
            </a:r>
            <a:r>
              <a:rPr lang="en-US" sz="2400" b="1" i="1" dirty="0" err="1">
                <a:solidFill>
                  <a:srgbClr val="4472C4">
                    <a:lumMod val="50000"/>
                  </a:srgbClr>
                </a:solidFill>
                <a:latin typeface="Century Gothic" panose="020F0302020204030204"/>
              </a:rPr>
              <a:t>getroffen</a:t>
            </a:r>
            <a:r>
              <a:rPr lang="en-US" sz="2400" i="1" dirty="0">
                <a:solidFill>
                  <a:srgbClr val="4472C4">
                    <a:lumMod val="50000"/>
                  </a:srgbClr>
                </a:solidFill>
                <a:latin typeface="Century Gothic" panose="020F0302020204030204"/>
              </a:rPr>
              <a:t>. </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43680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Text&#10;&#10;Description automatically generated">
            <a:extLst>
              <a:ext uri="{FF2B5EF4-FFF2-40B4-BE49-F238E27FC236}">
                <a16:creationId xmlns:a16="http://schemas.microsoft.com/office/drawing/2014/main" id="{99A474F8-A391-4E01-92A3-02D4F412FE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410" y="4264723"/>
            <a:ext cx="2602567" cy="1909949"/>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51C3D952-1B14-4A61-B666-CE7D5DB428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0907" y="4264723"/>
            <a:ext cx="2602568" cy="1909949"/>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2C91029A-246B-4D93-97C3-FEEF1DE9D8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4286" y="4264723"/>
            <a:ext cx="2602568" cy="1909949"/>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F5A34916-D0CF-4847-AD03-AFB8B7CB6D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2544" y="2292607"/>
            <a:ext cx="1280271" cy="173751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6285FE3-95D6-4E64-9292-DFB26EACA0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1395" y="4264723"/>
            <a:ext cx="2602568" cy="1909949"/>
          </a:xfrm>
          <a:prstGeom prst="rect">
            <a:avLst/>
          </a:prstGeom>
        </p:spPr>
      </p:pic>
      <p:pic>
        <p:nvPicPr>
          <p:cNvPr id="11" name="Picture 10">
            <a:extLst>
              <a:ext uri="{FF2B5EF4-FFF2-40B4-BE49-F238E27FC236}">
                <a16:creationId xmlns:a16="http://schemas.microsoft.com/office/drawing/2014/main" id="{AB2D7E7F-EE29-4987-957F-D09DA3CE77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72884" y="2313585"/>
            <a:ext cx="1280271" cy="1737511"/>
          </a:xfrm>
          <a:prstGeom prst="rect">
            <a:avLst/>
          </a:prstGeom>
        </p:spPr>
      </p:pic>
      <p:pic>
        <p:nvPicPr>
          <p:cNvPr id="13" name="Picture 12">
            <a:extLst>
              <a:ext uri="{FF2B5EF4-FFF2-40B4-BE49-F238E27FC236}">
                <a16:creationId xmlns:a16="http://schemas.microsoft.com/office/drawing/2014/main" id="{1FCBB15D-2318-4C3D-B69F-C8B825CE51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6384" y="2292606"/>
            <a:ext cx="1280271" cy="1737511"/>
          </a:xfrm>
          <a:prstGeom prst="rect">
            <a:avLst/>
          </a:prstGeom>
        </p:spPr>
      </p:pic>
      <p:pic>
        <p:nvPicPr>
          <p:cNvPr id="14" name="Picture 13">
            <a:extLst>
              <a:ext uri="{FF2B5EF4-FFF2-40B4-BE49-F238E27FC236}">
                <a16:creationId xmlns:a16="http://schemas.microsoft.com/office/drawing/2014/main" id="{9549809B-ADCA-4C57-8898-C2A2D2B066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3239" y="2292606"/>
            <a:ext cx="1280271" cy="1737511"/>
          </a:xfrm>
          <a:prstGeom prst="rect">
            <a:avLst/>
          </a:prstGeom>
        </p:spPr>
      </p:pic>
    </p:spTree>
    <p:extLst>
      <p:ext uri="{BB962C8B-B14F-4D97-AF65-F5344CB8AC3E}">
        <p14:creationId xmlns:p14="http://schemas.microsoft.com/office/powerpoint/2010/main" val="3731871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464380"/>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664801" y="1701715"/>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Ich will es nicht kritisieren.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wants to study science(s).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train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interest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function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exist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accept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5844538" y="1701715"/>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want to criticise it.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Sie will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Naturwissenschaften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studieren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trainieren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interessieren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funktionieren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existieren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akzeptieren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586040" y="5852998"/>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12" name="Title 11"/>
          <p:cNvSpPr>
            <a:spLocks noGrp="1"/>
          </p:cNvSpPr>
          <p:nvPr>
            <p:ph type="title"/>
          </p:nvPr>
        </p:nvSpPr>
        <p:spPr>
          <a:xfrm>
            <a:off x="838200" y="168189"/>
            <a:ext cx="10515600" cy="1325563"/>
          </a:xfrm>
        </p:spPr>
        <p:txBody>
          <a:bodyPr/>
          <a:lstStyle/>
          <a:p>
            <a:pPr algn="ctr"/>
            <a:r>
              <a:rPr lang="en-GB" b="1" dirty="0">
                <a:solidFill>
                  <a:prstClr val="white"/>
                </a:solidFill>
              </a:rPr>
              <a:t>ANTWORTEN</a:t>
            </a:r>
          </a:p>
        </p:txBody>
      </p:sp>
      <p:sp>
        <p:nvSpPr>
          <p:cNvPr id="15" name="TextBox 14">
            <a:extLst>
              <a:ext uri="{FF2B5EF4-FFF2-40B4-BE49-F238E27FC236}">
                <a16:creationId xmlns:a16="http://schemas.microsoft.com/office/drawing/2014/main" id="{9758B199-2B21-4CE6-B955-A0E5C3CFF60B}"/>
              </a:ext>
            </a:extLst>
          </p:cNvPr>
          <p:cNvSpPr txBox="1"/>
          <p:nvPr/>
        </p:nvSpPr>
        <p:spPr>
          <a:xfrm>
            <a:off x="8905187" y="2736761"/>
            <a:ext cx="2909125" cy="341632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form the past participle of these verbs, add </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 stem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no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telefonieren</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b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b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Ich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habe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heute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telefoniert</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b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b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I </a:t>
            </a:r>
            <a:r>
              <a:rPr kumimoji="0" lang="en-GB" sz="18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phoned</a:t>
            </a:r>
            <a:r>
              <a:rPr kumimoji="0" lang="en-GB" sz="1800" b="0" i="0"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18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today</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rgbClr val="4472C4">
                  <a:lumMod val="50000"/>
                </a:srgbClr>
              </a:solidFill>
              <a:latin typeface="Century Gothic" panose="020F0302020204030204"/>
              <a:sym typeface="Wingdings" panose="05000000000000000000" pitchFamily="2" charset="2"/>
            </a:endParaRPr>
          </a:p>
          <a:p>
            <a:pPr lvl="0" algn="ctr">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The stress is on the final syllable:</a:t>
            </a:r>
            <a:r>
              <a:rPr kumimoji="0" lang="en-GB" sz="1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lang="en-GB" i="1" dirty="0" err="1">
                <a:solidFill>
                  <a:srgbClr val="4472C4">
                    <a:lumMod val="50000"/>
                  </a:srgbClr>
                </a:solidFill>
                <a:sym typeface="Wingdings" panose="05000000000000000000" pitchFamily="2" charset="2"/>
              </a:rPr>
              <a:t>telefon</a:t>
            </a:r>
            <a:r>
              <a:rPr lang="en-GB" b="1" i="1" u="sng" dirty="0" err="1">
                <a:solidFill>
                  <a:srgbClr val="4472C4">
                    <a:lumMod val="50000"/>
                  </a:srgbClr>
                </a:solidFill>
                <a:sym typeface="Wingdings" panose="05000000000000000000" pitchFamily="2" charset="2"/>
              </a:rPr>
              <a:t>iert</a:t>
            </a:r>
            <a:r>
              <a:rPr lang="en-GB" dirty="0">
                <a:solidFill>
                  <a:srgbClr val="4472C4">
                    <a:lumMod val="50000"/>
                  </a:srgbClr>
                </a:solidFill>
                <a:sym typeface="Wingdings" panose="05000000000000000000" pitchFamily="2" charset="2"/>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7356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4" name="Picture 8" descr="Smiley face with headphones">
            <a:extLst>
              <a:ext uri="{FF2B5EF4-FFF2-40B4-BE49-F238E27FC236}">
                <a16:creationId xmlns:a16="http://schemas.microsoft.com/office/drawing/2014/main" id="{324D965D-91B4-49A8-9EE7-158D734E84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15123"/>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49AEDAA-3034-4E74-9D27-15349B1408CB}"/>
              </a:ext>
            </a:extLst>
          </p:cNvPr>
          <p:cNvSpPr txBox="1"/>
          <p:nvPr/>
        </p:nvSpPr>
        <p:spPr>
          <a:xfrm>
            <a:off x="-186636" y="106413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Term 1.1, Week 6)</a:t>
            </a:r>
            <a:endPar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D94C4F8-C6F0-4FA4-812A-9E699908B8CC}"/>
              </a:ext>
            </a:extLst>
          </p:cNvPr>
          <p:cNvSpPr txBox="1"/>
          <p:nvPr/>
        </p:nvSpPr>
        <p:spPr>
          <a:xfrm>
            <a:off x="175149" y="1751055"/>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18" name="TextBox 17">
            <a:extLst>
              <a:ext uri="{FF2B5EF4-FFF2-40B4-BE49-F238E27FC236}">
                <a16:creationId xmlns:a16="http://schemas.microsoft.com/office/drawing/2014/main" id="{4C39F569-EFE0-4D45-8B64-EA9B7EB906E1}"/>
              </a:ext>
            </a:extLst>
          </p:cNvPr>
          <p:cNvSpPr txBox="1"/>
          <p:nvPr/>
        </p:nvSpPr>
        <p:spPr>
          <a:xfrm>
            <a:off x="175149" y="2241175"/>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9" name="TextBox 18">
            <a:extLst>
              <a:ext uri="{FF2B5EF4-FFF2-40B4-BE49-F238E27FC236}">
                <a16:creationId xmlns:a16="http://schemas.microsoft.com/office/drawing/2014/main" id="{AC7415B1-6D85-4F15-8048-64514BC5A62A}"/>
              </a:ext>
            </a:extLst>
          </p:cNvPr>
          <p:cNvSpPr txBox="1"/>
          <p:nvPr/>
        </p:nvSpPr>
        <p:spPr>
          <a:xfrm>
            <a:off x="175149" y="3246048"/>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D5D6F76D-5EB1-4312-BDF4-73064F27200C}"/>
              </a:ext>
            </a:extLst>
          </p:cNvPr>
          <p:cNvSpPr txBox="1"/>
          <p:nvPr/>
        </p:nvSpPr>
        <p:spPr>
          <a:xfrm>
            <a:off x="92597" y="4153980"/>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endParaRPr lang="en-GB" sz="2400" dirty="0">
              <a:solidFill>
                <a:srgbClr val="115076"/>
              </a:solidFill>
              <a:latin typeface="Century Gothic" panose="020B0502020202020204" pitchFamily="34" charset="0"/>
            </a:endParaRPr>
          </a:p>
        </p:txBody>
      </p:sp>
      <p:sp>
        <p:nvSpPr>
          <p:cNvPr id="21" name="Rectangle 20">
            <a:extLst>
              <a:ext uri="{FF2B5EF4-FFF2-40B4-BE49-F238E27FC236}">
                <a16:creationId xmlns:a16="http://schemas.microsoft.com/office/drawing/2014/main" id="{7072EBE2-BD54-4CB6-97B5-79EF2D6525D6}"/>
              </a:ext>
            </a:extLst>
          </p:cNvPr>
          <p:cNvSpPr/>
          <p:nvPr/>
        </p:nvSpPr>
        <p:spPr>
          <a:xfrm>
            <a:off x="84640" y="4732483"/>
            <a:ext cx="11066804" cy="461665"/>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Quizlet QR code:</a:t>
            </a:r>
          </a:p>
        </p:txBody>
      </p:sp>
      <p:pic>
        <p:nvPicPr>
          <p:cNvPr id="22" name="Picture 21" descr="the letter Q">
            <a:extLst>
              <a:ext uri="{FF2B5EF4-FFF2-40B4-BE49-F238E27FC236}">
                <a16:creationId xmlns:a16="http://schemas.microsoft.com/office/drawing/2014/main" id="{413F18E9-4194-4E3F-8868-867F3A8ACE88}"/>
              </a:ext>
            </a:extLst>
          </p:cNvPr>
          <p:cNvPicPr>
            <a:picLocks noChangeAspect="1"/>
          </p:cNvPicPr>
          <p:nvPr/>
        </p:nvPicPr>
        <p:blipFill>
          <a:blip r:embed="rId8"/>
          <a:stretch>
            <a:fillRect/>
          </a:stretch>
        </p:blipFill>
        <p:spPr>
          <a:xfrm>
            <a:off x="10641925" y="4579877"/>
            <a:ext cx="1300638" cy="1300638"/>
          </a:xfrm>
          <a:prstGeom prst="rect">
            <a:avLst/>
          </a:prstGeom>
        </p:spPr>
      </p:pic>
      <p:sp>
        <p:nvSpPr>
          <p:cNvPr id="23" name="Rectangle 22">
            <a:extLst>
              <a:ext uri="{FF2B5EF4-FFF2-40B4-BE49-F238E27FC236}">
                <a16:creationId xmlns:a16="http://schemas.microsoft.com/office/drawing/2014/main" id="{6D7840AE-162C-4FEA-8ED2-B14B0DBE47EE}"/>
              </a:ext>
            </a:extLst>
          </p:cNvPr>
          <p:cNvSpPr/>
          <p:nvPr/>
        </p:nvSpPr>
        <p:spPr>
          <a:xfrm>
            <a:off x="175149" y="5652391"/>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9"/>
              </a:rPr>
              <a:t>Year 9 Term 1.1 Week 2</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10"/>
              </a:rPr>
              <a:t>Year 8 Term 3.1 Week 3</a:t>
            </a:r>
            <a:br>
              <a:rPr lang="en-GB" sz="2000" dirty="0">
                <a:solidFill>
                  <a:srgbClr val="5B9BD5">
                    <a:lumMod val="50000"/>
                  </a:srgbClr>
                </a:solidFill>
                <a:latin typeface="Century Gothic" panose="020B0502020202020204" pitchFamily="34" charset="0"/>
              </a:rPr>
            </a:br>
            <a:endParaRPr lang="en-GB" dirty="0"/>
          </a:p>
        </p:txBody>
      </p:sp>
      <p:pic>
        <p:nvPicPr>
          <p:cNvPr id="24" name="Picture 23">
            <a:extLst>
              <a:ext uri="{FF2B5EF4-FFF2-40B4-BE49-F238E27FC236}">
                <a16:creationId xmlns:a16="http://schemas.microsoft.com/office/drawing/2014/main" id="{A4260197-3FCA-4CFF-A36C-9A8EF20F1899}"/>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7405" y="4088401"/>
            <a:ext cx="1112495" cy="993298"/>
          </a:xfrm>
          <a:prstGeom prst="rect">
            <a:avLst/>
          </a:prstGeom>
          <a:noFill/>
          <a:ln>
            <a:noFill/>
          </a:ln>
        </p:spPr>
      </p:pic>
      <p:pic>
        <p:nvPicPr>
          <p:cNvPr id="25" name="Picture 24">
            <a:extLst>
              <a:ext uri="{FF2B5EF4-FFF2-40B4-BE49-F238E27FC236}">
                <a16:creationId xmlns:a16="http://schemas.microsoft.com/office/drawing/2014/main" id="{99131C0D-AC58-42EA-8EC7-A0CF2AF4B399}"/>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50524" y="1639997"/>
            <a:ext cx="1214583" cy="1204597"/>
          </a:xfrm>
          <a:prstGeom prst="rect">
            <a:avLst/>
          </a:prstGeom>
          <a:noFill/>
          <a:ln>
            <a:noFill/>
          </a:ln>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94845"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830997"/>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Use the present</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tense of </a:t>
            </a:r>
            <a:r>
              <a:rPr kumimoji="0" lang="en-US" sz="2400" b="1" i="1" u="none" strike="noStrike" kern="1400" cap="none" spc="0" normalizeH="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together with a past participle to mean ‘have done’ or ‘did’:</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51583" y="3792997"/>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lang="en-GB" sz="2400" b="1" noProof="0" dirty="0">
                <a:solidFill>
                  <a:srgbClr val="ED7D31"/>
                </a:solidFill>
                <a:latin typeface="Century Gothic" panose="020B0502020202020204" pitchFamily="34" charset="0"/>
              </a:rPr>
              <a:t>hast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deine</a:t>
            </a:r>
            <a:r>
              <a:rPr kumimoji="0" lang="en-GB" sz="24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04F75"/>
                </a:solidFill>
                <a:effectLst/>
                <a:uLnTx/>
                <a:uFillTx/>
                <a:latin typeface="Century Gothic" panose="020B0502020202020204" pitchFamily="34" charset="0"/>
                <a:ea typeface="+mn-ea"/>
                <a:cs typeface="+mn-cs"/>
              </a:rPr>
              <a:t>Tante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besuch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4631858" y="3792998"/>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 / 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a:t>
            </a: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198810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lang="en-GB" sz="2400" b="1" dirty="0" err="1">
                <a:solidFill>
                  <a:srgbClr val="ED7D31"/>
                </a:solidFill>
                <a:latin typeface="Century Gothic" panose="020B0502020202020204" pitchFamily="34" charset="0"/>
              </a:rPr>
              <a:t>habe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Sport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mach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788910" y="1982566"/>
            <a:ext cx="7883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done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sport. / 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did</a:t>
            </a:r>
            <a:r>
              <a:rPr kumimoji="0" lang="en-GB" sz="24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lots of</a:t>
            </a:r>
            <a:r>
              <a:rPr kumimoji="0" lang="en-GB" sz="2400" b="0" i="1"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sport.</a:t>
            </a: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8033112" y="2445266"/>
            <a:ext cx="3194845" cy="707850"/>
          </a:xfrm>
          <a:prstGeom prst="wedgeRoundRectCallout">
            <a:avLst>
              <a:gd name="adj1" fmla="val -59584"/>
              <a:gd name="adj2" fmla="val -1978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Remember: the stem = infinitive minus the –</a:t>
            </a:r>
            <a:r>
              <a:rPr lang="en-GB" sz="2000" noProof="0" dirty="0" err="1"/>
              <a:t>en</a:t>
            </a:r>
            <a:r>
              <a:rPr lang="en-GB" sz="2000" noProof="0" dirty="0"/>
              <a:t>.</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CBBF0AA1-4CDD-4337-B42B-534031E03C92}"/>
              </a:ext>
            </a:extLst>
          </p:cNvPr>
          <p:cNvSpPr txBox="1"/>
          <p:nvPr/>
        </p:nvSpPr>
        <p:spPr>
          <a:xfrm>
            <a:off x="143838" y="2505684"/>
            <a:ext cx="7617132" cy="461665"/>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The</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past participle of m</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any verbs is:</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151583" y="3151225"/>
            <a:ext cx="11888834" cy="461665"/>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prefixes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39067" y="4371158"/>
            <a:ext cx="4101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lang="en-GB" sz="2400" b="1" noProof="0" dirty="0">
                <a:solidFill>
                  <a:srgbClr val="ED7D31"/>
                </a:solidFill>
                <a:latin typeface="Century Gothic" panose="020B0502020202020204" pitchFamily="34" charset="0"/>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Geld </a:t>
            </a:r>
            <a:r>
              <a:rPr lang="en-GB" sz="2400" dirty="0" err="1">
                <a:solidFill>
                  <a:srgbClr val="104F75"/>
                </a:solidFill>
                <a:latin typeface="Century Gothic" panose="020B0502020202020204" pitchFamily="34" charset="0"/>
              </a:rPr>
              <a:t>verdien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309D55F-3931-4ADC-92D8-94AC9493ADF8}"/>
              </a:ext>
            </a:extLst>
          </p:cNvPr>
          <p:cNvSpPr txBox="1"/>
          <p:nvPr/>
        </p:nvSpPr>
        <p:spPr>
          <a:xfrm>
            <a:off x="4069080" y="4371159"/>
            <a:ext cx="8590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 / 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a:t>
            </a:r>
          </a:p>
        </p:txBody>
      </p:sp>
      <p:sp>
        <p:nvSpPr>
          <p:cNvPr id="29" name="TextBox 28">
            <a:extLst>
              <a:ext uri="{FF2B5EF4-FFF2-40B4-BE49-F238E27FC236}">
                <a16:creationId xmlns:a16="http://schemas.microsoft.com/office/drawing/2014/main" id="{22C70413-424D-4CD8-A606-85D2AB894DE9}"/>
              </a:ext>
            </a:extLst>
          </p:cNvPr>
          <p:cNvSpPr txBox="1"/>
          <p:nvPr/>
        </p:nvSpPr>
        <p:spPr>
          <a:xfrm>
            <a:off x="139067" y="4951643"/>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GB" sz="2400" b="1" noProof="0" dirty="0" err="1">
                <a:solidFill>
                  <a:srgbClr val="ED7D31"/>
                </a:solidFill>
                <a:latin typeface="Century Gothic" panose="020B0502020202020204" pitchFamily="34" charset="0"/>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die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Geschicht</a:t>
            </a:r>
            <a:r>
              <a:rPr lang="en-GB" sz="2400" dirty="0">
                <a:solidFill>
                  <a:srgbClr val="104F75"/>
                </a:solidFill>
                <a:latin typeface="Century Gothic" panose="020B0502020202020204" pitchFamily="34" charset="0"/>
              </a:rPr>
              <a:t>e </a:t>
            </a:r>
            <a:r>
              <a:rPr lang="en-GB" sz="2400" dirty="0" err="1">
                <a:solidFill>
                  <a:srgbClr val="104F75"/>
                </a:solidFill>
                <a:latin typeface="Century Gothic" panose="020B0502020202020204" pitchFamily="34" charset="0"/>
              </a:rPr>
              <a:t>erzähl</a:t>
            </a:r>
            <a:r>
              <a:rPr lang="en-GB" sz="2400" b="1" dirty="0" err="1">
                <a:solidFill>
                  <a:srgbClr val="104F75"/>
                </a:solidFill>
                <a:latin typeface="Century Gothic" panose="020B0502020202020204" pitchFamily="34" charset="0"/>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FA814973-E327-4882-943D-D74990474197}"/>
              </a:ext>
            </a:extLst>
          </p:cNvPr>
          <p:cNvSpPr txBox="1"/>
          <p:nvPr/>
        </p:nvSpPr>
        <p:spPr>
          <a:xfrm>
            <a:off x="5499452" y="4943392"/>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 / 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a:t>
            </a: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294013" y="5532126"/>
            <a:ext cx="5718167" cy="724351"/>
          </a:xfrm>
          <a:prstGeom prst="wedgeRoundRectCallout">
            <a:avLst>
              <a:gd name="adj1" fmla="val -22345"/>
              <a:gd name="adj2" fmla="val -5115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u="none" strike="noStrike" kern="1200" cap="none" spc="0" normalizeH="0" baseline="0" noProof="0" dirty="0">
                <a:ln>
                  <a:noFill/>
                </a:ln>
                <a:solidFill>
                  <a:prstClr val="white"/>
                </a:solidFill>
                <a:effectLst/>
                <a:uLnTx/>
                <a:uFillTx/>
                <a:latin typeface="Century Gothic" panose="020F0302020204030204"/>
              </a:rPr>
              <a:t>These prefixes are never stressed. Always stress the syllable that follows. </a:t>
            </a:r>
          </a:p>
        </p:txBody>
      </p:sp>
      <p:cxnSp>
        <p:nvCxnSpPr>
          <p:cNvPr id="7" name="Straight Connector 6">
            <a:extLst>
              <a:ext uri="{FF2B5EF4-FFF2-40B4-BE49-F238E27FC236}">
                <a16:creationId xmlns:a16="http://schemas.microsoft.com/office/drawing/2014/main" id="{FD51CF75-40A8-4353-8F12-E87BBE7C64EC}"/>
              </a:ext>
            </a:extLst>
          </p:cNvPr>
          <p:cNvCxnSpPr/>
          <p:nvPr/>
        </p:nvCxnSpPr>
        <p:spPr>
          <a:xfrm>
            <a:off x="3691890" y="416322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424046-D448-4BCB-8E88-B231DDDDDCE4}"/>
              </a:ext>
            </a:extLst>
          </p:cNvPr>
          <p:cNvCxnSpPr/>
          <p:nvPr/>
        </p:nvCxnSpPr>
        <p:spPr>
          <a:xfrm>
            <a:off x="3137695" y="47385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C2056C-7303-409F-B31D-09516BF150BF}"/>
              </a:ext>
            </a:extLst>
          </p:cNvPr>
          <p:cNvCxnSpPr/>
          <p:nvPr/>
        </p:nvCxnSpPr>
        <p:spPr>
          <a:xfrm>
            <a:off x="4411720" y="53100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34" name="Speech Bubble: Rectangle with Corners Rounded 1">
            <a:extLst>
              <a:ext uri="{FF2B5EF4-FFF2-40B4-BE49-F238E27FC236}">
                <a16:creationId xmlns:a16="http://schemas.microsoft.com/office/drawing/2014/main" id="{B8D1A18A-7D90-492E-AA56-E272A79B0BD4}"/>
              </a:ext>
            </a:extLst>
          </p:cNvPr>
          <p:cNvSpPr/>
          <p:nvPr/>
        </p:nvSpPr>
        <p:spPr>
          <a:xfrm>
            <a:off x="6096000" y="5515625"/>
            <a:ext cx="4705349" cy="724352"/>
          </a:xfrm>
          <a:prstGeom prst="wedgeRoundRectCallout">
            <a:avLst>
              <a:gd name="adj1" fmla="val -22416"/>
              <a:gd name="adj2" fmla="val -38273"/>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u="none" strike="noStrike" kern="1200" cap="none" spc="0" normalizeH="0" baseline="0" noProof="0" dirty="0">
                <a:ln>
                  <a:noFill/>
                </a:ln>
                <a:solidFill>
                  <a:prstClr val="white"/>
                </a:solidFill>
                <a:effectLst/>
                <a:uLnTx/>
                <a:uFillTx/>
                <a:latin typeface="Century Gothic" panose="020F0302020204030204"/>
              </a:rPr>
              <a:t>This is also true for nouns: </a:t>
            </a:r>
            <a:br>
              <a:rPr kumimoji="0" lang="en-GB" sz="2400" u="none" strike="noStrike" kern="1200" cap="none" spc="0" normalizeH="0" baseline="0" noProof="0" dirty="0">
                <a:ln>
                  <a:noFill/>
                </a:ln>
                <a:solidFill>
                  <a:prstClr val="white"/>
                </a:solidFill>
                <a:effectLst/>
                <a:uLnTx/>
                <a:uFillTx/>
                <a:latin typeface="Century Gothic" panose="020F0302020204030204"/>
              </a:rPr>
            </a:br>
            <a:r>
              <a:rPr kumimoji="0" lang="en-GB" sz="2400" u="none" strike="noStrike" kern="1200" cap="none" spc="0" normalizeH="0" baseline="0" noProof="0" dirty="0" err="1">
                <a:ln>
                  <a:noFill/>
                </a:ln>
                <a:solidFill>
                  <a:prstClr val="white"/>
                </a:solidFill>
                <a:effectLst/>
                <a:uLnTx/>
                <a:uFillTx/>
                <a:latin typeface="Century Gothic" panose="020F0302020204030204"/>
              </a:rPr>
              <a:t>Ge</a:t>
            </a:r>
            <a:r>
              <a:rPr kumimoji="0" lang="en-GB" sz="2400" b="1" i="1" u="sng" strike="noStrike" kern="1200" cap="none" spc="0" normalizeH="0" baseline="0" noProof="0" dirty="0" err="1">
                <a:ln>
                  <a:noFill/>
                </a:ln>
                <a:solidFill>
                  <a:prstClr val="white"/>
                </a:solidFill>
                <a:effectLst/>
                <a:uLnTx/>
                <a:uFillTx/>
                <a:latin typeface="Century Gothic" panose="020F0302020204030204"/>
              </a:rPr>
              <a:t>schenk</a:t>
            </a:r>
            <a:r>
              <a:rPr kumimoji="0" lang="en-GB" sz="2400" u="none" strike="noStrike" kern="1200" cap="none" spc="0" normalizeH="0" baseline="0" noProof="0" dirty="0">
                <a:ln>
                  <a:noFill/>
                </a:ln>
                <a:solidFill>
                  <a:prstClr val="white"/>
                </a:solidFill>
                <a:effectLst/>
                <a:uLnTx/>
                <a:uFillTx/>
                <a:latin typeface="Century Gothic" panose="020F0302020204030204"/>
              </a:rPr>
              <a:t>, </a:t>
            </a:r>
            <a:r>
              <a:rPr kumimoji="0" lang="en-GB" sz="2400" u="none" strike="noStrike" kern="1200" cap="none" spc="0" normalizeH="0" baseline="0" noProof="0" dirty="0" err="1">
                <a:ln>
                  <a:noFill/>
                </a:ln>
                <a:solidFill>
                  <a:prstClr val="white"/>
                </a:solidFill>
                <a:effectLst/>
                <a:uLnTx/>
                <a:uFillTx/>
                <a:latin typeface="Century Gothic" panose="020F0302020204030204"/>
              </a:rPr>
              <a:t>Be</a:t>
            </a:r>
            <a:r>
              <a:rPr kumimoji="0" lang="en-GB" sz="2400" b="1" i="1" u="sng" strike="noStrike" kern="1200" cap="none" spc="0" normalizeH="0" baseline="0" noProof="0" dirty="0" err="1">
                <a:ln>
                  <a:noFill/>
                </a:ln>
                <a:solidFill>
                  <a:prstClr val="white"/>
                </a:solidFill>
                <a:effectLst/>
                <a:uLnTx/>
                <a:uFillTx/>
                <a:latin typeface="Century Gothic" panose="020F0302020204030204"/>
              </a:rPr>
              <a:t>such</a:t>
            </a:r>
            <a:r>
              <a:rPr kumimoji="0" lang="en-GB" sz="2400" u="none" strike="noStrike" kern="1200" cap="none" spc="0" normalizeH="0" baseline="0" noProof="0" dirty="0">
                <a:ln>
                  <a:noFill/>
                </a:ln>
                <a:solidFill>
                  <a:prstClr val="white"/>
                </a:solidFill>
                <a:effectLst/>
                <a:uLnTx/>
                <a:uFillTx/>
                <a:latin typeface="Century Gothic" panose="020F0302020204030204"/>
              </a:rPr>
              <a:t>, </a:t>
            </a:r>
            <a:r>
              <a:rPr kumimoji="0" lang="en-GB" sz="2400" u="none" strike="noStrike" kern="1200" cap="none" spc="0" normalizeH="0" baseline="0" noProof="0" dirty="0" err="1">
                <a:ln>
                  <a:noFill/>
                </a:ln>
                <a:solidFill>
                  <a:prstClr val="white"/>
                </a:solidFill>
                <a:effectLst/>
                <a:uLnTx/>
                <a:uFillTx/>
                <a:latin typeface="Century Gothic" panose="020F0302020204030204"/>
              </a:rPr>
              <a:t>Er</a:t>
            </a:r>
            <a:r>
              <a:rPr kumimoji="0" lang="en-GB" sz="2400" b="1" i="1" u="sng" strike="noStrike" kern="1200" cap="none" spc="0" normalizeH="0" baseline="0" noProof="0" dirty="0" err="1">
                <a:ln>
                  <a:noFill/>
                </a:ln>
                <a:solidFill>
                  <a:prstClr val="white"/>
                </a:solidFill>
                <a:effectLst/>
                <a:uLnTx/>
                <a:uFillTx/>
                <a:latin typeface="Century Gothic" panose="020F0302020204030204"/>
              </a:rPr>
              <a:t>fahrung</a:t>
            </a:r>
            <a:endParaRPr kumimoji="0" lang="en-GB" sz="2400" b="1" i="1" u="sng" strike="noStrike" kern="1200" cap="none" spc="0" normalizeH="0" baseline="0" noProof="0" dirty="0">
              <a:ln>
                <a:noFill/>
              </a:ln>
              <a:solidFill>
                <a:prstClr val="white"/>
              </a:solidFill>
              <a:effectLst/>
              <a:uLnTx/>
              <a:uFillTx/>
              <a:latin typeface="Century Gothic" panose="020F0302020204030204"/>
            </a:endParaRPr>
          </a:p>
        </p:txBody>
      </p:sp>
      <p:cxnSp>
        <p:nvCxnSpPr>
          <p:cNvPr id="35" name="Straight Connector 34">
            <a:extLst>
              <a:ext uri="{FF2B5EF4-FFF2-40B4-BE49-F238E27FC236}">
                <a16:creationId xmlns:a16="http://schemas.microsoft.com/office/drawing/2014/main" id="{DA3214FD-0E11-44F8-9F6D-F58FCAFF3CA2}"/>
              </a:ext>
            </a:extLst>
          </p:cNvPr>
          <p:cNvCxnSpPr>
            <a:cxnSpLocks/>
          </p:cNvCxnSpPr>
          <p:nvPr/>
        </p:nvCxnSpPr>
        <p:spPr>
          <a:xfrm>
            <a:off x="3486150" y="2349662"/>
            <a:ext cx="92557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11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20" grpId="0" animBg="1"/>
      <p:bldP spid="25" grpId="0"/>
      <p:bldP spid="26" grpId="0"/>
      <p:bldP spid="27" grpId="0"/>
      <p:bldP spid="28" grpId="0"/>
      <p:bldP spid="29" grpId="0"/>
      <p:bldP spid="30" grpId="0"/>
      <p:bldP spid="31"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589"/>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er</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80232315-99B1-4F61-A74E-AE204A431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8843" y="1904214"/>
            <a:ext cx="5852160" cy="3901440"/>
          </a:xfrm>
          <a:prstGeom prst="rect">
            <a:avLst/>
          </a:prstGeom>
        </p:spPr>
      </p:pic>
      <p:sp>
        <p:nvSpPr>
          <p:cNvPr id="18" name="TextBox 17">
            <a:extLst>
              <a:ext uri="{FF2B5EF4-FFF2-40B4-BE49-F238E27FC236}">
                <a16:creationId xmlns:a16="http://schemas.microsoft.com/office/drawing/2014/main" id="{F1A69A41-9FC5-470C-9ECF-0F6174C67641}"/>
              </a:ext>
            </a:extLst>
          </p:cNvPr>
          <p:cNvSpPr txBox="1"/>
          <p:nvPr/>
        </p:nvSpPr>
        <p:spPr>
          <a:xfrm>
            <a:off x="7324583" y="247046"/>
            <a:ext cx="3596846" cy="1569660"/>
          </a:xfrm>
          <a:prstGeom prst="rect">
            <a:avLst/>
          </a:prstGeom>
          <a:noFill/>
        </p:spPr>
        <p:txBody>
          <a:bodyPr wrap="square" rtlCol="0">
            <a:spAutoFit/>
          </a:bodyPr>
          <a:lstStyle/>
          <a:p>
            <a:pPr algn="l"/>
            <a:r>
              <a:rPr lang="en-GB" sz="2400" dirty="0">
                <a:solidFill>
                  <a:schemeClr val="accent5">
                    <a:lumMod val="50000"/>
                  </a:schemeClr>
                </a:solidFill>
              </a:rPr>
              <a:t>Mia </a:t>
            </a:r>
            <a:r>
              <a:rPr lang="en-GB" sz="2400" dirty="0" err="1">
                <a:solidFill>
                  <a:schemeClr val="accent5">
                    <a:lumMod val="50000"/>
                  </a:schemeClr>
                </a:solidFill>
              </a:rPr>
              <a:t>erzählt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a:t>
            </a:r>
            <a:r>
              <a:rPr lang="en-GB" sz="2400" dirty="0" err="1">
                <a:solidFill>
                  <a:schemeClr val="accent5">
                    <a:lumMod val="50000"/>
                  </a:schemeClr>
                </a:solidFill>
              </a:rPr>
              <a:t>über</a:t>
            </a:r>
            <a:r>
              <a:rPr lang="en-GB" sz="2400" dirty="0">
                <a:solidFill>
                  <a:schemeClr val="accent5">
                    <a:lumMod val="50000"/>
                  </a:schemeClr>
                </a:solidFill>
              </a:rPr>
              <a:t> </a:t>
            </a:r>
            <a:r>
              <a:rPr lang="en-GB" sz="2400" dirty="0" err="1">
                <a:solidFill>
                  <a:schemeClr val="accent5">
                    <a:lumMod val="50000"/>
                  </a:schemeClr>
                </a:solidFill>
              </a:rPr>
              <a:t>Wolfgangs</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a:t>
            </a:r>
          </a:p>
        </p:txBody>
      </p:sp>
      <p:pic>
        <p:nvPicPr>
          <p:cNvPr id="23" name="Picture 22" descr="Logo&#10;&#10;Description automatically generated">
            <a:extLst>
              <a:ext uri="{FF2B5EF4-FFF2-40B4-BE49-F238E27FC236}">
                <a16:creationId xmlns:a16="http://schemas.microsoft.com/office/drawing/2014/main" id="{745567F9-980D-4885-A42D-94E035107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3592" y="75605"/>
            <a:ext cx="1400991" cy="183352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07CDAF41-C5B6-4369-946B-F1900EF478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8634"/>
          <a:stretch/>
        </p:blipFill>
        <p:spPr>
          <a:xfrm flipH="1">
            <a:off x="3995962" y="348033"/>
            <a:ext cx="1356189" cy="1250471"/>
          </a:xfrm>
          <a:prstGeom prst="rect">
            <a:avLst/>
          </a:prstGeom>
        </p:spPr>
      </p:pic>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279035" y="1589483"/>
            <a:ext cx="5590933" cy="4530903"/>
          </a:xfrm>
          <a:prstGeom prst="wedgeRoundRectCallout">
            <a:avLst>
              <a:gd name="adj1" fmla="val 27119"/>
              <a:gd name="adj2" fmla="val -5450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hat er </a:t>
            </a:r>
            <a:r>
              <a:rPr lang="en-GB" sz="2400" dirty="0" err="1">
                <a:solidFill>
                  <a:schemeClr val="accent5">
                    <a:lumMod val="50000"/>
                  </a:schemeClr>
                </a:solidFill>
              </a:rPr>
              <a:t>ziemlich</a:t>
            </a:r>
            <a:r>
              <a:rPr lang="en-GB" sz="2400" dirty="0">
                <a:solidFill>
                  <a:schemeClr val="accent5">
                    <a:lumMod val="50000"/>
                  </a:schemeClr>
                </a:solidFill>
              </a:rPr>
              <a:t> </a:t>
            </a:r>
            <a:r>
              <a:rPr lang="en-GB" sz="2400" dirty="0" err="1">
                <a:solidFill>
                  <a:schemeClr val="accent5">
                    <a:lumMod val="50000"/>
                  </a:schemeClr>
                </a:solidFill>
              </a:rPr>
              <a:t>viel</a:t>
            </a:r>
            <a:r>
              <a:rPr lang="en-GB" sz="2400" dirty="0">
                <a:solidFill>
                  <a:schemeClr val="accent5">
                    <a:lumMod val="50000"/>
                  </a:schemeClr>
                </a:solidFill>
              </a:rPr>
              <a:t> in der Schule [</a:t>
            </a:r>
            <a:r>
              <a:rPr lang="en-GB" sz="2400" b="1" i="1" dirty="0">
                <a:solidFill>
                  <a:schemeClr val="accent5">
                    <a:lumMod val="50000"/>
                  </a:schemeClr>
                </a:solidFill>
              </a:rPr>
              <a:t>did</a:t>
            </a:r>
            <a:r>
              <a:rPr lang="en-GB" sz="2400" dirty="0">
                <a:solidFill>
                  <a:schemeClr val="accent5">
                    <a:lumMod val="50000"/>
                  </a:schemeClr>
                </a:solidFill>
              </a:rPr>
              <a:t>]. Am </a:t>
            </a:r>
            <a:r>
              <a:rPr lang="en-GB" sz="2400" dirty="0" err="1">
                <a:solidFill>
                  <a:schemeClr val="accent5">
                    <a:lumMod val="50000"/>
                  </a:schemeClr>
                </a:solidFill>
              </a:rPr>
              <a:t>Dienstag</a:t>
            </a:r>
            <a:r>
              <a:rPr lang="en-GB" sz="2400" dirty="0">
                <a:solidFill>
                  <a:schemeClr val="accent5">
                    <a:lumMod val="50000"/>
                  </a:schemeClr>
                </a:solidFill>
              </a:rPr>
              <a:t> hat er </a:t>
            </a:r>
            <a:r>
              <a:rPr lang="en-GB" sz="2400" dirty="0" err="1">
                <a:solidFill>
                  <a:schemeClr val="accent5">
                    <a:lumMod val="50000"/>
                  </a:schemeClr>
                </a:solidFill>
              </a:rPr>
              <a:t>ein</a:t>
            </a:r>
            <a:r>
              <a:rPr lang="en-GB" sz="2400" dirty="0">
                <a:solidFill>
                  <a:schemeClr val="accent5">
                    <a:lumMod val="50000"/>
                  </a:schemeClr>
                </a:solidFill>
              </a:rPr>
              <a:t> Schloss [</a:t>
            </a:r>
            <a:r>
              <a:rPr lang="en-GB" sz="2400" b="1" i="1" dirty="0">
                <a:solidFill>
                  <a:schemeClr val="accent5">
                    <a:lumMod val="50000"/>
                  </a:schemeClr>
                </a:solidFill>
              </a:rPr>
              <a:t>visited</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den </a:t>
            </a:r>
            <a:r>
              <a:rPr lang="en-GB" sz="2400" dirty="0" err="1">
                <a:solidFill>
                  <a:schemeClr val="accent5">
                    <a:lumMod val="50000"/>
                  </a:schemeClr>
                </a:solidFill>
              </a:rPr>
              <a:t>Ausflug</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a:t>
            </a:r>
            <a:r>
              <a:rPr lang="en-GB" sz="2400" b="1" i="1" dirty="0">
                <a:solidFill>
                  <a:schemeClr val="accent5">
                    <a:lumMod val="50000"/>
                  </a:schemeClr>
                </a:solidFill>
              </a:rPr>
              <a:t>paid for</a:t>
            </a:r>
            <a:r>
              <a:rPr lang="en-GB" sz="2400" dirty="0">
                <a:solidFill>
                  <a:schemeClr val="accent5">
                    <a:lumMod val="50000"/>
                  </a:schemeClr>
                </a:solidFill>
              </a:rPr>
              <a:t>], </a:t>
            </a:r>
            <a:r>
              <a:rPr lang="en-GB" sz="2400" dirty="0" err="1">
                <a:solidFill>
                  <a:schemeClr val="accent5">
                    <a:lumMod val="50000"/>
                  </a:schemeClr>
                </a:solidFill>
              </a:rPr>
              <a:t>weil</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die </a:t>
            </a:r>
            <a:r>
              <a:rPr lang="en-GB" sz="2400" dirty="0" err="1">
                <a:solidFill>
                  <a:schemeClr val="accent5">
                    <a:lumMod val="50000"/>
                  </a:schemeClr>
                </a:solidFill>
              </a:rPr>
              <a:t>ganze</a:t>
            </a:r>
            <a:r>
              <a:rPr lang="en-GB" sz="2400" dirty="0">
                <a:solidFill>
                  <a:schemeClr val="accent5">
                    <a:lumMod val="50000"/>
                  </a:schemeClr>
                </a:solidFill>
              </a:rPr>
              <a:t> </a:t>
            </a:r>
            <a:r>
              <a:rPr lang="en-GB" sz="2400" dirty="0" err="1">
                <a:solidFill>
                  <a:schemeClr val="accent5">
                    <a:lumMod val="50000"/>
                  </a:schemeClr>
                </a:solidFill>
              </a:rPr>
              <a:t>Klasse</a:t>
            </a:r>
            <a:r>
              <a:rPr lang="en-GB" sz="2400" dirty="0">
                <a:solidFill>
                  <a:schemeClr val="accent5">
                    <a:lumMod val="50000"/>
                  </a:schemeClr>
                </a:solidFill>
              </a:rPr>
              <a:t> gratis war. Eine Frau hat </a:t>
            </a:r>
            <a:r>
              <a:rPr lang="en-GB" sz="2400" dirty="0" err="1">
                <a:solidFill>
                  <a:schemeClr val="accent5">
                    <a:lumMod val="50000"/>
                  </a:schemeClr>
                </a:solidFill>
              </a:rPr>
              <a:t>ihnen</a:t>
            </a:r>
            <a:r>
              <a:rPr lang="en-GB" sz="2400" dirty="0">
                <a:solidFill>
                  <a:schemeClr val="accent5">
                    <a:lumMod val="50000"/>
                  </a:schemeClr>
                </a:solidFill>
              </a:rPr>
              <a:t> [</a:t>
            </a:r>
            <a:r>
              <a:rPr lang="en-GB" sz="2400" b="1" i="1" dirty="0">
                <a:solidFill>
                  <a:schemeClr val="accent5">
                    <a:lumMod val="50000"/>
                  </a:schemeClr>
                </a:solidFill>
              </a:rPr>
              <a:t>the story</a:t>
            </a:r>
            <a:r>
              <a:rPr lang="en-GB" sz="2400" dirty="0">
                <a:solidFill>
                  <a:schemeClr val="accent5">
                    <a:lumMod val="50000"/>
                  </a:schemeClr>
                </a:solidFill>
              </a:rPr>
              <a:t>] von Martin Luther [</a:t>
            </a:r>
            <a:r>
              <a:rPr lang="en-GB" sz="2400" b="1" i="1" dirty="0">
                <a:solidFill>
                  <a:schemeClr val="accent5">
                    <a:lumMod val="50000"/>
                  </a:schemeClr>
                </a:solidFill>
              </a:rPr>
              <a:t>told</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fest* an Gott [</a:t>
            </a:r>
            <a:r>
              <a:rPr lang="en-GB" sz="2400" b="1" i="1" dirty="0">
                <a:solidFill>
                  <a:schemeClr val="accent5">
                    <a:lumMod val="50000"/>
                  </a:schemeClr>
                </a:solidFill>
              </a:rPr>
              <a:t>believed</a:t>
            </a:r>
            <a:r>
              <a:rPr lang="en-GB" sz="2400" dirty="0">
                <a:solidFill>
                  <a:schemeClr val="accent5">
                    <a:lumMod val="50000"/>
                  </a:schemeClr>
                </a:solidFill>
              </a:rPr>
              <a:t>] und die </a:t>
            </a:r>
            <a:r>
              <a:rPr lang="en-GB" sz="2400" dirty="0" err="1">
                <a:solidFill>
                  <a:schemeClr val="accent5">
                    <a:lumMod val="50000"/>
                  </a:schemeClr>
                </a:solidFill>
              </a:rPr>
              <a:t>Bibel</a:t>
            </a:r>
            <a:r>
              <a:rPr lang="en-GB" sz="2400" dirty="0">
                <a:solidFill>
                  <a:schemeClr val="accent5">
                    <a:lumMod val="50000"/>
                  </a:schemeClr>
                </a:solidFill>
              </a:rPr>
              <a:t> in </a:t>
            </a:r>
            <a:r>
              <a:rPr lang="en-GB" sz="2400" dirty="0" err="1">
                <a:solidFill>
                  <a:schemeClr val="accent5">
                    <a:lumMod val="50000"/>
                  </a:schemeClr>
                </a:solidFill>
              </a:rPr>
              <a:t>wenig</a:t>
            </a:r>
            <a:r>
              <a:rPr lang="en-GB" sz="2400" dirty="0">
                <a:solidFill>
                  <a:schemeClr val="accent5">
                    <a:lumMod val="50000"/>
                  </a:schemeClr>
                </a:solidFill>
              </a:rPr>
              <a:t> [</a:t>
            </a:r>
            <a:r>
              <a:rPr lang="en-GB" sz="2400" b="1" i="1" dirty="0">
                <a:solidFill>
                  <a:schemeClr val="accent5">
                    <a:lumMod val="50000"/>
                  </a:schemeClr>
                </a:solidFill>
              </a:rPr>
              <a:t>time</a:t>
            </a:r>
            <a:r>
              <a:rPr lang="en-GB" sz="2400" dirty="0">
                <a:solidFill>
                  <a:schemeClr val="accent5">
                    <a:lumMod val="50000"/>
                  </a:schemeClr>
                </a:solidFill>
              </a:rPr>
              <a:t>] ins Deutsche </a:t>
            </a:r>
            <a:r>
              <a:rPr lang="en-GB" sz="2400" dirty="0" err="1">
                <a:solidFill>
                  <a:schemeClr val="accent5">
                    <a:lumMod val="50000"/>
                  </a:schemeClr>
                </a:solidFill>
              </a:rPr>
              <a:t>übersetzt</a:t>
            </a:r>
            <a:r>
              <a:rPr lang="en-GB" sz="2400" dirty="0">
                <a:solidFill>
                  <a:schemeClr val="accent5">
                    <a:lumMod val="50000"/>
                  </a:schemeClr>
                </a:solidFill>
              </a:rPr>
              <a:t>*. Der [</a:t>
            </a:r>
            <a:r>
              <a:rPr lang="en-GB" sz="2400" b="1" i="1" dirty="0">
                <a:solidFill>
                  <a:schemeClr val="accent5">
                    <a:lumMod val="50000"/>
                  </a:schemeClr>
                </a:solidFill>
              </a:rPr>
              <a:t>visit</a:t>
            </a:r>
            <a:r>
              <a:rPr lang="en-GB" sz="2400" dirty="0">
                <a:solidFill>
                  <a:schemeClr val="accent5">
                    <a:lumMod val="50000"/>
                  </a:schemeClr>
                </a:solidFill>
              </a:rPr>
              <a:t>] hat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sehr</a:t>
            </a:r>
            <a:r>
              <a:rPr lang="en-GB" sz="2400" dirty="0">
                <a:solidFill>
                  <a:schemeClr val="accent5">
                    <a:lumMod val="50000"/>
                  </a:schemeClr>
                </a:solidFill>
              </a:rPr>
              <a:t> [</a:t>
            </a:r>
            <a:r>
              <a:rPr lang="en-GB" sz="2400" b="1" i="1" dirty="0">
                <a:solidFill>
                  <a:schemeClr val="accent5">
                    <a:lumMod val="50000"/>
                  </a:schemeClr>
                </a:solidFill>
              </a:rPr>
              <a:t>interested</a:t>
            </a:r>
            <a:r>
              <a:rPr lang="en-GB" sz="2400" dirty="0">
                <a:solidFill>
                  <a:schemeClr val="accent5">
                    <a:lumMod val="50000"/>
                  </a:schemeClr>
                </a:solidFill>
              </a:rPr>
              <a:t>].</a:t>
            </a:r>
          </a:p>
        </p:txBody>
      </p:sp>
      <p:sp>
        <p:nvSpPr>
          <p:cNvPr id="36" name="TextBox 35">
            <a:extLst>
              <a:ext uri="{FF2B5EF4-FFF2-40B4-BE49-F238E27FC236}">
                <a16:creationId xmlns:a16="http://schemas.microsoft.com/office/drawing/2014/main" id="{41D27835-E279-472D-82BB-2C3D75A0CB9C}"/>
              </a:ext>
            </a:extLst>
          </p:cNvPr>
          <p:cNvSpPr txBox="1"/>
          <p:nvPr/>
        </p:nvSpPr>
        <p:spPr>
          <a:xfrm>
            <a:off x="5869968" y="5819891"/>
            <a:ext cx="6322032" cy="400110"/>
          </a:xfrm>
          <a:prstGeom prst="rect">
            <a:avLst/>
          </a:prstGeom>
          <a:noFill/>
        </p:spPr>
        <p:txBody>
          <a:bodyPr wrap="square" rtlCol="0">
            <a:spAutoFit/>
          </a:bodyPr>
          <a:lstStyle/>
          <a:p>
            <a:pPr algn="l"/>
            <a:r>
              <a:rPr lang="en-GB" sz="2000" dirty="0">
                <a:solidFill>
                  <a:schemeClr val="accent5">
                    <a:lumMod val="50000"/>
                  </a:schemeClr>
                </a:solidFill>
              </a:rPr>
              <a:t>Das Schloss </a:t>
            </a:r>
            <a:r>
              <a:rPr lang="en-GB" sz="2000" dirty="0" err="1">
                <a:solidFill>
                  <a:schemeClr val="accent5">
                    <a:lumMod val="50000"/>
                  </a:schemeClr>
                </a:solidFill>
              </a:rPr>
              <a:t>heißt</a:t>
            </a:r>
            <a:r>
              <a:rPr lang="en-GB" sz="2000" dirty="0">
                <a:solidFill>
                  <a:schemeClr val="accent5">
                    <a:lumMod val="50000"/>
                  </a:schemeClr>
                </a:solidFill>
              </a:rPr>
              <a:t> die Wartburg und </a:t>
            </a:r>
            <a:r>
              <a:rPr lang="en-GB" sz="2000" dirty="0" err="1">
                <a:solidFill>
                  <a:schemeClr val="accent5">
                    <a:lumMod val="50000"/>
                  </a:schemeClr>
                </a:solidFill>
              </a:rPr>
              <a:t>ist</a:t>
            </a:r>
            <a:r>
              <a:rPr lang="en-GB" sz="2000" dirty="0">
                <a:solidFill>
                  <a:schemeClr val="accent5">
                    <a:lumMod val="50000"/>
                  </a:schemeClr>
                </a:solidFill>
              </a:rPr>
              <a:t> in Eisenach.</a:t>
            </a:r>
          </a:p>
        </p:txBody>
      </p:sp>
      <p:sp>
        <p:nvSpPr>
          <p:cNvPr id="37" name="Speech Bubble: Rectangle with Corners Rounded 1">
            <a:extLst>
              <a:ext uri="{FF2B5EF4-FFF2-40B4-BE49-F238E27FC236}">
                <a16:creationId xmlns:a16="http://schemas.microsoft.com/office/drawing/2014/main" id="{94FB0511-CAE1-4004-B60A-082FBAA534F3}"/>
              </a:ext>
            </a:extLst>
          </p:cNvPr>
          <p:cNvSpPr/>
          <p:nvPr/>
        </p:nvSpPr>
        <p:spPr>
          <a:xfrm>
            <a:off x="393406" y="5925185"/>
            <a:ext cx="5265274"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*fest – firmly</a:t>
            </a:r>
            <a:r>
              <a:rPr lang="en-GB" sz="2000" dirty="0"/>
              <a:t> | *</a:t>
            </a:r>
            <a:r>
              <a:rPr lang="en-GB" sz="2000" dirty="0" err="1"/>
              <a:t>übersetzen</a:t>
            </a:r>
            <a:r>
              <a:rPr lang="en-GB" sz="2000" dirty="0"/>
              <a:t> – to translate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15454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vector graphics&#10;&#10;Description automatically generated">
            <a:extLst>
              <a:ext uri="{FF2B5EF4-FFF2-40B4-BE49-F238E27FC236}">
                <a16:creationId xmlns:a16="http://schemas.microsoft.com/office/drawing/2014/main" id="{CCC361AC-FEFE-42E3-8773-BBB1E1456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6135" y="114769"/>
            <a:ext cx="1056783" cy="156840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6020656" y="1702499"/>
            <a:ext cx="5489825" cy="4159823"/>
          </a:xfrm>
          <a:prstGeom prst="wedgeRoundRectCallout">
            <a:avLst>
              <a:gd name="adj1" fmla="val 20686"/>
              <a:gd name="adj2" fmla="val -58816"/>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hat Mia </a:t>
            </a:r>
            <a:r>
              <a:rPr lang="en-GB" sz="2400" dirty="0" err="1">
                <a:solidFill>
                  <a:schemeClr val="accent5">
                    <a:lumMod val="50000"/>
                  </a:schemeClr>
                </a:solidFill>
              </a:rPr>
              <a:t>relativ</a:t>
            </a:r>
            <a:r>
              <a:rPr lang="en-GB" sz="2400" dirty="0">
                <a:solidFill>
                  <a:schemeClr val="accent5">
                    <a:lumMod val="50000"/>
                  </a:schemeClr>
                </a:solidFill>
              </a:rPr>
              <a:t> </a:t>
            </a:r>
            <a:r>
              <a:rPr lang="en-GB" sz="2400" dirty="0" err="1">
                <a:solidFill>
                  <a:schemeClr val="accent5">
                    <a:lumMod val="50000"/>
                  </a:schemeClr>
                </a:solidFill>
              </a:rPr>
              <a:t>viel</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Hause</a:t>
            </a:r>
            <a:r>
              <a:rPr lang="en-GB" sz="2400" dirty="0">
                <a:solidFill>
                  <a:schemeClr val="accent5">
                    <a:lumMod val="50000"/>
                  </a:schemeClr>
                </a:solidFill>
              </a:rPr>
              <a:t>[</a:t>
            </a:r>
            <a:r>
              <a:rPr lang="en-GB" sz="2400" b="1" i="1" dirty="0">
                <a:solidFill>
                  <a:schemeClr val="accent5">
                    <a:lumMod val="50000"/>
                  </a:schemeClr>
                </a:solidFill>
              </a:rPr>
              <a:t>did</a:t>
            </a:r>
            <a:r>
              <a:rPr lang="en-GB" sz="2400" dirty="0">
                <a:solidFill>
                  <a:schemeClr val="accent5">
                    <a:lumMod val="50000"/>
                  </a:schemeClr>
                </a:solidFill>
              </a:rPr>
              <a:t>]. Sie hat </a:t>
            </a:r>
            <a:r>
              <a:rPr lang="en-GB" sz="2400" dirty="0" err="1">
                <a:solidFill>
                  <a:schemeClr val="accent5">
                    <a:lumMod val="50000"/>
                  </a:schemeClr>
                </a:solidFill>
              </a:rPr>
              <a:t>jeden</a:t>
            </a:r>
            <a:r>
              <a:rPr lang="en-GB" sz="2400" dirty="0">
                <a:solidFill>
                  <a:schemeClr val="accent5">
                    <a:lumMod val="50000"/>
                  </a:schemeClr>
                </a:solidFill>
              </a:rPr>
              <a:t> Abend </a:t>
            </a:r>
            <a:r>
              <a:rPr lang="en-GB" sz="2400" dirty="0" err="1">
                <a:solidFill>
                  <a:schemeClr val="accent5">
                    <a:lumMod val="50000"/>
                  </a:schemeClr>
                </a:solidFill>
              </a:rPr>
              <a:t>viel</a:t>
            </a:r>
            <a:r>
              <a:rPr lang="en-GB" sz="2400" dirty="0">
                <a:solidFill>
                  <a:schemeClr val="accent5">
                    <a:lumMod val="50000"/>
                  </a:schemeClr>
                </a:solidFill>
              </a:rPr>
              <a:t> [</a:t>
            </a:r>
            <a:r>
              <a:rPr lang="en-GB" sz="2400" b="1" i="1" dirty="0">
                <a:solidFill>
                  <a:schemeClr val="accent5">
                    <a:lumMod val="50000"/>
                  </a:schemeClr>
                </a:solidFill>
              </a:rPr>
              <a:t>learnt</a:t>
            </a:r>
            <a:r>
              <a:rPr lang="en-GB" sz="2400" dirty="0">
                <a:solidFill>
                  <a:schemeClr val="accent5">
                    <a:lumMod val="50000"/>
                  </a:schemeClr>
                </a:solidFill>
              </a:rPr>
              <a:t>], [</a:t>
            </a:r>
            <a:r>
              <a:rPr lang="en-GB" sz="2400" b="1" i="1" dirty="0">
                <a:solidFill>
                  <a:schemeClr val="accent5">
                    <a:lumMod val="50000"/>
                  </a:schemeClr>
                </a:solidFill>
              </a:rPr>
              <a:t>because</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 bald </a:t>
            </a:r>
            <a:r>
              <a:rPr lang="en-GB" sz="2400" dirty="0" err="1">
                <a:solidFill>
                  <a:schemeClr val="accent5">
                    <a:lumMod val="50000"/>
                  </a:schemeClr>
                </a:solidFill>
              </a:rPr>
              <a:t>Prüfungen</a:t>
            </a:r>
            <a:r>
              <a:rPr lang="en-GB" sz="2400" dirty="0">
                <a:solidFill>
                  <a:schemeClr val="accent5">
                    <a:lumMod val="50000"/>
                  </a:schemeClr>
                </a:solidFill>
              </a:rPr>
              <a:t>* hat. Sie hat </a:t>
            </a:r>
            <a:r>
              <a:rPr lang="en-GB" sz="2400" dirty="0" err="1">
                <a:solidFill>
                  <a:schemeClr val="accent5">
                    <a:lumMod val="50000"/>
                  </a:schemeClr>
                </a:solidFill>
              </a:rPr>
              <a:t>auch</a:t>
            </a:r>
            <a:r>
              <a:rPr lang="en-GB" sz="2400" dirty="0">
                <a:solidFill>
                  <a:schemeClr val="accent5">
                    <a:lumMod val="50000"/>
                  </a:schemeClr>
                </a:solidFill>
              </a:rPr>
              <a:t> [</a:t>
            </a:r>
            <a:r>
              <a:rPr lang="en-GB" sz="2400" b="1" i="1" dirty="0">
                <a:solidFill>
                  <a:schemeClr val="accent5">
                    <a:lumMod val="50000"/>
                  </a:schemeClr>
                </a:solidFill>
              </a:rPr>
              <a:t>tried</a:t>
            </a:r>
            <a:r>
              <a:rPr lang="en-GB" sz="2400" dirty="0">
                <a:solidFill>
                  <a:schemeClr val="accent5">
                    <a:lumMod val="50000"/>
                  </a:schemeClr>
                </a:solidFill>
              </a:rPr>
              <a:t>], [</a:t>
            </a:r>
            <a:r>
              <a:rPr lang="en-GB" sz="2400" b="1" i="1" dirty="0">
                <a:solidFill>
                  <a:schemeClr val="accent5">
                    <a:lumMod val="50000"/>
                  </a:schemeClr>
                </a:solidFill>
              </a:rPr>
              <a:t>time</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a:t>
            </a:r>
            <a:r>
              <a:rPr lang="en-GB" sz="2400" dirty="0" err="1">
                <a:solidFill>
                  <a:schemeClr val="accent5">
                    <a:lumMod val="50000"/>
                  </a:schemeClr>
                </a:solidFill>
              </a:rPr>
              <a:t>zu</a:t>
            </a:r>
            <a:r>
              <a:rPr lang="en-GB" sz="2400" dirty="0">
                <a:solidFill>
                  <a:schemeClr val="accent5">
                    <a:lumMod val="50000"/>
                  </a:schemeClr>
                </a:solidFill>
              </a:rPr>
              <a:t> [</a:t>
            </a:r>
            <a:r>
              <a:rPr lang="en-GB" sz="2400" b="1" i="1" dirty="0">
                <a:solidFill>
                  <a:schemeClr val="accent5">
                    <a:lumMod val="50000"/>
                  </a:schemeClr>
                </a:solidFill>
              </a:rPr>
              <a:t>spend</a:t>
            </a:r>
            <a:r>
              <a:rPr lang="en-GB" sz="2400" dirty="0">
                <a:solidFill>
                  <a:schemeClr val="accent5">
                    <a:lumMod val="50000"/>
                  </a:schemeClr>
                </a:solidFill>
              </a:rPr>
              <a:t>]. Sie [</a:t>
            </a:r>
            <a:r>
              <a:rPr lang="en-GB" sz="2400" b="1" i="1" dirty="0">
                <a:solidFill>
                  <a:schemeClr val="accent5">
                    <a:lumMod val="50000"/>
                  </a:schemeClr>
                </a:solidFill>
              </a:rPr>
              <a:t>expects</a:t>
            </a:r>
            <a:r>
              <a:rPr lang="en-GB" sz="2400" dirty="0">
                <a:solidFill>
                  <a:schemeClr val="accent5">
                    <a:lumMod val="50000"/>
                  </a:schemeClr>
                </a:solidFill>
              </a:rPr>
              <a:t>] </a:t>
            </a:r>
            <a:r>
              <a:rPr lang="en-GB" sz="2400" dirty="0" err="1">
                <a:solidFill>
                  <a:schemeClr val="accent5">
                    <a:lumMod val="50000"/>
                  </a:schemeClr>
                </a:solidFill>
              </a:rPr>
              <a:t>jeden</a:t>
            </a:r>
            <a:r>
              <a:rPr lang="en-GB" sz="2400" dirty="0">
                <a:solidFill>
                  <a:schemeClr val="accent5">
                    <a:lumMod val="50000"/>
                  </a:schemeClr>
                </a:solidFill>
              </a:rPr>
              <a:t> Abend, </a:t>
            </a:r>
            <a:r>
              <a:rPr lang="en-GB" sz="2400" dirty="0" err="1">
                <a:solidFill>
                  <a:schemeClr val="accent5">
                    <a:lumMod val="50000"/>
                  </a:schemeClr>
                </a:solidFill>
              </a:rPr>
              <a:t>dass</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ihr</a:t>
            </a:r>
            <a:r>
              <a:rPr lang="en-GB" sz="2400" dirty="0">
                <a:solidFill>
                  <a:schemeClr val="accent5">
                    <a:lumMod val="50000"/>
                  </a:schemeClr>
                </a:solidFill>
              </a:rPr>
              <a:t> </a:t>
            </a:r>
            <a:r>
              <a:rPr lang="en-GB" sz="2400" dirty="0" err="1">
                <a:solidFill>
                  <a:schemeClr val="accent5">
                    <a:lumMod val="50000"/>
                  </a:schemeClr>
                </a:solidFill>
              </a:rPr>
              <a:t>mehr</a:t>
            </a:r>
            <a:r>
              <a:rPr lang="en-GB" sz="2400" dirty="0">
                <a:solidFill>
                  <a:schemeClr val="accent5">
                    <a:lumMod val="50000"/>
                  </a:schemeClr>
                </a:solidFill>
              </a:rPr>
              <a:t> </a:t>
            </a:r>
            <a:r>
              <a:rPr lang="en-GB" sz="2400" dirty="0" err="1">
                <a:solidFill>
                  <a:schemeClr val="accent5">
                    <a:lumMod val="50000"/>
                  </a:schemeClr>
                </a:solidFill>
              </a:rPr>
              <a:t>Geschichten</a:t>
            </a:r>
            <a:r>
              <a:rPr lang="en-GB" sz="2400" dirty="0">
                <a:solidFill>
                  <a:schemeClr val="accent5">
                    <a:lumMod val="50000"/>
                  </a:schemeClr>
                </a:solidFill>
              </a:rPr>
              <a:t> [</a:t>
            </a:r>
            <a:r>
              <a:rPr lang="en-GB" sz="2400" b="1" i="1" dirty="0">
                <a:solidFill>
                  <a:schemeClr val="accent5">
                    <a:lumMod val="50000"/>
                  </a:schemeClr>
                </a:solidFill>
              </a:rPr>
              <a:t>tells</a:t>
            </a:r>
            <a:r>
              <a:rPr lang="en-GB" sz="2400" dirty="0">
                <a:solidFill>
                  <a:schemeClr val="accent5">
                    <a:lumMod val="50000"/>
                  </a:schemeClr>
                </a:solidFill>
              </a:rPr>
              <a:t>]. </a:t>
            </a:r>
            <a:r>
              <a:rPr lang="en-GB" sz="2400" dirty="0" err="1">
                <a:solidFill>
                  <a:schemeClr val="accent5">
                    <a:lumMod val="50000"/>
                  </a:schemeClr>
                </a:solidFill>
              </a:rPr>
              <a:t>Natürlich</a:t>
            </a:r>
            <a:r>
              <a:rPr lang="en-GB" sz="2400" dirty="0">
                <a:solidFill>
                  <a:schemeClr val="accent5">
                    <a:lumMod val="50000"/>
                  </a:schemeClr>
                </a:solidFill>
              </a:rPr>
              <a:t> hat </a:t>
            </a: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auch</a:t>
            </a:r>
            <a:r>
              <a:rPr lang="en-GB" sz="2400" dirty="0">
                <a:solidFill>
                  <a:schemeClr val="accent5">
                    <a:lumMod val="50000"/>
                  </a:schemeClr>
                </a:solidFill>
              </a:rPr>
              <a:t> oft </a:t>
            </a:r>
            <a:r>
              <a:rPr lang="en-GB" sz="2400" dirty="0" err="1">
                <a:solidFill>
                  <a:schemeClr val="accent5">
                    <a:lumMod val="50000"/>
                  </a:schemeClr>
                </a:solidFill>
              </a:rPr>
              <a:t>mit</a:t>
            </a:r>
            <a:r>
              <a:rPr lang="en-GB" sz="2400" dirty="0">
                <a:solidFill>
                  <a:schemeClr val="accent5">
                    <a:lumMod val="50000"/>
                  </a:schemeClr>
                </a:solidFill>
              </a:rPr>
              <a:t> Alastair [</a:t>
            </a:r>
            <a:r>
              <a:rPr lang="en-GB" sz="2400" b="1" i="1" dirty="0">
                <a:solidFill>
                  <a:schemeClr val="accent5">
                    <a:lumMod val="50000"/>
                  </a:schemeClr>
                </a:solidFill>
              </a:rPr>
              <a:t>telephoned</a:t>
            </a:r>
            <a:r>
              <a:rPr lang="en-GB" sz="2400" dirty="0">
                <a:solidFill>
                  <a:schemeClr val="accent5">
                    <a:lumMod val="50000"/>
                  </a:schemeClr>
                </a:solidFill>
              </a:rPr>
              <a:t>]!</a:t>
            </a:r>
          </a:p>
        </p:txBody>
      </p:sp>
      <p:sp>
        <p:nvSpPr>
          <p:cNvPr id="18" name="TextBox 17">
            <a:extLst>
              <a:ext uri="{FF2B5EF4-FFF2-40B4-BE49-F238E27FC236}">
                <a16:creationId xmlns:a16="http://schemas.microsoft.com/office/drawing/2014/main" id="{F1A69A41-9FC5-470C-9ECF-0F6174C67641}"/>
              </a:ext>
            </a:extLst>
          </p:cNvPr>
          <p:cNvSpPr txBox="1"/>
          <p:nvPr/>
        </p:nvSpPr>
        <p:spPr>
          <a:xfrm>
            <a:off x="5222631" y="297012"/>
            <a:ext cx="4867419" cy="830997"/>
          </a:xfrm>
          <a:prstGeom prst="rect">
            <a:avLst/>
          </a:prstGeom>
          <a:noFill/>
        </p:spPr>
        <p:txBody>
          <a:bodyPr wrap="square" rtlCol="0">
            <a:spAutoFit/>
          </a:bodyPr>
          <a:lstStyle/>
          <a:p>
            <a:pPr algn="l"/>
            <a:r>
              <a:rPr lang="en-GB" sz="2400" dirty="0">
                <a:solidFill>
                  <a:schemeClr val="accent5">
                    <a:lumMod val="50000"/>
                  </a:schemeClr>
                </a:solidFill>
              </a:rPr>
              <a:t>Wolfgang </a:t>
            </a:r>
            <a:r>
              <a:rPr lang="en-GB" sz="2400" dirty="0" err="1">
                <a:solidFill>
                  <a:schemeClr val="accent5">
                    <a:lumMod val="50000"/>
                  </a:schemeClr>
                </a:solidFill>
              </a:rPr>
              <a:t>erzählt</a:t>
            </a:r>
            <a:r>
              <a:rPr lang="en-GB" sz="2400" dirty="0">
                <a:solidFill>
                  <a:schemeClr val="accent5">
                    <a:lumMod val="50000"/>
                  </a:schemeClr>
                </a:solidFill>
              </a:rPr>
              <a:t> </a:t>
            </a:r>
            <a:r>
              <a:rPr lang="en-GB" sz="2400" dirty="0" err="1">
                <a:solidFill>
                  <a:schemeClr val="accent5">
                    <a:lumMod val="50000"/>
                  </a:schemeClr>
                </a:solidFill>
              </a:rPr>
              <a:t>Mutti</a:t>
            </a:r>
            <a:r>
              <a:rPr lang="en-GB" sz="2400" dirty="0">
                <a:solidFill>
                  <a:schemeClr val="accent5">
                    <a:lumMod val="50000"/>
                  </a:schemeClr>
                </a:solidFill>
              </a:rPr>
              <a:t> </a:t>
            </a:r>
            <a:r>
              <a:rPr lang="en-GB" sz="2400" dirty="0" err="1">
                <a:solidFill>
                  <a:schemeClr val="accent5">
                    <a:lumMod val="50000"/>
                  </a:schemeClr>
                </a:solidFill>
              </a:rPr>
              <a:t>über</a:t>
            </a:r>
            <a:r>
              <a:rPr lang="en-GB" sz="2400" dirty="0">
                <a:solidFill>
                  <a:schemeClr val="accent5">
                    <a:lumMod val="50000"/>
                  </a:schemeClr>
                </a:solidFill>
              </a:rPr>
              <a:t> </a:t>
            </a:r>
            <a:r>
              <a:rPr lang="en-GB" sz="2400" dirty="0" err="1">
                <a:solidFill>
                  <a:schemeClr val="accent5">
                    <a:lumMod val="50000"/>
                  </a:schemeClr>
                </a:solidFill>
              </a:rPr>
              <a:t>Mias</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a:t>
            </a:r>
          </a:p>
        </p:txBody>
      </p:sp>
      <p:pic>
        <p:nvPicPr>
          <p:cNvPr id="7" name="Picture 6" descr="A picture containing text&#10;&#10;Description automatically generated">
            <a:extLst>
              <a:ext uri="{FF2B5EF4-FFF2-40B4-BE49-F238E27FC236}">
                <a16:creationId xmlns:a16="http://schemas.microsoft.com/office/drawing/2014/main" id="{05903321-E5AB-46D5-ADFF-5AEDD8A754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89120" y="188470"/>
            <a:ext cx="914401" cy="1515960"/>
          </a:xfrm>
          <a:prstGeom prst="rect">
            <a:avLst/>
          </a:prstGeom>
        </p:spPr>
      </p:pic>
      <p:sp>
        <p:nvSpPr>
          <p:cNvPr id="12" name="Speech Bubble: Rectangle with Corners Rounded 1">
            <a:extLst>
              <a:ext uri="{FF2B5EF4-FFF2-40B4-BE49-F238E27FC236}">
                <a16:creationId xmlns:a16="http://schemas.microsoft.com/office/drawing/2014/main" id="{2038C683-3632-42A1-A00E-7CD16E7307FF}"/>
              </a:ext>
            </a:extLst>
          </p:cNvPr>
          <p:cNvSpPr/>
          <p:nvPr/>
        </p:nvSpPr>
        <p:spPr>
          <a:xfrm>
            <a:off x="6030522" y="5686442"/>
            <a:ext cx="2735046"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*die </a:t>
            </a:r>
            <a:r>
              <a:rPr lang="en-GB" sz="2000" noProof="0" dirty="0" err="1"/>
              <a:t>Prüfung</a:t>
            </a:r>
            <a:r>
              <a:rPr lang="en-GB" sz="2000" noProof="0" dirty="0"/>
              <a:t> – exam</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pic>
        <p:nvPicPr>
          <p:cNvPr id="10" name="Picture 9" descr="A picture containing text, vector graphics&#10;&#10;Description automatically generated">
            <a:extLst>
              <a:ext uri="{FF2B5EF4-FFF2-40B4-BE49-F238E27FC236}">
                <a16:creationId xmlns:a16="http://schemas.microsoft.com/office/drawing/2014/main" id="{B03D093C-DEE0-44DF-8F06-28739B98ED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1432" y="3552497"/>
            <a:ext cx="2414982" cy="2459375"/>
          </a:xfrm>
          <a:prstGeom prst="rect">
            <a:avLst/>
          </a:prstGeom>
        </p:spPr>
      </p:pic>
      <p:pic>
        <p:nvPicPr>
          <p:cNvPr id="14" name="Picture 13">
            <a:extLst>
              <a:ext uri="{FF2B5EF4-FFF2-40B4-BE49-F238E27FC236}">
                <a16:creationId xmlns:a16="http://schemas.microsoft.com/office/drawing/2014/main" id="{7B478E97-E2E7-4ABE-9E7F-F31BF76CBB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306" y="1102628"/>
            <a:ext cx="2177630" cy="3154051"/>
          </a:xfrm>
          <a:prstGeom prst="rect">
            <a:avLst/>
          </a:prstGeom>
        </p:spPr>
      </p:pic>
      <p:cxnSp>
        <p:nvCxnSpPr>
          <p:cNvPr id="16" name="Straight Connector 15">
            <a:extLst>
              <a:ext uri="{FF2B5EF4-FFF2-40B4-BE49-F238E27FC236}">
                <a16:creationId xmlns:a16="http://schemas.microsoft.com/office/drawing/2014/main" id="{5CA0702B-0731-436D-B7BF-9ACA726D8670}"/>
              </a:ext>
            </a:extLst>
          </p:cNvPr>
          <p:cNvCxnSpPr/>
          <p:nvPr/>
        </p:nvCxnSpPr>
        <p:spPr>
          <a:xfrm flipV="1">
            <a:off x="990645" y="2150324"/>
            <a:ext cx="3773079" cy="360504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8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4589"/>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er</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80232315-99B1-4F61-A74E-AE204A431F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8843" y="1904214"/>
            <a:ext cx="5852160" cy="3901440"/>
          </a:xfrm>
          <a:prstGeom prst="rect">
            <a:avLst/>
          </a:prstGeom>
        </p:spPr>
      </p:pic>
      <p:sp>
        <p:nvSpPr>
          <p:cNvPr id="18" name="TextBox 17">
            <a:extLst>
              <a:ext uri="{FF2B5EF4-FFF2-40B4-BE49-F238E27FC236}">
                <a16:creationId xmlns:a16="http://schemas.microsoft.com/office/drawing/2014/main" id="{F1A69A41-9FC5-470C-9ECF-0F6174C67641}"/>
              </a:ext>
            </a:extLst>
          </p:cNvPr>
          <p:cNvSpPr txBox="1"/>
          <p:nvPr/>
        </p:nvSpPr>
        <p:spPr>
          <a:xfrm>
            <a:off x="7324583" y="247046"/>
            <a:ext cx="3596846" cy="1569660"/>
          </a:xfrm>
          <a:prstGeom prst="rect">
            <a:avLst/>
          </a:prstGeom>
          <a:noFill/>
        </p:spPr>
        <p:txBody>
          <a:bodyPr wrap="square" rtlCol="0">
            <a:spAutoFit/>
          </a:bodyPr>
          <a:lstStyle/>
          <a:p>
            <a:pPr algn="l"/>
            <a:r>
              <a:rPr lang="en-GB" sz="2400" dirty="0">
                <a:solidFill>
                  <a:schemeClr val="accent5">
                    <a:lumMod val="50000"/>
                  </a:schemeClr>
                </a:solidFill>
              </a:rPr>
              <a:t>Mia </a:t>
            </a:r>
            <a:r>
              <a:rPr lang="en-GB" sz="2400" dirty="0" err="1">
                <a:solidFill>
                  <a:schemeClr val="accent5">
                    <a:lumMod val="50000"/>
                  </a:schemeClr>
                </a:solidFill>
              </a:rPr>
              <a:t>erzählt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a:t>
            </a:r>
            <a:r>
              <a:rPr lang="en-GB" sz="2400" dirty="0" err="1">
                <a:solidFill>
                  <a:schemeClr val="accent5">
                    <a:lumMod val="50000"/>
                  </a:schemeClr>
                </a:solidFill>
              </a:rPr>
              <a:t>über</a:t>
            </a:r>
            <a:r>
              <a:rPr lang="en-GB" sz="2400" dirty="0">
                <a:solidFill>
                  <a:schemeClr val="accent5">
                    <a:lumMod val="50000"/>
                  </a:schemeClr>
                </a:solidFill>
              </a:rPr>
              <a:t> </a:t>
            </a:r>
            <a:r>
              <a:rPr lang="en-GB" sz="2400" dirty="0" err="1">
                <a:solidFill>
                  <a:schemeClr val="accent5">
                    <a:lumMod val="50000"/>
                  </a:schemeClr>
                </a:solidFill>
              </a:rPr>
              <a:t>Wolfgangs</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a:t>
            </a:r>
          </a:p>
        </p:txBody>
      </p:sp>
      <p:pic>
        <p:nvPicPr>
          <p:cNvPr id="23" name="Picture 22" descr="Logo&#10;&#10;Description automatically generated">
            <a:extLst>
              <a:ext uri="{FF2B5EF4-FFF2-40B4-BE49-F238E27FC236}">
                <a16:creationId xmlns:a16="http://schemas.microsoft.com/office/drawing/2014/main" id="{745567F9-980D-4885-A42D-94E035107B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3592" y="75605"/>
            <a:ext cx="1400991" cy="183352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07CDAF41-C5B6-4369-946B-F1900EF478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8634"/>
          <a:stretch/>
        </p:blipFill>
        <p:spPr>
          <a:xfrm flipH="1">
            <a:off x="3995962" y="348033"/>
            <a:ext cx="1356189" cy="1250471"/>
          </a:xfrm>
          <a:prstGeom prst="rect">
            <a:avLst/>
          </a:prstGeom>
        </p:spPr>
      </p:pic>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92467" y="1589483"/>
            <a:ext cx="5852160" cy="4530903"/>
          </a:xfrm>
          <a:prstGeom prst="wedgeRoundRectCallout">
            <a:avLst>
              <a:gd name="adj1" fmla="val 27119"/>
              <a:gd name="adj2" fmla="val -5450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hat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ziemlich</a:t>
            </a:r>
            <a:r>
              <a:rPr lang="en-GB" sz="2400" dirty="0">
                <a:solidFill>
                  <a:schemeClr val="accent5">
                    <a:lumMod val="50000"/>
                  </a:schemeClr>
                </a:solidFill>
              </a:rPr>
              <a:t> </a:t>
            </a:r>
            <a:r>
              <a:rPr lang="en-GB" sz="2400" dirty="0" err="1">
                <a:solidFill>
                  <a:schemeClr val="accent5">
                    <a:lumMod val="50000"/>
                  </a:schemeClr>
                </a:solidFill>
              </a:rPr>
              <a:t>viel</a:t>
            </a:r>
            <a:r>
              <a:rPr lang="en-GB" sz="2400" dirty="0">
                <a:solidFill>
                  <a:schemeClr val="accent5">
                    <a:lumMod val="50000"/>
                  </a:schemeClr>
                </a:solidFill>
              </a:rPr>
              <a:t> in der Schule[</a:t>
            </a:r>
            <a:r>
              <a:rPr lang="en-GB" sz="2400" b="1" i="1" dirty="0" err="1">
                <a:solidFill>
                  <a:schemeClr val="accent5">
                    <a:lumMod val="50000"/>
                  </a:schemeClr>
                </a:solidFill>
              </a:rPr>
              <a:t>ge</a:t>
            </a:r>
            <a:r>
              <a:rPr lang="en-GB" sz="2400" b="1" i="1" u="sng" dirty="0" err="1">
                <a:solidFill>
                  <a:schemeClr val="accent5">
                    <a:lumMod val="50000"/>
                  </a:schemeClr>
                </a:solidFill>
              </a:rPr>
              <a:t>macht</a:t>
            </a:r>
            <a:r>
              <a:rPr lang="en-GB" sz="2400" dirty="0">
                <a:solidFill>
                  <a:schemeClr val="accent5">
                    <a:lumMod val="50000"/>
                  </a:schemeClr>
                </a:solidFill>
              </a:rPr>
              <a:t>]. Am </a:t>
            </a:r>
            <a:r>
              <a:rPr lang="en-GB" sz="2400" dirty="0" err="1">
                <a:solidFill>
                  <a:schemeClr val="accent5">
                    <a:lumMod val="50000"/>
                  </a:schemeClr>
                </a:solidFill>
              </a:rPr>
              <a:t>Dienstag</a:t>
            </a:r>
            <a:r>
              <a:rPr lang="en-GB" sz="2400" dirty="0">
                <a:solidFill>
                  <a:schemeClr val="accent5">
                    <a:lumMod val="50000"/>
                  </a:schemeClr>
                </a:solidFill>
              </a:rPr>
              <a:t> hat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Schloss [</a:t>
            </a:r>
            <a:r>
              <a:rPr lang="en-GB" sz="2400" b="1" i="1" dirty="0" err="1">
                <a:solidFill>
                  <a:schemeClr val="accent5">
                    <a:lumMod val="50000"/>
                  </a:schemeClr>
                </a:solidFill>
              </a:rPr>
              <a:t>be</a:t>
            </a:r>
            <a:r>
              <a:rPr lang="en-GB" sz="2400" b="1" i="1" u="sng" dirty="0" err="1">
                <a:solidFill>
                  <a:schemeClr val="accent5">
                    <a:lumMod val="50000"/>
                  </a:schemeClr>
                </a:solidFill>
              </a:rPr>
              <a:t>sucht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den </a:t>
            </a:r>
            <a:r>
              <a:rPr lang="en-GB" sz="2400" dirty="0" err="1">
                <a:solidFill>
                  <a:schemeClr val="accent5">
                    <a:lumMod val="50000"/>
                  </a:schemeClr>
                </a:solidFill>
              </a:rPr>
              <a:t>Ausflug</a:t>
            </a:r>
            <a:r>
              <a:rPr lang="en-GB" sz="2400" dirty="0">
                <a:solidFill>
                  <a:schemeClr val="accent5">
                    <a:lumMod val="50000"/>
                  </a:schemeClr>
                </a:solidFill>
              </a:rPr>
              <a:t>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a:t>
            </a:r>
            <a:r>
              <a:rPr lang="en-GB" sz="2400" b="1" i="1" dirty="0" err="1">
                <a:solidFill>
                  <a:schemeClr val="accent5">
                    <a:lumMod val="50000"/>
                  </a:schemeClr>
                </a:solidFill>
              </a:rPr>
              <a:t>be</a:t>
            </a:r>
            <a:r>
              <a:rPr lang="en-GB" sz="2400" b="1" i="1" u="sng" dirty="0" err="1">
                <a:solidFill>
                  <a:schemeClr val="accent5">
                    <a:lumMod val="50000"/>
                  </a:schemeClr>
                </a:solidFill>
              </a:rPr>
              <a:t>zahlt</a:t>
            </a:r>
            <a:r>
              <a:rPr lang="en-GB" sz="2400" dirty="0">
                <a:solidFill>
                  <a:schemeClr val="accent5">
                    <a:lumMod val="50000"/>
                  </a:schemeClr>
                </a:solidFill>
              </a:rPr>
              <a:t>], </a:t>
            </a:r>
            <a:r>
              <a:rPr lang="en-GB" sz="2400" dirty="0" err="1">
                <a:solidFill>
                  <a:schemeClr val="accent5">
                    <a:lumMod val="50000"/>
                  </a:schemeClr>
                </a:solidFill>
              </a:rPr>
              <a:t>weil</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die </a:t>
            </a:r>
            <a:r>
              <a:rPr lang="en-GB" sz="2400" dirty="0" err="1">
                <a:solidFill>
                  <a:schemeClr val="accent5">
                    <a:lumMod val="50000"/>
                  </a:schemeClr>
                </a:solidFill>
              </a:rPr>
              <a:t>ganze</a:t>
            </a:r>
            <a:r>
              <a:rPr lang="en-GB" sz="2400" dirty="0">
                <a:solidFill>
                  <a:schemeClr val="accent5">
                    <a:lumMod val="50000"/>
                  </a:schemeClr>
                </a:solidFill>
              </a:rPr>
              <a:t> </a:t>
            </a:r>
            <a:r>
              <a:rPr lang="en-GB" sz="2400" dirty="0" err="1">
                <a:solidFill>
                  <a:schemeClr val="accent5">
                    <a:lumMod val="50000"/>
                  </a:schemeClr>
                </a:solidFill>
              </a:rPr>
              <a:t>Klasse</a:t>
            </a:r>
            <a:r>
              <a:rPr lang="en-GB" sz="2400" dirty="0">
                <a:solidFill>
                  <a:schemeClr val="accent5">
                    <a:lumMod val="50000"/>
                  </a:schemeClr>
                </a:solidFill>
              </a:rPr>
              <a:t> gratis war. Eine Frau hat </a:t>
            </a:r>
            <a:r>
              <a:rPr lang="en-GB" sz="2400" dirty="0" err="1">
                <a:solidFill>
                  <a:schemeClr val="accent5">
                    <a:lumMod val="50000"/>
                  </a:schemeClr>
                </a:solidFill>
              </a:rPr>
              <a:t>ihnen</a:t>
            </a:r>
            <a:r>
              <a:rPr lang="en-GB" sz="2400" dirty="0">
                <a:solidFill>
                  <a:schemeClr val="accent5">
                    <a:lumMod val="50000"/>
                  </a:schemeClr>
                </a:solidFill>
              </a:rPr>
              <a:t> [</a:t>
            </a:r>
            <a:r>
              <a:rPr lang="en-GB" sz="2400" b="1" i="1" dirty="0">
                <a:solidFill>
                  <a:schemeClr val="accent5">
                    <a:lumMod val="50000"/>
                  </a:schemeClr>
                </a:solidFill>
              </a:rPr>
              <a:t>die </a:t>
            </a:r>
            <a:r>
              <a:rPr lang="en-GB" sz="2400" b="1" i="1" dirty="0" err="1">
                <a:solidFill>
                  <a:schemeClr val="accent5">
                    <a:lumMod val="50000"/>
                  </a:schemeClr>
                </a:solidFill>
              </a:rPr>
              <a:t>Ge</a:t>
            </a:r>
            <a:r>
              <a:rPr lang="en-GB" sz="2400" b="1" i="1" u="sng" dirty="0" err="1">
                <a:solidFill>
                  <a:schemeClr val="accent5">
                    <a:lumMod val="50000"/>
                  </a:schemeClr>
                </a:solidFill>
              </a:rPr>
              <a:t>schich</a:t>
            </a:r>
            <a:r>
              <a:rPr lang="en-GB" sz="2400" b="1" i="1" dirty="0" err="1">
                <a:solidFill>
                  <a:schemeClr val="accent5">
                    <a:lumMod val="50000"/>
                  </a:schemeClr>
                </a:solidFill>
              </a:rPr>
              <a:t>te</a:t>
            </a:r>
            <a:r>
              <a:rPr lang="en-GB" sz="2400" dirty="0">
                <a:solidFill>
                  <a:schemeClr val="accent5">
                    <a:lumMod val="50000"/>
                  </a:schemeClr>
                </a:solidFill>
              </a:rPr>
              <a:t>] von Martin Luther [</a:t>
            </a:r>
            <a:r>
              <a:rPr lang="en-GB" sz="2400" b="1" i="1" dirty="0" err="1">
                <a:solidFill>
                  <a:schemeClr val="accent5">
                    <a:lumMod val="50000"/>
                  </a:schemeClr>
                </a:solidFill>
              </a:rPr>
              <a:t>er</a:t>
            </a:r>
            <a:r>
              <a:rPr lang="en-GB" sz="2400" b="1" i="1" u="sng" dirty="0" err="1">
                <a:solidFill>
                  <a:schemeClr val="accent5">
                    <a:lumMod val="50000"/>
                  </a:schemeClr>
                </a:solidFill>
              </a:rPr>
              <a:t>zählt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hat fest* an Gott [</a:t>
            </a:r>
            <a:r>
              <a:rPr lang="en-GB" sz="2400" b="1" i="1" dirty="0" err="1">
                <a:solidFill>
                  <a:schemeClr val="accent5">
                    <a:lumMod val="50000"/>
                  </a:schemeClr>
                </a:solidFill>
              </a:rPr>
              <a:t>ge</a:t>
            </a:r>
            <a:r>
              <a:rPr lang="en-GB" sz="2400" b="1" i="1" u="sng" dirty="0" err="1">
                <a:solidFill>
                  <a:schemeClr val="accent5">
                    <a:lumMod val="50000"/>
                  </a:schemeClr>
                </a:solidFill>
              </a:rPr>
              <a:t>glaubt</a:t>
            </a:r>
            <a:r>
              <a:rPr lang="en-GB" sz="2400" dirty="0">
                <a:solidFill>
                  <a:schemeClr val="accent5">
                    <a:lumMod val="50000"/>
                  </a:schemeClr>
                </a:solidFill>
              </a:rPr>
              <a:t>] und die </a:t>
            </a:r>
            <a:r>
              <a:rPr lang="en-GB" sz="2400" dirty="0" err="1">
                <a:solidFill>
                  <a:schemeClr val="accent5">
                    <a:lumMod val="50000"/>
                  </a:schemeClr>
                </a:solidFill>
              </a:rPr>
              <a:t>Bibel</a:t>
            </a:r>
            <a:r>
              <a:rPr lang="en-GB" sz="2400" dirty="0">
                <a:solidFill>
                  <a:schemeClr val="accent5">
                    <a:lumMod val="50000"/>
                  </a:schemeClr>
                </a:solidFill>
              </a:rPr>
              <a:t> in </a:t>
            </a:r>
            <a:r>
              <a:rPr lang="en-GB" sz="2400" dirty="0" err="1">
                <a:solidFill>
                  <a:schemeClr val="accent5">
                    <a:lumMod val="50000"/>
                  </a:schemeClr>
                </a:solidFill>
              </a:rPr>
              <a:t>wenig</a:t>
            </a:r>
            <a:r>
              <a:rPr lang="en-GB" sz="2400" dirty="0">
                <a:solidFill>
                  <a:schemeClr val="accent5">
                    <a:lumMod val="50000"/>
                  </a:schemeClr>
                </a:solidFill>
              </a:rPr>
              <a:t> [</a:t>
            </a:r>
            <a:r>
              <a:rPr lang="en-GB" sz="2400" b="1" i="1" dirty="0">
                <a:solidFill>
                  <a:schemeClr val="accent5">
                    <a:lumMod val="50000"/>
                  </a:schemeClr>
                </a:solidFill>
              </a:rPr>
              <a:t>Zeit</a:t>
            </a:r>
            <a:r>
              <a:rPr lang="en-GB" sz="2400" dirty="0">
                <a:solidFill>
                  <a:schemeClr val="accent5">
                    <a:lumMod val="50000"/>
                  </a:schemeClr>
                </a:solidFill>
              </a:rPr>
              <a:t>] ins Deutsche </a:t>
            </a:r>
            <a:r>
              <a:rPr lang="en-GB" sz="2400" dirty="0" err="1">
                <a:solidFill>
                  <a:schemeClr val="accent5">
                    <a:lumMod val="50000"/>
                  </a:schemeClr>
                </a:solidFill>
              </a:rPr>
              <a:t>übersetzt</a:t>
            </a:r>
            <a:r>
              <a:rPr lang="en-GB" sz="2400" dirty="0">
                <a:solidFill>
                  <a:schemeClr val="accent5">
                    <a:lumMod val="50000"/>
                  </a:schemeClr>
                </a:solidFill>
              </a:rPr>
              <a:t>*. Der [</a:t>
            </a:r>
            <a:r>
              <a:rPr lang="en-GB" sz="2400" b="1" i="1" dirty="0" err="1">
                <a:solidFill>
                  <a:schemeClr val="accent5">
                    <a:lumMod val="50000"/>
                  </a:schemeClr>
                </a:solidFill>
              </a:rPr>
              <a:t>Be</a:t>
            </a:r>
            <a:r>
              <a:rPr lang="en-GB" sz="2400" b="1" i="1" u="sng" dirty="0" err="1">
                <a:solidFill>
                  <a:schemeClr val="accent5">
                    <a:lumMod val="50000"/>
                  </a:schemeClr>
                </a:solidFill>
              </a:rPr>
              <a:t>such</a:t>
            </a:r>
            <a:r>
              <a:rPr lang="en-GB" sz="2400" dirty="0">
                <a:solidFill>
                  <a:schemeClr val="accent5">
                    <a:lumMod val="50000"/>
                  </a:schemeClr>
                </a:solidFill>
              </a:rPr>
              <a:t>] hat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sehr</a:t>
            </a:r>
            <a:r>
              <a:rPr lang="en-GB" sz="2400" dirty="0">
                <a:solidFill>
                  <a:schemeClr val="accent5">
                    <a:lumMod val="50000"/>
                  </a:schemeClr>
                </a:solidFill>
              </a:rPr>
              <a:t> [</a:t>
            </a:r>
            <a:r>
              <a:rPr lang="en-GB" sz="2400" b="1" i="1" dirty="0" err="1">
                <a:solidFill>
                  <a:schemeClr val="accent5">
                    <a:lumMod val="50000"/>
                  </a:schemeClr>
                </a:solidFill>
              </a:rPr>
              <a:t>interess</a:t>
            </a:r>
            <a:r>
              <a:rPr lang="en-GB" sz="2400" b="1" i="1" u="sng" dirty="0" err="1">
                <a:solidFill>
                  <a:schemeClr val="accent5">
                    <a:lumMod val="50000"/>
                  </a:schemeClr>
                </a:solidFill>
              </a:rPr>
              <a:t>iert</a:t>
            </a:r>
            <a:r>
              <a:rPr lang="en-GB" sz="2400" dirty="0">
                <a:solidFill>
                  <a:schemeClr val="accent5">
                    <a:lumMod val="50000"/>
                  </a:schemeClr>
                </a:solidFill>
              </a:rPr>
              <a:t>].</a:t>
            </a:r>
          </a:p>
        </p:txBody>
      </p:sp>
      <p:sp>
        <p:nvSpPr>
          <p:cNvPr id="36" name="TextBox 35">
            <a:extLst>
              <a:ext uri="{FF2B5EF4-FFF2-40B4-BE49-F238E27FC236}">
                <a16:creationId xmlns:a16="http://schemas.microsoft.com/office/drawing/2014/main" id="{41D27835-E279-472D-82BB-2C3D75A0CB9C}"/>
              </a:ext>
            </a:extLst>
          </p:cNvPr>
          <p:cNvSpPr txBox="1"/>
          <p:nvPr/>
        </p:nvSpPr>
        <p:spPr>
          <a:xfrm>
            <a:off x="5869968" y="5819891"/>
            <a:ext cx="6322032" cy="400110"/>
          </a:xfrm>
          <a:prstGeom prst="rect">
            <a:avLst/>
          </a:prstGeom>
          <a:noFill/>
        </p:spPr>
        <p:txBody>
          <a:bodyPr wrap="square" rtlCol="0">
            <a:spAutoFit/>
          </a:bodyPr>
          <a:lstStyle/>
          <a:p>
            <a:pPr algn="l"/>
            <a:r>
              <a:rPr lang="en-GB" sz="2000" dirty="0">
                <a:solidFill>
                  <a:schemeClr val="accent5">
                    <a:lumMod val="50000"/>
                  </a:schemeClr>
                </a:solidFill>
              </a:rPr>
              <a:t>Das Schloss </a:t>
            </a:r>
            <a:r>
              <a:rPr lang="en-GB" sz="2000" dirty="0" err="1">
                <a:solidFill>
                  <a:schemeClr val="accent5">
                    <a:lumMod val="50000"/>
                  </a:schemeClr>
                </a:solidFill>
              </a:rPr>
              <a:t>heißt</a:t>
            </a:r>
            <a:r>
              <a:rPr lang="en-GB" sz="2000" dirty="0">
                <a:solidFill>
                  <a:schemeClr val="accent5">
                    <a:lumMod val="50000"/>
                  </a:schemeClr>
                </a:solidFill>
              </a:rPr>
              <a:t> die Wartburg und </a:t>
            </a:r>
            <a:r>
              <a:rPr lang="en-GB" sz="2000" dirty="0" err="1">
                <a:solidFill>
                  <a:schemeClr val="accent5">
                    <a:lumMod val="50000"/>
                  </a:schemeClr>
                </a:solidFill>
              </a:rPr>
              <a:t>ist</a:t>
            </a:r>
            <a:r>
              <a:rPr lang="en-GB" sz="2000" dirty="0">
                <a:solidFill>
                  <a:schemeClr val="accent5">
                    <a:lumMod val="50000"/>
                  </a:schemeClr>
                </a:solidFill>
              </a:rPr>
              <a:t> in Eisenach.</a:t>
            </a:r>
          </a:p>
        </p:txBody>
      </p:sp>
      <p:pic>
        <p:nvPicPr>
          <p:cNvPr id="6" name="9.1.1.5 Slide 8 ">
            <a:hlinkClick r:id="" action="ppaction://media"/>
            <a:extLst>
              <a:ext uri="{FF2B5EF4-FFF2-40B4-BE49-F238E27FC236}">
                <a16:creationId xmlns:a16="http://schemas.microsoft.com/office/drawing/2014/main" id="{857C0A0E-3DB3-4D3B-B001-425495DAE0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45817" y="852884"/>
            <a:ext cx="910956" cy="910956"/>
          </a:xfrm>
          <a:prstGeom prst="rect">
            <a:avLst/>
          </a:prstGeom>
        </p:spPr>
      </p:pic>
      <p:sp>
        <p:nvSpPr>
          <p:cNvPr id="13" name="Speech Bubble: Rectangle with Corners Rounded 1">
            <a:extLst>
              <a:ext uri="{FF2B5EF4-FFF2-40B4-BE49-F238E27FC236}">
                <a16:creationId xmlns:a16="http://schemas.microsoft.com/office/drawing/2014/main" id="{CCF311FA-1F88-4DD4-BD41-AF835599BE49}"/>
              </a:ext>
            </a:extLst>
          </p:cNvPr>
          <p:cNvSpPr/>
          <p:nvPr/>
        </p:nvSpPr>
        <p:spPr>
          <a:xfrm>
            <a:off x="393406" y="5925185"/>
            <a:ext cx="5265274"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*fest – firmly</a:t>
            </a:r>
            <a:r>
              <a:rPr lang="en-GB" sz="2000" dirty="0"/>
              <a:t> | *</a:t>
            </a:r>
            <a:r>
              <a:rPr lang="en-GB" sz="2000" dirty="0" err="1"/>
              <a:t>übersetzen</a:t>
            </a:r>
            <a:r>
              <a:rPr lang="en-GB" sz="2000" dirty="0"/>
              <a:t> – to translate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26636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vector graphics&#10;&#10;Description automatically generated">
            <a:extLst>
              <a:ext uri="{FF2B5EF4-FFF2-40B4-BE49-F238E27FC236}">
                <a16:creationId xmlns:a16="http://schemas.microsoft.com/office/drawing/2014/main" id="{CCC361AC-FEFE-42E3-8773-BBB1E14568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6135" y="114769"/>
            <a:ext cx="1056783" cy="156840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6020656" y="1702499"/>
            <a:ext cx="5489825" cy="4159823"/>
          </a:xfrm>
          <a:prstGeom prst="wedgeRoundRectCallout">
            <a:avLst>
              <a:gd name="adj1" fmla="val 20686"/>
              <a:gd name="adj2" fmla="val -58816"/>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Diese</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hat Mia </a:t>
            </a:r>
            <a:r>
              <a:rPr lang="en-GB" sz="2400" dirty="0" err="1">
                <a:solidFill>
                  <a:schemeClr val="accent5">
                    <a:lumMod val="50000"/>
                  </a:schemeClr>
                </a:solidFill>
              </a:rPr>
              <a:t>relativ</a:t>
            </a:r>
            <a:r>
              <a:rPr lang="en-GB" sz="2400" dirty="0">
                <a:solidFill>
                  <a:schemeClr val="accent5">
                    <a:lumMod val="50000"/>
                  </a:schemeClr>
                </a:solidFill>
              </a:rPr>
              <a:t> </a:t>
            </a:r>
            <a:r>
              <a:rPr lang="en-GB" sz="2400" dirty="0" err="1">
                <a:solidFill>
                  <a:schemeClr val="accent5">
                    <a:lumMod val="50000"/>
                  </a:schemeClr>
                </a:solidFill>
              </a:rPr>
              <a:t>viel</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Hause</a:t>
            </a:r>
            <a:r>
              <a:rPr lang="en-GB" sz="2400" dirty="0">
                <a:solidFill>
                  <a:schemeClr val="accent5">
                    <a:lumMod val="50000"/>
                  </a:schemeClr>
                </a:solidFill>
              </a:rPr>
              <a:t>[</a:t>
            </a:r>
            <a:r>
              <a:rPr lang="en-GB" sz="2400" b="1" i="1" dirty="0" err="1">
                <a:solidFill>
                  <a:schemeClr val="accent5">
                    <a:lumMod val="50000"/>
                  </a:schemeClr>
                </a:solidFill>
              </a:rPr>
              <a:t>ge</a:t>
            </a:r>
            <a:r>
              <a:rPr lang="en-GB" sz="2400" b="1" i="1" u="sng" dirty="0" err="1">
                <a:solidFill>
                  <a:schemeClr val="accent5">
                    <a:lumMod val="50000"/>
                  </a:schemeClr>
                </a:solidFill>
              </a:rPr>
              <a:t>macht</a:t>
            </a:r>
            <a:r>
              <a:rPr lang="en-GB" sz="2400" dirty="0">
                <a:solidFill>
                  <a:schemeClr val="accent5">
                    <a:lumMod val="50000"/>
                  </a:schemeClr>
                </a:solidFill>
              </a:rPr>
              <a:t>]. Sie hat </a:t>
            </a:r>
            <a:r>
              <a:rPr lang="en-GB" sz="2400" dirty="0" err="1">
                <a:solidFill>
                  <a:schemeClr val="accent5">
                    <a:lumMod val="50000"/>
                  </a:schemeClr>
                </a:solidFill>
              </a:rPr>
              <a:t>jeden</a:t>
            </a:r>
            <a:r>
              <a:rPr lang="en-GB" sz="2400" dirty="0">
                <a:solidFill>
                  <a:schemeClr val="accent5">
                    <a:lumMod val="50000"/>
                  </a:schemeClr>
                </a:solidFill>
              </a:rPr>
              <a:t> Abend </a:t>
            </a:r>
            <a:r>
              <a:rPr lang="en-GB" sz="2400" dirty="0" err="1">
                <a:solidFill>
                  <a:schemeClr val="accent5">
                    <a:lumMod val="50000"/>
                  </a:schemeClr>
                </a:solidFill>
              </a:rPr>
              <a:t>viel</a:t>
            </a:r>
            <a:r>
              <a:rPr lang="en-GB" sz="2400" dirty="0">
                <a:solidFill>
                  <a:schemeClr val="accent5">
                    <a:lumMod val="50000"/>
                  </a:schemeClr>
                </a:solidFill>
              </a:rPr>
              <a:t> [</a:t>
            </a:r>
            <a:r>
              <a:rPr lang="en-GB" sz="2400" b="1" i="1" dirty="0" err="1">
                <a:solidFill>
                  <a:schemeClr val="accent5">
                    <a:lumMod val="50000"/>
                  </a:schemeClr>
                </a:solidFill>
              </a:rPr>
              <a:t>ge</a:t>
            </a:r>
            <a:r>
              <a:rPr lang="en-GB" sz="2400" b="1" i="1" u="sng" dirty="0" err="1">
                <a:solidFill>
                  <a:schemeClr val="accent5">
                    <a:lumMod val="50000"/>
                  </a:schemeClr>
                </a:solidFill>
              </a:rPr>
              <a:t>lernt</a:t>
            </a:r>
            <a:r>
              <a:rPr lang="en-GB" sz="2400" dirty="0">
                <a:solidFill>
                  <a:schemeClr val="accent5">
                    <a:lumMod val="50000"/>
                  </a:schemeClr>
                </a:solidFill>
              </a:rPr>
              <a:t>], [</a:t>
            </a:r>
            <a:r>
              <a:rPr lang="en-GB" sz="2400" b="1" i="1" dirty="0" err="1">
                <a:solidFill>
                  <a:schemeClr val="accent5">
                    <a:lumMod val="50000"/>
                  </a:schemeClr>
                </a:solidFill>
              </a:rPr>
              <a:t>weil</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 bald </a:t>
            </a:r>
            <a:r>
              <a:rPr lang="en-GB" sz="2400" dirty="0" err="1">
                <a:solidFill>
                  <a:schemeClr val="accent5">
                    <a:lumMod val="50000"/>
                  </a:schemeClr>
                </a:solidFill>
              </a:rPr>
              <a:t>Prüfungen</a:t>
            </a:r>
            <a:r>
              <a:rPr lang="en-GB" sz="2400" dirty="0">
                <a:solidFill>
                  <a:schemeClr val="accent5">
                    <a:lumMod val="50000"/>
                  </a:schemeClr>
                </a:solidFill>
              </a:rPr>
              <a:t>* hat. Sie hat </a:t>
            </a:r>
            <a:r>
              <a:rPr lang="en-GB" sz="2400" dirty="0" err="1">
                <a:solidFill>
                  <a:schemeClr val="accent5">
                    <a:lumMod val="50000"/>
                  </a:schemeClr>
                </a:solidFill>
              </a:rPr>
              <a:t>auch</a:t>
            </a:r>
            <a:r>
              <a:rPr lang="en-GB" sz="2400" dirty="0">
                <a:solidFill>
                  <a:schemeClr val="accent5">
                    <a:lumMod val="50000"/>
                  </a:schemeClr>
                </a:solidFill>
              </a:rPr>
              <a:t> [</a:t>
            </a:r>
            <a:r>
              <a:rPr lang="en-GB" sz="2400" b="1" i="1" dirty="0" err="1">
                <a:solidFill>
                  <a:schemeClr val="accent5">
                    <a:lumMod val="50000"/>
                  </a:schemeClr>
                </a:solidFill>
              </a:rPr>
              <a:t>ver</a:t>
            </a:r>
            <a:r>
              <a:rPr lang="en-GB" sz="2400" b="1" i="1" u="sng" dirty="0" err="1">
                <a:solidFill>
                  <a:schemeClr val="accent5">
                    <a:lumMod val="50000"/>
                  </a:schemeClr>
                </a:solidFill>
              </a:rPr>
              <a:t>sucht</a:t>
            </a:r>
            <a:r>
              <a:rPr lang="en-GB" sz="2400" dirty="0">
                <a:solidFill>
                  <a:schemeClr val="accent5">
                    <a:lumMod val="50000"/>
                  </a:schemeClr>
                </a:solidFill>
              </a:rPr>
              <a:t>], [</a:t>
            </a:r>
            <a:r>
              <a:rPr lang="en-GB" sz="2400" b="1" i="1" dirty="0">
                <a:solidFill>
                  <a:schemeClr val="accent5">
                    <a:lumMod val="50000"/>
                  </a:schemeClr>
                </a:solidFill>
              </a:rPr>
              <a:t>Zeit</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Onkel</a:t>
            </a:r>
            <a:r>
              <a:rPr lang="en-GB" sz="2400" dirty="0">
                <a:solidFill>
                  <a:schemeClr val="accent5">
                    <a:lumMod val="50000"/>
                  </a:schemeClr>
                </a:solidFill>
              </a:rPr>
              <a:t> Heinrich </a:t>
            </a:r>
            <a:r>
              <a:rPr lang="en-GB" sz="2400" dirty="0" err="1">
                <a:solidFill>
                  <a:schemeClr val="accent5">
                    <a:lumMod val="50000"/>
                  </a:schemeClr>
                </a:solidFill>
              </a:rPr>
              <a:t>zu</a:t>
            </a:r>
            <a:r>
              <a:rPr lang="en-GB" sz="2400" dirty="0">
                <a:solidFill>
                  <a:schemeClr val="accent5">
                    <a:lumMod val="50000"/>
                  </a:schemeClr>
                </a:solidFill>
              </a:rPr>
              <a:t> [</a:t>
            </a:r>
            <a:r>
              <a:rPr lang="en-GB" sz="2400" b="1" i="1" dirty="0" err="1">
                <a:solidFill>
                  <a:schemeClr val="accent5">
                    <a:lumMod val="50000"/>
                  </a:schemeClr>
                </a:solidFill>
              </a:rPr>
              <a:t>ver</a:t>
            </a:r>
            <a:r>
              <a:rPr lang="en-GB" sz="2400" b="1" i="1" u="sng" dirty="0" err="1">
                <a:solidFill>
                  <a:schemeClr val="accent5">
                    <a:lumMod val="50000"/>
                  </a:schemeClr>
                </a:solidFill>
              </a:rPr>
              <a:t>bring</a:t>
            </a:r>
            <a:r>
              <a:rPr lang="en-GB" sz="2400" b="1" i="1" dirty="0" err="1">
                <a:solidFill>
                  <a:schemeClr val="accent5">
                    <a:lumMod val="50000"/>
                  </a:schemeClr>
                </a:solidFill>
              </a:rPr>
              <a:t>en</a:t>
            </a:r>
            <a:r>
              <a:rPr lang="en-GB" sz="2400" dirty="0">
                <a:solidFill>
                  <a:schemeClr val="accent5">
                    <a:lumMod val="50000"/>
                  </a:schemeClr>
                </a:solidFill>
              </a:rPr>
              <a:t>]. Sie [</a:t>
            </a:r>
            <a:r>
              <a:rPr lang="en-GB" sz="2400" b="1" i="1" dirty="0" err="1">
                <a:solidFill>
                  <a:schemeClr val="accent5">
                    <a:lumMod val="50000"/>
                  </a:schemeClr>
                </a:solidFill>
              </a:rPr>
              <a:t>er</a:t>
            </a:r>
            <a:r>
              <a:rPr lang="en-GB" sz="2400" b="1" i="1" u="sng" dirty="0" err="1">
                <a:solidFill>
                  <a:schemeClr val="accent5">
                    <a:lumMod val="50000"/>
                  </a:schemeClr>
                </a:solidFill>
              </a:rPr>
              <a:t>war</a:t>
            </a:r>
            <a:r>
              <a:rPr lang="en-GB" sz="2400" b="1" i="1" dirty="0" err="1">
                <a:solidFill>
                  <a:schemeClr val="accent5">
                    <a:lumMod val="50000"/>
                  </a:schemeClr>
                </a:solidFill>
              </a:rPr>
              <a:t>tet</a:t>
            </a:r>
            <a:r>
              <a:rPr lang="en-GB" sz="2400" dirty="0">
                <a:solidFill>
                  <a:schemeClr val="accent5">
                    <a:lumMod val="50000"/>
                  </a:schemeClr>
                </a:solidFill>
              </a:rPr>
              <a:t>] </a:t>
            </a:r>
            <a:r>
              <a:rPr lang="en-GB" sz="2400" dirty="0" err="1">
                <a:solidFill>
                  <a:schemeClr val="accent5">
                    <a:lumMod val="50000"/>
                  </a:schemeClr>
                </a:solidFill>
              </a:rPr>
              <a:t>jeden</a:t>
            </a:r>
            <a:r>
              <a:rPr lang="en-GB" sz="2400" dirty="0">
                <a:solidFill>
                  <a:schemeClr val="accent5">
                    <a:lumMod val="50000"/>
                  </a:schemeClr>
                </a:solidFill>
              </a:rPr>
              <a:t> Abend, </a:t>
            </a:r>
            <a:r>
              <a:rPr lang="en-GB" sz="2400" dirty="0" err="1">
                <a:solidFill>
                  <a:schemeClr val="accent5">
                    <a:lumMod val="50000"/>
                  </a:schemeClr>
                </a:solidFill>
              </a:rPr>
              <a:t>dass</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ihr</a:t>
            </a:r>
            <a:r>
              <a:rPr lang="en-GB" sz="2400" dirty="0">
                <a:solidFill>
                  <a:schemeClr val="accent5">
                    <a:lumMod val="50000"/>
                  </a:schemeClr>
                </a:solidFill>
              </a:rPr>
              <a:t> </a:t>
            </a:r>
            <a:r>
              <a:rPr lang="en-GB" sz="2400" dirty="0" err="1">
                <a:solidFill>
                  <a:schemeClr val="accent5">
                    <a:lumMod val="50000"/>
                  </a:schemeClr>
                </a:solidFill>
              </a:rPr>
              <a:t>mehr</a:t>
            </a:r>
            <a:r>
              <a:rPr lang="en-GB" sz="2400" dirty="0">
                <a:solidFill>
                  <a:schemeClr val="accent5">
                    <a:lumMod val="50000"/>
                  </a:schemeClr>
                </a:solidFill>
              </a:rPr>
              <a:t> </a:t>
            </a:r>
            <a:r>
              <a:rPr lang="en-GB" sz="2400" dirty="0" err="1">
                <a:solidFill>
                  <a:schemeClr val="accent5">
                    <a:lumMod val="50000"/>
                  </a:schemeClr>
                </a:solidFill>
              </a:rPr>
              <a:t>Geschichten</a:t>
            </a:r>
            <a:r>
              <a:rPr lang="en-GB" sz="2400" dirty="0">
                <a:solidFill>
                  <a:schemeClr val="accent5">
                    <a:lumMod val="50000"/>
                  </a:schemeClr>
                </a:solidFill>
              </a:rPr>
              <a:t> [</a:t>
            </a:r>
            <a:r>
              <a:rPr lang="en-GB" sz="2400" b="1" i="1" dirty="0" err="1">
                <a:solidFill>
                  <a:schemeClr val="accent5">
                    <a:lumMod val="50000"/>
                  </a:schemeClr>
                </a:solidFill>
              </a:rPr>
              <a:t>er</a:t>
            </a:r>
            <a:r>
              <a:rPr lang="en-GB" sz="2400" b="1" i="1" u="sng" dirty="0" err="1">
                <a:solidFill>
                  <a:schemeClr val="accent5">
                    <a:lumMod val="50000"/>
                  </a:schemeClr>
                </a:solidFill>
              </a:rPr>
              <a:t>zählt</a:t>
            </a:r>
            <a:r>
              <a:rPr lang="en-GB" sz="2400" dirty="0">
                <a:solidFill>
                  <a:schemeClr val="accent5">
                    <a:lumMod val="50000"/>
                  </a:schemeClr>
                </a:solidFill>
              </a:rPr>
              <a:t>]. </a:t>
            </a:r>
            <a:r>
              <a:rPr lang="en-GB" sz="2400" dirty="0" err="1">
                <a:solidFill>
                  <a:schemeClr val="accent5">
                    <a:lumMod val="50000"/>
                  </a:schemeClr>
                </a:solidFill>
              </a:rPr>
              <a:t>Natürlich</a:t>
            </a:r>
            <a:r>
              <a:rPr lang="en-GB" sz="2400" dirty="0">
                <a:solidFill>
                  <a:schemeClr val="accent5">
                    <a:lumMod val="50000"/>
                  </a:schemeClr>
                </a:solidFill>
              </a:rPr>
              <a:t> hat </a:t>
            </a: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auch</a:t>
            </a:r>
            <a:r>
              <a:rPr lang="en-GB" sz="2400" dirty="0">
                <a:solidFill>
                  <a:schemeClr val="accent5">
                    <a:lumMod val="50000"/>
                  </a:schemeClr>
                </a:solidFill>
              </a:rPr>
              <a:t> oft </a:t>
            </a:r>
            <a:r>
              <a:rPr lang="en-GB" sz="2400" dirty="0" err="1">
                <a:solidFill>
                  <a:schemeClr val="accent5">
                    <a:lumMod val="50000"/>
                  </a:schemeClr>
                </a:solidFill>
              </a:rPr>
              <a:t>mit</a:t>
            </a:r>
            <a:r>
              <a:rPr lang="en-GB" sz="2400" dirty="0">
                <a:solidFill>
                  <a:schemeClr val="accent5">
                    <a:lumMod val="50000"/>
                  </a:schemeClr>
                </a:solidFill>
              </a:rPr>
              <a:t> Alastair [</a:t>
            </a:r>
            <a:r>
              <a:rPr lang="en-GB" sz="2400" b="1" i="1" dirty="0" err="1">
                <a:solidFill>
                  <a:schemeClr val="accent5">
                    <a:lumMod val="50000"/>
                  </a:schemeClr>
                </a:solidFill>
              </a:rPr>
              <a:t>telefon</a:t>
            </a:r>
            <a:r>
              <a:rPr lang="en-GB" sz="2400" b="1" i="1" u="sng" dirty="0" err="1">
                <a:solidFill>
                  <a:schemeClr val="accent5">
                    <a:lumMod val="50000"/>
                  </a:schemeClr>
                </a:solidFill>
              </a:rPr>
              <a:t>iert</a:t>
            </a:r>
            <a:r>
              <a:rPr lang="en-GB" sz="2400" dirty="0">
                <a:solidFill>
                  <a:schemeClr val="accent5">
                    <a:lumMod val="50000"/>
                  </a:schemeClr>
                </a:solidFill>
              </a:rPr>
              <a:t>]!</a:t>
            </a:r>
          </a:p>
        </p:txBody>
      </p:sp>
      <p:sp>
        <p:nvSpPr>
          <p:cNvPr id="18" name="TextBox 17">
            <a:extLst>
              <a:ext uri="{FF2B5EF4-FFF2-40B4-BE49-F238E27FC236}">
                <a16:creationId xmlns:a16="http://schemas.microsoft.com/office/drawing/2014/main" id="{F1A69A41-9FC5-470C-9ECF-0F6174C67641}"/>
              </a:ext>
            </a:extLst>
          </p:cNvPr>
          <p:cNvSpPr txBox="1"/>
          <p:nvPr/>
        </p:nvSpPr>
        <p:spPr>
          <a:xfrm>
            <a:off x="5222631" y="297012"/>
            <a:ext cx="4867419" cy="830997"/>
          </a:xfrm>
          <a:prstGeom prst="rect">
            <a:avLst/>
          </a:prstGeom>
          <a:noFill/>
        </p:spPr>
        <p:txBody>
          <a:bodyPr wrap="square" rtlCol="0">
            <a:spAutoFit/>
          </a:bodyPr>
          <a:lstStyle/>
          <a:p>
            <a:pPr algn="l"/>
            <a:r>
              <a:rPr lang="en-GB" sz="2400" dirty="0">
                <a:solidFill>
                  <a:schemeClr val="accent5">
                    <a:lumMod val="50000"/>
                  </a:schemeClr>
                </a:solidFill>
              </a:rPr>
              <a:t>Wolfgang </a:t>
            </a:r>
            <a:r>
              <a:rPr lang="en-GB" sz="2400" dirty="0" err="1">
                <a:solidFill>
                  <a:schemeClr val="accent5">
                    <a:lumMod val="50000"/>
                  </a:schemeClr>
                </a:solidFill>
              </a:rPr>
              <a:t>erzählt</a:t>
            </a:r>
            <a:r>
              <a:rPr lang="en-GB" sz="2400" dirty="0">
                <a:solidFill>
                  <a:schemeClr val="accent5">
                    <a:lumMod val="50000"/>
                  </a:schemeClr>
                </a:solidFill>
              </a:rPr>
              <a:t> </a:t>
            </a:r>
            <a:r>
              <a:rPr lang="en-GB" sz="2400" dirty="0" err="1">
                <a:solidFill>
                  <a:schemeClr val="accent5">
                    <a:lumMod val="50000"/>
                  </a:schemeClr>
                </a:solidFill>
              </a:rPr>
              <a:t>Mutti</a:t>
            </a:r>
            <a:r>
              <a:rPr lang="en-GB" sz="2400" dirty="0">
                <a:solidFill>
                  <a:schemeClr val="accent5">
                    <a:lumMod val="50000"/>
                  </a:schemeClr>
                </a:solidFill>
              </a:rPr>
              <a:t> </a:t>
            </a:r>
            <a:r>
              <a:rPr lang="en-GB" sz="2400" dirty="0" err="1">
                <a:solidFill>
                  <a:schemeClr val="accent5">
                    <a:lumMod val="50000"/>
                  </a:schemeClr>
                </a:solidFill>
              </a:rPr>
              <a:t>über</a:t>
            </a:r>
            <a:r>
              <a:rPr lang="en-GB" sz="2400" dirty="0">
                <a:solidFill>
                  <a:schemeClr val="accent5">
                    <a:lumMod val="50000"/>
                  </a:schemeClr>
                </a:solidFill>
              </a:rPr>
              <a:t> </a:t>
            </a:r>
            <a:r>
              <a:rPr lang="en-GB" sz="2400" dirty="0" err="1">
                <a:solidFill>
                  <a:schemeClr val="accent5">
                    <a:lumMod val="50000"/>
                  </a:schemeClr>
                </a:solidFill>
              </a:rPr>
              <a:t>Mias</a:t>
            </a:r>
            <a:r>
              <a:rPr lang="en-GB" sz="2400" dirty="0">
                <a:solidFill>
                  <a:schemeClr val="accent5">
                    <a:lumMod val="50000"/>
                  </a:schemeClr>
                </a:solidFill>
              </a:rPr>
              <a:t> </a:t>
            </a:r>
            <a:r>
              <a:rPr lang="en-GB" sz="2400" dirty="0" err="1">
                <a:solidFill>
                  <a:schemeClr val="accent5">
                    <a:lumMod val="50000"/>
                  </a:schemeClr>
                </a:solidFill>
              </a:rPr>
              <a:t>Woche</a:t>
            </a:r>
            <a:r>
              <a:rPr lang="en-GB" sz="2400" dirty="0">
                <a:solidFill>
                  <a:schemeClr val="accent5">
                    <a:lumMod val="50000"/>
                  </a:schemeClr>
                </a:solidFill>
              </a:rPr>
              <a:t>. 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a:t>
            </a:r>
          </a:p>
        </p:txBody>
      </p:sp>
      <p:pic>
        <p:nvPicPr>
          <p:cNvPr id="7" name="Picture 6" descr="A picture containing text&#10;&#10;Description automatically generated">
            <a:extLst>
              <a:ext uri="{FF2B5EF4-FFF2-40B4-BE49-F238E27FC236}">
                <a16:creationId xmlns:a16="http://schemas.microsoft.com/office/drawing/2014/main" id="{05903321-E5AB-46D5-ADFF-5AEDD8A75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89120" y="188470"/>
            <a:ext cx="914401" cy="1515960"/>
          </a:xfrm>
          <a:prstGeom prst="rect">
            <a:avLst/>
          </a:prstGeom>
        </p:spPr>
      </p:pic>
      <p:sp>
        <p:nvSpPr>
          <p:cNvPr id="12" name="Speech Bubble: Rectangle with Corners Rounded 1">
            <a:extLst>
              <a:ext uri="{FF2B5EF4-FFF2-40B4-BE49-F238E27FC236}">
                <a16:creationId xmlns:a16="http://schemas.microsoft.com/office/drawing/2014/main" id="{2038C683-3632-42A1-A00E-7CD16E7307FF}"/>
              </a:ext>
            </a:extLst>
          </p:cNvPr>
          <p:cNvSpPr/>
          <p:nvPr/>
        </p:nvSpPr>
        <p:spPr>
          <a:xfrm>
            <a:off x="6030522" y="5686442"/>
            <a:ext cx="2735046"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*die </a:t>
            </a:r>
            <a:r>
              <a:rPr lang="en-GB" sz="2000" noProof="0" dirty="0" err="1"/>
              <a:t>Prüfung</a:t>
            </a:r>
            <a:r>
              <a:rPr lang="en-GB" sz="2000" noProof="0" dirty="0"/>
              <a:t> – exam</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pic>
        <p:nvPicPr>
          <p:cNvPr id="10" name="Picture 9" descr="A picture containing text, vector graphics&#10;&#10;Description automatically generated">
            <a:extLst>
              <a:ext uri="{FF2B5EF4-FFF2-40B4-BE49-F238E27FC236}">
                <a16:creationId xmlns:a16="http://schemas.microsoft.com/office/drawing/2014/main" id="{B03D093C-DEE0-44DF-8F06-28739B98ED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1432" y="3552497"/>
            <a:ext cx="2414982" cy="2459375"/>
          </a:xfrm>
          <a:prstGeom prst="rect">
            <a:avLst/>
          </a:prstGeom>
        </p:spPr>
      </p:pic>
      <p:pic>
        <p:nvPicPr>
          <p:cNvPr id="14" name="Picture 13">
            <a:extLst>
              <a:ext uri="{FF2B5EF4-FFF2-40B4-BE49-F238E27FC236}">
                <a16:creationId xmlns:a16="http://schemas.microsoft.com/office/drawing/2014/main" id="{7B478E97-E2E7-4ABE-9E7F-F31BF76CBB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306" y="1102628"/>
            <a:ext cx="2177630" cy="3154051"/>
          </a:xfrm>
          <a:prstGeom prst="rect">
            <a:avLst/>
          </a:prstGeom>
        </p:spPr>
      </p:pic>
      <p:cxnSp>
        <p:nvCxnSpPr>
          <p:cNvPr id="16" name="Straight Connector 15">
            <a:extLst>
              <a:ext uri="{FF2B5EF4-FFF2-40B4-BE49-F238E27FC236}">
                <a16:creationId xmlns:a16="http://schemas.microsoft.com/office/drawing/2014/main" id="{5CA0702B-0731-436D-B7BF-9ACA726D8670}"/>
              </a:ext>
            </a:extLst>
          </p:cNvPr>
          <p:cNvCxnSpPr/>
          <p:nvPr/>
        </p:nvCxnSpPr>
        <p:spPr>
          <a:xfrm flipV="1">
            <a:off x="990645" y="2150324"/>
            <a:ext cx="3773079" cy="360504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9.1.1.5 Slide 9 ">
            <a:hlinkClick r:id="" action="ppaction://media"/>
            <a:extLst>
              <a:ext uri="{FF2B5EF4-FFF2-40B4-BE49-F238E27FC236}">
                <a16:creationId xmlns:a16="http://schemas.microsoft.com/office/drawing/2014/main" id="{8A83FF37-4A55-4B30-8455-984B6FB1AA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01022" y="852364"/>
            <a:ext cx="1000546" cy="1000546"/>
          </a:xfrm>
          <a:prstGeom prst="rect">
            <a:avLst/>
          </a:prstGeom>
        </p:spPr>
      </p:pic>
    </p:spTree>
    <p:extLst>
      <p:ext uri="{BB962C8B-B14F-4D97-AF65-F5344CB8AC3E}">
        <p14:creationId xmlns:p14="http://schemas.microsoft.com/office/powerpoint/2010/main" val="103157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3169</TotalTime>
  <Words>7209</Words>
  <Application>Microsoft Macintosh PowerPoint</Application>
  <PresentationFormat>Widescreen</PresentationFormat>
  <Paragraphs>742</Paragraphs>
  <Slides>40</Slides>
  <Notes>40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Calibri</vt:lpstr>
      <vt:lpstr>Century Gothic</vt:lpstr>
      <vt:lpstr>Times New Roman</vt:lpstr>
      <vt:lpstr>1_Office Theme</vt:lpstr>
      <vt:lpstr>2_Office Theme</vt:lpstr>
      <vt:lpstr>Was habt ihr gemacht?</vt:lpstr>
      <vt:lpstr>Auftakt</vt:lpstr>
      <vt:lpstr>English  German  English </vt:lpstr>
      <vt:lpstr>ANTWORTEN</vt:lpstr>
      <vt:lpstr>das Perfekt</vt:lpstr>
      <vt:lpstr>Was hat er gemacht?</vt:lpstr>
      <vt:lpstr>Was hat sie gemacht?</vt:lpstr>
      <vt:lpstr>Was hat er gemacht?</vt:lpstr>
      <vt:lpstr>Was hat sie gemacht?</vt:lpstr>
      <vt:lpstr>das Perfekt mit ihr</vt:lpstr>
      <vt:lpstr>Onkel Heinrich </vt:lpstr>
      <vt:lpstr>Was habt ihr damals gemacht?</vt:lpstr>
      <vt:lpstr>Was hast du gemacht? [1 of 3]</vt:lpstr>
      <vt:lpstr>Was hast du gemacht? [2 of 3]</vt:lpstr>
      <vt:lpstr>Was hast du gemacht? [3 of 3]</vt:lpstr>
      <vt:lpstr>Was haben sie gemacht?</vt:lpstr>
      <vt:lpstr>Auftakt</vt:lpstr>
      <vt:lpstr>Phonetik</vt:lpstr>
      <vt:lpstr>Phonetik</vt:lpstr>
      <vt:lpstr>das Perfekt</vt:lpstr>
      <vt:lpstr>Was haben sie gemacht? [1/8]</vt:lpstr>
      <vt:lpstr>Was haben sie gemacht? [2/8]</vt:lpstr>
      <vt:lpstr>Was haben sie gemacht? [3/8]</vt:lpstr>
      <vt:lpstr>Was haben sie gemacht? [4/8]</vt:lpstr>
      <vt:lpstr>Was haben sie gemacht? [5/8]</vt:lpstr>
      <vt:lpstr>Was haben sie gemacht? [6/8]</vt:lpstr>
      <vt:lpstr>Was haben sie gemacht? [7/8]</vt:lpstr>
      <vt:lpstr>Was haben sie gemacht? [8/8]</vt:lpstr>
      <vt:lpstr>das Imperfekt</vt:lpstr>
      <vt:lpstr>Andreas Hausaufgaben</vt:lpstr>
      <vt:lpstr>Andreas Hausaufgaben [1/3]</vt:lpstr>
      <vt:lpstr>Andreas Hausaufgaben [2/3]</vt:lpstr>
      <vt:lpstr>Andreas Hausaufgaben [3/3]</vt:lpstr>
      <vt:lpstr>Schreib eine WhatsApp!</vt:lpstr>
      <vt:lpstr>Antworten</vt:lpstr>
      <vt:lpstr>Marie Tharp – Entdeckerin</vt:lpstr>
      <vt:lpstr>Steve Irwin – Tierforscher</vt:lpstr>
      <vt:lpstr>Antworten</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651</cp:revision>
  <dcterms:created xsi:type="dcterms:W3CDTF">2020-07-18T21:51:12Z</dcterms:created>
  <dcterms:modified xsi:type="dcterms:W3CDTF">2021-12-20T15:44:14Z</dcterms:modified>
</cp:coreProperties>
</file>