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37"/>
  </p:notesMasterIdLst>
  <p:sldIdLst>
    <p:sldId id="257" r:id="rId4"/>
    <p:sldId id="353" r:id="rId5"/>
    <p:sldId id="357" r:id="rId6"/>
    <p:sldId id="289" r:id="rId7"/>
    <p:sldId id="350" r:id="rId8"/>
    <p:sldId id="317" r:id="rId9"/>
    <p:sldId id="318" r:id="rId10"/>
    <p:sldId id="323" r:id="rId11"/>
    <p:sldId id="330" r:id="rId12"/>
    <p:sldId id="324" r:id="rId13"/>
    <p:sldId id="325" r:id="rId14"/>
    <p:sldId id="331" r:id="rId15"/>
    <p:sldId id="332" r:id="rId16"/>
    <p:sldId id="333" r:id="rId17"/>
    <p:sldId id="334" r:id="rId18"/>
    <p:sldId id="335" r:id="rId19"/>
    <p:sldId id="336" r:id="rId20"/>
    <p:sldId id="337" r:id="rId21"/>
    <p:sldId id="338" r:id="rId22"/>
    <p:sldId id="339" r:id="rId23"/>
    <p:sldId id="340" r:id="rId24"/>
    <p:sldId id="352" r:id="rId25"/>
    <p:sldId id="341" r:id="rId26"/>
    <p:sldId id="342" r:id="rId27"/>
    <p:sldId id="328" r:id="rId28"/>
    <p:sldId id="343" r:id="rId29"/>
    <p:sldId id="344" r:id="rId30"/>
    <p:sldId id="329" r:id="rId31"/>
    <p:sldId id="345" r:id="rId32"/>
    <p:sldId id="346" r:id="rId33"/>
    <p:sldId id="347" r:id="rId34"/>
    <p:sldId id="348" r:id="rId35"/>
    <p:sldId id="26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1793" autoAdjust="0"/>
  </p:normalViewPr>
  <p:slideViewPr>
    <p:cSldViewPr snapToGrid="0">
      <p:cViewPr varScale="1">
        <p:scale>
          <a:sx n="100" d="100"/>
          <a:sy n="100" d="100"/>
        </p:scale>
        <p:origin x="944" y="160"/>
      </p:cViewPr>
      <p:guideLst>
        <p:guide orient="horz" pos="2160"/>
        <p:guide pos="3840"/>
      </p:guideLst>
    </p:cSldViewPr>
  </p:slideViewPr>
  <p:outlineViewPr>
    <p:cViewPr>
      <p:scale>
        <a:sx n="33" d="100"/>
        <a:sy n="33" d="100"/>
      </p:scale>
      <p:origin x="0" y="-140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D2BB3-BF5C-4064-B0EC-4FBC97F3F5C2}" type="datetimeFigureOut">
              <a:rPr lang="en-GB" smtClean="0"/>
              <a:t>09/08/2021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ECA1AA-B414-4F8B-B938-764189C58190}" type="slidenum">
              <a:rPr lang="en-GB" smtClean="0"/>
              <a:t>‹#›</a:t>
            </a:fld>
            <a:endParaRPr lang="en-GB"/>
          </a:p>
        </p:txBody>
      </p:sp>
    </p:spTree>
    <p:extLst>
      <p:ext uri="{BB962C8B-B14F-4D97-AF65-F5344CB8AC3E}">
        <p14:creationId xmlns:p14="http://schemas.microsoft.com/office/powerpoint/2010/main" val="851735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 ‘estoy’, ‘estás’ and ‘está </a:t>
            </a:r>
            <a:r>
              <a:rPr lang="en-GB" b="0" dirty="0"/>
              <a:t>for state/mood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Note: these</a:t>
            </a:r>
            <a:r>
              <a:rPr lang="en-GB" sz="1200" b="0" i="0" baseline="0" dirty="0">
                <a:solidFill>
                  <a:prstClr val="white"/>
                </a:solidFill>
                <a:latin typeface="Calibri" panose="020F0502020204030204" pitchFamily="34" charset="0"/>
                <a:cs typeface="Calibri" panose="020F0502020204030204" pitchFamily="34" charset="0"/>
              </a:rPr>
              <a:t> three verb forms were seen in 1.1.1 (with ‘estar’ for location)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1.1.2.3 (introduce) </a:t>
            </a:r>
            <a:r>
              <a:rPr lang="es-ES" dirty="0"/>
              <a:t>nervioso [1521]; tranquilo [1073]; serio [856]; raro¹ [1005]; tonto [2379]; blanco [372]; ¿cómo? [151]; muy [43]; hoy [167]; ¿Cómo se dice […] en inglés/español?; ¿Cómo se escribe?; seguro [407]; listo [1684]; sí [45]; no [11]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Speaking activity </a:t>
            </a:r>
            <a:endParaRPr lang="en-US" b="1" dirty="0"/>
          </a:p>
          <a:p>
            <a:endParaRPr lang="en-US" b="1" dirty="0"/>
          </a:p>
          <a:p>
            <a:r>
              <a:rPr lang="en-US" b="1" dirty="0"/>
              <a:t>Timing: </a:t>
            </a:r>
            <a:r>
              <a:rPr lang="en-US" b="0" dirty="0"/>
              <a:t>5 minutes</a:t>
            </a:r>
          </a:p>
          <a:p>
            <a:endParaRPr lang="en-US" b="1" dirty="0"/>
          </a:p>
          <a:p>
            <a:r>
              <a:rPr lang="en-US" b="1" dirty="0"/>
              <a:t>Aim: </a:t>
            </a:r>
            <a:r>
              <a:rPr lang="en-US" b="0" dirty="0"/>
              <a:t>to</a:t>
            </a:r>
            <a:r>
              <a:rPr lang="en-US" b="0" baseline="0" dirty="0"/>
              <a:t> produce the verbs ‘</a:t>
            </a:r>
            <a:r>
              <a:rPr lang="en-US" b="0" baseline="0" dirty="0" err="1"/>
              <a:t>estoy</a:t>
            </a:r>
            <a:r>
              <a:rPr lang="en-US" b="0" baseline="0" dirty="0"/>
              <a:t>’, ‘</a:t>
            </a:r>
            <a:r>
              <a:rPr lang="en-US" b="0" baseline="0" dirty="0" err="1"/>
              <a:t>estás</a:t>
            </a:r>
            <a:r>
              <a:rPr lang="en-US" b="0" baseline="0" dirty="0"/>
              <a:t>’ and ‘</a:t>
            </a:r>
            <a:r>
              <a:rPr lang="en-US" b="0" baseline="0" dirty="0" err="1"/>
              <a:t>está</a:t>
            </a:r>
            <a:r>
              <a:rPr lang="en-US" b="0" baseline="0" dirty="0"/>
              <a:t>’ and vocabulary from picture/word prompts under time pressure</a:t>
            </a:r>
            <a:endParaRPr lang="en-US" b="1" dirty="0"/>
          </a:p>
          <a:p>
            <a:endParaRPr lang="en-US" b="1" dirty="0"/>
          </a:p>
          <a:p>
            <a:r>
              <a:rPr lang="en-US" b="1" dirty="0"/>
              <a:t>Procedure:</a:t>
            </a:r>
          </a:p>
          <a:p>
            <a:r>
              <a:rPr lang="en-US" b="0" dirty="0"/>
              <a:t>1.</a:t>
            </a:r>
            <a:r>
              <a:rPr lang="en-GB" dirty="0"/>
              <a:t> Explain (or elicit) meaning of the title.</a:t>
            </a:r>
          </a:p>
          <a:p>
            <a:r>
              <a:rPr lang="en-GB" dirty="0"/>
              <a:t>2. Students</a:t>
            </a:r>
            <a:r>
              <a:rPr lang="en-GB" baseline="0" dirty="0"/>
              <a:t> work with a partner and take it in turns to give the complete sentence in Spanish before the images stop spinning (after 5 seconds).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Students could aim to give the translation before the images stop spinning.</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aseline="0" dirty="0"/>
              <a:t>This activity could be repeated with the animation speeded up to further improve students’ fluency.  </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1"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Here, all three parts of </a:t>
            </a:r>
            <a:r>
              <a:rPr lang="en-GB" i="1" baseline="0" dirty="0"/>
              <a:t>estar</a:t>
            </a:r>
            <a:r>
              <a:rPr lang="en-GB" baseline="0" dirty="0"/>
              <a:t> that students have seen so far are worked on.  It is anticipated that by now, students are secure enough with these verbs for this to be a success.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Speed of retrieval is an important part of language proficiency and are useful to include after students have had plenty of receptive practice with the vocabulary and grammar.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Writing activity</a:t>
            </a:r>
          </a:p>
          <a:p>
            <a:endParaRPr lang="en-US" b="1" dirty="0"/>
          </a:p>
          <a:p>
            <a:r>
              <a:rPr lang="en-US" b="1" dirty="0"/>
              <a:t>Timing: </a:t>
            </a:r>
            <a:r>
              <a:rPr lang="en-US" b="0" dirty="0"/>
              <a:t>5 minutes (slides 13-19)</a:t>
            </a:r>
          </a:p>
          <a:p>
            <a:endParaRPr lang="en-US" b="1" dirty="0"/>
          </a:p>
          <a:p>
            <a:r>
              <a:rPr lang="en-US" b="1" dirty="0"/>
              <a:t>Aim: </a:t>
            </a:r>
            <a:r>
              <a:rPr lang="en-US" b="0" dirty="0"/>
              <a:t>to productively</a:t>
            </a:r>
            <a:r>
              <a:rPr lang="en-US" b="0" baseline="0" dirty="0"/>
              <a:t> use the target vocabulary and grammar in the written modality</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In this final activity, s</a:t>
            </a:r>
            <a:r>
              <a:rPr lang="en-GB" dirty="0" err="1"/>
              <a:t>tudents</a:t>
            </a:r>
            <a:r>
              <a:rPr lang="en-GB" baseline="0" dirty="0"/>
              <a:t> write the sentences generated by the combinations of images and English words.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455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289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007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419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883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914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3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[i]</a:t>
            </a:r>
            <a:br>
              <a:rPr lang="en-GB" b="1" dirty="0"/>
            </a:br>
            <a:r>
              <a:rPr lang="en-GB" b="0" dirty="0"/>
              <a:t>Introduction</a:t>
            </a:r>
            <a:r>
              <a:rPr lang="en-GB" b="0" baseline="0" dirty="0"/>
              <a:t> of</a:t>
            </a:r>
            <a:r>
              <a:rPr lang="en-GB" b="0" dirty="0"/>
              <a:t> gender agreement (-o, -a) where</a:t>
            </a:r>
            <a:r>
              <a:rPr lang="en-GB" b="0" baseline="0" dirty="0"/>
              <a:t> adjectives are a complement to the verb</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Note:</a:t>
            </a:r>
            <a:r>
              <a:rPr lang="en-GB" b="0" baseline="0" dirty="0"/>
              <a:t> gender agreement can be a difficult feature to learn. To reduce complexity, it is initially introduced here only </a:t>
            </a:r>
            <a:r>
              <a:rPr lang="en-GB" b="0" dirty="0"/>
              <a:t>for biological gender</a:t>
            </a:r>
            <a:r>
              <a:rPr lang="en-GB" b="0" baseline="0" dirty="0"/>
              <a:t> and in sentences where the adjective is a complement to the verb (e.g. está rara) because this word order is used in both English and Spanish. Later, students will learn about post-nominal adjectives (e.g. un chico serio).</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1.1.2.3 (revisit) </a:t>
            </a:r>
            <a:r>
              <a:rPr lang="es-ES" dirty="0"/>
              <a:t>nervioso [1521]; tranquilo [1073]; serio [856]; raro¹ [1005]; tonto [2379]; blanco [372]; ¿cómo? [151]; muy [43]; hoy [167]; ¿Cómo se dice […] en inglés/español?; ¿Cómo se escribe?; seguro [407]; listo [1684]; sí [45]; no [11]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63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0" baseline="0" dirty="0"/>
              <a:t>individual SSC [</a:t>
            </a:r>
            <a:r>
              <a:rPr lang="en-GB" b="0" baseline="0" dirty="0" err="1"/>
              <a:t>i</a:t>
            </a:r>
            <a:r>
              <a:rPr lang="en-GB" b="0" baseline="0" dirty="0"/>
              <a:t>] and then the source word again ‘idea’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Then present and elicit the pronunciation of the five cluster words.</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a:t>idea [248]; lista [1189]; </a:t>
            </a:r>
            <a:r>
              <a:rPr lang="en-GB" b="0" baseline="0" dirty="0" err="1"/>
              <a:t>ir</a:t>
            </a:r>
            <a:r>
              <a:rPr lang="en-GB" b="0" baseline="0" dirty="0"/>
              <a:t> [33]; interesante [617]; primero [82]; sin [54]</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831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a:t>
            </a:r>
            <a:r>
              <a:rPr lang="en-GB" b="1" baseline="0" dirty="0" err="1"/>
              <a:t>elefante</a:t>
            </a:r>
            <a:r>
              <a:rPr lang="en-GB" b="1" baseline="0" dirty="0"/>
              <a:t> </a:t>
            </a:r>
            <a:r>
              <a:rPr lang="en-GB" baseline="0" dirty="0"/>
              <a:t>[&gt;5000]; </a:t>
            </a:r>
            <a:r>
              <a:rPr lang="en-GB" b="1" baseline="0" dirty="0" err="1"/>
              <a:t>papel</a:t>
            </a:r>
            <a:r>
              <a:rPr lang="en-GB" b="1" baseline="0" dirty="0"/>
              <a:t> </a:t>
            </a:r>
            <a:r>
              <a:rPr lang="en-GB" baseline="0" dirty="0"/>
              <a:t>[393]; </a:t>
            </a:r>
            <a:r>
              <a:rPr lang="en-GB" b="1" baseline="0" dirty="0" err="1"/>
              <a:t>espalda</a:t>
            </a:r>
            <a:r>
              <a:rPr lang="en-GB" b="1" baseline="0" dirty="0"/>
              <a:t> </a:t>
            </a:r>
            <a:r>
              <a:rPr lang="en-GB" b="0" baseline="0" dirty="0"/>
              <a:t>[942];</a:t>
            </a:r>
            <a:r>
              <a:rPr lang="en-GB" baseline="0" dirty="0"/>
              <a:t> </a:t>
            </a:r>
            <a:r>
              <a:rPr lang="en-GB" b="1" baseline="0" dirty="0" err="1"/>
              <a:t>estar</a:t>
            </a:r>
            <a:r>
              <a:rPr lang="en-GB" b="1" baseline="0" dirty="0"/>
              <a:t> </a:t>
            </a:r>
            <a:r>
              <a:rPr lang="en-GB" baseline="0" dirty="0"/>
              <a:t>[21]; </a:t>
            </a:r>
            <a:r>
              <a:rPr lang="en-GB" b="1" baseline="0" dirty="0" err="1"/>
              <a:t>en</a:t>
            </a:r>
            <a:r>
              <a:rPr lang="en-GB" b="1" baseline="0" dirty="0"/>
              <a:t> </a:t>
            </a:r>
            <a:r>
              <a:rPr lang="en-GB" baseline="0" dirty="0"/>
              <a:t>[5]; </a:t>
            </a:r>
            <a:r>
              <a:rPr lang="en-GB" b="1" baseline="0" dirty="0" err="1"/>
              <a:t>tener</a:t>
            </a:r>
            <a:r>
              <a:rPr lang="en-GB" b="1" baseline="0" dirty="0"/>
              <a:t> </a:t>
            </a:r>
            <a:r>
              <a:rPr lang="en-GB" baseline="0" dirty="0"/>
              <a:t>[19]</a:t>
            </a:r>
            <a:br>
              <a:rPr lang="en-GB" sz="1200" kern="1200" dirty="0">
                <a:solidFill>
                  <a:schemeClr val="tx1"/>
                </a:solidFill>
                <a:effectLst/>
                <a:ea typeface="+mn-ea"/>
                <a:cs typeface="+mn-cs"/>
              </a:rPr>
            </a:br>
            <a:r>
              <a:rPr lang="en-GB" sz="1200" kern="1200" dirty="0">
                <a:solidFill>
                  <a:schemeClr val="tx1"/>
                </a:solidFill>
                <a:effectLst/>
                <a:ea typeface="+mn-ea"/>
                <a:cs typeface="+mn-cs"/>
              </a:rPr>
              <a:t>Source: 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a:t>
            </a:fld>
            <a:endParaRPr lang="en-GB" dirty="0"/>
          </a:p>
        </p:txBody>
      </p:sp>
    </p:spTree>
    <p:extLst>
      <p:ext uri="{BB962C8B-B14F-4D97-AF65-F5344CB8AC3E}">
        <p14:creationId xmlns:p14="http://schemas.microsoft.com/office/powerpoint/2010/main" val="69984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67901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cluster word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24086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Phonics – SSC</a:t>
            </a:r>
            <a:r>
              <a:rPr lang="en-US" sz="1200" b="1" kern="1200" baseline="0" dirty="0">
                <a:solidFill>
                  <a:schemeClr val="tx1"/>
                </a:solidFill>
                <a:effectLst/>
                <a:latin typeface="+mn-lt"/>
                <a:ea typeface="+mn-ea"/>
                <a:cs typeface="+mn-cs"/>
              </a:rPr>
              <a:t> recognition/</a:t>
            </a:r>
            <a:r>
              <a:rPr lang="en-US" sz="1200" b="1" kern="1200" dirty="0">
                <a:solidFill>
                  <a:schemeClr val="tx1"/>
                </a:solidFill>
                <a:effectLst/>
                <a:latin typeface="+mn-lt"/>
                <a:ea typeface="+mn-ea"/>
                <a:cs typeface="+mn-cs"/>
              </a:rPr>
              <a:t>transcription activity</a:t>
            </a:r>
          </a:p>
          <a:p>
            <a:pPr hangingPunct="0"/>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br>
              <a:rPr lang="en-US" sz="1200" b="0"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Aim: </a:t>
            </a:r>
            <a:r>
              <a:rPr lang="en-US" sz="1200" b="0" kern="1200" dirty="0">
                <a:solidFill>
                  <a:schemeClr val="tx1"/>
                </a:solidFill>
                <a:effectLst/>
                <a:latin typeface="+mn-lt"/>
                <a:ea typeface="+mn-ea"/>
                <a:cs typeface="+mn-cs"/>
              </a:rPr>
              <a:t>To differentiate between similar SSCs in the oral modality.</a:t>
            </a:r>
            <a:br>
              <a:rPr lang="en-US" sz="1200" b="0" kern="1200" dirty="0">
                <a:solidFill>
                  <a:schemeClr val="tx1"/>
                </a:solidFill>
                <a:effectLst/>
                <a:latin typeface="+mn-lt"/>
                <a:ea typeface="+mn-ea"/>
                <a:cs typeface="+mn-cs"/>
              </a:rPr>
            </a:br>
            <a:br>
              <a:rPr lang="en-US" sz="1200" b="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Procedure:</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1. </a:t>
            </a:r>
            <a:r>
              <a:rPr lang="en-US" sz="1200" b="0" kern="1200" dirty="0">
                <a:solidFill>
                  <a:schemeClr val="tx1"/>
                </a:solidFill>
                <a:effectLst/>
                <a:latin typeface="+mn-lt"/>
                <a:ea typeface="+mn-ea"/>
                <a:cs typeface="+mn-cs"/>
              </a:rPr>
              <a:t>Click 1-6 to listen. Tally each time the SSC is heard.</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2. </a:t>
            </a:r>
            <a:r>
              <a:rPr lang="en-US" sz="1200" b="0" kern="1200" dirty="0">
                <a:solidFill>
                  <a:schemeClr val="tx1"/>
                </a:solidFill>
                <a:effectLst/>
                <a:latin typeface="+mn-lt"/>
                <a:ea typeface="+mn-ea"/>
                <a:cs typeface="+mn-cs"/>
              </a:rPr>
              <a:t>Write the words with the SSC</a:t>
            </a:r>
          </a:p>
          <a:p>
            <a:pPr hangingPunct="0"/>
            <a:r>
              <a:rPr lang="en-US" sz="1200" b="1" kern="1200" dirty="0">
                <a:solidFill>
                  <a:schemeClr val="tx1"/>
                </a:solidFill>
                <a:effectLst/>
                <a:latin typeface="+mn-lt"/>
                <a:ea typeface="+mn-ea"/>
                <a:cs typeface="+mn-cs"/>
              </a:rPr>
              <a:t>3. </a:t>
            </a:r>
            <a:r>
              <a:rPr lang="en-US" sz="1200" b="0" kern="1200" dirty="0">
                <a:solidFill>
                  <a:schemeClr val="tx1"/>
                </a:solidFill>
                <a:effectLst/>
                <a:latin typeface="+mn-lt"/>
                <a:ea typeface="+mn-ea"/>
                <a:cs typeface="+mn-cs"/>
              </a:rPr>
              <a:t>Click for answers.</a:t>
            </a:r>
          </a:p>
          <a:p>
            <a:pPr hangingPunct="0"/>
            <a:endParaRPr lang="en-US" sz="1200" b="0"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Note:</a:t>
            </a:r>
            <a:r>
              <a:rPr lang="en-US" sz="1200" b="0" kern="1200" baseline="0" dirty="0">
                <a:solidFill>
                  <a:schemeClr val="tx1"/>
                </a:solidFill>
                <a:effectLst/>
                <a:latin typeface="+mn-lt"/>
                <a:ea typeface="+mn-ea"/>
                <a:cs typeface="+mn-cs"/>
              </a:rPr>
              <a:t> the Spanish [i] is often confused with the English [e]. This may need attention before/after the activity.</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marL="228600" indent="-228600" hangingPunct="0">
              <a:buAutoNum type="arabicPeriod"/>
            </a:pPr>
            <a:r>
              <a:rPr lang="en-US" sz="1200" b="0" kern="1200" dirty="0" err="1">
                <a:solidFill>
                  <a:schemeClr val="tx1"/>
                </a:solidFill>
                <a:effectLst/>
                <a:latin typeface="+mn-lt"/>
                <a:ea typeface="+mn-ea"/>
                <a:cs typeface="+mn-cs"/>
              </a:rPr>
              <a:t>lista</a:t>
            </a:r>
            <a:endParaRPr lang="en-US" sz="1200" b="0" kern="1200" dirty="0">
              <a:solidFill>
                <a:schemeClr val="tx1"/>
              </a:solidFill>
              <a:effectLst/>
              <a:latin typeface="+mn-lt"/>
              <a:ea typeface="+mn-ea"/>
              <a:cs typeface="+mn-cs"/>
            </a:endParaRPr>
          </a:p>
          <a:p>
            <a:pPr marL="228600" indent="-228600" hangingPunct="0">
              <a:buAutoNum type="arabicPeriod"/>
            </a:pPr>
            <a:r>
              <a:rPr lang="en-US" sz="1200" b="0" kern="1200" dirty="0">
                <a:solidFill>
                  <a:schemeClr val="tx1"/>
                </a:solidFill>
                <a:effectLst/>
                <a:latin typeface="+mn-lt"/>
                <a:ea typeface="+mn-ea"/>
                <a:cs typeface="+mn-cs"/>
              </a:rPr>
              <a:t>sin</a:t>
            </a:r>
          </a:p>
          <a:p>
            <a:pPr marL="228600" indent="-228600" hangingPunct="0">
              <a:buAutoNum type="arabicPeriod"/>
            </a:pPr>
            <a:r>
              <a:rPr lang="en-US" sz="1200" b="0" kern="1200" dirty="0" err="1">
                <a:solidFill>
                  <a:schemeClr val="tx1"/>
                </a:solidFill>
                <a:effectLst/>
                <a:latin typeface="+mn-lt"/>
                <a:ea typeface="+mn-ea"/>
                <a:cs typeface="+mn-cs"/>
              </a:rPr>
              <a:t>interesante</a:t>
            </a:r>
            <a:endParaRPr lang="en-US" sz="1200" b="0" kern="1200" dirty="0">
              <a:solidFill>
                <a:schemeClr val="tx1"/>
              </a:solidFill>
              <a:effectLst/>
              <a:latin typeface="+mn-lt"/>
              <a:ea typeface="+mn-ea"/>
              <a:cs typeface="+mn-cs"/>
            </a:endParaRPr>
          </a:p>
          <a:p>
            <a:pPr marL="228600" indent="-228600" hangingPunct="0">
              <a:buAutoNum type="arabicPeriod"/>
            </a:pPr>
            <a:r>
              <a:rPr lang="en-US" sz="1200" b="0" kern="1200" dirty="0" err="1">
                <a:solidFill>
                  <a:schemeClr val="tx1"/>
                </a:solidFill>
                <a:effectLst/>
                <a:latin typeface="+mn-lt"/>
                <a:ea typeface="+mn-ea"/>
                <a:cs typeface="+mn-cs"/>
              </a:rPr>
              <a:t>espalda</a:t>
            </a:r>
            <a:endParaRPr lang="en-US" sz="1200" b="0" kern="1200" dirty="0">
              <a:solidFill>
                <a:schemeClr val="tx1"/>
              </a:solidFill>
              <a:effectLst/>
              <a:latin typeface="+mn-lt"/>
              <a:ea typeface="+mn-ea"/>
              <a:cs typeface="+mn-cs"/>
            </a:endParaRPr>
          </a:p>
          <a:p>
            <a:pPr marL="228600" indent="-228600" hangingPunct="0">
              <a:buAutoNum type="arabicPeriod"/>
            </a:pPr>
            <a:r>
              <a:rPr lang="en-US" sz="1200" b="0" kern="1200" dirty="0">
                <a:solidFill>
                  <a:schemeClr val="tx1"/>
                </a:solidFill>
                <a:effectLst/>
                <a:latin typeface="+mn-lt"/>
                <a:ea typeface="+mn-ea"/>
                <a:cs typeface="+mn-cs"/>
              </a:rPr>
              <a:t>primero</a:t>
            </a:r>
          </a:p>
          <a:p>
            <a:pPr marL="228600" indent="-228600" hangingPunct="0">
              <a:buAutoNum type="arabicPeriod"/>
            </a:pPr>
            <a:r>
              <a:rPr lang="en-US" sz="1200" b="0" kern="1200" dirty="0">
                <a:solidFill>
                  <a:schemeClr val="tx1"/>
                </a:solidFill>
                <a:effectLst/>
                <a:latin typeface="+mn-lt"/>
                <a:ea typeface="+mn-ea"/>
                <a:cs typeface="+mn-cs"/>
              </a:rPr>
              <a:t>idea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325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a:t>
            </a:r>
            <a:r>
              <a:rPr lang="en-GB" b="1" baseline="0" dirty="0"/>
              <a:t> introduction slide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a:t>
            </a:r>
            <a:r>
              <a:rPr lang="en-GB" baseline="0" dirty="0"/>
              <a:t>3 minutes (slides 25-6)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introduce gender agreement (for biological gender only and as complement to a verb)</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a:t>
            </a:r>
            <a:r>
              <a:rPr lang="en-GB" b="1" baseline="0" dirty="0"/>
              <a:t> frequency:</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nervioso</a:t>
            </a:r>
            <a:r>
              <a:rPr lang="en-GB" dirty="0"/>
              <a:t> [1521]; </a:t>
            </a:r>
            <a:r>
              <a:rPr lang="en-GB" dirty="0" err="1"/>
              <a:t>tranquilo</a:t>
            </a:r>
            <a:r>
              <a:rPr lang="en-GB" dirty="0"/>
              <a:t> [1073]; serio [856]; raro [1005]; tonto [2379-in AQA]; </a:t>
            </a:r>
            <a:r>
              <a:rPr lang="en-GB" dirty="0" err="1"/>
              <a:t>blanco</a:t>
            </a:r>
            <a:r>
              <a:rPr lang="en-GB" dirty="0"/>
              <a:t> [372]; </a:t>
            </a:r>
            <a:r>
              <a:rPr lang="en-GB" dirty="0" err="1"/>
              <a:t>muy</a:t>
            </a:r>
            <a:r>
              <a:rPr lang="en-GB" dirty="0"/>
              <a:t> [43]</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45619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a:t>
            </a:r>
            <a:r>
              <a:rPr lang="en-GB" b="1" baseline="0" dirty="0"/>
              <a:t> introduction slide [part 2]</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a:t>
            </a:r>
            <a:r>
              <a:rPr lang="en-GB" sz="1200" b="0" i="0" kern="1200" baseline="0" dirty="0">
                <a:solidFill>
                  <a:schemeClr val="tx1"/>
                </a:solidFill>
                <a:effectLst/>
                <a:latin typeface="+mn-lt"/>
                <a:ea typeface="+mn-ea"/>
                <a:cs typeface="+mn-cs"/>
              </a:rPr>
              <a:t> slide can be used to:</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i="0" kern="1200" baseline="0" dirty="0">
                <a:solidFill>
                  <a:schemeClr val="tx1"/>
                </a:solidFill>
                <a:effectLst/>
                <a:latin typeface="+mn-lt"/>
                <a:ea typeface="+mn-ea"/>
                <a:cs typeface="+mn-cs"/>
              </a:rPr>
              <a:t>reinforce and practise pronunciation changes for masculine vs feminine forms (e.g. in a listen and repeat style). This will prepare students for the speaking later.</a:t>
            </a:r>
          </a:p>
          <a:p>
            <a:pPr marL="228600" indent="-228600">
              <a:buAutoNum type="arabicParenR"/>
            </a:pPr>
            <a:r>
              <a:rPr lang="en-GB" sz="1200" b="0" i="0" kern="1200" baseline="0" dirty="0">
                <a:solidFill>
                  <a:schemeClr val="tx1"/>
                </a:solidFill>
                <a:effectLst/>
                <a:latin typeface="+mn-lt"/>
                <a:ea typeface="+mn-ea"/>
                <a:cs typeface="+mn-cs"/>
              </a:rPr>
              <a:t>check students’ understanding of the vocab</a:t>
            </a:r>
          </a:p>
          <a:p>
            <a:pPr marL="228600" indent="-228600">
              <a:buAutoNum type="arabicParenR"/>
            </a:pPr>
            <a:endParaRPr lang="en-GB" sz="1200" b="0" i="0" kern="1200" baseline="0" dirty="0">
              <a:solidFill>
                <a:schemeClr val="tx1"/>
              </a:solidFill>
              <a:effectLst/>
              <a:latin typeface="+mn-lt"/>
              <a:ea typeface="+mn-ea"/>
              <a:cs typeface="+mn-cs"/>
            </a:endParaRPr>
          </a:p>
          <a:p>
            <a:pPr marL="0" indent="0">
              <a:buNone/>
            </a:pPr>
            <a:r>
              <a:rPr lang="en-GB" baseline="0" dirty="0"/>
              <a:t>Whole class – the teacher asks individuals to give the correct answer. </a:t>
            </a:r>
          </a:p>
          <a:p>
            <a:r>
              <a:rPr lang="en-GB" baseline="0" dirty="0"/>
              <a:t>or:</a:t>
            </a:r>
          </a:p>
          <a:p>
            <a:pPr marL="0" indent="0">
              <a:buNone/>
            </a:pPr>
            <a:r>
              <a:rPr lang="en-GB" baseline="0" dirty="0"/>
              <a:t>Pairwork: when the adjective disappears in the animation, ask students to turn to their partner and say the adjective out loud.  This could be then be practised a few times, with a competition element added by shortening the time sequence on the animation.  Challenge pairs to complete within the new speeded up time.</a:t>
            </a:r>
          </a:p>
          <a:p>
            <a:pPr marL="0" indent="0">
              <a:buNone/>
            </a:pPr>
            <a:endParaRPr lang="en-GB" baseline="0" dirty="0"/>
          </a:p>
          <a:p>
            <a:pPr marL="0" indent="0">
              <a:buNone/>
            </a:pPr>
            <a:r>
              <a:rPr lang="en-GB" baseline="0" dirty="0"/>
              <a:t>Notes: </a:t>
            </a:r>
          </a:p>
          <a:p>
            <a:pPr marL="0" indent="0">
              <a:buNone/>
            </a:pPr>
            <a:r>
              <a:rPr lang="en-GB" baseline="0" dirty="0"/>
              <a:t>1. If desired, the slide could be used as a help-sheet which can be printed out for reference at any point during the activities for those students who need it. (Duplicate the slide and select print 2 to a page for A5 size)</a:t>
            </a:r>
          </a:p>
          <a:p>
            <a:pPr marL="0" indent="0">
              <a:buNone/>
            </a:pPr>
            <a:r>
              <a:rPr lang="en-GB" baseline="0" dirty="0"/>
              <a:t>2. </a:t>
            </a:r>
            <a:r>
              <a:rPr lang="en-GB" b="0" i="0" baseline="0" dirty="0"/>
              <a:t>although not included for teaching until later in the Y7 scheme of work, </a:t>
            </a:r>
            <a:r>
              <a:rPr lang="en-GB" b="0" i="1" baseline="0" dirty="0"/>
              <a:t>loco </a:t>
            </a:r>
            <a:r>
              <a:rPr lang="en-GB" b="0" i="0" baseline="0" dirty="0"/>
              <a:t>has been used in some of the listening and reading activities as it supports practice of ‘estar’ and gender agreement. However, if teachers do not wish to practise these words, they can be deleted from the bottom of the list.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9067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Context</a:t>
            </a:r>
            <a:r>
              <a:rPr lang="en-GB" b="1" baseline="0" dirty="0"/>
              <a:t> and instructions for the grammar activity (reading) on the following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Grammar practice activity (reading)</a:t>
            </a:r>
          </a:p>
          <a:p>
            <a:endParaRPr lang="en-US" b="1" dirty="0"/>
          </a:p>
          <a:p>
            <a:r>
              <a:rPr lang="en-US" b="1" dirty="0"/>
              <a:t>Timing: </a:t>
            </a:r>
            <a:r>
              <a:rPr lang="en-US" b="0" dirty="0"/>
              <a:t>7 minutes</a:t>
            </a:r>
          </a:p>
          <a:p>
            <a:endParaRPr lang="en-US" b="1" dirty="0"/>
          </a:p>
          <a:p>
            <a:r>
              <a:rPr lang="en-US" b="1" dirty="0"/>
              <a:t>Aim: </a:t>
            </a:r>
            <a:r>
              <a:rPr lang="en-US" b="0" dirty="0"/>
              <a:t>to practise</a:t>
            </a:r>
            <a:r>
              <a:rPr lang="en-US" b="0" baseline="0" dirty="0"/>
              <a:t> attending to adjective endings in order to determine the gender of the speaker</a:t>
            </a:r>
            <a:endParaRPr lang="en-US" b="0" dirty="0"/>
          </a:p>
          <a:p>
            <a:endParaRPr lang="en-US" b="1" dirty="0"/>
          </a:p>
          <a:p>
            <a:r>
              <a:rPr lang="en-US" b="1" dirty="0"/>
              <a:t>Procedure:</a:t>
            </a:r>
          </a:p>
          <a:p>
            <a:r>
              <a:rPr lang="en-US" b="0" dirty="0"/>
              <a:t>1.</a:t>
            </a:r>
            <a:r>
              <a:rPr lang="en-US" b="0" baseline="0" dirty="0"/>
              <a:t> Students write 1-8 in books.</a:t>
            </a:r>
            <a:endParaRPr lang="en-US" b="0" dirty="0"/>
          </a:p>
          <a:p>
            <a:r>
              <a:rPr lang="en-US" b="0" dirty="0"/>
              <a:t>2. They write</a:t>
            </a:r>
            <a:r>
              <a:rPr lang="en-US" b="0" baseline="0" dirty="0"/>
              <a:t> the correct name (boy or girl)</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loco</a:t>
            </a:r>
            <a:r>
              <a:rPr lang="en-GB" baseline="0" dirty="0"/>
              <a:t> [846] and enfermo [1092] are not from the set for this week but are frequent adjectives that will be taught in the KS3 scheme of work.  </a:t>
            </a:r>
            <a:r>
              <a:rPr lang="en-GB" i="0" baseline="0" dirty="0"/>
              <a:t>Remember, here the main focus is the spelling change. </a:t>
            </a:r>
            <a:endParaRPr lang="en-GB"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Grammar practice</a:t>
            </a:r>
            <a:r>
              <a:rPr lang="en-US" b="1" baseline="0" dirty="0"/>
              <a:t> activity (listening)</a:t>
            </a:r>
            <a:endParaRPr lang="en-US" b="1" dirty="0"/>
          </a:p>
          <a:p>
            <a:endParaRPr lang="en-US" b="1" dirty="0"/>
          </a:p>
          <a:p>
            <a:r>
              <a:rPr lang="en-US" b="1" dirty="0"/>
              <a:t>Timing: </a:t>
            </a:r>
            <a:r>
              <a:rPr lang="en-US" b="0" dirty="0"/>
              <a:t>8 minutes</a:t>
            </a:r>
          </a:p>
          <a:p>
            <a:endParaRPr lang="en-US" b="1" dirty="0"/>
          </a:p>
          <a:p>
            <a:r>
              <a:rPr lang="en-US" b="1" dirty="0"/>
              <a:t>Aim: </a:t>
            </a:r>
            <a:r>
              <a:rPr lang="en-US" b="0" dirty="0"/>
              <a:t>to practise distinguishing between masculine and feminine adjective</a:t>
            </a:r>
            <a:r>
              <a:rPr lang="en-US" b="0" baseline="0" dirty="0"/>
              <a:t> endings and their meanings</a:t>
            </a:r>
            <a:endParaRPr lang="en-US" b="0" dirty="0"/>
          </a:p>
          <a:p>
            <a:endParaRPr lang="en-US" b="1" dirty="0"/>
          </a:p>
          <a:p>
            <a:r>
              <a:rPr lang="en-US" b="1" dirty="0"/>
              <a:t>Procedure:</a:t>
            </a:r>
          </a:p>
          <a:p>
            <a:r>
              <a:rPr lang="en-US" b="0" dirty="0"/>
              <a:t>1. Write 1-8.</a:t>
            </a:r>
          </a:p>
          <a:p>
            <a:r>
              <a:rPr lang="en-US" b="0" dirty="0"/>
              <a:t>2. Listen and write</a:t>
            </a:r>
            <a:r>
              <a:rPr lang="en-US" b="0" baseline="0" dirty="0"/>
              <a:t> </a:t>
            </a:r>
            <a:r>
              <a:rPr lang="en-US" b="0" baseline="0" dirty="0" err="1"/>
              <a:t>María</a:t>
            </a:r>
            <a:r>
              <a:rPr lang="en-US" b="0" baseline="0" dirty="0"/>
              <a:t> or Paulo, depending on whether the adjective is masculine or feminine.</a:t>
            </a:r>
          </a:p>
          <a:p>
            <a:r>
              <a:rPr lang="en-US" b="0" baseline="0" dirty="0"/>
              <a:t>3. Translate sentences afterwards. This has two benefits: 1) to reinforce the fact that one verb form (</a:t>
            </a:r>
            <a:r>
              <a:rPr lang="en-US" b="0" baseline="0" dirty="0" err="1"/>
              <a:t>está</a:t>
            </a:r>
            <a:r>
              <a:rPr lang="en-US" b="0" baseline="0" dirty="0"/>
              <a:t>) is used for both ‘he is’ and ‘she is’ and 2) to strengthen understanding of vocabulary.</a:t>
            </a:r>
            <a:endParaRPr lang="en-US" b="0" dirty="0"/>
          </a:p>
          <a:p>
            <a:endParaRPr lang="en-US" b="0" dirty="0"/>
          </a:p>
          <a:p>
            <a:r>
              <a:rPr lang="en-US" b="1" dirty="0"/>
              <a:t>Transcript:</a:t>
            </a:r>
          </a:p>
          <a:p>
            <a:pPr marL="228600" indent="-228600">
              <a:buAutoNum type="arabicParenR"/>
            </a:pPr>
            <a:r>
              <a:rPr lang="en-GB" dirty="0"/>
              <a:t>Está </a:t>
            </a:r>
            <a:r>
              <a:rPr lang="en-GB" dirty="0" err="1"/>
              <a:t>blanco</a:t>
            </a:r>
            <a:r>
              <a:rPr lang="en-GB" dirty="0"/>
              <a:t>.</a:t>
            </a:r>
          </a:p>
          <a:p>
            <a:pPr marL="228600" indent="-228600">
              <a:buAutoNum type="arabicParenR"/>
            </a:pPr>
            <a:r>
              <a:rPr lang="en-GB" dirty="0"/>
              <a:t>Está</a:t>
            </a:r>
            <a:r>
              <a:rPr lang="en-GB" baseline="0" dirty="0"/>
              <a:t> </a:t>
            </a:r>
            <a:r>
              <a:rPr lang="en-GB" baseline="0" dirty="0" err="1"/>
              <a:t>tranquila</a:t>
            </a:r>
            <a:r>
              <a:rPr lang="en-GB" baseline="0" dirty="0"/>
              <a:t>.</a:t>
            </a:r>
          </a:p>
          <a:p>
            <a:pPr marL="228600" indent="-228600">
              <a:buAutoNum type="arabicParenR"/>
            </a:pPr>
            <a:r>
              <a:rPr lang="en-GB" baseline="0" dirty="0"/>
              <a:t>Está </a:t>
            </a:r>
            <a:r>
              <a:rPr lang="en-GB" baseline="0" dirty="0" err="1"/>
              <a:t>loca</a:t>
            </a:r>
            <a:r>
              <a:rPr lang="en-GB" baseline="0" dirty="0"/>
              <a:t>.</a:t>
            </a:r>
          </a:p>
          <a:p>
            <a:pPr marL="228600" indent="-228600">
              <a:buAutoNum type="arabicParenR"/>
            </a:pPr>
            <a:r>
              <a:rPr lang="en-GB" baseline="0" dirty="0"/>
              <a:t>Está </a:t>
            </a:r>
            <a:r>
              <a:rPr lang="en-GB" baseline="0" dirty="0" err="1"/>
              <a:t>muy</a:t>
            </a:r>
            <a:r>
              <a:rPr lang="en-GB" baseline="0" dirty="0"/>
              <a:t> </a:t>
            </a:r>
            <a:r>
              <a:rPr lang="en-GB" baseline="0" dirty="0" err="1"/>
              <a:t>nervioso</a:t>
            </a:r>
            <a:r>
              <a:rPr lang="en-GB" baseline="0" dirty="0"/>
              <a:t>.</a:t>
            </a:r>
          </a:p>
          <a:p>
            <a:pPr marL="228600" indent="-228600">
              <a:buAutoNum type="arabicParenR"/>
            </a:pPr>
            <a:r>
              <a:rPr lang="en-GB" baseline="0" dirty="0" err="1"/>
              <a:t>Está</a:t>
            </a:r>
            <a:r>
              <a:rPr lang="en-GB" baseline="0" dirty="0"/>
              <a:t> </a:t>
            </a:r>
            <a:r>
              <a:rPr lang="en-GB" baseline="0" dirty="0" err="1"/>
              <a:t>listo</a:t>
            </a:r>
            <a:r>
              <a:rPr lang="en-GB" baseline="0" dirty="0"/>
              <a:t>.</a:t>
            </a:r>
          </a:p>
          <a:p>
            <a:pPr marL="228600" indent="-228600">
              <a:buAutoNum type="arabicParenR"/>
            </a:pPr>
            <a:r>
              <a:rPr lang="en-GB" baseline="0" dirty="0"/>
              <a:t>Está </a:t>
            </a:r>
            <a:r>
              <a:rPr lang="en-GB" baseline="0" dirty="0" err="1"/>
              <a:t>muy</a:t>
            </a:r>
            <a:r>
              <a:rPr lang="en-GB" baseline="0" dirty="0"/>
              <a:t> </a:t>
            </a:r>
            <a:r>
              <a:rPr lang="en-GB" baseline="0" dirty="0" err="1"/>
              <a:t>tonta</a:t>
            </a:r>
            <a:r>
              <a:rPr lang="en-GB" baseline="0" dirty="0"/>
              <a:t>.</a:t>
            </a:r>
          </a:p>
          <a:p>
            <a:pPr marL="228600" indent="-228600">
              <a:buAutoNum type="arabicParenR"/>
            </a:pPr>
            <a:r>
              <a:rPr lang="en-GB" baseline="0" dirty="0"/>
              <a:t>Está rara.</a:t>
            </a:r>
          </a:p>
          <a:p>
            <a:pPr marL="228600" indent="-228600">
              <a:buAutoNum type="arabicParenR"/>
            </a:pPr>
            <a:r>
              <a:rPr lang="en-GB" baseline="0" dirty="0"/>
              <a:t>Está enfermo.</a:t>
            </a:r>
          </a:p>
          <a:p>
            <a:pPr marL="228600" indent="-228600">
              <a:buAutoNum type="arabicParen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dirty="0"/>
              <a:t>nervioso [1521]; tranquilo [1073]; serio [856]; raro¹ [1005]; tonto [2379]; blanco [372]; </a:t>
            </a:r>
            <a:r>
              <a:rPr lang="en-GB" dirty="0"/>
              <a:t>loco</a:t>
            </a:r>
            <a:r>
              <a:rPr lang="en-GB" baseline="0" dirty="0"/>
              <a:t> [846];  enfermo [1092]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a:t>
            </a:r>
            <a:r>
              <a:rPr lang="en-GB" b="1" baseline="0" dirty="0"/>
              <a:t> speaking activity (speaking)</a:t>
            </a:r>
            <a:endParaRPr lang="en-GB" b="1" dirty="0"/>
          </a:p>
          <a:p>
            <a:endParaRPr lang="en-US" b="1" dirty="0"/>
          </a:p>
          <a:p>
            <a:r>
              <a:rPr lang="en-US" b="1" dirty="0"/>
              <a:t>Timing: </a:t>
            </a:r>
            <a:r>
              <a:rPr lang="en-US" b="0" dirty="0"/>
              <a:t>10-12 </a:t>
            </a:r>
            <a:r>
              <a:rPr lang="en-US" b="0" dirty="0" err="1"/>
              <a:t>mins</a:t>
            </a:r>
            <a:r>
              <a:rPr lang="en-US" b="0" dirty="0"/>
              <a:t> (slides 29-31)</a:t>
            </a:r>
          </a:p>
          <a:p>
            <a:endParaRPr lang="en-US" b="1" dirty="0"/>
          </a:p>
          <a:p>
            <a:r>
              <a:rPr lang="en-US" b="1" dirty="0"/>
              <a:t>Aim: </a:t>
            </a:r>
            <a:r>
              <a:rPr lang="en-US" b="0" dirty="0"/>
              <a:t>to</a:t>
            </a:r>
            <a:r>
              <a:rPr lang="en-US" b="0" baseline="0" dirty="0"/>
              <a:t> practise, the use of ‘</a:t>
            </a:r>
            <a:r>
              <a:rPr lang="en-US" b="0" baseline="0" dirty="0" err="1"/>
              <a:t>estar</a:t>
            </a:r>
            <a:r>
              <a:rPr lang="en-US" b="0" baseline="0" dirty="0"/>
              <a:t>’ for temporary states and adjective gender agreement in speaking and listening</a:t>
            </a:r>
            <a:endParaRPr lang="en-US" b="1" dirty="0"/>
          </a:p>
          <a:p>
            <a:endParaRPr lang="en-US" b="1" dirty="0"/>
          </a:p>
          <a:p>
            <a:r>
              <a:rPr lang="en-US" b="1" dirty="0"/>
              <a:t>Procedure:</a:t>
            </a:r>
          </a:p>
          <a:p>
            <a:pPr marL="228600" indent="-228600">
              <a:buAutoNum type="arabicPeriod"/>
            </a:pPr>
            <a:r>
              <a:rPr lang="en-GB" dirty="0"/>
              <a:t>Display slide 31 for the whole class</a:t>
            </a:r>
          </a:p>
          <a:p>
            <a:pPr marL="228600" indent="-228600">
              <a:buAutoNum type="arabicPeriod"/>
            </a:pPr>
            <a:r>
              <a:rPr lang="en-GB" dirty="0"/>
              <a:t>Give</a:t>
            </a:r>
            <a:r>
              <a:rPr lang="en-GB" baseline="0" dirty="0"/>
              <a:t> students time to individually choose and write down 8 names. These are the characters that they will then describe.</a:t>
            </a:r>
            <a:endParaRPr lang="en-GB" dirty="0"/>
          </a:p>
          <a:p>
            <a:pPr marL="228600" indent="-228600">
              <a:buAutoNum type="arabicPeriod"/>
            </a:pPr>
            <a:r>
              <a:rPr lang="en-GB" dirty="0"/>
              <a:t>Players</a:t>
            </a:r>
            <a:r>
              <a:rPr lang="en-GB" baseline="0" dirty="0"/>
              <a:t> </a:t>
            </a:r>
            <a:r>
              <a:rPr lang="en-GB" dirty="0"/>
              <a:t>take it in turns</a:t>
            </a:r>
            <a:r>
              <a:rPr lang="en-GB" baseline="0" dirty="0"/>
              <a:t> describe a person using adjectives, whilst the other player has to identify who is being described from the adjective (-o, -a used)</a:t>
            </a:r>
          </a:p>
          <a:p>
            <a:pPr marL="0" indent="0">
              <a:buNone/>
            </a:pPr>
            <a:endParaRPr lang="en-GB" baseline="0" dirty="0"/>
          </a:p>
          <a:p>
            <a:pPr marL="0" indent="0">
              <a:buNone/>
            </a:pPr>
            <a:r>
              <a:rPr lang="en-GB" b="1" baseline="0" dirty="0"/>
              <a:t>Note:</a:t>
            </a:r>
          </a:p>
          <a:p>
            <a:pPr marL="0" indent="0">
              <a:buNone/>
            </a:pPr>
            <a:r>
              <a:rPr lang="en-GB" baseline="0" dirty="0"/>
              <a:t>1. The person describing who they are must not say the name of the person as this gives away the answer! The idea here is to make the gender agreement on the adjective essential to completion of the task.</a:t>
            </a:r>
          </a:p>
          <a:p>
            <a:pPr marL="0" indent="0">
              <a:buNone/>
            </a:pPr>
            <a:endParaRPr lang="en-GB" baseline="0" dirty="0"/>
          </a:p>
          <a:p>
            <a:pPr marL="228600" indent="-228600">
              <a:buAutoNum type="arabicPeriod"/>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PROMPT CARDS – DISPLAY FOR WHOLE CLASS</a:t>
            </a:r>
            <a:r>
              <a:rPr lang="en-GB" b="1" baseline="0" dirty="0"/>
              <a:t> DURING ACTIVITY</a:t>
            </a:r>
          </a:p>
          <a:p>
            <a:endParaRPr lang="en-GB" b="1" baseline="0" dirty="0"/>
          </a:p>
          <a:p>
            <a:r>
              <a:rPr lang="en-GB" b="1" baseline="0" dirty="0"/>
              <a:t>An alternative model for carrying out the activity is provided on the next slide.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a:t>
            </a:r>
            <a:r>
              <a:rPr lang="en-GB" b="1" baseline="0" dirty="0" err="1"/>
              <a:t>elefante</a:t>
            </a:r>
            <a:r>
              <a:rPr lang="en-GB" b="1" baseline="0" dirty="0"/>
              <a:t> </a:t>
            </a:r>
            <a:r>
              <a:rPr lang="en-GB" baseline="0" dirty="0"/>
              <a:t>[&gt;5000]; </a:t>
            </a:r>
            <a:r>
              <a:rPr lang="en-GB" b="1" baseline="0" dirty="0" err="1"/>
              <a:t>papel</a:t>
            </a:r>
            <a:r>
              <a:rPr lang="en-GB" b="1" baseline="0" dirty="0"/>
              <a:t> </a:t>
            </a:r>
            <a:r>
              <a:rPr lang="en-GB" baseline="0" dirty="0"/>
              <a:t>[393]; </a:t>
            </a:r>
            <a:r>
              <a:rPr lang="en-GB" b="1" baseline="0" dirty="0" err="1"/>
              <a:t>espalda</a:t>
            </a:r>
            <a:r>
              <a:rPr lang="en-GB" b="1" baseline="0" dirty="0"/>
              <a:t> </a:t>
            </a:r>
            <a:r>
              <a:rPr lang="en-GB" b="0" baseline="0" dirty="0"/>
              <a:t>[942];</a:t>
            </a:r>
            <a:r>
              <a:rPr lang="en-GB" baseline="0" dirty="0"/>
              <a:t> </a:t>
            </a:r>
            <a:r>
              <a:rPr lang="en-GB" b="1" baseline="0" dirty="0" err="1"/>
              <a:t>estar</a:t>
            </a:r>
            <a:r>
              <a:rPr lang="en-GB" b="1" baseline="0" dirty="0"/>
              <a:t> </a:t>
            </a:r>
            <a:r>
              <a:rPr lang="en-GB" baseline="0" dirty="0"/>
              <a:t>[21]; </a:t>
            </a:r>
            <a:r>
              <a:rPr lang="en-GB" b="1" baseline="0" dirty="0" err="1"/>
              <a:t>en</a:t>
            </a:r>
            <a:r>
              <a:rPr lang="en-GB" b="1" baseline="0" dirty="0"/>
              <a:t> </a:t>
            </a:r>
            <a:r>
              <a:rPr lang="en-GB" baseline="0" dirty="0"/>
              <a:t>[5]; </a:t>
            </a:r>
            <a:r>
              <a:rPr lang="en-GB" b="1" baseline="0" dirty="0" err="1"/>
              <a:t>tener</a:t>
            </a:r>
            <a:r>
              <a:rPr lang="en-GB" b="1" baseline="0" dirty="0"/>
              <a:t> </a:t>
            </a:r>
            <a:r>
              <a:rPr lang="en-GB" baseline="0" dirty="0"/>
              <a:t>[19]</a:t>
            </a:r>
            <a:br>
              <a:rPr lang="en-GB" sz="1200" kern="1200" dirty="0">
                <a:solidFill>
                  <a:schemeClr val="tx1"/>
                </a:solidFill>
                <a:effectLst/>
                <a:ea typeface="+mn-ea"/>
                <a:cs typeface="+mn-cs"/>
              </a:rPr>
            </a:br>
            <a:r>
              <a:rPr lang="en-GB" sz="1200" kern="1200" dirty="0">
                <a:solidFill>
                  <a:schemeClr val="tx1"/>
                </a:solidFill>
                <a:effectLst/>
                <a:ea typeface="+mn-ea"/>
                <a:cs typeface="+mn-cs"/>
              </a:rPr>
              <a:t>Source: 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a:t>
            </a:fld>
            <a:endParaRPr lang="en-GB" dirty="0"/>
          </a:p>
        </p:txBody>
      </p:sp>
    </p:spTree>
    <p:extLst>
      <p:ext uri="{BB962C8B-B14F-4D97-AF65-F5344CB8AC3E}">
        <p14:creationId xmlns:p14="http://schemas.microsoft.com/office/powerpoint/2010/main" val="3435218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baseline="0" dirty="0"/>
              <a:t>The activity can either be done using the previous slide only (displayed for the whole class) OR you can print this and the next slide (32-33) and follow the instructions below:</a:t>
            </a:r>
          </a:p>
          <a:p>
            <a:pPr marL="0" indent="0">
              <a:buNone/>
            </a:pPr>
            <a:endParaRPr lang="en-GB" b="1" baseline="0" dirty="0"/>
          </a:p>
          <a:p>
            <a:pPr marL="0" indent="0">
              <a:buNone/>
            </a:pPr>
            <a:r>
              <a:rPr lang="en-GB" b="1" baseline="0" dirty="0"/>
              <a:t>Partner A prompt cards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r>
              <a:rPr lang="en-GB" dirty="0"/>
              <a:t>1. Bring up the main master</a:t>
            </a:r>
            <a:r>
              <a:rPr lang="en-GB" baseline="0" dirty="0"/>
              <a:t> slide (31)</a:t>
            </a:r>
            <a:endParaRPr lang="en-GB" dirty="0"/>
          </a:p>
          <a:p>
            <a:r>
              <a:rPr lang="en-GB" dirty="0"/>
              <a:t>2. Cut up these cards into 8 separate cards and put them into a small envelope/bag.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Partner A picks out a card and gives</a:t>
            </a:r>
            <a:r>
              <a:rPr lang="en-GB" baseline="0" dirty="0"/>
              <a:t> a sentence to describe it (WITHOUT using the name!)</a:t>
            </a:r>
          </a:p>
          <a:p>
            <a:r>
              <a:rPr lang="en-GB" baseline="0" dirty="0"/>
              <a:t>e.g. ‘Está rara’</a:t>
            </a:r>
          </a:p>
          <a:p>
            <a:r>
              <a:rPr lang="en-GB" baseline="0" dirty="0"/>
              <a:t>4. Partner B would then look at the board and give the correct name, in this case ’</a:t>
            </a:r>
            <a:r>
              <a:rPr lang="en-GB" baseline="0" dirty="0" err="1"/>
              <a:t>Ema</a:t>
            </a:r>
            <a:r>
              <a:rPr lang="en-GB" baseline="0" dirty="0"/>
              <a:t>’</a:t>
            </a:r>
          </a:p>
          <a:p>
            <a:r>
              <a:rPr lang="en-GB" baseline="0" dirty="0"/>
              <a:t>Partner A would reply ‘</a:t>
            </a:r>
            <a:r>
              <a:rPr lang="en-GB" baseline="0" dirty="0" err="1"/>
              <a:t>Sí</a:t>
            </a:r>
            <a:r>
              <a:rPr lang="en-GB" baseline="0" dirty="0"/>
              <a:t> ‘ if correct or ‘No’ if incorrect.  For each correct identification players could tally their scores.  </a:t>
            </a:r>
          </a:p>
          <a:p>
            <a:endParaRPr lang="en-GB" baseline="0" dirty="0"/>
          </a:p>
          <a:p>
            <a:r>
              <a:rPr lang="en-GB" baseline="0" dirty="0"/>
              <a:t>The same procedure will apply for the speaking cards on the next slide. These will be the cards for Partner B to pick out.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Partner B prompt cards</a:t>
            </a:r>
          </a:p>
          <a:p>
            <a:r>
              <a:rPr lang="en-GB" dirty="0"/>
              <a:t>Cut up these cards into 8 separate cards and put them into a small envelope/plastic bag.</a:t>
            </a:r>
          </a:p>
          <a:p>
            <a:r>
              <a:rPr lang="en-GB" dirty="0"/>
              <a:t>Partner B picks out a card and gives</a:t>
            </a:r>
            <a:r>
              <a:rPr lang="en-GB" baseline="0" dirty="0"/>
              <a:t> a sentence to describe the card (WITHOUT using the name!)</a:t>
            </a:r>
          </a:p>
          <a:p>
            <a:r>
              <a:rPr lang="en-GB" baseline="0" dirty="0"/>
              <a:t>e.g. ‘Está raro’</a:t>
            </a:r>
          </a:p>
          <a:p>
            <a:r>
              <a:rPr lang="en-GB" baseline="0" dirty="0"/>
              <a:t>Partner A would then look at the master and give the correct name, in this case ‘Emilio’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 B would reply ‘</a:t>
            </a:r>
            <a:r>
              <a:rPr lang="en-GB" baseline="0" dirty="0" err="1"/>
              <a:t>Sí</a:t>
            </a:r>
            <a:r>
              <a:rPr lang="en-GB" baseline="0" dirty="0"/>
              <a:t> ‘ if correct or ‘No’ if incorrect.  For each correct identification players could tally their scores.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Writing</a:t>
            </a:r>
            <a:r>
              <a:rPr lang="en-US" b="1" baseline="0" dirty="0"/>
              <a:t> activity</a:t>
            </a:r>
            <a:endParaRPr lang="en-US" b="1" dirty="0"/>
          </a:p>
          <a:p>
            <a:endParaRPr lang="en-US" b="1" dirty="0"/>
          </a:p>
          <a:p>
            <a:r>
              <a:rPr lang="en-US" b="1" dirty="0"/>
              <a:t>Timing: </a:t>
            </a:r>
            <a:r>
              <a:rPr lang="en-US" b="0" dirty="0"/>
              <a:t>6 minutes</a:t>
            </a:r>
          </a:p>
          <a:p>
            <a:endParaRPr lang="en-US" b="1" dirty="0"/>
          </a:p>
          <a:p>
            <a:r>
              <a:rPr lang="en-US" b="1" dirty="0"/>
              <a:t>Aim: </a:t>
            </a:r>
            <a:r>
              <a:rPr lang="en-US" b="0" dirty="0"/>
              <a:t>to practise writing using gender agreement and</a:t>
            </a:r>
            <a:r>
              <a:rPr lang="en-US" b="0" baseline="0" dirty="0"/>
              <a:t> the new adjectives taught this week</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imagine how these people are feeling</a:t>
            </a:r>
            <a:r>
              <a:rPr lang="en-GB" baseline="0" dirty="0"/>
              <a:t> and write ‘Está + adjective’.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t</a:t>
            </a:r>
            <a:r>
              <a:rPr lang="en-GB" dirty="0"/>
              <a:t>here is no correct answer – but encourage them to use a range of adjectives, perhaps set a target of at least 6 different adjectives.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a:t>
            </a:fld>
            <a:endParaRPr lang="en-GB" dirty="0"/>
          </a:p>
        </p:txBody>
      </p:sp>
    </p:spTree>
    <p:extLst>
      <p:ext uri="{BB962C8B-B14F-4D97-AF65-F5344CB8AC3E}">
        <p14:creationId xmlns:p14="http://schemas.microsoft.com/office/powerpoint/2010/main" val="1325494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b="1" dirty="0"/>
              <a:t>Phonics</a:t>
            </a:r>
            <a:br>
              <a:rPr lang="en-GB" b="1" dirty="0"/>
            </a:br>
            <a:r>
              <a:rPr lang="en-GB" b="1" dirty="0"/>
              <a:t>Timing: </a:t>
            </a:r>
            <a:r>
              <a:rPr lang="en-GB" b="0" dirty="0"/>
              <a:t>4 minutes</a:t>
            </a:r>
            <a:br>
              <a:rPr lang="en-GB" b="1" dirty="0"/>
            </a:br>
            <a:br>
              <a:rPr lang="en-GB" b="1" dirty="0"/>
            </a:br>
            <a:r>
              <a:rPr lang="en-GB" b="1" dirty="0"/>
              <a:t>Aim:  </a:t>
            </a:r>
            <a:r>
              <a:rPr lang="en-GB" b="0" dirty="0"/>
              <a:t>To differentiate between SSC that are similar, phonetically and/or orthographically.</a:t>
            </a:r>
          </a:p>
          <a:p>
            <a:pPr marL="0" marR="0" lvl="0" indent="0" algn="l" defTabSz="914400" rtl="0" eaLnBrk="1" fontAlgn="auto" latinLnBrk="0" hangingPunct="0">
              <a:lnSpc>
                <a:spcPct val="100000"/>
              </a:lnSpc>
              <a:spcBef>
                <a:spcPts val="0"/>
              </a:spcBef>
              <a:spcAft>
                <a:spcPts val="0"/>
              </a:spcAft>
              <a:buClrTx/>
              <a:buSzTx/>
              <a:buFontTx/>
              <a:buNone/>
              <a:tabLst/>
              <a:defRPr/>
            </a:pPr>
            <a:r>
              <a:rPr lang="en-GB" b="0" dirty="0"/>
              <a:t>Note:</a:t>
            </a:r>
            <a:r>
              <a:rPr lang="en-GB" b="0" baseline="0" dirty="0"/>
              <a:t> [a] and [o] were introduced in 1.1.1</a:t>
            </a:r>
            <a:br>
              <a:rPr lang="en-GB" b="0" dirty="0"/>
            </a:br>
            <a:br>
              <a:rPr lang="en-GB" b="0" dirty="0"/>
            </a:br>
            <a:r>
              <a:rPr lang="en-GB" b="1" dirty="0"/>
              <a:t>Procedure:</a:t>
            </a:r>
            <a:br>
              <a:rPr lang="en-GB" b="1" dirty="0"/>
            </a:br>
            <a:r>
              <a:rPr lang="en-GB" b="1" dirty="0"/>
              <a:t>1. </a:t>
            </a:r>
            <a:r>
              <a:rPr lang="en-GB" b="0" dirty="0"/>
              <a:t>Click to listen. Write the SSC and/or write the whole word.</a:t>
            </a:r>
            <a:br>
              <a:rPr lang="en-GB" b="0" dirty="0"/>
            </a:br>
            <a:r>
              <a:rPr lang="en-GB" b="1" dirty="0"/>
              <a:t>2. </a:t>
            </a:r>
            <a:r>
              <a:rPr lang="en-GB" b="0" dirty="0"/>
              <a:t>Click to see the answers.</a:t>
            </a:r>
          </a:p>
          <a:p>
            <a:pPr hangingPunct="0"/>
            <a:endParaRPr lang="en-US" sz="1200" kern="1200" dirty="0">
              <a:solidFill>
                <a:schemeClr val="tx1"/>
              </a:solidFill>
              <a:effectLst/>
              <a:latin typeface="+mn-lt"/>
              <a:ea typeface="+mn-ea"/>
              <a:cs typeface="+mn-cs"/>
            </a:endParaRPr>
          </a:p>
          <a:p>
            <a:pPr hangingPunct="0"/>
            <a:endParaRPr lang="en-US" sz="120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marL="228600" indent="-228600" hangingPunct="0">
              <a:buAutoNum type="arabicParenR"/>
            </a:pPr>
            <a:r>
              <a:rPr lang="en-US" sz="1200" kern="1200" baseline="0" dirty="0" err="1">
                <a:solidFill>
                  <a:schemeClr val="tx1"/>
                </a:solidFill>
                <a:effectLst/>
                <a:latin typeface="+mn-lt"/>
                <a:ea typeface="+mn-ea"/>
                <a:cs typeface="+mn-cs"/>
              </a:rPr>
              <a:t>Espalda</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Cama</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Tener</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a:solidFill>
                  <a:schemeClr val="tx1"/>
                </a:solidFill>
                <a:effectLst/>
                <a:latin typeface="+mn-lt"/>
                <a:ea typeface="+mn-ea"/>
                <a:cs typeface="+mn-cs"/>
              </a:rPr>
              <a:t>Alto</a:t>
            </a:r>
          </a:p>
          <a:p>
            <a:pPr marL="228600" indent="-228600" hangingPunct="0">
              <a:buAutoNum type="arabicParenR"/>
            </a:pPr>
            <a:r>
              <a:rPr lang="en-US" sz="1200" kern="1200" baseline="0" dirty="0">
                <a:solidFill>
                  <a:schemeClr val="tx1"/>
                </a:solidFill>
                <a:effectLst/>
                <a:latin typeface="+mn-lt"/>
                <a:ea typeface="+mn-ea"/>
                <a:cs typeface="+mn-cs"/>
              </a:rPr>
              <a:t>Pero</a:t>
            </a:r>
          </a:p>
          <a:p>
            <a:pPr marL="228600" indent="-228600" hangingPunct="0">
              <a:buAutoNum type="arabicParenR"/>
            </a:pPr>
            <a:r>
              <a:rPr lang="en-US" sz="1200" kern="1200" baseline="0" dirty="0" err="1">
                <a:solidFill>
                  <a:schemeClr val="tx1"/>
                </a:solidFill>
                <a:effectLst/>
                <a:latin typeface="+mn-lt"/>
                <a:ea typeface="+mn-ea"/>
                <a:cs typeface="+mn-cs"/>
              </a:rPr>
              <a:t>Elefante</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Papel</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a:solidFill>
                  <a:schemeClr val="tx1"/>
                </a:solidFill>
                <a:effectLst/>
                <a:latin typeface="+mn-lt"/>
                <a:ea typeface="+mn-ea"/>
                <a:cs typeface="+mn-cs"/>
              </a:rPr>
              <a:t>Casa</a:t>
            </a:r>
          </a:p>
          <a:p>
            <a:pPr marL="228600" indent="-228600" hangingPunct="0">
              <a:buAutoNum type="arabicParenR"/>
            </a:pPr>
            <a:r>
              <a:rPr lang="en-US" sz="1200" kern="1200" baseline="0" dirty="0">
                <a:solidFill>
                  <a:schemeClr val="tx1"/>
                </a:solidFill>
                <a:effectLst/>
                <a:latin typeface="+mn-lt"/>
                <a:ea typeface="+mn-ea"/>
                <a:cs typeface="+mn-cs"/>
              </a:rPr>
              <a:t>Agosto</a:t>
            </a:r>
          </a:p>
          <a:p>
            <a:pPr marL="228600" indent="-228600" hangingPunct="0">
              <a:buAutoNum type="arabicParenR"/>
            </a:pPr>
            <a:r>
              <a:rPr lang="en-US" sz="1200" kern="1200" baseline="0" dirty="0" err="1">
                <a:solidFill>
                  <a:schemeClr val="tx1"/>
                </a:solidFill>
                <a:effectLst/>
                <a:latin typeface="+mn-lt"/>
                <a:ea typeface="+mn-ea"/>
                <a:cs typeface="+mn-cs"/>
              </a:rPr>
              <a:t>Estar</a:t>
            </a:r>
            <a:r>
              <a:rPr lang="en-US" sz="1200" kern="1200" baseline="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Vocabulario</a:t>
            </a:r>
          </a:p>
          <a:p>
            <a:r>
              <a:rPr lang="en-GB" b="1" dirty="0"/>
              <a:t>Timing: </a:t>
            </a:r>
            <a:r>
              <a:rPr lang="en-GB" b="0" dirty="0"/>
              <a:t>2-4 minutes</a:t>
            </a:r>
            <a:br>
              <a:rPr lang="en-GB" b="1" dirty="0"/>
            </a:br>
            <a:br>
              <a:rPr lang="en-GB" b="1" dirty="0"/>
            </a:br>
            <a:r>
              <a:rPr lang="en-GB" b="1" dirty="0"/>
              <a:t>Aim: </a:t>
            </a:r>
            <a:r>
              <a:rPr lang="en-GB" b="0" dirty="0"/>
              <a:t>To reactivate and strengthen vocabulary knowledge.  </a:t>
            </a:r>
            <a:br>
              <a:rPr lang="en-GB" b="0" dirty="0"/>
            </a:br>
            <a:r>
              <a:rPr lang="en-GB" b="1" i="1" dirty="0"/>
              <a:t>Note: </a:t>
            </a:r>
            <a:r>
              <a:rPr lang="en-GB" b="0" dirty="0"/>
              <a:t>Students in Y7 pre-learn their vocabulary on Quizlet. This task assists recall of the new vocabulary.</a:t>
            </a:r>
            <a:br>
              <a:rPr lang="en-GB" b="0" dirty="0"/>
            </a:br>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p>
          <a:p>
            <a:endParaRPr lang="en-GB" baseline="0" dirty="0">
              <a:sym typeface="Wingdings" panose="05000000000000000000" pitchFamily="2" charset="2"/>
            </a:endParaRPr>
          </a:p>
          <a:p>
            <a:r>
              <a:rPr lang="en-GB" b="1" dirty="0"/>
              <a:t>Word frequencies: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cómo</a:t>
            </a:r>
            <a:r>
              <a:rPr lang="es-ES" dirty="0"/>
              <a:t> [151]; </a:t>
            </a:r>
            <a:r>
              <a:rPr lang="es-ES" b="1" dirty="0"/>
              <a:t>hoy</a:t>
            </a:r>
            <a:r>
              <a:rPr lang="es-ES" dirty="0"/>
              <a:t> [167]; </a:t>
            </a:r>
            <a:r>
              <a:rPr lang="es-ES" b="1" dirty="0"/>
              <a:t>nervioso</a:t>
            </a:r>
            <a:r>
              <a:rPr lang="es-ES" dirty="0"/>
              <a:t> [1521]; </a:t>
            </a:r>
            <a:r>
              <a:rPr lang="es-ES" b="1" dirty="0"/>
              <a:t>tranquilo</a:t>
            </a:r>
            <a:r>
              <a:rPr lang="es-ES" dirty="0"/>
              <a:t> [1073]; </a:t>
            </a:r>
            <a:r>
              <a:rPr lang="es-ES" b="1" dirty="0"/>
              <a:t>serio</a:t>
            </a:r>
            <a:r>
              <a:rPr lang="es-ES" dirty="0"/>
              <a:t> [856]; </a:t>
            </a:r>
            <a:r>
              <a:rPr lang="es-ES" b="1" dirty="0"/>
              <a:t>raro</a:t>
            </a:r>
            <a:r>
              <a:rPr lang="es-ES" dirty="0"/>
              <a:t> [1005]; </a:t>
            </a:r>
            <a:r>
              <a:rPr lang="es-ES" b="1" dirty="0"/>
              <a:t>tonto</a:t>
            </a:r>
            <a:r>
              <a:rPr lang="es-ES" dirty="0"/>
              <a:t> [2379-in AQA]; </a:t>
            </a:r>
            <a:r>
              <a:rPr lang="es-ES" b="1" dirty="0"/>
              <a:t>blanco</a:t>
            </a:r>
            <a:r>
              <a:rPr lang="es-ES" dirty="0"/>
              <a:t> [372];</a:t>
            </a:r>
            <a:r>
              <a:rPr lang="es-ES" baseline="0" dirty="0"/>
              <a:t> </a:t>
            </a:r>
            <a:r>
              <a:rPr lang="es-ES" b="1" dirty="0"/>
              <a:t>muy</a:t>
            </a:r>
            <a:r>
              <a:rPr lang="es-ES" dirty="0"/>
              <a:t> [43]; </a:t>
            </a:r>
            <a:r>
              <a:rPr lang="es-ES" b="1" dirty="0"/>
              <a:t>seguro [407]; listo [1684]</a:t>
            </a:r>
            <a:endParaRPr lang="en-GB" b="1" dirty="0"/>
          </a:p>
          <a:p>
            <a:endParaRPr lang="en-GB" dirty="0"/>
          </a:p>
          <a:p>
            <a:r>
              <a:rPr lang="en-GB" b="1" dirty="0"/>
              <a:t>Note:</a:t>
            </a:r>
          </a:p>
          <a:p>
            <a:pPr marL="228600" indent="-228600">
              <a:buAutoNum type="arabicPeriod"/>
            </a:pPr>
            <a:r>
              <a:rPr lang="en-GB" b="0" dirty="0"/>
              <a:t>Phonics: s</a:t>
            </a:r>
            <a:r>
              <a:rPr lang="en-GB" dirty="0"/>
              <a:t>tudents will need a little support with the pronunciation of 1] ‘qui’ in ‘</a:t>
            </a:r>
            <a:r>
              <a:rPr lang="en-GB" dirty="0" err="1"/>
              <a:t>tranquilo</a:t>
            </a:r>
            <a:r>
              <a:rPr lang="en-GB" dirty="0"/>
              <a:t> 2] silent ‘h’ in hoy,</a:t>
            </a:r>
            <a:r>
              <a:rPr lang="en-GB" baseline="0" dirty="0"/>
              <a:t> and 3] the word-initial ‘r’ in ‘raro’, which is pronounced like a ‘</a:t>
            </a:r>
            <a:r>
              <a:rPr lang="en-GB" baseline="0" dirty="0" err="1"/>
              <a:t>rr</a:t>
            </a:r>
            <a:r>
              <a:rPr lang="en-GB" baseline="0" dirty="0"/>
              <a:t>’. This can juxtaposed with the ‘r’ in ‘</a:t>
            </a:r>
            <a:r>
              <a:rPr lang="en-GB" baseline="0" dirty="0" err="1"/>
              <a:t>serio</a:t>
            </a:r>
            <a:r>
              <a:rPr lang="en-GB" baseline="0" dirty="0"/>
              <a:t>’, which is much less pronounced, but still produced with the tongue inside the mouth and no change of shape in the lips (as with English ‘r’).  Students will focus on all of these sounds more explicitly, later, so they only need to be addressed briefly here.</a:t>
            </a:r>
          </a:p>
          <a:p>
            <a:pPr marL="228600" indent="-228600">
              <a:buAutoNum type="arabicPeriod"/>
            </a:pPr>
            <a:r>
              <a:rPr lang="en-GB" b="0" baseline="0" dirty="0"/>
              <a:t>Target language (purple words in scheme of work): </a:t>
            </a:r>
            <a:r>
              <a:rPr lang="en-GB" baseline="0" dirty="0"/>
              <a:t>use </a:t>
            </a:r>
            <a:r>
              <a:rPr lang="en-GB" b="1" baseline="0" dirty="0"/>
              <a:t>‘¿Estás </a:t>
            </a:r>
            <a:r>
              <a:rPr lang="en-GB" b="1" baseline="0" dirty="0" err="1"/>
              <a:t>seguro</a:t>
            </a:r>
            <a:r>
              <a:rPr lang="en-GB" b="1" baseline="0" dirty="0"/>
              <a:t>/a?’</a:t>
            </a:r>
            <a:r>
              <a:rPr lang="en-GB" baseline="0" dirty="0"/>
              <a:t> to prompt self-correction and </a:t>
            </a:r>
            <a:r>
              <a:rPr lang="en-GB" b="1" baseline="0" dirty="0"/>
              <a:t>‘¿Estás </a:t>
            </a:r>
            <a:r>
              <a:rPr lang="en-GB" b="1" baseline="0" dirty="0" err="1"/>
              <a:t>listo</a:t>
            </a:r>
            <a:r>
              <a:rPr lang="en-GB" b="1" baseline="0" dirty="0"/>
              <a:t>/a?’ </a:t>
            </a:r>
            <a:r>
              <a:rPr lang="en-GB" baseline="0" dirty="0"/>
              <a:t>to check students are ready. Encourage responses ‘</a:t>
            </a:r>
            <a:r>
              <a:rPr lang="en-GB" b="1" baseline="0" dirty="0" err="1"/>
              <a:t>sí</a:t>
            </a:r>
            <a:r>
              <a:rPr lang="en-GB" baseline="0" dirty="0"/>
              <a:t> or ‘</a:t>
            </a:r>
            <a:r>
              <a:rPr lang="en-GB" b="1" baseline="0" dirty="0"/>
              <a:t>no</a:t>
            </a:r>
            <a:r>
              <a:rPr lang="en-GB" baseline="0" dirty="0"/>
              <a:t>’. Also try to incorporate use of </a:t>
            </a:r>
            <a:r>
              <a:rPr lang="en-GB" b="1" baseline="0" dirty="0"/>
              <a:t>‘¿Cómo se dice </a:t>
            </a:r>
            <a:r>
              <a:rPr lang="en-GB" b="1" baseline="0" dirty="0" err="1"/>
              <a:t>en</a:t>
            </a:r>
            <a:r>
              <a:rPr lang="en-GB" b="1" baseline="0" dirty="0"/>
              <a:t> </a:t>
            </a:r>
            <a:r>
              <a:rPr lang="es-ES" b="1" dirty="0"/>
              <a:t>inglés/español</a:t>
            </a:r>
            <a:r>
              <a:rPr lang="en-GB" b="1" baseline="0" dirty="0"/>
              <a:t>?</a:t>
            </a:r>
            <a:r>
              <a:rPr lang="en-GB" baseline="0" dirty="0"/>
              <a:t> This is a target language phrase of high communicative value that will regularly be used in task instructions and  classroom interaction.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47217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Grammar recap</a:t>
            </a:r>
            <a:r>
              <a:rPr lang="en-GB" b="1" i="0" baseline="0" dirty="0"/>
              <a:t> and presentation slide</a:t>
            </a: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a:t>
            </a:r>
            <a:r>
              <a:rPr lang="en-GB" b="0" i="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Aim: </a:t>
            </a:r>
            <a:r>
              <a:rPr lang="en-GB" b="0" i="0" dirty="0"/>
              <a:t>to recap the function of ‘estar’ introduced last</a:t>
            </a:r>
            <a:r>
              <a:rPr lang="en-GB" b="0" i="0" baseline="0" dirty="0"/>
              <a:t> week and to introduce a new one (use of estar for state/mood)</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Click to reveal each part of the explanation/recap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Where appropriate, elicit rules and translations from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1. </a:t>
            </a:r>
            <a:r>
              <a:rPr lang="en-GB" dirty="0"/>
              <a:t>we</a:t>
            </a:r>
            <a:r>
              <a:rPr lang="en-GB" baseline="0" dirty="0"/>
              <a:t> are focusing on masculine forms of adjectives for now and will introduce feminine forms later.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43828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Grammar practice activity (reading)</a:t>
            </a:r>
          </a:p>
          <a:p>
            <a:endParaRPr lang="en-US" b="1" dirty="0"/>
          </a:p>
          <a:p>
            <a:r>
              <a:rPr lang="en-US" b="1" dirty="0"/>
              <a:t>Timing: </a:t>
            </a:r>
            <a:r>
              <a:rPr lang="en-US" b="0" dirty="0"/>
              <a:t>7 minutes</a:t>
            </a:r>
          </a:p>
          <a:p>
            <a:endParaRPr lang="en-US" b="1" dirty="0"/>
          </a:p>
          <a:p>
            <a:r>
              <a:rPr lang="en-US" b="1" dirty="0"/>
              <a:t>Aim: </a:t>
            </a:r>
            <a:r>
              <a:rPr lang="en-US" b="0" dirty="0"/>
              <a:t>to distinguish between ‘</a:t>
            </a:r>
            <a:r>
              <a:rPr lang="en-US" b="0" dirty="0" err="1"/>
              <a:t>estás</a:t>
            </a:r>
            <a:r>
              <a:rPr lang="en-US" b="0" dirty="0"/>
              <a:t>’ and ‘</a:t>
            </a:r>
            <a:r>
              <a:rPr lang="en-US" b="0" dirty="0" err="1"/>
              <a:t>está</a:t>
            </a:r>
            <a:r>
              <a:rPr lang="en-US" b="0" dirty="0"/>
              <a:t>’ and</a:t>
            </a:r>
            <a:r>
              <a:rPr lang="en-US" b="0" baseline="0" dirty="0"/>
              <a:t> their meanings; to consolidate understanding of new vocabulary</a:t>
            </a:r>
            <a:endParaRPr lang="en-US" b="0" dirty="0"/>
          </a:p>
          <a:p>
            <a:endParaRPr lang="en-US" b="1" dirty="0"/>
          </a:p>
          <a:p>
            <a:r>
              <a:rPr lang="en-US" b="1" dirty="0"/>
              <a:t>Procedure:</a:t>
            </a:r>
          </a:p>
          <a:p>
            <a:r>
              <a:rPr lang="en-US" b="0" dirty="0"/>
              <a:t>1. Students write 1-8.</a:t>
            </a:r>
          </a:p>
          <a:p>
            <a:r>
              <a:rPr lang="en-US" b="0" dirty="0"/>
              <a:t>2. Read the sentences</a:t>
            </a:r>
            <a:r>
              <a:rPr lang="en-US" b="0" baseline="0" dirty="0"/>
              <a:t> and write ‘you’ or ‘he’ with the adjective</a:t>
            </a:r>
            <a:endParaRPr lang="en-US" b="0" dirty="0"/>
          </a:p>
          <a:p>
            <a:r>
              <a:rPr lang="en-US" b="0" dirty="0"/>
              <a:t>3.</a:t>
            </a:r>
            <a:r>
              <a:rPr lang="en-US" b="0" baseline="0" dirty="0"/>
              <a:t> Students could also write a suitable English verb with –</a:t>
            </a:r>
            <a:r>
              <a:rPr lang="en-US" b="0" baseline="0" dirty="0" err="1"/>
              <a:t>ing</a:t>
            </a:r>
            <a:r>
              <a:rPr lang="en-US" b="0" baseline="0" dirty="0"/>
              <a:t> with their answer, or it could be shown during feedback. This will help to reinforce the sense of temporary state.</a:t>
            </a:r>
          </a:p>
          <a:p>
            <a:endParaRPr lang="en-US" b="0" baseline="0" dirty="0"/>
          </a:p>
          <a:p>
            <a:r>
              <a:rPr lang="en-US" b="1" baseline="0" dirty="0"/>
              <a:t>Note:</a:t>
            </a:r>
          </a:p>
          <a:p>
            <a:pPr marL="228600" indent="-228600">
              <a:buAutoNum type="arabicPeriod"/>
            </a:pPr>
            <a:r>
              <a:rPr lang="en-US" b="0" baseline="0" dirty="0"/>
              <a:t>Answers are animated to first appear for person agreement, then for the adjective. However, some groups may be able to give both answers together.</a:t>
            </a:r>
          </a:p>
          <a:p>
            <a:pPr marL="228600" indent="-228600">
              <a:buAutoNum type="arabicPeriod"/>
            </a:pPr>
            <a:r>
              <a:rPr lang="en-US" b="0" baseline="0" dirty="0"/>
              <a:t>In checking the answers in English, use the new target language item ‘¿Cómo se dice </a:t>
            </a:r>
            <a:r>
              <a:rPr lang="en-US" b="0" baseline="0" dirty="0" err="1"/>
              <a:t>en</a:t>
            </a:r>
            <a:r>
              <a:rPr lang="en-US" b="0" baseline="0" dirty="0"/>
              <a:t> </a:t>
            </a:r>
            <a:r>
              <a:rPr lang="en-US" b="0" baseline="0" dirty="0" err="1"/>
              <a:t>inglés</a:t>
            </a:r>
            <a:r>
              <a:rPr lang="en-US" b="0" baseline="0" dirty="0"/>
              <a:t>?’.</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0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Gramma</a:t>
            </a:r>
            <a:r>
              <a:rPr lang="en-US" b="1" baseline="0" dirty="0"/>
              <a:t>r practice activity (listening)</a:t>
            </a:r>
            <a:endParaRPr lang="en-US" b="1" dirty="0"/>
          </a:p>
          <a:p>
            <a:endParaRPr lang="en-US" b="1" dirty="0"/>
          </a:p>
          <a:p>
            <a:r>
              <a:rPr lang="en-US" b="1" dirty="0"/>
              <a:t>Timing</a:t>
            </a:r>
            <a:r>
              <a:rPr lang="en-US" b="0" dirty="0"/>
              <a:t>: 8 minutes</a:t>
            </a:r>
          </a:p>
          <a:p>
            <a:endParaRPr lang="en-US" b="1" dirty="0"/>
          </a:p>
          <a:p>
            <a:r>
              <a:rPr lang="en-US" b="1" dirty="0"/>
              <a:t>Aim: </a:t>
            </a:r>
            <a:r>
              <a:rPr lang="en-US" b="0" dirty="0"/>
              <a:t>to</a:t>
            </a:r>
            <a:r>
              <a:rPr lang="en-US" b="0" baseline="0" dirty="0"/>
              <a:t> practice distinguishing between ‘</a:t>
            </a:r>
            <a:r>
              <a:rPr lang="en-US" b="0" baseline="0" dirty="0" err="1"/>
              <a:t>estoy</a:t>
            </a:r>
            <a:r>
              <a:rPr lang="en-US" b="0" baseline="0" dirty="0"/>
              <a:t>’ and ‘</a:t>
            </a:r>
            <a:r>
              <a:rPr lang="en-US" b="0" baseline="0" dirty="0" err="1"/>
              <a:t>estás</a:t>
            </a:r>
            <a:r>
              <a:rPr lang="en-US" b="0" baseline="0" dirty="0"/>
              <a:t>’ and their meanings while </a:t>
            </a:r>
            <a:r>
              <a:rPr lang="en-US" b="0" baseline="0" dirty="0" err="1"/>
              <a:t>listneing</a:t>
            </a:r>
            <a:endParaRPr lang="en-US" b="0" dirty="0"/>
          </a:p>
          <a:p>
            <a:endParaRPr lang="en-US" b="1" dirty="0"/>
          </a:p>
          <a:p>
            <a:r>
              <a:rPr lang="en-US" b="1" dirty="0"/>
              <a:t>Procedure:</a:t>
            </a:r>
          </a:p>
          <a:p>
            <a:r>
              <a:rPr lang="en-US" b="0" dirty="0"/>
              <a:t>1.</a:t>
            </a:r>
            <a:r>
              <a:rPr lang="en-US" b="0" baseline="0" dirty="0"/>
              <a:t> Students write 1-8.</a:t>
            </a:r>
            <a:endParaRPr lang="en-US" b="0" dirty="0"/>
          </a:p>
          <a:p>
            <a:r>
              <a:rPr lang="en-US" b="0" dirty="0"/>
              <a:t>2. They listen and write ‘Gonzalo’ or ‘</a:t>
            </a:r>
            <a:r>
              <a:rPr lang="en-US" b="0" dirty="0" err="1"/>
              <a:t>Rául</a:t>
            </a:r>
            <a:r>
              <a:rPr lang="en-US" b="0" dirty="0"/>
              <a:t>’</a:t>
            </a:r>
          </a:p>
          <a:p>
            <a:r>
              <a:rPr lang="en-US" b="0" dirty="0"/>
              <a:t>OR</a:t>
            </a:r>
          </a:p>
          <a:p>
            <a:r>
              <a:rPr lang="en-US" b="0" dirty="0"/>
              <a:t>They first listen</a:t>
            </a:r>
            <a:r>
              <a:rPr lang="en-US" b="0" baseline="0" dirty="0"/>
              <a:t> and write the sentence before deciding who is referred to. This intermediate step may suit some students as it allows more time for reflection. The full sentences in Spanish appear with the answers.</a:t>
            </a:r>
          </a:p>
          <a:p>
            <a:r>
              <a:rPr lang="en-US" b="0" baseline="0" dirty="0"/>
              <a:t>3. Review the meanings of adjectives with students (ask ‘¿Cómo se dice </a:t>
            </a:r>
            <a:r>
              <a:rPr lang="en-US" b="0" baseline="0" dirty="0" err="1"/>
              <a:t>en</a:t>
            </a:r>
            <a:r>
              <a:rPr lang="en-US" b="0" baseline="0" dirty="0"/>
              <a:t> </a:t>
            </a:r>
            <a:r>
              <a:rPr lang="en-US" b="0" baseline="0" dirty="0" err="1"/>
              <a:t>inglés</a:t>
            </a:r>
            <a:r>
              <a:rPr lang="en-US" b="0" baseline="0" dirty="0"/>
              <a:t>?’). This may mean playing the audio once again. </a:t>
            </a:r>
            <a:endParaRPr lang="en-US" b="0" dirty="0"/>
          </a:p>
          <a:p>
            <a:endParaRPr lang="en-US" b="0" dirty="0"/>
          </a:p>
          <a:p>
            <a:r>
              <a:rPr lang="en-US" b="1" dirty="0"/>
              <a:t>Note: </a:t>
            </a:r>
            <a:r>
              <a:rPr lang="en-US" b="0" dirty="0"/>
              <a:t>‘</a:t>
            </a:r>
            <a:r>
              <a:rPr lang="en-GB" b="0" dirty="0"/>
              <a:t>loco’</a:t>
            </a:r>
            <a:r>
              <a:rPr lang="en-GB" b="0" baseline="0" dirty="0"/>
              <a:t> [846] </a:t>
            </a:r>
            <a:r>
              <a:rPr lang="en-GB" baseline="0" dirty="0"/>
              <a:t>is not formally included in the set for this week but is a frequent adjective that will be taught later in Year 7. Its meaning is provided in a gloss. </a:t>
            </a:r>
            <a:r>
              <a:rPr lang="en-GB" i="0" baseline="0" dirty="0"/>
              <a:t>Remember the focus here is on the verb.  These additional adjectives may be picked up incidentally. </a:t>
            </a:r>
            <a:br>
              <a:rPr lang="en-GB" i="0" baseline="0" dirty="0"/>
            </a:br>
            <a:endParaRPr lang="en-US" b="0" dirty="0"/>
          </a:p>
          <a:p>
            <a:r>
              <a:rPr lang="en-US" b="1" dirty="0"/>
              <a:t>Transcript:</a:t>
            </a:r>
          </a:p>
          <a:p>
            <a:pPr marL="228600" indent="-228600">
              <a:buAutoNum type="arabicParenR"/>
            </a:pPr>
            <a:r>
              <a:rPr lang="en-GB" dirty="0"/>
              <a:t>Estás </a:t>
            </a:r>
            <a:r>
              <a:rPr lang="en-GB" dirty="0" err="1"/>
              <a:t>blanco</a:t>
            </a:r>
            <a:r>
              <a:rPr lang="en-GB" dirty="0"/>
              <a:t>.</a:t>
            </a:r>
          </a:p>
          <a:p>
            <a:pPr marL="228600" indent="-228600">
              <a:buAutoNum type="arabicParenR"/>
            </a:pPr>
            <a:r>
              <a:rPr lang="en-GB" dirty="0"/>
              <a:t>Estoy</a:t>
            </a:r>
            <a:r>
              <a:rPr lang="en-GB" baseline="0" dirty="0"/>
              <a:t> </a:t>
            </a:r>
            <a:r>
              <a:rPr lang="en-GB" baseline="0" dirty="0" err="1"/>
              <a:t>tranquilo</a:t>
            </a:r>
            <a:r>
              <a:rPr lang="en-GB" baseline="0" dirty="0"/>
              <a:t>.</a:t>
            </a:r>
          </a:p>
          <a:p>
            <a:pPr marL="228600" indent="-228600">
              <a:buAutoNum type="arabicParenR"/>
            </a:pPr>
            <a:r>
              <a:rPr lang="en-GB" baseline="0" dirty="0"/>
              <a:t>Estoy </a:t>
            </a:r>
            <a:r>
              <a:rPr lang="en-GB" baseline="0" dirty="0" err="1"/>
              <a:t>listo</a:t>
            </a:r>
            <a:r>
              <a:rPr lang="en-GB" baseline="0" dirty="0"/>
              <a:t>.</a:t>
            </a:r>
          </a:p>
          <a:p>
            <a:pPr marL="228600" indent="-228600">
              <a:buAutoNum type="arabicParenR"/>
            </a:pPr>
            <a:r>
              <a:rPr lang="en-GB" baseline="0" dirty="0"/>
              <a:t>Estás </a:t>
            </a:r>
            <a:r>
              <a:rPr lang="en-GB" baseline="0" dirty="0" err="1"/>
              <a:t>muy</a:t>
            </a:r>
            <a:r>
              <a:rPr lang="en-GB" baseline="0" dirty="0"/>
              <a:t> </a:t>
            </a:r>
            <a:r>
              <a:rPr lang="en-GB" baseline="0" dirty="0" err="1"/>
              <a:t>nervioso</a:t>
            </a:r>
            <a:r>
              <a:rPr lang="en-GB" baseline="0" dirty="0"/>
              <a:t>.</a:t>
            </a:r>
          </a:p>
          <a:p>
            <a:pPr marL="228600" indent="-228600">
              <a:buAutoNum type="arabicParenR"/>
            </a:pPr>
            <a:r>
              <a:rPr lang="en-GB" baseline="0" dirty="0"/>
              <a:t>Estoy serio.</a:t>
            </a:r>
          </a:p>
          <a:p>
            <a:pPr marL="228600" indent="-228600">
              <a:buAutoNum type="arabicParenR"/>
            </a:pPr>
            <a:r>
              <a:rPr lang="en-GB" baseline="0" dirty="0"/>
              <a:t>Estoy </a:t>
            </a:r>
            <a:r>
              <a:rPr lang="en-GB" baseline="0" dirty="0" err="1"/>
              <a:t>muy</a:t>
            </a:r>
            <a:r>
              <a:rPr lang="en-GB" baseline="0" dirty="0"/>
              <a:t> tonto.</a:t>
            </a:r>
          </a:p>
          <a:p>
            <a:pPr marL="228600" indent="-228600">
              <a:buAutoNum type="arabicParenR"/>
            </a:pPr>
            <a:r>
              <a:rPr lang="en-GB" baseline="0" dirty="0"/>
              <a:t>Estás raro.</a:t>
            </a:r>
          </a:p>
          <a:p>
            <a:pPr marL="228600" indent="-228600">
              <a:buAutoNum type="arabicParenR"/>
            </a:pPr>
            <a:r>
              <a:rPr lang="en-GB" baseline="0" dirty="0"/>
              <a:t>Estás loco.</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dirty="0" err="1"/>
              <a:t>nervioso</a:t>
            </a:r>
            <a:r>
              <a:rPr lang="en-GB" dirty="0"/>
              <a:t> [1521]; </a:t>
            </a:r>
            <a:r>
              <a:rPr lang="en-GB" dirty="0" err="1"/>
              <a:t>tranquilo</a:t>
            </a:r>
            <a:r>
              <a:rPr lang="en-GB" dirty="0"/>
              <a:t> [1073]; serio [856]; raro [1005]; tonto [2379-in AQA]; </a:t>
            </a:r>
            <a:r>
              <a:rPr lang="en-GB" dirty="0" err="1"/>
              <a:t>blanco</a:t>
            </a:r>
            <a:r>
              <a:rPr lang="en-GB" dirty="0"/>
              <a:t> [372]; </a:t>
            </a:r>
            <a:r>
              <a:rPr lang="en-GB" dirty="0" err="1"/>
              <a:t>muy</a:t>
            </a:r>
            <a:r>
              <a:rPr lang="en-GB" dirty="0"/>
              <a:t> [43]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17129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9559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3557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09166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7922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99733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9364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5743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95748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14228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60912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3080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43925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29266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11445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99134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9160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74046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5482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0804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77729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246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47711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67697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90840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955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6468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8608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5901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375159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0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9511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73605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3040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1619971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0338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22.png"/><Relationship Id="rId18" Type="http://schemas.openxmlformats.org/officeDocument/2006/relationships/image" Target="../media/image27.jpeg"/><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9.xml"/><Relationship Id="rId16"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audio" Target="../media/audio29.wav"/><Relationship Id="rId11" Type="http://schemas.openxmlformats.org/officeDocument/2006/relationships/image" Target="../media/image20.png"/><Relationship Id="rId5" Type="http://schemas.openxmlformats.org/officeDocument/2006/relationships/audio" Target="../media/audio28.wav"/><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20.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audio" Target="../media/audio26.wav"/><Relationship Id="rId7" Type="http://schemas.openxmlformats.org/officeDocument/2006/relationships/audio" Target="../media/audio30.wav"/><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audio" Target="../media/audio29.wav"/><Relationship Id="rId5" Type="http://schemas.openxmlformats.org/officeDocument/2006/relationships/audio" Target="../media/audio28.wav"/><Relationship Id="rId4" Type="http://schemas.openxmlformats.org/officeDocument/2006/relationships/audio" Target="../media/audio27.wav"/><Relationship Id="rId9" Type="http://schemas.openxmlformats.org/officeDocument/2006/relationships/audio" Target="../media/audio32.wav"/></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audio" Target="../media/audio28.wav"/><Relationship Id="rId7" Type="http://schemas.openxmlformats.org/officeDocument/2006/relationships/audio" Target="../media/audio31.wav"/><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audio" Target="../media/audio8.wav"/><Relationship Id="rId5" Type="http://schemas.openxmlformats.org/officeDocument/2006/relationships/audio" Target="../media/audio30.wav"/><Relationship Id="rId4" Type="http://schemas.openxmlformats.org/officeDocument/2006/relationships/audio" Target="../media/audio32.wav"/></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audio" Target="../media/audio36.wav"/><Relationship Id="rId12"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quizlet.com/gb/422587107/year-7-spanish-term-11-week-3-flash-cards/" TargetMode="External"/><Relationship Id="rId3" Type="http://schemas.openxmlformats.org/officeDocument/2006/relationships/image" Target="../media/image10.png"/><Relationship Id="rId7" Type="http://schemas.openxmlformats.org/officeDocument/2006/relationships/hyperlink" Target="https://resources.ncelp.org/concern/resources/8w32r6230?locale=en"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drive.google.com/file/d/1DGZRPr3adfecbVzbsWZSOcqw7Si25Ipg/view?usp=sharing" TargetMode="External"/><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image" Target="../media/image10.pn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3" Type="http://schemas.openxmlformats.org/officeDocument/2006/relationships/image" Target="../media/image10.png"/><Relationship Id="rId7" Type="http://schemas.microsoft.com/office/2007/relationships/hdphoto" Target="../media/hdphoto1.wdp"/><Relationship Id="rId12" Type="http://schemas.openxmlformats.org/officeDocument/2006/relationships/audio" Target="../media/audio22.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audio" Target="../media/audio21.wav"/><Relationship Id="rId5" Type="http://schemas.openxmlformats.org/officeDocument/2006/relationships/image" Target="../media/image13.png"/><Relationship Id="rId15" Type="http://schemas.openxmlformats.org/officeDocument/2006/relationships/audio" Target="../media/audio25.wav"/><Relationship Id="rId10" Type="http://schemas.openxmlformats.org/officeDocument/2006/relationships/audio" Target="../media/audio20.wav"/><Relationship Id="rId4" Type="http://schemas.openxmlformats.org/officeDocument/2006/relationships/image" Target="../media/image12.png"/><Relationship Id="rId9" Type="http://schemas.openxmlformats.org/officeDocument/2006/relationships/audio" Target="../media/audio19.wav"/><Relationship Id="rId14" Type="http://schemas.openxmlformats.org/officeDocument/2006/relationships/audio" Target="../media/audio24.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78772" y="2215029"/>
            <a:ext cx="6883830" cy="879475"/>
          </a:xfrm>
        </p:spPr>
        <p:txBody>
          <a:bodyPr>
            <a:normAutofit fontScale="90000"/>
          </a:bodyPr>
          <a:lstStyle/>
          <a:p>
            <a:pPr algn="l"/>
            <a:r>
              <a:rPr lang="en-GB" sz="4000" b="1" dirty="0">
                <a:solidFill>
                  <a:prstClr val="white"/>
                </a:solidFill>
              </a:rPr>
              <a:t>Saying what someone is like (at the moment)</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219201"/>
            <a:ext cx="8173507" cy="1644901"/>
          </a:xfrm>
        </p:spPr>
        <p:txBody>
          <a:bodyPr>
            <a:normAutofit/>
          </a:bodyPr>
          <a:lstStyle/>
          <a:p>
            <a:pPr algn="l"/>
            <a:r>
              <a:rPr lang="en-GB" sz="2800" dirty="0">
                <a:solidFill>
                  <a:prstClr val="white"/>
                </a:solidFill>
              </a:rPr>
              <a:t>ESTAR – estoy / estás / está for STATE/MOOD</a:t>
            </a:r>
          </a:p>
          <a:p>
            <a:endParaRPr lang="en-US" sz="105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78772" y="3755774"/>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2 - Lesson </a:t>
            </a:r>
            <a:r>
              <a:rPr lang="en-GB" sz="2200" dirty="0">
                <a:solidFill>
                  <a:prstClr val="white"/>
                </a:solidFill>
                <a:latin typeface="Century Gothic" panose="020B0502020202020204" pitchFamily="34" charset="0"/>
              </a:rPr>
              <a:t>3</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Nick Avery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a:solidFill>
                  <a:prstClr val="white"/>
                </a:solidFill>
                <a:latin typeface="Century Gothic" panose="020B0502020202020204" pitchFamily="34" charset="0"/>
              </a:rPr>
              <a:t>09/08/2021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¿Cómo se dice </a:t>
            </a:r>
            <a:r>
              <a:rPr lang="en-GB" sz="3200" b="1" dirty="0" err="1">
                <a:solidFill>
                  <a:schemeClr val="bg1"/>
                </a:solidFill>
              </a:rPr>
              <a:t>en</a:t>
            </a:r>
            <a:r>
              <a:rPr lang="en-GB" sz="3200" b="1" dirty="0">
                <a:solidFill>
                  <a:schemeClr val="bg1"/>
                </a:solidFill>
              </a:rPr>
              <a:t> español?</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D1B0CF9F-31FE-45DB-ADBC-EC61275CEA28}"/>
              </a:ext>
            </a:extLst>
          </p:cNvPr>
          <p:cNvSpPr/>
          <p:nvPr/>
        </p:nvSpPr>
        <p:spPr>
          <a:xfrm>
            <a:off x="7084660" y="155165"/>
            <a:ext cx="4865434"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nervous</a:t>
            </a:r>
          </a:p>
        </p:txBody>
      </p:sp>
      <p:pic>
        <p:nvPicPr>
          <p:cNvPr id="8" name="Picture 2" descr="C:\Users\wdj\Google Drive\Primary\Y5 SoW\From Tracy\Pronouns\he.png">
            <a:extLst>
              <a:ext uri="{FF2B5EF4-FFF2-40B4-BE49-F238E27FC236}">
                <a16:creationId xmlns:a16="http://schemas.microsoft.com/office/drawing/2014/main" id="{5516D133-D1E0-4F1F-9B3A-6299ED563C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540" y="1096044"/>
            <a:ext cx="2273499" cy="1682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descr="C:\Users\wdj\Google Drive\Primary\Y5 SoW\From Tracy\Pronouns\i.png">
            <a:extLst>
              <a:ext uri="{FF2B5EF4-FFF2-40B4-BE49-F238E27FC236}">
                <a16:creationId xmlns:a16="http://schemas.microsoft.com/office/drawing/2014/main" id="{F79B1D3A-BB92-419B-A022-64C70E90C9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477" y="2793710"/>
            <a:ext cx="654094" cy="1529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E78466ED-6754-476A-81EF-024A6B5F5938}"/>
              </a:ext>
            </a:extLst>
          </p:cNvPr>
          <p:cNvGrpSpPr/>
          <p:nvPr/>
        </p:nvGrpSpPr>
        <p:grpSpPr>
          <a:xfrm>
            <a:off x="339629" y="4267169"/>
            <a:ext cx="1651789" cy="2140439"/>
            <a:chOff x="300038" y="2473418"/>
            <a:chExt cx="660212" cy="820081"/>
          </a:xfrm>
        </p:grpSpPr>
        <p:pic>
          <p:nvPicPr>
            <p:cNvPr id="11" name="Picture 2" descr="C:\Users\wdj\Google Drive\Primary\Y5 SoW\From Tracy\Pronouns\you.png">
              <a:extLst>
                <a:ext uri="{FF2B5EF4-FFF2-40B4-BE49-F238E27FC236}">
                  <a16:creationId xmlns:a16="http://schemas.microsoft.com/office/drawing/2014/main" id="{9CFAB0F7-B87D-4A08-97ED-0A5A0D82451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1458"/>
            <a:stretch/>
          </p:blipFill>
          <p:spPr bwMode="auto">
            <a:xfrm>
              <a:off x="300038" y="2479336"/>
              <a:ext cx="409646" cy="742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descr="C:\Users\wdj\Google Drive\Primary\Y5 SoW\From Tracy\Pronouns\he.png">
              <a:extLst>
                <a:ext uri="{FF2B5EF4-FFF2-40B4-BE49-F238E27FC236}">
                  <a16:creationId xmlns:a16="http://schemas.microsoft.com/office/drawing/2014/main" id="{632FE733-E1FE-4D14-8626-DBB5F3B4975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709" r="38341"/>
            <a:stretch/>
          </p:blipFill>
          <p:spPr bwMode="auto">
            <a:xfrm>
              <a:off x="650486" y="2473418"/>
              <a:ext cx="309764" cy="820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 name="Rectangle 12">
            <a:extLst>
              <a:ext uri="{FF2B5EF4-FFF2-40B4-BE49-F238E27FC236}">
                <a16:creationId xmlns:a16="http://schemas.microsoft.com/office/drawing/2014/main" id="{5924FA53-D248-478A-9240-5AC07FB27846}"/>
              </a:ext>
            </a:extLst>
          </p:cNvPr>
          <p:cNvSpPr/>
          <p:nvPr/>
        </p:nvSpPr>
        <p:spPr>
          <a:xfrm>
            <a:off x="4758382" y="1539114"/>
            <a:ext cx="2326278"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silly</a:t>
            </a:r>
          </a:p>
        </p:txBody>
      </p:sp>
      <p:sp>
        <p:nvSpPr>
          <p:cNvPr id="14" name="Rectangle 13">
            <a:extLst>
              <a:ext uri="{FF2B5EF4-FFF2-40B4-BE49-F238E27FC236}">
                <a16:creationId xmlns:a16="http://schemas.microsoft.com/office/drawing/2014/main" id="{4B46DDB5-A27F-4C69-91E7-ED5CF9399507}"/>
              </a:ext>
            </a:extLst>
          </p:cNvPr>
          <p:cNvSpPr/>
          <p:nvPr/>
        </p:nvSpPr>
        <p:spPr>
          <a:xfrm>
            <a:off x="3578444" y="4754681"/>
            <a:ext cx="3238387"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calm</a:t>
            </a:r>
          </a:p>
        </p:txBody>
      </p:sp>
      <p:sp>
        <p:nvSpPr>
          <p:cNvPr id="15" name="Rectangle 14">
            <a:extLst>
              <a:ext uri="{FF2B5EF4-FFF2-40B4-BE49-F238E27FC236}">
                <a16:creationId xmlns:a16="http://schemas.microsoft.com/office/drawing/2014/main" id="{C7C8647E-C1C4-43B2-9FA2-2B68B1749F7E}"/>
              </a:ext>
            </a:extLst>
          </p:cNvPr>
          <p:cNvSpPr/>
          <p:nvPr/>
        </p:nvSpPr>
        <p:spPr>
          <a:xfrm>
            <a:off x="8070504" y="1570234"/>
            <a:ext cx="2893741"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pale</a:t>
            </a:r>
          </a:p>
        </p:txBody>
      </p:sp>
      <p:sp>
        <p:nvSpPr>
          <p:cNvPr id="16" name="Rectangle 15">
            <a:extLst>
              <a:ext uri="{FF2B5EF4-FFF2-40B4-BE49-F238E27FC236}">
                <a16:creationId xmlns:a16="http://schemas.microsoft.com/office/drawing/2014/main" id="{34476C69-C4D4-41D7-A72C-02A81238B0F3}"/>
              </a:ext>
            </a:extLst>
          </p:cNvPr>
          <p:cNvSpPr/>
          <p:nvPr/>
        </p:nvSpPr>
        <p:spPr>
          <a:xfrm>
            <a:off x="5478155" y="3108774"/>
            <a:ext cx="4273927"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serious</a:t>
            </a:r>
          </a:p>
        </p:txBody>
      </p:sp>
      <p:sp>
        <p:nvSpPr>
          <p:cNvPr id="17" name="Rectangle 16">
            <a:extLst>
              <a:ext uri="{FF2B5EF4-FFF2-40B4-BE49-F238E27FC236}">
                <a16:creationId xmlns:a16="http://schemas.microsoft.com/office/drawing/2014/main" id="{4ADA5B3F-9B92-46FC-A753-F59A7017FC63}"/>
              </a:ext>
            </a:extLst>
          </p:cNvPr>
          <p:cNvSpPr/>
          <p:nvPr/>
        </p:nvSpPr>
        <p:spPr>
          <a:xfrm>
            <a:off x="7437974" y="4738403"/>
            <a:ext cx="4642618"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strange</a:t>
            </a:r>
          </a:p>
        </p:txBody>
      </p:sp>
      <p:sp>
        <p:nvSpPr>
          <p:cNvPr id="3" name="TextBox 2"/>
          <p:cNvSpPr txBox="1"/>
          <p:nvPr/>
        </p:nvSpPr>
        <p:spPr>
          <a:xfrm>
            <a:off x="1515564" y="3290172"/>
            <a:ext cx="1045282" cy="461665"/>
          </a:xfrm>
          <a:prstGeom prst="rect">
            <a:avLst/>
          </a:prstGeom>
          <a:noFill/>
        </p:spPr>
        <p:txBody>
          <a:bodyPr wrap="square" rtlCol="0">
            <a:spAutoFit/>
          </a:bodyPr>
          <a:lstStyle/>
          <a:p>
            <a:pPr algn="l"/>
            <a:r>
              <a:rPr lang="en-GB" sz="2400" b="1" dirty="0">
                <a:solidFill>
                  <a:schemeClr val="accent5">
                    <a:lumMod val="50000"/>
                  </a:schemeClr>
                </a:solidFill>
              </a:rPr>
              <a:t>[I am]</a:t>
            </a:r>
          </a:p>
        </p:txBody>
      </p:sp>
      <p:sp>
        <p:nvSpPr>
          <p:cNvPr id="18" name="TextBox 17"/>
          <p:cNvSpPr txBox="1"/>
          <p:nvPr/>
        </p:nvSpPr>
        <p:spPr>
          <a:xfrm>
            <a:off x="2175335" y="4738403"/>
            <a:ext cx="1618837" cy="461665"/>
          </a:xfrm>
          <a:prstGeom prst="rect">
            <a:avLst/>
          </a:prstGeom>
          <a:noFill/>
        </p:spPr>
        <p:txBody>
          <a:bodyPr wrap="square" rtlCol="0">
            <a:spAutoFit/>
          </a:bodyPr>
          <a:lstStyle/>
          <a:p>
            <a:pPr algn="l"/>
            <a:r>
              <a:rPr lang="en-GB" sz="2400" b="1" dirty="0">
                <a:solidFill>
                  <a:schemeClr val="accent5">
                    <a:lumMod val="50000"/>
                  </a:schemeClr>
                </a:solidFill>
              </a:rPr>
              <a:t>[you are]</a:t>
            </a:r>
          </a:p>
        </p:txBody>
      </p:sp>
      <p:sp>
        <p:nvSpPr>
          <p:cNvPr id="19" name="TextBox 18"/>
          <p:cNvSpPr txBox="1"/>
          <p:nvPr/>
        </p:nvSpPr>
        <p:spPr>
          <a:xfrm>
            <a:off x="2201038" y="1705993"/>
            <a:ext cx="1618837" cy="461665"/>
          </a:xfrm>
          <a:prstGeom prst="rect">
            <a:avLst/>
          </a:prstGeom>
          <a:noFill/>
        </p:spPr>
        <p:txBody>
          <a:bodyPr wrap="square" rtlCol="0">
            <a:spAutoFit/>
          </a:bodyPr>
          <a:lstStyle/>
          <a:p>
            <a:pPr algn="l"/>
            <a:r>
              <a:rPr lang="en-GB" sz="2400" b="1" dirty="0">
                <a:solidFill>
                  <a:schemeClr val="accent5">
                    <a:lumMod val="50000"/>
                  </a:schemeClr>
                </a:solidFill>
              </a:rPr>
              <a:t>[he is]</a:t>
            </a:r>
          </a:p>
        </p:txBody>
      </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8"/>
                                        </p:tgtEl>
                                        <p:attrNameLst>
                                          <p:attrName>r</p:attrName>
                                        </p:attrNameLst>
                                      </p:cBhvr>
                                    </p:animRot>
                                  </p:childTnLst>
                                </p:cTn>
                              </p:par>
                              <p:par>
                                <p:cTn id="7" presetID="8" presetClass="emph" presetSubtype="0" fill="hold" grpId="0" nodeType="withEffect">
                                  <p:stCondLst>
                                    <p:cond delay="0"/>
                                  </p:stCondLst>
                                  <p:childTnLst>
                                    <p:animRot by="21600000">
                                      <p:cBhvr>
                                        <p:cTn id="8" dur="5000" fill="hold"/>
                                        <p:tgtEl>
                                          <p:spTgt spid="15"/>
                                        </p:tgtEl>
                                        <p:attrNameLst>
                                          <p:attrName>r</p:attrName>
                                        </p:attrNameLst>
                                      </p:cBhvr>
                                    </p:animRot>
                                  </p:childTnLst>
                                </p:cTn>
                              </p:par>
                              <p:par>
                                <p:cTn id="9" presetID="8" presetClass="emph" presetSubtype="0" fill="hold" grpId="0" nodeType="withEffect">
                                  <p:stCondLst>
                                    <p:cond delay="0"/>
                                  </p:stCondLst>
                                  <p:childTnLst>
                                    <p:animRot by="21600000">
                                      <p:cBhvr>
                                        <p:cTn id="10" dur="5000" fill="hold"/>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5000" fill="hold"/>
                                        <p:tgtEl>
                                          <p:spTgt spid="10"/>
                                        </p:tgtEl>
                                        <p:attrNameLst>
                                          <p:attrName>r</p:attrName>
                                        </p:attrNameLst>
                                      </p:cBhvr>
                                    </p:animRot>
                                  </p:childTnLst>
                                </p:cTn>
                              </p:par>
                              <p:par>
                                <p:cTn id="15" presetID="8" presetClass="emph" presetSubtype="0" fill="hold" grpId="0" nodeType="withEffect">
                                  <p:stCondLst>
                                    <p:cond delay="0"/>
                                  </p:stCondLst>
                                  <p:childTnLst>
                                    <p:animRot by="21600000">
                                      <p:cBhvr>
                                        <p:cTn id="16" dur="5000" fill="hold"/>
                                        <p:tgtEl>
                                          <p:spTgt spid="6"/>
                                        </p:tgtEl>
                                        <p:attrNameLst>
                                          <p:attrName>r</p:attrName>
                                        </p:attrNameLst>
                                      </p:cBhvr>
                                    </p:animRot>
                                  </p:childTnLst>
                                </p:cTn>
                              </p:par>
                              <p:par>
                                <p:cTn id="17" presetID="8" presetClass="emph" presetSubtype="0" fill="hold" grpId="0" nodeType="withEffect">
                                  <p:stCondLst>
                                    <p:cond delay="0"/>
                                  </p:stCondLst>
                                  <p:childTnLst>
                                    <p:animRot by="21600000">
                                      <p:cBhvr>
                                        <p:cTn id="18" dur="5000" fill="hold"/>
                                        <p:tgtEl>
                                          <p:spTgt spid="1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5000" fill="hold"/>
                                        <p:tgtEl>
                                          <p:spTgt spid="9"/>
                                        </p:tgtEl>
                                        <p:attrNameLst>
                                          <p:attrName>r</p:attrName>
                                        </p:attrNameLst>
                                      </p:cBhvr>
                                    </p:animRot>
                                  </p:childTnLst>
                                </p:cTn>
                              </p:par>
                              <p:par>
                                <p:cTn id="23" presetID="8" presetClass="emph" presetSubtype="0" fill="hold" grpId="0" nodeType="withEffect">
                                  <p:stCondLst>
                                    <p:cond delay="0"/>
                                  </p:stCondLst>
                                  <p:childTnLst>
                                    <p:animRot by="21600000">
                                      <p:cBhvr>
                                        <p:cTn id="24" dur="5000" fill="hold"/>
                                        <p:tgtEl>
                                          <p:spTgt spid="13"/>
                                        </p:tgtEl>
                                        <p:attrNameLst>
                                          <p:attrName>r</p:attrName>
                                        </p:attrNameLst>
                                      </p:cBhvr>
                                    </p:animRot>
                                  </p:childTnLst>
                                </p:cTn>
                              </p:par>
                              <p:par>
                                <p:cTn id="25" presetID="8" presetClass="emph" presetSubtype="0" fill="hold" grpId="0" nodeType="withEffect">
                                  <p:stCondLst>
                                    <p:cond delay="0"/>
                                  </p:stCondLst>
                                  <p:childTnLst>
                                    <p:animRot by="21600000">
                                      <p:cBhvr>
                                        <p:cTn id="26" dur="5000" fill="hold"/>
                                        <p:tgtEl>
                                          <p:spTgt spid="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5000" fill="hold"/>
                                        <p:tgtEl>
                                          <p:spTgt spid="10"/>
                                        </p:tgtEl>
                                        <p:attrNameLst>
                                          <p:attrName>r</p:attrName>
                                        </p:attrNameLst>
                                      </p:cBhvr>
                                    </p:animRot>
                                  </p:childTnLst>
                                </p:cTn>
                              </p:par>
                              <p:par>
                                <p:cTn id="31" presetID="8" presetClass="emph" presetSubtype="0" fill="hold" grpId="0" nodeType="withEffect">
                                  <p:stCondLst>
                                    <p:cond delay="0"/>
                                  </p:stCondLst>
                                  <p:childTnLst>
                                    <p:animRot by="21600000">
                                      <p:cBhvr>
                                        <p:cTn id="32" dur="5000" fill="hold"/>
                                        <p:tgtEl>
                                          <p:spTgt spid="14"/>
                                        </p:tgtEl>
                                        <p:attrNameLst>
                                          <p:attrName>r</p:attrName>
                                        </p:attrNameLst>
                                      </p:cBhvr>
                                    </p:animRot>
                                  </p:childTnLst>
                                </p:cTn>
                              </p:par>
                              <p:par>
                                <p:cTn id="33" presetID="8" presetClass="emph" presetSubtype="0" fill="hold" grpId="1" nodeType="withEffect">
                                  <p:stCondLst>
                                    <p:cond delay="0"/>
                                  </p:stCondLst>
                                  <p:childTnLst>
                                    <p:animRot by="21600000">
                                      <p:cBhvr>
                                        <p:cTn id="34" dur="5000" fill="hold"/>
                                        <p:tgtEl>
                                          <p:spTgt spid="18"/>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21600000">
                                      <p:cBhvr>
                                        <p:cTn id="38" dur="5000" fill="hold"/>
                                        <p:tgtEl>
                                          <p:spTgt spid="9"/>
                                        </p:tgtEl>
                                        <p:attrNameLst>
                                          <p:attrName>r</p:attrName>
                                        </p:attrNameLst>
                                      </p:cBhvr>
                                    </p:animRot>
                                  </p:childTnLst>
                                </p:cTn>
                              </p:par>
                              <p:par>
                                <p:cTn id="39" presetID="8" presetClass="emph" presetSubtype="0" fill="hold" grpId="0" nodeType="withEffect">
                                  <p:stCondLst>
                                    <p:cond delay="0"/>
                                  </p:stCondLst>
                                  <p:childTnLst>
                                    <p:animRot by="21600000">
                                      <p:cBhvr>
                                        <p:cTn id="40" dur="5000" fill="hold"/>
                                        <p:tgtEl>
                                          <p:spTgt spid="16"/>
                                        </p:tgtEl>
                                        <p:attrNameLst>
                                          <p:attrName>r</p:attrName>
                                        </p:attrNameLst>
                                      </p:cBhvr>
                                    </p:animRot>
                                  </p:childTnLst>
                                </p:cTn>
                              </p:par>
                              <p:par>
                                <p:cTn id="41" presetID="8" presetClass="emph" presetSubtype="0" fill="hold" grpId="1" nodeType="withEffect">
                                  <p:stCondLst>
                                    <p:cond delay="0"/>
                                  </p:stCondLst>
                                  <p:childTnLst>
                                    <p:animRot by="21600000">
                                      <p:cBhvr>
                                        <p:cTn id="42" dur="5000" fill="hold"/>
                                        <p:tgtEl>
                                          <p:spTgt spid="3"/>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21600000">
                                      <p:cBhvr>
                                        <p:cTn id="46" dur="5000" fill="hold"/>
                                        <p:tgtEl>
                                          <p:spTgt spid="8"/>
                                        </p:tgtEl>
                                        <p:attrNameLst>
                                          <p:attrName>r</p:attrName>
                                        </p:attrNameLst>
                                      </p:cBhvr>
                                    </p:animRot>
                                  </p:childTnLst>
                                </p:cTn>
                              </p:par>
                              <p:par>
                                <p:cTn id="47" presetID="8" presetClass="emph" presetSubtype="0" fill="hold" grpId="0" nodeType="withEffect">
                                  <p:stCondLst>
                                    <p:cond delay="0"/>
                                  </p:stCondLst>
                                  <p:childTnLst>
                                    <p:animRot by="21600000">
                                      <p:cBhvr>
                                        <p:cTn id="48" dur="5000" fill="hold"/>
                                        <p:tgtEl>
                                          <p:spTgt spid="17"/>
                                        </p:tgtEl>
                                        <p:attrNameLst>
                                          <p:attrName>r</p:attrName>
                                        </p:attrNameLst>
                                      </p:cBhvr>
                                    </p:animRot>
                                  </p:childTnLst>
                                </p:cTn>
                              </p:par>
                              <p:par>
                                <p:cTn id="49" presetID="8" presetClass="emph" presetSubtype="0" fill="hold" grpId="1" nodeType="withEffect">
                                  <p:stCondLst>
                                    <p:cond delay="0"/>
                                  </p:stCondLst>
                                  <p:childTnLst>
                                    <p:animRot by="21600000">
                                      <p:cBhvr>
                                        <p:cTn id="50" dur="5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P spid="16" grpId="0"/>
      <p:bldP spid="17" grpId="0"/>
      <p:bldP spid="3" grpId="0"/>
      <p:bldP spid="3" grpId="1"/>
      <p:bldP spid="18" grpId="0"/>
      <p:bldP spid="18" grpId="1"/>
      <p:bldP spid="19" grpId="0"/>
      <p:bldP spid="1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Grámatica / 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7A66F85F-E80B-4785-8D2D-27F80B24322B}"/>
              </a:ext>
            </a:extLst>
          </p:cNvPr>
          <p:cNvSpPr/>
          <p:nvPr/>
        </p:nvSpPr>
        <p:spPr>
          <a:xfrm>
            <a:off x="4216439" y="2349207"/>
            <a:ext cx="4865434"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nervous</a:t>
            </a:r>
          </a:p>
        </p:txBody>
      </p:sp>
      <p:sp>
        <p:nvSpPr>
          <p:cNvPr id="8" name="TextBox 7">
            <a:extLst>
              <a:ext uri="{FF2B5EF4-FFF2-40B4-BE49-F238E27FC236}">
                <a16:creationId xmlns:a16="http://schemas.microsoft.com/office/drawing/2014/main" id="{D5B4A11B-2E27-4ABE-A6F4-CC7F3E944D15}"/>
              </a:ext>
            </a:extLst>
          </p:cNvPr>
          <p:cNvSpPr txBox="1"/>
          <p:nvPr/>
        </p:nvSpPr>
        <p:spPr>
          <a:xfrm>
            <a:off x="2069432" y="4572177"/>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 </a:t>
            </a:r>
            <a:r>
              <a:rPr kumimoji="0" lang="en-GB" sz="8000" b="0" i="0" u="none" strike="noStrike" kern="0" cap="none" spc="0" normalizeH="0" baseline="0" noProof="0" dirty="0" err="1">
                <a:ln>
                  <a:noFill/>
                </a:ln>
                <a:solidFill>
                  <a:srgbClr val="4472C4">
                    <a:lumMod val="50000"/>
                  </a:srgbClr>
                </a:solidFill>
                <a:effectLst/>
                <a:uLnTx/>
                <a:uFillTx/>
              </a:rPr>
              <a:t>nervioso</a:t>
            </a:r>
            <a:r>
              <a:rPr kumimoji="0" lang="en-GB" sz="8000" b="0" i="0" u="none" strike="noStrike" kern="0" cap="none" spc="0" normalizeH="0" baseline="0" noProof="0" dirty="0">
                <a:ln>
                  <a:noFill/>
                </a:ln>
                <a:solidFill>
                  <a:srgbClr val="4472C4">
                    <a:lumMod val="50000"/>
                  </a:srgbClr>
                </a:solidFill>
                <a:effectLst/>
                <a:uLnTx/>
                <a:uFillTx/>
              </a:rPr>
              <a:t> hoy.</a:t>
            </a:r>
          </a:p>
        </p:txBody>
      </p:sp>
      <p:pic>
        <p:nvPicPr>
          <p:cNvPr id="9" name="Picture 2" descr="C:\Users\wdj\Google Drive\Primary\Y5 SoW\From Tracy\Pronouns\he.png">
            <a:extLst>
              <a:ext uri="{FF2B5EF4-FFF2-40B4-BE49-F238E27FC236}">
                <a16:creationId xmlns:a16="http://schemas.microsoft.com/office/drawing/2014/main" id="{80B5A89D-BCC2-4AB5-BCE5-4E049641FC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527" y="1622426"/>
            <a:ext cx="3428707" cy="2537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94FFEAEB-E4E0-4347-A77D-DAA585595E3F}"/>
              </a:ext>
            </a:extLst>
          </p:cNvPr>
          <p:cNvSpPr txBox="1"/>
          <p:nvPr/>
        </p:nvSpPr>
        <p:spPr>
          <a:xfrm>
            <a:off x="9368589" y="2565374"/>
            <a:ext cx="2711116" cy="1200329"/>
          </a:xfrm>
          <a:prstGeom prst="rect">
            <a:avLst/>
          </a:prstGeom>
          <a:noFill/>
        </p:spPr>
        <p:txBody>
          <a:bodyPr wrap="square" rtlCol="0">
            <a:spAutoFit/>
          </a:bodyPr>
          <a:lstStyle/>
          <a:p>
            <a:pPr algn="ctr"/>
            <a:r>
              <a:rPr lang="en-GB" sz="7200" dirty="0">
                <a:solidFill>
                  <a:srgbClr val="115076"/>
                </a:solidFill>
                <a:latin typeface="Tw Cen MT" panose="020B0602020104020603"/>
              </a:rPr>
              <a:t>today</a:t>
            </a:r>
          </a:p>
        </p:txBody>
      </p:sp>
    </p:spTree>
    <p:extLst>
      <p:ext uri="{BB962C8B-B14F-4D97-AF65-F5344CB8AC3E}">
        <p14:creationId xmlns:p14="http://schemas.microsoft.com/office/powerpoint/2010/main" val="243733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37FD31FD-E3E5-4136-91F9-CC4B4BCBD7A3}"/>
              </a:ext>
            </a:extLst>
          </p:cNvPr>
          <p:cNvSpPr/>
          <p:nvPr/>
        </p:nvSpPr>
        <p:spPr>
          <a:xfrm>
            <a:off x="5029962" y="2175003"/>
            <a:ext cx="3238387"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calm</a:t>
            </a:r>
          </a:p>
        </p:txBody>
      </p:sp>
      <p:sp>
        <p:nvSpPr>
          <p:cNvPr id="12" name="TextBox 11">
            <a:extLst>
              <a:ext uri="{FF2B5EF4-FFF2-40B4-BE49-F238E27FC236}">
                <a16:creationId xmlns:a16="http://schemas.microsoft.com/office/drawing/2014/main" id="{9205CAC4-EF42-4371-BD1C-FB0A6CE125C1}"/>
              </a:ext>
            </a:extLst>
          </p:cNvPr>
          <p:cNvSpPr txBox="1"/>
          <p:nvPr/>
        </p:nvSpPr>
        <p:spPr>
          <a:xfrm>
            <a:off x="1905119" y="4572178"/>
            <a:ext cx="9869786"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Estoy </a:t>
            </a:r>
            <a:r>
              <a:rPr kumimoji="0" lang="en-GB" sz="8000" b="0" i="0" u="none" strike="noStrike" kern="0" cap="none" spc="0" normalizeH="0" baseline="0" noProof="0" dirty="0" err="1">
                <a:ln>
                  <a:noFill/>
                </a:ln>
                <a:solidFill>
                  <a:srgbClr val="4472C4">
                    <a:lumMod val="50000"/>
                  </a:srgbClr>
                </a:solidFill>
                <a:effectLst/>
                <a:uLnTx/>
                <a:uFillTx/>
              </a:rPr>
              <a:t>tranquilo</a:t>
            </a:r>
            <a:r>
              <a:rPr kumimoji="0" lang="en-GB" sz="8000" b="0" i="0" u="none" strike="noStrike" kern="0" cap="none" spc="0" normalizeH="0" baseline="0" noProof="0" dirty="0">
                <a:ln>
                  <a:noFill/>
                </a:ln>
                <a:solidFill>
                  <a:srgbClr val="4472C4">
                    <a:lumMod val="50000"/>
                  </a:srgbClr>
                </a:solidFill>
                <a:effectLst/>
                <a:uLnTx/>
                <a:uFillTx/>
              </a:rPr>
              <a:t> hoy.</a:t>
            </a:r>
          </a:p>
        </p:txBody>
      </p:sp>
      <p:pic>
        <p:nvPicPr>
          <p:cNvPr id="13" name="Picture 2" descr="C:\Users\wdj\Google Drive\Primary\Y5 SoW\From Tracy\Pronouns\i.png">
            <a:extLst>
              <a:ext uri="{FF2B5EF4-FFF2-40B4-BE49-F238E27FC236}">
                <a16:creationId xmlns:a16="http://schemas.microsoft.com/office/drawing/2014/main" id="{9A69C93E-BBCD-4497-A246-6B3009802A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7895" y="1172375"/>
            <a:ext cx="1528440" cy="3574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a:extLst>
              <a:ext uri="{FF2B5EF4-FFF2-40B4-BE49-F238E27FC236}">
                <a16:creationId xmlns:a16="http://schemas.microsoft.com/office/drawing/2014/main" id="{07DCF60A-0776-4785-884B-074533250AD3}"/>
              </a:ext>
            </a:extLst>
          </p:cNvPr>
          <p:cNvSpPr txBox="1"/>
          <p:nvPr/>
        </p:nvSpPr>
        <p:spPr>
          <a:xfrm>
            <a:off x="8268349" y="2431182"/>
            <a:ext cx="2711116" cy="1200329"/>
          </a:xfrm>
          <a:prstGeom prst="rect">
            <a:avLst/>
          </a:prstGeom>
          <a:noFill/>
        </p:spPr>
        <p:txBody>
          <a:bodyPr wrap="square" rtlCol="0">
            <a:spAutoFit/>
          </a:bodyPr>
          <a:lstStyle/>
          <a:p>
            <a:pPr algn="ctr"/>
            <a:r>
              <a:rPr lang="en-GB" sz="7200" dirty="0">
                <a:solidFill>
                  <a:srgbClr val="115076"/>
                </a:solidFill>
                <a:latin typeface="Tw Cen MT" panose="020B0602020104020603"/>
              </a:rPr>
              <a:t>today</a:t>
            </a:r>
          </a:p>
        </p:txBody>
      </p:sp>
    </p:spTree>
    <p:extLst>
      <p:ext uri="{BB962C8B-B14F-4D97-AF65-F5344CB8AC3E}">
        <p14:creationId xmlns:p14="http://schemas.microsoft.com/office/powerpoint/2010/main" val="264954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37F2BFA8-F83E-48BA-8E91-86D06E649811}"/>
              </a:ext>
            </a:extLst>
          </p:cNvPr>
          <p:cNvSpPr/>
          <p:nvPr/>
        </p:nvSpPr>
        <p:spPr>
          <a:xfrm>
            <a:off x="3019031" y="2277615"/>
            <a:ext cx="7797327"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very nervous</a:t>
            </a:r>
          </a:p>
        </p:txBody>
      </p:sp>
      <p:sp>
        <p:nvSpPr>
          <p:cNvPr id="7" name="TextBox 6">
            <a:extLst>
              <a:ext uri="{FF2B5EF4-FFF2-40B4-BE49-F238E27FC236}">
                <a16:creationId xmlns:a16="http://schemas.microsoft.com/office/drawing/2014/main" id="{BAFD6553-AEF6-4C09-9F6F-AD2B38FECD18}"/>
              </a:ext>
            </a:extLst>
          </p:cNvPr>
          <p:cNvSpPr txBox="1"/>
          <p:nvPr/>
        </p:nvSpPr>
        <p:spPr>
          <a:xfrm>
            <a:off x="0" y="4888861"/>
            <a:ext cx="12191999"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Estás </a:t>
            </a:r>
            <a:r>
              <a:rPr kumimoji="0" lang="en-GB" sz="8000" b="0" i="0" u="none" strike="noStrike" kern="0" cap="none" spc="0" normalizeH="0" baseline="0" noProof="0" dirty="0" err="1">
                <a:ln>
                  <a:noFill/>
                </a:ln>
                <a:solidFill>
                  <a:srgbClr val="4472C4">
                    <a:lumMod val="50000"/>
                  </a:srgbClr>
                </a:solidFill>
                <a:effectLst/>
                <a:uLnTx/>
                <a:uFillTx/>
              </a:rPr>
              <a:t>muy</a:t>
            </a:r>
            <a:r>
              <a:rPr kumimoji="0" lang="en-GB" sz="8000" b="0" i="0" u="none" strike="noStrike" kern="0" cap="none" spc="0" normalizeH="0" baseline="0" noProof="0" dirty="0">
                <a:ln>
                  <a:noFill/>
                </a:ln>
                <a:solidFill>
                  <a:srgbClr val="4472C4">
                    <a:lumMod val="50000"/>
                  </a:srgbClr>
                </a:solidFill>
                <a:effectLst/>
                <a:uLnTx/>
                <a:uFillTx/>
              </a:rPr>
              <a:t> </a:t>
            </a:r>
            <a:r>
              <a:rPr kumimoji="0" lang="en-GB" sz="8000" b="0" i="0" u="none" strike="noStrike" kern="0" cap="none" spc="0" normalizeH="0" baseline="0" noProof="0" dirty="0" err="1">
                <a:ln>
                  <a:noFill/>
                </a:ln>
                <a:solidFill>
                  <a:srgbClr val="4472C4">
                    <a:lumMod val="50000"/>
                  </a:srgbClr>
                </a:solidFill>
                <a:effectLst/>
                <a:uLnTx/>
                <a:uFillTx/>
              </a:rPr>
              <a:t>nervioso</a:t>
            </a:r>
            <a:r>
              <a:rPr kumimoji="0" lang="en-GB" sz="8000" b="0" i="0" u="none" strike="noStrike" kern="0" cap="none" spc="0" normalizeH="0" baseline="0" noProof="0" dirty="0">
                <a:ln>
                  <a:noFill/>
                </a:ln>
                <a:solidFill>
                  <a:srgbClr val="4472C4">
                    <a:lumMod val="50000"/>
                  </a:srgbClr>
                </a:solidFill>
                <a:effectLst/>
                <a:uLnTx/>
                <a:uFillTx/>
              </a:rPr>
              <a:t> hoy.</a:t>
            </a:r>
          </a:p>
        </p:txBody>
      </p:sp>
      <p:grpSp>
        <p:nvGrpSpPr>
          <p:cNvPr id="8" name="Group 7">
            <a:extLst>
              <a:ext uri="{FF2B5EF4-FFF2-40B4-BE49-F238E27FC236}">
                <a16:creationId xmlns:a16="http://schemas.microsoft.com/office/drawing/2014/main" id="{3DBF3408-E552-4E10-9881-6A6CD9CA150A}"/>
              </a:ext>
            </a:extLst>
          </p:cNvPr>
          <p:cNvGrpSpPr/>
          <p:nvPr/>
        </p:nvGrpSpPr>
        <p:grpSpPr>
          <a:xfrm>
            <a:off x="717137" y="1503044"/>
            <a:ext cx="2301894" cy="2872305"/>
            <a:chOff x="300038" y="2473418"/>
            <a:chExt cx="660212" cy="820081"/>
          </a:xfrm>
        </p:grpSpPr>
        <p:pic>
          <p:nvPicPr>
            <p:cNvPr id="9" name="Picture 2" descr="C:\Users\wdj\Google Drive\Primary\Y5 SoW\From Tracy\Pronouns\you.png">
              <a:extLst>
                <a:ext uri="{FF2B5EF4-FFF2-40B4-BE49-F238E27FC236}">
                  <a16:creationId xmlns:a16="http://schemas.microsoft.com/office/drawing/2014/main" id="{0FD238BA-5000-4C74-AFA2-E0DCC62B39A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458"/>
            <a:stretch/>
          </p:blipFill>
          <p:spPr bwMode="auto">
            <a:xfrm>
              <a:off x="300038" y="2479336"/>
              <a:ext cx="409646" cy="742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descr="C:\Users\wdj\Google Drive\Primary\Y5 SoW\From Tracy\Pronouns\he.png">
              <a:extLst>
                <a:ext uri="{FF2B5EF4-FFF2-40B4-BE49-F238E27FC236}">
                  <a16:creationId xmlns:a16="http://schemas.microsoft.com/office/drawing/2014/main" id="{00DCB0C8-9F97-4455-845D-E770377A279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09" r="38341"/>
            <a:stretch/>
          </p:blipFill>
          <p:spPr bwMode="auto">
            <a:xfrm>
              <a:off x="650486" y="2473418"/>
              <a:ext cx="309764" cy="820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59562EA1-D5E7-4798-8043-8A2DFB1E0AA6}"/>
              </a:ext>
            </a:extLst>
          </p:cNvPr>
          <p:cNvSpPr txBox="1"/>
          <p:nvPr/>
        </p:nvSpPr>
        <p:spPr>
          <a:xfrm>
            <a:off x="9480884" y="3387998"/>
            <a:ext cx="2711116" cy="1200329"/>
          </a:xfrm>
          <a:prstGeom prst="rect">
            <a:avLst/>
          </a:prstGeom>
          <a:noFill/>
        </p:spPr>
        <p:txBody>
          <a:bodyPr wrap="square" rtlCol="0">
            <a:spAutoFit/>
          </a:bodyPr>
          <a:lstStyle/>
          <a:p>
            <a:pPr algn="ctr"/>
            <a:r>
              <a:rPr lang="en-GB" sz="7200" dirty="0">
                <a:solidFill>
                  <a:srgbClr val="115076"/>
                </a:solidFill>
                <a:latin typeface="Tw Cen MT" panose="020B0602020104020603"/>
              </a:rPr>
              <a:t>today</a:t>
            </a:r>
          </a:p>
        </p:txBody>
      </p:sp>
    </p:spTree>
    <p:extLst>
      <p:ext uri="{BB962C8B-B14F-4D97-AF65-F5344CB8AC3E}">
        <p14:creationId xmlns:p14="http://schemas.microsoft.com/office/powerpoint/2010/main" val="24589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9F2F702-1990-49D4-8FAE-F507BDDAA42A}"/>
              </a:ext>
            </a:extLst>
          </p:cNvPr>
          <p:cNvSpPr txBox="1"/>
          <p:nvPr/>
        </p:nvSpPr>
        <p:spPr>
          <a:xfrm>
            <a:off x="1252177" y="4568814"/>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 serio hoy.</a:t>
            </a:r>
          </a:p>
        </p:txBody>
      </p:sp>
      <p:pic>
        <p:nvPicPr>
          <p:cNvPr id="7" name="Picture 2" descr="C:\Users\wdj\Google Drive\Primary\Y5 SoW\From Tracy\Pronouns\he.png">
            <a:extLst>
              <a:ext uri="{FF2B5EF4-FFF2-40B4-BE49-F238E27FC236}">
                <a16:creationId xmlns:a16="http://schemas.microsoft.com/office/drawing/2014/main" id="{6401849C-C31D-4BE5-8311-D6F6717788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359" y="1631808"/>
            <a:ext cx="3428707" cy="2537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88B1DA42-A0EC-464D-9005-DAB2184FF430}"/>
              </a:ext>
            </a:extLst>
          </p:cNvPr>
          <p:cNvSpPr/>
          <p:nvPr/>
        </p:nvSpPr>
        <p:spPr>
          <a:xfrm>
            <a:off x="4327066" y="2397332"/>
            <a:ext cx="4273927"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serious</a:t>
            </a:r>
          </a:p>
        </p:txBody>
      </p:sp>
      <p:sp>
        <p:nvSpPr>
          <p:cNvPr id="9" name="TextBox 8">
            <a:extLst>
              <a:ext uri="{FF2B5EF4-FFF2-40B4-BE49-F238E27FC236}">
                <a16:creationId xmlns:a16="http://schemas.microsoft.com/office/drawing/2014/main" id="{0AA8AF83-D9D1-4219-909B-55B7C6EEB9A0}"/>
              </a:ext>
            </a:extLst>
          </p:cNvPr>
          <p:cNvSpPr txBox="1"/>
          <p:nvPr/>
        </p:nvSpPr>
        <p:spPr>
          <a:xfrm>
            <a:off x="8758989" y="2581997"/>
            <a:ext cx="2711116" cy="1200329"/>
          </a:xfrm>
          <a:prstGeom prst="rect">
            <a:avLst/>
          </a:prstGeom>
          <a:noFill/>
        </p:spPr>
        <p:txBody>
          <a:bodyPr wrap="square" rtlCol="0">
            <a:spAutoFit/>
          </a:bodyPr>
          <a:lstStyle/>
          <a:p>
            <a:pPr algn="ctr"/>
            <a:r>
              <a:rPr lang="en-GB" sz="7200" dirty="0">
                <a:solidFill>
                  <a:srgbClr val="115076"/>
                </a:solidFill>
                <a:latin typeface="Tw Cen MT" panose="020B0602020104020603"/>
              </a:rPr>
              <a:t>today</a:t>
            </a:r>
          </a:p>
        </p:txBody>
      </p:sp>
    </p:spTree>
    <p:extLst>
      <p:ext uri="{BB962C8B-B14F-4D97-AF65-F5344CB8AC3E}">
        <p14:creationId xmlns:p14="http://schemas.microsoft.com/office/powerpoint/2010/main" val="88572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7A86C9CF-36CC-4E28-93AA-140D3497FCA0}"/>
              </a:ext>
            </a:extLst>
          </p:cNvPr>
          <p:cNvSpPr/>
          <p:nvPr/>
        </p:nvSpPr>
        <p:spPr>
          <a:xfrm>
            <a:off x="2161377" y="2484270"/>
            <a:ext cx="7574510"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very strange</a:t>
            </a:r>
          </a:p>
        </p:txBody>
      </p:sp>
      <p:sp>
        <p:nvSpPr>
          <p:cNvPr id="7" name="TextBox 6">
            <a:extLst>
              <a:ext uri="{FF2B5EF4-FFF2-40B4-BE49-F238E27FC236}">
                <a16:creationId xmlns:a16="http://schemas.microsoft.com/office/drawing/2014/main" id="{E3D02C6F-66E0-4FE6-8F5C-CF74CF38E5DA}"/>
              </a:ext>
            </a:extLst>
          </p:cNvPr>
          <p:cNvSpPr txBox="1"/>
          <p:nvPr/>
        </p:nvSpPr>
        <p:spPr>
          <a:xfrm>
            <a:off x="609600" y="4944316"/>
            <a:ext cx="11714451"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Estoy </a:t>
            </a:r>
            <a:r>
              <a:rPr kumimoji="0" lang="en-GB" sz="8000" b="0" i="0" u="none" strike="noStrike" kern="0" cap="none" spc="0" normalizeH="0" baseline="0" noProof="0" dirty="0" err="1">
                <a:ln>
                  <a:noFill/>
                </a:ln>
                <a:solidFill>
                  <a:srgbClr val="4472C4">
                    <a:lumMod val="50000"/>
                  </a:srgbClr>
                </a:solidFill>
                <a:effectLst/>
                <a:uLnTx/>
                <a:uFillTx/>
              </a:rPr>
              <a:t>muy</a:t>
            </a:r>
            <a:r>
              <a:rPr kumimoji="0" lang="en-GB" sz="8000" b="0" i="0" u="none" strike="noStrike" kern="0" cap="none" spc="0" normalizeH="0" baseline="0" noProof="0" dirty="0">
                <a:ln>
                  <a:noFill/>
                </a:ln>
                <a:solidFill>
                  <a:srgbClr val="4472C4">
                    <a:lumMod val="50000"/>
                  </a:srgbClr>
                </a:solidFill>
                <a:effectLst/>
                <a:uLnTx/>
                <a:uFillTx/>
              </a:rPr>
              <a:t> raro hoy.</a:t>
            </a:r>
          </a:p>
        </p:txBody>
      </p:sp>
      <p:pic>
        <p:nvPicPr>
          <p:cNvPr id="8" name="Picture 2" descr="C:\Users\wdj\Google Drive\Primary\Y5 SoW\From Tracy\Pronouns\i.png">
            <a:extLst>
              <a:ext uri="{FF2B5EF4-FFF2-40B4-BE49-F238E27FC236}">
                <a16:creationId xmlns:a16="http://schemas.microsoft.com/office/drawing/2014/main" id="{0B8147F2-668E-4818-A423-C95053D8F5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918" y="1163991"/>
            <a:ext cx="1528440" cy="3574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a16="http://schemas.microsoft.com/office/drawing/2014/main" id="{FA17B2C9-6CA4-45E5-A6C6-5726ADFC7DE6}"/>
              </a:ext>
            </a:extLst>
          </p:cNvPr>
          <p:cNvSpPr txBox="1"/>
          <p:nvPr/>
        </p:nvSpPr>
        <p:spPr>
          <a:xfrm>
            <a:off x="9480884" y="2748911"/>
            <a:ext cx="2711116" cy="1200329"/>
          </a:xfrm>
          <a:prstGeom prst="rect">
            <a:avLst/>
          </a:prstGeom>
          <a:noFill/>
        </p:spPr>
        <p:txBody>
          <a:bodyPr wrap="square" rtlCol="0">
            <a:spAutoFit/>
          </a:bodyPr>
          <a:lstStyle/>
          <a:p>
            <a:pPr algn="ctr"/>
            <a:r>
              <a:rPr lang="en-GB" sz="7200" dirty="0">
                <a:solidFill>
                  <a:srgbClr val="115076"/>
                </a:solidFill>
                <a:latin typeface="Tw Cen MT" panose="020B0602020104020603"/>
              </a:rPr>
              <a:t>today</a:t>
            </a:r>
          </a:p>
        </p:txBody>
      </p:sp>
    </p:spTree>
    <p:extLst>
      <p:ext uri="{BB962C8B-B14F-4D97-AF65-F5344CB8AC3E}">
        <p14:creationId xmlns:p14="http://schemas.microsoft.com/office/powerpoint/2010/main" val="177183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A027B476-10CA-4917-BFD0-9EE23D2D6022}"/>
              </a:ext>
            </a:extLst>
          </p:cNvPr>
          <p:cNvSpPr/>
          <p:nvPr/>
        </p:nvSpPr>
        <p:spPr>
          <a:xfrm>
            <a:off x="4372613" y="2352316"/>
            <a:ext cx="2893741"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pale</a:t>
            </a:r>
          </a:p>
        </p:txBody>
      </p:sp>
      <p:sp>
        <p:nvSpPr>
          <p:cNvPr id="7" name="TextBox 6">
            <a:extLst>
              <a:ext uri="{FF2B5EF4-FFF2-40B4-BE49-F238E27FC236}">
                <a16:creationId xmlns:a16="http://schemas.microsoft.com/office/drawing/2014/main" id="{5D1F34E7-9E0B-4B42-9E4E-22D76287054B}"/>
              </a:ext>
            </a:extLst>
          </p:cNvPr>
          <p:cNvSpPr txBox="1"/>
          <p:nvPr/>
        </p:nvSpPr>
        <p:spPr>
          <a:xfrm>
            <a:off x="1331704" y="4727681"/>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Estás </a:t>
            </a:r>
            <a:r>
              <a:rPr kumimoji="0" lang="en-GB" sz="8000" b="0" i="0" u="none" strike="noStrike" kern="0" cap="none" spc="0" normalizeH="0" baseline="0" noProof="0" dirty="0" err="1">
                <a:ln>
                  <a:noFill/>
                </a:ln>
                <a:solidFill>
                  <a:srgbClr val="4472C4">
                    <a:lumMod val="50000"/>
                  </a:srgbClr>
                </a:solidFill>
                <a:effectLst/>
                <a:uLnTx/>
                <a:uFillTx/>
              </a:rPr>
              <a:t>blanco</a:t>
            </a:r>
            <a:r>
              <a:rPr kumimoji="0" lang="en-GB" sz="8000" b="0" i="0" u="none" strike="noStrike" kern="0" cap="none" spc="0" normalizeH="0" baseline="0" noProof="0" dirty="0">
                <a:ln>
                  <a:noFill/>
                </a:ln>
                <a:solidFill>
                  <a:srgbClr val="4472C4">
                    <a:lumMod val="50000"/>
                  </a:srgbClr>
                </a:solidFill>
                <a:effectLst/>
                <a:uLnTx/>
                <a:uFillTx/>
              </a:rPr>
              <a:t> hoy.</a:t>
            </a:r>
          </a:p>
        </p:txBody>
      </p:sp>
      <p:grpSp>
        <p:nvGrpSpPr>
          <p:cNvPr id="8" name="Group 7">
            <a:extLst>
              <a:ext uri="{FF2B5EF4-FFF2-40B4-BE49-F238E27FC236}">
                <a16:creationId xmlns:a16="http://schemas.microsoft.com/office/drawing/2014/main" id="{8A2E30D5-3C67-4643-B0F2-A7D9198E44A4}"/>
              </a:ext>
            </a:extLst>
          </p:cNvPr>
          <p:cNvGrpSpPr/>
          <p:nvPr/>
        </p:nvGrpSpPr>
        <p:grpSpPr>
          <a:xfrm>
            <a:off x="1627628" y="1679891"/>
            <a:ext cx="2301894" cy="2872305"/>
            <a:chOff x="300038" y="2473418"/>
            <a:chExt cx="660212" cy="820081"/>
          </a:xfrm>
        </p:grpSpPr>
        <p:pic>
          <p:nvPicPr>
            <p:cNvPr id="9" name="Picture 2" descr="C:\Users\wdj\Google Drive\Primary\Y5 SoW\From Tracy\Pronouns\you.png">
              <a:extLst>
                <a:ext uri="{FF2B5EF4-FFF2-40B4-BE49-F238E27FC236}">
                  <a16:creationId xmlns:a16="http://schemas.microsoft.com/office/drawing/2014/main" id="{9FDA2082-A89A-4E8E-86B9-4A231C65FEC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458"/>
            <a:stretch/>
          </p:blipFill>
          <p:spPr bwMode="auto">
            <a:xfrm>
              <a:off x="300038" y="2479336"/>
              <a:ext cx="409646" cy="742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descr="C:\Users\wdj\Google Drive\Primary\Y5 SoW\From Tracy\Pronouns\he.png">
              <a:extLst>
                <a:ext uri="{FF2B5EF4-FFF2-40B4-BE49-F238E27FC236}">
                  <a16:creationId xmlns:a16="http://schemas.microsoft.com/office/drawing/2014/main" id="{B72BA587-3865-4B34-B352-5F894117B06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09" r="38341"/>
            <a:stretch/>
          </p:blipFill>
          <p:spPr bwMode="auto">
            <a:xfrm>
              <a:off x="650486" y="2473418"/>
              <a:ext cx="309764" cy="820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CB7FCED0-C9B3-41AD-8D7F-79812A4F226A}"/>
              </a:ext>
            </a:extLst>
          </p:cNvPr>
          <p:cNvSpPr txBox="1"/>
          <p:nvPr/>
        </p:nvSpPr>
        <p:spPr>
          <a:xfrm>
            <a:off x="7516619" y="2591203"/>
            <a:ext cx="2711116" cy="1200329"/>
          </a:xfrm>
          <a:prstGeom prst="rect">
            <a:avLst/>
          </a:prstGeom>
          <a:noFill/>
        </p:spPr>
        <p:txBody>
          <a:bodyPr wrap="square" rtlCol="0">
            <a:spAutoFit/>
          </a:bodyPr>
          <a:lstStyle/>
          <a:p>
            <a:pPr algn="ctr"/>
            <a:r>
              <a:rPr lang="en-GB" sz="7200" dirty="0">
                <a:solidFill>
                  <a:srgbClr val="115076"/>
                </a:solidFill>
                <a:latin typeface="Tw Cen MT" panose="020B0602020104020603"/>
              </a:rPr>
              <a:t>today</a:t>
            </a:r>
          </a:p>
        </p:txBody>
      </p:sp>
    </p:spTree>
    <p:extLst>
      <p:ext uri="{BB962C8B-B14F-4D97-AF65-F5344CB8AC3E}">
        <p14:creationId xmlns:p14="http://schemas.microsoft.com/office/powerpoint/2010/main" val="129295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1655FD96-488D-4215-9CD1-842BC8EACFE3}"/>
              </a:ext>
            </a:extLst>
          </p:cNvPr>
          <p:cNvSpPr/>
          <p:nvPr/>
        </p:nvSpPr>
        <p:spPr>
          <a:xfrm>
            <a:off x="5135662" y="2431355"/>
            <a:ext cx="2326278"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silly</a:t>
            </a:r>
          </a:p>
        </p:txBody>
      </p:sp>
      <p:sp>
        <p:nvSpPr>
          <p:cNvPr id="7" name="TextBox 6">
            <a:extLst>
              <a:ext uri="{FF2B5EF4-FFF2-40B4-BE49-F238E27FC236}">
                <a16:creationId xmlns:a16="http://schemas.microsoft.com/office/drawing/2014/main" id="{CFC71232-B7E8-4AF0-BD1F-39FB73E09514}"/>
              </a:ext>
            </a:extLst>
          </p:cNvPr>
          <p:cNvSpPr txBox="1"/>
          <p:nvPr/>
        </p:nvSpPr>
        <p:spPr>
          <a:xfrm>
            <a:off x="2543514" y="4738908"/>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Estoy tonto hoy.</a:t>
            </a:r>
          </a:p>
        </p:txBody>
      </p:sp>
      <p:pic>
        <p:nvPicPr>
          <p:cNvPr id="8" name="Picture 2" descr="C:\Users\wdj\Google Drive\Primary\Y5 SoW\From Tracy\Pronouns\i.png">
            <a:extLst>
              <a:ext uri="{FF2B5EF4-FFF2-40B4-BE49-F238E27FC236}">
                <a16:creationId xmlns:a16="http://schemas.microsoft.com/office/drawing/2014/main" id="{3465EB50-6CAA-417C-A57B-4CD1710600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1710" y="1163991"/>
            <a:ext cx="1528440" cy="3574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a16="http://schemas.microsoft.com/office/drawing/2014/main" id="{1A94153D-89D7-455B-A499-508DE9C6CC83}"/>
              </a:ext>
            </a:extLst>
          </p:cNvPr>
          <p:cNvSpPr txBox="1"/>
          <p:nvPr/>
        </p:nvSpPr>
        <p:spPr>
          <a:xfrm>
            <a:off x="7878755" y="2722551"/>
            <a:ext cx="2711116" cy="1200329"/>
          </a:xfrm>
          <a:prstGeom prst="rect">
            <a:avLst/>
          </a:prstGeom>
          <a:noFill/>
        </p:spPr>
        <p:txBody>
          <a:bodyPr wrap="square" rtlCol="0">
            <a:spAutoFit/>
          </a:bodyPr>
          <a:lstStyle/>
          <a:p>
            <a:pPr algn="ctr"/>
            <a:r>
              <a:rPr lang="en-GB" sz="7200" dirty="0">
                <a:solidFill>
                  <a:srgbClr val="115076"/>
                </a:solidFill>
                <a:latin typeface="Tw Cen MT" panose="020B0602020104020603"/>
              </a:rPr>
              <a:t>today</a:t>
            </a:r>
          </a:p>
        </p:txBody>
      </p:sp>
    </p:spTree>
    <p:extLst>
      <p:ext uri="{BB962C8B-B14F-4D97-AF65-F5344CB8AC3E}">
        <p14:creationId xmlns:p14="http://schemas.microsoft.com/office/powerpoint/2010/main" val="123663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843841" cy="879475"/>
          </a:xfrm>
        </p:spPr>
        <p:txBody>
          <a:bodyPr>
            <a:normAutofit fontScale="90000"/>
          </a:bodyPr>
          <a:lstStyle/>
          <a:p>
            <a:pPr algn="l"/>
            <a:r>
              <a:rPr lang="en-GB" sz="4000" b="1" dirty="0">
                <a:solidFill>
                  <a:prstClr val="white"/>
                </a:solidFill>
              </a:rPr>
              <a:t>Saying what someone is like (at the moment)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6"/>
            <a:ext cx="9563271" cy="1835108"/>
          </a:xfrm>
        </p:spPr>
        <p:txBody>
          <a:bodyPr>
            <a:normAutofit/>
          </a:bodyPr>
          <a:lstStyle/>
          <a:p>
            <a:pPr algn="l"/>
            <a:r>
              <a:rPr lang="en-GB" sz="2800" dirty="0">
                <a:solidFill>
                  <a:prstClr val="white"/>
                </a:solidFill>
              </a:rPr>
              <a:t>ESTAR – estoy / estás / está for STATE/MOOD</a:t>
            </a:r>
          </a:p>
          <a:p>
            <a:pPr algn="l"/>
            <a:r>
              <a:rPr lang="en-GB" sz="2800" dirty="0">
                <a:solidFill>
                  <a:prstClr val="white"/>
                </a:solidFill>
              </a:rPr>
              <a:t>gender agreement on adjectives (-o, -a)</a:t>
            </a:r>
            <a:endParaRPr lang="en-US" sz="28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4134432"/>
            <a:ext cx="6464952"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[i]</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9344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a:t>
            </a:r>
            <a:r>
              <a:rPr lang="en-GB" sz="2200" dirty="0">
                <a:solidFill>
                  <a:prstClr val="white"/>
                </a:solidFill>
                <a:latin typeface="Century Gothic" panose="020B0502020202020204" pitchFamily="34" charset="0"/>
              </a:rPr>
              <a:t>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4</a:t>
            </a: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Nick</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kumimoji="0" lang="en-GB" sz="1400" b="0" i="0" u="none" strike="noStrike" kern="1200" cap="none" spc="0" normalizeH="0" baseline="0" dirty="0">
                <a:ln>
                  <a:noFill/>
                </a:ln>
                <a:solidFill>
                  <a:prstClr val="white"/>
                </a:solidFill>
                <a:effectLst/>
                <a:uLnTx/>
                <a:uFillTx/>
                <a:latin typeface="Century Gothic" panose="020B0502020202020204" pitchFamily="34" charset="0"/>
                <a:ea typeface="+mj-ea"/>
                <a:cs typeface="+mj-cs"/>
              </a:rPr>
              <a:t>09</a:t>
            </a:r>
            <a:r>
              <a:rPr lang="en-GB" sz="1400" dirty="0">
                <a:solidFill>
                  <a:prstClr val="white"/>
                </a:solidFill>
                <a:latin typeface="Century Gothic" panose="020B0502020202020204" pitchFamily="34" charset="0"/>
              </a:rPr>
              <a:t>/08/2021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2139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ounded Rectangle 3">
            <a:extLst>
              <a:ext uri="{FF2B5EF4-FFF2-40B4-BE49-F238E27FC236}">
                <a16:creationId xmlns:a16="http://schemas.microsoft.com/office/drawing/2014/main" id="{EF6C4B93-E674-436C-A080-1661B1FF953D}"/>
              </a:ext>
            </a:extLst>
          </p:cNvPr>
          <p:cNvSpPr/>
          <p:nvPr/>
        </p:nvSpPr>
        <p:spPr>
          <a:xfrm>
            <a:off x="4720719" y="1610592"/>
            <a:ext cx="2750562" cy="250429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extBox 19">
            <a:extLst>
              <a:ext uri="{FF2B5EF4-FFF2-40B4-BE49-F238E27FC236}">
                <a16:creationId xmlns:a16="http://schemas.microsoft.com/office/drawing/2014/main" id="{F6E1F69C-3DD1-4B01-9713-6EE5BFD476A6}"/>
              </a:ext>
            </a:extLst>
          </p:cNvPr>
          <p:cNvSpPr txBox="1"/>
          <p:nvPr/>
        </p:nvSpPr>
        <p:spPr>
          <a:xfrm>
            <a:off x="4869621" y="3099222"/>
            <a:ext cx="2396764"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dea</a:t>
            </a:r>
          </a:p>
        </p:txBody>
      </p:sp>
      <p:sp>
        <p:nvSpPr>
          <p:cNvPr id="21" name="TextBox 20">
            <a:extLst>
              <a:ext uri="{FF2B5EF4-FFF2-40B4-BE49-F238E27FC236}">
                <a16:creationId xmlns:a16="http://schemas.microsoft.com/office/drawing/2014/main" id="{AE84B64D-F88D-48D9-BB58-C56EC567EBB8}"/>
              </a:ext>
            </a:extLst>
          </p:cNvPr>
          <p:cNvSpPr txBox="1"/>
          <p:nvPr/>
        </p:nvSpPr>
        <p:spPr>
          <a:xfrm>
            <a:off x="9419784" y="390490"/>
            <a:ext cx="872606"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F5F1B2CC-7CEB-4430-88A8-6DCD751EB58B}"/>
              </a:ext>
            </a:extLst>
          </p:cNvPr>
          <p:cNvSpPr txBox="1"/>
          <p:nvPr/>
        </p:nvSpPr>
        <p:spPr>
          <a:xfrm>
            <a:off x="8898570" y="3382833"/>
            <a:ext cx="18886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n</a:t>
            </a:r>
          </a:p>
        </p:txBody>
      </p:sp>
      <p:sp>
        <p:nvSpPr>
          <p:cNvPr id="23" name="TextBox 22">
            <a:extLst>
              <a:ext uri="{FF2B5EF4-FFF2-40B4-BE49-F238E27FC236}">
                <a16:creationId xmlns:a16="http://schemas.microsoft.com/office/drawing/2014/main" id="{B36F66F7-56B0-4299-AC75-FFE81CD10555}"/>
              </a:ext>
            </a:extLst>
          </p:cNvPr>
          <p:cNvSpPr txBox="1"/>
          <p:nvPr/>
        </p:nvSpPr>
        <p:spPr>
          <a:xfrm>
            <a:off x="-278321" y="3429000"/>
            <a:ext cx="5276351" cy="923330"/>
          </a:xfrm>
          <a:prstGeom prst="rect">
            <a:avLst/>
          </a:prstGeom>
          <a:noFill/>
        </p:spPr>
        <p:txBody>
          <a:bodyPr wrap="square" rtlCol="0">
            <a:spAutoFit/>
          </a:bodyPr>
          <a:lstStyle/>
          <a:p>
            <a:pPr algn="ctr"/>
            <a:r>
              <a:rPr lang="en-GB" sz="5400" dirty="0">
                <a:solidFill>
                  <a:srgbClr val="E87D1E"/>
                </a:solidFill>
                <a:latin typeface="Century Gothic" panose="020B0502020202020204" pitchFamily="34" charset="0"/>
                <a:cs typeface="Calibri" panose="020F0502020204030204" pitchFamily="34" charset="0"/>
              </a:rPr>
              <a:t>i</a:t>
            </a:r>
            <a:r>
              <a:rPr lang="en-GB" sz="5400" dirty="0">
                <a:solidFill>
                  <a:srgbClr val="115076"/>
                </a:solidFill>
                <a:latin typeface="Century Gothic" panose="020B0502020202020204" pitchFamily="34" charset="0"/>
                <a:cs typeface="Calibri" panose="020F0502020204030204" pitchFamily="34" charset="0"/>
              </a:rPr>
              <a:t>nteresante</a:t>
            </a:r>
          </a:p>
        </p:txBody>
      </p:sp>
      <p:sp>
        <p:nvSpPr>
          <p:cNvPr id="24" name="TextBox 23">
            <a:extLst>
              <a:ext uri="{FF2B5EF4-FFF2-40B4-BE49-F238E27FC236}">
                <a16:creationId xmlns:a16="http://schemas.microsoft.com/office/drawing/2014/main" id="{C1806C06-11B4-4FAE-8760-C4C2949CCE29}"/>
              </a:ext>
            </a:extLst>
          </p:cNvPr>
          <p:cNvSpPr txBox="1"/>
          <p:nvPr/>
        </p:nvSpPr>
        <p:spPr>
          <a:xfrm>
            <a:off x="1171966" y="368156"/>
            <a:ext cx="211693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sta</a:t>
            </a:r>
          </a:p>
        </p:txBody>
      </p:sp>
      <p:sp>
        <p:nvSpPr>
          <p:cNvPr id="25" name="TextBox 24">
            <a:extLst>
              <a:ext uri="{FF2B5EF4-FFF2-40B4-BE49-F238E27FC236}">
                <a16:creationId xmlns:a16="http://schemas.microsoft.com/office/drawing/2014/main" id="{31A47222-FA5C-46A2-A91A-FBDECEE0C959}"/>
              </a:ext>
            </a:extLst>
          </p:cNvPr>
          <p:cNvSpPr txBox="1"/>
          <p:nvPr/>
        </p:nvSpPr>
        <p:spPr>
          <a:xfrm>
            <a:off x="4612346" y="4213000"/>
            <a:ext cx="303972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pr</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mero</a:t>
            </a:r>
          </a:p>
        </p:txBody>
      </p:sp>
      <p:grpSp>
        <p:nvGrpSpPr>
          <p:cNvPr id="26" name="Group 25">
            <a:extLst>
              <a:ext uri="{FF2B5EF4-FFF2-40B4-BE49-F238E27FC236}">
                <a16:creationId xmlns:a16="http://schemas.microsoft.com/office/drawing/2014/main" id="{74CF5900-D3EA-4B28-8BFE-FE3ABD1CDE37}"/>
              </a:ext>
            </a:extLst>
          </p:cNvPr>
          <p:cNvGrpSpPr/>
          <p:nvPr/>
        </p:nvGrpSpPr>
        <p:grpSpPr>
          <a:xfrm>
            <a:off x="5305763" y="5184459"/>
            <a:ext cx="1580473" cy="934274"/>
            <a:chOff x="2540000" y="5401735"/>
            <a:chExt cx="2277669" cy="1346411"/>
          </a:xfrm>
        </p:grpSpPr>
        <p:pic>
          <p:nvPicPr>
            <p:cNvPr id="27" name="Picture 2" descr="http://www.clker.com/cliparts/I/i/V/6/l/F/calendar-with-binder-rings-hi.png">
              <a:extLst>
                <a:ext uri="{FF2B5EF4-FFF2-40B4-BE49-F238E27FC236}">
                  <a16:creationId xmlns:a16="http://schemas.microsoft.com/office/drawing/2014/main" id="{953537AB-064C-4704-8B76-EDA1EAA543C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346" t="-677" r="5821" b="42429"/>
            <a:stretch/>
          </p:blipFill>
          <p:spPr bwMode="auto">
            <a:xfrm>
              <a:off x="2540000" y="5401735"/>
              <a:ext cx="2277669" cy="1346411"/>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Oval 27">
              <a:extLst>
                <a:ext uri="{FF2B5EF4-FFF2-40B4-BE49-F238E27FC236}">
                  <a16:creationId xmlns:a16="http://schemas.microsoft.com/office/drawing/2014/main" id="{1FEE0438-0E87-459C-81E5-0C7CD9841494}"/>
                </a:ext>
              </a:extLst>
            </p:cNvPr>
            <p:cNvSpPr/>
            <p:nvPr/>
          </p:nvSpPr>
          <p:spPr>
            <a:xfrm>
              <a:off x="3860801" y="6011316"/>
              <a:ext cx="381000" cy="39793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29" name="Picture 6" descr="http://www.clker.com/cliparts/Z/K/t/v/5/o/check-list-hi.png">
            <a:extLst>
              <a:ext uri="{FF2B5EF4-FFF2-40B4-BE49-F238E27FC236}">
                <a16:creationId xmlns:a16="http://schemas.microsoft.com/office/drawing/2014/main" id="{FEF71BC4-C6D2-4C6E-B738-84B4E921110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65192" y="1242368"/>
            <a:ext cx="1408358" cy="1727122"/>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8" descr="http://www.clker.com/cliparts/6/e/9/d/11949849761176136192traffic_light_green_dan__01.svg.hi.png">
            <a:extLst>
              <a:ext uri="{FF2B5EF4-FFF2-40B4-BE49-F238E27FC236}">
                <a16:creationId xmlns:a16="http://schemas.microsoft.com/office/drawing/2014/main" id="{04EECB7E-04E1-473E-8AFC-7EBC56828EB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49846" y="1396837"/>
            <a:ext cx="1386055" cy="16306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31" name="Group 30">
            <a:extLst>
              <a:ext uri="{FF2B5EF4-FFF2-40B4-BE49-F238E27FC236}">
                <a16:creationId xmlns:a16="http://schemas.microsoft.com/office/drawing/2014/main" id="{3C22A3E2-A2C0-4FD5-B1C1-283E825EB10D}"/>
              </a:ext>
            </a:extLst>
          </p:cNvPr>
          <p:cNvGrpSpPr/>
          <p:nvPr/>
        </p:nvGrpSpPr>
        <p:grpSpPr>
          <a:xfrm>
            <a:off x="9077619" y="4251045"/>
            <a:ext cx="1530505" cy="1798472"/>
            <a:chOff x="9120176" y="4340992"/>
            <a:chExt cx="1530505" cy="1798472"/>
          </a:xfrm>
        </p:grpSpPr>
        <p:pic>
          <p:nvPicPr>
            <p:cNvPr id="32" name="Picture 12" descr="http://www.clker.com/cliparts/4/8/a/6/1194984081402633375french_fries_juliane_kr_r.svg.hi.png">
              <a:extLst>
                <a:ext uri="{FF2B5EF4-FFF2-40B4-BE49-F238E27FC236}">
                  <a16:creationId xmlns:a16="http://schemas.microsoft.com/office/drawing/2014/main" id="{E5E67E3A-09F9-41B8-B903-B53F87944BF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48548" y="4876272"/>
              <a:ext cx="447206" cy="586468"/>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14" descr="http://www.clker.com/cliparts/f/f/2/e/11954289431054409758ketchup_bottle_alexandre_01.svg.hi.png">
              <a:extLst>
                <a:ext uri="{FF2B5EF4-FFF2-40B4-BE49-F238E27FC236}">
                  <a16:creationId xmlns:a16="http://schemas.microsoft.com/office/drawing/2014/main" id="{B1801410-90A8-4E06-AFDA-E2FD869906B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95754" y="4793365"/>
              <a:ext cx="379351" cy="731429"/>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12" descr="http://www.clker.com/cliparts/4/8/a/6/1194984081402633375french_fries_juliane_kr_r.svg.hi.png">
              <a:extLst>
                <a:ext uri="{FF2B5EF4-FFF2-40B4-BE49-F238E27FC236}">
                  <a16:creationId xmlns:a16="http://schemas.microsoft.com/office/drawing/2014/main" id="{F6BBB2DB-1076-4B7C-84EE-2C9EA277B40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93181" y="5552996"/>
              <a:ext cx="447206" cy="586468"/>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TextBox 34">
              <a:extLst>
                <a:ext uri="{FF2B5EF4-FFF2-40B4-BE49-F238E27FC236}">
                  <a16:creationId xmlns:a16="http://schemas.microsoft.com/office/drawing/2014/main" id="{C1F9D50A-BFC0-4C75-ADCE-F0EBC5CE28CF}"/>
                </a:ext>
              </a:extLst>
            </p:cNvPr>
            <p:cNvSpPr txBox="1"/>
            <p:nvPr/>
          </p:nvSpPr>
          <p:spPr>
            <a:xfrm>
              <a:off x="9120176" y="4340992"/>
              <a:ext cx="1530505"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[without]</a:t>
              </a:r>
            </a:p>
          </p:txBody>
        </p:sp>
        <p:pic>
          <p:nvPicPr>
            <p:cNvPr id="36" name="Picture 16" descr="http://www.clker.com/cliparts/0/f/7/0/11954234311954389563ok_mark_h_kon_l_vdal_02.svg.med.png">
              <a:extLst>
                <a:ext uri="{FF2B5EF4-FFF2-40B4-BE49-F238E27FC236}">
                  <a16:creationId xmlns:a16="http://schemas.microsoft.com/office/drawing/2014/main" id="{C629334E-041B-424C-B553-D77703DAAC9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943141" y="5671463"/>
              <a:ext cx="540313" cy="414240"/>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18" descr="http://www.clker.com/cliparts/V/S/1/q/m/Q/red-x-small-md.png">
              <a:extLst>
                <a:ext uri="{FF2B5EF4-FFF2-40B4-BE49-F238E27FC236}">
                  <a16:creationId xmlns:a16="http://schemas.microsoft.com/office/drawing/2014/main" id="{64FD93FD-78FD-42AB-8B1A-47945B6B0C5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58750" y="5041563"/>
              <a:ext cx="424705" cy="371973"/>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38" name="Picture 9">
            <a:extLst>
              <a:ext uri="{FF2B5EF4-FFF2-40B4-BE49-F238E27FC236}">
                <a16:creationId xmlns:a16="http://schemas.microsoft.com/office/drawing/2014/main" id="{BF54A4AF-0662-4409-BC82-9E97AC81E8A6}"/>
              </a:ext>
            </a:extLst>
          </p:cNvPr>
          <p:cNvPicPr>
            <a:picLocks noChangeAspect="1" noChangeArrowheads="1"/>
          </p:cNvPicPr>
          <p:nvPr/>
        </p:nvPicPr>
        <p:blipFill>
          <a:blip r:embed="rId17"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369973" y="1682664"/>
            <a:ext cx="1396061" cy="1546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Box 38">
            <a:extLst>
              <a:ext uri="{FF2B5EF4-FFF2-40B4-BE49-F238E27FC236}">
                <a16:creationId xmlns:a16="http://schemas.microsoft.com/office/drawing/2014/main" id="{4D6EDE2C-1300-4AE6-A540-C899234DCE10}"/>
              </a:ext>
            </a:extLst>
          </p:cNvPr>
          <p:cNvSpPr txBox="1"/>
          <p:nvPr/>
        </p:nvSpPr>
        <p:spPr>
          <a:xfrm>
            <a:off x="5425965" y="-170747"/>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i</a:t>
            </a:r>
          </a:p>
        </p:txBody>
      </p:sp>
      <p:pic>
        <p:nvPicPr>
          <p:cNvPr id="40" name="Picture 2" descr="Interested Cliparts 19 - 450 X 415">
            <a:extLst>
              <a:ext uri="{FF2B5EF4-FFF2-40B4-BE49-F238E27FC236}">
                <a16:creationId xmlns:a16="http://schemas.microsoft.com/office/drawing/2014/main" id="{5307FA71-8848-42CA-AFA5-C1C057D12A3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71966" y="4209858"/>
            <a:ext cx="1994810" cy="183965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itle 11">
            <a:extLst>
              <a:ext uri="{FF2B5EF4-FFF2-40B4-BE49-F238E27FC236}">
                <a16:creationId xmlns:a16="http://schemas.microsoft.com/office/drawing/2014/main" id="{7B2A32B1-3E62-4DE9-B65C-0081BBBE5D9A}"/>
              </a:ext>
            </a:extLst>
          </p:cNvPr>
          <p:cNvSpPr>
            <a:spLocks noGrp="1"/>
          </p:cNvSpPr>
          <p:nvPr>
            <p:ph type="title"/>
          </p:nvPr>
        </p:nvSpPr>
        <p:spPr>
          <a:xfrm>
            <a:off x="92524" y="6999781"/>
            <a:ext cx="631376" cy="417020"/>
          </a:xfrm>
        </p:spPr>
        <p:txBody>
          <a:bodyPr>
            <a:normAutofit/>
          </a:bodyPr>
          <a:lstStyle/>
          <a:p>
            <a:r>
              <a:rPr lang="en-GB" sz="500" dirty="0" err="1">
                <a:solidFill>
                  <a:schemeClr val="bg1"/>
                </a:solidFill>
              </a:rPr>
              <a:t>i</a:t>
            </a:r>
            <a:endParaRPr lang="en-GB" sz="500" dirty="0">
              <a:solidFill>
                <a:schemeClr val="bg1"/>
              </a:solidFill>
            </a:endParaRPr>
          </a:p>
        </p:txBody>
      </p:sp>
      <p:sp>
        <p:nvSpPr>
          <p:cNvPr id="41" name="TextBox 40">
            <a:extLst>
              <a:ext uri="{FF2B5EF4-FFF2-40B4-BE49-F238E27FC236}">
                <a16:creationId xmlns:a16="http://schemas.microsoft.com/office/drawing/2014/main" id="{C1F9D50A-BFC0-4C75-ADCE-F0EBC5CE28CF}"/>
              </a:ext>
            </a:extLst>
          </p:cNvPr>
          <p:cNvSpPr txBox="1"/>
          <p:nvPr/>
        </p:nvSpPr>
        <p:spPr>
          <a:xfrm>
            <a:off x="10535901" y="1994150"/>
            <a:ext cx="1530505" cy="523220"/>
          </a:xfrm>
          <a:prstGeom prst="rect">
            <a:avLst/>
          </a:prstGeom>
          <a:noFill/>
        </p:spPr>
        <p:txBody>
          <a:bodyPr wrap="square" rtlCol="0">
            <a:spAutoFit/>
          </a:bodyPr>
          <a:lstStyle/>
          <a:p>
            <a:pPr algn="ctr"/>
            <a:r>
              <a:rPr lang="en-GB" sz="2800" dirty="0">
                <a:solidFill>
                  <a:srgbClr val="115076"/>
                </a:solidFill>
                <a:latin typeface="Century Gothic" panose="020B0502020202020204" pitchFamily="34" charset="0"/>
              </a:rPr>
              <a:t>[to go]</a:t>
            </a:r>
          </a:p>
        </p:txBody>
      </p:sp>
    </p:spTree>
    <p:extLst>
      <p:ext uri="{BB962C8B-B14F-4D97-AF65-F5344CB8AC3E}">
        <p14:creationId xmlns:p14="http://schemas.microsoft.com/office/powerpoint/2010/main" val="395531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SSC [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4" name="ide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idea.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subTnLst>
                                    <p:audio>
                                      <p:cMediaNode>
                                        <p:cTn display="0" masterRel="sameClick">
                                          <p:stCondLst>
                                            <p:cond evt="begin" delay="0">
                                              <p:tn val="22"/>
                                            </p:cond>
                                          </p:stCondLst>
                                          <p:endCondLst>
                                            <p:cond evt="onStopAudio" delay="0">
                                              <p:tgtEl>
                                                <p:sldTgt/>
                                              </p:tgtEl>
                                            </p:cond>
                                          </p:endCondLst>
                                        </p:cTn>
                                        <p:tgtEl>
                                          <p:sndTgt r:embed="rId5" name="Copy of lista.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5" name="Copy of lista.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subTnLst>
                                    <p:audio>
                                      <p:cMediaNode>
                                        <p:cTn display="0" masterRel="sameClick">
                                          <p:stCondLst>
                                            <p:cond evt="begin" delay="0">
                                              <p:tn val="32"/>
                                            </p:cond>
                                          </p:stCondLst>
                                          <p:endCondLst>
                                            <p:cond evt="onStopAudio" delay="0">
                                              <p:tgtEl>
                                                <p:sldTgt/>
                                              </p:tgtEl>
                                            </p:cond>
                                          </p:endCondLst>
                                        </p:cTn>
                                        <p:tgtEl>
                                          <p:sndTgt r:embed="rId6" name="ir.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ir.wav"/>
                                        </p:tgtEl>
                                      </p:cMediaNode>
                                    </p:audio>
                                  </p:subTnLst>
                                </p:cTn>
                              </p:par>
                              <p:par>
                                <p:cTn id="40" presetID="1"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subTnLst>
                                    <p:audio>
                                      <p:cMediaNode>
                                        <p:cTn display="0" masterRel="sameClick">
                                          <p:stCondLst>
                                            <p:cond evt="begin" delay="0">
                                              <p:tn val="44"/>
                                            </p:cond>
                                          </p:stCondLst>
                                          <p:endCondLst>
                                            <p:cond evt="onStopAudio" delay="0">
                                              <p:tgtEl>
                                                <p:sldTgt/>
                                              </p:tgtEl>
                                            </p:cond>
                                          </p:endCondLst>
                                        </p:cTn>
                                        <p:tgtEl>
                                          <p:sndTgt r:embed="rId7" name="interesant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subTnLst>
                                    <p:audio>
                                      <p:cMediaNode>
                                        <p:cTn display="0" masterRel="sameClick">
                                          <p:stCondLst>
                                            <p:cond evt="begin" delay="0">
                                              <p:tn val="49"/>
                                            </p:cond>
                                          </p:stCondLst>
                                          <p:endCondLst>
                                            <p:cond evt="onStopAudio" delay="0">
                                              <p:tgtEl>
                                                <p:sldTgt/>
                                              </p:tgtEl>
                                            </p:cond>
                                          </p:endCondLst>
                                        </p:cTn>
                                        <p:tgtEl>
                                          <p:sndTgt r:embed="rId7" name="interesant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subTnLst>
                                    <p:audio>
                                      <p:cMediaNode>
                                        <p:cTn display="0" masterRel="sameClick">
                                          <p:stCondLst>
                                            <p:cond evt="begin" delay="0">
                                              <p:tn val="54"/>
                                            </p:cond>
                                          </p:stCondLst>
                                          <p:endCondLst>
                                            <p:cond evt="onStopAudio" delay="0">
                                              <p:tgtEl>
                                                <p:sldTgt/>
                                              </p:tgtEl>
                                            </p:cond>
                                          </p:endCondLst>
                                        </p:cTn>
                                        <p:tgtEl>
                                          <p:sndTgt r:embed="rId8" name="primero.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subTnLst>
                                    <p:audio>
                                      <p:cMediaNode>
                                        <p:cTn display="0" masterRel="sameClick">
                                          <p:stCondLst>
                                            <p:cond evt="begin" delay="0">
                                              <p:tn val="59"/>
                                            </p:cond>
                                          </p:stCondLst>
                                          <p:endCondLst>
                                            <p:cond evt="onStopAudio" delay="0">
                                              <p:tgtEl>
                                                <p:sldTgt/>
                                              </p:tgtEl>
                                            </p:cond>
                                          </p:endCondLst>
                                        </p:cTn>
                                        <p:tgtEl>
                                          <p:sndTgt r:embed="rId8" name="primero.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subTnLst>
                                    <p:audio>
                                      <p:cMediaNode>
                                        <p:cTn display="0" masterRel="sameClick">
                                          <p:stCondLst>
                                            <p:cond evt="begin" delay="0">
                                              <p:tn val="64"/>
                                            </p:cond>
                                          </p:stCondLst>
                                          <p:endCondLst>
                                            <p:cond evt="onStopAudio" delay="0">
                                              <p:tgtEl>
                                                <p:sldTgt/>
                                              </p:tgtEl>
                                            </p:cond>
                                          </p:endCondLst>
                                        </p:cTn>
                                        <p:tgtEl>
                                          <p:sndTgt r:embed="rId9" name="sin.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subTnLst>
                                    <p:audio>
                                      <p:cMediaNode>
                                        <p:cTn display="0" masterRel="sameClick">
                                          <p:stCondLst>
                                            <p:cond evt="begin" delay="0">
                                              <p:tn val="69"/>
                                            </p:cond>
                                          </p:stCondLst>
                                          <p:endCondLst>
                                            <p:cond evt="onStopAudio" delay="0">
                                              <p:tgtEl>
                                                <p:sldTgt/>
                                              </p:tgtEl>
                                            </p:cond>
                                          </p:endCondLst>
                                        </p:cTn>
                                        <p:tgtEl>
                                          <p:sndTgt r:embed="rId9" name="s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P spid="23" grpId="0"/>
      <p:bldP spid="24" grpId="0"/>
      <p:bldP spid="25" grpId="0"/>
      <p:bldP spid="39"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B888CB-F153-7148-BC14-7947E9143E6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e</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263083" y="1885063"/>
            <a:ext cx="3631095" cy="267730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14" name="Picture 2" descr="elepha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25804" y="2131515"/>
            <a:ext cx="1705651" cy="12934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01041" y="3538094"/>
            <a:ext cx="3615910"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fant</a:t>
            </a:r>
            <a:r>
              <a:rPr lang="en-GB" sz="6000" dirty="0">
                <a:solidFill>
                  <a:srgbClr val="E87D1E"/>
                </a:solidFill>
                <a:latin typeface="Century Gothic" panose="020B0502020202020204" pitchFamily="34" charset="0"/>
                <a:cs typeface="Calibri" panose="020F0502020204030204" pitchFamily="34" charset="0"/>
              </a:rPr>
              <a:t>e</a:t>
            </a:r>
          </a:p>
        </p:txBody>
      </p:sp>
      <p:sp>
        <p:nvSpPr>
          <p:cNvPr id="11" name="TextBox 10"/>
          <p:cNvSpPr txBox="1"/>
          <p:nvPr/>
        </p:nvSpPr>
        <p:spPr>
          <a:xfrm>
            <a:off x="1043513" y="176303"/>
            <a:ext cx="2743355"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pap</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p>
        </p:txBody>
      </p:sp>
      <p:pic>
        <p:nvPicPr>
          <p:cNvPr id="3074" name="Picture 2" descr="blank piece of pap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44694" y="1318206"/>
            <a:ext cx="1209746" cy="16266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95254" y="3358484"/>
            <a:ext cx="3639872"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spalda</a:t>
            </a:r>
          </a:p>
        </p:txBody>
      </p:sp>
      <p:grpSp>
        <p:nvGrpSpPr>
          <p:cNvPr id="5" name="Group 4" descr="back of woman with an arrow pointing to her back"/>
          <p:cNvGrpSpPr/>
          <p:nvPr/>
        </p:nvGrpSpPr>
        <p:grpSpPr>
          <a:xfrm>
            <a:off x="1875104" y="4440630"/>
            <a:ext cx="701478" cy="1513636"/>
            <a:chOff x="1814000" y="4169634"/>
            <a:chExt cx="881663" cy="1902436"/>
          </a:xfrm>
        </p:grpSpPr>
        <p:pic>
          <p:nvPicPr>
            <p:cNvPr id="3076" name="Picture 4" descr="back of a woman with an arrow pointing to her bac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14000" y="4169634"/>
              <a:ext cx="489478" cy="190243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flipH="1" flipV="1">
              <a:off x="2071912" y="4751926"/>
              <a:ext cx="623751" cy="761443"/>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5077307" y="4620408"/>
            <a:ext cx="2219811"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star</a:t>
            </a:r>
          </a:p>
        </p:txBody>
      </p:sp>
      <p:sp>
        <p:nvSpPr>
          <p:cNvPr id="17" name="Rectangle 16"/>
          <p:cNvSpPr/>
          <p:nvPr/>
        </p:nvSpPr>
        <p:spPr>
          <a:xfrm>
            <a:off x="5202233" y="5473242"/>
            <a:ext cx="1710726"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rPr>
              <a:t>[to be]</a:t>
            </a:r>
          </a:p>
        </p:txBody>
      </p:sp>
      <p:sp>
        <p:nvSpPr>
          <p:cNvPr id="9" name="TextBox 8"/>
          <p:cNvSpPr txBox="1"/>
          <p:nvPr/>
        </p:nvSpPr>
        <p:spPr>
          <a:xfrm>
            <a:off x="9556918" y="176302"/>
            <a:ext cx="1379859"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n</a:t>
            </a:r>
          </a:p>
        </p:txBody>
      </p:sp>
      <p:pic>
        <p:nvPicPr>
          <p:cNvPr id="13" name="Picture 12" descr="box with an arrow pointing into i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52588" y="1347602"/>
            <a:ext cx="2021192" cy="1704539"/>
          </a:xfrm>
          <a:prstGeom prst="rect">
            <a:avLst/>
          </a:prstGeom>
        </p:spPr>
      </p:pic>
      <p:sp>
        <p:nvSpPr>
          <p:cNvPr id="15" name="Down Arrow 14" descr="orange arrow pointing down"/>
          <p:cNvSpPr/>
          <p:nvPr/>
        </p:nvSpPr>
        <p:spPr>
          <a:xfrm>
            <a:off x="9783736" y="1314389"/>
            <a:ext cx="627018" cy="1092199"/>
          </a:xfrm>
          <a:prstGeom prst="downArrow">
            <a:avLst/>
          </a:prstGeom>
          <a:solidFill>
            <a:srgbClr val="E87D1E"/>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8758442" y="3375610"/>
            <a:ext cx="2976805"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t</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 name="TextBox 1"/>
          <p:cNvSpPr txBox="1"/>
          <p:nvPr/>
        </p:nvSpPr>
        <p:spPr>
          <a:xfrm>
            <a:off x="9121576" y="4257588"/>
            <a:ext cx="2250535"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[to have]</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64954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e_elefant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5" name="e_pape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500"/>
                                        <p:tgtEl>
                                          <p:spTgt spid="3074"/>
                                        </p:tgtEl>
                                      </p:cBhvr>
                                    </p:animEffect>
                                  </p:childTnLst>
                                  <p:subTnLst>
                                    <p:audio>
                                      <p:cMediaNode>
                                        <p:cTn display="0" masterRel="sameClick">
                                          <p:stCondLst>
                                            <p:cond evt="begin" delay="0">
                                              <p:tn val="26"/>
                                            </p:cond>
                                          </p:stCondLst>
                                          <p:endCondLst>
                                            <p:cond evt="onStopAudio" delay="0">
                                              <p:tgtEl>
                                                <p:sldTgt/>
                                              </p:tgtEl>
                                            </p:cond>
                                          </p:endCondLst>
                                        </p:cTn>
                                        <p:tgtEl>
                                          <p:sndTgt r:embed="rId5" name="e_pape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e_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e_en.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subTnLst>
                                    <p:audio>
                                      <p:cMediaNode>
                                        <p:cTn display="0" masterRel="sameClick">
                                          <p:stCondLst>
                                            <p:cond evt="begin" delay="0">
                                              <p:tn val="44"/>
                                            </p:cond>
                                          </p:stCondLst>
                                          <p:endCondLst>
                                            <p:cond evt="onStopAudio" delay="0">
                                              <p:tgtEl>
                                                <p:sldTgt/>
                                              </p:tgtEl>
                                            </p:cond>
                                          </p:endCondLst>
                                        </p:cTn>
                                        <p:tgtEl>
                                          <p:sndTgt r:embed="rId7" name="e_espalda.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7" name="e_espalda.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8" name="e_esta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e_esta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9" name="e_tene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9" name="e_ten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7" grpId="0"/>
      <p:bldP spid="11" grpId="0"/>
      <p:bldP spid="12" grpId="0"/>
      <p:bldP spid="10" grpId="0"/>
      <p:bldP spid="17" grpId="0"/>
      <p:bldP spid="9" grpId="0"/>
      <p:bldP spid="15" grpId="0" animBg="1"/>
      <p:bldP spid="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id="{3D4609E8-74C3-42A7-B66F-968F1E5391FA}"/>
              </a:ext>
            </a:extLst>
          </p:cNvPr>
          <p:cNvSpPr/>
          <p:nvPr/>
        </p:nvSpPr>
        <p:spPr>
          <a:xfrm>
            <a:off x="4720719" y="1610592"/>
            <a:ext cx="2750562" cy="250429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a:extLst>
              <a:ext uri="{FF2B5EF4-FFF2-40B4-BE49-F238E27FC236}">
                <a16:creationId xmlns:a16="http://schemas.microsoft.com/office/drawing/2014/main" id="{508CCBB3-E4AF-4ED5-B9C7-0DBA485E498A}"/>
              </a:ext>
            </a:extLst>
          </p:cNvPr>
          <p:cNvSpPr txBox="1"/>
          <p:nvPr/>
        </p:nvSpPr>
        <p:spPr>
          <a:xfrm>
            <a:off x="4869621" y="3099222"/>
            <a:ext cx="2396764"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dea</a:t>
            </a:r>
          </a:p>
        </p:txBody>
      </p:sp>
      <p:sp>
        <p:nvSpPr>
          <p:cNvPr id="14" name="TextBox 13">
            <a:extLst>
              <a:ext uri="{FF2B5EF4-FFF2-40B4-BE49-F238E27FC236}">
                <a16:creationId xmlns:a16="http://schemas.microsoft.com/office/drawing/2014/main" id="{89349F4B-E840-4248-8694-BD0D13C12DE5}"/>
              </a:ext>
            </a:extLst>
          </p:cNvPr>
          <p:cNvSpPr txBox="1"/>
          <p:nvPr/>
        </p:nvSpPr>
        <p:spPr>
          <a:xfrm>
            <a:off x="9388217" y="424560"/>
            <a:ext cx="872606"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E9A300B-F6E1-4F5D-866E-506401C11FDE}"/>
              </a:ext>
            </a:extLst>
          </p:cNvPr>
          <p:cNvSpPr txBox="1"/>
          <p:nvPr/>
        </p:nvSpPr>
        <p:spPr>
          <a:xfrm>
            <a:off x="8898570" y="3382833"/>
            <a:ext cx="18886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n</a:t>
            </a:r>
          </a:p>
        </p:txBody>
      </p:sp>
      <p:sp>
        <p:nvSpPr>
          <p:cNvPr id="16" name="TextBox 15">
            <a:extLst>
              <a:ext uri="{FF2B5EF4-FFF2-40B4-BE49-F238E27FC236}">
                <a16:creationId xmlns:a16="http://schemas.microsoft.com/office/drawing/2014/main" id="{B8F37ADA-5C9A-47A8-9837-48EA99E2EAB1}"/>
              </a:ext>
            </a:extLst>
          </p:cNvPr>
          <p:cNvSpPr txBox="1"/>
          <p:nvPr/>
        </p:nvSpPr>
        <p:spPr>
          <a:xfrm>
            <a:off x="-278321" y="3429000"/>
            <a:ext cx="5276351" cy="923330"/>
          </a:xfrm>
          <a:prstGeom prst="rect">
            <a:avLst/>
          </a:prstGeom>
          <a:noFill/>
        </p:spPr>
        <p:txBody>
          <a:bodyPr wrap="square" rtlCol="0">
            <a:spAutoFit/>
          </a:bodyPr>
          <a:lstStyle/>
          <a:p>
            <a:pPr algn="ctr"/>
            <a:r>
              <a:rPr lang="en-GB" sz="5400" dirty="0">
                <a:solidFill>
                  <a:srgbClr val="E87D1E"/>
                </a:solidFill>
                <a:latin typeface="Century Gothic" panose="020B0502020202020204" pitchFamily="34" charset="0"/>
                <a:cs typeface="Calibri" panose="020F0502020204030204" pitchFamily="34" charset="0"/>
              </a:rPr>
              <a:t>i</a:t>
            </a:r>
            <a:r>
              <a:rPr lang="en-GB" sz="5400" dirty="0">
                <a:solidFill>
                  <a:srgbClr val="115076"/>
                </a:solidFill>
                <a:latin typeface="Century Gothic" panose="020B0502020202020204" pitchFamily="34" charset="0"/>
                <a:cs typeface="Calibri" panose="020F0502020204030204" pitchFamily="34" charset="0"/>
              </a:rPr>
              <a:t>nteresante</a:t>
            </a:r>
          </a:p>
        </p:txBody>
      </p:sp>
      <p:sp>
        <p:nvSpPr>
          <p:cNvPr id="17" name="TextBox 16">
            <a:extLst>
              <a:ext uri="{FF2B5EF4-FFF2-40B4-BE49-F238E27FC236}">
                <a16:creationId xmlns:a16="http://schemas.microsoft.com/office/drawing/2014/main" id="{4C2BE75D-7BC2-4991-A33A-AA897D312A71}"/>
              </a:ext>
            </a:extLst>
          </p:cNvPr>
          <p:cNvSpPr txBox="1"/>
          <p:nvPr/>
        </p:nvSpPr>
        <p:spPr>
          <a:xfrm>
            <a:off x="1176669" y="424560"/>
            <a:ext cx="211693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sta</a:t>
            </a:r>
          </a:p>
        </p:txBody>
      </p:sp>
      <p:sp>
        <p:nvSpPr>
          <p:cNvPr id="18" name="TextBox 17">
            <a:extLst>
              <a:ext uri="{FF2B5EF4-FFF2-40B4-BE49-F238E27FC236}">
                <a16:creationId xmlns:a16="http://schemas.microsoft.com/office/drawing/2014/main" id="{D8742B68-703D-4C9B-8BFF-212F607D406E}"/>
              </a:ext>
            </a:extLst>
          </p:cNvPr>
          <p:cNvSpPr txBox="1"/>
          <p:nvPr/>
        </p:nvSpPr>
        <p:spPr>
          <a:xfrm>
            <a:off x="4612346" y="4213000"/>
            <a:ext cx="303972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pr</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mero</a:t>
            </a:r>
          </a:p>
        </p:txBody>
      </p:sp>
      <p:sp>
        <p:nvSpPr>
          <p:cNvPr id="19" name="TextBox 18">
            <a:extLst>
              <a:ext uri="{FF2B5EF4-FFF2-40B4-BE49-F238E27FC236}">
                <a16:creationId xmlns:a16="http://schemas.microsoft.com/office/drawing/2014/main" id="{5FB9D90A-2C2F-4A32-918F-F9DD48B02199}"/>
              </a:ext>
            </a:extLst>
          </p:cNvPr>
          <p:cNvSpPr txBox="1"/>
          <p:nvPr/>
        </p:nvSpPr>
        <p:spPr>
          <a:xfrm>
            <a:off x="5425965" y="-170747"/>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i</a:t>
            </a:r>
          </a:p>
        </p:txBody>
      </p:sp>
      <p:sp>
        <p:nvSpPr>
          <p:cNvPr id="20" name="Title 19">
            <a:extLst>
              <a:ext uri="{FF2B5EF4-FFF2-40B4-BE49-F238E27FC236}">
                <a16:creationId xmlns:a16="http://schemas.microsoft.com/office/drawing/2014/main" id="{A32C65D0-3D10-4FB7-846B-B7F7AC271C64}"/>
              </a:ext>
            </a:extLst>
          </p:cNvPr>
          <p:cNvSpPr>
            <a:spLocks noGrp="1"/>
          </p:cNvSpPr>
          <p:nvPr>
            <p:ph type="title"/>
          </p:nvPr>
        </p:nvSpPr>
        <p:spPr>
          <a:xfrm>
            <a:off x="0" y="8026400"/>
            <a:ext cx="520700" cy="157163"/>
          </a:xfrm>
        </p:spPr>
        <p:txBody>
          <a:bodyPr>
            <a:normAutofit fontScale="90000"/>
          </a:bodyPr>
          <a:lstStyle/>
          <a:p>
            <a:r>
              <a:rPr lang="en-GB" sz="500" dirty="0" err="1">
                <a:solidFill>
                  <a:schemeClr val="bg1"/>
                </a:solidFill>
              </a:rPr>
              <a:t>i</a:t>
            </a:r>
            <a:endParaRPr lang="en-GB" sz="500" dirty="0">
              <a:solidFill>
                <a:schemeClr val="bg1"/>
              </a:solidFill>
            </a:endParaRPr>
          </a:p>
        </p:txBody>
      </p:sp>
    </p:spTree>
    <p:extLst>
      <p:ext uri="{BB962C8B-B14F-4D97-AF65-F5344CB8AC3E}">
        <p14:creationId xmlns:p14="http://schemas.microsoft.com/office/powerpoint/2010/main" val="318859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SSC [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ide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5" name="Copy of list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6" name="i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subTnLst>
                                    <p:audio>
                                      <p:cMediaNode>
                                        <p:cTn display="0" masterRel="sameClick">
                                          <p:stCondLst>
                                            <p:cond evt="begin" delay="0">
                                              <p:tn val="28"/>
                                            </p:cond>
                                          </p:stCondLst>
                                          <p:endCondLst>
                                            <p:cond evt="onStopAudio" delay="0">
                                              <p:tgtEl>
                                                <p:sldTgt/>
                                              </p:tgtEl>
                                            </p:cond>
                                          </p:endCondLst>
                                        </p:cTn>
                                        <p:tgtEl>
                                          <p:sndTgt r:embed="rId7" name="interesant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8" name="primer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9" name="s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id="{CD926617-995A-4FDA-98FF-7BDC8CA269E0}"/>
              </a:ext>
            </a:extLst>
          </p:cNvPr>
          <p:cNvSpPr/>
          <p:nvPr/>
        </p:nvSpPr>
        <p:spPr>
          <a:xfrm>
            <a:off x="4720719" y="1610592"/>
            <a:ext cx="2750562" cy="250429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a:extLst>
              <a:ext uri="{FF2B5EF4-FFF2-40B4-BE49-F238E27FC236}">
                <a16:creationId xmlns:a16="http://schemas.microsoft.com/office/drawing/2014/main" id="{17950751-8AA1-4D93-8649-54ADCFE3EB93}"/>
              </a:ext>
            </a:extLst>
          </p:cNvPr>
          <p:cNvSpPr txBox="1"/>
          <p:nvPr/>
        </p:nvSpPr>
        <p:spPr>
          <a:xfrm>
            <a:off x="4869621" y="3099222"/>
            <a:ext cx="2396764"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dea</a:t>
            </a:r>
          </a:p>
        </p:txBody>
      </p:sp>
      <p:sp>
        <p:nvSpPr>
          <p:cNvPr id="14" name="TextBox 13">
            <a:extLst>
              <a:ext uri="{FF2B5EF4-FFF2-40B4-BE49-F238E27FC236}">
                <a16:creationId xmlns:a16="http://schemas.microsoft.com/office/drawing/2014/main" id="{1CDE2DC4-929A-474A-84A2-F4C8F55FEEFB}"/>
              </a:ext>
            </a:extLst>
          </p:cNvPr>
          <p:cNvSpPr txBox="1"/>
          <p:nvPr/>
        </p:nvSpPr>
        <p:spPr>
          <a:xfrm>
            <a:off x="9388217" y="372344"/>
            <a:ext cx="872606"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FF24F7D4-A876-48AB-A3BE-CA4A3F31B368}"/>
              </a:ext>
            </a:extLst>
          </p:cNvPr>
          <p:cNvSpPr txBox="1"/>
          <p:nvPr/>
        </p:nvSpPr>
        <p:spPr>
          <a:xfrm>
            <a:off x="8898570" y="3382833"/>
            <a:ext cx="18886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n</a:t>
            </a:r>
          </a:p>
        </p:txBody>
      </p:sp>
      <p:sp>
        <p:nvSpPr>
          <p:cNvPr id="16" name="TextBox 15">
            <a:extLst>
              <a:ext uri="{FF2B5EF4-FFF2-40B4-BE49-F238E27FC236}">
                <a16:creationId xmlns:a16="http://schemas.microsoft.com/office/drawing/2014/main" id="{98CDE400-AAB7-47EF-A640-699214B7A37A}"/>
              </a:ext>
            </a:extLst>
          </p:cNvPr>
          <p:cNvSpPr txBox="1"/>
          <p:nvPr/>
        </p:nvSpPr>
        <p:spPr>
          <a:xfrm>
            <a:off x="-278321" y="3429000"/>
            <a:ext cx="5276351" cy="923330"/>
          </a:xfrm>
          <a:prstGeom prst="rect">
            <a:avLst/>
          </a:prstGeom>
          <a:noFill/>
        </p:spPr>
        <p:txBody>
          <a:bodyPr wrap="square" rtlCol="0">
            <a:spAutoFit/>
          </a:bodyPr>
          <a:lstStyle/>
          <a:p>
            <a:pPr algn="ctr"/>
            <a:r>
              <a:rPr lang="en-GB" sz="5400" dirty="0">
                <a:solidFill>
                  <a:srgbClr val="E87D1E"/>
                </a:solidFill>
                <a:latin typeface="Century Gothic" panose="020B0502020202020204" pitchFamily="34" charset="0"/>
                <a:cs typeface="Calibri" panose="020F0502020204030204" pitchFamily="34" charset="0"/>
              </a:rPr>
              <a:t>i</a:t>
            </a:r>
            <a:r>
              <a:rPr lang="en-GB" sz="5400" dirty="0">
                <a:solidFill>
                  <a:srgbClr val="115076"/>
                </a:solidFill>
                <a:latin typeface="Century Gothic" panose="020B0502020202020204" pitchFamily="34" charset="0"/>
                <a:cs typeface="Calibri" panose="020F0502020204030204" pitchFamily="34" charset="0"/>
              </a:rPr>
              <a:t>nteresante</a:t>
            </a:r>
          </a:p>
        </p:txBody>
      </p:sp>
      <p:sp>
        <p:nvSpPr>
          <p:cNvPr id="17" name="TextBox 16">
            <a:extLst>
              <a:ext uri="{FF2B5EF4-FFF2-40B4-BE49-F238E27FC236}">
                <a16:creationId xmlns:a16="http://schemas.microsoft.com/office/drawing/2014/main" id="{49E198E4-4DA6-424F-A74A-9951964A4E9D}"/>
              </a:ext>
            </a:extLst>
          </p:cNvPr>
          <p:cNvSpPr txBox="1"/>
          <p:nvPr/>
        </p:nvSpPr>
        <p:spPr>
          <a:xfrm>
            <a:off x="1176669" y="395511"/>
            <a:ext cx="211693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sta</a:t>
            </a:r>
          </a:p>
        </p:txBody>
      </p:sp>
      <p:sp>
        <p:nvSpPr>
          <p:cNvPr id="18" name="TextBox 17">
            <a:extLst>
              <a:ext uri="{FF2B5EF4-FFF2-40B4-BE49-F238E27FC236}">
                <a16:creationId xmlns:a16="http://schemas.microsoft.com/office/drawing/2014/main" id="{21C5EFF2-17F8-417B-B72A-B4419977E349}"/>
              </a:ext>
            </a:extLst>
          </p:cNvPr>
          <p:cNvSpPr txBox="1"/>
          <p:nvPr/>
        </p:nvSpPr>
        <p:spPr>
          <a:xfrm>
            <a:off x="4612346" y="4213000"/>
            <a:ext cx="303972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pr</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mero</a:t>
            </a:r>
          </a:p>
        </p:txBody>
      </p:sp>
      <p:sp>
        <p:nvSpPr>
          <p:cNvPr id="19" name="TextBox 18">
            <a:extLst>
              <a:ext uri="{FF2B5EF4-FFF2-40B4-BE49-F238E27FC236}">
                <a16:creationId xmlns:a16="http://schemas.microsoft.com/office/drawing/2014/main" id="{2C733B63-2F39-4B2F-A02D-F70E497B527C}"/>
              </a:ext>
            </a:extLst>
          </p:cNvPr>
          <p:cNvSpPr txBox="1"/>
          <p:nvPr/>
        </p:nvSpPr>
        <p:spPr>
          <a:xfrm>
            <a:off x="5425965" y="-170747"/>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i</a:t>
            </a:r>
          </a:p>
        </p:txBody>
      </p:sp>
      <p:sp>
        <p:nvSpPr>
          <p:cNvPr id="20" name="Title 19">
            <a:extLst>
              <a:ext uri="{FF2B5EF4-FFF2-40B4-BE49-F238E27FC236}">
                <a16:creationId xmlns:a16="http://schemas.microsoft.com/office/drawing/2014/main" id="{FAC45FEA-CA05-4512-B081-E91ACD065F20}"/>
              </a:ext>
            </a:extLst>
          </p:cNvPr>
          <p:cNvSpPr>
            <a:spLocks noGrp="1"/>
          </p:cNvSpPr>
          <p:nvPr>
            <p:ph type="title"/>
          </p:nvPr>
        </p:nvSpPr>
        <p:spPr>
          <a:xfrm>
            <a:off x="21637" y="6972209"/>
            <a:ext cx="791163" cy="368391"/>
          </a:xfrm>
        </p:spPr>
        <p:txBody>
          <a:bodyPr>
            <a:normAutofit/>
          </a:bodyPr>
          <a:lstStyle/>
          <a:p>
            <a:r>
              <a:rPr lang="en-GB" sz="1600" dirty="0" err="1">
                <a:solidFill>
                  <a:schemeClr val="bg1"/>
                </a:solidFill>
              </a:rPr>
              <a:t>i</a:t>
            </a:r>
            <a:endParaRPr lang="en-GB" sz="1600" dirty="0">
              <a:solidFill>
                <a:schemeClr val="bg1"/>
              </a:solidFill>
            </a:endParaRPr>
          </a:p>
        </p:txBody>
      </p:sp>
      <p:pic>
        <p:nvPicPr>
          <p:cNvPr id="11" name="Picture 9">
            <a:extLst>
              <a:ext uri="{FF2B5EF4-FFF2-40B4-BE49-F238E27FC236}">
                <a16:creationId xmlns:a16="http://schemas.microsoft.com/office/drawing/2014/main" id="{BF54A4AF-0662-4409-BC82-9E97AC81E8A6}"/>
              </a:ext>
            </a:extLst>
          </p:cNvPr>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369973" y="1682664"/>
            <a:ext cx="1396061" cy="1546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0896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17"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95">
            <a:extLst>
              <a:ext uri="{FF2B5EF4-FFF2-40B4-BE49-F238E27FC236}">
                <a16:creationId xmlns:a16="http://schemas.microsoft.com/office/drawing/2014/main" id="{6A500173-7AE1-4980-9C52-2DFAE38768EA}"/>
              </a:ext>
            </a:extLst>
          </p:cNvPr>
          <p:cNvSpPr txBox="1"/>
          <p:nvPr/>
        </p:nvSpPr>
        <p:spPr>
          <a:xfrm>
            <a:off x="189509" y="280913"/>
            <a:ext cx="12111455" cy="58477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15076"/>
                </a:solidFill>
                <a:effectLst/>
                <a:uLnTx/>
                <a:uFillTx/>
                <a:latin typeface="Century Gothic" panose="020F0302020204030204"/>
                <a:ea typeface="+mn-ea"/>
                <a:cs typeface="+mn-cs"/>
              </a:rPr>
              <a:t>Listen to the words. Tick the </a:t>
            </a:r>
            <a:r>
              <a:rPr kumimoji="0" lang="en-US"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SSCs</a:t>
            </a:r>
            <a:r>
              <a:rPr kumimoji="0" lang="en-US" sz="3200" b="1" i="0" u="none" strike="noStrike" kern="1200" cap="none" spc="0" normalizeH="0" baseline="0" noProof="0" dirty="0">
                <a:ln>
                  <a:noFill/>
                </a:ln>
                <a:solidFill>
                  <a:srgbClr val="115076"/>
                </a:solidFill>
                <a:effectLst/>
                <a:uLnTx/>
                <a:uFillTx/>
                <a:latin typeface="Century Gothic" panose="020F0302020204030204"/>
                <a:ea typeface="+mn-ea"/>
                <a:cs typeface="+mn-cs"/>
              </a:rPr>
              <a:t> you hear.</a:t>
            </a:r>
          </a:p>
        </p:txBody>
      </p:sp>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825496" y="98511"/>
            <a:ext cx="1327724"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306769343"/>
              </p:ext>
            </p:extLst>
          </p:nvPr>
        </p:nvGraphicFramePr>
        <p:xfrm>
          <a:off x="1453986" y="943828"/>
          <a:ext cx="9649442" cy="5120640"/>
        </p:xfrm>
        <a:graphic>
          <a:graphicData uri="http://schemas.openxmlformats.org/drawingml/2006/table">
            <a:tbl>
              <a:tblPr firstRow="1" bandRow="1">
                <a:tableStyleId>{5C22544A-7EE6-4342-B048-85BDC9FD1C3A}</a:tableStyleId>
              </a:tblPr>
              <a:tblGrid>
                <a:gridCol w="1245671">
                  <a:extLst>
                    <a:ext uri="{9D8B030D-6E8A-4147-A177-3AD203B41FA5}">
                      <a16:colId xmlns:a16="http://schemas.microsoft.com/office/drawing/2014/main" val="68050097"/>
                    </a:ext>
                  </a:extLst>
                </a:gridCol>
                <a:gridCol w="1190172">
                  <a:extLst>
                    <a:ext uri="{9D8B030D-6E8A-4147-A177-3AD203B41FA5}">
                      <a16:colId xmlns:a16="http://schemas.microsoft.com/office/drawing/2014/main" val="2770273631"/>
                    </a:ext>
                  </a:extLst>
                </a:gridCol>
                <a:gridCol w="1132114">
                  <a:extLst>
                    <a:ext uri="{9D8B030D-6E8A-4147-A177-3AD203B41FA5}">
                      <a16:colId xmlns:a16="http://schemas.microsoft.com/office/drawing/2014/main" val="2261782708"/>
                    </a:ext>
                  </a:extLst>
                </a:gridCol>
                <a:gridCol w="2946400">
                  <a:extLst>
                    <a:ext uri="{9D8B030D-6E8A-4147-A177-3AD203B41FA5}">
                      <a16:colId xmlns:a16="http://schemas.microsoft.com/office/drawing/2014/main" val="3213567963"/>
                    </a:ext>
                  </a:extLst>
                </a:gridCol>
                <a:gridCol w="3135085">
                  <a:extLst>
                    <a:ext uri="{9D8B030D-6E8A-4147-A177-3AD203B41FA5}">
                      <a16:colId xmlns:a16="http://schemas.microsoft.com/office/drawing/2014/main" val="3950852295"/>
                    </a:ext>
                  </a:extLst>
                </a:gridCol>
              </a:tblGrid>
              <a:tr h="566155">
                <a:tc>
                  <a:txBody>
                    <a:bodyPr/>
                    <a:lstStyle/>
                    <a:p>
                      <a:r>
                        <a:rPr lang="en-GB" sz="54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5400" b="1" dirty="0">
                          <a:solidFill>
                            <a:srgbClr val="115076"/>
                          </a:solidFill>
                          <a:latin typeface="Century Gothic" panose="020B0502020202020204" pitchFamily="34"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5400" b="1" dirty="0">
                          <a:solidFill>
                            <a:srgbClr val="115076"/>
                          </a:solidFill>
                          <a:latin typeface="Century Gothic" panose="020B0502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6445397"/>
                  </a:ext>
                </a:extLst>
              </a:tr>
              <a:tr h="566155">
                <a:tc>
                  <a:txBody>
                    <a:bodyPr/>
                    <a:lstStyle/>
                    <a:p>
                      <a:endParaRPr lang="en-GB" sz="40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3477938"/>
                  </a:ext>
                </a:extLst>
              </a:tr>
              <a:tr h="566155">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3132629"/>
                  </a:ext>
                </a:extLst>
              </a:tr>
              <a:tr h="566155">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1799420"/>
                  </a:ext>
                </a:extLst>
              </a:tr>
              <a:tr h="566155">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697403"/>
                  </a:ext>
                </a:extLst>
              </a:tr>
              <a:tr h="566155">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6289634"/>
                  </a:ext>
                </a:extLst>
              </a:tr>
              <a:tr h="566155">
                <a:tc>
                  <a:txBody>
                    <a:bodyPr/>
                    <a:lstStyle/>
                    <a:p>
                      <a:endParaRPr lang="en-GB" sz="40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40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7884379"/>
                  </a:ext>
                </a:extLst>
              </a:tr>
            </a:tbl>
          </a:graphicData>
        </a:graphic>
      </p:graphicFrame>
      <p:sp>
        <p:nvSpPr>
          <p:cNvPr id="11" name="TextBox 10"/>
          <p:cNvSpPr txBox="1"/>
          <p:nvPr/>
        </p:nvSpPr>
        <p:spPr>
          <a:xfrm>
            <a:off x="5065826" y="4698859"/>
            <a:ext cx="20855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1">
                    <a:lumMod val="50000"/>
                  </a:schemeClr>
                </a:solidFill>
                <a:latin typeface="Century Gothic" panose="020F0302020204030204"/>
              </a:rPr>
              <a:t>pr</a:t>
            </a:r>
            <a:r>
              <a:rPr lang="en-GB" sz="3200" b="1" dirty="0">
                <a:solidFill>
                  <a:schemeClr val="accent2"/>
                </a:solidFill>
                <a:latin typeface="Century Gothic" panose="020F0302020204030204"/>
              </a:rPr>
              <a:t>i</a:t>
            </a:r>
            <a:r>
              <a:rPr lang="en-GB" sz="3200" b="1" dirty="0">
                <a:solidFill>
                  <a:schemeClr val="accent1">
                    <a:lumMod val="50000"/>
                  </a:schemeClr>
                </a:solidFill>
                <a:latin typeface="Century Gothic" panose="020F0302020204030204"/>
              </a:rPr>
              <a:t>m</a:t>
            </a:r>
            <a:r>
              <a:rPr lang="en-GB" sz="3200" b="1" dirty="0">
                <a:solidFill>
                  <a:schemeClr val="accent2"/>
                </a:solidFill>
                <a:latin typeface="Century Gothic" panose="020F0302020204030204"/>
              </a:rPr>
              <a:t>e</a:t>
            </a:r>
            <a:r>
              <a:rPr lang="en-GB" sz="3200" b="1" dirty="0">
                <a:solidFill>
                  <a:schemeClr val="accent1">
                    <a:lumMod val="50000"/>
                  </a:schemeClr>
                </a:solidFill>
                <a:latin typeface="Century Gothic" panose="020F0302020204030204"/>
              </a:rPr>
              <a:t>ro</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 name="Title 1"/>
          <p:cNvSpPr>
            <a:spLocks noGrp="1"/>
          </p:cNvSpPr>
          <p:nvPr>
            <p:ph type="title"/>
          </p:nvPr>
        </p:nvSpPr>
        <p:spPr>
          <a:xfrm>
            <a:off x="10825496" y="73780"/>
            <a:ext cx="2336885" cy="450379"/>
          </a:xfrm>
        </p:spPr>
        <p:txBody>
          <a:bodyPr>
            <a:noAutofit/>
          </a:bodyPr>
          <a:lstStyle/>
          <a:p>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0" name="TextBox 1">
            <a:extLst>
              <a:ext uri="{FF2B5EF4-FFF2-40B4-BE49-F238E27FC236}">
                <a16:creationId xmlns:a16="http://schemas.microsoft.com/office/drawing/2014/main" id="{2C3B142D-B01E-401C-B0C1-C6FB9BAECB04}"/>
              </a:ext>
            </a:extLst>
          </p:cNvPr>
          <p:cNvSpPr txBox="1"/>
          <p:nvPr/>
        </p:nvSpPr>
        <p:spPr>
          <a:xfrm>
            <a:off x="4160825" y="4619870"/>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31" name="TextBox 1">
            <a:extLst>
              <a:ext uri="{FF2B5EF4-FFF2-40B4-BE49-F238E27FC236}">
                <a16:creationId xmlns:a16="http://schemas.microsoft.com/office/drawing/2014/main" id="{2C3B142D-B01E-401C-B0C1-C6FB9BAECB04}"/>
              </a:ext>
            </a:extLst>
          </p:cNvPr>
          <p:cNvSpPr txBox="1"/>
          <p:nvPr/>
        </p:nvSpPr>
        <p:spPr>
          <a:xfrm>
            <a:off x="2940301" y="4619870"/>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4" name="TextBox 3"/>
          <p:cNvSpPr txBox="1"/>
          <p:nvPr/>
        </p:nvSpPr>
        <p:spPr>
          <a:xfrm>
            <a:off x="5718793" y="1152810"/>
            <a:ext cx="1641936"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español</a:t>
            </a:r>
          </a:p>
        </p:txBody>
      </p:sp>
      <p:sp>
        <p:nvSpPr>
          <p:cNvPr id="34" name="TextBox 33"/>
          <p:cNvSpPr txBox="1"/>
          <p:nvPr/>
        </p:nvSpPr>
        <p:spPr>
          <a:xfrm>
            <a:off x="8038885" y="4716603"/>
            <a:ext cx="20855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latin typeface="Century Gothic" panose="020F0302020204030204"/>
              </a:rPr>
              <a:t>first</a:t>
            </a:r>
            <a:endPar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p:cNvSpPr txBox="1"/>
          <p:nvPr/>
        </p:nvSpPr>
        <p:spPr>
          <a:xfrm>
            <a:off x="5065826" y="3283089"/>
            <a:ext cx="26751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2"/>
                </a:solidFill>
                <a:latin typeface="Century Gothic" panose="020F0302020204030204"/>
              </a:rPr>
              <a:t>i</a:t>
            </a:r>
            <a:r>
              <a:rPr lang="en-GB" sz="3200" b="1" dirty="0">
                <a:solidFill>
                  <a:schemeClr val="accent1">
                    <a:lumMod val="50000"/>
                  </a:schemeClr>
                </a:solidFill>
                <a:latin typeface="Century Gothic" panose="020F0302020204030204"/>
              </a:rPr>
              <a:t>nt</a:t>
            </a:r>
            <a:r>
              <a:rPr lang="en-GB" sz="3200" b="1" dirty="0">
                <a:solidFill>
                  <a:schemeClr val="accent2"/>
                </a:solidFill>
                <a:latin typeface="Century Gothic" panose="020F0302020204030204"/>
              </a:rPr>
              <a:t>e</a:t>
            </a:r>
            <a:r>
              <a:rPr lang="en-GB" sz="3200" b="1" dirty="0">
                <a:solidFill>
                  <a:schemeClr val="accent1">
                    <a:lumMod val="50000"/>
                  </a:schemeClr>
                </a:solidFill>
                <a:latin typeface="Century Gothic" panose="020F0302020204030204"/>
              </a:rPr>
              <a:t>r</a:t>
            </a:r>
            <a:r>
              <a:rPr lang="en-GB" sz="3200" b="1" dirty="0">
                <a:solidFill>
                  <a:schemeClr val="accent2"/>
                </a:solidFill>
                <a:latin typeface="Century Gothic" panose="020F0302020204030204"/>
              </a:rPr>
              <a:t>e</a:t>
            </a:r>
            <a:r>
              <a:rPr lang="en-GB" sz="3200" b="1" dirty="0">
                <a:solidFill>
                  <a:schemeClr val="accent1">
                    <a:lumMod val="50000"/>
                  </a:schemeClr>
                </a:solidFill>
                <a:latin typeface="Century Gothic" panose="020F0302020204030204"/>
              </a:rPr>
              <a:t>s</a:t>
            </a:r>
            <a:r>
              <a:rPr lang="en-GB" sz="3200" b="1" dirty="0">
                <a:solidFill>
                  <a:schemeClr val="accent2"/>
                </a:solidFill>
                <a:latin typeface="Century Gothic" panose="020F0302020204030204"/>
              </a:rPr>
              <a:t>a</a:t>
            </a:r>
            <a:r>
              <a:rPr lang="en-GB" sz="3200" b="1" dirty="0">
                <a:solidFill>
                  <a:schemeClr val="accent1">
                    <a:lumMod val="50000"/>
                  </a:schemeClr>
                </a:solidFill>
                <a:latin typeface="Century Gothic" panose="020F0302020204030204"/>
              </a:rPr>
              <a:t>nt</a:t>
            </a:r>
            <a:r>
              <a:rPr lang="en-GB" sz="3200" b="1" dirty="0">
                <a:solidFill>
                  <a:schemeClr val="accent2"/>
                </a:solidFill>
                <a:latin typeface="Century Gothic" panose="020F0302020204030204"/>
              </a:rPr>
              <a:t>e</a:t>
            </a:r>
            <a:endParaRPr kumimoji="0" lang="en-GB" sz="3200" b="0" i="0" u="none" strike="noStrike" kern="1200" cap="none" spc="0" normalizeH="0" baseline="0" noProof="0" dirty="0">
              <a:ln>
                <a:noFill/>
              </a:ln>
              <a:solidFill>
                <a:schemeClr val="accent2"/>
              </a:solidFill>
              <a:effectLst/>
              <a:uLnTx/>
              <a:uFillTx/>
              <a:latin typeface="Century Gothic" panose="020F0302020204030204"/>
            </a:endParaRPr>
          </a:p>
        </p:txBody>
      </p:sp>
      <p:sp>
        <p:nvSpPr>
          <p:cNvPr id="36" name="TextBox 1">
            <a:extLst>
              <a:ext uri="{FF2B5EF4-FFF2-40B4-BE49-F238E27FC236}">
                <a16:creationId xmlns:a16="http://schemas.microsoft.com/office/drawing/2014/main" id="{2C3B142D-B01E-401C-B0C1-C6FB9BAECB04}"/>
              </a:ext>
            </a:extLst>
          </p:cNvPr>
          <p:cNvSpPr txBox="1"/>
          <p:nvPr/>
        </p:nvSpPr>
        <p:spPr>
          <a:xfrm>
            <a:off x="4085747" y="3189978"/>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37" name="TextBox 1">
            <a:extLst>
              <a:ext uri="{FF2B5EF4-FFF2-40B4-BE49-F238E27FC236}">
                <a16:creationId xmlns:a16="http://schemas.microsoft.com/office/drawing/2014/main" id="{2C3B142D-B01E-401C-B0C1-C6FB9BAECB04}"/>
              </a:ext>
            </a:extLst>
          </p:cNvPr>
          <p:cNvSpPr txBox="1"/>
          <p:nvPr/>
        </p:nvSpPr>
        <p:spPr>
          <a:xfrm>
            <a:off x="2865223" y="3189978"/>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38" name="TextBox 1">
            <a:extLst>
              <a:ext uri="{FF2B5EF4-FFF2-40B4-BE49-F238E27FC236}">
                <a16:creationId xmlns:a16="http://schemas.microsoft.com/office/drawing/2014/main" id="{2C3B142D-B01E-401C-B0C1-C6FB9BAECB04}"/>
              </a:ext>
            </a:extLst>
          </p:cNvPr>
          <p:cNvSpPr txBox="1"/>
          <p:nvPr/>
        </p:nvSpPr>
        <p:spPr>
          <a:xfrm>
            <a:off x="1694023" y="3195547"/>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39" name="TextBox 38"/>
          <p:cNvSpPr txBox="1"/>
          <p:nvPr/>
        </p:nvSpPr>
        <p:spPr>
          <a:xfrm>
            <a:off x="5042516" y="1910704"/>
            <a:ext cx="26751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1">
                    <a:lumMod val="50000"/>
                  </a:schemeClr>
                </a:solidFill>
                <a:latin typeface="Century Gothic" panose="020F0302020204030204"/>
              </a:rPr>
              <a:t>l</a:t>
            </a:r>
            <a:r>
              <a:rPr lang="en-GB" sz="3200" b="1" dirty="0">
                <a:solidFill>
                  <a:schemeClr val="accent2"/>
                </a:solidFill>
                <a:latin typeface="Century Gothic" panose="020F0302020204030204"/>
              </a:rPr>
              <a:t>i</a:t>
            </a:r>
            <a:r>
              <a:rPr lang="en-GB" sz="3200" b="1" dirty="0">
                <a:solidFill>
                  <a:schemeClr val="accent1">
                    <a:lumMod val="50000"/>
                  </a:schemeClr>
                </a:solidFill>
                <a:latin typeface="Century Gothic" panose="020F0302020204030204"/>
              </a:rPr>
              <a:t>st</a:t>
            </a:r>
            <a:r>
              <a:rPr lang="en-GB" sz="3200" b="1" dirty="0">
                <a:solidFill>
                  <a:schemeClr val="accent2"/>
                </a:solidFill>
                <a:latin typeface="Century Gothic" panose="020F0302020204030204"/>
              </a:rPr>
              <a:t>a</a:t>
            </a:r>
            <a:endParaRPr kumimoji="0" lang="en-GB" sz="3200" b="0" i="0" u="none" strike="noStrike" kern="1200" cap="none" spc="0" normalizeH="0" baseline="0" noProof="0" dirty="0">
              <a:ln>
                <a:noFill/>
              </a:ln>
              <a:solidFill>
                <a:schemeClr val="accent2"/>
              </a:solidFill>
              <a:effectLst/>
              <a:uLnTx/>
              <a:uFillTx/>
              <a:latin typeface="Century Gothic" panose="020F0302020204030204"/>
            </a:endParaRPr>
          </a:p>
        </p:txBody>
      </p:sp>
      <p:sp>
        <p:nvSpPr>
          <p:cNvPr id="40" name="TextBox 1">
            <a:extLst>
              <a:ext uri="{FF2B5EF4-FFF2-40B4-BE49-F238E27FC236}">
                <a16:creationId xmlns:a16="http://schemas.microsoft.com/office/drawing/2014/main" id="{2C3B142D-B01E-401C-B0C1-C6FB9BAECB04}"/>
              </a:ext>
            </a:extLst>
          </p:cNvPr>
          <p:cNvSpPr txBox="1"/>
          <p:nvPr/>
        </p:nvSpPr>
        <p:spPr>
          <a:xfrm>
            <a:off x="4101238" y="1767319"/>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41" name="TextBox 1">
            <a:extLst>
              <a:ext uri="{FF2B5EF4-FFF2-40B4-BE49-F238E27FC236}">
                <a16:creationId xmlns:a16="http://schemas.microsoft.com/office/drawing/2014/main" id="{2C3B142D-B01E-401C-B0C1-C6FB9BAECB04}"/>
              </a:ext>
            </a:extLst>
          </p:cNvPr>
          <p:cNvSpPr txBox="1"/>
          <p:nvPr/>
        </p:nvSpPr>
        <p:spPr>
          <a:xfrm>
            <a:off x="1709514" y="1772888"/>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42" name="TextBox 41"/>
          <p:cNvSpPr txBox="1"/>
          <p:nvPr/>
        </p:nvSpPr>
        <p:spPr>
          <a:xfrm>
            <a:off x="5049523" y="3990974"/>
            <a:ext cx="20855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2"/>
                </a:solidFill>
                <a:latin typeface="Century Gothic" panose="020F0302020204030204"/>
              </a:rPr>
              <a:t>e</a:t>
            </a:r>
            <a:r>
              <a:rPr lang="en-GB" sz="3200" b="1" dirty="0">
                <a:solidFill>
                  <a:schemeClr val="accent1">
                    <a:lumMod val="50000"/>
                  </a:schemeClr>
                </a:solidFill>
                <a:latin typeface="Century Gothic" panose="020F0302020204030204"/>
              </a:rPr>
              <a:t>sp</a:t>
            </a:r>
            <a:r>
              <a:rPr lang="en-GB" sz="3200" b="1" dirty="0">
                <a:solidFill>
                  <a:schemeClr val="accent2"/>
                </a:solidFill>
                <a:latin typeface="Century Gothic" panose="020F0302020204030204"/>
              </a:rPr>
              <a:t>a</a:t>
            </a:r>
            <a:r>
              <a:rPr lang="en-GB" sz="3200" b="1" dirty="0">
                <a:solidFill>
                  <a:schemeClr val="accent1">
                    <a:lumMod val="50000"/>
                  </a:schemeClr>
                </a:solidFill>
                <a:latin typeface="Century Gothic" panose="020F0302020204030204"/>
              </a:rPr>
              <a:t>ld</a:t>
            </a:r>
            <a:r>
              <a:rPr lang="en-GB" sz="3200" b="1" dirty="0">
                <a:solidFill>
                  <a:schemeClr val="accent2"/>
                </a:solidFill>
                <a:latin typeface="Century Gothic" panose="020F0302020204030204"/>
              </a:rPr>
              <a:t>a</a:t>
            </a:r>
            <a:endParaRPr kumimoji="0" lang="en-GB" sz="3200" b="0" i="0" u="none" strike="noStrike" kern="1200" cap="none" spc="0" normalizeH="0" baseline="0" noProof="0" dirty="0">
              <a:ln>
                <a:noFill/>
              </a:ln>
              <a:solidFill>
                <a:schemeClr val="accent2"/>
              </a:solidFill>
              <a:effectLst/>
              <a:uLnTx/>
              <a:uFillTx/>
              <a:latin typeface="Century Gothic" panose="020F0302020204030204"/>
            </a:endParaRPr>
          </a:p>
        </p:txBody>
      </p:sp>
      <p:sp>
        <p:nvSpPr>
          <p:cNvPr id="43" name="TextBox 1">
            <a:extLst>
              <a:ext uri="{FF2B5EF4-FFF2-40B4-BE49-F238E27FC236}">
                <a16:creationId xmlns:a16="http://schemas.microsoft.com/office/drawing/2014/main" id="{2C3B142D-B01E-401C-B0C1-C6FB9BAECB04}"/>
              </a:ext>
            </a:extLst>
          </p:cNvPr>
          <p:cNvSpPr txBox="1"/>
          <p:nvPr/>
        </p:nvSpPr>
        <p:spPr>
          <a:xfrm>
            <a:off x="2828033" y="3867864"/>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44" name="TextBox 1">
            <a:extLst>
              <a:ext uri="{FF2B5EF4-FFF2-40B4-BE49-F238E27FC236}">
                <a16:creationId xmlns:a16="http://schemas.microsoft.com/office/drawing/2014/main" id="{2C3B142D-B01E-401C-B0C1-C6FB9BAECB04}"/>
              </a:ext>
            </a:extLst>
          </p:cNvPr>
          <p:cNvSpPr txBox="1"/>
          <p:nvPr/>
        </p:nvSpPr>
        <p:spPr>
          <a:xfrm>
            <a:off x="1656833" y="3873433"/>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45" name="TextBox 44"/>
          <p:cNvSpPr txBox="1"/>
          <p:nvPr/>
        </p:nvSpPr>
        <p:spPr>
          <a:xfrm>
            <a:off x="8038885" y="4015986"/>
            <a:ext cx="20855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latin typeface="Century Gothic" panose="020F0302020204030204"/>
              </a:rPr>
              <a:t>back</a:t>
            </a:r>
            <a:endPar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p:cNvSpPr txBox="1"/>
          <p:nvPr/>
        </p:nvSpPr>
        <p:spPr>
          <a:xfrm>
            <a:off x="8038884" y="3353380"/>
            <a:ext cx="22553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latin typeface="Century Gothic" panose="020F0302020204030204"/>
              </a:rPr>
              <a:t>interesting</a:t>
            </a:r>
            <a:endPar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TextBox 48"/>
          <p:cNvSpPr txBox="1"/>
          <p:nvPr/>
        </p:nvSpPr>
        <p:spPr>
          <a:xfrm>
            <a:off x="8015574" y="1926423"/>
            <a:ext cx="22553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latin typeface="Century Gothic" panose="020F0302020204030204"/>
              </a:rPr>
              <a:t>list</a:t>
            </a:r>
            <a:endPar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0" name="TextBox 49"/>
          <p:cNvSpPr txBox="1"/>
          <p:nvPr/>
        </p:nvSpPr>
        <p:spPr>
          <a:xfrm>
            <a:off x="9052137" y="1173516"/>
            <a:ext cx="1242094"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inglés</a:t>
            </a:r>
          </a:p>
        </p:txBody>
      </p:sp>
      <p:sp>
        <p:nvSpPr>
          <p:cNvPr id="51" name="TextBox 50"/>
          <p:cNvSpPr txBox="1"/>
          <p:nvPr/>
        </p:nvSpPr>
        <p:spPr>
          <a:xfrm>
            <a:off x="5115528" y="5406744"/>
            <a:ext cx="20855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2"/>
                </a:solidFill>
                <a:latin typeface="Century Gothic" panose="020F0302020204030204"/>
              </a:rPr>
              <a:t>i</a:t>
            </a:r>
            <a:r>
              <a:rPr lang="en-GB" sz="3200" b="1" dirty="0">
                <a:solidFill>
                  <a:schemeClr val="accent1">
                    <a:lumMod val="50000"/>
                  </a:schemeClr>
                </a:solidFill>
                <a:latin typeface="Century Gothic" panose="020F0302020204030204"/>
              </a:rPr>
              <a:t>d</a:t>
            </a:r>
            <a:r>
              <a:rPr lang="en-GB" sz="3200" b="1" dirty="0">
                <a:solidFill>
                  <a:schemeClr val="accent2"/>
                </a:solidFill>
                <a:latin typeface="Century Gothic" panose="020F0302020204030204"/>
              </a:rPr>
              <a:t>ea</a:t>
            </a:r>
            <a:endParaRPr kumimoji="0" lang="en-GB" sz="3200" b="0" i="0" u="none" strike="noStrike" kern="1200" cap="none" spc="0" normalizeH="0" baseline="0" noProof="0" dirty="0">
              <a:ln>
                <a:noFill/>
              </a:ln>
              <a:solidFill>
                <a:schemeClr val="accent2"/>
              </a:solidFill>
              <a:effectLst/>
              <a:uLnTx/>
              <a:uFillTx/>
              <a:latin typeface="Century Gothic" panose="020F0302020204030204"/>
            </a:endParaRPr>
          </a:p>
        </p:txBody>
      </p:sp>
      <p:sp>
        <p:nvSpPr>
          <p:cNvPr id="56" name="TextBox 1">
            <a:extLst>
              <a:ext uri="{FF2B5EF4-FFF2-40B4-BE49-F238E27FC236}">
                <a16:creationId xmlns:a16="http://schemas.microsoft.com/office/drawing/2014/main" id="{2C3B142D-B01E-401C-B0C1-C6FB9BAECB04}"/>
              </a:ext>
            </a:extLst>
          </p:cNvPr>
          <p:cNvSpPr txBox="1"/>
          <p:nvPr/>
        </p:nvSpPr>
        <p:spPr>
          <a:xfrm>
            <a:off x="4085747" y="5270619"/>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59" name="TextBox 1">
            <a:extLst>
              <a:ext uri="{FF2B5EF4-FFF2-40B4-BE49-F238E27FC236}">
                <a16:creationId xmlns:a16="http://schemas.microsoft.com/office/drawing/2014/main" id="{2C3B142D-B01E-401C-B0C1-C6FB9BAECB04}"/>
              </a:ext>
            </a:extLst>
          </p:cNvPr>
          <p:cNvSpPr txBox="1"/>
          <p:nvPr/>
        </p:nvSpPr>
        <p:spPr>
          <a:xfrm>
            <a:off x="2865223" y="5270619"/>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60" name="TextBox 1">
            <a:extLst>
              <a:ext uri="{FF2B5EF4-FFF2-40B4-BE49-F238E27FC236}">
                <a16:creationId xmlns:a16="http://schemas.microsoft.com/office/drawing/2014/main" id="{2C3B142D-B01E-401C-B0C1-C6FB9BAECB04}"/>
              </a:ext>
            </a:extLst>
          </p:cNvPr>
          <p:cNvSpPr txBox="1"/>
          <p:nvPr/>
        </p:nvSpPr>
        <p:spPr>
          <a:xfrm>
            <a:off x="1694023" y="5276188"/>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61" name="TextBox 60"/>
          <p:cNvSpPr txBox="1"/>
          <p:nvPr/>
        </p:nvSpPr>
        <p:spPr>
          <a:xfrm>
            <a:off x="8007441" y="5450867"/>
            <a:ext cx="20855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latin typeface="Century Gothic" panose="020F0302020204030204"/>
              </a:rPr>
              <a:t>idea</a:t>
            </a:r>
            <a:endPar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2" name="TextBox 61"/>
          <p:cNvSpPr txBox="1"/>
          <p:nvPr/>
        </p:nvSpPr>
        <p:spPr>
          <a:xfrm>
            <a:off x="5065826" y="2585690"/>
            <a:ext cx="15872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1">
                    <a:lumMod val="50000"/>
                  </a:schemeClr>
                </a:solidFill>
                <a:latin typeface="Century Gothic" panose="020F0302020204030204"/>
              </a:rPr>
              <a:t>s</a:t>
            </a:r>
            <a:r>
              <a:rPr lang="en-GB" sz="3200" b="1" dirty="0">
                <a:solidFill>
                  <a:schemeClr val="accent2"/>
                </a:solidFill>
                <a:latin typeface="Century Gothic" panose="020F0302020204030204"/>
              </a:rPr>
              <a:t>i</a:t>
            </a:r>
            <a:r>
              <a:rPr lang="en-GB" sz="3200" b="1" dirty="0">
                <a:solidFill>
                  <a:schemeClr val="accent1">
                    <a:lumMod val="50000"/>
                  </a:schemeClr>
                </a:solidFill>
                <a:latin typeface="Century Gothic" panose="020F0302020204030204"/>
              </a:rPr>
              <a:t>n</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63" name="TextBox 1">
            <a:extLst>
              <a:ext uri="{FF2B5EF4-FFF2-40B4-BE49-F238E27FC236}">
                <a16:creationId xmlns:a16="http://schemas.microsoft.com/office/drawing/2014/main" id="{2C3B142D-B01E-401C-B0C1-C6FB9BAECB04}"/>
              </a:ext>
            </a:extLst>
          </p:cNvPr>
          <p:cNvSpPr txBox="1"/>
          <p:nvPr/>
        </p:nvSpPr>
        <p:spPr>
          <a:xfrm>
            <a:off x="4077928" y="2443808"/>
            <a:ext cx="941278" cy="830997"/>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64" name="TextBox 63"/>
          <p:cNvSpPr txBox="1"/>
          <p:nvPr/>
        </p:nvSpPr>
        <p:spPr>
          <a:xfrm>
            <a:off x="8042714" y="2606565"/>
            <a:ext cx="26751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1">
                    <a:lumMod val="50000"/>
                  </a:schemeClr>
                </a:solidFill>
                <a:latin typeface="Century Gothic" panose="020F0302020204030204"/>
              </a:rPr>
              <a:t>without</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65" name="Action Button: Custom 16">
            <a:hlinkClick r:id="" action="ppaction://noaction" highlightClick="1">
              <a:snd r:embed="rId3" name="Copy of lista.wav"/>
            </a:hlinkClick>
            <a:extLst>
              <a:ext uri="{FF2B5EF4-FFF2-40B4-BE49-F238E27FC236}">
                <a16:creationId xmlns:a16="http://schemas.microsoft.com/office/drawing/2014/main" id="{7F723D99-6BD3-49BC-B74E-49654E975A06}"/>
              </a:ext>
            </a:extLst>
          </p:cNvPr>
          <p:cNvSpPr/>
          <p:nvPr/>
        </p:nvSpPr>
        <p:spPr>
          <a:xfrm>
            <a:off x="883872" y="2022691"/>
            <a:ext cx="518880" cy="42111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66" name="Action Button: Custom 16">
            <a:hlinkClick r:id="" action="ppaction://noaction" highlightClick="1">
              <a:snd r:embed="rId4" name="sin.wav"/>
            </a:hlinkClick>
            <a:extLst>
              <a:ext uri="{FF2B5EF4-FFF2-40B4-BE49-F238E27FC236}">
                <a16:creationId xmlns:a16="http://schemas.microsoft.com/office/drawing/2014/main" id="{7F723D99-6BD3-49BC-B74E-49654E975A06}"/>
              </a:ext>
            </a:extLst>
          </p:cNvPr>
          <p:cNvSpPr/>
          <p:nvPr/>
        </p:nvSpPr>
        <p:spPr>
          <a:xfrm>
            <a:off x="883872" y="2685613"/>
            <a:ext cx="518880" cy="42111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67" name="Action Button: Custom 16">
            <a:hlinkClick r:id="" action="ppaction://noaction" highlightClick="1">
              <a:snd r:embed="rId5" name="interesante.wav"/>
            </a:hlinkClick>
            <a:extLst>
              <a:ext uri="{FF2B5EF4-FFF2-40B4-BE49-F238E27FC236}">
                <a16:creationId xmlns:a16="http://schemas.microsoft.com/office/drawing/2014/main" id="{7F723D99-6BD3-49BC-B74E-49654E975A06}"/>
              </a:ext>
            </a:extLst>
          </p:cNvPr>
          <p:cNvSpPr/>
          <p:nvPr/>
        </p:nvSpPr>
        <p:spPr>
          <a:xfrm>
            <a:off x="886900" y="3364917"/>
            <a:ext cx="518880" cy="42111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68" name="Action Button: Custom 16">
            <a:hlinkClick r:id="" action="ppaction://noaction" highlightClick="1">
              <a:snd r:embed="rId6" name="espalda.wav"/>
            </a:hlinkClick>
            <a:extLst>
              <a:ext uri="{FF2B5EF4-FFF2-40B4-BE49-F238E27FC236}">
                <a16:creationId xmlns:a16="http://schemas.microsoft.com/office/drawing/2014/main" id="{7F723D99-6BD3-49BC-B74E-49654E975A06}"/>
              </a:ext>
            </a:extLst>
          </p:cNvPr>
          <p:cNvSpPr/>
          <p:nvPr/>
        </p:nvSpPr>
        <p:spPr>
          <a:xfrm>
            <a:off x="878110" y="4072802"/>
            <a:ext cx="518880" cy="42111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69" name="Action Button: Custom 16">
            <a:hlinkClick r:id="" action="ppaction://noaction" highlightClick="1">
              <a:snd r:embed="rId7" name="primero.wav"/>
            </a:hlinkClick>
            <a:extLst>
              <a:ext uri="{FF2B5EF4-FFF2-40B4-BE49-F238E27FC236}">
                <a16:creationId xmlns:a16="http://schemas.microsoft.com/office/drawing/2014/main" id="{7F723D99-6BD3-49BC-B74E-49654E975A06}"/>
              </a:ext>
            </a:extLst>
          </p:cNvPr>
          <p:cNvSpPr/>
          <p:nvPr/>
        </p:nvSpPr>
        <p:spPr>
          <a:xfrm>
            <a:off x="883988" y="4795260"/>
            <a:ext cx="518880" cy="42111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70" name="Action Button: Custom 16">
            <a:hlinkClick r:id="" action="ppaction://noaction" highlightClick="1">
              <a:snd r:embed="rId8" name="idea.wav"/>
            </a:hlinkClick>
            <a:extLst>
              <a:ext uri="{FF2B5EF4-FFF2-40B4-BE49-F238E27FC236}">
                <a16:creationId xmlns:a16="http://schemas.microsoft.com/office/drawing/2014/main" id="{7F723D99-6BD3-49BC-B74E-49654E975A06}"/>
              </a:ext>
            </a:extLst>
          </p:cNvPr>
          <p:cNvSpPr/>
          <p:nvPr/>
        </p:nvSpPr>
        <p:spPr>
          <a:xfrm>
            <a:off x="893791" y="5488572"/>
            <a:ext cx="518880" cy="42111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Tree>
    <p:extLst>
      <p:ext uri="{BB962C8B-B14F-4D97-AF65-F5344CB8AC3E}">
        <p14:creationId xmlns:p14="http://schemas.microsoft.com/office/powerpoint/2010/main" val="121059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P spid="31" grpId="0"/>
      <p:bldP spid="34" grpId="0"/>
      <p:bldP spid="35" grpId="0"/>
      <p:bldP spid="36" grpId="0"/>
      <p:bldP spid="37" grpId="0"/>
      <p:bldP spid="38" grpId="0"/>
      <p:bldP spid="39" grpId="0"/>
      <p:bldP spid="40" grpId="0"/>
      <p:bldP spid="41" grpId="0"/>
      <p:bldP spid="42" grpId="0"/>
      <p:bldP spid="43" grpId="0"/>
      <p:bldP spid="44" grpId="0"/>
      <p:bldP spid="45" grpId="0"/>
      <p:bldP spid="48" grpId="0"/>
      <p:bldP spid="49" grpId="0"/>
      <p:bldP spid="51" grpId="0"/>
      <p:bldP spid="56" grpId="0"/>
      <p:bldP spid="59" grpId="0"/>
      <p:bldP spid="60" grpId="0"/>
      <p:bldP spid="61" grpId="0"/>
      <p:bldP spid="62" grpId="0"/>
      <p:bldP spid="63" grpId="0"/>
      <p:bldP spid="6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9A89D1F-CAEB-455E-B07E-979DE3696B78}"/>
              </a:ext>
            </a:extLst>
          </p:cNvPr>
          <p:cNvSpPr txBox="1"/>
          <p:nvPr/>
        </p:nvSpPr>
        <p:spPr>
          <a:xfrm>
            <a:off x="438320" y="1596300"/>
            <a:ext cx="10741988" cy="1754326"/>
          </a:xfrm>
          <a:prstGeom prst="rect">
            <a:avLst/>
          </a:prstGeom>
          <a:noFill/>
        </p:spPr>
        <p:txBody>
          <a:bodyPr wrap="square" rtlCol="0">
            <a:spAutoFit/>
          </a:bodyPr>
          <a:lstStyle/>
          <a:p>
            <a:pPr>
              <a:defRPr/>
            </a:pPr>
            <a:r>
              <a:rPr lang="en-GB" sz="3600" b="1" dirty="0">
                <a:solidFill>
                  <a:srgbClr val="4472C4">
                    <a:lumMod val="50000"/>
                  </a:srgbClr>
                </a:solidFill>
                <a:latin typeface="Century Gothic" panose="020B0502020202020204" pitchFamily="34" charset="0"/>
              </a:rPr>
              <a:t>In Spanish, adjectives that end in ‘o’ change to an ‘a’ when the person being described is female. </a:t>
            </a:r>
          </a:p>
        </p:txBody>
      </p:sp>
      <p:sp>
        <p:nvSpPr>
          <p:cNvPr id="11" name="Rectangle 10">
            <a:extLst>
              <a:ext uri="{FF2B5EF4-FFF2-40B4-BE49-F238E27FC236}">
                <a16:creationId xmlns:a16="http://schemas.microsoft.com/office/drawing/2014/main" id="{9F8F027E-FF3C-427E-B75C-F364CB6644B0}"/>
              </a:ext>
            </a:extLst>
          </p:cNvPr>
          <p:cNvSpPr/>
          <p:nvPr/>
        </p:nvSpPr>
        <p:spPr>
          <a:xfrm>
            <a:off x="679385" y="3665552"/>
            <a:ext cx="2095445"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entury Gothic" panose="020B0502020202020204" pitchFamily="34" charset="0"/>
              </a:rPr>
              <a:t>Masculine</a:t>
            </a:r>
          </a:p>
        </p:txBody>
      </p:sp>
      <p:sp>
        <p:nvSpPr>
          <p:cNvPr id="20" name="TextBox 19">
            <a:extLst>
              <a:ext uri="{FF2B5EF4-FFF2-40B4-BE49-F238E27FC236}">
                <a16:creationId xmlns:a16="http://schemas.microsoft.com/office/drawing/2014/main" id="{4F575112-50D2-4AA5-9D2B-D552B8B34206}"/>
              </a:ext>
            </a:extLst>
          </p:cNvPr>
          <p:cNvSpPr txBox="1"/>
          <p:nvPr/>
        </p:nvSpPr>
        <p:spPr>
          <a:xfrm>
            <a:off x="3254949" y="3668411"/>
            <a:ext cx="4083212" cy="553998"/>
          </a:xfrm>
          <a:prstGeom prst="rect">
            <a:avLst/>
          </a:prstGeom>
          <a:noFill/>
        </p:spPr>
        <p:txBody>
          <a:bodyPr wrap="square" rtlCol="0">
            <a:spAutoFit/>
          </a:bodyPr>
          <a:lstStyle/>
          <a:p>
            <a:pPr>
              <a:defRPr/>
            </a:pPr>
            <a:r>
              <a:rPr lang="en-GB" sz="3000" dirty="0">
                <a:solidFill>
                  <a:srgbClr val="115076"/>
                </a:solidFill>
                <a:latin typeface="Century Gothic" panose="020B0502020202020204" pitchFamily="34" charset="0"/>
              </a:rPr>
              <a:t>Está</a:t>
            </a:r>
            <a:r>
              <a:rPr lang="en-GB" sz="3000" dirty="0">
                <a:solidFill>
                  <a:srgbClr val="4472C4">
                    <a:lumMod val="50000"/>
                  </a:srgbClr>
                </a:solidFill>
                <a:latin typeface="Century Gothic" panose="020B0502020202020204" pitchFamily="34" charset="0"/>
              </a:rPr>
              <a:t> </a:t>
            </a:r>
            <a:r>
              <a:rPr lang="en-GB" sz="3000" dirty="0" err="1">
                <a:solidFill>
                  <a:srgbClr val="4472C4">
                    <a:lumMod val="50000"/>
                  </a:srgbClr>
                </a:solidFill>
                <a:latin typeface="Century Gothic" panose="020B0502020202020204" pitchFamily="34" charset="0"/>
              </a:rPr>
              <a:t>nervios</a:t>
            </a:r>
            <a:r>
              <a:rPr lang="en-GB" sz="3000" b="1" dirty="0" err="1">
                <a:solidFill>
                  <a:srgbClr val="0066FF"/>
                </a:solidFill>
                <a:latin typeface="Century Gothic" panose="020B0502020202020204" pitchFamily="34" charset="0"/>
              </a:rPr>
              <a:t>o</a:t>
            </a:r>
            <a:r>
              <a:rPr lang="en-GB" sz="3000" dirty="0">
                <a:solidFill>
                  <a:srgbClr val="4472C4">
                    <a:lumMod val="50000"/>
                  </a:srgbClr>
                </a:solidFill>
                <a:latin typeface="Century Gothic" panose="020B0502020202020204" pitchFamily="34" charset="0"/>
              </a:rPr>
              <a:t>.</a:t>
            </a:r>
          </a:p>
        </p:txBody>
      </p:sp>
      <p:sp>
        <p:nvSpPr>
          <p:cNvPr id="21" name="TextBox 20">
            <a:extLst>
              <a:ext uri="{FF2B5EF4-FFF2-40B4-BE49-F238E27FC236}">
                <a16:creationId xmlns:a16="http://schemas.microsoft.com/office/drawing/2014/main" id="{8AD72716-A7EE-417E-BE4E-C34E543964A8}"/>
              </a:ext>
            </a:extLst>
          </p:cNvPr>
          <p:cNvSpPr txBox="1"/>
          <p:nvPr/>
        </p:nvSpPr>
        <p:spPr>
          <a:xfrm>
            <a:off x="7338161" y="4740973"/>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She is nervous.</a:t>
            </a:r>
          </a:p>
        </p:txBody>
      </p:sp>
      <p:sp>
        <p:nvSpPr>
          <p:cNvPr id="22" name="Rectangle 21">
            <a:extLst>
              <a:ext uri="{FF2B5EF4-FFF2-40B4-BE49-F238E27FC236}">
                <a16:creationId xmlns:a16="http://schemas.microsoft.com/office/drawing/2014/main" id="{E2246787-51B5-41BA-BEDD-67C933EF66BA}"/>
              </a:ext>
            </a:extLst>
          </p:cNvPr>
          <p:cNvSpPr/>
          <p:nvPr/>
        </p:nvSpPr>
        <p:spPr>
          <a:xfrm>
            <a:off x="679385" y="4727163"/>
            <a:ext cx="1872629"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entury Gothic" panose="020B0502020202020204" pitchFamily="34" charset="0"/>
              </a:rPr>
              <a:t>Feminine</a:t>
            </a:r>
          </a:p>
        </p:txBody>
      </p:sp>
      <p:sp>
        <p:nvSpPr>
          <p:cNvPr id="23" name="TextBox 22">
            <a:extLst>
              <a:ext uri="{FF2B5EF4-FFF2-40B4-BE49-F238E27FC236}">
                <a16:creationId xmlns:a16="http://schemas.microsoft.com/office/drawing/2014/main" id="{365B32D3-8F8A-4C9F-B097-62CCEB5E5562}"/>
              </a:ext>
            </a:extLst>
          </p:cNvPr>
          <p:cNvSpPr txBox="1"/>
          <p:nvPr/>
        </p:nvSpPr>
        <p:spPr>
          <a:xfrm>
            <a:off x="3228622" y="4727163"/>
            <a:ext cx="5161385" cy="553998"/>
          </a:xfrm>
          <a:prstGeom prst="rect">
            <a:avLst/>
          </a:prstGeom>
          <a:noFill/>
        </p:spPr>
        <p:txBody>
          <a:bodyPr wrap="square" rtlCol="0">
            <a:spAutoFit/>
          </a:bodyPr>
          <a:lstStyle/>
          <a:p>
            <a:pPr>
              <a:defRPr/>
            </a:pPr>
            <a:r>
              <a:rPr lang="en-GB" sz="3000" dirty="0">
                <a:solidFill>
                  <a:srgbClr val="115076"/>
                </a:solidFill>
                <a:latin typeface="Century Gothic" panose="020B0502020202020204" pitchFamily="34" charset="0"/>
              </a:rPr>
              <a:t>Está</a:t>
            </a:r>
            <a:r>
              <a:rPr lang="en-GB" sz="3000" dirty="0">
                <a:solidFill>
                  <a:srgbClr val="4472C4">
                    <a:lumMod val="50000"/>
                  </a:srgbClr>
                </a:solidFill>
                <a:latin typeface="Century Gothic" panose="020B0502020202020204" pitchFamily="34" charset="0"/>
              </a:rPr>
              <a:t> </a:t>
            </a:r>
            <a:r>
              <a:rPr lang="en-GB" sz="3000" dirty="0" err="1">
                <a:solidFill>
                  <a:srgbClr val="4472C4">
                    <a:lumMod val="50000"/>
                  </a:srgbClr>
                </a:solidFill>
                <a:latin typeface="Century Gothic" panose="020B0502020202020204" pitchFamily="34" charset="0"/>
              </a:rPr>
              <a:t>nervios</a:t>
            </a:r>
            <a:r>
              <a:rPr lang="en-GB" sz="3000" b="1" dirty="0" err="1">
                <a:solidFill>
                  <a:srgbClr val="FF0000"/>
                </a:solidFill>
                <a:latin typeface="Century Gothic" panose="020B0502020202020204" pitchFamily="34" charset="0"/>
              </a:rPr>
              <a:t>a</a:t>
            </a:r>
            <a:r>
              <a:rPr lang="en-GB" sz="3000" dirty="0">
                <a:solidFill>
                  <a:srgbClr val="4472C4">
                    <a:lumMod val="50000"/>
                  </a:srgbClr>
                </a:solidFill>
                <a:latin typeface="Century Gothic" panose="020B0502020202020204" pitchFamily="34" charset="0"/>
              </a:rPr>
              <a:t>.</a:t>
            </a:r>
          </a:p>
        </p:txBody>
      </p:sp>
      <p:sp>
        <p:nvSpPr>
          <p:cNvPr id="24" name="TextBox 23">
            <a:extLst>
              <a:ext uri="{FF2B5EF4-FFF2-40B4-BE49-F238E27FC236}">
                <a16:creationId xmlns:a16="http://schemas.microsoft.com/office/drawing/2014/main" id="{B4ADF24B-8CC0-4CC6-B5BD-B8DB3A414C69}"/>
              </a:ext>
            </a:extLst>
          </p:cNvPr>
          <p:cNvSpPr txBox="1"/>
          <p:nvPr/>
        </p:nvSpPr>
        <p:spPr>
          <a:xfrm>
            <a:off x="7338161" y="3668411"/>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He is nervous.</a:t>
            </a:r>
          </a:p>
        </p:txBody>
      </p:sp>
      <p:pic>
        <p:nvPicPr>
          <p:cNvPr id="25" name="Picture 24">
            <a:extLst>
              <a:ext uri="{FF2B5EF4-FFF2-40B4-BE49-F238E27FC236}">
                <a16:creationId xmlns:a16="http://schemas.microsoft.com/office/drawing/2014/main" id="{883142B6-B72A-4549-9FF5-82261D39F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26" name="Title 1">
            <a:extLst>
              <a:ext uri="{FF2B5EF4-FFF2-40B4-BE49-F238E27FC236}">
                <a16:creationId xmlns:a16="http://schemas.microsoft.com/office/drawing/2014/main" id="{70EEB679-A0FC-4E61-96F0-8E0E0D107314}"/>
              </a:ext>
            </a:extLst>
          </p:cNvPr>
          <p:cNvSpPr>
            <a:spLocks noGrp="1"/>
          </p:cNvSpPr>
          <p:nvPr>
            <p:ph type="title"/>
          </p:nvPr>
        </p:nvSpPr>
        <p:spPr>
          <a:xfrm>
            <a:off x="12657" y="0"/>
            <a:ext cx="6484584" cy="1325563"/>
          </a:xfrm>
        </p:spPr>
        <p:txBody>
          <a:bodyPr>
            <a:normAutofit/>
          </a:bodyPr>
          <a:lstStyle/>
          <a:p>
            <a:r>
              <a:rPr lang="en-GB" sz="3600" b="1" dirty="0">
                <a:solidFill>
                  <a:schemeClr val="bg1"/>
                </a:solidFill>
                <a:latin typeface="Century Gothic" panose="020B0502020202020204" pitchFamily="34" charset="0"/>
              </a:rPr>
              <a:t>Adjective agreement</a:t>
            </a:r>
          </a:p>
        </p:txBody>
      </p:sp>
    </p:spTree>
    <p:extLst>
      <p:ext uri="{BB962C8B-B14F-4D97-AF65-F5344CB8AC3E}">
        <p14:creationId xmlns:p14="http://schemas.microsoft.com/office/powerpoint/2010/main" val="315591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0"/>
                                  </p:iterate>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0"/>
                                  </p:iterate>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grpId="1" nodeType="clickEffect">
                                  <p:stCondLst>
                                    <p:cond delay="0"/>
                                  </p:stCondLst>
                                  <p:iterate type="lt">
                                    <p:tmPct val="10000"/>
                                  </p:iterate>
                                  <p:childTnLst>
                                    <p:anim calcmode="discrete" valueType="str">
                                      <p:cBhvr>
                                        <p:cTn id="34"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mph" presetSubtype="0" fill="hold" grpId="1" nodeType="clickEffect">
                                  <p:stCondLst>
                                    <p:cond delay="0"/>
                                  </p:stCondLst>
                                  <p:iterate type="lt">
                                    <p:tmPct val="10000"/>
                                  </p:iterate>
                                  <p:childTnLst>
                                    <p:anim calcmode="discrete" valueType="str">
                                      <p:cBhvr>
                                        <p:cTn id="38"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0" grpId="0"/>
      <p:bldP spid="20" grpId="1"/>
      <p:bldP spid="21" grpId="0"/>
      <p:bldP spid="22" grpId="0"/>
      <p:bldP spid="23" grpId="0"/>
      <p:bldP spid="23" grpId="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C86183-1A11-4109-94E8-24F6D7E2BCAF}"/>
              </a:ext>
            </a:extLst>
          </p:cNvPr>
          <p:cNvSpPr/>
          <p:nvPr/>
        </p:nvSpPr>
        <p:spPr>
          <a:xfrm>
            <a:off x="4435411" y="407679"/>
            <a:ext cx="1872629"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entury Gothic" panose="020B0502020202020204" pitchFamily="34" charset="0"/>
              </a:rPr>
              <a:t>Feminine</a:t>
            </a:r>
          </a:p>
        </p:txBody>
      </p:sp>
      <p:sp>
        <p:nvSpPr>
          <p:cNvPr id="20" name="TextBox 19">
            <a:extLst>
              <a:ext uri="{FF2B5EF4-FFF2-40B4-BE49-F238E27FC236}">
                <a16:creationId xmlns:a16="http://schemas.microsoft.com/office/drawing/2014/main" id="{EABC438C-C085-481C-9D23-5369F9A61BF4}"/>
              </a:ext>
            </a:extLst>
          </p:cNvPr>
          <p:cNvSpPr txBox="1"/>
          <p:nvPr/>
        </p:nvSpPr>
        <p:spPr>
          <a:xfrm>
            <a:off x="1094120" y="1008604"/>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blanc</a:t>
            </a:r>
            <a:r>
              <a:rPr lang="en-GB" sz="3000" dirty="0" err="1">
                <a:solidFill>
                  <a:srgbClr val="5B9BD5"/>
                </a:solidFill>
                <a:latin typeface="Century Gothic" panose="020B0502020202020204" pitchFamily="34" charset="0"/>
              </a:rPr>
              <a:t>o</a:t>
            </a:r>
            <a:endParaRPr lang="en-GB" sz="3000" dirty="0">
              <a:solidFill>
                <a:srgbClr val="5B9BD5"/>
              </a:solidFill>
              <a:latin typeface="Century Gothic" panose="020B0502020202020204" pitchFamily="34" charset="0"/>
            </a:endParaRPr>
          </a:p>
        </p:txBody>
      </p:sp>
      <p:sp>
        <p:nvSpPr>
          <p:cNvPr id="21" name="TextBox 20">
            <a:extLst>
              <a:ext uri="{FF2B5EF4-FFF2-40B4-BE49-F238E27FC236}">
                <a16:creationId xmlns:a16="http://schemas.microsoft.com/office/drawing/2014/main" id="{3B037ED9-D1A9-4EA1-A82D-E7D1AE78D053}"/>
              </a:ext>
            </a:extLst>
          </p:cNvPr>
          <p:cNvSpPr txBox="1"/>
          <p:nvPr/>
        </p:nvSpPr>
        <p:spPr>
          <a:xfrm>
            <a:off x="4435411" y="1010738"/>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blanc</a:t>
            </a:r>
            <a:r>
              <a:rPr lang="en-GB" sz="3000" dirty="0" err="1">
                <a:solidFill>
                  <a:srgbClr val="FF0000"/>
                </a:solidFill>
                <a:latin typeface="Century Gothic" panose="020B0502020202020204" pitchFamily="34" charset="0"/>
              </a:rPr>
              <a:t>a</a:t>
            </a:r>
            <a:endParaRPr lang="en-GB" sz="3000" dirty="0">
              <a:solidFill>
                <a:srgbClr val="FF0000"/>
              </a:solidFill>
              <a:latin typeface="Century Gothic" panose="020B0502020202020204" pitchFamily="34" charset="0"/>
            </a:endParaRPr>
          </a:p>
        </p:txBody>
      </p:sp>
      <p:sp>
        <p:nvSpPr>
          <p:cNvPr id="22" name="TextBox 21">
            <a:extLst>
              <a:ext uri="{FF2B5EF4-FFF2-40B4-BE49-F238E27FC236}">
                <a16:creationId xmlns:a16="http://schemas.microsoft.com/office/drawing/2014/main" id="{CB971DC0-D329-4E7A-95FA-75B219A6BFD0}"/>
              </a:ext>
            </a:extLst>
          </p:cNvPr>
          <p:cNvSpPr txBox="1"/>
          <p:nvPr/>
        </p:nvSpPr>
        <p:spPr>
          <a:xfrm>
            <a:off x="1094120" y="1606045"/>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nervios</a:t>
            </a:r>
            <a:r>
              <a:rPr lang="en-GB" sz="3000" dirty="0" err="1">
                <a:solidFill>
                  <a:srgbClr val="5B9BD5"/>
                </a:solidFill>
                <a:latin typeface="Century Gothic" panose="020B0502020202020204" pitchFamily="34" charset="0"/>
              </a:rPr>
              <a:t>o</a:t>
            </a:r>
            <a:endParaRPr lang="en-GB" sz="3000" dirty="0">
              <a:solidFill>
                <a:srgbClr val="4472C4">
                  <a:lumMod val="50000"/>
                </a:srgbClr>
              </a:solidFill>
              <a:latin typeface="Century Gothic" panose="020B0502020202020204" pitchFamily="34" charset="0"/>
            </a:endParaRPr>
          </a:p>
        </p:txBody>
      </p:sp>
      <p:sp>
        <p:nvSpPr>
          <p:cNvPr id="23" name="TextBox 22">
            <a:extLst>
              <a:ext uri="{FF2B5EF4-FFF2-40B4-BE49-F238E27FC236}">
                <a16:creationId xmlns:a16="http://schemas.microsoft.com/office/drawing/2014/main" id="{BA89CA59-53ED-4FD5-8616-199600B5BF3D}"/>
              </a:ext>
            </a:extLst>
          </p:cNvPr>
          <p:cNvSpPr txBox="1"/>
          <p:nvPr/>
        </p:nvSpPr>
        <p:spPr>
          <a:xfrm>
            <a:off x="4465318" y="1606045"/>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nervios</a:t>
            </a:r>
            <a:r>
              <a:rPr lang="en-GB" sz="3000" dirty="0" err="1">
                <a:solidFill>
                  <a:srgbClr val="FF0000"/>
                </a:solidFill>
                <a:latin typeface="Century Gothic" panose="020B0502020202020204" pitchFamily="34" charset="0"/>
              </a:rPr>
              <a:t>a</a:t>
            </a:r>
            <a:endParaRPr lang="en-GB" sz="3000" dirty="0">
              <a:solidFill>
                <a:srgbClr val="FF0000"/>
              </a:solidFill>
              <a:latin typeface="Century Gothic" panose="020B0502020202020204" pitchFamily="34" charset="0"/>
            </a:endParaRPr>
          </a:p>
        </p:txBody>
      </p:sp>
      <p:sp>
        <p:nvSpPr>
          <p:cNvPr id="24" name="TextBox 23">
            <a:extLst>
              <a:ext uri="{FF2B5EF4-FFF2-40B4-BE49-F238E27FC236}">
                <a16:creationId xmlns:a16="http://schemas.microsoft.com/office/drawing/2014/main" id="{4114539A-40FC-46DA-A573-3A910233AEC7}"/>
              </a:ext>
            </a:extLst>
          </p:cNvPr>
          <p:cNvSpPr txBox="1"/>
          <p:nvPr/>
        </p:nvSpPr>
        <p:spPr>
          <a:xfrm>
            <a:off x="1094120" y="2252215"/>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rar</a:t>
            </a:r>
            <a:r>
              <a:rPr lang="en-GB" sz="3000" dirty="0">
                <a:solidFill>
                  <a:srgbClr val="5B9BD5"/>
                </a:solidFill>
                <a:latin typeface="Century Gothic" panose="020B0502020202020204" pitchFamily="34" charset="0"/>
              </a:rPr>
              <a:t>o</a:t>
            </a:r>
            <a:endParaRPr lang="en-GB" sz="3000" dirty="0">
              <a:solidFill>
                <a:srgbClr val="4472C4">
                  <a:lumMod val="50000"/>
                </a:srgbClr>
              </a:solidFill>
              <a:latin typeface="Century Gothic" panose="020B0502020202020204" pitchFamily="34" charset="0"/>
            </a:endParaRPr>
          </a:p>
        </p:txBody>
      </p:sp>
      <p:sp>
        <p:nvSpPr>
          <p:cNvPr id="25" name="TextBox 24">
            <a:extLst>
              <a:ext uri="{FF2B5EF4-FFF2-40B4-BE49-F238E27FC236}">
                <a16:creationId xmlns:a16="http://schemas.microsoft.com/office/drawing/2014/main" id="{9EBC520E-C89F-4423-9B73-3CA377C6862B}"/>
              </a:ext>
            </a:extLst>
          </p:cNvPr>
          <p:cNvSpPr txBox="1"/>
          <p:nvPr/>
        </p:nvSpPr>
        <p:spPr>
          <a:xfrm>
            <a:off x="4465318" y="2235781"/>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rar</a:t>
            </a:r>
            <a:r>
              <a:rPr lang="en-GB" sz="3000" dirty="0">
                <a:solidFill>
                  <a:srgbClr val="FF0000"/>
                </a:solidFill>
                <a:latin typeface="Century Gothic" panose="020B0502020202020204" pitchFamily="34" charset="0"/>
              </a:rPr>
              <a:t>a</a:t>
            </a:r>
          </a:p>
        </p:txBody>
      </p:sp>
      <p:sp>
        <p:nvSpPr>
          <p:cNvPr id="26" name="TextBox 25">
            <a:extLst>
              <a:ext uri="{FF2B5EF4-FFF2-40B4-BE49-F238E27FC236}">
                <a16:creationId xmlns:a16="http://schemas.microsoft.com/office/drawing/2014/main" id="{D1BA3123-D9B6-4A25-8B5D-CEB6AD1523AC}"/>
              </a:ext>
            </a:extLst>
          </p:cNvPr>
          <p:cNvSpPr txBox="1"/>
          <p:nvPr/>
        </p:nvSpPr>
        <p:spPr>
          <a:xfrm>
            <a:off x="1094120" y="2829350"/>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seri</a:t>
            </a:r>
            <a:r>
              <a:rPr lang="en-GB" sz="3000" dirty="0">
                <a:solidFill>
                  <a:srgbClr val="5B9BD5"/>
                </a:solidFill>
                <a:latin typeface="Century Gothic" panose="020B0502020202020204" pitchFamily="34" charset="0"/>
              </a:rPr>
              <a:t>o</a:t>
            </a:r>
            <a:endParaRPr lang="en-GB" sz="3000" dirty="0">
              <a:solidFill>
                <a:srgbClr val="4472C4">
                  <a:lumMod val="50000"/>
                </a:srgbClr>
              </a:solidFill>
              <a:latin typeface="Century Gothic" panose="020B0502020202020204" pitchFamily="34" charset="0"/>
            </a:endParaRPr>
          </a:p>
        </p:txBody>
      </p:sp>
      <p:sp>
        <p:nvSpPr>
          <p:cNvPr id="27" name="TextBox 26">
            <a:extLst>
              <a:ext uri="{FF2B5EF4-FFF2-40B4-BE49-F238E27FC236}">
                <a16:creationId xmlns:a16="http://schemas.microsoft.com/office/drawing/2014/main" id="{ADC2248F-E035-4094-B03D-6D3F31C60F88}"/>
              </a:ext>
            </a:extLst>
          </p:cNvPr>
          <p:cNvSpPr txBox="1"/>
          <p:nvPr/>
        </p:nvSpPr>
        <p:spPr>
          <a:xfrm>
            <a:off x="4435411" y="2826704"/>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seri</a:t>
            </a:r>
            <a:r>
              <a:rPr lang="en-GB" sz="3000" dirty="0" err="1">
                <a:solidFill>
                  <a:srgbClr val="FF0000"/>
                </a:solidFill>
                <a:latin typeface="Century Gothic" panose="020B0502020202020204" pitchFamily="34" charset="0"/>
              </a:rPr>
              <a:t>a</a:t>
            </a:r>
            <a:endParaRPr lang="en-GB" sz="3000" dirty="0">
              <a:solidFill>
                <a:srgbClr val="4472C4">
                  <a:lumMod val="50000"/>
                </a:srgbClr>
              </a:solidFill>
              <a:latin typeface="Century Gothic" panose="020B0502020202020204" pitchFamily="34" charset="0"/>
            </a:endParaRPr>
          </a:p>
        </p:txBody>
      </p:sp>
      <p:sp>
        <p:nvSpPr>
          <p:cNvPr id="28" name="TextBox 27">
            <a:extLst>
              <a:ext uri="{FF2B5EF4-FFF2-40B4-BE49-F238E27FC236}">
                <a16:creationId xmlns:a16="http://schemas.microsoft.com/office/drawing/2014/main" id="{CB5D0233-CBA5-4C45-A60B-EC86E243AA7D}"/>
              </a:ext>
            </a:extLst>
          </p:cNvPr>
          <p:cNvSpPr txBox="1"/>
          <p:nvPr/>
        </p:nvSpPr>
        <p:spPr>
          <a:xfrm>
            <a:off x="1094120" y="3440434"/>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tont</a:t>
            </a:r>
            <a:r>
              <a:rPr lang="en-GB" sz="3000" dirty="0">
                <a:solidFill>
                  <a:srgbClr val="5B9BD5"/>
                </a:solidFill>
                <a:latin typeface="Century Gothic" panose="020B0502020202020204" pitchFamily="34" charset="0"/>
              </a:rPr>
              <a:t>o</a:t>
            </a:r>
            <a:endParaRPr lang="en-GB" sz="3000" dirty="0">
              <a:solidFill>
                <a:srgbClr val="4472C4">
                  <a:lumMod val="50000"/>
                </a:srgbClr>
              </a:solidFill>
              <a:latin typeface="Century Gothic" panose="020B0502020202020204" pitchFamily="34" charset="0"/>
            </a:endParaRPr>
          </a:p>
        </p:txBody>
      </p:sp>
      <p:sp>
        <p:nvSpPr>
          <p:cNvPr id="29" name="TextBox 28">
            <a:extLst>
              <a:ext uri="{FF2B5EF4-FFF2-40B4-BE49-F238E27FC236}">
                <a16:creationId xmlns:a16="http://schemas.microsoft.com/office/drawing/2014/main" id="{A8E64562-657E-4E83-9C9B-8EEE0059F609}"/>
              </a:ext>
            </a:extLst>
          </p:cNvPr>
          <p:cNvSpPr txBox="1"/>
          <p:nvPr/>
        </p:nvSpPr>
        <p:spPr>
          <a:xfrm>
            <a:off x="4435411" y="3445440"/>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tont</a:t>
            </a:r>
            <a:r>
              <a:rPr lang="en-GB" sz="3000" dirty="0" err="1">
                <a:solidFill>
                  <a:srgbClr val="FF0000"/>
                </a:solidFill>
                <a:latin typeface="Century Gothic" panose="020B0502020202020204" pitchFamily="34" charset="0"/>
              </a:rPr>
              <a:t>a</a:t>
            </a:r>
            <a:endParaRPr lang="en-GB" sz="3000" dirty="0">
              <a:solidFill>
                <a:srgbClr val="4472C4">
                  <a:lumMod val="50000"/>
                </a:srgbClr>
              </a:solidFill>
              <a:latin typeface="Century Gothic" panose="020B0502020202020204" pitchFamily="34" charset="0"/>
            </a:endParaRPr>
          </a:p>
        </p:txBody>
      </p:sp>
      <p:sp>
        <p:nvSpPr>
          <p:cNvPr id="30" name="TextBox 29">
            <a:extLst>
              <a:ext uri="{FF2B5EF4-FFF2-40B4-BE49-F238E27FC236}">
                <a16:creationId xmlns:a16="http://schemas.microsoft.com/office/drawing/2014/main" id="{F6490FB7-0F46-4A51-B34F-9675187B81B6}"/>
              </a:ext>
            </a:extLst>
          </p:cNvPr>
          <p:cNvSpPr txBox="1"/>
          <p:nvPr/>
        </p:nvSpPr>
        <p:spPr>
          <a:xfrm>
            <a:off x="1094120" y="4096813"/>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tranquil</a:t>
            </a:r>
            <a:r>
              <a:rPr lang="en-GB" sz="3000" dirty="0" err="1">
                <a:solidFill>
                  <a:srgbClr val="5B9BD5"/>
                </a:solidFill>
                <a:latin typeface="Century Gothic" panose="020B0502020202020204" pitchFamily="34" charset="0"/>
              </a:rPr>
              <a:t>o</a:t>
            </a:r>
            <a:endParaRPr lang="en-GB" sz="3000" dirty="0">
              <a:solidFill>
                <a:srgbClr val="4472C4">
                  <a:lumMod val="50000"/>
                </a:srgbClr>
              </a:solidFill>
              <a:latin typeface="Century Gothic" panose="020B0502020202020204" pitchFamily="34" charset="0"/>
            </a:endParaRPr>
          </a:p>
        </p:txBody>
      </p:sp>
      <p:sp>
        <p:nvSpPr>
          <p:cNvPr id="31" name="TextBox 30">
            <a:extLst>
              <a:ext uri="{FF2B5EF4-FFF2-40B4-BE49-F238E27FC236}">
                <a16:creationId xmlns:a16="http://schemas.microsoft.com/office/drawing/2014/main" id="{EA3E3EA7-EE35-42BB-BDBE-602F8A18B06E}"/>
              </a:ext>
            </a:extLst>
          </p:cNvPr>
          <p:cNvSpPr txBox="1"/>
          <p:nvPr/>
        </p:nvSpPr>
        <p:spPr>
          <a:xfrm>
            <a:off x="4435411" y="4101150"/>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tranquil</a:t>
            </a:r>
            <a:r>
              <a:rPr lang="en-GB" sz="3000" dirty="0" err="1">
                <a:solidFill>
                  <a:srgbClr val="FF0000"/>
                </a:solidFill>
                <a:latin typeface="Century Gothic" panose="020B0502020202020204" pitchFamily="34" charset="0"/>
              </a:rPr>
              <a:t>a</a:t>
            </a:r>
            <a:endParaRPr lang="en-GB" sz="3000" dirty="0">
              <a:solidFill>
                <a:srgbClr val="4472C4">
                  <a:lumMod val="50000"/>
                </a:srgbClr>
              </a:solidFill>
              <a:latin typeface="Century Gothic" panose="020B0502020202020204" pitchFamily="34" charset="0"/>
            </a:endParaRPr>
          </a:p>
        </p:txBody>
      </p:sp>
      <p:sp>
        <p:nvSpPr>
          <p:cNvPr id="32" name="Rectangle 31">
            <a:extLst>
              <a:ext uri="{FF2B5EF4-FFF2-40B4-BE49-F238E27FC236}">
                <a16:creationId xmlns:a16="http://schemas.microsoft.com/office/drawing/2014/main" id="{CAD2D97F-F667-4B15-A912-A945F75D512D}"/>
              </a:ext>
            </a:extLst>
          </p:cNvPr>
          <p:cNvSpPr/>
          <p:nvPr/>
        </p:nvSpPr>
        <p:spPr>
          <a:xfrm>
            <a:off x="7100613" y="392359"/>
            <a:ext cx="5020926"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latin typeface="Century Gothic" panose="020B0502020202020204" pitchFamily="34" charset="0"/>
              </a:rPr>
              <a:t>¿Cómo se dice </a:t>
            </a:r>
            <a:r>
              <a:rPr lang="en-US" sz="3000" b="1" dirty="0" err="1">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latin typeface="Century Gothic" panose="020B0502020202020204" pitchFamily="34" charset="0"/>
              </a:rPr>
              <a:t>en</a:t>
            </a:r>
            <a:r>
              <a:rPr lang="en-US" sz="3000" b="1" dirty="0">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latin typeface="Century Gothic" panose="020B0502020202020204" pitchFamily="34" charset="0"/>
              </a:rPr>
              <a:t> </a:t>
            </a:r>
            <a:r>
              <a:rPr lang="en-US" sz="3000" b="1" dirty="0" err="1">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latin typeface="Century Gothic" panose="020B0502020202020204" pitchFamily="34" charset="0"/>
              </a:rPr>
              <a:t>inglés</a:t>
            </a:r>
            <a:r>
              <a:rPr lang="en-US" sz="3000" b="1" dirty="0">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latin typeface="Century Gothic" panose="020B0502020202020204" pitchFamily="34" charset="0"/>
              </a:rPr>
              <a:t>?</a:t>
            </a:r>
          </a:p>
        </p:txBody>
      </p:sp>
      <p:sp>
        <p:nvSpPr>
          <p:cNvPr id="33" name="TextBox 32">
            <a:extLst>
              <a:ext uri="{FF2B5EF4-FFF2-40B4-BE49-F238E27FC236}">
                <a16:creationId xmlns:a16="http://schemas.microsoft.com/office/drawing/2014/main" id="{BAC22861-DA46-40B7-811A-1A3F4A3BC0BB}"/>
              </a:ext>
            </a:extLst>
          </p:cNvPr>
          <p:cNvSpPr txBox="1"/>
          <p:nvPr/>
        </p:nvSpPr>
        <p:spPr>
          <a:xfrm>
            <a:off x="8449178" y="900085"/>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white, pale</a:t>
            </a:r>
            <a:endParaRPr lang="en-GB" sz="3000" dirty="0">
              <a:solidFill>
                <a:srgbClr val="FF0000"/>
              </a:solidFill>
              <a:latin typeface="Century Gothic" panose="020B0502020202020204" pitchFamily="34" charset="0"/>
            </a:endParaRPr>
          </a:p>
        </p:txBody>
      </p:sp>
      <p:sp>
        <p:nvSpPr>
          <p:cNvPr id="34" name="TextBox 33">
            <a:extLst>
              <a:ext uri="{FF2B5EF4-FFF2-40B4-BE49-F238E27FC236}">
                <a16:creationId xmlns:a16="http://schemas.microsoft.com/office/drawing/2014/main" id="{EC969639-293F-4247-BFB1-A6EF60BCB133}"/>
              </a:ext>
            </a:extLst>
          </p:cNvPr>
          <p:cNvSpPr txBox="1"/>
          <p:nvPr/>
        </p:nvSpPr>
        <p:spPr>
          <a:xfrm>
            <a:off x="8449178" y="1487758"/>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nervous</a:t>
            </a:r>
            <a:endParaRPr lang="en-GB" sz="3000" dirty="0">
              <a:solidFill>
                <a:srgbClr val="FF0000"/>
              </a:solidFill>
              <a:latin typeface="Century Gothic" panose="020B0502020202020204" pitchFamily="34" charset="0"/>
            </a:endParaRPr>
          </a:p>
        </p:txBody>
      </p:sp>
      <p:sp>
        <p:nvSpPr>
          <p:cNvPr id="35" name="TextBox 34">
            <a:extLst>
              <a:ext uri="{FF2B5EF4-FFF2-40B4-BE49-F238E27FC236}">
                <a16:creationId xmlns:a16="http://schemas.microsoft.com/office/drawing/2014/main" id="{A18B4209-7BA4-4BB8-8A0F-3B205560022A}"/>
              </a:ext>
            </a:extLst>
          </p:cNvPr>
          <p:cNvSpPr txBox="1"/>
          <p:nvPr/>
        </p:nvSpPr>
        <p:spPr>
          <a:xfrm>
            <a:off x="8449178" y="2119318"/>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strange</a:t>
            </a:r>
            <a:endParaRPr lang="en-GB" sz="3000" dirty="0">
              <a:solidFill>
                <a:srgbClr val="FF0000"/>
              </a:solidFill>
              <a:latin typeface="Century Gothic" panose="020B0502020202020204" pitchFamily="34" charset="0"/>
            </a:endParaRPr>
          </a:p>
        </p:txBody>
      </p:sp>
      <p:sp>
        <p:nvSpPr>
          <p:cNvPr id="36" name="TextBox 35">
            <a:extLst>
              <a:ext uri="{FF2B5EF4-FFF2-40B4-BE49-F238E27FC236}">
                <a16:creationId xmlns:a16="http://schemas.microsoft.com/office/drawing/2014/main" id="{4F7A6408-A499-4602-9107-3D9C8E6B59FF}"/>
              </a:ext>
            </a:extLst>
          </p:cNvPr>
          <p:cNvSpPr txBox="1"/>
          <p:nvPr/>
        </p:nvSpPr>
        <p:spPr>
          <a:xfrm>
            <a:off x="8462812" y="2761211"/>
            <a:ext cx="2528179"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serious</a:t>
            </a:r>
            <a:endParaRPr lang="en-GB" sz="3000" dirty="0">
              <a:solidFill>
                <a:srgbClr val="FF0000"/>
              </a:solidFill>
              <a:latin typeface="Century Gothic" panose="020B0502020202020204" pitchFamily="34" charset="0"/>
            </a:endParaRPr>
          </a:p>
        </p:txBody>
      </p:sp>
      <p:sp>
        <p:nvSpPr>
          <p:cNvPr id="37" name="TextBox 36">
            <a:extLst>
              <a:ext uri="{FF2B5EF4-FFF2-40B4-BE49-F238E27FC236}">
                <a16:creationId xmlns:a16="http://schemas.microsoft.com/office/drawing/2014/main" id="{DD966AA7-EBFC-47CA-A9BC-26B45F479E9F}"/>
              </a:ext>
            </a:extLst>
          </p:cNvPr>
          <p:cNvSpPr txBox="1"/>
          <p:nvPr/>
        </p:nvSpPr>
        <p:spPr>
          <a:xfrm>
            <a:off x="8449178" y="3379947"/>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silly</a:t>
            </a:r>
            <a:endParaRPr lang="en-GB" sz="3000" dirty="0">
              <a:solidFill>
                <a:srgbClr val="FF0000"/>
              </a:solidFill>
              <a:latin typeface="Century Gothic" panose="020B0502020202020204" pitchFamily="34" charset="0"/>
            </a:endParaRPr>
          </a:p>
        </p:txBody>
      </p:sp>
      <p:sp>
        <p:nvSpPr>
          <p:cNvPr id="38" name="TextBox 37">
            <a:extLst>
              <a:ext uri="{FF2B5EF4-FFF2-40B4-BE49-F238E27FC236}">
                <a16:creationId xmlns:a16="http://schemas.microsoft.com/office/drawing/2014/main" id="{33D07926-9CC7-434B-BDF6-A17AEF059E1B}"/>
              </a:ext>
            </a:extLst>
          </p:cNvPr>
          <p:cNvSpPr txBox="1"/>
          <p:nvPr/>
        </p:nvSpPr>
        <p:spPr>
          <a:xfrm>
            <a:off x="8449178" y="4042958"/>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calm</a:t>
            </a:r>
            <a:endParaRPr lang="en-GB" sz="3000" dirty="0">
              <a:solidFill>
                <a:srgbClr val="FF0000"/>
              </a:solidFill>
              <a:latin typeface="Century Gothic" panose="020B0502020202020204" pitchFamily="34" charset="0"/>
            </a:endParaRPr>
          </a:p>
        </p:txBody>
      </p:sp>
      <p:sp>
        <p:nvSpPr>
          <p:cNvPr id="39" name="TextBox 38">
            <a:extLst>
              <a:ext uri="{FF2B5EF4-FFF2-40B4-BE49-F238E27FC236}">
                <a16:creationId xmlns:a16="http://schemas.microsoft.com/office/drawing/2014/main" id="{0DF0BD03-4532-4189-9B9E-6339F3406083}"/>
              </a:ext>
            </a:extLst>
          </p:cNvPr>
          <p:cNvSpPr txBox="1"/>
          <p:nvPr/>
        </p:nvSpPr>
        <p:spPr>
          <a:xfrm>
            <a:off x="1090999" y="4736411"/>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segur</a:t>
            </a:r>
            <a:r>
              <a:rPr lang="en-GB" sz="3000" dirty="0" err="1">
                <a:solidFill>
                  <a:srgbClr val="5B9BD5"/>
                </a:solidFill>
                <a:latin typeface="Century Gothic" panose="020B0502020202020204" pitchFamily="34" charset="0"/>
              </a:rPr>
              <a:t>o</a:t>
            </a:r>
            <a:endParaRPr lang="en-GB" sz="3000" dirty="0">
              <a:solidFill>
                <a:srgbClr val="4472C4">
                  <a:lumMod val="50000"/>
                </a:srgbClr>
              </a:solidFill>
              <a:latin typeface="Century Gothic" panose="020B0502020202020204" pitchFamily="34" charset="0"/>
            </a:endParaRPr>
          </a:p>
        </p:txBody>
      </p:sp>
      <p:sp>
        <p:nvSpPr>
          <p:cNvPr id="40" name="TextBox 39">
            <a:extLst>
              <a:ext uri="{FF2B5EF4-FFF2-40B4-BE49-F238E27FC236}">
                <a16:creationId xmlns:a16="http://schemas.microsoft.com/office/drawing/2014/main" id="{15F28816-E2ED-4E48-93E1-2849284D2678}"/>
              </a:ext>
            </a:extLst>
          </p:cNvPr>
          <p:cNvSpPr txBox="1"/>
          <p:nvPr/>
        </p:nvSpPr>
        <p:spPr>
          <a:xfrm>
            <a:off x="4370602" y="4727269"/>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segur</a:t>
            </a:r>
            <a:r>
              <a:rPr lang="en-GB" sz="3000" dirty="0" err="1">
                <a:solidFill>
                  <a:srgbClr val="FF0000"/>
                </a:solidFill>
                <a:latin typeface="Century Gothic" panose="020B0502020202020204" pitchFamily="34" charset="0"/>
              </a:rPr>
              <a:t>a</a:t>
            </a:r>
            <a:endParaRPr lang="en-GB" sz="3000" dirty="0">
              <a:solidFill>
                <a:srgbClr val="4472C4">
                  <a:lumMod val="50000"/>
                </a:srgbClr>
              </a:solidFill>
              <a:latin typeface="Century Gothic" panose="020B0502020202020204" pitchFamily="34" charset="0"/>
            </a:endParaRPr>
          </a:p>
        </p:txBody>
      </p:sp>
      <p:sp>
        <p:nvSpPr>
          <p:cNvPr id="41" name="TextBox 40">
            <a:extLst>
              <a:ext uri="{FF2B5EF4-FFF2-40B4-BE49-F238E27FC236}">
                <a16:creationId xmlns:a16="http://schemas.microsoft.com/office/drawing/2014/main" id="{A92071FE-58A8-4109-A7A6-C23916D6C81E}"/>
              </a:ext>
            </a:extLst>
          </p:cNvPr>
          <p:cNvSpPr txBox="1"/>
          <p:nvPr/>
        </p:nvSpPr>
        <p:spPr>
          <a:xfrm>
            <a:off x="8449178" y="4682288"/>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sure, certain </a:t>
            </a:r>
            <a:endParaRPr lang="en-GB" sz="3000" dirty="0">
              <a:solidFill>
                <a:srgbClr val="FF0000"/>
              </a:solidFill>
              <a:latin typeface="Century Gothic" panose="020B0502020202020204" pitchFamily="34" charset="0"/>
            </a:endParaRPr>
          </a:p>
        </p:txBody>
      </p:sp>
      <p:sp>
        <p:nvSpPr>
          <p:cNvPr id="42" name="TextBox 41">
            <a:extLst>
              <a:ext uri="{FF2B5EF4-FFF2-40B4-BE49-F238E27FC236}">
                <a16:creationId xmlns:a16="http://schemas.microsoft.com/office/drawing/2014/main" id="{7E1620D0-81F7-4653-8AED-14CF3349518A}"/>
              </a:ext>
            </a:extLst>
          </p:cNvPr>
          <p:cNvSpPr txBox="1"/>
          <p:nvPr/>
        </p:nvSpPr>
        <p:spPr>
          <a:xfrm>
            <a:off x="1090999" y="5418970"/>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loc</a:t>
            </a:r>
            <a:r>
              <a:rPr lang="en-GB" sz="3000" dirty="0">
                <a:solidFill>
                  <a:srgbClr val="5B9BD5"/>
                </a:solidFill>
                <a:latin typeface="Century Gothic" panose="020B0502020202020204" pitchFamily="34" charset="0"/>
              </a:rPr>
              <a:t>o</a:t>
            </a:r>
            <a:endParaRPr lang="en-GB" sz="3000" dirty="0">
              <a:solidFill>
                <a:srgbClr val="FF0000"/>
              </a:solidFill>
              <a:latin typeface="Century Gothic" panose="020B0502020202020204" pitchFamily="34" charset="0"/>
            </a:endParaRPr>
          </a:p>
        </p:txBody>
      </p:sp>
      <p:sp>
        <p:nvSpPr>
          <p:cNvPr id="43" name="TextBox 42">
            <a:extLst>
              <a:ext uri="{FF2B5EF4-FFF2-40B4-BE49-F238E27FC236}">
                <a16:creationId xmlns:a16="http://schemas.microsoft.com/office/drawing/2014/main" id="{2BDD610D-CBBF-401E-9ABD-D9F312C0E039}"/>
              </a:ext>
            </a:extLst>
          </p:cNvPr>
          <p:cNvSpPr txBox="1"/>
          <p:nvPr/>
        </p:nvSpPr>
        <p:spPr>
          <a:xfrm>
            <a:off x="4370602" y="5387111"/>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loc</a:t>
            </a:r>
            <a:r>
              <a:rPr lang="en-GB" sz="3000" dirty="0" err="1">
                <a:solidFill>
                  <a:srgbClr val="FF0000"/>
                </a:solidFill>
                <a:latin typeface="Century Gothic" panose="020B0502020202020204" pitchFamily="34" charset="0"/>
              </a:rPr>
              <a:t>a</a:t>
            </a:r>
            <a:endParaRPr lang="en-GB" sz="3000" dirty="0">
              <a:solidFill>
                <a:srgbClr val="FF0000"/>
              </a:solidFill>
              <a:latin typeface="Century Gothic" panose="020B0502020202020204" pitchFamily="34" charset="0"/>
            </a:endParaRPr>
          </a:p>
        </p:txBody>
      </p:sp>
      <p:sp>
        <p:nvSpPr>
          <p:cNvPr id="44" name="TextBox 43">
            <a:extLst>
              <a:ext uri="{FF2B5EF4-FFF2-40B4-BE49-F238E27FC236}">
                <a16:creationId xmlns:a16="http://schemas.microsoft.com/office/drawing/2014/main" id="{EEF13F2F-654C-4116-912F-51A8086F1616}"/>
              </a:ext>
            </a:extLst>
          </p:cNvPr>
          <p:cNvSpPr txBox="1"/>
          <p:nvPr/>
        </p:nvSpPr>
        <p:spPr>
          <a:xfrm>
            <a:off x="8449178" y="5355252"/>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crazy</a:t>
            </a:r>
            <a:endParaRPr lang="en-GB" sz="3000" dirty="0">
              <a:solidFill>
                <a:srgbClr val="FF0000"/>
              </a:solidFill>
              <a:latin typeface="Century Gothic" panose="020B0502020202020204" pitchFamily="34" charset="0"/>
            </a:endParaRPr>
          </a:p>
        </p:txBody>
      </p:sp>
      <p:sp>
        <p:nvSpPr>
          <p:cNvPr id="2" name="Title 1">
            <a:extLst>
              <a:ext uri="{FF2B5EF4-FFF2-40B4-BE49-F238E27FC236}">
                <a16:creationId xmlns:a16="http://schemas.microsoft.com/office/drawing/2014/main" id="{AC19A0B3-BE9B-46D7-9532-6CEAB0AD24F4}"/>
              </a:ext>
            </a:extLst>
          </p:cNvPr>
          <p:cNvSpPr>
            <a:spLocks noGrp="1"/>
          </p:cNvSpPr>
          <p:nvPr>
            <p:ph type="title"/>
          </p:nvPr>
        </p:nvSpPr>
        <p:spPr>
          <a:xfrm>
            <a:off x="1090999" y="60413"/>
            <a:ext cx="10515600" cy="1325563"/>
          </a:xfrm>
        </p:spPr>
        <p:txBody>
          <a:bodyPr/>
          <a:lstStyle/>
          <a:p>
            <a:pPr rtl="0" eaLnBrk="1" latinLnBrk="0" hangingPunct="1"/>
            <a:r>
              <a:rPr lang="en-US" sz="3000" b="1" kern="1200" dirty="0">
                <a:ln w="9525" cap="flat" cmpd="sng" algn="ctr">
                  <a:solidFill>
                    <a:srgbClr val="FFFFFF"/>
                  </a:solidFill>
                  <a:prstDash val="solid"/>
                  <a:round/>
                </a:ln>
                <a:solidFill>
                  <a:srgbClr val="4472C4"/>
                </a:solidFill>
                <a:effectLst>
                  <a:outerShdw blurRad="12700" dist="38100" dir="2700000" algn="tl" rotWithShape="0">
                    <a:srgbClr val="8FAADC">
                      <a:lumMod val="60000"/>
                      <a:lumOff val="40000"/>
                    </a:srgbClr>
                  </a:outerShdw>
                </a:effectLst>
                <a:latin typeface="Century Gothic" panose="020B0502020202020204" pitchFamily="34" charset="0"/>
                <a:ea typeface="+mn-ea"/>
                <a:cs typeface="+mn-cs"/>
              </a:rPr>
              <a:t>Masculine</a:t>
            </a:r>
            <a:endParaRPr lang="en-GB" dirty="0">
              <a:effectLst/>
            </a:endParaRPr>
          </a:p>
        </p:txBody>
      </p:sp>
    </p:spTree>
    <p:extLst>
      <p:ext uri="{BB962C8B-B14F-4D97-AF65-F5344CB8AC3E}">
        <p14:creationId xmlns:p14="http://schemas.microsoft.com/office/powerpoint/2010/main" val="401446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9" presetClass="exit" presetSubtype="0" fill="hold" grpId="1" nodeType="clickEffect">
                                  <p:stCondLst>
                                    <p:cond delay="0"/>
                                  </p:stCondLst>
                                  <p:childTnLst>
                                    <p:animEffect transition="out" filter="dissolve">
                                      <p:cBhvr>
                                        <p:cTn id="110" dur="500"/>
                                        <p:tgtEl>
                                          <p:spTgt spid="25"/>
                                        </p:tgtEl>
                                      </p:cBhvr>
                                    </p:animEffect>
                                    <p:set>
                                      <p:cBhvr>
                                        <p:cTn id="111" dur="1" fill="hold">
                                          <p:stCondLst>
                                            <p:cond delay="499"/>
                                          </p:stCondLst>
                                        </p:cTn>
                                        <p:tgtEl>
                                          <p:spTgt spid="25"/>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9" presetClass="entr" presetSubtype="0" fill="hold" grpId="2" nodeType="click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dissolve">
                                      <p:cBhvr>
                                        <p:cTn id="116" dur="500"/>
                                        <p:tgtEl>
                                          <p:spTgt spid="25"/>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xit" presetSubtype="0" fill="hold" grpId="1" nodeType="clickEffect">
                                  <p:stCondLst>
                                    <p:cond delay="0"/>
                                  </p:stCondLst>
                                  <p:childTnLst>
                                    <p:animEffect transition="out" filter="dissolve">
                                      <p:cBhvr>
                                        <p:cTn id="120" dur="500"/>
                                        <p:tgtEl>
                                          <p:spTgt spid="26"/>
                                        </p:tgtEl>
                                      </p:cBhvr>
                                    </p:animEffect>
                                    <p:set>
                                      <p:cBhvr>
                                        <p:cTn id="121" dur="1" fill="hold">
                                          <p:stCondLst>
                                            <p:cond delay="499"/>
                                          </p:stCondLst>
                                        </p:cTn>
                                        <p:tgtEl>
                                          <p:spTgt spid="26"/>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2"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dissolve">
                                      <p:cBhvr>
                                        <p:cTn id="126" dur="500"/>
                                        <p:tgtEl>
                                          <p:spTgt spid="26"/>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xit" presetSubtype="0" fill="hold" grpId="1" nodeType="clickEffect">
                                  <p:stCondLst>
                                    <p:cond delay="0"/>
                                  </p:stCondLst>
                                  <p:childTnLst>
                                    <p:animEffect transition="out" filter="dissolve">
                                      <p:cBhvr>
                                        <p:cTn id="130" dur="500"/>
                                        <p:tgtEl>
                                          <p:spTgt spid="21"/>
                                        </p:tgtEl>
                                      </p:cBhvr>
                                    </p:animEffect>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9" presetClass="entr" presetSubtype="0" fill="hold" grpId="2" nodeType="click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dissolve">
                                      <p:cBhvr>
                                        <p:cTn id="136" dur="500"/>
                                        <p:tgtEl>
                                          <p:spTgt spid="21"/>
                                        </p:tgtEl>
                                      </p:cBhvr>
                                    </p:animEffect>
                                  </p:childTnLst>
                                </p:cTn>
                              </p:par>
                            </p:childTnLst>
                          </p:cTn>
                        </p:par>
                      </p:childTnLst>
                    </p:cTn>
                  </p:par>
                  <p:par>
                    <p:cTn id="137" fill="hold">
                      <p:stCondLst>
                        <p:cond delay="indefinite"/>
                      </p:stCondLst>
                      <p:childTnLst>
                        <p:par>
                          <p:cTn id="138" fill="hold">
                            <p:stCondLst>
                              <p:cond delay="0"/>
                            </p:stCondLst>
                            <p:childTnLst>
                              <p:par>
                                <p:cTn id="139" presetID="9" presetClass="exit" presetSubtype="0" fill="hold" grpId="2" nodeType="clickEffect">
                                  <p:stCondLst>
                                    <p:cond delay="0"/>
                                  </p:stCondLst>
                                  <p:childTnLst>
                                    <p:animEffect transition="out" filter="dissolve">
                                      <p:cBhvr>
                                        <p:cTn id="140" dur="500"/>
                                        <p:tgtEl>
                                          <p:spTgt spid="29"/>
                                        </p:tgtEl>
                                      </p:cBhvr>
                                    </p:animEffect>
                                    <p:set>
                                      <p:cBhvr>
                                        <p:cTn id="141" dur="1" fill="hold">
                                          <p:stCondLst>
                                            <p:cond delay="499"/>
                                          </p:stCondLst>
                                        </p:cTn>
                                        <p:tgtEl>
                                          <p:spTgt spid="29"/>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9" presetClass="entr" presetSubtype="0" fill="hold" grpId="1" nodeType="clickEffect">
                                  <p:stCondLst>
                                    <p:cond delay="0"/>
                                  </p:stCondLst>
                                  <p:childTnLst>
                                    <p:set>
                                      <p:cBhvr>
                                        <p:cTn id="145" dur="1" fill="hold">
                                          <p:stCondLst>
                                            <p:cond delay="0"/>
                                          </p:stCondLst>
                                        </p:cTn>
                                        <p:tgtEl>
                                          <p:spTgt spid="29"/>
                                        </p:tgtEl>
                                        <p:attrNameLst>
                                          <p:attrName>style.visibility</p:attrName>
                                        </p:attrNameLst>
                                      </p:cBhvr>
                                      <p:to>
                                        <p:strVal val="visible"/>
                                      </p:to>
                                    </p:set>
                                    <p:animEffect transition="in" filter="dissolve">
                                      <p:cBhvr>
                                        <p:cTn id="146" dur="500"/>
                                        <p:tgtEl>
                                          <p:spTgt spid="29"/>
                                        </p:tgtEl>
                                      </p:cBhvr>
                                    </p:animEffect>
                                  </p:childTnLst>
                                </p:cTn>
                              </p:par>
                            </p:childTnLst>
                          </p:cTn>
                        </p:par>
                      </p:childTnLst>
                    </p:cTn>
                  </p:par>
                  <p:par>
                    <p:cTn id="147" fill="hold">
                      <p:stCondLst>
                        <p:cond delay="indefinite"/>
                      </p:stCondLst>
                      <p:childTnLst>
                        <p:par>
                          <p:cTn id="148" fill="hold">
                            <p:stCondLst>
                              <p:cond delay="0"/>
                            </p:stCondLst>
                            <p:childTnLst>
                              <p:par>
                                <p:cTn id="149" presetID="9" presetClass="exit" presetSubtype="0" fill="hold" grpId="1" nodeType="clickEffect">
                                  <p:stCondLst>
                                    <p:cond delay="0"/>
                                  </p:stCondLst>
                                  <p:childTnLst>
                                    <p:animEffect transition="out" filter="dissolve">
                                      <p:cBhvr>
                                        <p:cTn id="150" dur="500"/>
                                        <p:tgtEl>
                                          <p:spTgt spid="22"/>
                                        </p:tgtEl>
                                      </p:cBhvr>
                                    </p:animEffect>
                                    <p:set>
                                      <p:cBhvr>
                                        <p:cTn id="151" dur="1" fill="hold">
                                          <p:stCondLst>
                                            <p:cond delay="499"/>
                                          </p:stCondLst>
                                        </p:cTn>
                                        <p:tgtEl>
                                          <p:spTgt spid="22"/>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9" presetClass="entr" presetSubtype="0" fill="hold" grpId="2" nodeType="clickEffect">
                                  <p:stCondLst>
                                    <p:cond delay="0"/>
                                  </p:stCondLst>
                                  <p:childTnLst>
                                    <p:set>
                                      <p:cBhvr>
                                        <p:cTn id="155" dur="1" fill="hold">
                                          <p:stCondLst>
                                            <p:cond delay="0"/>
                                          </p:stCondLst>
                                        </p:cTn>
                                        <p:tgtEl>
                                          <p:spTgt spid="22"/>
                                        </p:tgtEl>
                                        <p:attrNameLst>
                                          <p:attrName>style.visibility</p:attrName>
                                        </p:attrNameLst>
                                      </p:cBhvr>
                                      <p:to>
                                        <p:strVal val="visible"/>
                                      </p:to>
                                    </p:set>
                                    <p:animEffect transition="in" filter="dissolve">
                                      <p:cBhvr>
                                        <p:cTn id="156" dur="500"/>
                                        <p:tgtEl>
                                          <p:spTgt spid="22"/>
                                        </p:tgtEl>
                                      </p:cBhvr>
                                    </p:animEffect>
                                  </p:childTnLst>
                                </p:cTn>
                              </p:par>
                            </p:childTnLst>
                          </p:cTn>
                        </p:par>
                      </p:childTnLst>
                    </p:cTn>
                  </p:par>
                  <p:par>
                    <p:cTn id="157" fill="hold">
                      <p:stCondLst>
                        <p:cond delay="indefinite"/>
                      </p:stCondLst>
                      <p:childTnLst>
                        <p:par>
                          <p:cTn id="158" fill="hold">
                            <p:stCondLst>
                              <p:cond delay="0"/>
                            </p:stCondLst>
                            <p:childTnLst>
                              <p:par>
                                <p:cTn id="159" presetID="9" presetClass="exit" presetSubtype="0" fill="hold" grpId="1" nodeType="clickEffect">
                                  <p:stCondLst>
                                    <p:cond delay="0"/>
                                  </p:stCondLst>
                                  <p:childTnLst>
                                    <p:animEffect transition="out" filter="dissolve">
                                      <p:cBhvr>
                                        <p:cTn id="160" dur="500"/>
                                        <p:tgtEl>
                                          <p:spTgt spid="40"/>
                                        </p:tgtEl>
                                      </p:cBhvr>
                                    </p:animEffect>
                                    <p:set>
                                      <p:cBhvr>
                                        <p:cTn id="161" dur="1" fill="hold">
                                          <p:stCondLst>
                                            <p:cond delay="499"/>
                                          </p:stCondLst>
                                        </p:cTn>
                                        <p:tgtEl>
                                          <p:spTgt spid="40"/>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9" presetClass="entr" presetSubtype="0" fill="hold" grpId="2" nodeType="clickEffect">
                                  <p:stCondLst>
                                    <p:cond delay="0"/>
                                  </p:stCondLst>
                                  <p:childTnLst>
                                    <p:set>
                                      <p:cBhvr>
                                        <p:cTn id="165" dur="1" fill="hold">
                                          <p:stCondLst>
                                            <p:cond delay="0"/>
                                          </p:stCondLst>
                                        </p:cTn>
                                        <p:tgtEl>
                                          <p:spTgt spid="40"/>
                                        </p:tgtEl>
                                        <p:attrNameLst>
                                          <p:attrName>style.visibility</p:attrName>
                                        </p:attrNameLst>
                                      </p:cBhvr>
                                      <p:to>
                                        <p:strVal val="visible"/>
                                      </p:to>
                                    </p:set>
                                    <p:animEffect transition="in" filter="dissolve">
                                      <p:cBhvr>
                                        <p:cTn id="166" dur="500"/>
                                        <p:tgtEl>
                                          <p:spTgt spid="40"/>
                                        </p:tgtEl>
                                      </p:cBhvr>
                                    </p:animEffec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1" nodeType="clickEffect">
                                  <p:stCondLst>
                                    <p:cond delay="0"/>
                                  </p:stCondLst>
                                  <p:childTnLst>
                                    <p:set>
                                      <p:cBhvr>
                                        <p:cTn id="170" dur="1" fill="hold">
                                          <p:stCondLst>
                                            <p:cond delay="0"/>
                                          </p:stCondLst>
                                        </p:cTn>
                                        <p:tgtEl>
                                          <p:spTgt spid="30"/>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9" presetClass="exit" presetSubtype="0" fill="hold" grpId="2" nodeType="clickEffect">
                                  <p:stCondLst>
                                    <p:cond delay="0"/>
                                  </p:stCondLst>
                                  <p:childTnLst>
                                    <p:animEffect transition="out" filter="dissolve">
                                      <p:cBhvr>
                                        <p:cTn id="174" dur="500"/>
                                        <p:tgtEl>
                                          <p:spTgt spid="30"/>
                                        </p:tgtEl>
                                      </p:cBhvr>
                                    </p:animEffect>
                                    <p:set>
                                      <p:cBhvr>
                                        <p:cTn id="175" dur="1" fill="hold">
                                          <p:stCondLst>
                                            <p:cond delay="499"/>
                                          </p:stCondLst>
                                        </p:cTn>
                                        <p:tgtEl>
                                          <p:spTgt spid="30"/>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9" presetClass="entr" presetSubtype="0" fill="hold" grpId="3" nodeType="clickEffect">
                                  <p:stCondLst>
                                    <p:cond delay="0"/>
                                  </p:stCondLst>
                                  <p:childTnLst>
                                    <p:set>
                                      <p:cBhvr>
                                        <p:cTn id="179" dur="1" fill="hold">
                                          <p:stCondLst>
                                            <p:cond delay="0"/>
                                          </p:stCondLst>
                                        </p:cTn>
                                        <p:tgtEl>
                                          <p:spTgt spid="30"/>
                                        </p:tgtEl>
                                        <p:attrNameLst>
                                          <p:attrName>style.visibility</p:attrName>
                                        </p:attrNameLst>
                                      </p:cBhvr>
                                      <p:to>
                                        <p:strVal val="visible"/>
                                      </p:to>
                                    </p:set>
                                    <p:animEffect transition="in" filter="dissolve">
                                      <p:cBhvr>
                                        <p:cTn id="180" dur="500"/>
                                        <p:tgtEl>
                                          <p:spTgt spid="30"/>
                                        </p:tgtEl>
                                      </p:cBhvr>
                                    </p:animEffect>
                                  </p:childTnLst>
                                </p:cTn>
                              </p:par>
                            </p:childTnLst>
                          </p:cTn>
                        </p:par>
                      </p:childTnLst>
                    </p:cTn>
                  </p:par>
                  <p:par>
                    <p:cTn id="181" fill="hold">
                      <p:stCondLst>
                        <p:cond delay="indefinite"/>
                      </p:stCondLst>
                      <p:childTnLst>
                        <p:par>
                          <p:cTn id="182" fill="hold">
                            <p:stCondLst>
                              <p:cond delay="0"/>
                            </p:stCondLst>
                            <p:childTnLst>
                              <p:par>
                                <p:cTn id="183" presetID="9" presetClass="exit" presetSubtype="0" fill="hold" grpId="1" nodeType="clickEffect">
                                  <p:stCondLst>
                                    <p:cond delay="0"/>
                                  </p:stCondLst>
                                  <p:childTnLst>
                                    <p:animEffect transition="out" filter="dissolve">
                                      <p:cBhvr>
                                        <p:cTn id="184" dur="500"/>
                                        <p:tgtEl>
                                          <p:spTgt spid="43"/>
                                        </p:tgtEl>
                                      </p:cBhvr>
                                    </p:animEffect>
                                    <p:set>
                                      <p:cBhvr>
                                        <p:cTn id="185" dur="1" fill="hold">
                                          <p:stCondLst>
                                            <p:cond delay="499"/>
                                          </p:stCondLst>
                                        </p:cTn>
                                        <p:tgtEl>
                                          <p:spTgt spid="43"/>
                                        </p:tgtEl>
                                        <p:attrNameLst>
                                          <p:attrName>style.visibility</p:attrName>
                                        </p:attrNameLst>
                                      </p:cBhvr>
                                      <p:to>
                                        <p:strVal val="hidden"/>
                                      </p:to>
                                    </p:set>
                                  </p:childTnLst>
                                </p:cTn>
                              </p:par>
                            </p:childTnLst>
                          </p:cTn>
                        </p:par>
                      </p:childTnLst>
                    </p:cTn>
                  </p:par>
                  <p:par>
                    <p:cTn id="186" fill="hold">
                      <p:stCondLst>
                        <p:cond delay="indefinite"/>
                      </p:stCondLst>
                      <p:childTnLst>
                        <p:par>
                          <p:cTn id="187" fill="hold">
                            <p:stCondLst>
                              <p:cond delay="0"/>
                            </p:stCondLst>
                            <p:childTnLst>
                              <p:par>
                                <p:cTn id="188" presetID="9" presetClass="entr" presetSubtype="0" fill="hold" grpId="2" nodeType="clickEffect">
                                  <p:stCondLst>
                                    <p:cond delay="0"/>
                                  </p:stCondLst>
                                  <p:childTnLst>
                                    <p:set>
                                      <p:cBhvr>
                                        <p:cTn id="189" dur="1" fill="hold">
                                          <p:stCondLst>
                                            <p:cond delay="0"/>
                                          </p:stCondLst>
                                        </p:cTn>
                                        <p:tgtEl>
                                          <p:spTgt spid="43"/>
                                        </p:tgtEl>
                                        <p:attrNameLst>
                                          <p:attrName>style.visibility</p:attrName>
                                        </p:attrNameLst>
                                      </p:cBhvr>
                                      <p:to>
                                        <p:strVal val="visible"/>
                                      </p:to>
                                    </p:set>
                                    <p:animEffect transition="in" filter="dissolve">
                                      <p:cBhvr>
                                        <p:cTn id="190" dur="500"/>
                                        <p:tgtEl>
                                          <p:spTgt spid="43"/>
                                        </p:tgtEl>
                                      </p:cBhvr>
                                    </p:animEffect>
                                  </p:childTnLst>
                                </p:cTn>
                              </p:par>
                            </p:childTnLst>
                          </p:cTn>
                        </p:par>
                      </p:childTnLst>
                    </p:cTn>
                  </p:par>
                  <p:par>
                    <p:cTn id="191" fill="hold">
                      <p:stCondLst>
                        <p:cond delay="indefinite"/>
                      </p:stCondLst>
                      <p:childTnLst>
                        <p:par>
                          <p:cTn id="192" fill="hold">
                            <p:stCondLst>
                              <p:cond delay="0"/>
                            </p:stCondLst>
                            <p:childTnLst>
                              <p:par>
                                <p:cTn id="193" presetID="9" presetClass="exit" presetSubtype="0" fill="hold" grpId="1" nodeType="clickEffect">
                                  <p:stCondLst>
                                    <p:cond delay="0"/>
                                  </p:stCondLst>
                                  <p:childTnLst>
                                    <p:animEffect transition="out" filter="dissolve">
                                      <p:cBhvr>
                                        <p:cTn id="194" dur="500"/>
                                        <p:tgtEl>
                                          <p:spTgt spid="23"/>
                                        </p:tgtEl>
                                      </p:cBhvr>
                                    </p:animEffect>
                                    <p:set>
                                      <p:cBhvr>
                                        <p:cTn id="195" dur="1" fill="hold">
                                          <p:stCondLst>
                                            <p:cond delay="499"/>
                                          </p:stCondLst>
                                        </p:cTn>
                                        <p:tgtEl>
                                          <p:spTgt spid="23"/>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9" presetClass="entr" presetSubtype="0" fill="hold" grpId="2" nodeType="clickEffect">
                                  <p:stCondLst>
                                    <p:cond delay="0"/>
                                  </p:stCondLst>
                                  <p:childTnLst>
                                    <p:set>
                                      <p:cBhvr>
                                        <p:cTn id="199" dur="1" fill="hold">
                                          <p:stCondLst>
                                            <p:cond delay="0"/>
                                          </p:stCondLst>
                                        </p:cTn>
                                        <p:tgtEl>
                                          <p:spTgt spid="23"/>
                                        </p:tgtEl>
                                        <p:attrNameLst>
                                          <p:attrName>style.visibility</p:attrName>
                                        </p:attrNameLst>
                                      </p:cBhvr>
                                      <p:to>
                                        <p:strVal val="visible"/>
                                      </p:to>
                                    </p:set>
                                    <p:animEffect transition="in" filter="dissolve">
                                      <p:cBhvr>
                                        <p:cTn id="200" dur="500"/>
                                        <p:tgtEl>
                                          <p:spTgt spid="23"/>
                                        </p:tgtEl>
                                      </p:cBhvr>
                                    </p:animEffect>
                                  </p:childTnLst>
                                </p:cTn>
                              </p:par>
                            </p:childTnLst>
                          </p:cTn>
                        </p:par>
                      </p:childTnLst>
                    </p:cTn>
                  </p:par>
                  <p:par>
                    <p:cTn id="201" fill="hold">
                      <p:stCondLst>
                        <p:cond delay="indefinite"/>
                      </p:stCondLst>
                      <p:childTnLst>
                        <p:par>
                          <p:cTn id="202" fill="hold">
                            <p:stCondLst>
                              <p:cond delay="0"/>
                            </p:stCondLst>
                            <p:childTnLst>
                              <p:par>
                                <p:cTn id="203" presetID="9" presetClass="exit" presetSubtype="0" fill="hold" grpId="1" nodeType="clickEffect">
                                  <p:stCondLst>
                                    <p:cond delay="0"/>
                                  </p:stCondLst>
                                  <p:childTnLst>
                                    <p:animEffect transition="out" filter="dissolve">
                                      <p:cBhvr>
                                        <p:cTn id="204" dur="500"/>
                                        <p:tgtEl>
                                          <p:spTgt spid="28"/>
                                        </p:tgtEl>
                                      </p:cBhvr>
                                    </p:animEffect>
                                    <p:set>
                                      <p:cBhvr>
                                        <p:cTn id="205" dur="1" fill="hold">
                                          <p:stCondLst>
                                            <p:cond delay="499"/>
                                          </p:stCondLst>
                                        </p:cTn>
                                        <p:tgtEl>
                                          <p:spTgt spid="28"/>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9" presetClass="entr" presetSubtype="0" fill="hold" grpId="2" nodeType="clickEffect">
                                  <p:stCondLst>
                                    <p:cond delay="0"/>
                                  </p:stCondLst>
                                  <p:childTnLst>
                                    <p:set>
                                      <p:cBhvr>
                                        <p:cTn id="209" dur="1" fill="hold">
                                          <p:stCondLst>
                                            <p:cond delay="0"/>
                                          </p:stCondLst>
                                        </p:cTn>
                                        <p:tgtEl>
                                          <p:spTgt spid="28"/>
                                        </p:tgtEl>
                                        <p:attrNameLst>
                                          <p:attrName>style.visibility</p:attrName>
                                        </p:attrNameLst>
                                      </p:cBhvr>
                                      <p:to>
                                        <p:strVal val="visible"/>
                                      </p:to>
                                    </p:set>
                                    <p:animEffect transition="in" filter="dissolve">
                                      <p:cBhvr>
                                        <p:cTn id="210" dur="500"/>
                                        <p:tgtEl>
                                          <p:spTgt spid="28"/>
                                        </p:tgtEl>
                                      </p:cBhvr>
                                    </p:animEffect>
                                  </p:childTnLst>
                                </p:cTn>
                              </p:par>
                            </p:childTnLst>
                          </p:cTn>
                        </p:par>
                      </p:childTnLst>
                    </p:cTn>
                  </p:par>
                  <p:par>
                    <p:cTn id="211" fill="hold">
                      <p:stCondLst>
                        <p:cond delay="indefinite"/>
                      </p:stCondLst>
                      <p:childTnLst>
                        <p:par>
                          <p:cTn id="212" fill="hold">
                            <p:stCondLst>
                              <p:cond delay="0"/>
                            </p:stCondLst>
                            <p:childTnLst>
                              <p:par>
                                <p:cTn id="213" presetID="9" presetClass="exit" presetSubtype="0" fill="hold" grpId="1" nodeType="clickEffect">
                                  <p:stCondLst>
                                    <p:cond delay="0"/>
                                  </p:stCondLst>
                                  <p:childTnLst>
                                    <p:animEffect transition="out" filter="dissolve">
                                      <p:cBhvr>
                                        <p:cTn id="214" dur="500"/>
                                        <p:tgtEl>
                                          <p:spTgt spid="20"/>
                                        </p:tgtEl>
                                      </p:cBhvr>
                                    </p:animEffect>
                                    <p:set>
                                      <p:cBhvr>
                                        <p:cTn id="215" dur="1" fill="hold">
                                          <p:stCondLst>
                                            <p:cond delay="499"/>
                                          </p:stCondLst>
                                        </p:cTn>
                                        <p:tgtEl>
                                          <p:spTgt spid="20"/>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9" presetClass="entr" presetSubtype="0" fill="hold" grpId="2" nodeType="click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dissolve">
                                      <p:cBhvr>
                                        <p:cTn id="220" dur="500"/>
                                        <p:tgtEl>
                                          <p:spTgt spid="20"/>
                                        </p:tgtEl>
                                      </p:cBhvr>
                                    </p:animEffect>
                                  </p:childTnLst>
                                </p:cTn>
                              </p:par>
                            </p:childTnLst>
                          </p:cTn>
                        </p:par>
                      </p:childTnLst>
                    </p:cTn>
                  </p:par>
                  <p:par>
                    <p:cTn id="221" fill="hold">
                      <p:stCondLst>
                        <p:cond delay="indefinite"/>
                      </p:stCondLst>
                      <p:childTnLst>
                        <p:par>
                          <p:cTn id="222" fill="hold">
                            <p:stCondLst>
                              <p:cond delay="0"/>
                            </p:stCondLst>
                            <p:childTnLst>
                              <p:par>
                                <p:cTn id="223" presetID="9" presetClass="exit" presetSubtype="0" fill="hold" grpId="1" nodeType="clickEffect">
                                  <p:stCondLst>
                                    <p:cond delay="0"/>
                                  </p:stCondLst>
                                  <p:childTnLst>
                                    <p:animEffect transition="out" filter="dissolve">
                                      <p:cBhvr>
                                        <p:cTn id="224" dur="500"/>
                                        <p:tgtEl>
                                          <p:spTgt spid="31"/>
                                        </p:tgtEl>
                                      </p:cBhvr>
                                    </p:animEffect>
                                    <p:set>
                                      <p:cBhvr>
                                        <p:cTn id="225" dur="1" fill="hold">
                                          <p:stCondLst>
                                            <p:cond delay="499"/>
                                          </p:stCondLst>
                                        </p:cTn>
                                        <p:tgtEl>
                                          <p:spTgt spid="31"/>
                                        </p:tgtEl>
                                        <p:attrNameLst>
                                          <p:attrName>style.visibility</p:attrName>
                                        </p:attrNameLst>
                                      </p:cBhvr>
                                      <p:to>
                                        <p:strVal val="hidden"/>
                                      </p:to>
                                    </p:set>
                                  </p:childTnLst>
                                </p:cTn>
                              </p:par>
                            </p:childTnLst>
                          </p:cTn>
                        </p:par>
                      </p:childTnLst>
                    </p:cTn>
                  </p:par>
                  <p:par>
                    <p:cTn id="226" fill="hold">
                      <p:stCondLst>
                        <p:cond delay="indefinite"/>
                      </p:stCondLst>
                      <p:childTnLst>
                        <p:par>
                          <p:cTn id="227" fill="hold">
                            <p:stCondLst>
                              <p:cond delay="0"/>
                            </p:stCondLst>
                            <p:childTnLst>
                              <p:par>
                                <p:cTn id="228" presetID="9" presetClass="entr" presetSubtype="0" fill="hold" grpId="2" nodeType="clickEffect">
                                  <p:stCondLst>
                                    <p:cond delay="0"/>
                                  </p:stCondLst>
                                  <p:childTnLst>
                                    <p:set>
                                      <p:cBhvr>
                                        <p:cTn id="229" dur="1" fill="hold">
                                          <p:stCondLst>
                                            <p:cond delay="0"/>
                                          </p:stCondLst>
                                        </p:cTn>
                                        <p:tgtEl>
                                          <p:spTgt spid="31"/>
                                        </p:tgtEl>
                                        <p:attrNameLst>
                                          <p:attrName>style.visibility</p:attrName>
                                        </p:attrNameLst>
                                      </p:cBhvr>
                                      <p:to>
                                        <p:strVal val="visible"/>
                                      </p:to>
                                    </p:set>
                                    <p:animEffect transition="in" filter="dissolve">
                                      <p:cBhvr>
                                        <p:cTn id="230" dur="500"/>
                                        <p:tgtEl>
                                          <p:spTgt spid="31"/>
                                        </p:tgtEl>
                                      </p:cBhvr>
                                    </p:animEffect>
                                  </p:childTnLst>
                                </p:cTn>
                              </p:par>
                            </p:childTnLst>
                          </p:cTn>
                        </p:par>
                      </p:childTnLst>
                    </p:cTn>
                  </p:par>
                  <p:par>
                    <p:cTn id="231" fill="hold">
                      <p:stCondLst>
                        <p:cond delay="indefinite"/>
                      </p:stCondLst>
                      <p:childTnLst>
                        <p:par>
                          <p:cTn id="232" fill="hold">
                            <p:stCondLst>
                              <p:cond delay="0"/>
                            </p:stCondLst>
                            <p:childTnLst>
                              <p:par>
                                <p:cTn id="233" presetID="9" presetClass="exit" presetSubtype="0" fill="hold" grpId="1" nodeType="clickEffect">
                                  <p:stCondLst>
                                    <p:cond delay="0"/>
                                  </p:stCondLst>
                                  <p:childTnLst>
                                    <p:animEffect transition="out" filter="dissolve">
                                      <p:cBhvr>
                                        <p:cTn id="234" dur="500"/>
                                        <p:tgtEl>
                                          <p:spTgt spid="42"/>
                                        </p:tgtEl>
                                      </p:cBhvr>
                                    </p:animEffect>
                                    <p:set>
                                      <p:cBhvr>
                                        <p:cTn id="235" dur="1" fill="hold">
                                          <p:stCondLst>
                                            <p:cond delay="499"/>
                                          </p:stCondLst>
                                        </p:cTn>
                                        <p:tgtEl>
                                          <p:spTgt spid="42"/>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9" presetClass="entr" presetSubtype="0" fill="hold" grpId="2" nodeType="clickEffect">
                                  <p:stCondLst>
                                    <p:cond delay="0"/>
                                  </p:stCondLst>
                                  <p:childTnLst>
                                    <p:set>
                                      <p:cBhvr>
                                        <p:cTn id="239" dur="1" fill="hold">
                                          <p:stCondLst>
                                            <p:cond delay="0"/>
                                          </p:stCondLst>
                                        </p:cTn>
                                        <p:tgtEl>
                                          <p:spTgt spid="42"/>
                                        </p:tgtEl>
                                        <p:attrNameLst>
                                          <p:attrName>style.visibility</p:attrName>
                                        </p:attrNameLst>
                                      </p:cBhvr>
                                      <p:to>
                                        <p:strVal val="visible"/>
                                      </p:to>
                                    </p:set>
                                    <p:animEffect transition="in" filter="dissolve">
                                      <p:cBhvr>
                                        <p:cTn id="240" dur="500"/>
                                        <p:tgtEl>
                                          <p:spTgt spid="42"/>
                                        </p:tgtEl>
                                      </p:cBhvr>
                                    </p:animEffect>
                                  </p:childTnLst>
                                </p:cTn>
                              </p:par>
                            </p:childTnLst>
                          </p:cTn>
                        </p:par>
                      </p:childTnLst>
                    </p:cTn>
                  </p:par>
                  <p:par>
                    <p:cTn id="241" fill="hold">
                      <p:stCondLst>
                        <p:cond delay="indefinite"/>
                      </p:stCondLst>
                      <p:childTnLst>
                        <p:par>
                          <p:cTn id="242" fill="hold">
                            <p:stCondLst>
                              <p:cond delay="0"/>
                            </p:stCondLst>
                            <p:childTnLst>
                              <p:par>
                                <p:cTn id="243" presetID="9" presetClass="exit" presetSubtype="0" fill="hold" grpId="1" nodeType="clickEffect">
                                  <p:stCondLst>
                                    <p:cond delay="0"/>
                                  </p:stCondLst>
                                  <p:childTnLst>
                                    <p:animEffect transition="out" filter="dissolve">
                                      <p:cBhvr>
                                        <p:cTn id="244" dur="500"/>
                                        <p:tgtEl>
                                          <p:spTgt spid="24"/>
                                        </p:tgtEl>
                                      </p:cBhvr>
                                    </p:animEffect>
                                    <p:set>
                                      <p:cBhvr>
                                        <p:cTn id="245" dur="1" fill="hold">
                                          <p:stCondLst>
                                            <p:cond delay="499"/>
                                          </p:stCondLst>
                                        </p:cTn>
                                        <p:tgtEl>
                                          <p:spTgt spid="24"/>
                                        </p:tgtEl>
                                        <p:attrNameLst>
                                          <p:attrName>style.visibility</p:attrName>
                                        </p:attrNameLst>
                                      </p:cBhvr>
                                      <p:to>
                                        <p:strVal val="hidden"/>
                                      </p:to>
                                    </p:set>
                                  </p:childTnLst>
                                </p:cTn>
                              </p:par>
                            </p:childTnLst>
                          </p:cTn>
                        </p:par>
                      </p:childTnLst>
                    </p:cTn>
                  </p:par>
                  <p:par>
                    <p:cTn id="246" fill="hold">
                      <p:stCondLst>
                        <p:cond delay="indefinite"/>
                      </p:stCondLst>
                      <p:childTnLst>
                        <p:par>
                          <p:cTn id="247" fill="hold">
                            <p:stCondLst>
                              <p:cond delay="0"/>
                            </p:stCondLst>
                            <p:childTnLst>
                              <p:par>
                                <p:cTn id="248" presetID="9" presetClass="entr" presetSubtype="0" fill="hold" grpId="2" nodeType="clickEffect">
                                  <p:stCondLst>
                                    <p:cond delay="0"/>
                                  </p:stCondLst>
                                  <p:childTnLst>
                                    <p:set>
                                      <p:cBhvr>
                                        <p:cTn id="249" dur="1" fill="hold">
                                          <p:stCondLst>
                                            <p:cond delay="0"/>
                                          </p:stCondLst>
                                        </p:cTn>
                                        <p:tgtEl>
                                          <p:spTgt spid="24"/>
                                        </p:tgtEl>
                                        <p:attrNameLst>
                                          <p:attrName>style.visibility</p:attrName>
                                        </p:attrNameLst>
                                      </p:cBhvr>
                                      <p:to>
                                        <p:strVal val="visible"/>
                                      </p:to>
                                    </p:set>
                                    <p:animEffect transition="in" filter="dissolve">
                                      <p:cBhvr>
                                        <p:cTn id="250" dur="500"/>
                                        <p:tgtEl>
                                          <p:spTgt spid="24"/>
                                        </p:tgtEl>
                                      </p:cBhvr>
                                    </p:animEffect>
                                  </p:childTnLst>
                                </p:cTn>
                              </p:par>
                            </p:childTnLst>
                          </p:cTn>
                        </p:par>
                      </p:childTnLst>
                    </p:cTn>
                  </p:par>
                  <p:par>
                    <p:cTn id="251" fill="hold">
                      <p:stCondLst>
                        <p:cond delay="indefinite"/>
                      </p:stCondLst>
                      <p:childTnLst>
                        <p:par>
                          <p:cTn id="252" fill="hold">
                            <p:stCondLst>
                              <p:cond delay="0"/>
                            </p:stCondLst>
                            <p:childTnLst>
                              <p:par>
                                <p:cTn id="253" presetID="9" presetClass="exit" presetSubtype="0" fill="hold" grpId="1" nodeType="clickEffect">
                                  <p:stCondLst>
                                    <p:cond delay="0"/>
                                  </p:stCondLst>
                                  <p:childTnLst>
                                    <p:animEffect transition="out" filter="dissolve">
                                      <p:cBhvr>
                                        <p:cTn id="254" dur="500"/>
                                        <p:tgtEl>
                                          <p:spTgt spid="27"/>
                                        </p:tgtEl>
                                      </p:cBhvr>
                                    </p:animEffect>
                                    <p:set>
                                      <p:cBhvr>
                                        <p:cTn id="255" dur="1" fill="hold">
                                          <p:stCondLst>
                                            <p:cond delay="499"/>
                                          </p:stCondLst>
                                        </p:cTn>
                                        <p:tgtEl>
                                          <p:spTgt spid="27"/>
                                        </p:tgtEl>
                                        <p:attrNameLst>
                                          <p:attrName>style.visibility</p:attrName>
                                        </p:attrNameLst>
                                      </p:cBhvr>
                                      <p:to>
                                        <p:strVal val="hidden"/>
                                      </p:to>
                                    </p:set>
                                  </p:childTnLst>
                                </p:cTn>
                              </p:par>
                            </p:childTnLst>
                          </p:cTn>
                        </p:par>
                      </p:childTnLst>
                    </p:cTn>
                  </p:par>
                  <p:par>
                    <p:cTn id="256" fill="hold">
                      <p:stCondLst>
                        <p:cond delay="indefinite"/>
                      </p:stCondLst>
                      <p:childTnLst>
                        <p:par>
                          <p:cTn id="257" fill="hold">
                            <p:stCondLst>
                              <p:cond delay="0"/>
                            </p:stCondLst>
                            <p:childTnLst>
                              <p:par>
                                <p:cTn id="258" presetID="9" presetClass="entr" presetSubtype="0" fill="hold" grpId="2" nodeType="clickEffect">
                                  <p:stCondLst>
                                    <p:cond delay="0"/>
                                  </p:stCondLst>
                                  <p:childTnLst>
                                    <p:set>
                                      <p:cBhvr>
                                        <p:cTn id="259" dur="1" fill="hold">
                                          <p:stCondLst>
                                            <p:cond delay="0"/>
                                          </p:stCondLst>
                                        </p:cTn>
                                        <p:tgtEl>
                                          <p:spTgt spid="27"/>
                                        </p:tgtEl>
                                        <p:attrNameLst>
                                          <p:attrName>style.visibility</p:attrName>
                                        </p:attrNameLst>
                                      </p:cBhvr>
                                      <p:to>
                                        <p:strVal val="visible"/>
                                      </p:to>
                                    </p:set>
                                    <p:animEffect transition="in" filter="dissolve">
                                      <p:cBhvr>
                                        <p:cTn id="260" dur="500"/>
                                        <p:tgtEl>
                                          <p:spTgt spid="27"/>
                                        </p:tgtEl>
                                      </p:cBhvr>
                                    </p:animEffect>
                                  </p:childTnLst>
                                </p:cTn>
                              </p:par>
                            </p:childTnLst>
                          </p:cTn>
                        </p:par>
                      </p:childTnLst>
                    </p:cTn>
                  </p:par>
                  <p:par>
                    <p:cTn id="261" fill="hold">
                      <p:stCondLst>
                        <p:cond delay="indefinite"/>
                      </p:stCondLst>
                      <p:childTnLst>
                        <p:par>
                          <p:cTn id="262" fill="hold">
                            <p:stCondLst>
                              <p:cond delay="0"/>
                            </p:stCondLst>
                            <p:childTnLst>
                              <p:par>
                                <p:cTn id="263" presetID="9" presetClass="exit" presetSubtype="0" fill="hold" grpId="1" nodeType="clickEffect">
                                  <p:stCondLst>
                                    <p:cond delay="0"/>
                                  </p:stCondLst>
                                  <p:childTnLst>
                                    <p:animEffect transition="out" filter="dissolve">
                                      <p:cBhvr>
                                        <p:cTn id="264" dur="500"/>
                                        <p:tgtEl>
                                          <p:spTgt spid="39"/>
                                        </p:tgtEl>
                                      </p:cBhvr>
                                    </p:animEffect>
                                    <p:set>
                                      <p:cBhvr>
                                        <p:cTn id="265" dur="1" fill="hold">
                                          <p:stCondLst>
                                            <p:cond delay="499"/>
                                          </p:stCondLst>
                                        </p:cTn>
                                        <p:tgtEl>
                                          <p:spTgt spid="39"/>
                                        </p:tgtEl>
                                        <p:attrNameLst>
                                          <p:attrName>style.visibility</p:attrName>
                                        </p:attrNameLst>
                                      </p:cBhvr>
                                      <p:to>
                                        <p:strVal val="hidden"/>
                                      </p:to>
                                    </p:set>
                                  </p:childTnLst>
                                </p:cTn>
                              </p:par>
                            </p:childTnLst>
                          </p:cTn>
                        </p:par>
                      </p:childTnLst>
                    </p:cTn>
                  </p:par>
                  <p:par>
                    <p:cTn id="266" fill="hold">
                      <p:stCondLst>
                        <p:cond delay="indefinite"/>
                      </p:stCondLst>
                      <p:childTnLst>
                        <p:par>
                          <p:cTn id="267" fill="hold">
                            <p:stCondLst>
                              <p:cond delay="0"/>
                            </p:stCondLst>
                            <p:childTnLst>
                              <p:par>
                                <p:cTn id="268" presetID="9" presetClass="entr" presetSubtype="0" fill="hold" grpId="2" nodeType="clickEffect">
                                  <p:stCondLst>
                                    <p:cond delay="0"/>
                                  </p:stCondLst>
                                  <p:childTnLst>
                                    <p:set>
                                      <p:cBhvr>
                                        <p:cTn id="269" dur="1" fill="hold">
                                          <p:stCondLst>
                                            <p:cond delay="0"/>
                                          </p:stCondLst>
                                        </p:cTn>
                                        <p:tgtEl>
                                          <p:spTgt spid="39"/>
                                        </p:tgtEl>
                                        <p:attrNameLst>
                                          <p:attrName>style.visibility</p:attrName>
                                        </p:attrNameLst>
                                      </p:cBhvr>
                                      <p:to>
                                        <p:strVal val="visible"/>
                                      </p:to>
                                    </p:set>
                                    <p:animEffect transition="in" filter="dissolve">
                                      <p:cBhvr>
                                        <p:cTn id="27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0" grpId="3"/>
      <p:bldP spid="31" grpId="0"/>
      <p:bldP spid="31" grpId="1"/>
      <p:bldP spid="31" grpId="2"/>
      <p:bldP spid="32" grpId="0"/>
      <p:bldP spid="33" grpId="0"/>
      <p:bldP spid="34" grpId="0"/>
      <p:bldP spid="35" grpId="0"/>
      <p:bldP spid="36" grpId="0"/>
      <p:bldP spid="37" grpId="0"/>
      <p:bldP spid="38" grpId="0"/>
      <p:bldP spid="39" grpId="0"/>
      <p:bldP spid="39" grpId="1"/>
      <p:bldP spid="39" grpId="2"/>
      <p:bldP spid="40" grpId="0"/>
      <p:bldP spid="40" grpId="1"/>
      <p:bldP spid="40" grpId="2"/>
      <p:bldP spid="41" grpId="0"/>
      <p:bldP spid="42" grpId="0"/>
      <p:bldP spid="42" grpId="1"/>
      <p:bldP spid="42" grpId="2"/>
      <p:bldP spid="43" grpId="0"/>
      <p:bldP spid="43" grpId="1"/>
      <p:bldP spid="43" grpId="2"/>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Gramática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6" name="Picture 5">
            <a:extLst>
              <a:ext uri="{FF2B5EF4-FFF2-40B4-BE49-F238E27FC236}">
                <a16:creationId xmlns:a16="http://schemas.microsoft.com/office/drawing/2014/main" id="{4093668F-41A6-4DC1-A12A-BF250DEF4F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047" y="1276711"/>
            <a:ext cx="2219356" cy="2219356"/>
          </a:xfrm>
          <a:prstGeom prst="rect">
            <a:avLst/>
          </a:prstGeom>
        </p:spPr>
      </p:pic>
      <p:sp>
        <p:nvSpPr>
          <p:cNvPr id="8" name="TextBox 7">
            <a:extLst>
              <a:ext uri="{FF2B5EF4-FFF2-40B4-BE49-F238E27FC236}">
                <a16:creationId xmlns:a16="http://schemas.microsoft.com/office/drawing/2014/main" id="{97B20140-5649-4B3A-961A-AE396B6AE3A0}"/>
              </a:ext>
            </a:extLst>
          </p:cNvPr>
          <p:cNvSpPr txBox="1"/>
          <p:nvPr/>
        </p:nvSpPr>
        <p:spPr>
          <a:xfrm>
            <a:off x="3650910" y="1959569"/>
            <a:ext cx="7550490" cy="14465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800" b="0" i="0" u="none" strike="noStrike" kern="0" cap="none" spc="0" normalizeH="0" baseline="0" noProof="0" dirty="0">
                <a:ln>
                  <a:noFill/>
                </a:ln>
                <a:solidFill>
                  <a:srgbClr val="4472C4">
                    <a:lumMod val="50000"/>
                  </a:srgbClr>
                </a:solidFill>
                <a:effectLst/>
                <a:uLnTx/>
                <a:uFillTx/>
              </a:rPr>
              <a:t>@ </a:t>
            </a:r>
            <a:r>
              <a:rPr kumimoji="0" lang="en-GB" sz="8800" b="1" i="0" u="none" strike="noStrike" kern="0" cap="none" spc="0" normalizeH="0" baseline="0" noProof="0" dirty="0">
                <a:ln>
                  <a:noFill/>
                </a:ln>
                <a:solidFill>
                  <a:srgbClr val="4472C4">
                    <a:lumMod val="50000"/>
                  </a:srgbClr>
                </a:solidFill>
                <a:effectLst/>
                <a:uLnTx/>
                <a:uFillTx/>
              </a:rPr>
              <a:t>????????</a:t>
            </a:r>
          </a:p>
        </p:txBody>
      </p:sp>
      <p:sp>
        <p:nvSpPr>
          <p:cNvPr id="9" name="TextBox 8">
            <a:extLst>
              <a:ext uri="{FF2B5EF4-FFF2-40B4-BE49-F238E27FC236}">
                <a16:creationId xmlns:a16="http://schemas.microsoft.com/office/drawing/2014/main" id="{17AD31E4-E123-416B-9115-C0E99DFF456E}"/>
              </a:ext>
            </a:extLst>
          </p:cNvPr>
          <p:cNvSpPr txBox="1"/>
          <p:nvPr/>
        </p:nvSpPr>
        <p:spPr>
          <a:xfrm>
            <a:off x="1004047" y="3586015"/>
            <a:ext cx="9290312" cy="280076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4472C4">
                    <a:lumMod val="50000"/>
                  </a:srgbClr>
                </a:solidFill>
                <a:effectLst/>
                <a:uLnTx/>
                <a:uFillTx/>
              </a:rPr>
              <a:t>Read the Twitter posts.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4472C4">
                    <a:lumMod val="50000"/>
                  </a:srgbClr>
                </a:solidFill>
                <a:effectLst/>
                <a:uLnTx/>
                <a:uFillTx/>
              </a:rPr>
              <a:t>It’s an important exam! </a:t>
            </a:r>
            <a:br>
              <a:rPr kumimoji="0" lang="en-GB" sz="4400" b="1" i="0" u="none" strike="noStrike" kern="0" cap="none" spc="0" normalizeH="0" baseline="0" noProof="0" dirty="0">
                <a:ln>
                  <a:noFill/>
                </a:ln>
                <a:solidFill>
                  <a:srgbClr val="4472C4">
                    <a:lumMod val="50000"/>
                  </a:srgbClr>
                </a:solidFill>
                <a:effectLst/>
                <a:uLnTx/>
                <a:uFillTx/>
              </a:rPr>
            </a:br>
            <a:r>
              <a:rPr kumimoji="0" lang="en-GB" sz="4400" b="1" i="0" u="none" strike="noStrike" kern="0" cap="none" spc="0" normalizeH="0" baseline="0" noProof="0" dirty="0">
                <a:ln>
                  <a:noFill/>
                </a:ln>
                <a:solidFill>
                  <a:srgbClr val="4472C4">
                    <a:lumMod val="50000"/>
                  </a:srgbClr>
                </a:solidFill>
                <a:effectLst/>
                <a:uLnTx/>
                <a:uFillTx/>
              </a:rPr>
              <a:t>How are they?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4472C4">
                    <a:lumMod val="50000"/>
                  </a:srgbClr>
                </a:solidFill>
                <a:effectLst/>
                <a:uLnTx/>
                <a:uFillTx/>
              </a:rPr>
              <a:t>Who is talking?  A boy or a girl?</a:t>
            </a:r>
          </a:p>
        </p:txBody>
      </p:sp>
    </p:spTree>
    <p:extLst>
      <p:ext uri="{BB962C8B-B14F-4D97-AF65-F5344CB8AC3E}">
        <p14:creationId xmlns:p14="http://schemas.microsoft.com/office/powerpoint/2010/main" val="707133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82" name="Rectangle 81">
            <a:extLst>
              <a:ext uri="{FF2B5EF4-FFF2-40B4-BE49-F238E27FC236}">
                <a16:creationId xmlns:a16="http://schemas.microsoft.com/office/drawing/2014/main" id="{F8293F81-217E-4954-AD76-90F5B77ED08B}"/>
              </a:ext>
            </a:extLst>
          </p:cNvPr>
          <p:cNvSpPr/>
          <p:nvPr/>
        </p:nvSpPr>
        <p:spPr>
          <a:xfrm>
            <a:off x="10710248" y="1351960"/>
            <a:ext cx="846707"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Hugo</a:t>
            </a:r>
          </a:p>
        </p:txBody>
      </p:sp>
      <p:sp>
        <p:nvSpPr>
          <p:cNvPr id="83" name="Rectangle 82">
            <a:extLst>
              <a:ext uri="{FF2B5EF4-FFF2-40B4-BE49-F238E27FC236}">
                <a16:creationId xmlns:a16="http://schemas.microsoft.com/office/drawing/2014/main" id="{95E0B9B3-C972-40F0-A622-8A74DA0DC943}"/>
              </a:ext>
            </a:extLst>
          </p:cNvPr>
          <p:cNvSpPr/>
          <p:nvPr/>
        </p:nvSpPr>
        <p:spPr>
          <a:xfrm>
            <a:off x="6280480" y="536095"/>
            <a:ext cx="184730"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84" name="Rounded Rectangular Callout 2">
            <a:extLst>
              <a:ext uri="{FF2B5EF4-FFF2-40B4-BE49-F238E27FC236}">
                <a16:creationId xmlns:a16="http://schemas.microsoft.com/office/drawing/2014/main" id="{22E51B84-B9B2-4DFE-9258-75A12A7608BF}"/>
              </a:ext>
            </a:extLst>
          </p:cNvPr>
          <p:cNvSpPr/>
          <p:nvPr/>
        </p:nvSpPr>
        <p:spPr>
          <a:xfrm>
            <a:off x="533935" y="258166"/>
            <a:ext cx="2743200" cy="1317960"/>
          </a:xfrm>
          <a:prstGeom prst="wedgeRoundRectCallout">
            <a:avLst>
              <a:gd name="adj1" fmla="val -33673"/>
              <a:gd name="adj2" fmla="val 64572"/>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estoy </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muy</a:t>
            </a: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 </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blanca</a:t>
            </a: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 y </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nerviosa</a:t>
            </a:r>
            <a:endPar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fortnightmegafan</a:t>
            </a:r>
            <a:endPar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endParaRPr>
          </a:p>
        </p:txBody>
      </p:sp>
      <p:sp>
        <p:nvSpPr>
          <p:cNvPr id="85" name="TextBox 84">
            <a:extLst>
              <a:ext uri="{FF2B5EF4-FFF2-40B4-BE49-F238E27FC236}">
                <a16:creationId xmlns:a16="http://schemas.microsoft.com/office/drawing/2014/main" id="{E43D04EA-D15D-47A9-8A52-1EF3755EA8F7}"/>
              </a:ext>
            </a:extLst>
          </p:cNvPr>
          <p:cNvSpPr txBox="1"/>
          <p:nvPr/>
        </p:nvSpPr>
        <p:spPr>
          <a:xfrm>
            <a:off x="3562305" y="2277305"/>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86" name="TextBox 85">
            <a:extLst>
              <a:ext uri="{FF2B5EF4-FFF2-40B4-BE49-F238E27FC236}">
                <a16:creationId xmlns:a16="http://schemas.microsoft.com/office/drawing/2014/main" id="{8EE787E5-CFA4-4F80-AF23-10A3C01688E8}"/>
              </a:ext>
            </a:extLst>
          </p:cNvPr>
          <p:cNvSpPr txBox="1"/>
          <p:nvPr/>
        </p:nvSpPr>
        <p:spPr>
          <a:xfrm>
            <a:off x="4810304" y="2277304"/>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87" name="TextBox 86">
            <a:extLst>
              <a:ext uri="{FF2B5EF4-FFF2-40B4-BE49-F238E27FC236}">
                <a16:creationId xmlns:a16="http://schemas.microsoft.com/office/drawing/2014/main" id="{4E8540B1-CEF2-4D75-A6C6-B12A9FB22162}"/>
              </a:ext>
            </a:extLst>
          </p:cNvPr>
          <p:cNvSpPr txBox="1"/>
          <p:nvPr/>
        </p:nvSpPr>
        <p:spPr>
          <a:xfrm>
            <a:off x="9580907" y="2284002"/>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88" name="TextBox 87">
            <a:extLst>
              <a:ext uri="{FF2B5EF4-FFF2-40B4-BE49-F238E27FC236}">
                <a16:creationId xmlns:a16="http://schemas.microsoft.com/office/drawing/2014/main" id="{700A972F-F19A-4833-A12F-EF263B7B36ED}"/>
              </a:ext>
            </a:extLst>
          </p:cNvPr>
          <p:cNvSpPr txBox="1"/>
          <p:nvPr/>
        </p:nvSpPr>
        <p:spPr>
          <a:xfrm>
            <a:off x="10835795" y="2292006"/>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89" name="TextBox 88">
            <a:extLst>
              <a:ext uri="{FF2B5EF4-FFF2-40B4-BE49-F238E27FC236}">
                <a16:creationId xmlns:a16="http://schemas.microsoft.com/office/drawing/2014/main" id="{52A94CC5-4211-4613-84B9-18A9CF3BC2B6}"/>
              </a:ext>
            </a:extLst>
          </p:cNvPr>
          <p:cNvSpPr txBox="1"/>
          <p:nvPr/>
        </p:nvSpPr>
        <p:spPr>
          <a:xfrm>
            <a:off x="3579745" y="3842398"/>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90" name="TextBox 89">
            <a:extLst>
              <a:ext uri="{FF2B5EF4-FFF2-40B4-BE49-F238E27FC236}">
                <a16:creationId xmlns:a16="http://schemas.microsoft.com/office/drawing/2014/main" id="{3DE3FE8F-A1AE-484D-811B-96A0F1D911D9}"/>
              </a:ext>
            </a:extLst>
          </p:cNvPr>
          <p:cNvSpPr txBox="1"/>
          <p:nvPr/>
        </p:nvSpPr>
        <p:spPr>
          <a:xfrm>
            <a:off x="4810304" y="3842397"/>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91" name="TextBox 90">
            <a:extLst>
              <a:ext uri="{FF2B5EF4-FFF2-40B4-BE49-F238E27FC236}">
                <a16:creationId xmlns:a16="http://schemas.microsoft.com/office/drawing/2014/main" id="{68813A55-B840-4084-92C2-B9F26FD2E20C}"/>
              </a:ext>
            </a:extLst>
          </p:cNvPr>
          <p:cNvSpPr txBox="1"/>
          <p:nvPr/>
        </p:nvSpPr>
        <p:spPr>
          <a:xfrm>
            <a:off x="9606260" y="3842397"/>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92" name="TextBox 91">
            <a:extLst>
              <a:ext uri="{FF2B5EF4-FFF2-40B4-BE49-F238E27FC236}">
                <a16:creationId xmlns:a16="http://schemas.microsoft.com/office/drawing/2014/main" id="{78FAEB53-F2B3-4852-BC9A-BA91ACB99F37}"/>
              </a:ext>
            </a:extLst>
          </p:cNvPr>
          <p:cNvSpPr txBox="1"/>
          <p:nvPr/>
        </p:nvSpPr>
        <p:spPr>
          <a:xfrm>
            <a:off x="10869268" y="3854725"/>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93" name="TextBox 92">
            <a:extLst>
              <a:ext uri="{FF2B5EF4-FFF2-40B4-BE49-F238E27FC236}">
                <a16:creationId xmlns:a16="http://schemas.microsoft.com/office/drawing/2014/main" id="{14B629E2-C9F4-43DF-A600-FD314A43D5B0}"/>
              </a:ext>
            </a:extLst>
          </p:cNvPr>
          <p:cNvSpPr txBox="1"/>
          <p:nvPr/>
        </p:nvSpPr>
        <p:spPr>
          <a:xfrm>
            <a:off x="4810305" y="5364050"/>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94" name="TextBox 93">
            <a:extLst>
              <a:ext uri="{FF2B5EF4-FFF2-40B4-BE49-F238E27FC236}">
                <a16:creationId xmlns:a16="http://schemas.microsoft.com/office/drawing/2014/main" id="{C58BE18C-7DAC-4678-8C53-18615488DDA6}"/>
              </a:ext>
            </a:extLst>
          </p:cNvPr>
          <p:cNvSpPr txBox="1"/>
          <p:nvPr/>
        </p:nvSpPr>
        <p:spPr>
          <a:xfrm>
            <a:off x="3624479" y="5364050"/>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95" name="TextBox 94">
            <a:extLst>
              <a:ext uri="{FF2B5EF4-FFF2-40B4-BE49-F238E27FC236}">
                <a16:creationId xmlns:a16="http://schemas.microsoft.com/office/drawing/2014/main" id="{DFADEE4C-EE2D-4813-A1A4-B12527FD895C}"/>
              </a:ext>
            </a:extLst>
          </p:cNvPr>
          <p:cNvSpPr txBox="1"/>
          <p:nvPr/>
        </p:nvSpPr>
        <p:spPr>
          <a:xfrm>
            <a:off x="10864719" y="5341166"/>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96" name="TextBox 95">
            <a:extLst>
              <a:ext uri="{FF2B5EF4-FFF2-40B4-BE49-F238E27FC236}">
                <a16:creationId xmlns:a16="http://schemas.microsoft.com/office/drawing/2014/main" id="{E1408216-18AC-4E3A-8FE8-AAEFBD3C6947}"/>
              </a:ext>
            </a:extLst>
          </p:cNvPr>
          <p:cNvSpPr txBox="1"/>
          <p:nvPr/>
        </p:nvSpPr>
        <p:spPr>
          <a:xfrm>
            <a:off x="9606260" y="5342666"/>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97" name="Rectangle 96">
            <a:extLst>
              <a:ext uri="{FF2B5EF4-FFF2-40B4-BE49-F238E27FC236}">
                <a16:creationId xmlns:a16="http://schemas.microsoft.com/office/drawing/2014/main" id="{CA69F1B1-65DB-424D-9E54-A0C0994FAA69}"/>
              </a:ext>
            </a:extLst>
          </p:cNvPr>
          <p:cNvSpPr/>
          <p:nvPr/>
        </p:nvSpPr>
        <p:spPr>
          <a:xfrm>
            <a:off x="3465027" y="2957709"/>
            <a:ext cx="933269"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Isabel</a:t>
            </a:r>
          </a:p>
        </p:txBody>
      </p:sp>
      <p:sp>
        <p:nvSpPr>
          <p:cNvPr id="98" name="Rectangle 97">
            <a:extLst>
              <a:ext uri="{FF2B5EF4-FFF2-40B4-BE49-F238E27FC236}">
                <a16:creationId xmlns:a16="http://schemas.microsoft.com/office/drawing/2014/main" id="{121A768C-538B-417D-9904-B35558B76857}"/>
              </a:ext>
            </a:extLst>
          </p:cNvPr>
          <p:cNvSpPr/>
          <p:nvPr/>
        </p:nvSpPr>
        <p:spPr>
          <a:xfrm>
            <a:off x="4722174" y="2975873"/>
            <a:ext cx="910827"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Victor</a:t>
            </a:r>
          </a:p>
        </p:txBody>
      </p:sp>
      <p:sp>
        <p:nvSpPr>
          <p:cNvPr id="99" name="Rounded Rectangular Callout 102">
            <a:extLst>
              <a:ext uri="{FF2B5EF4-FFF2-40B4-BE49-F238E27FC236}">
                <a16:creationId xmlns:a16="http://schemas.microsoft.com/office/drawing/2014/main" id="{31A123F3-FFF6-44FB-B5DC-761E4E9899A1}"/>
              </a:ext>
            </a:extLst>
          </p:cNvPr>
          <p:cNvSpPr/>
          <p:nvPr/>
        </p:nvSpPr>
        <p:spPr>
          <a:xfrm>
            <a:off x="602249" y="3388995"/>
            <a:ext cx="2743200" cy="1317960"/>
          </a:xfrm>
          <a:prstGeom prst="wedgeRoundRectCallout">
            <a:avLst>
              <a:gd name="adj1" fmla="val -33673"/>
              <a:gd name="adj2" fmla="val 67006"/>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estoy serio y </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tranquilo</a:t>
            </a: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 @</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coolkat</a:t>
            </a:r>
            <a:endPar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endParaRPr>
          </a:p>
        </p:txBody>
      </p:sp>
      <p:sp>
        <p:nvSpPr>
          <p:cNvPr id="100" name="Rectangle 99">
            <a:extLst>
              <a:ext uri="{FF2B5EF4-FFF2-40B4-BE49-F238E27FC236}">
                <a16:creationId xmlns:a16="http://schemas.microsoft.com/office/drawing/2014/main" id="{CE444583-D532-4901-90E1-FE363E30C4FE}"/>
              </a:ext>
            </a:extLst>
          </p:cNvPr>
          <p:cNvSpPr/>
          <p:nvPr/>
        </p:nvSpPr>
        <p:spPr>
          <a:xfrm>
            <a:off x="3432622" y="4542497"/>
            <a:ext cx="922047"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Diego</a:t>
            </a:r>
          </a:p>
        </p:txBody>
      </p:sp>
      <p:sp>
        <p:nvSpPr>
          <p:cNvPr id="101" name="Rectangle 100">
            <a:extLst>
              <a:ext uri="{FF2B5EF4-FFF2-40B4-BE49-F238E27FC236}">
                <a16:creationId xmlns:a16="http://schemas.microsoft.com/office/drawing/2014/main" id="{2C61F1DD-6B8A-45DB-AF80-7F5801C52DA9}"/>
              </a:ext>
            </a:extLst>
          </p:cNvPr>
          <p:cNvSpPr/>
          <p:nvPr/>
        </p:nvSpPr>
        <p:spPr>
          <a:xfrm>
            <a:off x="4690430" y="4562210"/>
            <a:ext cx="867546"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Clara</a:t>
            </a:r>
          </a:p>
        </p:txBody>
      </p:sp>
      <p:sp>
        <p:nvSpPr>
          <p:cNvPr id="102" name="Rounded Rectangular Callout 106">
            <a:extLst>
              <a:ext uri="{FF2B5EF4-FFF2-40B4-BE49-F238E27FC236}">
                <a16:creationId xmlns:a16="http://schemas.microsoft.com/office/drawing/2014/main" id="{1CDD0EF4-E8BE-428B-A7F5-6352F231203A}"/>
              </a:ext>
            </a:extLst>
          </p:cNvPr>
          <p:cNvSpPr/>
          <p:nvPr/>
        </p:nvSpPr>
        <p:spPr>
          <a:xfrm>
            <a:off x="602249" y="4931542"/>
            <a:ext cx="2743200" cy="1317960"/>
          </a:xfrm>
          <a:prstGeom prst="wedgeRoundRectCallout">
            <a:avLst>
              <a:gd name="adj1" fmla="val -35427"/>
              <a:gd name="adj2" fmla="val 64572"/>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estoy </a:t>
            </a:r>
            <a:r>
              <a:rPr kumimoji="0" lang="en-GB" sz="2000" b="0" i="0"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tranquila</a:t>
            </a:r>
            <a:r>
              <a:rPr kumimoji="0" lang="en-GB" sz="2000" b="0" i="0"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 y rara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@sportster91</a:t>
            </a:r>
          </a:p>
        </p:txBody>
      </p:sp>
      <p:sp>
        <p:nvSpPr>
          <p:cNvPr id="103" name="Rectangle 102">
            <a:extLst>
              <a:ext uri="{FF2B5EF4-FFF2-40B4-BE49-F238E27FC236}">
                <a16:creationId xmlns:a16="http://schemas.microsoft.com/office/drawing/2014/main" id="{8EEB9D96-AFA8-4416-9538-9005723ACDCC}"/>
              </a:ext>
            </a:extLst>
          </p:cNvPr>
          <p:cNvSpPr/>
          <p:nvPr/>
        </p:nvSpPr>
        <p:spPr>
          <a:xfrm>
            <a:off x="3427812" y="6061090"/>
            <a:ext cx="931665"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Arturo</a:t>
            </a:r>
          </a:p>
        </p:txBody>
      </p:sp>
      <p:sp>
        <p:nvSpPr>
          <p:cNvPr id="104" name="Rectangle 103">
            <a:extLst>
              <a:ext uri="{FF2B5EF4-FFF2-40B4-BE49-F238E27FC236}">
                <a16:creationId xmlns:a16="http://schemas.microsoft.com/office/drawing/2014/main" id="{39FCF0EF-BD74-4A41-9135-F25621469949}"/>
              </a:ext>
            </a:extLst>
          </p:cNvPr>
          <p:cNvSpPr/>
          <p:nvPr/>
        </p:nvSpPr>
        <p:spPr>
          <a:xfrm>
            <a:off x="4659972" y="6061090"/>
            <a:ext cx="928459"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Alana</a:t>
            </a:r>
          </a:p>
        </p:txBody>
      </p:sp>
      <p:pic>
        <p:nvPicPr>
          <p:cNvPr id="105" name="Picture 104">
            <a:extLst>
              <a:ext uri="{FF2B5EF4-FFF2-40B4-BE49-F238E27FC236}">
                <a16:creationId xmlns:a16="http://schemas.microsoft.com/office/drawing/2014/main" id="{F87A3819-7EF6-423A-A30C-6805B4BE9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5539" y="2397252"/>
            <a:ext cx="342612" cy="682940"/>
          </a:xfrm>
          <a:prstGeom prst="rect">
            <a:avLst/>
          </a:prstGeom>
        </p:spPr>
      </p:pic>
      <p:pic>
        <p:nvPicPr>
          <p:cNvPr id="106" name="Picture 105">
            <a:extLst>
              <a:ext uri="{FF2B5EF4-FFF2-40B4-BE49-F238E27FC236}">
                <a16:creationId xmlns:a16="http://schemas.microsoft.com/office/drawing/2014/main" id="{A60EC0D8-212A-4D4E-A604-CA9C7148D6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0802" y="3944313"/>
            <a:ext cx="342612" cy="682940"/>
          </a:xfrm>
          <a:prstGeom prst="rect">
            <a:avLst/>
          </a:prstGeom>
        </p:spPr>
      </p:pic>
      <p:pic>
        <p:nvPicPr>
          <p:cNvPr id="107" name="Picture 106">
            <a:extLst>
              <a:ext uri="{FF2B5EF4-FFF2-40B4-BE49-F238E27FC236}">
                <a16:creationId xmlns:a16="http://schemas.microsoft.com/office/drawing/2014/main" id="{B663791B-65DC-4C61-870E-D2D5354B9D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289" y="5524819"/>
            <a:ext cx="342612" cy="682940"/>
          </a:xfrm>
          <a:prstGeom prst="rect">
            <a:avLst/>
          </a:prstGeom>
        </p:spPr>
      </p:pic>
      <p:pic>
        <p:nvPicPr>
          <p:cNvPr id="108" name="Picture 107">
            <a:extLst>
              <a:ext uri="{FF2B5EF4-FFF2-40B4-BE49-F238E27FC236}">
                <a16:creationId xmlns:a16="http://schemas.microsoft.com/office/drawing/2014/main" id="{0FBD940A-E832-4C59-8AD7-88F8F5A3B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7451" y="2321515"/>
            <a:ext cx="363828" cy="725232"/>
          </a:xfrm>
          <a:prstGeom prst="rect">
            <a:avLst/>
          </a:prstGeom>
        </p:spPr>
      </p:pic>
      <p:pic>
        <p:nvPicPr>
          <p:cNvPr id="109" name="Picture 108">
            <a:extLst>
              <a:ext uri="{FF2B5EF4-FFF2-40B4-BE49-F238E27FC236}">
                <a16:creationId xmlns:a16="http://schemas.microsoft.com/office/drawing/2014/main" id="{1E28CD62-EBDA-4F74-9030-39405548E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2091" y="3947173"/>
            <a:ext cx="363828" cy="725232"/>
          </a:xfrm>
          <a:prstGeom prst="rect">
            <a:avLst/>
          </a:prstGeom>
        </p:spPr>
      </p:pic>
      <p:pic>
        <p:nvPicPr>
          <p:cNvPr id="110" name="Picture 109">
            <a:extLst>
              <a:ext uri="{FF2B5EF4-FFF2-40B4-BE49-F238E27FC236}">
                <a16:creationId xmlns:a16="http://schemas.microsoft.com/office/drawing/2014/main" id="{CDF96A8D-F5D4-4CF6-A54E-4E0DD0DEA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4976" y="5507153"/>
            <a:ext cx="363828" cy="725232"/>
          </a:xfrm>
          <a:prstGeom prst="rect">
            <a:avLst/>
          </a:prstGeom>
        </p:spPr>
      </p:pic>
      <p:sp>
        <p:nvSpPr>
          <p:cNvPr id="111" name="Rounded Rectangular Callout 114">
            <a:extLst>
              <a:ext uri="{FF2B5EF4-FFF2-40B4-BE49-F238E27FC236}">
                <a16:creationId xmlns:a16="http://schemas.microsoft.com/office/drawing/2014/main" id="{44C44538-F4CB-48A2-B84F-BC91036B651B}"/>
              </a:ext>
            </a:extLst>
          </p:cNvPr>
          <p:cNvSpPr/>
          <p:nvPr/>
        </p:nvSpPr>
        <p:spPr>
          <a:xfrm>
            <a:off x="6540309" y="1841193"/>
            <a:ext cx="2743200" cy="1317960"/>
          </a:xfrm>
          <a:prstGeom prst="wedgeRoundRectCallout">
            <a:avLst>
              <a:gd name="adj1" fmla="val -36012"/>
              <a:gd name="adj2" fmla="val 68223"/>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estoy </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loca</a:t>
            </a: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 y </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muy</a:t>
            </a: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 </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tonta</a:t>
            </a:r>
            <a:endPar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flamencoazul</a:t>
            </a:r>
            <a:endPar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endParaRPr>
          </a:p>
        </p:txBody>
      </p:sp>
      <p:sp>
        <p:nvSpPr>
          <p:cNvPr id="112" name="Rectangle 111">
            <a:extLst>
              <a:ext uri="{FF2B5EF4-FFF2-40B4-BE49-F238E27FC236}">
                <a16:creationId xmlns:a16="http://schemas.microsoft.com/office/drawing/2014/main" id="{DC84D953-9549-4E57-9D31-6025BF91EC79}"/>
              </a:ext>
            </a:extLst>
          </p:cNvPr>
          <p:cNvSpPr/>
          <p:nvPr/>
        </p:nvSpPr>
        <p:spPr>
          <a:xfrm>
            <a:off x="9387877" y="2947238"/>
            <a:ext cx="1164101"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Rebeca</a:t>
            </a:r>
          </a:p>
        </p:txBody>
      </p:sp>
      <p:sp>
        <p:nvSpPr>
          <p:cNvPr id="113" name="Rectangle 112">
            <a:extLst>
              <a:ext uri="{FF2B5EF4-FFF2-40B4-BE49-F238E27FC236}">
                <a16:creationId xmlns:a16="http://schemas.microsoft.com/office/drawing/2014/main" id="{C3CE6CE0-03B1-48CD-AF9A-AC2F0A605D1D}"/>
              </a:ext>
            </a:extLst>
          </p:cNvPr>
          <p:cNvSpPr/>
          <p:nvPr/>
        </p:nvSpPr>
        <p:spPr>
          <a:xfrm>
            <a:off x="10778417" y="2936279"/>
            <a:ext cx="958917"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Martín</a:t>
            </a:r>
          </a:p>
        </p:txBody>
      </p:sp>
      <p:sp>
        <p:nvSpPr>
          <p:cNvPr id="114" name="Rounded Rectangular Callout 117">
            <a:extLst>
              <a:ext uri="{FF2B5EF4-FFF2-40B4-BE49-F238E27FC236}">
                <a16:creationId xmlns:a16="http://schemas.microsoft.com/office/drawing/2014/main" id="{7C4C098A-EB87-4722-AE04-58447BE4E182}"/>
              </a:ext>
            </a:extLst>
          </p:cNvPr>
          <p:cNvSpPr/>
          <p:nvPr/>
        </p:nvSpPr>
        <p:spPr>
          <a:xfrm>
            <a:off x="6577163" y="3426669"/>
            <a:ext cx="2743200" cy="1317960"/>
          </a:xfrm>
          <a:prstGeom prst="wedgeRoundRectCallout">
            <a:avLst>
              <a:gd name="adj1" fmla="val -36012"/>
              <a:gd name="adj2" fmla="val 65789"/>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estoy serio y </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listo</a:t>
            </a:r>
            <a:endPar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ganasdeirdecompras</a:t>
            </a:r>
            <a:endPar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endParaRPr>
          </a:p>
        </p:txBody>
      </p:sp>
      <p:sp>
        <p:nvSpPr>
          <p:cNvPr id="115" name="Rectangle 114">
            <a:extLst>
              <a:ext uri="{FF2B5EF4-FFF2-40B4-BE49-F238E27FC236}">
                <a16:creationId xmlns:a16="http://schemas.microsoft.com/office/drawing/2014/main" id="{AFA2CED7-3683-4ED1-89A2-94124D1EA9C0}"/>
              </a:ext>
            </a:extLst>
          </p:cNvPr>
          <p:cNvSpPr/>
          <p:nvPr/>
        </p:nvSpPr>
        <p:spPr>
          <a:xfrm>
            <a:off x="9418335" y="4522289"/>
            <a:ext cx="1103187"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Jacinta</a:t>
            </a:r>
          </a:p>
        </p:txBody>
      </p:sp>
      <p:sp>
        <p:nvSpPr>
          <p:cNvPr id="116" name="Rectangle 115">
            <a:extLst>
              <a:ext uri="{FF2B5EF4-FFF2-40B4-BE49-F238E27FC236}">
                <a16:creationId xmlns:a16="http://schemas.microsoft.com/office/drawing/2014/main" id="{EBCE87DA-9A29-4D80-AC04-BA97207D118F}"/>
              </a:ext>
            </a:extLst>
          </p:cNvPr>
          <p:cNvSpPr/>
          <p:nvPr/>
        </p:nvSpPr>
        <p:spPr>
          <a:xfrm>
            <a:off x="10857857" y="4547426"/>
            <a:ext cx="641522"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Edu</a:t>
            </a:r>
          </a:p>
        </p:txBody>
      </p:sp>
      <p:sp>
        <p:nvSpPr>
          <p:cNvPr id="117" name="Rounded Rectangular Callout 120">
            <a:extLst>
              <a:ext uri="{FF2B5EF4-FFF2-40B4-BE49-F238E27FC236}">
                <a16:creationId xmlns:a16="http://schemas.microsoft.com/office/drawing/2014/main" id="{8D6ACF65-1325-47B7-917B-1853A5DF4273}"/>
              </a:ext>
            </a:extLst>
          </p:cNvPr>
          <p:cNvSpPr/>
          <p:nvPr/>
        </p:nvSpPr>
        <p:spPr>
          <a:xfrm>
            <a:off x="6610775" y="5012145"/>
            <a:ext cx="2743200" cy="1237357"/>
          </a:xfrm>
          <a:prstGeom prst="wedgeRoundRectCallout">
            <a:avLst>
              <a:gd name="adj1" fmla="val -34258"/>
              <a:gd name="adj2" fmla="val 65948"/>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estoy </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blanco</a:t>
            </a: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 y enfermo*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crazeeTee</a:t>
            </a:r>
            <a:endPar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endParaRPr>
          </a:p>
        </p:txBody>
      </p:sp>
      <p:sp>
        <p:nvSpPr>
          <p:cNvPr id="118" name="Rectangle 117">
            <a:extLst>
              <a:ext uri="{FF2B5EF4-FFF2-40B4-BE49-F238E27FC236}">
                <a16:creationId xmlns:a16="http://schemas.microsoft.com/office/drawing/2014/main" id="{BD59EF43-20D2-4375-A927-59E613EB16BE}"/>
              </a:ext>
            </a:extLst>
          </p:cNvPr>
          <p:cNvSpPr/>
          <p:nvPr/>
        </p:nvSpPr>
        <p:spPr>
          <a:xfrm>
            <a:off x="10813775" y="6047719"/>
            <a:ext cx="753732"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Talia</a:t>
            </a:r>
          </a:p>
        </p:txBody>
      </p:sp>
      <p:sp>
        <p:nvSpPr>
          <p:cNvPr id="119" name="Rectangle 118">
            <a:extLst>
              <a:ext uri="{FF2B5EF4-FFF2-40B4-BE49-F238E27FC236}">
                <a16:creationId xmlns:a16="http://schemas.microsoft.com/office/drawing/2014/main" id="{22B7A4E1-02B1-4EA3-846D-A13FAFA13A1F}"/>
              </a:ext>
            </a:extLst>
          </p:cNvPr>
          <p:cNvSpPr/>
          <p:nvPr/>
        </p:nvSpPr>
        <p:spPr>
          <a:xfrm>
            <a:off x="9639460" y="6050001"/>
            <a:ext cx="619080"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Teo</a:t>
            </a:r>
            <a:endPar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pic>
        <p:nvPicPr>
          <p:cNvPr id="120" name="Picture 119">
            <a:extLst>
              <a:ext uri="{FF2B5EF4-FFF2-40B4-BE49-F238E27FC236}">
                <a16:creationId xmlns:a16="http://schemas.microsoft.com/office/drawing/2014/main" id="{98132E4E-A62B-4516-9E85-41397208BC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4839" y="2333930"/>
            <a:ext cx="342612" cy="682940"/>
          </a:xfrm>
          <a:prstGeom prst="rect">
            <a:avLst/>
          </a:prstGeom>
        </p:spPr>
      </p:pic>
      <p:pic>
        <p:nvPicPr>
          <p:cNvPr id="121" name="Picture 120">
            <a:extLst>
              <a:ext uri="{FF2B5EF4-FFF2-40B4-BE49-F238E27FC236}">
                <a16:creationId xmlns:a16="http://schemas.microsoft.com/office/drawing/2014/main" id="{B0A8E1CF-2B34-40CD-908D-A5362E33AA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4839" y="3944313"/>
            <a:ext cx="342612" cy="682940"/>
          </a:xfrm>
          <a:prstGeom prst="rect">
            <a:avLst/>
          </a:prstGeom>
        </p:spPr>
      </p:pic>
      <p:pic>
        <p:nvPicPr>
          <p:cNvPr id="122" name="Picture 121">
            <a:extLst>
              <a:ext uri="{FF2B5EF4-FFF2-40B4-BE49-F238E27FC236}">
                <a16:creationId xmlns:a16="http://schemas.microsoft.com/office/drawing/2014/main" id="{59318554-755E-4CDE-B390-3FB82F89E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5213" y="5485393"/>
            <a:ext cx="342612" cy="682940"/>
          </a:xfrm>
          <a:prstGeom prst="rect">
            <a:avLst/>
          </a:prstGeom>
        </p:spPr>
      </p:pic>
      <p:pic>
        <p:nvPicPr>
          <p:cNvPr id="123" name="Picture 122">
            <a:extLst>
              <a:ext uri="{FF2B5EF4-FFF2-40B4-BE49-F238E27FC236}">
                <a16:creationId xmlns:a16="http://schemas.microsoft.com/office/drawing/2014/main" id="{F592270B-8000-4116-8DC8-33AEDA6D99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4315" y="2298371"/>
            <a:ext cx="363828" cy="725232"/>
          </a:xfrm>
          <a:prstGeom prst="rect">
            <a:avLst/>
          </a:prstGeom>
        </p:spPr>
      </p:pic>
      <p:pic>
        <p:nvPicPr>
          <p:cNvPr id="124" name="Picture 123">
            <a:extLst>
              <a:ext uri="{FF2B5EF4-FFF2-40B4-BE49-F238E27FC236}">
                <a16:creationId xmlns:a16="http://schemas.microsoft.com/office/drawing/2014/main" id="{AB0E1C20-E0BD-4F6B-8F17-9C1839EA43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7870" y="3903265"/>
            <a:ext cx="363828" cy="725232"/>
          </a:xfrm>
          <a:prstGeom prst="rect">
            <a:avLst/>
          </a:prstGeom>
        </p:spPr>
      </p:pic>
      <p:pic>
        <p:nvPicPr>
          <p:cNvPr id="125" name="Picture 124">
            <a:extLst>
              <a:ext uri="{FF2B5EF4-FFF2-40B4-BE49-F238E27FC236}">
                <a16:creationId xmlns:a16="http://schemas.microsoft.com/office/drawing/2014/main" id="{1E298821-7774-45F8-89E1-3E79023976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5680" y="5441507"/>
            <a:ext cx="363828" cy="725232"/>
          </a:xfrm>
          <a:prstGeom prst="rect">
            <a:avLst/>
          </a:prstGeom>
        </p:spPr>
      </p:pic>
      <p:pic>
        <p:nvPicPr>
          <p:cNvPr id="126" name="Picture 125">
            <a:extLst>
              <a:ext uri="{FF2B5EF4-FFF2-40B4-BE49-F238E27FC236}">
                <a16:creationId xmlns:a16="http://schemas.microsoft.com/office/drawing/2014/main" id="{0E98459B-E526-41B2-9288-B5339E595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3181" y="2314211"/>
            <a:ext cx="498794" cy="519576"/>
          </a:xfrm>
          <a:prstGeom prst="rect">
            <a:avLst/>
          </a:prstGeom>
        </p:spPr>
      </p:pic>
      <p:pic>
        <p:nvPicPr>
          <p:cNvPr id="127" name="Picture 126">
            <a:extLst>
              <a:ext uri="{FF2B5EF4-FFF2-40B4-BE49-F238E27FC236}">
                <a16:creationId xmlns:a16="http://schemas.microsoft.com/office/drawing/2014/main" id="{44C5F100-E522-4646-82DD-91778798B9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2991" y="3914701"/>
            <a:ext cx="498794" cy="519576"/>
          </a:xfrm>
          <a:prstGeom prst="rect">
            <a:avLst/>
          </a:prstGeom>
        </p:spPr>
      </p:pic>
      <p:pic>
        <p:nvPicPr>
          <p:cNvPr id="128" name="Picture 127">
            <a:extLst>
              <a:ext uri="{FF2B5EF4-FFF2-40B4-BE49-F238E27FC236}">
                <a16:creationId xmlns:a16="http://schemas.microsoft.com/office/drawing/2014/main" id="{4A6D6601-49B7-4D63-AB1E-1E300759F5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1627" y="5458625"/>
            <a:ext cx="498794" cy="519576"/>
          </a:xfrm>
          <a:prstGeom prst="rect">
            <a:avLst/>
          </a:prstGeom>
        </p:spPr>
      </p:pic>
      <p:pic>
        <p:nvPicPr>
          <p:cNvPr id="129" name="Picture 128">
            <a:extLst>
              <a:ext uri="{FF2B5EF4-FFF2-40B4-BE49-F238E27FC236}">
                <a16:creationId xmlns:a16="http://schemas.microsoft.com/office/drawing/2014/main" id="{31AEB1AE-8A3A-4F45-9C08-4682307EEA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4481" y="2332196"/>
            <a:ext cx="498794" cy="519576"/>
          </a:xfrm>
          <a:prstGeom prst="rect">
            <a:avLst/>
          </a:prstGeom>
        </p:spPr>
      </p:pic>
      <p:pic>
        <p:nvPicPr>
          <p:cNvPr id="130" name="Picture 129">
            <a:extLst>
              <a:ext uri="{FF2B5EF4-FFF2-40B4-BE49-F238E27FC236}">
                <a16:creationId xmlns:a16="http://schemas.microsoft.com/office/drawing/2014/main" id="{EC4A4C85-1032-4341-859B-7A42792F52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1243" y="3915654"/>
            <a:ext cx="498794" cy="519576"/>
          </a:xfrm>
          <a:prstGeom prst="rect">
            <a:avLst/>
          </a:prstGeom>
        </p:spPr>
      </p:pic>
      <p:pic>
        <p:nvPicPr>
          <p:cNvPr id="131" name="Picture 130">
            <a:extLst>
              <a:ext uri="{FF2B5EF4-FFF2-40B4-BE49-F238E27FC236}">
                <a16:creationId xmlns:a16="http://schemas.microsoft.com/office/drawing/2014/main" id="{1DA7368B-583F-421B-8629-3B9E6280C9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0529" y="5430452"/>
            <a:ext cx="498794" cy="519576"/>
          </a:xfrm>
          <a:prstGeom prst="rect">
            <a:avLst/>
          </a:prstGeom>
        </p:spPr>
      </p:pic>
      <p:sp>
        <p:nvSpPr>
          <p:cNvPr id="132" name="Rectangle 131">
            <a:extLst>
              <a:ext uri="{FF2B5EF4-FFF2-40B4-BE49-F238E27FC236}">
                <a16:creationId xmlns:a16="http://schemas.microsoft.com/office/drawing/2014/main" id="{BC4AE70A-B179-4E4B-9839-CB3D73997636}"/>
              </a:ext>
            </a:extLst>
          </p:cNvPr>
          <p:cNvSpPr/>
          <p:nvPr/>
        </p:nvSpPr>
        <p:spPr>
          <a:xfrm>
            <a:off x="-514" y="297443"/>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1)</a:t>
            </a:r>
          </a:p>
        </p:txBody>
      </p:sp>
      <p:sp>
        <p:nvSpPr>
          <p:cNvPr id="133" name="Rectangle 132">
            <a:extLst>
              <a:ext uri="{FF2B5EF4-FFF2-40B4-BE49-F238E27FC236}">
                <a16:creationId xmlns:a16="http://schemas.microsoft.com/office/drawing/2014/main" id="{A386500F-4DEF-4B13-8508-8BD0C2000FC0}"/>
              </a:ext>
            </a:extLst>
          </p:cNvPr>
          <p:cNvSpPr/>
          <p:nvPr/>
        </p:nvSpPr>
        <p:spPr>
          <a:xfrm>
            <a:off x="55706" y="2015694"/>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2)</a:t>
            </a:r>
          </a:p>
        </p:txBody>
      </p:sp>
      <p:sp>
        <p:nvSpPr>
          <p:cNvPr id="134" name="Rectangle 133">
            <a:extLst>
              <a:ext uri="{FF2B5EF4-FFF2-40B4-BE49-F238E27FC236}">
                <a16:creationId xmlns:a16="http://schemas.microsoft.com/office/drawing/2014/main" id="{EC0079E5-05FE-4A03-903C-2E0F39F2A24A}"/>
              </a:ext>
            </a:extLst>
          </p:cNvPr>
          <p:cNvSpPr/>
          <p:nvPr/>
        </p:nvSpPr>
        <p:spPr>
          <a:xfrm>
            <a:off x="73356" y="3549920"/>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3)</a:t>
            </a:r>
          </a:p>
        </p:txBody>
      </p:sp>
      <p:sp>
        <p:nvSpPr>
          <p:cNvPr id="135" name="Rectangle 134">
            <a:extLst>
              <a:ext uri="{FF2B5EF4-FFF2-40B4-BE49-F238E27FC236}">
                <a16:creationId xmlns:a16="http://schemas.microsoft.com/office/drawing/2014/main" id="{DD29A423-54F6-4C2E-B4AC-48D07E548585}"/>
              </a:ext>
            </a:extLst>
          </p:cNvPr>
          <p:cNvSpPr/>
          <p:nvPr/>
        </p:nvSpPr>
        <p:spPr>
          <a:xfrm>
            <a:off x="73356" y="4924366"/>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4)</a:t>
            </a:r>
          </a:p>
        </p:txBody>
      </p:sp>
      <p:sp>
        <p:nvSpPr>
          <p:cNvPr id="136" name="Rectangle 135">
            <a:extLst>
              <a:ext uri="{FF2B5EF4-FFF2-40B4-BE49-F238E27FC236}">
                <a16:creationId xmlns:a16="http://schemas.microsoft.com/office/drawing/2014/main" id="{DD6649DC-0681-425C-8B1D-BA7A1758DEEE}"/>
              </a:ext>
            </a:extLst>
          </p:cNvPr>
          <p:cNvSpPr/>
          <p:nvPr/>
        </p:nvSpPr>
        <p:spPr>
          <a:xfrm>
            <a:off x="5975916" y="237690"/>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5)</a:t>
            </a:r>
          </a:p>
        </p:txBody>
      </p:sp>
      <p:sp>
        <p:nvSpPr>
          <p:cNvPr id="137" name="Rectangle 136">
            <a:extLst>
              <a:ext uri="{FF2B5EF4-FFF2-40B4-BE49-F238E27FC236}">
                <a16:creationId xmlns:a16="http://schemas.microsoft.com/office/drawing/2014/main" id="{63CC17FA-D8FC-4919-96FA-034CF1EAA0AA}"/>
              </a:ext>
            </a:extLst>
          </p:cNvPr>
          <p:cNvSpPr/>
          <p:nvPr/>
        </p:nvSpPr>
        <p:spPr>
          <a:xfrm>
            <a:off x="6007073" y="2015694"/>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6)</a:t>
            </a:r>
          </a:p>
        </p:txBody>
      </p:sp>
      <p:sp>
        <p:nvSpPr>
          <p:cNvPr id="138" name="Rounded Rectangular Callout 58">
            <a:extLst>
              <a:ext uri="{FF2B5EF4-FFF2-40B4-BE49-F238E27FC236}">
                <a16:creationId xmlns:a16="http://schemas.microsoft.com/office/drawing/2014/main" id="{9FCCAB33-6E3D-4DAD-8124-CDBA8DB72974}"/>
              </a:ext>
            </a:extLst>
          </p:cNvPr>
          <p:cNvSpPr/>
          <p:nvPr/>
        </p:nvSpPr>
        <p:spPr>
          <a:xfrm>
            <a:off x="6560242" y="237690"/>
            <a:ext cx="2743200" cy="1317960"/>
          </a:xfrm>
          <a:prstGeom prst="wedgeRoundRectCallout">
            <a:avLst>
              <a:gd name="adj1" fmla="val -37181"/>
              <a:gd name="adj2" fmla="val 70658"/>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estoy loco y raro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@booboo456</a:t>
            </a:r>
          </a:p>
        </p:txBody>
      </p:sp>
      <p:sp>
        <p:nvSpPr>
          <p:cNvPr id="139" name="Rounded Rectangular Callout 59">
            <a:extLst>
              <a:ext uri="{FF2B5EF4-FFF2-40B4-BE49-F238E27FC236}">
                <a16:creationId xmlns:a16="http://schemas.microsoft.com/office/drawing/2014/main" id="{78A6D664-0DE8-459B-BFAC-D1B34248E46A}"/>
              </a:ext>
            </a:extLst>
          </p:cNvPr>
          <p:cNvSpPr/>
          <p:nvPr/>
        </p:nvSpPr>
        <p:spPr>
          <a:xfrm>
            <a:off x="577003" y="1831133"/>
            <a:ext cx="2743200" cy="1317960"/>
          </a:xfrm>
          <a:prstGeom prst="wedgeRoundRectCallout">
            <a:avLst>
              <a:gd name="adj1" fmla="val -34843"/>
              <a:gd name="adj2" fmla="val 65789"/>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estoy </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muy</a:t>
            </a: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 </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tonta</a:t>
            </a: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 y rara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rPr>
              <a:t>@</a:t>
            </a:r>
            <a:r>
              <a:rPr kumimoji="0" lang="en-GB" sz="2000" b="0" i="1" u="none" strike="noStrike" kern="0" cap="none" spc="0" normalizeH="0" baseline="0" noProof="0" dirty="0" err="1">
                <a:ln>
                  <a:noFill/>
                </a:ln>
                <a:solidFill>
                  <a:srgbClr val="4472C4">
                    <a:lumMod val="50000"/>
                  </a:srgbClr>
                </a:solidFill>
                <a:effectLst/>
                <a:uLnTx/>
                <a:uFillTx/>
                <a:latin typeface="Tw Cen MT" panose="020B0602020104020603"/>
                <a:ea typeface="+mn-ea"/>
                <a:cs typeface="+mn-cs"/>
              </a:rPr>
              <a:t>moviestar</a:t>
            </a:r>
            <a:endParaRPr kumimoji="0" lang="en-GB" sz="2000" b="0" i="1" u="none" strike="noStrike" kern="0" cap="none" spc="0" normalizeH="0" baseline="0" noProof="0" dirty="0">
              <a:ln>
                <a:noFill/>
              </a:ln>
              <a:solidFill>
                <a:srgbClr val="4472C4">
                  <a:lumMod val="50000"/>
                </a:srgbClr>
              </a:solidFill>
              <a:effectLst/>
              <a:uLnTx/>
              <a:uFillTx/>
              <a:latin typeface="Tw Cen MT" panose="020B0602020104020603"/>
              <a:ea typeface="+mn-ea"/>
              <a:cs typeface="+mn-cs"/>
            </a:endParaRPr>
          </a:p>
        </p:txBody>
      </p:sp>
      <p:sp>
        <p:nvSpPr>
          <p:cNvPr id="140" name="Rectangle 139">
            <a:extLst>
              <a:ext uri="{FF2B5EF4-FFF2-40B4-BE49-F238E27FC236}">
                <a16:creationId xmlns:a16="http://schemas.microsoft.com/office/drawing/2014/main" id="{A7E80EE7-94D7-471F-BB2B-29397E61DAAD}"/>
              </a:ext>
            </a:extLst>
          </p:cNvPr>
          <p:cNvSpPr/>
          <p:nvPr/>
        </p:nvSpPr>
        <p:spPr>
          <a:xfrm>
            <a:off x="6036954" y="3607434"/>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7)</a:t>
            </a:r>
          </a:p>
        </p:txBody>
      </p:sp>
      <p:sp>
        <p:nvSpPr>
          <p:cNvPr id="141" name="Rectangle 140">
            <a:extLst>
              <a:ext uri="{FF2B5EF4-FFF2-40B4-BE49-F238E27FC236}">
                <a16:creationId xmlns:a16="http://schemas.microsoft.com/office/drawing/2014/main" id="{677DD93D-DEE0-4D59-B660-05FA74EAA82A}"/>
              </a:ext>
            </a:extLst>
          </p:cNvPr>
          <p:cNvSpPr/>
          <p:nvPr/>
        </p:nvSpPr>
        <p:spPr>
          <a:xfrm>
            <a:off x="6080112" y="5113258"/>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8)</a:t>
            </a:r>
          </a:p>
        </p:txBody>
      </p:sp>
      <p:sp>
        <p:nvSpPr>
          <p:cNvPr id="142" name="TextBox 141">
            <a:extLst>
              <a:ext uri="{FF2B5EF4-FFF2-40B4-BE49-F238E27FC236}">
                <a16:creationId xmlns:a16="http://schemas.microsoft.com/office/drawing/2014/main" id="{2BD34295-925D-4DF6-8473-3626E2D53707}"/>
              </a:ext>
            </a:extLst>
          </p:cNvPr>
          <p:cNvSpPr txBox="1"/>
          <p:nvPr/>
        </p:nvSpPr>
        <p:spPr>
          <a:xfrm>
            <a:off x="4839979" y="627266"/>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43" name="Rectangle 142">
            <a:extLst>
              <a:ext uri="{FF2B5EF4-FFF2-40B4-BE49-F238E27FC236}">
                <a16:creationId xmlns:a16="http://schemas.microsoft.com/office/drawing/2014/main" id="{38E8CF38-CEB3-4BFB-8051-4E5121F9CD9E}"/>
              </a:ext>
            </a:extLst>
          </p:cNvPr>
          <p:cNvSpPr/>
          <p:nvPr/>
        </p:nvSpPr>
        <p:spPr>
          <a:xfrm>
            <a:off x="3380252" y="1261520"/>
            <a:ext cx="898003"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María</a:t>
            </a:r>
            <a:endPar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144" name="Rectangle 143">
            <a:extLst>
              <a:ext uri="{FF2B5EF4-FFF2-40B4-BE49-F238E27FC236}">
                <a16:creationId xmlns:a16="http://schemas.microsoft.com/office/drawing/2014/main" id="{136C165B-447F-4CC4-A3C3-DA9369F0EA54}"/>
              </a:ext>
            </a:extLst>
          </p:cNvPr>
          <p:cNvSpPr/>
          <p:nvPr/>
        </p:nvSpPr>
        <p:spPr>
          <a:xfrm>
            <a:off x="4743329" y="1261520"/>
            <a:ext cx="877164"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Paulo</a:t>
            </a:r>
          </a:p>
        </p:txBody>
      </p:sp>
      <p:pic>
        <p:nvPicPr>
          <p:cNvPr id="145" name="Picture 144">
            <a:extLst>
              <a:ext uri="{FF2B5EF4-FFF2-40B4-BE49-F238E27FC236}">
                <a16:creationId xmlns:a16="http://schemas.microsoft.com/office/drawing/2014/main" id="{026CC4C1-8434-4C59-82B9-73CDCC82B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9605" y="612531"/>
            <a:ext cx="342612" cy="682940"/>
          </a:xfrm>
          <a:prstGeom prst="rect">
            <a:avLst/>
          </a:prstGeom>
        </p:spPr>
      </p:pic>
      <p:pic>
        <p:nvPicPr>
          <p:cNvPr id="146" name="Picture 145">
            <a:extLst>
              <a:ext uri="{FF2B5EF4-FFF2-40B4-BE49-F238E27FC236}">
                <a16:creationId xmlns:a16="http://schemas.microsoft.com/office/drawing/2014/main" id="{C5D7BCDB-88C2-4FFF-9762-0BB11C7E12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9932" y="661714"/>
            <a:ext cx="363828" cy="725232"/>
          </a:xfrm>
          <a:prstGeom prst="rect">
            <a:avLst/>
          </a:prstGeom>
        </p:spPr>
      </p:pic>
      <p:pic>
        <p:nvPicPr>
          <p:cNvPr id="147" name="Picture 146">
            <a:extLst>
              <a:ext uri="{FF2B5EF4-FFF2-40B4-BE49-F238E27FC236}">
                <a16:creationId xmlns:a16="http://schemas.microsoft.com/office/drawing/2014/main" id="{6439A822-75C8-4D71-9AF9-B06E35F133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2949" y="673132"/>
            <a:ext cx="498794" cy="519576"/>
          </a:xfrm>
          <a:prstGeom prst="rect">
            <a:avLst/>
          </a:prstGeom>
        </p:spPr>
      </p:pic>
      <p:sp>
        <p:nvSpPr>
          <p:cNvPr id="148" name="TextBox 147">
            <a:extLst>
              <a:ext uri="{FF2B5EF4-FFF2-40B4-BE49-F238E27FC236}">
                <a16:creationId xmlns:a16="http://schemas.microsoft.com/office/drawing/2014/main" id="{468C5045-8CD3-4DCF-B0CE-E3FDFC548193}"/>
              </a:ext>
            </a:extLst>
          </p:cNvPr>
          <p:cNvSpPr txBox="1"/>
          <p:nvPr/>
        </p:nvSpPr>
        <p:spPr>
          <a:xfrm>
            <a:off x="3560739" y="617450"/>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49" name="TextBox 148">
            <a:extLst>
              <a:ext uri="{FF2B5EF4-FFF2-40B4-BE49-F238E27FC236}">
                <a16:creationId xmlns:a16="http://schemas.microsoft.com/office/drawing/2014/main" id="{87A9B273-028F-4747-AA79-EA390AB6514D}"/>
              </a:ext>
            </a:extLst>
          </p:cNvPr>
          <p:cNvSpPr txBox="1"/>
          <p:nvPr/>
        </p:nvSpPr>
        <p:spPr>
          <a:xfrm>
            <a:off x="9545478" y="664140"/>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50" name="TextBox 149">
            <a:extLst>
              <a:ext uri="{FF2B5EF4-FFF2-40B4-BE49-F238E27FC236}">
                <a16:creationId xmlns:a16="http://schemas.microsoft.com/office/drawing/2014/main" id="{2883300F-809E-4E4C-8ECC-109D5A6F4BF7}"/>
              </a:ext>
            </a:extLst>
          </p:cNvPr>
          <p:cNvSpPr txBox="1"/>
          <p:nvPr/>
        </p:nvSpPr>
        <p:spPr>
          <a:xfrm>
            <a:off x="10808486" y="676468"/>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51" name="Rectangle 150">
            <a:extLst>
              <a:ext uri="{FF2B5EF4-FFF2-40B4-BE49-F238E27FC236}">
                <a16:creationId xmlns:a16="http://schemas.microsoft.com/office/drawing/2014/main" id="{24D4B5A3-E7A8-4EA8-B714-EC5D5ED4976E}"/>
              </a:ext>
            </a:extLst>
          </p:cNvPr>
          <p:cNvSpPr/>
          <p:nvPr/>
        </p:nvSpPr>
        <p:spPr>
          <a:xfrm>
            <a:off x="9539492" y="1344032"/>
            <a:ext cx="739306"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Sara</a:t>
            </a:r>
          </a:p>
        </p:txBody>
      </p:sp>
      <p:sp>
        <p:nvSpPr>
          <p:cNvPr id="152" name="Rectangle 151">
            <a:extLst>
              <a:ext uri="{FF2B5EF4-FFF2-40B4-BE49-F238E27FC236}">
                <a16:creationId xmlns:a16="http://schemas.microsoft.com/office/drawing/2014/main" id="{2D02C3DC-E185-414A-ABF7-8719224D18EB}"/>
              </a:ext>
            </a:extLst>
          </p:cNvPr>
          <p:cNvSpPr/>
          <p:nvPr/>
        </p:nvSpPr>
        <p:spPr>
          <a:xfrm>
            <a:off x="11025469" y="1369169"/>
            <a:ext cx="184731"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pic>
        <p:nvPicPr>
          <p:cNvPr id="153" name="Picture 152">
            <a:extLst>
              <a:ext uri="{FF2B5EF4-FFF2-40B4-BE49-F238E27FC236}">
                <a16:creationId xmlns:a16="http://schemas.microsoft.com/office/drawing/2014/main" id="{28C15CDA-3AAA-46EB-A0DF-7F682C716B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4057" y="766056"/>
            <a:ext cx="342612" cy="682940"/>
          </a:xfrm>
          <a:prstGeom prst="rect">
            <a:avLst/>
          </a:prstGeom>
        </p:spPr>
      </p:pic>
      <p:pic>
        <p:nvPicPr>
          <p:cNvPr id="154" name="Picture 153">
            <a:extLst>
              <a:ext uri="{FF2B5EF4-FFF2-40B4-BE49-F238E27FC236}">
                <a16:creationId xmlns:a16="http://schemas.microsoft.com/office/drawing/2014/main" id="{730D720D-9BC8-4FEA-A543-7EDE28195C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7088" y="725008"/>
            <a:ext cx="363828" cy="725232"/>
          </a:xfrm>
          <a:prstGeom prst="rect">
            <a:avLst/>
          </a:prstGeom>
        </p:spPr>
      </p:pic>
      <p:pic>
        <p:nvPicPr>
          <p:cNvPr id="155" name="Picture 154">
            <a:extLst>
              <a:ext uri="{FF2B5EF4-FFF2-40B4-BE49-F238E27FC236}">
                <a16:creationId xmlns:a16="http://schemas.microsoft.com/office/drawing/2014/main" id="{BDD38C01-2C81-4C3E-B4C1-744B22B119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1103" y="729746"/>
            <a:ext cx="498794" cy="519576"/>
          </a:xfrm>
          <a:prstGeom prst="rect">
            <a:avLst/>
          </a:prstGeom>
        </p:spPr>
      </p:pic>
      <p:sp>
        <p:nvSpPr>
          <p:cNvPr id="156" name="Title 155">
            <a:extLst>
              <a:ext uri="{FF2B5EF4-FFF2-40B4-BE49-F238E27FC236}">
                <a16:creationId xmlns:a16="http://schemas.microsoft.com/office/drawing/2014/main" id="{77654C26-E1D6-4F15-95E8-21A3DB452CF8}"/>
              </a:ext>
            </a:extLst>
          </p:cNvPr>
          <p:cNvSpPr>
            <a:spLocks noGrp="1"/>
          </p:cNvSpPr>
          <p:nvPr>
            <p:ph type="title"/>
          </p:nvPr>
        </p:nvSpPr>
        <p:spPr>
          <a:xfrm>
            <a:off x="-133599" y="7023310"/>
            <a:ext cx="10515600" cy="1325563"/>
          </a:xfrm>
        </p:spPr>
        <p:txBody>
          <a:bodyPr/>
          <a:lstStyle/>
          <a:p>
            <a:r>
              <a:rPr lang="en-GB" dirty="0"/>
              <a:t>leer</a:t>
            </a:r>
          </a:p>
        </p:txBody>
      </p:sp>
      <p:sp>
        <p:nvSpPr>
          <p:cNvPr id="2" name="TextBox 1"/>
          <p:cNvSpPr txBox="1"/>
          <p:nvPr/>
        </p:nvSpPr>
        <p:spPr>
          <a:xfrm>
            <a:off x="7267157" y="6374719"/>
            <a:ext cx="4660986" cy="400110"/>
          </a:xfrm>
          <a:prstGeom prst="rect">
            <a:avLst/>
          </a:prstGeom>
          <a:noFill/>
        </p:spPr>
        <p:txBody>
          <a:bodyPr wrap="square" rtlCol="0">
            <a:spAutoFit/>
          </a:bodyPr>
          <a:lstStyle/>
          <a:p>
            <a:pPr algn="l"/>
            <a:r>
              <a:rPr lang="en-GB" sz="2000" dirty="0">
                <a:solidFill>
                  <a:schemeClr val="bg1"/>
                </a:solidFill>
              </a:rPr>
              <a:t>*enfermo = ill</a:t>
            </a:r>
          </a:p>
        </p:txBody>
      </p:sp>
    </p:spTree>
    <p:extLst>
      <p:ext uri="{BB962C8B-B14F-4D97-AF65-F5344CB8AC3E}">
        <p14:creationId xmlns:p14="http://schemas.microsoft.com/office/powerpoint/2010/main" val="314417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Gramática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6" name="Tabla 10">
            <a:extLst>
              <a:ext uri="{FF2B5EF4-FFF2-40B4-BE49-F238E27FC236}">
                <a16:creationId xmlns:a16="http://schemas.microsoft.com/office/drawing/2014/main" id="{FB9BB8F6-8D9D-43E7-94DA-64B0F664D5DA}"/>
              </a:ext>
            </a:extLst>
          </p:cNvPr>
          <p:cNvGraphicFramePr>
            <a:graphicFrameLocks noGrp="1"/>
          </p:cNvGraphicFramePr>
          <p:nvPr>
            <p:extLst>
              <p:ext uri="{D42A27DB-BD31-4B8C-83A1-F6EECF244321}">
                <p14:modId xmlns:p14="http://schemas.microsoft.com/office/powerpoint/2010/main" val="935629242"/>
              </p:ext>
            </p:extLst>
          </p:nvPr>
        </p:nvGraphicFramePr>
        <p:xfrm>
          <a:off x="965707" y="2377731"/>
          <a:ext cx="9159075" cy="3938208"/>
        </p:xfrm>
        <a:graphic>
          <a:graphicData uri="http://schemas.openxmlformats.org/drawingml/2006/table">
            <a:tbl>
              <a:tblPr firstRow="1" bandRow="1"/>
              <a:tblGrid>
                <a:gridCol w="644403">
                  <a:extLst>
                    <a:ext uri="{9D8B030D-6E8A-4147-A177-3AD203B41FA5}">
                      <a16:colId xmlns:a16="http://schemas.microsoft.com/office/drawing/2014/main" val="20000"/>
                    </a:ext>
                  </a:extLst>
                </a:gridCol>
                <a:gridCol w="2845392">
                  <a:extLst>
                    <a:ext uri="{9D8B030D-6E8A-4147-A177-3AD203B41FA5}">
                      <a16:colId xmlns:a16="http://schemas.microsoft.com/office/drawing/2014/main" val="20001"/>
                    </a:ext>
                  </a:extLst>
                </a:gridCol>
                <a:gridCol w="2915920">
                  <a:extLst>
                    <a:ext uri="{9D8B030D-6E8A-4147-A177-3AD203B41FA5}">
                      <a16:colId xmlns:a16="http://schemas.microsoft.com/office/drawing/2014/main" val="20002"/>
                    </a:ext>
                  </a:extLst>
                </a:gridCol>
                <a:gridCol w="2753360">
                  <a:extLst>
                    <a:ext uri="{9D8B030D-6E8A-4147-A177-3AD203B41FA5}">
                      <a16:colId xmlns:a16="http://schemas.microsoft.com/office/drawing/2014/main" val="20003"/>
                    </a:ext>
                  </a:extLst>
                </a:gridCol>
              </a:tblGrid>
              <a:tr h="69334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l"/>
                      <a:r>
                        <a:rPr lang="en-GB" sz="1800" b="0" dirty="0">
                          <a:solidFill>
                            <a:srgbClr val="002060"/>
                          </a:solidFill>
                          <a:latin typeface="Century Gothic" panose="020B0502020202020204" pitchFamily="34" charset="0"/>
                        </a:rPr>
                        <a:t>María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l"/>
                      <a:r>
                        <a:rPr lang="en-GB" sz="1800" b="0" dirty="0">
                          <a:solidFill>
                            <a:srgbClr val="002060"/>
                          </a:solidFill>
                          <a:latin typeface="Century Gothic" panose="020B0502020202020204" pitchFamily="34" charset="0"/>
                        </a:rPr>
                        <a:t>Paulo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0"/>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1"/>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2"/>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3"/>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4"/>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5"/>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6"/>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7"/>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8"/>
                  </a:ext>
                </a:extLst>
              </a:tr>
            </a:tbl>
          </a:graphicData>
        </a:graphic>
      </p:graphicFrame>
      <p:sp>
        <p:nvSpPr>
          <p:cNvPr id="8" name="Action Button: Custom 16">
            <a:hlinkClick r:id="" action="ppaction://noaction" highlightClick="1">
              <a:snd r:embed="rId4" name="W2_S30_1.wav"/>
            </a:hlinkClick>
            <a:extLst>
              <a:ext uri="{FF2B5EF4-FFF2-40B4-BE49-F238E27FC236}">
                <a16:creationId xmlns:a16="http://schemas.microsoft.com/office/drawing/2014/main" id="{7F723D99-6BD3-49BC-B74E-49654E975A06}"/>
              </a:ext>
            </a:extLst>
          </p:cNvPr>
          <p:cNvSpPr/>
          <p:nvPr/>
        </p:nvSpPr>
        <p:spPr>
          <a:xfrm>
            <a:off x="1090212" y="311488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9" name="Action Button: Custom 17">
            <a:hlinkClick r:id="" action="ppaction://noaction" highlightClick="1">
              <a:snd r:embed="rId5" name="W2_30_2.wav"/>
            </a:hlinkClick>
            <a:extLst>
              <a:ext uri="{FF2B5EF4-FFF2-40B4-BE49-F238E27FC236}">
                <a16:creationId xmlns:a16="http://schemas.microsoft.com/office/drawing/2014/main" id="{AAEB5C57-34DB-4FF8-BF89-5F4CB587FBDB}"/>
              </a:ext>
            </a:extLst>
          </p:cNvPr>
          <p:cNvSpPr/>
          <p:nvPr/>
        </p:nvSpPr>
        <p:spPr>
          <a:xfrm>
            <a:off x="1090213" y="351063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0" name="Action Button: Custom 18">
            <a:hlinkClick r:id="" action="ppaction://noaction" highlightClick="1">
              <a:snd r:embed="rId6" name="W2_30_3.wav"/>
            </a:hlinkClick>
            <a:extLst>
              <a:ext uri="{FF2B5EF4-FFF2-40B4-BE49-F238E27FC236}">
                <a16:creationId xmlns:a16="http://schemas.microsoft.com/office/drawing/2014/main" id="{A709432F-9AC5-4E00-8A7E-D00D67535F21}"/>
              </a:ext>
            </a:extLst>
          </p:cNvPr>
          <p:cNvSpPr/>
          <p:nvPr/>
        </p:nvSpPr>
        <p:spPr>
          <a:xfrm>
            <a:off x="1100826" y="39202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1" name="Action Button: Custom 19">
            <a:hlinkClick r:id="" action="ppaction://noaction" highlightClick="1">
              <a:snd r:embed="rId7" name="W2_30_4.wav"/>
            </a:hlinkClick>
            <a:extLst>
              <a:ext uri="{FF2B5EF4-FFF2-40B4-BE49-F238E27FC236}">
                <a16:creationId xmlns:a16="http://schemas.microsoft.com/office/drawing/2014/main" id="{5FAC3E18-39D3-4E68-BC91-3064292B7548}"/>
              </a:ext>
            </a:extLst>
          </p:cNvPr>
          <p:cNvSpPr/>
          <p:nvPr/>
        </p:nvSpPr>
        <p:spPr>
          <a:xfrm>
            <a:off x="1096593" y="431414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2" name="Action Button: Custom 20">
            <a:hlinkClick r:id="" action="ppaction://noaction" highlightClick="1">
              <a:snd r:embed="rId8" name="está listo.wav"/>
            </a:hlinkClick>
            <a:extLst>
              <a:ext uri="{FF2B5EF4-FFF2-40B4-BE49-F238E27FC236}">
                <a16:creationId xmlns:a16="http://schemas.microsoft.com/office/drawing/2014/main" id="{C58B6AF5-05B6-4DFC-9A65-501F9CA41527}"/>
              </a:ext>
            </a:extLst>
          </p:cNvPr>
          <p:cNvSpPr/>
          <p:nvPr/>
        </p:nvSpPr>
        <p:spPr>
          <a:xfrm>
            <a:off x="1096594" y="470800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3" name="Action Button: Custom 21">
            <a:hlinkClick r:id="" action="ppaction://noaction" highlightClick="1">
              <a:snd r:embed="rId9" name="W2_S30_6.wav"/>
            </a:hlinkClick>
            <a:extLst>
              <a:ext uri="{FF2B5EF4-FFF2-40B4-BE49-F238E27FC236}">
                <a16:creationId xmlns:a16="http://schemas.microsoft.com/office/drawing/2014/main" id="{27AB82BB-A4D7-4CDE-8E42-653ADC2DD718}"/>
              </a:ext>
            </a:extLst>
          </p:cNvPr>
          <p:cNvSpPr/>
          <p:nvPr/>
        </p:nvSpPr>
        <p:spPr>
          <a:xfrm>
            <a:off x="1096267" y="5106329"/>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14" name="Action Button: Custom 22">
            <a:hlinkClick r:id="" action="ppaction://noaction" highlightClick="1">
              <a:snd r:embed="rId10" name="W2_S30_7.wav"/>
            </a:hlinkClick>
            <a:extLst>
              <a:ext uri="{FF2B5EF4-FFF2-40B4-BE49-F238E27FC236}">
                <a16:creationId xmlns:a16="http://schemas.microsoft.com/office/drawing/2014/main" id="{31CD824C-CC1E-439C-BF41-3A29D302C8E7}"/>
              </a:ext>
            </a:extLst>
          </p:cNvPr>
          <p:cNvSpPr/>
          <p:nvPr/>
        </p:nvSpPr>
        <p:spPr>
          <a:xfrm>
            <a:off x="1097273" y="551002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15" name="Action Button: Custom 23">
            <a:hlinkClick r:id="" action="ppaction://noaction" highlightClick="1">
              <a:snd r:embed="rId11" name="W2_S30_8.wav"/>
            </a:hlinkClick>
            <a:extLst>
              <a:ext uri="{FF2B5EF4-FFF2-40B4-BE49-F238E27FC236}">
                <a16:creationId xmlns:a16="http://schemas.microsoft.com/office/drawing/2014/main" id="{392E40CC-C98B-45D4-8A58-295C047A30A1}"/>
              </a:ext>
            </a:extLst>
          </p:cNvPr>
          <p:cNvSpPr/>
          <p:nvPr/>
        </p:nvSpPr>
        <p:spPr>
          <a:xfrm>
            <a:off x="1097274" y="589837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16" name="TextBox 1">
            <a:extLst>
              <a:ext uri="{FF2B5EF4-FFF2-40B4-BE49-F238E27FC236}">
                <a16:creationId xmlns:a16="http://schemas.microsoft.com/office/drawing/2014/main" id="{A870051F-6A2D-4760-A1F9-E3E75CF1D495}"/>
              </a:ext>
            </a:extLst>
          </p:cNvPr>
          <p:cNvSpPr txBox="1"/>
          <p:nvPr/>
        </p:nvSpPr>
        <p:spPr>
          <a:xfrm>
            <a:off x="8576515" y="2980868"/>
            <a:ext cx="429374" cy="58477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t>
            </a:r>
          </a:p>
        </p:txBody>
      </p:sp>
      <p:sp>
        <p:nvSpPr>
          <p:cNvPr id="17" name="TextBox 1">
            <a:extLst>
              <a:ext uri="{FF2B5EF4-FFF2-40B4-BE49-F238E27FC236}">
                <a16:creationId xmlns:a16="http://schemas.microsoft.com/office/drawing/2014/main" id="{209F4D81-B8F7-4835-BC55-0C1947A78E72}"/>
              </a:ext>
            </a:extLst>
          </p:cNvPr>
          <p:cNvSpPr txBox="1"/>
          <p:nvPr/>
        </p:nvSpPr>
        <p:spPr>
          <a:xfrm>
            <a:off x="5545244" y="3378374"/>
            <a:ext cx="429374" cy="58477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t>
            </a:r>
          </a:p>
        </p:txBody>
      </p:sp>
      <p:sp>
        <p:nvSpPr>
          <p:cNvPr id="18" name="TextBox 1">
            <a:extLst>
              <a:ext uri="{FF2B5EF4-FFF2-40B4-BE49-F238E27FC236}">
                <a16:creationId xmlns:a16="http://schemas.microsoft.com/office/drawing/2014/main" id="{3CD6568A-A311-4F9F-9E79-81FFE1894838}"/>
              </a:ext>
            </a:extLst>
          </p:cNvPr>
          <p:cNvSpPr txBox="1"/>
          <p:nvPr/>
        </p:nvSpPr>
        <p:spPr>
          <a:xfrm>
            <a:off x="5530647" y="3805545"/>
            <a:ext cx="429374" cy="58477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t>
            </a:r>
          </a:p>
        </p:txBody>
      </p:sp>
      <p:sp>
        <p:nvSpPr>
          <p:cNvPr id="19" name="TextBox 1">
            <a:extLst>
              <a:ext uri="{FF2B5EF4-FFF2-40B4-BE49-F238E27FC236}">
                <a16:creationId xmlns:a16="http://schemas.microsoft.com/office/drawing/2014/main" id="{90169188-925A-4925-BCB3-CFA5D4F502BB}"/>
              </a:ext>
            </a:extLst>
          </p:cNvPr>
          <p:cNvSpPr txBox="1"/>
          <p:nvPr/>
        </p:nvSpPr>
        <p:spPr>
          <a:xfrm>
            <a:off x="8576516" y="4189807"/>
            <a:ext cx="429374" cy="58477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t>
            </a:r>
          </a:p>
        </p:txBody>
      </p:sp>
      <p:sp>
        <p:nvSpPr>
          <p:cNvPr id="20" name="TextBox 1">
            <a:extLst>
              <a:ext uri="{FF2B5EF4-FFF2-40B4-BE49-F238E27FC236}">
                <a16:creationId xmlns:a16="http://schemas.microsoft.com/office/drawing/2014/main" id="{BA9E932A-2734-460D-A85C-17147FD792FE}"/>
              </a:ext>
            </a:extLst>
          </p:cNvPr>
          <p:cNvSpPr txBox="1"/>
          <p:nvPr/>
        </p:nvSpPr>
        <p:spPr>
          <a:xfrm>
            <a:off x="8540266" y="4620598"/>
            <a:ext cx="429374" cy="58477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t>
            </a:r>
          </a:p>
        </p:txBody>
      </p:sp>
      <p:sp>
        <p:nvSpPr>
          <p:cNvPr id="21" name="TextBox 1">
            <a:extLst>
              <a:ext uri="{FF2B5EF4-FFF2-40B4-BE49-F238E27FC236}">
                <a16:creationId xmlns:a16="http://schemas.microsoft.com/office/drawing/2014/main" id="{2728C6AF-5DB4-4C06-8ED8-48432379AE71}"/>
              </a:ext>
            </a:extLst>
          </p:cNvPr>
          <p:cNvSpPr txBox="1"/>
          <p:nvPr/>
        </p:nvSpPr>
        <p:spPr>
          <a:xfrm>
            <a:off x="5494397" y="5015517"/>
            <a:ext cx="429374" cy="58477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t>
            </a:r>
          </a:p>
        </p:txBody>
      </p:sp>
      <p:sp>
        <p:nvSpPr>
          <p:cNvPr id="22" name="TextBox 1">
            <a:extLst>
              <a:ext uri="{FF2B5EF4-FFF2-40B4-BE49-F238E27FC236}">
                <a16:creationId xmlns:a16="http://schemas.microsoft.com/office/drawing/2014/main" id="{F2E6DB30-B662-4AED-A68B-A38076BEB280}"/>
              </a:ext>
            </a:extLst>
          </p:cNvPr>
          <p:cNvSpPr txBox="1"/>
          <p:nvPr/>
        </p:nvSpPr>
        <p:spPr>
          <a:xfrm>
            <a:off x="5494397" y="5426580"/>
            <a:ext cx="429374" cy="58477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t>
            </a:r>
          </a:p>
        </p:txBody>
      </p:sp>
      <p:sp>
        <p:nvSpPr>
          <p:cNvPr id="23" name="TextBox 1">
            <a:extLst>
              <a:ext uri="{FF2B5EF4-FFF2-40B4-BE49-F238E27FC236}">
                <a16:creationId xmlns:a16="http://schemas.microsoft.com/office/drawing/2014/main" id="{C9813C89-A209-49B7-BF2A-FDE3E427A62A}"/>
              </a:ext>
            </a:extLst>
          </p:cNvPr>
          <p:cNvSpPr txBox="1"/>
          <p:nvPr/>
        </p:nvSpPr>
        <p:spPr>
          <a:xfrm>
            <a:off x="8576515" y="5838194"/>
            <a:ext cx="429374" cy="58477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t>
            </a:r>
          </a:p>
        </p:txBody>
      </p:sp>
      <p:sp>
        <p:nvSpPr>
          <p:cNvPr id="24" name="TextBox 23">
            <a:extLst>
              <a:ext uri="{FF2B5EF4-FFF2-40B4-BE49-F238E27FC236}">
                <a16:creationId xmlns:a16="http://schemas.microsoft.com/office/drawing/2014/main" id="{818F21C5-7BB7-46F3-AA94-939A8BDDE780}"/>
              </a:ext>
            </a:extLst>
          </p:cNvPr>
          <p:cNvSpPr txBox="1"/>
          <p:nvPr/>
        </p:nvSpPr>
        <p:spPr>
          <a:xfrm>
            <a:off x="82286" y="1163991"/>
            <a:ext cx="11839974"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The exam is tomorrow! </a:t>
            </a:r>
            <a:r>
              <a:rPr kumimoji="0" lang="en-GB" sz="2400" b="0" i="0" u="none" strike="noStrike" kern="0" cap="none" spc="0" normalizeH="0" baseline="0" noProof="0" dirty="0" err="1">
                <a:ln>
                  <a:noFill/>
                </a:ln>
                <a:solidFill>
                  <a:srgbClr val="4472C4">
                    <a:lumMod val="50000"/>
                  </a:srgbClr>
                </a:solidFill>
                <a:effectLst/>
                <a:uLnTx/>
                <a:uFillTx/>
              </a:rPr>
              <a:t>María’s</a:t>
            </a:r>
            <a:r>
              <a:rPr kumimoji="0" lang="en-GB" sz="2400" b="0" i="0" u="none" strike="noStrike" kern="0" cap="none" spc="0" normalizeH="0" baseline="0" noProof="0" dirty="0">
                <a:ln>
                  <a:noFill/>
                </a:ln>
                <a:solidFill>
                  <a:srgbClr val="4472C4">
                    <a:lumMod val="50000"/>
                  </a:srgbClr>
                </a:solidFill>
                <a:effectLst/>
                <a:uLnTx/>
                <a:uFillTx/>
              </a:rPr>
              <a:t> mum and Paulo’s mum are talking.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W</a:t>
            </a:r>
            <a:r>
              <a:rPr kumimoji="0" lang="en-GB" sz="2400" b="0" i="0" u="none" strike="noStrike" kern="0" cap="none" spc="0" normalizeH="0" baseline="0" noProof="0" dirty="0" err="1">
                <a:ln>
                  <a:noFill/>
                </a:ln>
                <a:solidFill>
                  <a:srgbClr val="4472C4">
                    <a:lumMod val="50000"/>
                  </a:srgbClr>
                </a:solidFill>
                <a:effectLst/>
                <a:uLnTx/>
                <a:uFillTx/>
              </a:rPr>
              <a:t>ho</a:t>
            </a:r>
            <a:r>
              <a:rPr kumimoji="0" lang="en-GB" sz="2400" b="0" i="0" u="none" strike="noStrike" kern="0" cap="none" spc="0" normalizeH="0" baseline="0" noProof="0" dirty="0">
                <a:ln>
                  <a:noFill/>
                </a:ln>
                <a:solidFill>
                  <a:srgbClr val="4472C4">
                    <a:lumMod val="50000"/>
                  </a:srgbClr>
                </a:solidFill>
                <a:effectLst/>
                <a:uLnTx/>
                <a:uFillTx/>
              </a:rPr>
              <a:t> is being talked about each time? (-o for masculine and –a for feminine).  Who seems most worried?</a:t>
            </a:r>
          </a:p>
        </p:txBody>
      </p:sp>
      <p:pic>
        <p:nvPicPr>
          <p:cNvPr id="25" name="Picture 24">
            <a:extLst>
              <a:ext uri="{FF2B5EF4-FFF2-40B4-BE49-F238E27FC236}">
                <a16:creationId xmlns:a16="http://schemas.microsoft.com/office/drawing/2014/main" id="{2DD9033D-1C93-40FE-8E84-F5134E13A29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11236" y="2132294"/>
            <a:ext cx="746685" cy="855398"/>
          </a:xfrm>
          <a:prstGeom prst="rect">
            <a:avLst/>
          </a:prstGeom>
        </p:spPr>
      </p:pic>
      <p:pic>
        <p:nvPicPr>
          <p:cNvPr id="26" name="Picture 25">
            <a:extLst>
              <a:ext uri="{FF2B5EF4-FFF2-40B4-BE49-F238E27FC236}">
                <a16:creationId xmlns:a16="http://schemas.microsoft.com/office/drawing/2014/main" id="{E54F0E17-2CCE-46C4-83BE-04DA0BB7C2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87389" y="2222948"/>
            <a:ext cx="801258" cy="901416"/>
          </a:xfrm>
          <a:prstGeom prst="rect">
            <a:avLst/>
          </a:prstGeom>
        </p:spPr>
      </p:pic>
      <p:sp>
        <p:nvSpPr>
          <p:cNvPr id="27" name="TextBox 26">
            <a:extLst>
              <a:ext uri="{FF2B5EF4-FFF2-40B4-BE49-F238E27FC236}">
                <a16:creationId xmlns:a16="http://schemas.microsoft.com/office/drawing/2014/main" id="{E3D815C4-1AB6-432E-A1F5-5CE64B990EF7}"/>
              </a:ext>
            </a:extLst>
          </p:cNvPr>
          <p:cNvSpPr txBox="1"/>
          <p:nvPr/>
        </p:nvSpPr>
        <p:spPr>
          <a:xfrm>
            <a:off x="1747760" y="4683460"/>
            <a:ext cx="24905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Está </a:t>
            </a:r>
            <a:r>
              <a:rPr kumimoji="0" lang="en-GB" sz="1800" b="0" i="0" u="none" strike="noStrike" kern="0" cap="none" spc="0" normalizeH="0" baseline="0" noProof="0" dirty="0" err="1">
                <a:ln>
                  <a:noFill/>
                </a:ln>
                <a:solidFill>
                  <a:srgbClr val="4472C4">
                    <a:lumMod val="50000"/>
                  </a:srgbClr>
                </a:solidFill>
                <a:effectLst/>
                <a:uLnTx/>
                <a:uFillTx/>
              </a:rPr>
              <a:t>listo</a:t>
            </a:r>
            <a:r>
              <a:rPr kumimoji="0" lang="en-GB" sz="1800" b="0" i="0" u="none" strike="noStrike" kern="0" cap="none" spc="0" normalizeH="0" baseline="0" noProof="0" dirty="0">
                <a:ln>
                  <a:noFill/>
                </a:ln>
                <a:solidFill>
                  <a:srgbClr val="4472C4">
                    <a:lumMod val="50000"/>
                  </a:srgbClr>
                </a:solidFill>
                <a:effectLst/>
                <a:uLnTx/>
                <a:uFillTx/>
              </a:rPr>
              <a:t>.</a:t>
            </a:r>
          </a:p>
        </p:txBody>
      </p:sp>
      <p:sp>
        <p:nvSpPr>
          <p:cNvPr id="28" name="TextBox 27">
            <a:extLst>
              <a:ext uri="{FF2B5EF4-FFF2-40B4-BE49-F238E27FC236}">
                <a16:creationId xmlns:a16="http://schemas.microsoft.com/office/drawing/2014/main" id="{C426CBF2-33AD-430E-8A5A-B686F2C08303}"/>
              </a:ext>
            </a:extLst>
          </p:cNvPr>
          <p:cNvSpPr txBox="1"/>
          <p:nvPr/>
        </p:nvSpPr>
        <p:spPr>
          <a:xfrm>
            <a:off x="1747760" y="3486095"/>
            <a:ext cx="24905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Está </a:t>
            </a:r>
            <a:r>
              <a:rPr kumimoji="0" lang="en-GB" sz="1800" b="0" i="0" u="none" strike="noStrike" kern="0" cap="none" spc="0" normalizeH="0" baseline="0" noProof="0" dirty="0" err="1">
                <a:ln>
                  <a:noFill/>
                </a:ln>
                <a:solidFill>
                  <a:srgbClr val="4472C4">
                    <a:lumMod val="50000"/>
                  </a:srgbClr>
                </a:solidFill>
                <a:effectLst/>
                <a:uLnTx/>
                <a:uFillTx/>
              </a:rPr>
              <a:t>tranquila</a:t>
            </a:r>
            <a:r>
              <a:rPr kumimoji="0" lang="en-GB" sz="1800" b="0" i="0" u="none" strike="noStrike" kern="0" cap="none" spc="0" normalizeH="0" baseline="0" noProof="0" dirty="0">
                <a:ln>
                  <a:noFill/>
                </a:ln>
                <a:solidFill>
                  <a:srgbClr val="4472C4">
                    <a:lumMod val="50000"/>
                  </a:srgbClr>
                </a:solidFill>
                <a:effectLst/>
                <a:uLnTx/>
                <a:uFillTx/>
              </a:rPr>
              <a:t>.</a:t>
            </a:r>
          </a:p>
        </p:txBody>
      </p:sp>
      <p:sp>
        <p:nvSpPr>
          <p:cNvPr id="29" name="TextBox 28">
            <a:extLst>
              <a:ext uri="{FF2B5EF4-FFF2-40B4-BE49-F238E27FC236}">
                <a16:creationId xmlns:a16="http://schemas.microsoft.com/office/drawing/2014/main" id="{ECE17779-BAA1-422D-82EA-8DD3541FF222}"/>
              </a:ext>
            </a:extLst>
          </p:cNvPr>
          <p:cNvSpPr txBox="1"/>
          <p:nvPr/>
        </p:nvSpPr>
        <p:spPr>
          <a:xfrm>
            <a:off x="1735727" y="3871217"/>
            <a:ext cx="24905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Está </a:t>
            </a:r>
            <a:r>
              <a:rPr kumimoji="0" lang="en-GB" sz="1800" b="0" i="0" u="none" strike="noStrike" kern="0" cap="none" spc="0" normalizeH="0" baseline="0" noProof="0" dirty="0" err="1">
                <a:ln>
                  <a:noFill/>
                </a:ln>
                <a:solidFill>
                  <a:srgbClr val="4472C4">
                    <a:lumMod val="50000"/>
                  </a:srgbClr>
                </a:solidFill>
                <a:effectLst/>
                <a:uLnTx/>
                <a:uFillTx/>
              </a:rPr>
              <a:t>loca</a:t>
            </a:r>
            <a:r>
              <a:rPr kumimoji="0" lang="en-GB" sz="1800" b="0" i="0" u="none" strike="noStrike" kern="0" cap="none" spc="0" normalizeH="0" baseline="0" noProof="0" dirty="0">
                <a:ln>
                  <a:noFill/>
                </a:ln>
                <a:solidFill>
                  <a:srgbClr val="4472C4">
                    <a:lumMod val="50000"/>
                  </a:srgbClr>
                </a:solidFill>
                <a:effectLst/>
                <a:uLnTx/>
                <a:uFillTx/>
              </a:rPr>
              <a:t>.</a:t>
            </a:r>
          </a:p>
        </p:txBody>
      </p:sp>
      <p:sp>
        <p:nvSpPr>
          <p:cNvPr id="30" name="TextBox 29">
            <a:extLst>
              <a:ext uri="{FF2B5EF4-FFF2-40B4-BE49-F238E27FC236}">
                <a16:creationId xmlns:a16="http://schemas.microsoft.com/office/drawing/2014/main" id="{9A4F0FE3-E16B-446A-910E-9A94E215B0D8}"/>
              </a:ext>
            </a:extLst>
          </p:cNvPr>
          <p:cNvSpPr txBox="1"/>
          <p:nvPr/>
        </p:nvSpPr>
        <p:spPr>
          <a:xfrm>
            <a:off x="1722040" y="4267371"/>
            <a:ext cx="24905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Está </a:t>
            </a:r>
            <a:r>
              <a:rPr kumimoji="0" lang="en-GB" sz="1800" b="0" i="0" u="none" strike="noStrike" kern="0" cap="none" spc="0" normalizeH="0" baseline="0" noProof="0" dirty="0" err="1">
                <a:ln>
                  <a:noFill/>
                </a:ln>
                <a:solidFill>
                  <a:srgbClr val="4472C4">
                    <a:lumMod val="50000"/>
                  </a:srgbClr>
                </a:solidFill>
                <a:effectLst/>
                <a:uLnTx/>
                <a:uFillTx/>
              </a:rPr>
              <a:t>muy</a:t>
            </a:r>
            <a:r>
              <a:rPr kumimoji="0" lang="en-GB" sz="1800" b="0" i="0" u="none" strike="noStrike" kern="0" cap="none" spc="0" normalizeH="0" baseline="0" noProof="0" dirty="0">
                <a:ln>
                  <a:noFill/>
                </a:ln>
                <a:solidFill>
                  <a:srgbClr val="4472C4">
                    <a:lumMod val="50000"/>
                  </a:srgbClr>
                </a:solidFill>
                <a:effectLst/>
                <a:uLnTx/>
                <a:uFillTx/>
              </a:rPr>
              <a:t> </a:t>
            </a:r>
            <a:r>
              <a:rPr kumimoji="0" lang="en-GB" sz="1800" b="0" i="0" u="none" strike="noStrike" kern="0" cap="none" spc="0" normalizeH="0" baseline="0" noProof="0" dirty="0" err="1">
                <a:ln>
                  <a:noFill/>
                </a:ln>
                <a:solidFill>
                  <a:srgbClr val="4472C4">
                    <a:lumMod val="50000"/>
                  </a:srgbClr>
                </a:solidFill>
                <a:effectLst/>
                <a:uLnTx/>
                <a:uFillTx/>
              </a:rPr>
              <a:t>nervioso</a:t>
            </a:r>
            <a:r>
              <a:rPr kumimoji="0" lang="en-GB" sz="1800" b="0" i="0" u="none" strike="noStrike" kern="0" cap="none" spc="0" normalizeH="0" baseline="0" noProof="0" dirty="0">
                <a:ln>
                  <a:noFill/>
                </a:ln>
                <a:solidFill>
                  <a:srgbClr val="4472C4">
                    <a:lumMod val="50000"/>
                  </a:srgbClr>
                </a:solidFill>
                <a:effectLst/>
                <a:uLnTx/>
                <a:uFillTx/>
              </a:rPr>
              <a:t>.</a:t>
            </a:r>
          </a:p>
        </p:txBody>
      </p:sp>
      <p:sp>
        <p:nvSpPr>
          <p:cNvPr id="31" name="TextBox 30">
            <a:extLst>
              <a:ext uri="{FF2B5EF4-FFF2-40B4-BE49-F238E27FC236}">
                <a16:creationId xmlns:a16="http://schemas.microsoft.com/office/drawing/2014/main" id="{FA72F6F5-2873-4201-BFFC-9ED85FD8FB33}"/>
              </a:ext>
            </a:extLst>
          </p:cNvPr>
          <p:cNvSpPr txBox="1"/>
          <p:nvPr/>
        </p:nvSpPr>
        <p:spPr>
          <a:xfrm>
            <a:off x="1751072" y="3103352"/>
            <a:ext cx="24905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Está </a:t>
            </a:r>
            <a:r>
              <a:rPr kumimoji="0" lang="en-GB" sz="1800" b="0" i="0" u="none" strike="noStrike" kern="0" cap="none" spc="0" normalizeH="0" baseline="0" noProof="0" dirty="0" err="1">
                <a:ln>
                  <a:noFill/>
                </a:ln>
                <a:solidFill>
                  <a:srgbClr val="4472C4">
                    <a:lumMod val="50000"/>
                  </a:srgbClr>
                </a:solidFill>
                <a:effectLst/>
                <a:uLnTx/>
                <a:uFillTx/>
              </a:rPr>
              <a:t>blanco</a:t>
            </a:r>
            <a:r>
              <a:rPr kumimoji="0" lang="en-GB" sz="1800" b="0" i="0" u="none" strike="noStrike" kern="0" cap="none" spc="0" normalizeH="0" baseline="0" noProof="0" dirty="0">
                <a:ln>
                  <a:noFill/>
                </a:ln>
                <a:solidFill>
                  <a:srgbClr val="4472C4">
                    <a:lumMod val="50000"/>
                  </a:srgbClr>
                </a:solidFill>
                <a:effectLst/>
                <a:uLnTx/>
                <a:uFillTx/>
              </a:rPr>
              <a:t>.</a:t>
            </a:r>
          </a:p>
        </p:txBody>
      </p:sp>
      <p:sp>
        <p:nvSpPr>
          <p:cNvPr id="32" name="TextBox 31">
            <a:extLst>
              <a:ext uri="{FF2B5EF4-FFF2-40B4-BE49-F238E27FC236}">
                <a16:creationId xmlns:a16="http://schemas.microsoft.com/office/drawing/2014/main" id="{D673CA88-1562-4429-BBBE-552E2CE1A53F}"/>
              </a:ext>
            </a:extLst>
          </p:cNvPr>
          <p:cNvSpPr txBox="1"/>
          <p:nvPr/>
        </p:nvSpPr>
        <p:spPr>
          <a:xfrm>
            <a:off x="1747760" y="5114510"/>
            <a:ext cx="24905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Está </a:t>
            </a:r>
            <a:r>
              <a:rPr kumimoji="0" lang="en-GB" sz="1800" b="0" i="0" u="none" strike="noStrike" kern="0" cap="none" spc="0" normalizeH="0" baseline="0" noProof="0" dirty="0" err="1">
                <a:ln>
                  <a:noFill/>
                </a:ln>
                <a:solidFill>
                  <a:srgbClr val="4472C4">
                    <a:lumMod val="50000"/>
                  </a:srgbClr>
                </a:solidFill>
                <a:effectLst/>
                <a:uLnTx/>
                <a:uFillTx/>
              </a:rPr>
              <a:t>muy</a:t>
            </a:r>
            <a:r>
              <a:rPr kumimoji="0" lang="en-GB" sz="1800" b="0" i="0" u="none" strike="noStrike" kern="0" cap="none" spc="0" normalizeH="0" baseline="0" noProof="0" dirty="0">
                <a:ln>
                  <a:noFill/>
                </a:ln>
                <a:solidFill>
                  <a:srgbClr val="4472C4">
                    <a:lumMod val="50000"/>
                  </a:srgbClr>
                </a:solidFill>
                <a:effectLst/>
                <a:uLnTx/>
                <a:uFillTx/>
              </a:rPr>
              <a:t> </a:t>
            </a:r>
            <a:r>
              <a:rPr kumimoji="0" lang="en-GB" sz="1800" b="0" i="0" u="none" strike="noStrike" kern="0" cap="none" spc="0" normalizeH="0" baseline="0" noProof="0" dirty="0" err="1">
                <a:ln>
                  <a:noFill/>
                </a:ln>
                <a:solidFill>
                  <a:srgbClr val="4472C4">
                    <a:lumMod val="50000"/>
                  </a:srgbClr>
                </a:solidFill>
                <a:effectLst/>
                <a:uLnTx/>
                <a:uFillTx/>
              </a:rPr>
              <a:t>tonta</a:t>
            </a:r>
            <a:r>
              <a:rPr kumimoji="0" lang="en-GB" sz="1800" b="0" i="0" u="none" strike="noStrike" kern="0" cap="none" spc="0" normalizeH="0" baseline="0" noProof="0" dirty="0">
                <a:ln>
                  <a:noFill/>
                </a:ln>
                <a:solidFill>
                  <a:srgbClr val="4472C4">
                    <a:lumMod val="50000"/>
                  </a:srgbClr>
                </a:solidFill>
                <a:effectLst/>
                <a:uLnTx/>
                <a:uFillTx/>
              </a:rPr>
              <a:t>. </a:t>
            </a:r>
          </a:p>
        </p:txBody>
      </p:sp>
      <p:sp>
        <p:nvSpPr>
          <p:cNvPr id="33" name="TextBox 32">
            <a:extLst>
              <a:ext uri="{FF2B5EF4-FFF2-40B4-BE49-F238E27FC236}">
                <a16:creationId xmlns:a16="http://schemas.microsoft.com/office/drawing/2014/main" id="{5F4B5088-A8ED-4BB3-95A1-45CED3DDD426}"/>
              </a:ext>
            </a:extLst>
          </p:cNvPr>
          <p:cNvSpPr txBox="1"/>
          <p:nvPr/>
        </p:nvSpPr>
        <p:spPr>
          <a:xfrm>
            <a:off x="1735727" y="5532476"/>
            <a:ext cx="24905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Está rara.</a:t>
            </a:r>
          </a:p>
        </p:txBody>
      </p:sp>
      <p:sp>
        <p:nvSpPr>
          <p:cNvPr id="34" name="TextBox 33">
            <a:extLst>
              <a:ext uri="{FF2B5EF4-FFF2-40B4-BE49-F238E27FC236}">
                <a16:creationId xmlns:a16="http://schemas.microsoft.com/office/drawing/2014/main" id="{3C6F4737-6093-42BB-9FBA-58FEEC3AB6AB}"/>
              </a:ext>
            </a:extLst>
          </p:cNvPr>
          <p:cNvSpPr txBox="1"/>
          <p:nvPr/>
        </p:nvSpPr>
        <p:spPr>
          <a:xfrm>
            <a:off x="1747760" y="5950832"/>
            <a:ext cx="24905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Está enfermo.</a:t>
            </a:r>
          </a:p>
        </p:txBody>
      </p:sp>
      <p:sp>
        <p:nvSpPr>
          <p:cNvPr id="35" name="TextBox 34">
            <a:extLst>
              <a:ext uri="{FF2B5EF4-FFF2-40B4-BE49-F238E27FC236}">
                <a16:creationId xmlns:a16="http://schemas.microsoft.com/office/drawing/2014/main" id="{0670C234-535C-43C6-9526-8F8945F474C2}"/>
              </a:ext>
            </a:extLst>
          </p:cNvPr>
          <p:cNvSpPr txBox="1"/>
          <p:nvPr/>
        </p:nvSpPr>
        <p:spPr>
          <a:xfrm>
            <a:off x="10235922" y="5600292"/>
            <a:ext cx="2289921" cy="461665"/>
          </a:xfrm>
          <a:prstGeom prst="rect">
            <a:avLst/>
          </a:prstGeom>
          <a:noFill/>
        </p:spPr>
        <p:txBody>
          <a:bodyPr wrap="square" rtlCol="0">
            <a:spAutoFit/>
          </a:bodyPr>
          <a:lstStyle/>
          <a:p>
            <a:r>
              <a:rPr lang="en-GB" sz="2400" b="1" dirty="0">
                <a:solidFill>
                  <a:srgbClr val="002060"/>
                </a:solidFill>
                <a:latin typeface="Tw Cen MT" panose="020B0602020104020603"/>
              </a:rPr>
              <a:t>loco = crazy</a:t>
            </a:r>
          </a:p>
        </p:txBody>
      </p:sp>
      <p:sp>
        <p:nvSpPr>
          <p:cNvPr id="36" name="TextBox 35">
            <a:extLst>
              <a:ext uri="{FF2B5EF4-FFF2-40B4-BE49-F238E27FC236}">
                <a16:creationId xmlns:a16="http://schemas.microsoft.com/office/drawing/2014/main" id="{8DB32EB6-E905-46B0-9F26-13CFE49EE41E}"/>
              </a:ext>
            </a:extLst>
          </p:cNvPr>
          <p:cNvSpPr txBox="1"/>
          <p:nvPr/>
        </p:nvSpPr>
        <p:spPr>
          <a:xfrm>
            <a:off x="10235922" y="5960532"/>
            <a:ext cx="2289921" cy="461665"/>
          </a:xfrm>
          <a:prstGeom prst="rect">
            <a:avLst/>
          </a:prstGeom>
          <a:noFill/>
        </p:spPr>
        <p:txBody>
          <a:bodyPr wrap="square" rtlCol="0">
            <a:spAutoFit/>
          </a:bodyPr>
          <a:lstStyle/>
          <a:p>
            <a:r>
              <a:rPr lang="en-GB" sz="2400" b="1" dirty="0">
                <a:solidFill>
                  <a:srgbClr val="002060"/>
                </a:solidFill>
                <a:latin typeface="Tw Cen MT" panose="020B0602020104020603"/>
              </a:rPr>
              <a:t>enfermo = ill</a:t>
            </a:r>
          </a:p>
        </p:txBody>
      </p:sp>
    </p:spTree>
    <p:extLst>
      <p:ext uri="{BB962C8B-B14F-4D97-AF65-F5344CB8AC3E}">
        <p14:creationId xmlns:p14="http://schemas.microsoft.com/office/powerpoint/2010/main" val="309201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P spid="27" grpId="0"/>
      <p:bldP spid="28" grpId="0"/>
      <p:bldP spid="29" grpId="0"/>
      <p:bldP spid="30" grpId="0"/>
      <p:bldP spid="31" grpId="0"/>
      <p:bldP spid="32" grpId="0"/>
      <p:bldP spid="33" grpId="0"/>
      <p:bldP spid="34" grpId="0"/>
      <p:bldP spid="35" grpId="0"/>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Gramática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82125" y="258166"/>
            <a:ext cx="2546019" cy="41810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ounded Rectangular Callout 7">
            <a:extLst>
              <a:ext uri="{FF2B5EF4-FFF2-40B4-BE49-F238E27FC236}">
                <a16:creationId xmlns:a16="http://schemas.microsoft.com/office/drawing/2014/main" id="{E191AD5B-62B7-420D-9D73-3B44BDE3B23A}"/>
              </a:ext>
            </a:extLst>
          </p:cNvPr>
          <p:cNvSpPr/>
          <p:nvPr/>
        </p:nvSpPr>
        <p:spPr>
          <a:xfrm>
            <a:off x="261601" y="1937378"/>
            <a:ext cx="5056175" cy="1706880"/>
          </a:xfrm>
          <a:prstGeom prst="wedgeRoundRectCallout">
            <a:avLst>
              <a:gd name="adj1" fmla="val 33580"/>
              <a:gd name="adj2" fmla="val 74337"/>
              <a:gd name="adj3" fmla="val 16667"/>
            </a:avLst>
          </a:prstGeom>
          <a:solidFill>
            <a:srgbClr val="115076"/>
          </a:solidFill>
          <a:ln w="12700" cap="flat" cmpd="sng" algn="ctr">
            <a:solidFill>
              <a:srgbClr val="4472C4">
                <a:lumMod val="40000"/>
                <a:lumOff val="6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Rectangle 15">
            <a:extLst>
              <a:ext uri="{FF2B5EF4-FFF2-40B4-BE49-F238E27FC236}">
                <a16:creationId xmlns:a16="http://schemas.microsoft.com/office/drawing/2014/main" id="{A0F9025F-25BF-4401-9560-639C5F8D6573}"/>
              </a:ext>
            </a:extLst>
          </p:cNvPr>
          <p:cNvSpPr/>
          <p:nvPr/>
        </p:nvSpPr>
        <p:spPr>
          <a:xfrm>
            <a:off x="781046" y="1095317"/>
            <a:ext cx="3246403"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Partner A</a:t>
            </a:r>
          </a:p>
        </p:txBody>
      </p:sp>
      <p:sp>
        <p:nvSpPr>
          <p:cNvPr id="17" name="Title 3">
            <a:extLst>
              <a:ext uri="{FF2B5EF4-FFF2-40B4-BE49-F238E27FC236}">
                <a16:creationId xmlns:a16="http://schemas.microsoft.com/office/drawing/2014/main" id="{DFC35040-411A-4EEE-B528-4992D25BD6DA}"/>
              </a:ext>
            </a:extLst>
          </p:cNvPr>
          <p:cNvSpPr txBox="1">
            <a:spLocks/>
          </p:cNvSpPr>
          <p:nvPr/>
        </p:nvSpPr>
        <p:spPr>
          <a:xfrm>
            <a:off x="420172" y="2437411"/>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Estoy (+ adjective)</a:t>
            </a:r>
          </a:p>
        </p:txBody>
      </p:sp>
      <p:sp>
        <p:nvSpPr>
          <p:cNvPr id="18" name="Rectangle 17">
            <a:extLst>
              <a:ext uri="{FF2B5EF4-FFF2-40B4-BE49-F238E27FC236}">
                <a16:creationId xmlns:a16="http://schemas.microsoft.com/office/drawing/2014/main" id="{F0E9CC32-A41C-4624-8269-9CB1DBD505F8}"/>
              </a:ext>
            </a:extLst>
          </p:cNvPr>
          <p:cNvSpPr/>
          <p:nvPr/>
        </p:nvSpPr>
        <p:spPr>
          <a:xfrm>
            <a:off x="7301489" y="1406458"/>
            <a:ext cx="3135795"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Partner B</a:t>
            </a:r>
          </a:p>
        </p:txBody>
      </p:sp>
      <p:sp>
        <p:nvSpPr>
          <p:cNvPr id="19" name="Rounded Rectangular Callout 15">
            <a:extLst>
              <a:ext uri="{FF2B5EF4-FFF2-40B4-BE49-F238E27FC236}">
                <a16:creationId xmlns:a16="http://schemas.microsoft.com/office/drawing/2014/main" id="{F7E9E8A6-8DC3-4082-9490-05AF2DA68E9F}"/>
              </a:ext>
            </a:extLst>
          </p:cNvPr>
          <p:cNvSpPr/>
          <p:nvPr/>
        </p:nvSpPr>
        <p:spPr>
          <a:xfrm>
            <a:off x="6678970" y="2257395"/>
            <a:ext cx="4757138" cy="1706880"/>
          </a:xfrm>
          <a:prstGeom prst="wedgeRoundRectCallout">
            <a:avLst>
              <a:gd name="adj1" fmla="val -31294"/>
              <a:gd name="adj2" fmla="val 72457"/>
              <a:gd name="adj3" fmla="val 16667"/>
            </a:avLst>
          </a:prstGeom>
          <a:solidFill>
            <a:srgbClr val="115076"/>
          </a:solidFill>
          <a:ln w="12700" cap="flat" cmpd="sng" algn="ctr">
            <a:solidFill>
              <a:srgbClr val="4472C4">
                <a:lumMod val="40000"/>
                <a:lumOff val="6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0" name="Title 3">
            <a:extLst>
              <a:ext uri="{FF2B5EF4-FFF2-40B4-BE49-F238E27FC236}">
                <a16:creationId xmlns:a16="http://schemas.microsoft.com/office/drawing/2014/main" id="{A4998B45-0FF4-49CF-925F-BABBB8C0416B}"/>
              </a:ext>
            </a:extLst>
          </p:cNvPr>
          <p:cNvSpPr txBox="1">
            <a:spLocks/>
          </p:cNvSpPr>
          <p:nvPr/>
        </p:nvSpPr>
        <p:spPr>
          <a:xfrm>
            <a:off x="6844330" y="2782186"/>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(Name!)</a:t>
            </a:r>
          </a:p>
        </p:txBody>
      </p:sp>
      <p:sp>
        <p:nvSpPr>
          <p:cNvPr id="21" name="Rounded Rectangular Callout 17">
            <a:extLst>
              <a:ext uri="{FF2B5EF4-FFF2-40B4-BE49-F238E27FC236}">
                <a16:creationId xmlns:a16="http://schemas.microsoft.com/office/drawing/2014/main" id="{B784FAA8-828F-4AEF-9893-00945D503C2D}"/>
              </a:ext>
            </a:extLst>
          </p:cNvPr>
          <p:cNvSpPr/>
          <p:nvPr/>
        </p:nvSpPr>
        <p:spPr>
          <a:xfrm>
            <a:off x="1776867" y="4144291"/>
            <a:ext cx="3540909" cy="1796355"/>
          </a:xfrm>
          <a:prstGeom prst="wedgeRoundRectCallout">
            <a:avLst>
              <a:gd name="adj1" fmla="val 33701"/>
              <a:gd name="adj2" fmla="val 70126"/>
              <a:gd name="adj3" fmla="val 16667"/>
            </a:avLst>
          </a:prstGeom>
          <a:solidFill>
            <a:srgbClr val="115076"/>
          </a:solidFill>
          <a:ln w="12700" cap="flat" cmpd="sng" algn="ctr">
            <a:solidFill>
              <a:srgbClr val="4472C4">
                <a:lumMod val="40000"/>
                <a:lumOff val="6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2" name="Title 3">
            <a:extLst>
              <a:ext uri="{FF2B5EF4-FFF2-40B4-BE49-F238E27FC236}">
                <a16:creationId xmlns:a16="http://schemas.microsoft.com/office/drawing/2014/main" id="{CBCE9D8C-21E7-46DA-8CD8-CA068E0CC887}"/>
              </a:ext>
            </a:extLst>
          </p:cNvPr>
          <p:cNvSpPr txBox="1">
            <a:spLocks/>
          </p:cNvSpPr>
          <p:nvPr/>
        </p:nvSpPr>
        <p:spPr>
          <a:xfrm>
            <a:off x="2404248" y="4688543"/>
            <a:ext cx="289705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İSí</a:t>
            </a: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İNo</a:t>
            </a: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p>
        </p:txBody>
      </p:sp>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p:bldP spid="19"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Gramática</a:t>
            </a:r>
          </a:p>
        </p:txBody>
      </p:sp>
      <p:sp>
        <p:nvSpPr>
          <p:cNvPr id="6" name="Rectangle 5">
            <a:extLst>
              <a:ext uri="{FF2B5EF4-FFF2-40B4-BE49-F238E27FC236}">
                <a16:creationId xmlns:a16="http://schemas.microsoft.com/office/drawing/2014/main" id="{EC936AA1-1592-4F9F-BF1E-3DBDF8E60ABB}"/>
              </a:ext>
            </a:extLst>
          </p:cNvPr>
          <p:cNvSpPr/>
          <p:nvPr/>
        </p:nvSpPr>
        <p:spPr>
          <a:xfrm>
            <a:off x="3020710" y="3684195"/>
            <a:ext cx="1085554"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Luca</a:t>
            </a:r>
          </a:p>
        </p:txBody>
      </p:sp>
      <p:sp>
        <p:nvSpPr>
          <p:cNvPr id="8" name="Rectangle 7">
            <a:extLst>
              <a:ext uri="{FF2B5EF4-FFF2-40B4-BE49-F238E27FC236}">
                <a16:creationId xmlns:a16="http://schemas.microsoft.com/office/drawing/2014/main" id="{DCBDDAE3-0EBD-40C8-BF49-DA75233048C4}"/>
              </a:ext>
            </a:extLst>
          </p:cNvPr>
          <p:cNvSpPr/>
          <p:nvPr/>
        </p:nvSpPr>
        <p:spPr>
          <a:xfrm>
            <a:off x="48430" y="3641974"/>
            <a:ext cx="1301959"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Chloe</a:t>
            </a:r>
          </a:p>
        </p:txBody>
      </p:sp>
      <p:sp>
        <p:nvSpPr>
          <p:cNvPr id="9" name="Rectangle 8">
            <a:extLst>
              <a:ext uri="{FF2B5EF4-FFF2-40B4-BE49-F238E27FC236}">
                <a16:creationId xmlns:a16="http://schemas.microsoft.com/office/drawing/2014/main" id="{749D1400-7A27-49A9-8532-AD9FFE6B4352}"/>
              </a:ext>
            </a:extLst>
          </p:cNvPr>
          <p:cNvSpPr/>
          <p:nvPr/>
        </p:nvSpPr>
        <p:spPr>
          <a:xfrm>
            <a:off x="3047553" y="5135674"/>
            <a:ext cx="954107"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Ana</a:t>
            </a:r>
          </a:p>
        </p:txBody>
      </p:sp>
      <p:sp>
        <p:nvSpPr>
          <p:cNvPr id="10" name="Rectangle 9">
            <a:extLst>
              <a:ext uri="{FF2B5EF4-FFF2-40B4-BE49-F238E27FC236}">
                <a16:creationId xmlns:a16="http://schemas.microsoft.com/office/drawing/2014/main" id="{B44A2216-6B69-4081-B904-04B02136A8A5}"/>
              </a:ext>
            </a:extLst>
          </p:cNvPr>
          <p:cNvSpPr/>
          <p:nvPr/>
        </p:nvSpPr>
        <p:spPr>
          <a:xfrm>
            <a:off x="0" y="5122261"/>
            <a:ext cx="1293944"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Diego</a:t>
            </a:r>
          </a:p>
        </p:txBody>
      </p:sp>
      <p:sp>
        <p:nvSpPr>
          <p:cNvPr id="11" name="Rectangle 10">
            <a:extLst>
              <a:ext uri="{FF2B5EF4-FFF2-40B4-BE49-F238E27FC236}">
                <a16:creationId xmlns:a16="http://schemas.microsoft.com/office/drawing/2014/main" id="{3B51022F-42BA-4746-9FE0-7BA07321EADA}"/>
              </a:ext>
            </a:extLst>
          </p:cNvPr>
          <p:cNvSpPr/>
          <p:nvPr/>
        </p:nvSpPr>
        <p:spPr>
          <a:xfrm>
            <a:off x="154733" y="728643"/>
            <a:ext cx="1401346"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Marco</a:t>
            </a:r>
          </a:p>
        </p:txBody>
      </p:sp>
      <p:sp>
        <p:nvSpPr>
          <p:cNvPr id="12" name="Rectangle 11">
            <a:extLst>
              <a:ext uri="{FF2B5EF4-FFF2-40B4-BE49-F238E27FC236}">
                <a16:creationId xmlns:a16="http://schemas.microsoft.com/office/drawing/2014/main" id="{C129E4F8-1AC0-4F2F-B89B-7E66F0369DC5}"/>
              </a:ext>
            </a:extLst>
          </p:cNvPr>
          <p:cNvSpPr/>
          <p:nvPr/>
        </p:nvSpPr>
        <p:spPr>
          <a:xfrm>
            <a:off x="3005040" y="739769"/>
            <a:ext cx="1516762"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Helena</a:t>
            </a:r>
          </a:p>
        </p:txBody>
      </p:sp>
      <p:sp>
        <p:nvSpPr>
          <p:cNvPr id="13" name="Rectangle 12">
            <a:extLst>
              <a:ext uri="{FF2B5EF4-FFF2-40B4-BE49-F238E27FC236}">
                <a16:creationId xmlns:a16="http://schemas.microsoft.com/office/drawing/2014/main" id="{2578B24D-599C-4F0D-92B9-28D47B02AF9D}"/>
              </a:ext>
            </a:extLst>
          </p:cNvPr>
          <p:cNvSpPr/>
          <p:nvPr/>
        </p:nvSpPr>
        <p:spPr>
          <a:xfrm>
            <a:off x="96316" y="2159908"/>
            <a:ext cx="1178528"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Lucía</a:t>
            </a:r>
            <a:endPar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14" name="Rectangle 13">
            <a:extLst>
              <a:ext uri="{FF2B5EF4-FFF2-40B4-BE49-F238E27FC236}">
                <a16:creationId xmlns:a16="http://schemas.microsoft.com/office/drawing/2014/main" id="{24160A7E-DD08-4199-BF6A-FBFA97597448}"/>
              </a:ext>
            </a:extLst>
          </p:cNvPr>
          <p:cNvSpPr/>
          <p:nvPr/>
        </p:nvSpPr>
        <p:spPr>
          <a:xfrm>
            <a:off x="3029903" y="2166439"/>
            <a:ext cx="1223412"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Paulo</a:t>
            </a:r>
          </a:p>
        </p:txBody>
      </p:sp>
      <p:sp>
        <p:nvSpPr>
          <p:cNvPr id="15" name="Rectangle 14">
            <a:extLst>
              <a:ext uri="{FF2B5EF4-FFF2-40B4-BE49-F238E27FC236}">
                <a16:creationId xmlns:a16="http://schemas.microsoft.com/office/drawing/2014/main" id="{677FBF9D-2C2A-459E-BBB0-380BAB5A537B}"/>
              </a:ext>
            </a:extLst>
          </p:cNvPr>
          <p:cNvSpPr/>
          <p:nvPr/>
        </p:nvSpPr>
        <p:spPr>
          <a:xfrm>
            <a:off x="6372762" y="702150"/>
            <a:ext cx="1366679"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Clara</a:t>
            </a:r>
          </a:p>
        </p:txBody>
      </p:sp>
      <p:sp>
        <p:nvSpPr>
          <p:cNvPr id="16" name="Rectangle 15">
            <a:extLst>
              <a:ext uri="{FF2B5EF4-FFF2-40B4-BE49-F238E27FC236}">
                <a16:creationId xmlns:a16="http://schemas.microsoft.com/office/drawing/2014/main" id="{DEA3475E-BF99-4655-9DB0-8F4578C4B900}"/>
              </a:ext>
            </a:extLst>
          </p:cNvPr>
          <p:cNvSpPr/>
          <p:nvPr/>
        </p:nvSpPr>
        <p:spPr>
          <a:xfrm>
            <a:off x="9637244" y="719095"/>
            <a:ext cx="1301959"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Felipe</a:t>
            </a:r>
          </a:p>
        </p:txBody>
      </p:sp>
      <p:sp>
        <p:nvSpPr>
          <p:cNvPr id="17" name="Rectangle 16">
            <a:extLst>
              <a:ext uri="{FF2B5EF4-FFF2-40B4-BE49-F238E27FC236}">
                <a16:creationId xmlns:a16="http://schemas.microsoft.com/office/drawing/2014/main" id="{AE5C9490-E07C-444B-A58C-1D1DB39C8686}"/>
              </a:ext>
            </a:extLst>
          </p:cNvPr>
          <p:cNvSpPr/>
          <p:nvPr/>
        </p:nvSpPr>
        <p:spPr>
          <a:xfrm>
            <a:off x="5800029" y="5100315"/>
            <a:ext cx="2550725"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María</a:t>
            </a:r>
            <a:endPar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18" name="Rectangle 17">
            <a:extLst>
              <a:ext uri="{FF2B5EF4-FFF2-40B4-BE49-F238E27FC236}">
                <a16:creationId xmlns:a16="http://schemas.microsoft.com/office/drawing/2014/main" id="{A91F4FF0-C7CE-4FD4-866D-849F6AD0B7BC}"/>
              </a:ext>
            </a:extLst>
          </p:cNvPr>
          <p:cNvSpPr/>
          <p:nvPr/>
        </p:nvSpPr>
        <p:spPr>
          <a:xfrm>
            <a:off x="6225180" y="3591435"/>
            <a:ext cx="1708167"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Oscar</a:t>
            </a:r>
          </a:p>
        </p:txBody>
      </p:sp>
      <p:sp>
        <p:nvSpPr>
          <p:cNvPr id="19" name="Rectangle 18">
            <a:extLst>
              <a:ext uri="{FF2B5EF4-FFF2-40B4-BE49-F238E27FC236}">
                <a16:creationId xmlns:a16="http://schemas.microsoft.com/office/drawing/2014/main" id="{1E0D9804-C676-4401-9455-3141FF0BA044}"/>
              </a:ext>
            </a:extLst>
          </p:cNvPr>
          <p:cNvSpPr/>
          <p:nvPr/>
        </p:nvSpPr>
        <p:spPr>
          <a:xfrm>
            <a:off x="6344501" y="2148088"/>
            <a:ext cx="1461783"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Emilio</a:t>
            </a:r>
          </a:p>
        </p:txBody>
      </p:sp>
      <p:sp>
        <p:nvSpPr>
          <p:cNvPr id="20" name="Rectangle 19">
            <a:extLst>
              <a:ext uri="{FF2B5EF4-FFF2-40B4-BE49-F238E27FC236}">
                <a16:creationId xmlns:a16="http://schemas.microsoft.com/office/drawing/2014/main" id="{E4E60576-3FB0-40C2-8DA6-D9599FD9DC4D}"/>
              </a:ext>
            </a:extLst>
          </p:cNvPr>
          <p:cNvSpPr/>
          <p:nvPr/>
        </p:nvSpPr>
        <p:spPr>
          <a:xfrm>
            <a:off x="9719162" y="5045048"/>
            <a:ext cx="1018227"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Félix</a:t>
            </a:r>
          </a:p>
        </p:txBody>
      </p:sp>
      <p:sp>
        <p:nvSpPr>
          <p:cNvPr id="21" name="Rectangle 20">
            <a:extLst>
              <a:ext uri="{FF2B5EF4-FFF2-40B4-BE49-F238E27FC236}">
                <a16:creationId xmlns:a16="http://schemas.microsoft.com/office/drawing/2014/main" id="{93A33824-A0E7-40A7-92B4-F8C3D2F7FBAA}"/>
              </a:ext>
            </a:extLst>
          </p:cNvPr>
          <p:cNvSpPr/>
          <p:nvPr/>
        </p:nvSpPr>
        <p:spPr>
          <a:xfrm>
            <a:off x="9719963" y="3637896"/>
            <a:ext cx="731290"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Ela</a:t>
            </a:r>
          </a:p>
        </p:txBody>
      </p:sp>
      <p:sp>
        <p:nvSpPr>
          <p:cNvPr id="22" name="Rectangle 21">
            <a:extLst>
              <a:ext uri="{FF2B5EF4-FFF2-40B4-BE49-F238E27FC236}">
                <a16:creationId xmlns:a16="http://schemas.microsoft.com/office/drawing/2014/main" id="{B7D4A005-BC25-4510-B447-21D8F709B117}"/>
              </a:ext>
            </a:extLst>
          </p:cNvPr>
          <p:cNvSpPr/>
          <p:nvPr/>
        </p:nvSpPr>
        <p:spPr>
          <a:xfrm>
            <a:off x="9465737" y="2114503"/>
            <a:ext cx="1440456"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Ema</a:t>
            </a:r>
            <a:endPar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23" name="Rectangle 22">
            <a:extLst>
              <a:ext uri="{FF2B5EF4-FFF2-40B4-BE49-F238E27FC236}">
                <a16:creationId xmlns:a16="http://schemas.microsoft.com/office/drawing/2014/main" id="{399B98F4-C1CF-4A4C-9E38-7FA57156958D}"/>
              </a:ext>
            </a:extLst>
          </p:cNvPr>
          <p:cNvSpPr/>
          <p:nvPr/>
        </p:nvSpPr>
        <p:spPr>
          <a:xfrm>
            <a:off x="48430" y="3621654"/>
            <a:ext cx="1301959"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Chloe</a:t>
            </a:r>
          </a:p>
        </p:txBody>
      </p:sp>
      <p:sp>
        <p:nvSpPr>
          <p:cNvPr id="24" name="TextBox 23">
            <a:extLst>
              <a:ext uri="{FF2B5EF4-FFF2-40B4-BE49-F238E27FC236}">
                <a16:creationId xmlns:a16="http://schemas.microsoft.com/office/drawing/2014/main" id="{5DD59121-D5CC-4FFA-B52E-E050FEDD4F65}"/>
              </a:ext>
            </a:extLst>
          </p:cNvPr>
          <p:cNvSpPr txBox="1"/>
          <p:nvPr/>
        </p:nvSpPr>
        <p:spPr>
          <a:xfrm>
            <a:off x="3137744" y="1253049"/>
            <a:ext cx="13348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(nervous)</a:t>
            </a:r>
          </a:p>
        </p:txBody>
      </p:sp>
      <p:sp>
        <p:nvSpPr>
          <p:cNvPr id="25" name="TextBox 24">
            <a:extLst>
              <a:ext uri="{FF2B5EF4-FFF2-40B4-BE49-F238E27FC236}">
                <a16:creationId xmlns:a16="http://schemas.microsoft.com/office/drawing/2014/main" id="{9983DE00-8002-4FC1-9C9C-EE59E66C0D17}"/>
              </a:ext>
            </a:extLst>
          </p:cNvPr>
          <p:cNvSpPr txBox="1"/>
          <p:nvPr/>
        </p:nvSpPr>
        <p:spPr>
          <a:xfrm>
            <a:off x="131228" y="1256148"/>
            <a:ext cx="150345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(nervous)</a:t>
            </a:r>
          </a:p>
        </p:txBody>
      </p:sp>
      <p:sp>
        <p:nvSpPr>
          <p:cNvPr id="26" name="TextBox 25">
            <a:extLst>
              <a:ext uri="{FF2B5EF4-FFF2-40B4-BE49-F238E27FC236}">
                <a16:creationId xmlns:a16="http://schemas.microsoft.com/office/drawing/2014/main" id="{A76D3D57-059D-41FE-9E0D-10962C9D57B3}"/>
              </a:ext>
            </a:extLst>
          </p:cNvPr>
          <p:cNvSpPr txBox="1"/>
          <p:nvPr/>
        </p:nvSpPr>
        <p:spPr>
          <a:xfrm>
            <a:off x="142781" y="2606778"/>
            <a:ext cx="15104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(serious)</a:t>
            </a:r>
          </a:p>
        </p:txBody>
      </p:sp>
      <p:sp>
        <p:nvSpPr>
          <p:cNvPr id="27" name="TextBox 26">
            <a:extLst>
              <a:ext uri="{FF2B5EF4-FFF2-40B4-BE49-F238E27FC236}">
                <a16:creationId xmlns:a16="http://schemas.microsoft.com/office/drawing/2014/main" id="{CA1C8297-EF36-4C2B-836D-B33AA19AC853}"/>
              </a:ext>
            </a:extLst>
          </p:cNvPr>
          <p:cNvSpPr txBox="1"/>
          <p:nvPr/>
        </p:nvSpPr>
        <p:spPr>
          <a:xfrm>
            <a:off x="3183313" y="2635604"/>
            <a:ext cx="15104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(serious)</a:t>
            </a:r>
          </a:p>
        </p:txBody>
      </p:sp>
      <p:sp>
        <p:nvSpPr>
          <p:cNvPr id="28" name="TextBox 27">
            <a:extLst>
              <a:ext uri="{FF2B5EF4-FFF2-40B4-BE49-F238E27FC236}">
                <a16:creationId xmlns:a16="http://schemas.microsoft.com/office/drawing/2014/main" id="{2012FF50-5BB3-4895-9442-9665B67E4FBE}"/>
              </a:ext>
            </a:extLst>
          </p:cNvPr>
          <p:cNvSpPr txBox="1"/>
          <p:nvPr/>
        </p:nvSpPr>
        <p:spPr>
          <a:xfrm>
            <a:off x="261971" y="4132309"/>
            <a:ext cx="15104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(calm)</a:t>
            </a:r>
          </a:p>
        </p:txBody>
      </p:sp>
      <p:sp>
        <p:nvSpPr>
          <p:cNvPr id="29" name="TextBox 28">
            <a:extLst>
              <a:ext uri="{FF2B5EF4-FFF2-40B4-BE49-F238E27FC236}">
                <a16:creationId xmlns:a16="http://schemas.microsoft.com/office/drawing/2014/main" id="{883886F2-43E2-468C-9123-81D549D5C9A6}"/>
              </a:ext>
            </a:extLst>
          </p:cNvPr>
          <p:cNvSpPr txBox="1"/>
          <p:nvPr/>
        </p:nvSpPr>
        <p:spPr>
          <a:xfrm>
            <a:off x="3088427" y="4123930"/>
            <a:ext cx="15104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(calm)</a:t>
            </a:r>
          </a:p>
        </p:txBody>
      </p:sp>
      <p:sp>
        <p:nvSpPr>
          <p:cNvPr id="30" name="TextBox 29">
            <a:extLst>
              <a:ext uri="{FF2B5EF4-FFF2-40B4-BE49-F238E27FC236}">
                <a16:creationId xmlns:a16="http://schemas.microsoft.com/office/drawing/2014/main" id="{CF1D5E2B-915A-43B7-8EF0-5B46178F66E4}"/>
              </a:ext>
            </a:extLst>
          </p:cNvPr>
          <p:cNvSpPr txBox="1"/>
          <p:nvPr/>
        </p:nvSpPr>
        <p:spPr>
          <a:xfrm>
            <a:off x="176707" y="5589573"/>
            <a:ext cx="15104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(ready)</a:t>
            </a:r>
          </a:p>
        </p:txBody>
      </p:sp>
      <p:sp>
        <p:nvSpPr>
          <p:cNvPr id="31" name="TextBox 30">
            <a:extLst>
              <a:ext uri="{FF2B5EF4-FFF2-40B4-BE49-F238E27FC236}">
                <a16:creationId xmlns:a16="http://schemas.microsoft.com/office/drawing/2014/main" id="{F27407A9-9909-4A0B-8B5C-5A669ABE0572}"/>
              </a:ext>
            </a:extLst>
          </p:cNvPr>
          <p:cNvSpPr txBox="1"/>
          <p:nvPr/>
        </p:nvSpPr>
        <p:spPr>
          <a:xfrm>
            <a:off x="3093900" y="5589278"/>
            <a:ext cx="151042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(ready)</a:t>
            </a:r>
          </a:p>
        </p:txBody>
      </p:sp>
      <p:sp>
        <p:nvSpPr>
          <p:cNvPr id="32" name="TextBox 31">
            <a:extLst>
              <a:ext uri="{FF2B5EF4-FFF2-40B4-BE49-F238E27FC236}">
                <a16:creationId xmlns:a16="http://schemas.microsoft.com/office/drawing/2014/main" id="{ED6A86E5-4BB1-403F-A1CD-F5F7F646353F}"/>
              </a:ext>
            </a:extLst>
          </p:cNvPr>
          <p:cNvSpPr txBox="1"/>
          <p:nvPr/>
        </p:nvSpPr>
        <p:spPr>
          <a:xfrm>
            <a:off x="6648022" y="1175888"/>
            <a:ext cx="18914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(pale)</a:t>
            </a:r>
          </a:p>
        </p:txBody>
      </p:sp>
      <p:sp>
        <p:nvSpPr>
          <p:cNvPr id="33" name="TextBox 32">
            <a:extLst>
              <a:ext uri="{FF2B5EF4-FFF2-40B4-BE49-F238E27FC236}">
                <a16:creationId xmlns:a16="http://schemas.microsoft.com/office/drawing/2014/main" id="{5B07FAFD-C1EC-466E-A143-8C1B4862CA93}"/>
              </a:ext>
            </a:extLst>
          </p:cNvPr>
          <p:cNvSpPr txBox="1"/>
          <p:nvPr/>
        </p:nvSpPr>
        <p:spPr>
          <a:xfrm>
            <a:off x="9719963" y="1200295"/>
            <a:ext cx="18914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(pale)</a:t>
            </a:r>
          </a:p>
        </p:txBody>
      </p:sp>
      <p:sp>
        <p:nvSpPr>
          <p:cNvPr id="34" name="TextBox 33">
            <a:extLst>
              <a:ext uri="{FF2B5EF4-FFF2-40B4-BE49-F238E27FC236}">
                <a16:creationId xmlns:a16="http://schemas.microsoft.com/office/drawing/2014/main" id="{7130E49D-C822-4697-893C-4BF861DA452C}"/>
              </a:ext>
            </a:extLst>
          </p:cNvPr>
          <p:cNvSpPr txBox="1"/>
          <p:nvPr/>
        </p:nvSpPr>
        <p:spPr>
          <a:xfrm>
            <a:off x="6617454" y="2606778"/>
            <a:ext cx="18914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(strange)</a:t>
            </a:r>
          </a:p>
        </p:txBody>
      </p:sp>
      <p:sp>
        <p:nvSpPr>
          <p:cNvPr id="35" name="TextBox 34">
            <a:extLst>
              <a:ext uri="{FF2B5EF4-FFF2-40B4-BE49-F238E27FC236}">
                <a16:creationId xmlns:a16="http://schemas.microsoft.com/office/drawing/2014/main" id="{2EFB93C0-39F8-4CE4-93AE-AEA0E3CF0EF7}"/>
              </a:ext>
            </a:extLst>
          </p:cNvPr>
          <p:cNvSpPr txBox="1"/>
          <p:nvPr/>
        </p:nvSpPr>
        <p:spPr>
          <a:xfrm>
            <a:off x="9719963" y="2627540"/>
            <a:ext cx="18914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(strange)</a:t>
            </a:r>
          </a:p>
        </p:txBody>
      </p:sp>
      <p:sp>
        <p:nvSpPr>
          <p:cNvPr id="36" name="TextBox 35">
            <a:extLst>
              <a:ext uri="{FF2B5EF4-FFF2-40B4-BE49-F238E27FC236}">
                <a16:creationId xmlns:a16="http://schemas.microsoft.com/office/drawing/2014/main" id="{15D86268-6817-46A4-A825-6470FEEBD7D2}"/>
              </a:ext>
            </a:extLst>
          </p:cNvPr>
          <p:cNvSpPr txBox="1"/>
          <p:nvPr/>
        </p:nvSpPr>
        <p:spPr>
          <a:xfrm>
            <a:off x="6615993" y="4090940"/>
            <a:ext cx="18914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(silly)</a:t>
            </a:r>
          </a:p>
        </p:txBody>
      </p:sp>
      <p:sp>
        <p:nvSpPr>
          <p:cNvPr id="37" name="TextBox 36">
            <a:extLst>
              <a:ext uri="{FF2B5EF4-FFF2-40B4-BE49-F238E27FC236}">
                <a16:creationId xmlns:a16="http://schemas.microsoft.com/office/drawing/2014/main" id="{A81273D6-381B-4302-814D-3279D2229321}"/>
              </a:ext>
            </a:extLst>
          </p:cNvPr>
          <p:cNvSpPr txBox="1"/>
          <p:nvPr/>
        </p:nvSpPr>
        <p:spPr>
          <a:xfrm>
            <a:off x="9719962" y="4120903"/>
            <a:ext cx="18914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(silly)</a:t>
            </a:r>
          </a:p>
        </p:txBody>
      </p:sp>
      <p:sp>
        <p:nvSpPr>
          <p:cNvPr id="38" name="TextBox 37">
            <a:extLst>
              <a:ext uri="{FF2B5EF4-FFF2-40B4-BE49-F238E27FC236}">
                <a16:creationId xmlns:a16="http://schemas.microsoft.com/office/drawing/2014/main" id="{C31C7753-2348-4432-B54E-4887CA79CCC8}"/>
              </a:ext>
            </a:extLst>
          </p:cNvPr>
          <p:cNvSpPr txBox="1"/>
          <p:nvPr/>
        </p:nvSpPr>
        <p:spPr>
          <a:xfrm>
            <a:off x="6648022" y="5609934"/>
            <a:ext cx="18914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(ill)</a:t>
            </a:r>
          </a:p>
        </p:txBody>
      </p:sp>
      <p:sp>
        <p:nvSpPr>
          <p:cNvPr id="39" name="TextBox 38">
            <a:extLst>
              <a:ext uri="{FF2B5EF4-FFF2-40B4-BE49-F238E27FC236}">
                <a16:creationId xmlns:a16="http://schemas.microsoft.com/office/drawing/2014/main" id="{EC7331D4-7F4B-4E01-87DD-5EECDE75A233}"/>
              </a:ext>
            </a:extLst>
          </p:cNvPr>
          <p:cNvSpPr txBox="1"/>
          <p:nvPr/>
        </p:nvSpPr>
        <p:spPr>
          <a:xfrm>
            <a:off x="9790865" y="5609934"/>
            <a:ext cx="18914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(ill)</a:t>
            </a:r>
          </a:p>
        </p:txBody>
      </p:sp>
      <p:pic>
        <p:nvPicPr>
          <p:cNvPr id="40" name="Picture 39">
            <a:extLst>
              <a:ext uri="{FF2B5EF4-FFF2-40B4-BE49-F238E27FC236}">
                <a16:creationId xmlns:a16="http://schemas.microsoft.com/office/drawing/2014/main" id="{6714FE35-8C3C-419F-9882-46E41E6DD28F}"/>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550546" y="663814"/>
            <a:ext cx="487203" cy="683656"/>
          </a:xfrm>
          <a:prstGeom prst="rect">
            <a:avLst/>
          </a:prstGeom>
        </p:spPr>
      </p:pic>
      <p:pic>
        <p:nvPicPr>
          <p:cNvPr id="41" name="Picture 40">
            <a:extLst>
              <a:ext uri="{FF2B5EF4-FFF2-40B4-BE49-F238E27FC236}">
                <a16:creationId xmlns:a16="http://schemas.microsoft.com/office/drawing/2014/main" id="{C7E1CBD0-6310-40D6-A589-F3A8C25D3B58}"/>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18823" y="2140578"/>
            <a:ext cx="487203" cy="683656"/>
          </a:xfrm>
          <a:prstGeom prst="rect">
            <a:avLst/>
          </a:prstGeom>
        </p:spPr>
      </p:pic>
      <p:pic>
        <p:nvPicPr>
          <p:cNvPr id="42" name="Picture 41">
            <a:extLst>
              <a:ext uri="{FF2B5EF4-FFF2-40B4-BE49-F238E27FC236}">
                <a16:creationId xmlns:a16="http://schemas.microsoft.com/office/drawing/2014/main" id="{EFCCFAB6-6ACC-48C6-9560-CECC55C1D1A4}"/>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50137" y="3519485"/>
            <a:ext cx="487203" cy="683656"/>
          </a:xfrm>
          <a:prstGeom prst="rect">
            <a:avLst/>
          </a:prstGeom>
        </p:spPr>
      </p:pic>
      <p:pic>
        <p:nvPicPr>
          <p:cNvPr id="43" name="Picture 42">
            <a:extLst>
              <a:ext uri="{FF2B5EF4-FFF2-40B4-BE49-F238E27FC236}">
                <a16:creationId xmlns:a16="http://schemas.microsoft.com/office/drawing/2014/main" id="{1E640899-CCE1-4E73-A049-B3B7662A9557}"/>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598849" y="5105677"/>
            <a:ext cx="487203" cy="683656"/>
          </a:xfrm>
          <a:prstGeom prst="rect">
            <a:avLst/>
          </a:prstGeom>
        </p:spPr>
      </p:pic>
      <p:pic>
        <p:nvPicPr>
          <p:cNvPr id="44" name="Picture 43">
            <a:extLst>
              <a:ext uri="{FF2B5EF4-FFF2-40B4-BE49-F238E27FC236}">
                <a16:creationId xmlns:a16="http://schemas.microsoft.com/office/drawing/2014/main" id="{00A38673-0A25-4FC9-B694-5AC381364221}"/>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863551" y="698450"/>
            <a:ext cx="487203" cy="683656"/>
          </a:xfrm>
          <a:prstGeom prst="rect">
            <a:avLst/>
          </a:prstGeom>
        </p:spPr>
      </p:pic>
      <p:pic>
        <p:nvPicPr>
          <p:cNvPr id="45" name="Picture 44">
            <a:extLst>
              <a:ext uri="{FF2B5EF4-FFF2-40B4-BE49-F238E27FC236}">
                <a16:creationId xmlns:a16="http://schemas.microsoft.com/office/drawing/2014/main" id="{9429E93B-77E9-44BB-A31D-00CF69B0CD12}"/>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06193" y="2038268"/>
            <a:ext cx="487203" cy="683656"/>
          </a:xfrm>
          <a:prstGeom prst="rect">
            <a:avLst/>
          </a:prstGeom>
        </p:spPr>
      </p:pic>
      <p:pic>
        <p:nvPicPr>
          <p:cNvPr id="46" name="Picture 45">
            <a:extLst>
              <a:ext uri="{FF2B5EF4-FFF2-40B4-BE49-F238E27FC236}">
                <a16:creationId xmlns:a16="http://schemas.microsoft.com/office/drawing/2014/main" id="{DBD6F5C1-EED0-4557-A9B1-5E2C1A74F30B}"/>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06192" y="3648708"/>
            <a:ext cx="487203" cy="683656"/>
          </a:xfrm>
          <a:prstGeom prst="rect">
            <a:avLst/>
          </a:prstGeom>
        </p:spPr>
      </p:pic>
      <p:pic>
        <p:nvPicPr>
          <p:cNvPr id="47" name="Picture 46">
            <a:extLst>
              <a:ext uri="{FF2B5EF4-FFF2-40B4-BE49-F238E27FC236}">
                <a16:creationId xmlns:a16="http://schemas.microsoft.com/office/drawing/2014/main" id="{BC80C80B-97C4-43DD-B31C-CDDD3270FC19}"/>
              </a:ext>
            </a:extLst>
          </p:cNvPr>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806284" y="5024738"/>
            <a:ext cx="487203" cy="683656"/>
          </a:xfrm>
          <a:prstGeom prst="rect">
            <a:avLst/>
          </a:prstGeom>
        </p:spPr>
      </p:pic>
      <p:pic>
        <p:nvPicPr>
          <p:cNvPr id="48" name="Picture 47">
            <a:extLst>
              <a:ext uri="{FF2B5EF4-FFF2-40B4-BE49-F238E27FC236}">
                <a16:creationId xmlns:a16="http://schemas.microsoft.com/office/drawing/2014/main" id="{88DE4AA4-7851-43CB-B2BF-3978F150A0F3}"/>
              </a:ext>
            </a:extLst>
          </p:cNvPr>
          <p:cNvPicPr>
            <a:picLocks noChangeAspect="1"/>
          </p:cNvPicPr>
          <p:nvPr/>
        </p:nvPicPr>
        <p:blipFill rotWithShape="1">
          <a:blip r:embed="rId4"/>
          <a:srcRect l="49237" t="14899" r="17129" b="11582"/>
          <a:stretch/>
        </p:blipFill>
        <p:spPr>
          <a:xfrm>
            <a:off x="4550546" y="3535154"/>
            <a:ext cx="530755" cy="774380"/>
          </a:xfrm>
          <a:prstGeom prst="rect">
            <a:avLst/>
          </a:prstGeom>
        </p:spPr>
      </p:pic>
      <p:pic>
        <p:nvPicPr>
          <p:cNvPr id="49" name="Picture 48">
            <a:extLst>
              <a:ext uri="{FF2B5EF4-FFF2-40B4-BE49-F238E27FC236}">
                <a16:creationId xmlns:a16="http://schemas.microsoft.com/office/drawing/2014/main" id="{F27CEBA4-94A9-44F0-BBF1-917FAFD71D78}"/>
              </a:ext>
            </a:extLst>
          </p:cNvPr>
          <p:cNvPicPr>
            <a:picLocks noChangeAspect="1"/>
          </p:cNvPicPr>
          <p:nvPr/>
        </p:nvPicPr>
        <p:blipFill rotWithShape="1">
          <a:blip r:embed="rId4"/>
          <a:srcRect l="49237" t="14899" r="17129" b="11582"/>
          <a:stretch/>
        </p:blipFill>
        <p:spPr>
          <a:xfrm>
            <a:off x="1511297" y="659085"/>
            <a:ext cx="530755" cy="774380"/>
          </a:xfrm>
          <a:prstGeom prst="rect">
            <a:avLst/>
          </a:prstGeom>
        </p:spPr>
      </p:pic>
      <p:pic>
        <p:nvPicPr>
          <p:cNvPr id="50" name="Picture 49">
            <a:extLst>
              <a:ext uri="{FF2B5EF4-FFF2-40B4-BE49-F238E27FC236}">
                <a16:creationId xmlns:a16="http://schemas.microsoft.com/office/drawing/2014/main" id="{B4C439A5-6A13-47AB-9C69-179C4D2F3F8B}"/>
              </a:ext>
            </a:extLst>
          </p:cNvPr>
          <p:cNvPicPr>
            <a:picLocks noChangeAspect="1"/>
          </p:cNvPicPr>
          <p:nvPr/>
        </p:nvPicPr>
        <p:blipFill rotWithShape="1">
          <a:blip r:embed="rId4"/>
          <a:srcRect l="49237" t="14899" r="17129" b="11582"/>
          <a:stretch/>
        </p:blipFill>
        <p:spPr>
          <a:xfrm>
            <a:off x="4526148" y="2067944"/>
            <a:ext cx="530755" cy="774380"/>
          </a:xfrm>
          <a:prstGeom prst="rect">
            <a:avLst/>
          </a:prstGeom>
        </p:spPr>
      </p:pic>
      <p:pic>
        <p:nvPicPr>
          <p:cNvPr id="51" name="Picture 50">
            <a:extLst>
              <a:ext uri="{FF2B5EF4-FFF2-40B4-BE49-F238E27FC236}">
                <a16:creationId xmlns:a16="http://schemas.microsoft.com/office/drawing/2014/main" id="{26F1637C-AE5A-407E-B949-E3648D5CD509}"/>
              </a:ext>
            </a:extLst>
          </p:cNvPr>
          <p:cNvPicPr>
            <a:picLocks noChangeAspect="1"/>
          </p:cNvPicPr>
          <p:nvPr/>
        </p:nvPicPr>
        <p:blipFill rotWithShape="1">
          <a:blip r:embed="rId4"/>
          <a:srcRect l="49237" t="14899" r="17129" b="11582"/>
          <a:stretch/>
        </p:blipFill>
        <p:spPr>
          <a:xfrm>
            <a:off x="1500427" y="4999731"/>
            <a:ext cx="530755" cy="774380"/>
          </a:xfrm>
          <a:prstGeom prst="rect">
            <a:avLst/>
          </a:prstGeom>
        </p:spPr>
      </p:pic>
      <p:pic>
        <p:nvPicPr>
          <p:cNvPr id="52" name="Picture 51">
            <a:extLst>
              <a:ext uri="{FF2B5EF4-FFF2-40B4-BE49-F238E27FC236}">
                <a16:creationId xmlns:a16="http://schemas.microsoft.com/office/drawing/2014/main" id="{F60B6DB0-8F12-46F4-AB7F-3A9C022066E0}"/>
              </a:ext>
            </a:extLst>
          </p:cNvPr>
          <p:cNvPicPr>
            <a:picLocks noChangeAspect="1"/>
          </p:cNvPicPr>
          <p:nvPr/>
        </p:nvPicPr>
        <p:blipFill rotWithShape="1">
          <a:blip r:embed="rId4"/>
          <a:srcRect l="49237" t="14899" r="17129" b="11582"/>
          <a:stretch/>
        </p:blipFill>
        <p:spPr>
          <a:xfrm>
            <a:off x="7841774" y="3486310"/>
            <a:ext cx="530755" cy="774380"/>
          </a:xfrm>
          <a:prstGeom prst="rect">
            <a:avLst/>
          </a:prstGeom>
        </p:spPr>
      </p:pic>
      <p:pic>
        <p:nvPicPr>
          <p:cNvPr id="53" name="Picture 52">
            <a:extLst>
              <a:ext uri="{FF2B5EF4-FFF2-40B4-BE49-F238E27FC236}">
                <a16:creationId xmlns:a16="http://schemas.microsoft.com/office/drawing/2014/main" id="{3FEA7143-C636-463D-A242-8C2CF0B8EE79}"/>
              </a:ext>
            </a:extLst>
          </p:cNvPr>
          <p:cNvPicPr>
            <a:picLocks noChangeAspect="1"/>
          </p:cNvPicPr>
          <p:nvPr/>
        </p:nvPicPr>
        <p:blipFill rotWithShape="1">
          <a:blip r:embed="rId4"/>
          <a:srcRect l="49237" t="14899" r="17129" b="11582"/>
          <a:stretch/>
        </p:blipFill>
        <p:spPr>
          <a:xfrm>
            <a:off x="7839625" y="2045788"/>
            <a:ext cx="530755" cy="774380"/>
          </a:xfrm>
          <a:prstGeom prst="rect">
            <a:avLst/>
          </a:prstGeom>
        </p:spPr>
      </p:pic>
      <p:pic>
        <p:nvPicPr>
          <p:cNvPr id="54" name="Picture 53">
            <a:extLst>
              <a:ext uri="{FF2B5EF4-FFF2-40B4-BE49-F238E27FC236}">
                <a16:creationId xmlns:a16="http://schemas.microsoft.com/office/drawing/2014/main" id="{8B10145E-2319-41A0-99F9-77F7990CCE4E}"/>
              </a:ext>
            </a:extLst>
          </p:cNvPr>
          <p:cNvPicPr>
            <a:picLocks noChangeAspect="1"/>
          </p:cNvPicPr>
          <p:nvPr/>
        </p:nvPicPr>
        <p:blipFill rotWithShape="1">
          <a:blip r:embed="rId4"/>
          <a:srcRect l="49237" t="14899" r="17129" b="11582"/>
          <a:stretch/>
        </p:blipFill>
        <p:spPr>
          <a:xfrm>
            <a:off x="10906192" y="666348"/>
            <a:ext cx="530755" cy="774380"/>
          </a:xfrm>
          <a:prstGeom prst="rect">
            <a:avLst/>
          </a:prstGeom>
        </p:spPr>
      </p:pic>
      <p:pic>
        <p:nvPicPr>
          <p:cNvPr id="55" name="Picture 54">
            <a:extLst>
              <a:ext uri="{FF2B5EF4-FFF2-40B4-BE49-F238E27FC236}">
                <a16:creationId xmlns:a16="http://schemas.microsoft.com/office/drawing/2014/main" id="{851ACA65-7867-476C-A4CA-431F521A53D1}"/>
              </a:ext>
            </a:extLst>
          </p:cNvPr>
          <p:cNvPicPr>
            <a:picLocks noChangeAspect="1"/>
          </p:cNvPicPr>
          <p:nvPr/>
        </p:nvPicPr>
        <p:blipFill rotWithShape="1">
          <a:blip r:embed="rId4"/>
          <a:srcRect l="49237" t="14899" r="17129" b="11582"/>
          <a:stretch/>
        </p:blipFill>
        <p:spPr>
          <a:xfrm>
            <a:off x="10862640" y="5060315"/>
            <a:ext cx="530755" cy="774380"/>
          </a:xfrm>
          <a:prstGeom prst="rect">
            <a:avLst/>
          </a:prstGeom>
        </p:spPr>
      </p:pic>
      <p:sp>
        <p:nvSpPr>
          <p:cNvPr id="57" name="TextBox 56">
            <a:extLst>
              <a:ext uri="{FF2B5EF4-FFF2-40B4-BE49-F238E27FC236}">
                <a16:creationId xmlns:a16="http://schemas.microsoft.com/office/drawing/2014/main" id="{48DDFAFD-C9AA-42D2-8C28-89A6CFBB72D8}"/>
              </a:ext>
            </a:extLst>
          </p:cNvPr>
          <p:cNvSpPr txBox="1"/>
          <p:nvPr/>
        </p:nvSpPr>
        <p:spPr>
          <a:xfrm>
            <a:off x="7500944" y="6365613"/>
            <a:ext cx="2289921" cy="461665"/>
          </a:xfrm>
          <a:prstGeom prst="rect">
            <a:avLst/>
          </a:prstGeom>
          <a:noFill/>
        </p:spPr>
        <p:txBody>
          <a:bodyPr wrap="square" rtlCol="0">
            <a:spAutoFit/>
          </a:bodyPr>
          <a:lstStyle/>
          <a:p>
            <a:r>
              <a:rPr lang="en-GB" sz="2400" b="1" dirty="0">
                <a:solidFill>
                  <a:schemeClr val="bg1"/>
                </a:solidFill>
                <a:latin typeface="+mj-lt"/>
              </a:rPr>
              <a:t>enfermo = ill</a:t>
            </a:r>
          </a:p>
        </p:txBody>
      </p:sp>
      <p:sp>
        <p:nvSpPr>
          <p:cNvPr id="58" name="Rounded Rectangle 11">
            <a:extLst>
              <a:ext uri="{FF2B5EF4-FFF2-40B4-BE49-F238E27FC236}">
                <a16:creationId xmlns:a16="http://schemas.microsoft.com/office/drawing/2014/main" id="{A316DD52-7894-4A75-969C-CA0645DA2978}"/>
              </a:ext>
            </a:extLst>
          </p:cNvPr>
          <p:cNvSpPr/>
          <p:nvPr/>
        </p:nvSpPr>
        <p:spPr>
          <a:xfrm>
            <a:off x="9382125" y="258166"/>
            <a:ext cx="2546019" cy="41810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566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B888CB-F153-7148-BC14-7947E9143E6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e</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263083" y="1885063"/>
            <a:ext cx="3631095" cy="267730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7" name="TextBox 6"/>
          <p:cNvSpPr txBox="1"/>
          <p:nvPr/>
        </p:nvSpPr>
        <p:spPr>
          <a:xfrm>
            <a:off x="4401041" y="3538094"/>
            <a:ext cx="3615910"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fant</a:t>
            </a:r>
            <a:r>
              <a:rPr lang="en-GB" sz="6000" dirty="0">
                <a:solidFill>
                  <a:srgbClr val="E87D1E"/>
                </a:solidFill>
                <a:latin typeface="Century Gothic" panose="020B0502020202020204" pitchFamily="34" charset="0"/>
                <a:cs typeface="Calibri" panose="020F0502020204030204" pitchFamily="34" charset="0"/>
              </a:rPr>
              <a:t>e</a:t>
            </a:r>
          </a:p>
        </p:txBody>
      </p:sp>
      <p:sp>
        <p:nvSpPr>
          <p:cNvPr id="11" name="TextBox 10"/>
          <p:cNvSpPr txBox="1"/>
          <p:nvPr/>
        </p:nvSpPr>
        <p:spPr>
          <a:xfrm>
            <a:off x="1043513" y="176303"/>
            <a:ext cx="2743355"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pap</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95254" y="3358484"/>
            <a:ext cx="3639872"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spalda</a:t>
            </a:r>
          </a:p>
        </p:txBody>
      </p:sp>
      <p:sp>
        <p:nvSpPr>
          <p:cNvPr id="10" name="TextBox 9"/>
          <p:cNvSpPr txBox="1"/>
          <p:nvPr/>
        </p:nvSpPr>
        <p:spPr>
          <a:xfrm>
            <a:off x="5077307" y="4620408"/>
            <a:ext cx="2219811"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star</a:t>
            </a:r>
          </a:p>
        </p:txBody>
      </p:sp>
      <p:sp>
        <p:nvSpPr>
          <p:cNvPr id="9" name="TextBox 8"/>
          <p:cNvSpPr txBox="1"/>
          <p:nvPr/>
        </p:nvSpPr>
        <p:spPr>
          <a:xfrm>
            <a:off x="9556918" y="176302"/>
            <a:ext cx="1379859"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n</a:t>
            </a:r>
          </a:p>
        </p:txBody>
      </p:sp>
      <p:sp>
        <p:nvSpPr>
          <p:cNvPr id="8" name="TextBox 7"/>
          <p:cNvSpPr txBox="1"/>
          <p:nvPr/>
        </p:nvSpPr>
        <p:spPr>
          <a:xfrm>
            <a:off x="8758442" y="3375610"/>
            <a:ext cx="2976805"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t</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0219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e_elefant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5" name="e_papel.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e_e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7" name="e_espald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e_est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9" name="e_ten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7" grpId="0"/>
      <p:bldP spid="11" grpId="0"/>
      <p:bldP spid="12" grpId="0"/>
      <p:bldP spid="10" grpId="0"/>
      <p:bldP spid="9"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Gramática</a:t>
            </a:r>
          </a:p>
        </p:txBody>
      </p:sp>
      <p:graphicFrame>
        <p:nvGraphicFramePr>
          <p:cNvPr id="6" name="Table 5">
            <a:extLst>
              <a:ext uri="{FF2B5EF4-FFF2-40B4-BE49-F238E27FC236}">
                <a16:creationId xmlns:a16="http://schemas.microsoft.com/office/drawing/2014/main" id="{05FA3D9C-5399-4F8B-A968-623E97330EBB}"/>
              </a:ext>
            </a:extLst>
          </p:cNvPr>
          <p:cNvGraphicFramePr>
            <a:graphicFrameLocks noGrp="1"/>
          </p:cNvGraphicFramePr>
          <p:nvPr>
            <p:extLst>
              <p:ext uri="{D42A27DB-BD31-4B8C-83A1-F6EECF244321}">
                <p14:modId xmlns:p14="http://schemas.microsoft.com/office/powerpoint/2010/main" val="1374024108"/>
              </p:ext>
            </p:extLst>
          </p:nvPr>
        </p:nvGraphicFramePr>
        <p:xfrm>
          <a:off x="576812" y="1163991"/>
          <a:ext cx="11038376" cy="5260860"/>
        </p:xfrm>
        <a:graphic>
          <a:graphicData uri="http://schemas.openxmlformats.org/drawingml/2006/table">
            <a:tbl>
              <a:tblPr firstRow="1" bandRow="1"/>
              <a:tblGrid>
                <a:gridCol w="5519188">
                  <a:extLst>
                    <a:ext uri="{9D8B030D-6E8A-4147-A177-3AD203B41FA5}">
                      <a16:colId xmlns:a16="http://schemas.microsoft.com/office/drawing/2014/main" val="615763476"/>
                    </a:ext>
                  </a:extLst>
                </a:gridCol>
                <a:gridCol w="5519188">
                  <a:extLst>
                    <a:ext uri="{9D8B030D-6E8A-4147-A177-3AD203B41FA5}">
                      <a16:colId xmlns:a16="http://schemas.microsoft.com/office/drawing/2014/main" val="713444903"/>
                    </a:ext>
                  </a:extLst>
                </a:gridCol>
              </a:tblGrid>
              <a:tr h="1315215">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8679953"/>
                  </a:ext>
                </a:extLst>
              </a:tr>
              <a:tr h="13152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350070"/>
                  </a:ext>
                </a:extLst>
              </a:tr>
              <a:tr h="13152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3867994"/>
                  </a:ext>
                </a:extLst>
              </a:tr>
              <a:tr h="13152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812342"/>
                  </a:ext>
                </a:extLst>
              </a:tr>
            </a:tbl>
          </a:graphicData>
        </a:graphic>
      </p:graphicFrame>
      <p:sp>
        <p:nvSpPr>
          <p:cNvPr id="8" name="Rectangle 7">
            <a:extLst>
              <a:ext uri="{FF2B5EF4-FFF2-40B4-BE49-F238E27FC236}">
                <a16:creationId xmlns:a16="http://schemas.microsoft.com/office/drawing/2014/main" id="{9981907B-F3CE-4C24-BC5B-2E60884ABFD0}"/>
              </a:ext>
            </a:extLst>
          </p:cNvPr>
          <p:cNvSpPr/>
          <p:nvPr/>
        </p:nvSpPr>
        <p:spPr>
          <a:xfrm>
            <a:off x="3122643" y="4189834"/>
            <a:ext cx="1085554"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Luca</a:t>
            </a:r>
          </a:p>
        </p:txBody>
      </p:sp>
      <p:sp>
        <p:nvSpPr>
          <p:cNvPr id="9" name="Rectangle 8">
            <a:extLst>
              <a:ext uri="{FF2B5EF4-FFF2-40B4-BE49-F238E27FC236}">
                <a16:creationId xmlns:a16="http://schemas.microsoft.com/office/drawing/2014/main" id="{26971228-5A73-406F-A972-A9FA8705BAF9}"/>
              </a:ext>
            </a:extLst>
          </p:cNvPr>
          <p:cNvSpPr/>
          <p:nvPr/>
        </p:nvSpPr>
        <p:spPr>
          <a:xfrm>
            <a:off x="2949518" y="5536001"/>
            <a:ext cx="1293944"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Diego</a:t>
            </a:r>
          </a:p>
        </p:txBody>
      </p:sp>
      <p:sp>
        <p:nvSpPr>
          <p:cNvPr id="10" name="Rectangle 9">
            <a:extLst>
              <a:ext uri="{FF2B5EF4-FFF2-40B4-BE49-F238E27FC236}">
                <a16:creationId xmlns:a16="http://schemas.microsoft.com/office/drawing/2014/main" id="{46B6B82A-1FA8-46D7-AD84-DA665562DF20}"/>
              </a:ext>
            </a:extLst>
          </p:cNvPr>
          <p:cNvSpPr/>
          <p:nvPr/>
        </p:nvSpPr>
        <p:spPr>
          <a:xfrm>
            <a:off x="3031621" y="1528988"/>
            <a:ext cx="1401346"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Marco</a:t>
            </a:r>
          </a:p>
        </p:txBody>
      </p:sp>
      <p:sp>
        <p:nvSpPr>
          <p:cNvPr id="11" name="Rectangle 10">
            <a:extLst>
              <a:ext uri="{FF2B5EF4-FFF2-40B4-BE49-F238E27FC236}">
                <a16:creationId xmlns:a16="http://schemas.microsoft.com/office/drawing/2014/main" id="{E344AE40-BDE1-4262-8106-5F3685495552}"/>
              </a:ext>
            </a:extLst>
          </p:cNvPr>
          <p:cNvSpPr/>
          <p:nvPr/>
        </p:nvSpPr>
        <p:spPr>
          <a:xfrm>
            <a:off x="3125853" y="2892479"/>
            <a:ext cx="1178528"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Lucía</a:t>
            </a:r>
            <a:endPar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12" name="Rectangle 11">
            <a:extLst>
              <a:ext uri="{FF2B5EF4-FFF2-40B4-BE49-F238E27FC236}">
                <a16:creationId xmlns:a16="http://schemas.microsoft.com/office/drawing/2014/main" id="{EE1BFDA5-BC49-4A88-8790-62BFFBAF42E3}"/>
              </a:ext>
            </a:extLst>
          </p:cNvPr>
          <p:cNvSpPr/>
          <p:nvPr/>
        </p:nvSpPr>
        <p:spPr>
          <a:xfrm>
            <a:off x="9161312" y="1616209"/>
            <a:ext cx="1366679"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Clara</a:t>
            </a:r>
          </a:p>
        </p:txBody>
      </p:sp>
      <p:sp>
        <p:nvSpPr>
          <p:cNvPr id="13" name="Rectangle 12">
            <a:extLst>
              <a:ext uri="{FF2B5EF4-FFF2-40B4-BE49-F238E27FC236}">
                <a16:creationId xmlns:a16="http://schemas.microsoft.com/office/drawing/2014/main" id="{FBFFB2FB-CD9E-4004-B0E1-5009555FE6DE}"/>
              </a:ext>
            </a:extLst>
          </p:cNvPr>
          <p:cNvSpPr/>
          <p:nvPr/>
        </p:nvSpPr>
        <p:spPr>
          <a:xfrm>
            <a:off x="9337875" y="5571413"/>
            <a:ext cx="1016625"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Félix</a:t>
            </a:r>
          </a:p>
        </p:txBody>
      </p:sp>
      <p:sp>
        <p:nvSpPr>
          <p:cNvPr id="14" name="Rectangle 13">
            <a:extLst>
              <a:ext uri="{FF2B5EF4-FFF2-40B4-BE49-F238E27FC236}">
                <a16:creationId xmlns:a16="http://schemas.microsoft.com/office/drawing/2014/main" id="{D3AEC59C-1B3C-4976-8531-D155811D3310}"/>
              </a:ext>
            </a:extLst>
          </p:cNvPr>
          <p:cNvSpPr/>
          <p:nvPr/>
        </p:nvSpPr>
        <p:spPr>
          <a:xfrm>
            <a:off x="9384363" y="4287197"/>
            <a:ext cx="731289"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Ela</a:t>
            </a:r>
          </a:p>
        </p:txBody>
      </p:sp>
      <p:sp>
        <p:nvSpPr>
          <p:cNvPr id="15" name="Rectangle 14">
            <a:extLst>
              <a:ext uri="{FF2B5EF4-FFF2-40B4-BE49-F238E27FC236}">
                <a16:creationId xmlns:a16="http://schemas.microsoft.com/office/drawing/2014/main" id="{BB0A3262-FF71-4D61-861F-AD61CB3D49C1}"/>
              </a:ext>
            </a:extLst>
          </p:cNvPr>
          <p:cNvSpPr/>
          <p:nvPr/>
        </p:nvSpPr>
        <p:spPr>
          <a:xfrm>
            <a:off x="9171961" y="2951703"/>
            <a:ext cx="1440456"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Ema</a:t>
            </a:r>
            <a:endPar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16" name="TextBox 15">
            <a:extLst>
              <a:ext uri="{FF2B5EF4-FFF2-40B4-BE49-F238E27FC236}">
                <a16:creationId xmlns:a16="http://schemas.microsoft.com/office/drawing/2014/main" id="{48F64A2E-6A96-4EAB-899D-E023240D6E4E}"/>
              </a:ext>
            </a:extLst>
          </p:cNvPr>
          <p:cNvSpPr txBox="1"/>
          <p:nvPr/>
        </p:nvSpPr>
        <p:spPr>
          <a:xfrm>
            <a:off x="1099079" y="1552263"/>
            <a:ext cx="195490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(nervous)</a:t>
            </a:r>
          </a:p>
        </p:txBody>
      </p:sp>
      <p:sp>
        <p:nvSpPr>
          <p:cNvPr id="17" name="TextBox 16">
            <a:extLst>
              <a:ext uri="{FF2B5EF4-FFF2-40B4-BE49-F238E27FC236}">
                <a16:creationId xmlns:a16="http://schemas.microsoft.com/office/drawing/2014/main" id="{C0680989-5A64-408F-B5D5-061923FDA1E9}"/>
              </a:ext>
            </a:extLst>
          </p:cNvPr>
          <p:cNvSpPr txBox="1"/>
          <p:nvPr/>
        </p:nvSpPr>
        <p:spPr>
          <a:xfrm>
            <a:off x="7824208" y="1653839"/>
            <a:ext cx="245938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(pale)</a:t>
            </a:r>
          </a:p>
        </p:txBody>
      </p:sp>
      <p:sp>
        <p:nvSpPr>
          <p:cNvPr id="18" name="TextBox 17">
            <a:extLst>
              <a:ext uri="{FF2B5EF4-FFF2-40B4-BE49-F238E27FC236}">
                <a16:creationId xmlns:a16="http://schemas.microsoft.com/office/drawing/2014/main" id="{1C5C0CEA-EB54-4004-8031-586BF6AB331D}"/>
              </a:ext>
            </a:extLst>
          </p:cNvPr>
          <p:cNvSpPr txBox="1"/>
          <p:nvPr/>
        </p:nvSpPr>
        <p:spPr>
          <a:xfrm>
            <a:off x="1468513" y="2912814"/>
            <a:ext cx="19639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(serious)</a:t>
            </a:r>
          </a:p>
        </p:txBody>
      </p:sp>
      <p:sp>
        <p:nvSpPr>
          <p:cNvPr id="19" name="TextBox 18">
            <a:extLst>
              <a:ext uri="{FF2B5EF4-FFF2-40B4-BE49-F238E27FC236}">
                <a16:creationId xmlns:a16="http://schemas.microsoft.com/office/drawing/2014/main" id="{1E93C78C-4670-46CF-A4D1-1FD678CCAED8}"/>
              </a:ext>
            </a:extLst>
          </p:cNvPr>
          <p:cNvSpPr txBox="1"/>
          <p:nvPr/>
        </p:nvSpPr>
        <p:spPr>
          <a:xfrm>
            <a:off x="7477669" y="2983528"/>
            <a:ext cx="245938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(strange)</a:t>
            </a:r>
          </a:p>
        </p:txBody>
      </p:sp>
      <p:sp>
        <p:nvSpPr>
          <p:cNvPr id="20" name="TextBox 19">
            <a:extLst>
              <a:ext uri="{FF2B5EF4-FFF2-40B4-BE49-F238E27FC236}">
                <a16:creationId xmlns:a16="http://schemas.microsoft.com/office/drawing/2014/main" id="{3943DB19-01A3-47CF-BE65-57C5F685075C}"/>
              </a:ext>
            </a:extLst>
          </p:cNvPr>
          <p:cNvSpPr txBox="1"/>
          <p:nvPr/>
        </p:nvSpPr>
        <p:spPr>
          <a:xfrm>
            <a:off x="1529693" y="4229629"/>
            <a:ext cx="19639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(calm)</a:t>
            </a:r>
          </a:p>
        </p:txBody>
      </p:sp>
      <p:sp>
        <p:nvSpPr>
          <p:cNvPr id="21" name="TextBox 20">
            <a:extLst>
              <a:ext uri="{FF2B5EF4-FFF2-40B4-BE49-F238E27FC236}">
                <a16:creationId xmlns:a16="http://schemas.microsoft.com/office/drawing/2014/main" id="{90230EFE-8B7C-48E6-8BCB-F5877C3C7ED4}"/>
              </a:ext>
            </a:extLst>
          </p:cNvPr>
          <p:cNvSpPr txBox="1"/>
          <p:nvPr/>
        </p:nvSpPr>
        <p:spPr>
          <a:xfrm>
            <a:off x="1390526" y="5536001"/>
            <a:ext cx="196395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(crazy)</a:t>
            </a:r>
          </a:p>
        </p:txBody>
      </p:sp>
      <p:sp>
        <p:nvSpPr>
          <p:cNvPr id="22" name="TextBox 21">
            <a:extLst>
              <a:ext uri="{FF2B5EF4-FFF2-40B4-BE49-F238E27FC236}">
                <a16:creationId xmlns:a16="http://schemas.microsoft.com/office/drawing/2014/main" id="{8EB2319F-E177-4A95-AABB-EB0B041BD1D0}"/>
              </a:ext>
            </a:extLst>
          </p:cNvPr>
          <p:cNvSpPr txBox="1"/>
          <p:nvPr/>
        </p:nvSpPr>
        <p:spPr>
          <a:xfrm>
            <a:off x="8162267" y="4302586"/>
            <a:ext cx="245938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(silly)</a:t>
            </a:r>
          </a:p>
        </p:txBody>
      </p:sp>
      <p:sp>
        <p:nvSpPr>
          <p:cNvPr id="23" name="TextBox 22">
            <a:extLst>
              <a:ext uri="{FF2B5EF4-FFF2-40B4-BE49-F238E27FC236}">
                <a16:creationId xmlns:a16="http://schemas.microsoft.com/office/drawing/2014/main" id="{68D5263E-98B6-4C6A-A080-71CE154E1311}"/>
              </a:ext>
            </a:extLst>
          </p:cNvPr>
          <p:cNvSpPr txBox="1"/>
          <p:nvPr/>
        </p:nvSpPr>
        <p:spPr>
          <a:xfrm>
            <a:off x="7869713" y="5589264"/>
            <a:ext cx="245938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(ready)</a:t>
            </a:r>
          </a:p>
        </p:txBody>
      </p:sp>
      <p:pic>
        <p:nvPicPr>
          <p:cNvPr id="24" name="Picture 23">
            <a:extLst>
              <a:ext uri="{FF2B5EF4-FFF2-40B4-BE49-F238E27FC236}">
                <a16:creationId xmlns:a16="http://schemas.microsoft.com/office/drawing/2014/main" id="{69DCDC14-5764-4F83-8FDF-377C670FDBEE}"/>
              </a:ext>
            </a:extLst>
          </p:cNvPr>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10425865" y="1459245"/>
            <a:ext cx="487203" cy="683656"/>
          </a:xfrm>
          <a:prstGeom prst="rect">
            <a:avLst/>
          </a:prstGeom>
        </p:spPr>
      </p:pic>
      <p:pic>
        <p:nvPicPr>
          <p:cNvPr id="25" name="Picture 24">
            <a:extLst>
              <a:ext uri="{FF2B5EF4-FFF2-40B4-BE49-F238E27FC236}">
                <a16:creationId xmlns:a16="http://schemas.microsoft.com/office/drawing/2014/main" id="{825CA28E-D885-46F6-8B22-D65DF5B3036D}"/>
              </a:ext>
            </a:extLst>
          </p:cNvPr>
          <p:cNvPicPr>
            <a:picLocks noChangeAspect="1"/>
          </p:cNvPicPr>
          <p:nvPr/>
        </p:nvPicPr>
        <p:blipFill rotWithShape="1">
          <a:blip r:embed="rId5"/>
          <a:srcRect l="49237" t="14899" r="17129" b="11582"/>
          <a:stretch/>
        </p:blipFill>
        <p:spPr>
          <a:xfrm>
            <a:off x="4320673" y="1444229"/>
            <a:ext cx="530755" cy="774380"/>
          </a:xfrm>
          <a:prstGeom prst="rect">
            <a:avLst/>
          </a:prstGeom>
        </p:spPr>
      </p:pic>
      <p:pic>
        <p:nvPicPr>
          <p:cNvPr id="26" name="Picture 25">
            <a:extLst>
              <a:ext uri="{FF2B5EF4-FFF2-40B4-BE49-F238E27FC236}">
                <a16:creationId xmlns:a16="http://schemas.microsoft.com/office/drawing/2014/main" id="{054537A6-1E97-4E5A-9803-CE44D7281752}"/>
              </a:ext>
            </a:extLst>
          </p:cNvPr>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10494769" y="2822045"/>
            <a:ext cx="487203" cy="683656"/>
          </a:xfrm>
          <a:prstGeom prst="rect">
            <a:avLst/>
          </a:prstGeom>
        </p:spPr>
      </p:pic>
      <p:pic>
        <p:nvPicPr>
          <p:cNvPr id="27" name="Picture 26">
            <a:extLst>
              <a:ext uri="{FF2B5EF4-FFF2-40B4-BE49-F238E27FC236}">
                <a16:creationId xmlns:a16="http://schemas.microsoft.com/office/drawing/2014/main" id="{76443E26-6719-4AD4-9535-41F6AEEA7391}"/>
              </a:ext>
            </a:extLst>
          </p:cNvPr>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10494768" y="4125005"/>
            <a:ext cx="487203" cy="683656"/>
          </a:xfrm>
          <a:prstGeom prst="rect">
            <a:avLst/>
          </a:prstGeom>
        </p:spPr>
      </p:pic>
      <p:pic>
        <p:nvPicPr>
          <p:cNvPr id="28" name="Picture 27">
            <a:extLst>
              <a:ext uri="{FF2B5EF4-FFF2-40B4-BE49-F238E27FC236}">
                <a16:creationId xmlns:a16="http://schemas.microsoft.com/office/drawing/2014/main" id="{063C52FD-7257-4A52-860B-DF3535B79BC5}"/>
              </a:ext>
            </a:extLst>
          </p:cNvPr>
          <p:cNvPicPr>
            <a:picLocks noChangeAspect="1"/>
          </p:cNvPicPr>
          <p:nvPr/>
        </p:nvPicPr>
        <p:blipFill rotWithShape="1">
          <a:blip r:embed="rId4">
            <a:extLst>
              <a:ext uri="{28A0092B-C50C-407E-A947-70E740481C1C}">
                <a14:useLocalDpi xmlns:a14="http://schemas.microsoft.com/office/drawing/2010/main" val="0"/>
              </a:ext>
            </a:extLst>
          </a:blip>
          <a:srcRect l="14258" t="14973" r="51474" b="12900"/>
          <a:stretch/>
        </p:blipFill>
        <p:spPr>
          <a:xfrm>
            <a:off x="4369015" y="2886874"/>
            <a:ext cx="487203" cy="683656"/>
          </a:xfrm>
          <a:prstGeom prst="rect">
            <a:avLst/>
          </a:prstGeom>
        </p:spPr>
      </p:pic>
      <p:pic>
        <p:nvPicPr>
          <p:cNvPr id="29" name="Picture 28">
            <a:extLst>
              <a:ext uri="{FF2B5EF4-FFF2-40B4-BE49-F238E27FC236}">
                <a16:creationId xmlns:a16="http://schemas.microsoft.com/office/drawing/2014/main" id="{02C7CB6B-C19E-4531-9A83-32D93AD57F31}"/>
              </a:ext>
            </a:extLst>
          </p:cNvPr>
          <p:cNvPicPr>
            <a:picLocks noChangeAspect="1"/>
          </p:cNvPicPr>
          <p:nvPr/>
        </p:nvPicPr>
        <p:blipFill rotWithShape="1">
          <a:blip r:embed="rId5"/>
          <a:srcRect l="49237" t="14899" r="17129" b="11582"/>
          <a:stretch/>
        </p:blipFill>
        <p:spPr>
          <a:xfrm>
            <a:off x="4318010" y="4125005"/>
            <a:ext cx="530755" cy="774380"/>
          </a:xfrm>
          <a:prstGeom prst="rect">
            <a:avLst/>
          </a:prstGeom>
        </p:spPr>
      </p:pic>
      <p:pic>
        <p:nvPicPr>
          <p:cNvPr id="30" name="Picture 29">
            <a:extLst>
              <a:ext uri="{FF2B5EF4-FFF2-40B4-BE49-F238E27FC236}">
                <a16:creationId xmlns:a16="http://schemas.microsoft.com/office/drawing/2014/main" id="{5125DD50-0406-4BE5-A8F5-A267B2DA7157}"/>
              </a:ext>
            </a:extLst>
          </p:cNvPr>
          <p:cNvPicPr>
            <a:picLocks noChangeAspect="1"/>
          </p:cNvPicPr>
          <p:nvPr/>
        </p:nvPicPr>
        <p:blipFill rotWithShape="1">
          <a:blip r:embed="rId5"/>
          <a:srcRect l="49237" t="14899" r="17129" b="11582"/>
          <a:stretch/>
        </p:blipFill>
        <p:spPr>
          <a:xfrm>
            <a:off x="4354682" y="5425810"/>
            <a:ext cx="530755" cy="774380"/>
          </a:xfrm>
          <a:prstGeom prst="rect">
            <a:avLst/>
          </a:prstGeom>
        </p:spPr>
      </p:pic>
      <p:pic>
        <p:nvPicPr>
          <p:cNvPr id="31" name="Picture 30">
            <a:extLst>
              <a:ext uri="{FF2B5EF4-FFF2-40B4-BE49-F238E27FC236}">
                <a16:creationId xmlns:a16="http://schemas.microsoft.com/office/drawing/2014/main" id="{9B56D45E-E356-4C75-8F50-3E9C6CE2EF4E}"/>
              </a:ext>
            </a:extLst>
          </p:cNvPr>
          <p:cNvPicPr>
            <a:picLocks noChangeAspect="1"/>
          </p:cNvPicPr>
          <p:nvPr/>
        </p:nvPicPr>
        <p:blipFill rotWithShape="1">
          <a:blip r:embed="rId5"/>
          <a:srcRect l="49237" t="14899" r="17129" b="11582"/>
          <a:stretch/>
        </p:blipFill>
        <p:spPr>
          <a:xfrm>
            <a:off x="10425865" y="5461222"/>
            <a:ext cx="530755" cy="774380"/>
          </a:xfrm>
          <a:prstGeom prst="rect">
            <a:avLst/>
          </a:prstGeom>
        </p:spPr>
      </p:pic>
      <p:sp>
        <p:nvSpPr>
          <p:cNvPr id="32" name="Rounded Rectangle 11">
            <a:extLst>
              <a:ext uri="{FF2B5EF4-FFF2-40B4-BE49-F238E27FC236}">
                <a16:creationId xmlns:a16="http://schemas.microsoft.com/office/drawing/2014/main" id="{A316DD52-7894-4A75-969C-CA0645DA2978}"/>
              </a:ext>
            </a:extLst>
          </p:cNvPr>
          <p:cNvSpPr/>
          <p:nvPr/>
        </p:nvSpPr>
        <p:spPr>
          <a:xfrm>
            <a:off x="9382125" y="258166"/>
            <a:ext cx="2546019" cy="41810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8021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Gramática</a:t>
            </a:r>
          </a:p>
        </p:txBody>
      </p:sp>
      <p:graphicFrame>
        <p:nvGraphicFramePr>
          <p:cNvPr id="6" name="Table 5">
            <a:extLst>
              <a:ext uri="{FF2B5EF4-FFF2-40B4-BE49-F238E27FC236}">
                <a16:creationId xmlns:a16="http://schemas.microsoft.com/office/drawing/2014/main" id="{357FB3AE-E727-4A0C-ADD0-9E9EDDD7A972}"/>
              </a:ext>
            </a:extLst>
          </p:cNvPr>
          <p:cNvGraphicFramePr>
            <a:graphicFrameLocks noGrp="1"/>
          </p:cNvGraphicFramePr>
          <p:nvPr>
            <p:extLst>
              <p:ext uri="{D42A27DB-BD31-4B8C-83A1-F6EECF244321}">
                <p14:modId xmlns:p14="http://schemas.microsoft.com/office/powerpoint/2010/main" val="611269509"/>
              </p:ext>
            </p:extLst>
          </p:nvPr>
        </p:nvGraphicFramePr>
        <p:xfrm>
          <a:off x="576812" y="1163991"/>
          <a:ext cx="11038376" cy="5260860"/>
        </p:xfrm>
        <a:graphic>
          <a:graphicData uri="http://schemas.openxmlformats.org/drawingml/2006/table">
            <a:tbl>
              <a:tblPr firstRow="1" bandRow="1"/>
              <a:tblGrid>
                <a:gridCol w="5519188">
                  <a:extLst>
                    <a:ext uri="{9D8B030D-6E8A-4147-A177-3AD203B41FA5}">
                      <a16:colId xmlns:a16="http://schemas.microsoft.com/office/drawing/2014/main" val="615763476"/>
                    </a:ext>
                  </a:extLst>
                </a:gridCol>
                <a:gridCol w="5519188">
                  <a:extLst>
                    <a:ext uri="{9D8B030D-6E8A-4147-A177-3AD203B41FA5}">
                      <a16:colId xmlns:a16="http://schemas.microsoft.com/office/drawing/2014/main" val="713444903"/>
                    </a:ext>
                  </a:extLst>
                </a:gridCol>
              </a:tblGrid>
              <a:tr h="1315215">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8679953"/>
                  </a:ext>
                </a:extLst>
              </a:tr>
              <a:tr h="13152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350070"/>
                  </a:ext>
                </a:extLst>
              </a:tr>
              <a:tr h="13152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3867994"/>
                  </a:ext>
                </a:extLst>
              </a:tr>
              <a:tr h="131521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812342"/>
                  </a:ext>
                </a:extLst>
              </a:tr>
            </a:tbl>
          </a:graphicData>
        </a:graphic>
      </p:graphicFrame>
      <p:pic>
        <p:nvPicPr>
          <p:cNvPr id="8" name="Picture 7">
            <a:extLst>
              <a:ext uri="{FF2B5EF4-FFF2-40B4-BE49-F238E27FC236}">
                <a16:creationId xmlns:a16="http://schemas.microsoft.com/office/drawing/2014/main" id="{55050D51-063B-4CD7-B31F-17FE7F86490F}"/>
              </a:ext>
            </a:extLst>
          </p:cNvPr>
          <p:cNvPicPr>
            <a:picLocks noChangeAspect="1"/>
          </p:cNvPicPr>
          <p:nvPr/>
        </p:nvPicPr>
        <p:blipFill rotWithShape="1">
          <a:blip r:embed="rId4"/>
          <a:srcRect l="49237" t="14899" r="17129" b="11582"/>
          <a:stretch/>
        </p:blipFill>
        <p:spPr>
          <a:xfrm>
            <a:off x="6721104" y="2738265"/>
            <a:ext cx="530755" cy="774380"/>
          </a:xfrm>
          <a:prstGeom prst="rect">
            <a:avLst/>
          </a:prstGeom>
        </p:spPr>
      </p:pic>
      <p:pic>
        <p:nvPicPr>
          <p:cNvPr id="9" name="Picture 8">
            <a:extLst>
              <a:ext uri="{FF2B5EF4-FFF2-40B4-BE49-F238E27FC236}">
                <a16:creationId xmlns:a16="http://schemas.microsoft.com/office/drawing/2014/main" id="{636E94DC-88DB-41EC-9FFF-74481DC3CC93}"/>
              </a:ext>
            </a:extLst>
          </p:cNvPr>
          <p:cNvPicPr>
            <a:picLocks noChangeAspect="1"/>
          </p:cNvPicPr>
          <p:nvPr/>
        </p:nvPicPr>
        <p:blipFill rotWithShape="1">
          <a:blip r:embed="rId4"/>
          <a:srcRect l="49237" t="14899" r="17129" b="11582"/>
          <a:stretch/>
        </p:blipFill>
        <p:spPr>
          <a:xfrm>
            <a:off x="6721103" y="4094534"/>
            <a:ext cx="530755" cy="774380"/>
          </a:xfrm>
          <a:prstGeom prst="rect">
            <a:avLst/>
          </a:prstGeom>
        </p:spPr>
      </p:pic>
      <p:sp>
        <p:nvSpPr>
          <p:cNvPr id="10" name="Rectangle 9">
            <a:extLst>
              <a:ext uri="{FF2B5EF4-FFF2-40B4-BE49-F238E27FC236}">
                <a16:creationId xmlns:a16="http://schemas.microsoft.com/office/drawing/2014/main" id="{0727D20C-8432-41C9-94CA-7873F419D19F}"/>
              </a:ext>
            </a:extLst>
          </p:cNvPr>
          <p:cNvSpPr/>
          <p:nvPr/>
        </p:nvSpPr>
        <p:spPr>
          <a:xfrm>
            <a:off x="1705536" y="4245022"/>
            <a:ext cx="1301959"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Chloe</a:t>
            </a:r>
          </a:p>
        </p:txBody>
      </p:sp>
      <p:sp>
        <p:nvSpPr>
          <p:cNvPr id="11" name="Rectangle 10">
            <a:extLst>
              <a:ext uri="{FF2B5EF4-FFF2-40B4-BE49-F238E27FC236}">
                <a16:creationId xmlns:a16="http://schemas.microsoft.com/office/drawing/2014/main" id="{1B5EFD89-F922-4E32-B29B-28B5771504C1}"/>
              </a:ext>
            </a:extLst>
          </p:cNvPr>
          <p:cNvSpPr/>
          <p:nvPr/>
        </p:nvSpPr>
        <p:spPr>
          <a:xfrm>
            <a:off x="1893845" y="5525660"/>
            <a:ext cx="954107"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Ana</a:t>
            </a:r>
          </a:p>
        </p:txBody>
      </p:sp>
      <p:sp>
        <p:nvSpPr>
          <p:cNvPr id="12" name="Rectangle 11">
            <a:extLst>
              <a:ext uri="{FF2B5EF4-FFF2-40B4-BE49-F238E27FC236}">
                <a16:creationId xmlns:a16="http://schemas.microsoft.com/office/drawing/2014/main" id="{14A47D0B-4EF2-455A-ADB1-F2BB75538726}"/>
              </a:ext>
            </a:extLst>
          </p:cNvPr>
          <p:cNvSpPr/>
          <p:nvPr/>
        </p:nvSpPr>
        <p:spPr>
          <a:xfrm>
            <a:off x="1642523" y="1548113"/>
            <a:ext cx="1516762"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Helena</a:t>
            </a:r>
          </a:p>
        </p:txBody>
      </p:sp>
      <p:sp>
        <p:nvSpPr>
          <p:cNvPr id="13" name="Rectangle 12">
            <a:extLst>
              <a:ext uri="{FF2B5EF4-FFF2-40B4-BE49-F238E27FC236}">
                <a16:creationId xmlns:a16="http://schemas.microsoft.com/office/drawing/2014/main" id="{A1778060-FBC8-4EDC-894A-58DE3239548E}"/>
              </a:ext>
            </a:extLst>
          </p:cNvPr>
          <p:cNvSpPr/>
          <p:nvPr/>
        </p:nvSpPr>
        <p:spPr>
          <a:xfrm>
            <a:off x="1779274" y="2964384"/>
            <a:ext cx="1223412"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Paulo</a:t>
            </a:r>
          </a:p>
        </p:txBody>
      </p:sp>
      <p:sp>
        <p:nvSpPr>
          <p:cNvPr id="14" name="Rectangle 13">
            <a:extLst>
              <a:ext uri="{FF2B5EF4-FFF2-40B4-BE49-F238E27FC236}">
                <a16:creationId xmlns:a16="http://schemas.microsoft.com/office/drawing/2014/main" id="{E99A0919-4E97-4F92-9690-D00180A828F4}"/>
              </a:ext>
            </a:extLst>
          </p:cNvPr>
          <p:cNvSpPr/>
          <p:nvPr/>
        </p:nvSpPr>
        <p:spPr>
          <a:xfrm>
            <a:off x="7251858" y="1494914"/>
            <a:ext cx="1301959"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Felipe</a:t>
            </a:r>
          </a:p>
        </p:txBody>
      </p:sp>
      <p:sp>
        <p:nvSpPr>
          <p:cNvPr id="15" name="Rectangle 14">
            <a:extLst>
              <a:ext uri="{FF2B5EF4-FFF2-40B4-BE49-F238E27FC236}">
                <a16:creationId xmlns:a16="http://schemas.microsoft.com/office/drawing/2014/main" id="{9E9C4D4C-FEC1-4EAC-B910-FC854E47A642}"/>
              </a:ext>
            </a:extLst>
          </p:cNvPr>
          <p:cNvSpPr/>
          <p:nvPr/>
        </p:nvSpPr>
        <p:spPr>
          <a:xfrm>
            <a:off x="6659244" y="5476118"/>
            <a:ext cx="2550725"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María</a:t>
            </a:r>
            <a:endPar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16" name="Rectangle 15">
            <a:extLst>
              <a:ext uri="{FF2B5EF4-FFF2-40B4-BE49-F238E27FC236}">
                <a16:creationId xmlns:a16="http://schemas.microsoft.com/office/drawing/2014/main" id="{794328BC-2F37-4442-A4EE-0253ED67EEB4}"/>
              </a:ext>
            </a:extLst>
          </p:cNvPr>
          <p:cNvSpPr/>
          <p:nvPr/>
        </p:nvSpPr>
        <p:spPr>
          <a:xfrm>
            <a:off x="7022650" y="4251017"/>
            <a:ext cx="1708167" cy="553998"/>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Oscar</a:t>
            </a:r>
          </a:p>
        </p:txBody>
      </p:sp>
      <p:sp>
        <p:nvSpPr>
          <p:cNvPr id="17" name="Rectangle 16">
            <a:extLst>
              <a:ext uri="{FF2B5EF4-FFF2-40B4-BE49-F238E27FC236}">
                <a16:creationId xmlns:a16="http://schemas.microsoft.com/office/drawing/2014/main" id="{959204E9-C867-4238-9655-E7C824F89F9A}"/>
              </a:ext>
            </a:extLst>
          </p:cNvPr>
          <p:cNvSpPr/>
          <p:nvPr/>
        </p:nvSpPr>
        <p:spPr>
          <a:xfrm>
            <a:off x="7223005" y="2933833"/>
            <a:ext cx="1273105"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Emilio</a:t>
            </a:r>
          </a:p>
        </p:txBody>
      </p:sp>
      <p:pic>
        <p:nvPicPr>
          <p:cNvPr id="18" name="Picture 17">
            <a:extLst>
              <a:ext uri="{FF2B5EF4-FFF2-40B4-BE49-F238E27FC236}">
                <a16:creationId xmlns:a16="http://schemas.microsoft.com/office/drawing/2014/main" id="{AA80D0A7-978A-4352-AAD5-502533F94619}"/>
              </a:ext>
            </a:extLst>
          </p:cNvPr>
          <p:cNvPicPr>
            <a:picLocks noChangeAspect="1"/>
          </p:cNvPicPr>
          <p:nvPr/>
        </p:nvPicPr>
        <p:blipFill rotWithShape="1">
          <a:blip r:embed="rId4"/>
          <a:srcRect l="49237" t="14899" r="17129" b="11582"/>
          <a:stretch/>
        </p:blipFill>
        <p:spPr>
          <a:xfrm>
            <a:off x="6721103" y="1467693"/>
            <a:ext cx="530755" cy="774380"/>
          </a:xfrm>
          <a:prstGeom prst="rect">
            <a:avLst/>
          </a:prstGeom>
        </p:spPr>
      </p:pic>
      <p:pic>
        <p:nvPicPr>
          <p:cNvPr id="19" name="Picture 18">
            <a:extLst>
              <a:ext uri="{FF2B5EF4-FFF2-40B4-BE49-F238E27FC236}">
                <a16:creationId xmlns:a16="http://schemas.microsoft.com/office/drawing/2014/main" id="{DAC1ACDE-1B96-4A81-B051-6E8520F96401}"/>
              </a:ext>
            </a:extLst>
          </p:cNvPr>
          <p:cNvPicPr>
            <a:picLocks noChangeAspect="1"/>
          </p:cNvPicPr>
          <p:nvPr/>
        </p:nvPicPr>
        <p:blipFill rotWithShape="1">
          <a:blip r:embed="rId4"/>
          <a:srcRect l="49237" t="14899" r="17129" b="11582"/>
          <a:stretch/>
        </p:blipFill>
        <p:spPr>
          <a:xfrm>
            <a:off x="998263" y="2786674"/>
            <a:ext cx="530755" cy="774380"/>
          </a:xfrm>
          <a:prstGeom prst="rect">
            <a:avLst/>
          </a:prstGeom>
        </p:spPr>
      </p:pic>
      <p:sp>
        <p:nvSpPr>
          <p:cNvPr id="20" name="TextBox 19">
            <a:extLst>
              <a:ext uri="{FF2B5EF4-FFF2-40B4-BE49-F238E27FC236}">
                <a16:creationId xmlns:a16="http://schemas.microsoft.com/office/drawing/2014/main" id="{DE1C4909-0649-4459-8F62-89AA24468A59}"/>
              </a:ext>
            </a:extLst>
          </p:cNvPr>
          <p:cNvSpPr txBox="1"/>
          <p:nvPr/>
        </p:nvSpPr>
        <p:spPr>
          <a:xfrm>
            <a:off x="3351218" y="1563502"/>
            <a:ext cx="206792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(nervous)</a:t>
            </a:r>
          </a:p>
        </p:txBody>
      </p:sp>
      <p:sp>
        <p:nvSpPr>
          <p:cNvPr id="21" name="TextBox 20">
            <a:extLst>
              <a:ext uri="{FF2B5EF4-FFF2-40B4-BE49-F238E27FC236}">
                <a16:creationId xmlns:a16="http://schemas.microsoft.com/office/drawing/2014/main" id="{6999AC3A-D7D1-4E8A-B7AC-FF578EC2D13F}"/>
              </a:ext>
            </a:extLst>
          </p:cNvPr>
          <p:cNvSpPr txBox="1"/>
          <p:nvPr/>
        </p:nvSpPr>
        <p:spPr>
          <a:xfrm>
            <a:off x="8873990" y="1562716"/>
            <a:ext cx="189144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(pale)</a:t>
            </a:r>
          </a:p>
        </p:txBody>
      </p:sp>
      <p:sp>
        <p:nvSpPr>
          <p:cNvPr id="22" name="TextBox 21">
            <a:extLst>
              <a:ext uri="{FF2B5EF4-FFF2-40B4-BE49-F238E27FC236}">
                <a16:creationId xmlns:a16="http://schemas.microsoft.com/office/drawing/2014/main" id="{4B3FF182-C8FE-4F88-8FA0-F4305396E74A}"/>
              </a:ext>
            </a:extLst>
          </p:cNvPr>
          <p:cNvSpPr txBox="1"/>
          <p:nvPr/>
        </p:nvSpPr>
        <p:spPr>
          <a:xfrm>
            <a:off x="3328382" y="3010777"/>
            <a:ext cx="170081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(serious)</a:t>
            </a:r>
          </a:p>
        </p:txBody>
      </p:sp>
      <p:sp>
        <p:nvSpPr>
          <p:cNvPr id="23" name="TextBox 22">
            <a:extLst>
              <a:ext uri="{FF2B5EF4-FFF2-40B4-BE49-F238E27FC236}">
                <a16:creationId xmlns:a16="http://schemas.microsoft.com/office/drawing/2014/main" id="{428DC1F0-0A20-4F94-8275-1532AFFC1C12}"/>
              </a:ext>
            </a:extLst>
          </p:cNvPr>
          <p:cNvSpPr txBox="1"/>
          <p:nvPr/>
        </p:nvSpPr>
        <p:spPr>
          <a:xfrm>
            <a:off x="8838981" y="2911600"/>
            <a:ext cx="189144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(strange)</a:t>
            </a:r>
          </a:p>
        </p:txBody>
      </p:sp>
      <p:sp>
        <p:nvSpPr>
          <p:cNvPr id="24" name="TextBox 23">
            <a:extLst>
              <a:ext uri="{FF2B5EF4-FFF2-40B4-BE49-F238E27FC236}">
                <a16:creationId xmlns:a16="http://schemas.microsoft.com/office/drawing/2014/main" id="{8CC97898-2CED-4CC4-95B7-70C82FE9B579}"/>
              </a:ext>
            </a:extLst>
          </p:cNvPr>
          <p:cNvSpPr txBox="1"/>
          <p:nvPr/>
        </p:nvSpPr>
        <p:spPr>
          <a:xfrm>
            <a:off x="3344254" y="4214219"/>
            <a:ext cx="151042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(calm)</a:t>
            </a:r>
          </a:p>
        </p:txBody>
      </p:sp>
      <p:sp>
        <p:nvSpPr>
          <p:cNvPr id="25" name="TextBox 24">
            <a:extLst>
              <a:ext uri="{FF2B5EF4-FFF2-40B4-BE49-F238E27FC236}">
                <a16:creationId xmlns:a16="http://schemas.microsoft.com/office/drawing/2014/main" id="{FFFE688C-4F4F-41CF-BE4B-1A2E4EC1293D}"/>
              </a:ext>
            </a:extLst>
          </p:cNvPr>
          <p:cNvSpPr txBox="1"/>
          <p:nvPr/>
        </p:nvSpPr>
        <p:spPr>
          <a:xfrm>
            <a:off x="3368618" y="5476118"/>
            <a:ext cx="151042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(crazy)</a:t>
            </a:r>
          </a:p>
        </p:txBody>
      </p:sp>
      <p:sp>
        <p:nvSpPr>
          <p:cNvPr id="26" name="TextBox 25">
            <a:extLst>
              <a:ext uri="{FF2B5EF4-FFF2-40B4-BE49-F238E27FC236}">
                <a16:creationId xmlns:a16="http://schemas.microsoft.com/office/drawing/2014/main" id="{4A2752B6-8D92-4634-B76F-A8B39C95AC1A}"/>
              </a:ext>
            </a:extLst>
          </p:cNvPr>
          <p:cNvSpPr txBox="1"/>
          <p:nvPr/>
        </p:nvSpPr>
        <p:spPr>
          <a:xfrm>
            <a:off x="8730817" y="4154946"/>
            <a:ext cx="189144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(silly)</a:t>
            </a:r>
          </a:p>
        </p:txBody>
      </p:sp>
      <p:sp>
        <p:nvSpPr>
          <p:cNvPr id="27" name="TextBox 26">
            <a:extLst>
              <a:ext uri="{FF2B5EF4-FFF2-40B4-BE49-F238E27FC236}">
                <a16:creationId xmlns:a16="http://schemas.microsoft.com/office/drawing/2014/main" id="{09565B7C-2FA7-4808-8246-4E4A09A241BE}"/>
              </a:ext>
            </a:extLst>
          </p:cNvPr>
          <p:cNvSpPr txBox="1"/>
          <p:nvPr/>
        </p:nvSpPr>
        <p:spPr>
          <a:xfrm>
            <a:off x="8992243" y="5486747"/>
            <a:ext cx="189144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(ill)</a:t>
            </a:r>
          </a:p>
        </p:txBody>
      </p:sp>
      <p:pic>
        <p:nvPicPr>
          <p:cNvPr id="28" name="Picture 27">
            <a:extLst>
              <a:ext uri="{FF2B5EF4-FFF2-40B4-BE49-F238E27FC236}">
                <a16:creationId xmlns:a16="http://schemas.microsoft.com/office/drawing/2014/main" id="{2D75CCCB-F2BB-4BE2-BF9A-70A3B302499A}"/>
              </a:ext>
            </a:extLst>
          </p:cNvPr>
          <p:cNvPicPr>
            <a:picLocks noChangeAspect="1"/>
          </p:cNvPicPr>
          <p:nvPr/>
        </p:nvPicPr>
        <p:blipFill rotWithShape="1">
          <a:blip r:embed="rId5">
            <a:extLst>
              <a:ext uri="{28A0092B-C50C-407E-A947-70E740481C1C}">
                <a14:useLocalDpi xmlns:a14="http://schemas.microsoft.com/office/drawing/2010/main" val="0"/>
              </a:ext>
            </a:extLst>
          </a:blip>
          <a:srcRect l="14258" t="14973" r="51474" b="12900"/>
          <a:stretch/>
        </p:blipFill>
        <p:spPr>
          <a:xfrm>
            <a:off x="1020040" y="1483284"/>
            <a:ext cx="487203" cy="683656"/>
          </a:xfrm>
          <a:prstGeom prst="rect">
            <a:avLst/>
          </a:prstGeom>
        </p:spPr>
      </p:pic>
      <p:pic>
        <p:nvPicPr>
          <p:cNvPr id="29" name="Picture 28">
            <a:extLst>
              <a:ext uri="{FF2B5EF4-FFF2-40B4-BE49-F238E27FC236}">
                <a16:creationId xmlns:a16="http://schemas.microsoft.com/office/drawing/2014/main" id="{77FFA647-3085-4CA0-80DF-F2823FCCF0E6}"/>
              </a:ext>
            </a:extLst>
          </p:cNvPr>
          <p:cNvPicPr>
            <a:picLocks noChangeAspect="1"/>
          </p:cNvPicPr>
          <p:nvPr/>
        </p:nvPicPr>
        <p:blipFill rotWithShape="1">
          <a:blip r:embed="rId5">
            <a:extLst>
              <a:ext uri="{28A0092B-C50C-407E-A947-70E740481C1C}">
                <a14:useLocalDpi xmlns:a14="http://schemas.microsoft.com/office/drawing/2010/main" val="0"/>
              </a:ext>
            </a:extLst>
          </a:blip>
          <a:srcRect l="14258" t="14973" r="51474" b="12900"/>
          <a:stretch/>
        </p:blipFill>
        <p:spPr>
          <a:xfrm>
            <a:off x="1067559" y="4094956"/>
            <a:ext cx="487203" cy="683656"/>
          </a:xfrm>
          <a:prstGeom prst="rect">
            <a:avLst/>
          </a:prstGeom>
        </p:spPr>
      </p:pic>
      <p:pic>
        <p:nvPicPr>
          <p:cNvPr id="30" name="Picture 29">
            <a:extLst>
              <a:ext uri="{FF2B5EF4-FFF2-40B4-BE49-F238E27FC236}">
                <a16:creationId xmlns:a16="http://schemas.microsoft.com/office/drawing/2014/main" id="{B4284DD1-83F8-4033-B186-94FDAEBA8770}"/>
              </a:ext>
            </a:extLst>
          </p:cNvPr>
          <p:cNvPicPr>
            <a:picLocks noChangeAspect="1"/>
          </p:cNvPicPr>
          <p:nvPr/>
        </p:nvPicPr>
        <p:blipFill rotWithShape="1">
          <a:blip r:embed="rId5">
            <a:extLst>
              <a:ext uri="{28A0092B-C50C-407E-A947-70E740481C1C}">
                <a14:useLocalDpi xmlns:a14="http://schemas.microsoft.com/office/drawing/2010/main" val="0"/>
              </a:ext>
            </a:extLst>
          </a:blip>
          <a:srcRect l="14258" t="14973" r="51474" b="12900"/>
          <a:stretch/>
        </p:blipFill>
        <p:spPr>
          <a:xfrm>
            <a:off x="1067559" y="5376226"/>
            <a:ext cx="487203" cy="683656"/>
          </a:xfrm>
          <a:prstGeom prst="rect">
            <a:avLst/>
          </a:prstGeom>
        </p:spPr>
      </p:pic>
      <p:pic>
        <p:nvPicPr>
          <p:cNvPr id="31" name="Picture 30">
            <a:extLst>
              <a:ext uri="{FF2B5EF4-FFF2-40B4-BE49-F238E27FC236}">
                <a16:creationId xmlns:a16="http://schemas.microsoft.com/office/drawing/2014/main" id="{5BC41A12-906C-4F21-82EA-9B8462466E56}"/>
              </a:ext>
            </a:extLst>
          </p:cNvPr>
          <p:cNvPicPr>
            <a:picLocks noChangeAspect="1"/>
          </p:cNvPicPr>
          <p:nvPr/>
        </p:nvPicPr>
        <p:blipFill rotWithShape="1">
          <a:blip r:embed="rId5">
            <a:extLst>
              <a:ext uri="{28A0092B-C50C-407E-A947-70E740481C1C}">
                <a14:useLocalDpi xmlns:a14="http://schemas.microsoft.com/office/drawing/2010/main" val="0"/>
              </a:ext>
            </a:extLst>
          </a:blip>
          <a:srcRect l="14258" t="14973" r="51474" b="12900"/>
          <a:stretch/>
        </p:blipFill>
        <p:spPr>
          <a:xfrm>
            <a:off x="6721103" y="5431317"/>
            <a:ext cx="487203" cy="683656"/>
          </a:xfrm>
          <a:prstGeom prst="rect">
            <a:avLst/>
          </a:prstGeom>
        </p:spPr>
      </p:pic>
      <p:sp>
        <p:nvSpPr>
          <p:cNvPr id="32" name="Rounded Rectangle 11">
            <a:extLst>
              <a:ext uri="{FF2B5EF4-FFF2-40B4-BE49-F238E27FC236}">
                <a16:creationId xmlns:a16="http://schemas.microsoft.com/office/drawing/2014/main" id="{A316DD52-7894-4A75-969C-CA0645DA2978}"/>
              </a:ext>
            </a:extLst>
          </p:cNvPr>
          <p:cNvSpPr/>
          <p:nvPr/>
        </p:nvSpPr>
        <p:spPr>
          <a:xfrm>
            <a:off x="9382125" y="258166"/>
            <a:ext cx="2546019" cy="41810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0795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Gramática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3AFAE7E-6505-4D9A-B81D-7D8C81DBF12F}"/>
              </a:ext>
            </a:extLst>
          </p:cNvPr>
          <p:cNvSpPr txBox="1"/>
          <p:nvPr/>
        </p:nvSpPr>
        <p:spPr>
          <a:xfrm>
            <a:off x="777194" y="1319899"/>
            <a:ext cx="10741988" cy="10772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The students have two more exams!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4472C4">
                    <a:lumMod val="50000"/>
                  </a:srgbClr>
                </a:solidFill>
                <a:effectLst/>
                <a:uLnTx/>
                <a:uFillTx/>
              </a:rPr>
              <a:t>Write how they feel now.</a:t>
            </a:r>
          </a:p>
        </p:txBody>
      </p:sp>
      <p:graphicFrame>
        <p:nvGraphicFramePr>
          <p:cNvPr id="8" name="Table 7">
            <a:extLst>
              <a:ext uri="{FF2B5EF4-FFF2-40B4-BE49-F238E27FC236}">
                <a16:creationId xmlns:a16="http://schemas.microsoft.com/office/drawing/2014/main" id="{17C149BD-D753-4152-90FD-3B9A021F1769}"/>
              </a:ext>
            </a:extLst>
          </p:cNvPr>
          <p:cNvGraphicFramePr>
            <a:graphicFrameLocks noGrp="1"/>
          </p:cNvGraphicFramePr>
          <p:nvPr>
            <p:extLst>
              <p:ext uri="{D42A27DB-BD31-4B8C-83A1-F6EECF244321}">
                <p14:modId xmlns:p14="http://schemas.microsoft.com/office/powerpoint/2010/main" val="3357029229"/>
              </p:ext>
            </p:extLst>
          </p:nvPr>
        </p:nvGraphicFramePr>
        <p:xfrm>
          <a:off x="833120" y="2669909"/>
          <a:ext cx="4732302" cy="3108959"/>
        </p:xfrm>
        <a:graphic>
          <a:graphicData uri="http://schemas.openxmlformats.org/drawingml/2006/table">
            <a:tbl>
              <a:tblPr firstRow="1" bandRow="1"/>
              <a:tblGrid>
                <a:gridCol w="397279">
                  <a:extLst>
                    <a:ext uri="{9D8B030D-6E8A-4147-A177-3AD203B41FA5}">
                      <a16:colId xmlns:a16="http://schemas.microsoft.com/office/drawing/2014/main" val="4231399534"/>
                    </a:ext>
                  </a:extLst>
                </a:gridCol>
                <a:gridCol w="4335023">
                  <a:extLst>
                    <a:ext uri="{9D8B030D-6E8A-4147-A177-3AD203B41FA5}">
                      <a16:colId xmlns:a16="http://schemas.microsoft.com/office/drawing/2014/main" val="4217504408"/>
                    </a:ext>
                  </a:extLst>
                </a:gridCol>
              </a:tblGrid>
              <a:tr h="37084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Jacinta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78112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Sara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376284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Diego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966495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rgbClr val="002060"/>
                          </a:solidFill>
                          <a:latin typeface="Century Gothic" panose="020B0502020202020204" pitchFamily="34" charset="0"/>
                        </a:rPr>
                        <a:t>Hugo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3046774"/>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Rebeca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178343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800" b="1" dirty="0">
                          <a:solidFill>
                            <a:schemeClr val="accent5">
                              <a:lumMod val="50000"/>
                            </a:schemeClr>
                          </a:solidFill>
                          <a:latin typeface="Century Gothic" panose="020B0502020202020204" pitchFamily="34" charset="0"/>
                        </a:rPr>
                        <a:t>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Paulo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4020887"/>
                  </a:ext>
                </a:extLst>
              </a:tr>
            </a:tbl>
          </a:graphicData>
        </a:graphic>
      </p:graphicFrame>
      <p:sp>
        <p:nvSpPr>
          <p:cNvPr id="9" name="TextBox 8">
            <a:extLst>
              <a:ext uri="{FF2B5EF4-FFF2-40B4-BE49-F238E27FC236}">
                <a16:creationId xmlns:a16="http://schemas.microsoft.com/office/drawing/2014/main" id="{910D6240-755E-4878-BB41-467BEC821631}"/>
              </a:ext>
            </a:extLst>
          </p:cNvPr>
          <p:cNvSpPr txBox="1"/>
          <p:nvPr/>
        </p:nvSpPr>
        <p:spPr>
          <a:xfrm>
            <a:off x="5565422" y="2585618"/>
            <a:ext cx="642415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e.g. 1) Está </a:t>
            </a:r>
            <a:r>
              <a:rPr kumimoji="0" lang="en-GB" sz="2800" b="0" i="0" u="none" strike="noStrike" kern="0" cap="none" spc="0" normalizeH="0" baseline="0" noProof="0" dirty="0" err="1">
                <a:ln>
                  <a:noFill/>
                </a:ln>
                <a:solidFill>
                  <a:srgbClr val="4472C4">
                    <a:lumMod val="50000"/>
                  </a:srgbClr>
                </a:solidFill>
                <a:effectLst/>
                <a:uLnTx/>
                <a:uFillTx/>
              </a:rPr>
              <a:t>muy</a:t>
            </a:r>
            <a:r>
              <a:rPr kumimoji="0" lang="en-GB" sz="2800" b="0" i="0" u="none" strike="noStrike" kern="0" cap="none" spc="0" normalizeH="0" baseline="0" noProof="0" dirty="0">
                <a:ln>
                  <a:noFill/>
                </a:ln>
                <a:solidFill>
                  <a:srgbClr val="4472C4">
                    <a:lumMod val="50000"/>
                  </a:srgbClr>
                </a:solidFill>
                <a:effectLst/>
                <a:uLnTx/>
                <a:uFillTx/>
              </a:rPr>
              <a:t> </a:t>
            </a:r>
            <a:r>
              <a:rPr kumimoji="0" lang="en-GB" sz="2800" b="0" i="0" u="none" strike="noStrike" kern="0" cap="none" spc="0" normalizeH="0" baseline="0" noProof="0" dirty="0" err="1">
                <a:ln>
                  <a:noFill/>
                </a:ln>
                <a:solidFill>
                  <a:srgbClr val="4472C4">
                    <a:lumMod val="50000"/>
                  </a:srgbClr>
                </a:solidFill>
                <a:effectLst/>
                <a:uLnTx/>
                <a:uFillTx/>
              </a:rPr>
              <a:t>nerviosa</a:t>
            </a:r>
            <a:r>
              <a:rPr kumimoji="0" lang="en-GB" sz="2800" b="0" i="0" u="none" strike="noStrike" kern="0" cap="none" spc="0" normalizeH="0" baseline="0" noProof="0" dirty="0">
                <a:ln>
                  <a:noFill/>
                </a:ln>
                <a:solidFill>
                  <a:srgbClr val="4472C4">
                    <a:lumMod val="50000"/>
                  </a:srgbClr>
                </a:solidFill>
                <a:effectLst/>
                <a:uLnTx/>
                <a:uFillTx/>
              </a:rPr>
              <a:t> y </a:t>
            </a:r>
            <a:r>
              <a:rPr kumimoji="0" lang="en-GB" sz="2800" b="0" i="0" u="none" strike="noStrike" kern="0" cap="none" spc="0" normalizeH="0" baseline="0" noProof="0" dirty="0" err="1">
                <a:ln>
                  <a:noFill/>
                </a:ln>
                <a:solidFill>
                  <a:srgbClr val="4472C4">
                    <a:lumMod val="50000"/>
                  </a:srgbClr>
                </a:solidFill>
                <a:effectLst/>
                <a:uLnTx/>
                <a:uFillTx/>
              </a:rPr>
              <a:t>blanca</a:t>
            </a:r>
            <a:r>
              <a:rPr kumimoji="0" lang="en-GB" sz="2800" b="0" i="0" u="none" strike="noStrike" kern="0" cap="none" spc="0" normalizeH="0" baseline="0" noProof="0" dirty="0">
                <a:ln>
                  <a:noFill/>
                </a:ln>
                <a:solidFill>
                  <a:srgbClr val="4472C4">
                    <a:lumMod val="50000"/>
                  </a:srgbClr>
                </a:solidFill>
                <a:effectLst/>
                <a:uLnTx/>
                <a:uFillTx/>
              </a:rPr>
              <a:t>. </a:t>
            </a:r>
          </a:p>
        </p:txBody>
      </p:sp>
    </p:spTree>
    <p:extLst>
      <p:ext uri="{BB962C8B-B14F-4D97-AF65-F5344CB8AC3E}">
        <p14:creationId xmlns:p14="http://schemas.microsoft.com/office/powerpoint/2010/main" val="104284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9" name="TextBox 8"/>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3)</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3" name="TextBox 12"/>
          <p:cNvSpPr txBox="1"/>
          <p:nvPr/>
        </p:nvSpPr>
        <p:spPr>
          <a:xfrm>
            <a:off x="175149" y="3752752"/>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7" name="Picture 16" descr="\\userfs\nca509\w2k\Downloads\frame (60).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2947" y="2535750"/>
            <a:ext cx="1236169" cy="1217002"/>
          </a:xfrm>
          <a:prstGeom prst="rect">
            <a:avLst/>
          </a:prstGeom>
          <a:noFill/>
          <a:ln>
            <a:noFill/>
          </a:ln>
        </p:spPr>
      </p:pic>
    </p:spTree>
    <p:extLst>
      <p:ext uri="{BB962C8B-B14F-4D97-AF65-F5344CB8AC3E}">
        <p14:creationId xmlns:p14="http://schemas.microsoft.com/office/powerpoint/2010/main" val="56192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9AC2-7569-024C-B650-CCF062FBFA94}"/>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e</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263083" y="1885063"/>
            <a:ext cx="3631095" cy="267730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7" name="TextBox 6"/>
          <p:cNvSpPr txBox="1"/>
          <p:nvPr/>
        </p:nvSpPr>
        <p:spPr>
          <a:xfrm>
            <a:off x="4401041" y="3538094"/>
            <a:ext cx="3615910"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fant</a:t>
            </a:r>
            <a:r>
              <a:rPr lang="en-GB" sz="6000" dirty="0">
                <a:solidFill>
                  <a:srgbClr val="E87D1E"/>
                </a:solidFill>
                <a:latin typeface="Century Gothic" panose="020B0502020202020204" pitchFamily="34" charset="0"/>
                <a:cs typeface="Calibri" panose="020F0502020204030204" pitchFamily="34" charset="0"/>
              </a:rPr>
              <a:t>e</a:t>
            </a:r>
          </a:p>
        </p:txBody>
      </p:sp>
      <p:sp>
        <p:nvSpPr>
          <p:cNvPr id="11" name="TextBox 10"/>
          <p:cNvSpPr txBox="1"/>
          <p:nvPr/>
        </p:nvSpPr>
        <p:spPr>
          <a:xfrm>
            <a:off x="1043513" y="176303"/>
            <a:ext cx="2743355"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pap</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86029" y="3424966"/>
            <a:ext cx="3639872"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spalda</a:t>
            </a:r>
          </a:p>
        </p:txBody>
      </p:sp>
      <p:sp>
        <p:nvSpPr>
          <p:cNvPr id="10" name="TextBox 9"/>
          <p:cNvSpPr txBox="1"/>
          <p:nvPr/>
        </p:nvSpPr>
        <p:spPr>
          <a:xfrm>
            <a:off x="5077307" y="4620408"/>
            <a:ext cx="2219811"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star</a:t>
            </a:r>
          </a:p>
        </p:txBody>
      </p:sp>
      <p:sp>
        <p:nvSpPr>
          <p:cNvPr id="9" name="TextBox 8"/>
          <p:cNvSpPr txBox="1"/>
          <p:nvPr/>
        </p:nvSpPr>
        <p:spPr>
          <a:xfrm>
            <a:off x="9556918" y="176302"/>
            <a:ext cx="1379859"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n</a:t>
            </a:r>
          </a:p>
        </p:txBody>
      </p:sp>
      <p:sp>
        <p:nvSpPr>
          <p:cNvPr id="8" name="TextBox 7"/>
          <p:cNvSpPr txBox="1"/>
          <p:nvPr/>
        </p:nvSpPr>
        <p:spPr>
          <a:xfrm>
            <a:off x="8758444" y="3907745"/>
            <a:ext cx="2976805"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t</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60008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1" grpId="0"/>
      <p:bldP spid="12" grpId="0"/>
      <p:bldP spid="10" grpId="0"/>
      <p:bldP spid="9"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background rectangle">
            <a:extLst>
              <a:ext uri="{FF2B5EF4-FFF2-40B4-BE49-F238E27FC236}">
                <a16:creationId xmlns:a16="http://schemas.microsoft.com/office/drawing/2014/main" id="{3967DB2E-0F93-814A-8532-4A796BB841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4" name="Title 3"/>
          <p:cNvSpPr>
            <a:spLocks noGrp="1"/>
          </p:cNvSpPr>
          <p:nvPr>
            <p:ph type="title"/>
          </p:nvPr>
        </p:nvSpPr>
        <p:spPr>
          <a:xfrm>
            <a:off x="51512" y="315637"/>
            <a:ext cx="5368070" cy="707849"/>
          </a:xfrm>
        </p:spPr>
        <p:txBody>
          <a:bodyPr>
            <a:normAutofit/>
          </a:bodyPr>
          <a:lstStyle/>
          <a:p>
            <a:r>
              <a:rPr lang="en-GB" sz="3600" b="1" dirty="0">
                <a:solidFill>
                  <a:schemeClr val="bg1"/>
                </a:solidFill>
              </a:rPr>
              <a:t> </a:t>
            </a:r>
            <a:r>
              <a:rPr lang="en-GB" sz="3600" b="1" dirty="0" err="1">
                <a:solidFill>
                  <a:schemeClr val="bg1"/>
                </a:solidFill>
              </a:rPr>
              <a:t>Fonética</a:t>
            </a:r>
            <a:endParaRPr lang="en-GB" sz="3600" b="1" dirty="0">
              <a:solidFill>
                <a:schemeClr val="bg1"/>
              </a:solidFill>
            </a:endParaRPr>
          </a:p>
        </p:txBody>
      </p:sp>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421257" y="291230"/>
            <a:ext cx="1470705"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7D77069A-5832-483F-90C1-0A720945AF94}"/>
              </a:ext>
            </a:extLst>
          </p:cNvPr>
          <p:cNvSpPr txBox="1"/>
          <p:nvPr/>
        </p:nvSpPr>
        <p:spPr>
          <a:xfrm>
            <a:off x="445477" y="1174528"/>
            <a:ext cx="1144648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E79"/>
                </a:solidFill>
                <a:effectLst/>
                <a:uLnTx/>
                <a:uFillTx/>
                <a:latin typeface="Century Gothic" panose="020F0302020204030204"/>
                <a:ea typeface="+mn-ea"/>
                <a:cs typeface="+mn-cs"/>
              </a:rPr>
              <a:t>Listen and write the</a:t>
            </a:r>
            <a:r>
              <a:rPr kumimoji="0" lang="en-GB" sz="3200" b="1" i="0" u="none" strike="noStrike" kern="1200" cap="none" spc="0" normalizeH="0" noProof="0" dirty="0">
                <a:ln>
                  <a:noFill/>
                </a:ln>
                <a:solidFill>
                  <a:srgbClr val="1F4E79"/>
                </a:solidFill>
                <a:effectLst/>
                <a:uLnTx/>
                <a:uFillTx/>
                <a:latin typeface="Century Gothic" panose="020F0302020204030204"/>
                <a:ea typeface="+mn-ea"/>
                <a:cs typeface="+mn-cs"/>
              </a:rPr>
              <a:t> missing letter(s).</a:t>
            </a:r>
            <a:r>
              <a:rPr kumimoji="0" lang="en-GB" sz="3200" b="1" i="0" u="none" strike="noStrike" kern="1200" cap="none" spc="0" normalizeH="0" baseline="0" noProof="0" dirty="0">
                <a:ln>
                  <a:noFill/>
                </a:ln>
                <a:solidFill>
                  <a:srgbClr val="1F4E79"/>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E79"/>
                </a:solidFill>
                <a:effectLst/>
                <a:uLnTx/>
                <a:uFillTx/>
                <a:latin typeface="Century Gothic" panose="020F0302020204030204"/>
                <a:ea typeface="+mn-ea"/>
                <a:cs typeface="+mn-cs"/>
              </a:rPr>
              <a:t>¿Is</a:t>
            </a:r>
            <a:r>
              <a:rPr kumimoji="0" lang="en-GB" sz="3200" b="1" i="0" u="none" strike="noStrike" kern="1200" cap="none" spc="0" normalizeH="0" noProof="0" dirty="0">
                <a:ln>
                  <a:noFill/>
                </a:ln>
                <a:solidFill>
                  <a:srgbClr val="1F4E79"/>
                </a:solidFill>
                <a:effectLst/>
                <a:uLnTx/>
                <a:uFillTx/>
                <a:latin typeface="Century Gothic" panose="020F0302020204030204"/>
                <a:ea typeface="+mn-ea"/>
                <a:cs typeface="+mn-cs"/>
              </a:rPr>
              <a:t> it </a:t>
            </a:r>
            <a:r>
              <a:rPr kumimoji="0" lang="en-GB" sz="3200" b="1" i="0" u="none" strike="noStrike" kern="1200" cap="none" spc="0" normalizeH="0" baseline="0" noProof="0" dirty="0">
                <a:ln>
                  <a:noFill/>
                </a:ln>
                <a:solidFill>
                  <a:srgbClr val="1F4E79"/>
                </a:solidFill>
                <a:effectLst/>
                <a:uLnTx/>
                <a:uFillTx/>
                <a:latin typeface="Century Gothic" panose="020F0302020204030204"/>
                <a:ea typeface="+mn-ea"/>
                <a:cs typeface="+mn-cs"/>
              </a:rPr>
              <a:t>[a],</a:t>
            </a:r>
            <a:r>
              <a:rPr kumimoji="0" lang="en-GB" sz="3200" b="1" i="0" u="none" strike="noStrike" kern="1200" cap="none" spc="0" normalizeH="0" noProof="0" dirty="0">
                <a:ln>
                  <a:noFill/>
                </a:ln>
                <a:solidFill>
                  <a:srgbClr val="1F4E79"/>
                </a:solidFill>
                <a:effectLst/>
                <a:uLnTx/>
                <a:uFillTx/>
                <a:latin typeface="Century Gothic" panose="020F0302020204030204"/>
                <a:ea typeface="+mn-ea"/>
                <a:cs typeface="+mn-cs"/>
              </a:rPr>
              <a:t> [e] or [o]?</a:t>
            </a:r>
            <a:endParaRPr kumimoji="0" lang="en-GB" sz="3200" b="1"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graphicFrame>
        <p:nvGraphicFramePr>
          <p:cNvPr id="56"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nvGraphicFramePr>
        <p:xfrm>
          <a:off x="917208" y="2406657"/>
          <a:ext cx="10142979" cy="3825835"/>
        </p:xfrm>
        <a:graphic>
          <a:graphicData uri="http://schemas.openxmlformats.org/drawingml/2006/table">
            <a:tbl>
              <a:tblPr firstRow="1" bandRow="1">
                <a:tableStyleId>{5DA37D80-6434-44D0-A028-1B22A696006F}</a:tableStyleId>
              </a:tblPr>
              <a:tblGrid>
                <a:gridCol w="887011">
                  <a:extLst>
                    <a:ext uri="{9D8B030D-6E8A-4147-A177-3AD203B41FA5}">
                      <a16:colId xmlns:a16="http://schemas.microsoft.com/office/drawing/2014/main" val="2218395770"/>
                    </a:ext>
                  </a:extLst>
                </a:gridCol>
                <a:gridCol w="4105469">
                  <a:extLst>
                    <a:ext uri="{9D8B030D-6E8A-4147-A177-3AD203B41FA5}">
                      <a16:colId xmlns:a16="http://schemas.microsoft.com/office/drawing/2014/main" val="3328270413"/>
                    </a:ext>
                  </a:extLst>
                </a:gridCol>
                <a:gridCol w="839755">
                  <a:extLst>
                    <a:ext uri="{9D8B030D-6E8A-4147-A177-3AD203B41FA5}">
                      <a16:colId xmlns:a16="http://schemas.microsoft.com/office/drawing/2014/main" val="4057324009"/>
                    </a:ext>
                  </a:extLst>
                </a:gridCol>
                <a:gridCol w="4310744">
                  <a:extLst>
                    <a:ext uri="{9D8B030D-6E8A-4147-A177-3AD203B41FA5}">
                      <a16:colId xmlns:a16="http://schemas.microsoft.com/office/drawing/2014/main" val="3056158368"/>
                    </a:ext>
                  </a:extLst>
                </a:gridCol>
              </a:tblGrid>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r>
                        <a:rPr lang="en-GB" sz="1800" b="1" dirty="0"/>
                        <a:t>       </a:t>
                      </a: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2314955753"/>
                  </a:ext>
                </a:extLst>
              </a:tr>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3434331294"/>
                  </a:ext>
                </a:extLst>
              </a:tr>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1800" b="1">
                        <a:latin typeface="Century" panose="02040604050505020304" pitchFamily="18" charset="0"/>
                      </a:endParaRPr>
                    </a:p>
                  </a:txBody>
                  <a:tcPr/>
                </a:tc>
                <a:extLst>
                  <a:ext uri="{0D108BD9-81ED-4DB2-BD59-A6C34878D82A}">
                    <a16:rowId xmlns:a16="http://schemas.microsoft.com/office/drawing/2014/main" val="2668564831"/>
                  </a:ext>
                </a:extLst>
              </a:tr>
              <a:tr h="765167">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1163184148"/>
                  </a:ext>
                </a:extLst>
              </a:tr>
              <a:tr h="765167">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2330453463"/>
                  </a:ext>
                </a:extLst>
              </a:tr>
            </a:tbl>
          </a:graphicData>
        </a:graphic>
      </p:graphicFrame>
      <p:sp>
        <p:nvSpPr>
          <p:cNvPr id="57" name="Google Shape;613;p26">
            <a:hlinkClick r:id="" action="ppaction://noaction" highlightClick="1">
              <a:snd r:embed="rId4" name="espalda.wav"/>
            </a:hlinkClick>
            <a:extLst>
              <a:ext uri="{FF2B5EF4-FFF2-40B4-BE49-F238E27FC236}">
                <a16:creationId xmlns:a16="http://schemas.microsoft.com/office/drawing/2014/main" id="{E81506B0-A3F8-47F6-A818-34153DC67087}"/>
              </a:ext>
            </a:extLst>
          </p:cNvPr>
          <p:cNvSpPr/>
          <p:nvPr/>
        </p:nvSpPr>
        <p:spPr>
          <a:xfrm>
            <a:off x="1022236" y="2524574"/>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Google Shape;613;p26">
            <a:hlinkClick r:id="" action="ppaction://noaction" highlightClick="1">
              <a:snd r:embed="rId5" name="cama.wav"/>
            </a:hlinkClick>
            <a:extLst>
              <a:ext uri="{FF2B5EF4-FFF2-40B4-BE49-F238E27FC236}">
                <a16:creationId xmlns:a16="http://schemas.microsoft.com/office/drawing/2014/main" id="{E81506B0-A3F8-47F6-A818-34153DC67087}"/>
              </a:ext>
            </a:extLst>
          </p:cNvPr>
          <p:cNvSpPr/>
          <p:nvPr/>
        </p:nvSpPr>
        <p:spPr>
          <a:xfrm>
            <a:off x="1022236" y="3276137"/>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Google Shape;613;p26">
            <a:hlinkClick r:id="" action="ppaction://noaction" highlightClick="1">
              <a:snd r:embed="rId6" name="tener.wav"/>
            </a:hlinkClick>
            <a:extLst>
              <a:ext uri="{FF2B5EF4-FFF2-40B4-BE49-F238E27FC236}">
                <a16:creationId xmlns:a16="http://schemas.microsoft.com/office/drawing/2014/main" id="{E81506B0-A3F8-47F6-A818-34153DC67087}"/>
              </a:ext>
            </a:extLst>
          </p:cNvPr>
          <p:cNvSpPr/>
          <p:nvPr/>
        </p:nvSpPr>
        <p:spPr>
          <a:xfrm>
            <a:off x="1022236" y="4034104"/>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Google Shape;613;p26">
            <a:hlinkClick r:id="" action="ppaction://noaction" highlightClick="1">
              <a:snd r:embed="rId7" name="alto.wav"/>
            </a:hlinkClick>
            <a:extLst>
              <a:ext uri="{FF2B5EF4-FFF2-40B4-BE49-F238E27FC236}">
                <a16:creationId xmlns:a16="http://schemas.microsoft.com/office/drawing/2014/main" id="{E81506B0-A3F8-47F6-A818-34153DC67087}"/>
              </a:ext>
            </a:extLst>
          </p:cNvPr>
          <p:cNvSpPr/>
          <p:nvPr/>
        </p:nvSpPr>
        <p:spPr>
          <a:xfrm>
            <a:off x="1022237" y="4847440"/>
            <a:ext cx="452000"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Google Shape;613;p26">
            <a:hlinkClick r:id="" action="ppaction://noaction" highlightClick="1">
              <a:snd r:embed="rId8" name="pero.wav"/>
            </a:hlinkClick>
            <a:extLst>
              <a:ext uri="{FF2B5EF4-FFF2-40B4-BE49-F238E27FC236}">
                <a16:creationId xmlns:a16="http://schemas.microsoft.com/office/drawing/2014/main" id="{E81506B0-A3F8-47F6-A818-34153DC67087}"/>
              </a:ext>
            </a:extLst>
          </p:cNvPr>
          <p:cNvSpPr/>
          <p:nvPr/>
        </p:nvSpPr>
        <p:spPr>
          <a:xfrm>
            <a:off x="1022236" y="5644714"/>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Google Shape;613;p26">
            <a:hlinkClick r:id="" action="ppaction://noaction" highlightClick="1">
              <a:snd r:embed="rId9" name="elefante.wav"/>
            </a:hlinkClick>
            <a:extLst>
              <a:ext uri="{FF2B5EF4-FFF2-40B4-BE49-F238E27FC236}">
                <a16:creationId xmlns:a16="http://schemas.microsoft.com/office/drawing/2014/main" id="{E81506B0-A3F8-47F6-A818-34153DC67087}"/>
              </a:ext>
            </a:extLst>
          </p:cNvPr>
          <p:cNvSpPr/>
          <p:nvPr/>
        </p:nvSpPr>
        <p:spPr>
          <a:xfrm>
            <a:off x="5997518" y="2524574"/>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Google Shape;613;p26">
            <a:hlinkClick r:id="" action="ppaction://noaction" highlightClick="1">
              <a:snd r:embed="rId10" name="papel.wav"/>
            </a:hlinkClick>
            <a:extLst>
              <a:ext uri="{FF2B5EF4-FFF2-40B4-BE49-F238E27FC236}">
                <a16:creationId xmlns:a16="http://schemas.microsoft.com/office/drawing/2014/main" id="{E81506B0-A3F8-47F6-A818-34153DC67087}"/>
              </a:ext>
            </a:extLst>
          </p:cNvPr>
          <p:cNvSpPr/>
          <p:nvPr/>
        </p:nvSpPr>
        <p:spPr>
          <a:xfrm>
            <a:off x="5997517" y="3306122"/>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Google Shape;613;p26">
            <a:hlinkClick r:id="" action="ppaction://noaction" highlightClick="1">
              <a:snd r:embed="rId11" name="casa.wav"/>
            </a:hlinkClick>
            <a:extLst>
              <a:ext uri="{FF2B5EF4-FFF2-40B4-BE49-F238E27FC236}">
                <a16:creationId xmlns:a16="http://schemas.microsoft.com/office/drawing/2014/main" id="{E81506B0-A3F8-47F6-A818-34153DC67087}"/>
              </a:ext>
            </a:extLst>
          </p:cNvPr>
          <p:cNvSpPr/>
          <p:nvPr/>
        </p:nvSpPr>
        <p:spPr>
          <a:xfrm>
            <a:off x="5988698" y="4070962"/>
            <a:ext cx="46964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endParaRPr kumimoji="0"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Google Shape;613;p26">
            <a:hlinkClick r:id="" action="ppaction://noaction" highlightClick="1">
              <a:snd r:embed="rId12" name="agosto.wav"/>
            </a:hlinkClick>
            <a:extLst>
              <a:ext uri="{FF2B5EF4-FFF2-40B4-BE49-F238E27FC236}">
                <a16:creationId xmlns:a16="http://schemas.microsoft.com/office/drawing/2014/main" id="{E81506B0-A3F8-47F6-A818-34153DC67087}"/>
              </a:ext>
            </a:extLst>
          </p:cNvPr>
          <p:cNvSpPr/>
          <p:nvPr/>
        </p:nvSpPr>
        <p:spPr>
          <a:xfrm>
            <a:off x="6006338" y="4855081"/>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endParaRPr kumimoji="0"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6" name="Google Shape;613;p26">
            <a:hlinkClick r:id="" action="ppaction://noaction" highlightClick="1">
              <a:snd r:embed="rId13" name="estar.wav"/>
            </a:hlinkClick>
            <a:extLst>
              <a:ext uri="{FF2B5EF4-FFF2-40B4-BE49-F238E27FC236}">
                <a16:creationId xmlns:a16="http://schemas.microsoft.com/office/drawing/2014/main" id="{E81506B0-A3F8-47F6-A818-34153DC67087}"/>
              </a:ext>
            </a:extLst>
          </p:cNvPr>
          <p:cNvSpPr/>
          <p:nvPr/>
        </p:nvSpPr>
        <p:spPr>
          <a:xfrm>
            <a:off x="6006338" y="5610013"/>
            <a:ext cx="642818"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endParaRPr kumimoji="0"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7" name="TextBox 66"/>
          <p:cNvSpPr txBox="1"/>
          <p:nvPr/>
        </p:nvSpPr>
        <p:spPr>
          <a:xfrm>
            <a:off x="2017765" y="2371221"/>
            <a:ext cx="24171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rPr>
              <a:t>_sp</a:t>
            </a:r>
            <a:r>
              <a:rPr lang="en-GB" sz="4000" dirty="0">
                <a:solidFill>
                  <a:srgbClr val="4472C4">
                    <a:lumMod val="50000"/>
                  </a:srgbClr>
                </a:solidFill>
                <a:latin typeface="Century Gothic" panose="020F0302020204030204"/>
              </a:rPr>
              <a:t>_</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rPr>
              <a:t>ld_</a:t>
            </a:r>
          </a:p>
        </p:txBody>
      </p:sp>
      <p:sp>
        <p:nvSpPr>
          <p:cNvPr id="68" name="TextBox 67"/>
          <p:cNvSpPr txBox="1"/>
          <p:nvPr/>
        </p:nvSpPr>
        <p:spPr>
          <a:xfrm>
            <a:off x="2777940" y="2366665"/>
            <a:ext cx="562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a</a:t>
            </a:r>
          </a:p>
        </p:txBody>
      </p:sp>
      <p:sp>
        <p:nvSpPr>
          <p:cNvPr id="69" name="TextBox 68"/>
          <p:cNvSpPr txBox="1"/>
          <p:nvPr/>
        </p:nvSpPr>
        <p:spPr>
          <a:xfrm>
            <a:off x="1978014" y="3075171"/>
            <a:ext cx="18897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c_m_</a:t>
            </a:r>
          </a:p>
        </p:txBody>
      </p:sp>
      <p:sp>
        <p:nvSpPr>
          <p:cNvPr id="70" name="TextBox 69"/>
          <p:cNvSpPr txBox="1"/>
          <p:nvPr/>
        </p:nvSpPr>
        <p:spPr>
          <a:xfrm>
            <a:off x="3490478" y="2361633"/>
            <a:ext cx="12503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a</a:t>
            </a:r>
          </a:p>
        </p:txBody>
      </p:sp>
      <p:sp>
        <p:nvSpPr>
          <p:cNvPr id="71" name="TextBox 70"/>
          <p:cNvSpPr txBox="1"/>
          <p:nvPr/>
        </p:nvSpPr>
        <p:spPr>
          <a:xfrm>
            <a:off x="2016807" y="4711330"/>
            <a:ext cx="1729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_lt_</a:t>
            </a:r>
          </a:p>
        </p:txBody>
      </p:sp>
      <p:sp>
        <p:nvSpPr>
          <p:cNvPr id="73" name="TextBox 72"/>
          <p:cNvSpPr txBox="1"/>
          <p:nvPr/>
        </p:nvSpPr>
        <p:spPr>
          <a:xfrm>
            <a:off x="1982755" y="5412276"/>
            <a:ext cx="15302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p_r</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75" name="TextBox 74"/>
          <p:cNvSpPr txBox="1"/>
          <p:nvPr/>
        </p:nvSpPr>
        <p:spPr>
          <a:xfrm>
            <a:off x="1966521" y="3859154"/>
            <a:ext cx="25752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4472C4">
                    <a:lumMod val="50000"/>
                  </a:srgbClr>
                </a:solidFill>
                <a:latin typeface="Century Gothic" panose="020F0302020204030204"/>
              </a:rPr>
              <a:t>t_n_r</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6" name="TextBox 85"/>
          <p:cNvSpPr txBox="1"/>
          <p:nvPr/>
        </p:nvSpPr>
        <p:spPr>
          <a:xfrm>
            <a:off x="6750891" y="2377137"/>
            <a:ext cx="25328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noProof="0" dirty="0">
                <a:solidFill>
                  <a:srgbClr val="4472C4">
                    <a:lumMod val="50000"/>
                  </a:srgbClr>
                </a:solidFill>
                <a:latin typeface="Century Gothic" panose="020F0302020204030204"/>
              </a:rPr>
              <a:t>_l_f_nt_</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5" name="TextBox 4"/>
          <p:cNvSpPr txBox="1"/>
          <p:nvPr/>
        </p:nvSpPr>
        <p:spPr>
          <a:xfrm>
            <a:off x="1945839" y="2366665"/>
            <a:ext cx="5932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e</a:t>
            </a:r>
          </a:p>
        </p:txBody>
      </p:sp>
      <p:sp>
        <p:nvSpPr>
          <p:cNvPr id="38" name="TextBox 37"/>
          <p:cNvSpPr txBox="1"/>
          <p:nvPr/>
        </p:nvSpPr>
        <p:spPr>
          <a:xfrm>
            <a:off x="2257721" y="3084031"/>
            <a:ext cx="562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9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a</a:t>
            </a:r>
          </a:p>
        </p:txBody>
      </p:sp>
      <p:sp>
        <p:nvSpPr>
          <p:cNvPr id="40" name="TextBox 39"/>
          <p:cNvSpPr txBox="1"/>
          <p:nvPr/>
        </p:nvSpPr>
        <p:spPr>
          <a:xfrm>
            <a:off x="3000709" y="3080471"/>
            <a:ext cx="562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a</a:t>
            </a:r>
          </a:p>
        </p:txBody>
      </p:sp>
      <p:sp>
        <p:nvSpPr>
          <p:cNvPr id="41" name="TextBox 40"/>
          <p:cNvSpPr txBox="1"/>
          <p:nvPr/>
        </p:nvSpPr>
        <p:spPr>
          <a:xfrm>
            <a:off x="2093411" y="3850294"/>
            <a:ext cx="562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e</a:t>
            </a:r>
          </a:p>
        </p:txBody>
      </p:sp>
      <p:sp>
        <p:nvSpPr>
          <p:cNvPr id="42" name="TextBox 41"/>
          <p:cNvSpPr txBox="1"/>
          <p:nvPr/>
        </p:nvSpPr>
        <p:spPr>
          <a:xfrm>
            <a:off x="2663556" y="3860502"/>
            <a:ext cx="562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e</a:t>
            </a:r>
          </a:p>
        </p:txBody>
      </p:sp>
      <p:sp>
        <p:nvSpPr>
          <p:cNvPr id="43" name="TextBox 42"/>
          <p:cNvSpPr txBox="1"/>
          <p:nvPr/>
        </p:nvSpPr>
        <p:spPr>
          <a:xfrm>
            <a:off x="1941934" y="4711330"/>
            <a:ext cx="562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a</a:t>
            </a:r>
          </a:p>
        </p:txBody>
      </p:sp>
      <p:sp>
        <p:nvSpPr>
          <p:cNvPr id="44" name="TextBox 43"/>
          <p:cNvSpPr txBox="1"/>
          <p:nvPr/>
        </p:nvSpPr>
        <p:spPr>
          <a:xfrm>
            <a:off x="2528773" y="4707860"/>
            <a:ext cx="562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chemeClr val="accent2">
                    <a:lumMod val="75000"/>
                  </a:schemeClr>
                </a:solidFill>
                <a:latin typeface="Century Gothic" panose="020F0302020204030204"/>
              </a:rPr>
              <a:t>o</a:t>
            </a:r>
            <a:endPar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ndParaRPr>
          </a:p>
        </p:txBody>
      </p:sp>
      <p:sp>
        <p:nvSpPr>
          <p:cNvPr id="45" name="TextBox 44"/>
          <p:cNvSpPr txBox="1"/>
          <p:nvPr/>
        </p:nvSpPr>
        <p:spPr>
          <a:xfrm>
            <a:off x="2281808" y="5406267"/>
            <a:ext cx="562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chemeClr val="accent2">
                    <a:lumMod val="75000"/>
                  </a:schemeClr>
                </a:solidFill>
                <a:latin typeface="Century Gothic" panose="020F0302020204030204"/>
              </a:rPr>
              <a:t>e</a:t>
            </a:r>
            <a:endPar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ndParaRPr>
          </a:p>
        </p:txBody>
      </p:sp>
      <p:sp>
        <p:nvSpPr>
          <p:cNvPr id="46" name="TextBox 45"/>
          <p:cNvSpPr txBox="1"/>
          <p:nvPr/>
        </p:nvSpPr>
        <p:spPr>
          <a:xfrm>
            <a:off x="2719309" y="5408855"/>
            <a:ext cx="562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chemeClr val="accent2">
                    <a:lumMod val="75000"/>
                  </a:schemeClr>
                </a:solidFill>
                <a:latin typeface="Century Gothic" panose="020F0302020204030204"/>
              </a:rPr>
              <a:t>o</a:t>
            </a:r>
            <a:endPar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ndParaRPr>
          </a:p>
        </p:txBody>
      </p:sp>
      <p:sp>
        <p:nvSpPr>
          <p:cNvPr id="47" name="TextBox 46"/>
          <p:cNvSpPr txBox="1"/>
          <p:nvPr/>
        </p:nvSpPr>
        <p:spPr>
          <a:xfrm>
            <a:off x="6677539" y="2393493"/>
            <a:ext cx="5932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e</a:t>
            </a:r>
          </a:p>
        </p:txBody>
      </p:sp>
      <p:sp>
        <p:nvSpPr>
          <p:cNvPr id="48" name="TextBox 47"/>
          <p:cNvSpPr txBox="1"/>
          <p:nvPr/>
        </p:nvSpPr>
        <p:spPr>
          <a:xfrm>
            <a:off x="7078684" y="2392252"/>
            <a:ext cx="5932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e</a:t>
            </a:r>
          </a:p>
        </p:txBody>
      </p:sp>
      <p:sp>
        <p:nvSpPr>
          <p:cNvPr id="49" name="TextBox 48"/>
          <p:cNvSpPr txBox="1"/>
          <p:nvPr/>
        </p:nvSpPr>
        <p:spPr>
          <a:xfrm>
            <a:off x="7458246" y="2384396"/>
            <a:ext cx="5932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a</a:t>
            </a:r>
          </a:p>
        </p:txBody>
      </p:sp>
      <p:sp>
        <p:nvSpPr>
          <p:cNvPr id="50" name="TextBox 49"/>
          <p:cNvSpPr txBox="1"/>
          <p:nvPr/>
        </p:nvSpPr>
        <p:spPr>
          <a:xfrm>
            <a:off x="8231991" y="2382825"/>
            <a:ext cx="5932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e</a:t>
            </a:r>
          </a:p>
        </p:txBody>
      </p:sp>
      <p:sp>
        <p:nvSpPr>
          <p:cNvPr id="52" name="TextBox 51"/>
          <p:cNvSpPr txBox="1"/>
          <p:nvPr/>
        </p:nvSpPr>
        <p:spPr>
          <a:xfrm>
            <a:off x="6803332" y="3089713"/>
            <a:ext cx="25328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noProof="0" dirty="0">
                <a:solidFill>
                  <a:srgbClr val="4472C4">
                    <a:lumMod val="50000"/>
                  </a:srgbClr>
                </a:solidFill>
                <a:latin typeface="Century Gothic" panose="020F0302020204030204"/>
              </a:rPr>
              <a:t>p_p_l</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53" name="TextBox 52"/>
          <p:cNvSpPr txBox="1"/>
          <p:nvPr/>
        </p:nvSpPr>
        <p:spPr>
          <a:xfrm>
            <a:off x="7101550" y="3089713"/>
            <a:ext cx="5932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a</a:t>
            </a:r>
          </a:p>
        </p:txBody>
      </p:sp>
      <p:sp>
        <p:nvSpPr>
          <p:cNvPr id="54" name="TextBox 53"/>
          <p:cNvSpPr txBox="1"/>
          <p:nvPr/>
        </p:nvSpPr>
        <p:spPr>
          <a:xfrm>
            <a:off x="7720654" y="3089713"/>
            <a:ext cx="5932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e</a:t>
            </a:r>
          </a:p>
        </p:txBody>
      </p:sp>
      <p:sp>
        <p:nvSpPr>
          <p:cNvPr id="82" name="TextBox 81"/>
          <p:cNvSpPr txBox="1"/>
          <p:nvPr/>
        </p:nvSpPr>
        <p:spPr>
          <a:xfrm>
            <a:off x="6812153" y="3812438"/>
            <a:ext cx="25328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noProof="0" dirty="0">
                <a:solidFill>
                  <a:srgbClr val="4472C4">
                    <a:lumMod val="50000"/>
                  </a:srgbClr>
                </a:solidFill>
                <a:latin typeface="Century Gothic" panose="020F0302020204030204"/>
              </a:rPr>
              <a:t>c_s_</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7" name="TextBox 86"/>
          <p:cNvSpPr txBox="1"/>
          <p:nvPr/>
        </p:nvSpPr>
        <p:spPr>
          <a:xfrm>
            <a:off x="7078684" y="3812360"/>
            <a:ext cx="562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a</a:t>
            </a:r>
          </a:p>
        </p:txBody>
      </p:sp>
      <p:sp>
        <p:nvSpPr>
          <p:cNvPr id="88" name="TextBox 87"/>
          <p:cNvSpPr txBox="1"/>
          <p:nvPr/>
        </p:nvSpPr>
        <p:spPr>
          <a:xfrm>
            <a:off x="7567227" y="3812360"/>
            <a:ext cx="562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a</a:t>
            </a:r>
          </a:p>
        </p:txBody>
      </p:sp>
      <p:sp>
        <p:nvSpPr>
          <p:cNvPr id="89" name="TextBox 88"/>
          <p:cNvSpPr txBox="1"/>
          <p:nvPr/>
        </p:nvSpPr>
        <p:spPr>
          <a:xfrm>
            <a:off x="6812153" y="4589089"/>
            <a:ext cx="25328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noProof="0" dirty="0">
                <a:solidFill>
                  <a:srgbClr val="4472C4">
                    <a:lumMod val="50000"/>
                  </a:srgbClr>
                </a:solidFill>
                <a:latin typeface="Century Gothic" panose="020F0302020204030204"/>
              </a:rPr>
              <a:t>_g_st_</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0" name="TextBox 89"/>
          <p:cNvSpPr txBox="1"/>
          <p:nvPr/>
        </p:nvSpPr>
        <p:spPr>
          <a:xfrm>
            <a:off x="6746739" y="4612725"/>
            <a:ext cx="562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a</a:t>
            </a:r>
          </a:p>
        </p:txBody>
      </p:sp>
      <p:sp>
        <p:nvSpPr>
          <p:cNvPr id="91" name="TextBox 90"/>
          <p:cNvSpPr txBox="1"/>
          <p:nvPr/>
        </p:nvSpPr>
        <p:spPr>
          <a:xfrm>
            <a:off x="7370506" y="4601339"/>
            <a:ext cx="562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o</a:t>
            </a:r>
          </a:p>
        </p:txBody>
      </p:sp>
      <p:sp>
        <p:nvSpPr>
          <p:cNvPr id="92" name="TextBox 91"/>
          <p:cNvSpPr txBox="1"/>
          <p:nvPr/>
        </p:nvSpPr>
        <p:spPr>
          <a:xfrm>
            <a:off x="7994273" y="4601339"/>
            <a:ext cx="562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o</a:t>
            </a:r>
          </a:p>
        </p:txBody>
      </p:sp>
      <p:sp>
        <p:nvSpPr>
          <p:cNvPr id="93" name="TextBox 92"/>
          <p:cNvSpPr txBox="1"/>
          <p:nvPr/>
        </p:nvSpPr>
        <p:spPr>
          <a:xfrm>
            <a:off x="6943268" y="5389376"/>
            <a:ext cx="25328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noProof="0" dirty="0">
                <a:solidFill>
                  <a:srgbClr val="4472C4">
                    <a:lumMod val="50000"/>
                  </a:srgbClr>
                </a:solidFill>
                <a:latin typeface="Century Gothic" panose="020F0302020204030204"/>
              </a:rPr>
              <a:t>_</a:t>
            </a:r>
            <a:r>
              <a:rPr lang="en-GB" sz="4000" noProof="0" dirty="0" err="1">
                <a:solidFill>
                  <a:srgbClr val="4472C4">
                    <a:lumMod val="50000"/>
                  </a:srgbClr>
                </a:solidFill>
                <a:latin typeface="Century Gothic" panose="020F0302020204030204"/>
              </a:rPr>
              <a:t>st_r</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4" name="TextBox 93"/>
          <p:cNvSpPr txBox="1"/>
          <p:nvPr/>
        </p:nvSpPr>
        <p:spPr>
          <a:xfrm>
            <a:off x="6880397" y="5390944"/>
            <a:ext cx="5932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e</a:t>
            </a:r>
          </a:p>
        </p:txBody>
      </p:sp>
      <p:sp>
        <p:nvSpPr>
          <p:cNvPr id="95" name="TextBox 94"/>
          <p:cNvSpPr txBox="1"/>
          <p:nvPr/>
        </p:nvSpPr>
        <p:spPr>
          <a:xfrm>
            <a:off x="7500993" y="5392541"/>
            <a:ext cx="5932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a</a:t>
            </a:r>
          </a:p>
        </p:txBody>
      </p:sp>
    </p:spTree>
    <p:extLst>
      <p:ext uri="{BB962C8B-B14F-4D97-AF65-F5344CB8AC3E}">
        <p14:creationId xmlns:p14="http://schemas.microsoft.com/office/powerpoint/2010/main" val="358749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1">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2">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94">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86BFFA-8FAE-436D-93AA-E668B5E0B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258756" cy="867128"/>
          </a:xfrm>
          <a:prstGeom prst="rect">
            <a:avLst/>
          </a:prstGeom>
        </p:spPr>
      </p:pic>
      <p:sp>
        <p:nvSpPr>
          <p:cNvPr id="11" name="Rectangle 2">
            <a:extLst>
              <a:ext uri="{FF2B5EF4-FFF2-40B4-BE49-F238E27FC236}">
                <a16:creationId xmlns:a16="http://schemas.microsoft.com/office/drawing/2014/main" id="{02262D6D-B585-4D75-9F13-BC5817A1C5FC}"/>
              </a:ext>
            </a:extLst>
          </p:cNvPr>
          <p:cNvSpPr>
            <a:spLocks noChangeArrowheads="1"/>
          </p:cNvSpPr>
          <p:nvPr/>
        </p:nvSpPr>
        <p:spPr bwMode="auto">
          <a:xfrm>
            <a:off x="9512083" y="1362298"/>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20" name="Rectangle 3">
            <a:extLst>
              <a:ext uri="{FF2B5EF4-FFF2-40B4-BE49-F238E27FC236}">
                <a16:creationId xmlns:a16="http://schemas.microsoft.com/office/drawing/2014/main" id="{22A17B92-8D3E-42BB-BD13-2414C923C1D6}"/>
              </a:ext>
            </a:extLst>
          </p:cNvPr>
          <p:cNvSpPr>
            <a:spLocks noChangeArrowheads="1"/>
          </p:cNvSpPr>
          <p:nvPr/>
        </p:nvSpPr>
        <p:spPr bwMode="auto">
          <a:xfrm>
            <a:off x="9509717" y="1362296"/>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21" name="Line 4">
            <a:extLst>
              <a:ext uri="{FF2B5EF4-FFF2-40B4-BE49-F238E27FC236}">
                <a16:creationId xmlns:a16="http://schemas.microsoft.com/office/drawing/2014/main" id="{9DB6A7B4-008C-407C-8F2E-B2257A10D2A4}"/>
              </a:ext>
            </a:extLst>
          </p:cNvPr>
          <p:cNvSpPr>
            <a:spLocks noChangeShapeType="1"/>
          </p:cNvSpPr>
          <p:nvPr/>
        </p:nvSpPr>
        <p:spPr bwMode="auto">
          <a:xfrm>
            <a:off x="10195456" y="1350870"/>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22" name="Line 7">
            <a:extLst>
              <a:ext uri="{FF2B5EF4-FFF2-40B4-BE49-F238E27FC236}">
                <a16:creationId xmlns:a16="http://schemas.microsoft.com/office/drawing/2014/main" id="{1F948888-7D6B-444A-B8D1-ED76A9D88A7F}"/>
              </a:ext>
            </a:extLst>
          </p:cNvPr>
          <p:cNvSpPr>
            <a:spLocks noChangeShapeType="1"/>
          </p:cNvSpPr>
          <p:nvPr/>
        </p:nvSpPr>
        <p:spPr bwMode="auto">
          <a:xfrm>
            <a:off x="10220144" y="135087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23" name="Line 9">
            <a:extLst>
              <a:ext uri="{FF2B5EF4-FFF2-40B4-BE49-F238E27FC236}">
                <a16:creationId xmlns:a16="http://schemas.microsoft.com/office/drawing/2014/main" id="{CCB1E44C-B9D3-4175-8D54-AACF422DA521}"/>
              </a:ext>
            </a:extLst>
          </p:cNvPr>
          <p:cNvSpPr>
            <a:spLocks noChangeShapeType="1"/>
          </p:cNvSpPr>
          <p:nvPr/>
        </p:nvSpPr>
        <p:spPr bwMode="auto">
          <a:xfrm>
            <a:off x="10195456" y="550712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24" name="Text Box 10">
            <a:extLst>
              <a:ext uri="{FF2B5EF4-FFF2-40B4-BE49-F238E27FC236}">
                <a16:creationId xmlns:a16="http://schemas.microsoft.com/office/drawing/2014/main" id="{99E512C7-BC6C-4691-9D61-57B3605D0D18}"/>
              </a:ext>
            </a:extLst>
          </p:cNvPr>
          <p:cNvSpPr txBox="1">
            <a:spLocks noChangeArrowheads="1"/>
          </p:cNvSpPr>
          <p:nvPr/>
        </p:nvSpPr>
        <p:spPr bwMode="auto">
          <a:xfrm>
            <a:off x="10195456" y="333477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
        <p:nvSpPr>
          <p:cNvPr id="25" name="Text Box 12">
            <a:extLst>
              <a:ext uri="{FF2B5EF4-FFF2-40B4-BE49-F238E27FC236}">
                <a16:creationId xmlns:a16="http://schemas.microsoft.com/office/drawing/2014/main" id="{1BBFB5F9-60D8-4482-ACFD-D8F5AF721E62}"/>
              </a:ext>
            </a:extLst>
          </p:cNvPr>
          <p:cNvSpPr txBox="1">
            <a:spLocks noChangeArrowheads="1"/>
          </p:cNvSpPr>
          <p:nvPr/>
        </p:nvSpPr>
        <p:spPr bwMode="auto">
          <a:xfrm>
            <a:off x="10436935" y="1193019"/>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26" name="Text Box 14">
            <a:extLst>
              <a:ext uri="{FF2B5EF4-FFF2-40B4-BE49-F238E27FC236}">
                <a16:creationId xmlns:a16="http://schemas.microsoft.com/office/drawing/2014/main" id="{82C70F06-2264-482B-8D8E-6F753B3E0297}"/>
              </a:ext>
            </a:extLst>
          </p:cNvPr>
          <p:cNvSpPr txBox="1">
            <a:spLocks noChangeArrowheads="1"/>
          </p:cNvSpPr>
          <p:nvPr/>
        </p:nvSpPr>
        <p:spPr bwMode="auto">
          <a:xfrm>
            <a:off x="10412247" y="532660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graphicFrame>
        <p:nvGraphicFramePr>
          <p:cNvPr id="27" name="Table 26">
            <a:extLst>
              <a:ext uri="{FF2B5EF4-FFF2-40B4-BE49-F238E27FC236}">
                <a16:creationId xmlns:a16="http://schemas.microsoft.com/office/drawing/2014/main" id="{AA23ECFE-A59B-4BF0-88FF-7CC2B80AA2AB}"/>
              </a:ext>
            </a:extLst>
          </p:cNvPr>
          <p:cNvGraphicFramePr>
            <a:graphicFrameLocks noGrp="1"/>
          </p:cNvGraphicFramePr>
          <p:nvPr>
            <p:extLst>
              <p:ext uri="{D42A27DB-BD31-4B8C-83A1-F6EECF244321}">
                <p14:modId xmlns:p14="http://schemas.microsoft.com/office/powerpoint/2010/main" val="2531666859"/>
              </p:ext>
            </p:extLst>
          </p:nvPr>
        </p:nvGraphicFramePr>
        <p:xfrm>
          <a:off x="3278343" y="1221944"/>
          <a:ext cx="5517818" cy="5085540"/>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2379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dirty="0">
                          <a:solidFill>
                            <a:srgbClr val="115076"/>
                          </a:solidFill>
                          <a:latin typeface="Century Gothic" panose="020B0502020202020204" pitchFamily="34" charset="0"/>
                        </a:rPr>
                        <a:t>¿Cómo?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How? Sorry?</a:t>
                      </a:r>
                    </a:p>
                  </a:txBody>
                  <a:tcPr marL="68580" marR="68580" marT="0" marB="0" anchor="ctr"/>
                </a:tc>
                <a:extLst>
                  <a:ext uri="{0D108BD9-81ED-4DB2-BD59-A6C34878D82A}">
                    <a16:rowId xmlns:a16="http://schemas.microsoft.com/office/drawing/2014/main" val="10001"/>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hoy</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today</a:t>
                      </a:r>
                    </a:p>
                  </a:txBody>
                  <a:tcPr marL="68580" marR="68580" marT="0" marB="0" anchor="ctr"/>
                </a:tc>
                <a:extLst>
                  <a:ext uri="{0D108BD9-81ED-4DB2-BD59-A6C34878D82A}">
                    <a16:rowId xmlns:a16="http://schemas.microsoft.com/office/drawing/2014/main" val="10002"/>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nervioso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nervous</a:t>
                      </a:r>
                    </a:p>
                  </a:txBody>
                  <a:tcPr marL="68580" marR="68580" marT="0" marB="0" anchor="ctr"/>
                </a:tc>
                <a:extLst>
                  <a:ext uri="{0D108BD9-81ED-4DB2-BD59-A6C34878D82A}">
                    <a16:rowId xmlns:a16="http://schemas.microsoft.com/office/drawing/2014/main" val="10003"/>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tranquilo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calm</a:t>
                      </a:r>
                    </a:p>
                  </a:txBody>
                  <a:tcPr marL="68580" marR="68580" marT="0" marB="0" anchor="ctr"/>
                </a:tc>
                <a:extLst>
                  <a:ext uri="{0D108BD9-81ED-4DB2-BD59-A6C34878D82A}">
                    <a16:rowId xmlns:a16="http://schemas.microsoft.com/office/drawing/2014/main" val="10004"/>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serio</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serious</a:t>
                      </a:r>
                    </a:p>
                  </a:txBody>
                  <a:tcPr marL="68580" marR="68580" marT="0" marB="0" anchor="ctr"/>
                </a:tc>
                <a:extLst>
                  <a:ext uri="{0D108BD9-81ED-4DB2-BD59-A6C34878D82A}">
                    <a16:rowId xmlns:a16="http://schemas.microsoft.com/office/drawing/2014/main" val="10005"/>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raro</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strange</a:t>
                      </a:r>
                    </a:p>
                  </a:txBody>
                  <a:tcPr marL="68580" marR="68580" marT="0" marB="0" anchor="ctr"/>
                </a:tc>
                <a:extLst>
                  <a:ext uri="{0D108BD9-81ED-4DB2-BD59-A6C34878D82A}">
                    <a16:rowId xmlns:a16="http://schemas.microsoft.com/office/drawing/2014/main" val="10006"/>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7</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tonto</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silly</a:t>
                      </a:r>
                    </a:p>
                  </a:txBody>
                  <a:tcPr marL="68580" marR="68580" marT="0" marB="0" anchor="ctr"/>
                </a:tc>
                <a:extLst>
                  <a:ext uri="{0D108BD9-81ED-4DB2-BD59-A6C34878D82A}">
                    <a16:rowId xmlns:a16="http://schemas.microsoft.com/office/drawing/2014/main" val="10007"/>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8</a:t>
                      </a:r>
                      <a:endPar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blanco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white, pale</a:t>
                      </a:r>
                    </a:p>
                  </a:txBody>
                  <a:tcPr marL="68580" marR="68580" marT="0" marB="0" anchor="ctr"/>
                </a:tc>
                <a:extLst>
                  <a:ext uri="{0D108BD9-81ED-4DB2-BD59-A6C34878D82A}">
                    <a16:rowId xmlns:a16="http://schemas.microsoft.com/office/drawing/2014/main" val="10008"/>
                  </a:ext>
                </a:extLst>
              </a:tr>
              <a:tr h="42379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rgbClr val="02456F"/>
                          </a:solidFill>
                          <a:effectLst/>
                          <a:latin typeface="Century Gothic" panose="020B0502020202020204" pitchFamily="34" charset="0"/>
                        </a:rPr>
                        <a:t>9</a:t>
                      </a:r>
                      <a:endPar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listo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ready</a:t>
                      </a:r>
                    </a:p>
                  </a:txBody>
                  <a:tcPr marL="68580" marR="68580" marT="0" marB="0" anchor="ctr"/>
                </a:tc>
                <a:extLst>
                  <a:ext uri="{0D108BD9-81ED-4DB2-BD59-A6C34878D82A}">
                    <a16:rowId xmlns:a16="http://schemas.microsoft.com/office/drawing/2014/main" val="636232678"/>
                  </a:ext>
                </a:extLst>
              </a:tr>
              <a:tr h="42379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rgbClr val="02456F"/>
                          </a:solidFill>
                          <a:effectLst/>
                          <a:latin typeface="Century Gothic" panose="020B0502020202020204" pitchFamily="34" charset="0"/>
                        </a:rPr>
                        <a:t>10</a:t>
                      </a:r>
                      <a:endPar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seguro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sure, certain</a:t>
                      </a:r>
                    </a:p>
                  </a:txBody>
                  <a:tcPr marL="68580" marR="68580" marT="0" marB="0" anchor="ctr"/>
                </a:tc>
                <a:extLst>
                  <a:ext uri="{0D108BD9-81ED-4DB2-BD59-A6C34878D82A}">
                    <a16:rowId xmlns:a16="http://schemas.microsoft.com/office/drawing/2014/main" val="1068282925"/>
                  </a:ext>
                </a:extLst>
              </a:tr>
              <a:tr h="42379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11</a:t>
                      </a:r>
                      <a:endPar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muy</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very</a:t>
                      </a:r>
                    </a:p>
                  </a:txBody>
                  <a:tcPr marL="68580" marR="68580" marT="0" marB="0" anchor="ctr"/>
                </a:tc>
                <a:extLst>
                  <a:ext uri="{0D108BD9-81ED-4DB2-BD59-A6C34878D82A}">
                    <a16:rowId xmlns:a16="http://schemas.microsoft.com/office/drawing/2014/main" val="10009"/>
                  </a:ext>
                </a:extLst>
              </a:tr>
            </a:tbl>
          </a:graphicData>
        </a:graphic>
      </p:graphicFrame>
      <p:sp>
        <p:nvSpPr>
          <p:cNvPr id="29" name="Rectangle 28">
            <a:extLst>
              <a:ext uri="{FF2B5EF4-FFF2-40B4-BE49-F238E27FC236}">
                <a16:creationId xmlns:a16="http://schemas.microsoft.com/office/drawing/2014/main" id="{A6B72FAC-6505-4C96-A4DC-73548F51AE55}"/>
              </a:ext>
            </a:extLst>
          </p:cNvPr>
          <p:cNvSpPr/>
          <p:nvPr/>
        </p:nvSpPr>
        <p:spPr>
          <a:xfrm>
            <a:off x="9358489" y="5518555"/>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AutoShape 11">
            <a:hlinkClick r:id="" action="ppaction://noaction" highlightClick="1"/>
            <a:extLst>
              <a:ext uri="{FF2B5EF4-FFF2-40B4-BE49-F238E27FC236}">
                <a16:creationId xmlns:a16="http://schemas.microsoft.com/office/drawing/2014/main" id="{ADAE94A9-1896-4A64-B640-9044CB36ECC1}"/>
              </a:ext>
            </a:extLst>
          </p:cNvPr>
          <p:cNvSpPr>
            <a:spLocks noChangeArrowheads="1"/>
          </p:cNvSpPr>
          <p:nvPr/>
        </p:nvSpPr>
        <p:spPr bwMode="auto">
          <a:xfrm>
            <a:off x="9248819" y="573754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INICIO</a:t>
            </a:r>
          </a:p>
        </p:txBody>
      </p:sp>
      <p:sp>
        <p:nvSpPr>
          <p:cNvPr id="2" name="Title 1">
            <a:extLst>
              <a:ext uri="{FF2B5EF4-FFF2-40B4-BE49-F238E27FC236}">
                <a16:creationId xmlns:a16="http://schemas.microsoft.com/office/drawing/2014/main" id="{61753EC3-A57B-49C7-89F9-41B72E183718}"/>
              </a:ext>
            </a:extLst>
          </p:cNvPr>
          <p:cNvSpPr>
            <a:spLocks noGrp="1"/>
          </p:cNvSpPr>
          <p:nvPr>
            <p:ph type="title"/>
          </p:nvPr>
        </p:nvSpPr>
        <p:spPr>
          <a:xfrm>
            <a:off x="215817" y="-7517"/>
            <a:ext cx="10515600" cy="1325563"/>
          </a:xfrm>
        </p:spPr>
        <p:txBody>
          <a:bodyPr/>
          <a:lstStyle/>
          <a:p>
            <a:pPr rtl="0" eaLnBrk="1" latinLnBrk="0" hangingPunct="1"/>
            <a:r>
              <a:rPr lang="en-GB" sz="3600" b="1" kern="1200" dirty="0">
                <a:solidFill>
                  <a:srgbClr val="FFFFFF"/>
                </a:solidFill>
                <a:effectLst/>
                <a:latin typeface="Century Gothic" panose="020B0502020202020204" pitchFamily="34" charset="0"/>
                <a:ea typeface="+mn-ea"/>
                <a:cs typeface="+mn-cs"/>
              </a:rPr>
              <a:t>Vocabulario</a:t>
            </a:r>
          </a:p>
        </p:txBody>
      </p:sp>
      <p:grpSp>
        <p:nvGrpSpPr>
          <p:cNvPr id="4" name="Group 3"/>
          <p:cNvGrpSpPr/>
          <p:nvPr/>
        </p:nvGrpSpPr>
        <p:grpSpPr>
          <a:xfrm>
            <a:off x="6169670" y="1701273"/>
            <a:ext cx="2379502" cy="4583159"/>
            <a:chOff x="6244813" y="1701273"/>
            <a:chExt cx="2379502" cy="4583159"/>
          </a:xfrm>
        </p:grpSpPr>
        <p:sp>
          <p:nvSpPr>
            <p:cNvPr id="43" name="Rectangle 42">
              <a:extLst>
                <a:ext uri="{FF2B5EF4-FFF2-40B4-BE49-F238E27FC236}">
                  <a16:creationId xmlns:a16="http://schemas.microsoft.com/office/drawing/2014/main" id="{17DBDDCA-1BD3-4B98-B1DD-40BE3EED9F60}"/>
                </a:ext>
              </a:extLst>
            </p:cNvPr>
            <p:cNvSpPr/>
            <p:nvPr/>
          </p:nvSpPr>
          <p:spPr>
            <a:xfrm>
              <a:off x="6244813" y="1701273"/>
              <a:ext cx="2379501"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4" name="Rectangle 43">
              <a:extLst>
                <a:ext uri="{FF2B5EF4-FFF2-40B4-BE49-F238E27FC236}">
                  <a16:creationId xmlns:a16="http://schemas.microsoft.com/office/drawing/2014/main" id="{74A392A3-FCBF-452F-BA46-4EDDC3AC430B}"/>
                </a:ext>
              </a:extLst>
            </p:cNvPr>
            <p:cNvSpPr/>
            <p:nvPr/>
          </p:nvSpPr>
          <p:spPr>
            <a:xfrm>
              <a:off x="6244813" y="2093013"/>
              <a:ext cx="2379501"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5" name="Rectangle 44">
              <a:extLst>
                <a:ext uri="{FF2B5EF4-FFF2-40B4-BE49-F238E27FC236}">
                  <a16:creationId xmlns:a16="http://schemas.microsoft.com/office/drawing/2014/main" id="{65CF68F1-C35A-4F27-90C3-6A33F0A0B2A5}"/>
                </a:ext>
              </a:extLst>
            </p:cNvPr>
            <p:cNvSpPr/>
            <p:nvPr/>
          </p:nvSpPr>
          <p:spPr>
            <a:xfrm>
              <a:off x="6244813" y="2522976"/>
              <a:ext cx="2379501"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6" name="Rectangle 45">
              <a:extLst>
                <a:ext uri="{FF2B5EF4-FFF2-40B4-BE49-F238E27FC236}">
                  <a16:creationId xmlns:a16="http://schemas.microsoft.com/office/drawing/2014/main" id="{CCDED527-E973-4D6C-8518-F28B28CB3D6C}"/>
                </a:ext>
              </a:extLst>
            </p:cNvPr>
            <p:cNvSpPr/>
            <p:nvPr/>
          </p:nvSpPr>
          <p:spPr>
            <a:xfrm>
              <a:off x="6244814" y="2957390"/>
              <a:ext cx="2379501"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7" name="Rectangle 46">
              <a:extLst>
                <a:ext uri="{FF2B5EF4-FFF2-40B4-BE49-F238E27FC236}">
                  <a16:creationId xmlns:a16="http://schemas.microsoft.com/office/drawing/2014/main" id="{E3C1337D-4103-4653-9C67-CAA9BD7BDBFD}"/>
                </a:ext>
              </a:extLst>
            </p:cNvPr>
            <p:cNvSpPr/>
            <p:nvPr/>
          </p:nvSpPr>
          <p:spPr>
            <a:xfrm>
              <a:off x="6244814" y="3373866"/>
              <a:ext cx="2379501"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8" name="Rectangle 47">
              <a:extLst>
                <a:ext uri="{FF2B5EF4-FFF2-40B4-BE49-F238E27FC236}">
                  <a16:creationId xmlns:a16="http://schemas.microsoft.com/office/drawing/2014/main" id="{04D435E4-8E43-49AD-9AAD-B356AFAA8EF0}"/>
                </a:ext>
              </a:extLst>
            </p:cNvPr>
            <p:cNvSpPr/>
            <p:nvPr/>
          </p:nvSpPr>
          <p:spPr>
            <a:xfrm>
              <a:off x="6244814" y="3782080"/>
              <a:ext cx="2379501"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9" name="Rectangle 48">
              <a:extLst>
                <a:ext uri="{FF2B5EF4-FFF2-40B4-BE49-F238E27FC236}">
                  <a16:creationId xmlns:a16="http://schemas.microsoft.com/office/drawing/2014/main" id="{672D1F7E-BBBB-41B0-90E1-7CBC8038E617}"/>
                </a:ext>
              </a:extLst>
            </p:cNvPr>
            <p:cNvSpPr/>
            <p:nvPr/>
          </p:nvSpPr>
          <p:spPr>
            <a:xfrm>
              <a:off x="6244814" y="4221810"/>
              <a:ext cx="2379501"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50" name="Rectangle 49">
              <a:extLst>
                <a:ext uri="{FF2B5EF4-FFF2-40B4-BE49-F238E27FC236}">
                  <a16:creationId xmlns:a16="http://schemas.microsoft.com/office/drawing/2014/main" id="{AB6B9028-014A-453D-A355-855D5F16BB0D}"/>
                </a:ext>
              </a:extLst>
            </p:cNvPr>
            <p:cNvSpPr/>
            <p:nvPr/>
          </p:nvSpPr>
          <p:spPr>
            <a:xfrm>
              <a:off x="6244813" y="4656368"/>
              <a:ext cx="2379501"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51" name="Rectangle 50">
              <a:extLst>
                <a:ext uri="{FF2B5EF4-FFF2-40B4-BE49-F238E27FC236}">
                  <a16:creationId xmlns:a16="http://schemas.microsoft.com/office/drawing/2014/main" id="{5A91956F-50CE-4C2B-ADAA-C560E3B4E9E2}"/>
                </a:ext>
              </a:extLst>
            </p:cNvPr>
            <p:cNvSpPr/>
            <p:nvPr/>
          </p:nvSpPr>
          <p:spPr>
            <a:xfrm>
              <a:off x="6244814" y="5087947"/>
              <a:ext cx="2379501"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52" name="Rectangle 51">
              <a:extLst>
                <a:ext uri="{FF2B5EF4-FFF2-40B4-BE49-F238E27FC236}">
                  <a16:creationId xmlns:a16="http://schemas.microsoft.com/office/drawing/2014/main" id="{074A3E60-766B-440A-953D-BB8B3F2C4E03}"/>
                </a:ext>
              </a:extLst>
            </p:cNvPr>
            <p:cNvSpPr/>
            <p:nvPr/>
          </p:nvSpPr>
          <p:spPr>
            <a:xfrm>
              <a:off x="6244813" y="5537422"/>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53" name="Rectangle 52">
              <a:extLst>
                <a:ext uri="{FF2B5EF4-FFF2-40B4-BE49-F238E27FC236}">
                  <a16:creationId xmlns:a16="http://schemas.microsoft.com/office/drawing/2014/main" id="{074A3E60-766B-440A-953D-BB8B3F2C4E03}"/>
                </a:ext>
              </a:extLst>
            </p:cNvPr>
            <p:cNvSpPr/>
            <p:nvPr/>
          </p:nvSpPr>
          <p:spPr>
            <a:xfrm>
              <a:off x="6244813" y="5952944"/>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grpSp>
        <p:nvGrpSpPr>
          <p:cNvPr id="6" name="Group 5"/>
          <p:cNvGrpSpPr/>
          <p:nvPr/>
        </p:nvGrpSpPr>
        <p:grpSpPr>
          <a:xfrm>
            <a:off x="3933434" y="1666839"/>
            <a:ext cx="2037220" cy="4586147"/>
            <a:chOff x="3811622" y="1666707"/>
            <a:chExt cx="2037220" cy="4586147"/>
          </a:xfrm>
        </p:grpSpPr>
        <p:sp>
          <p:nvSpPr>
            <p:cNvPr id="32" name="Rectangle 31">
              <a:extLst>
                <a:ext uri="{FF2B5EF4-FFF2-40B4-BE49-F238E27FC236}">
                  <a16:creationId xmlns:a16="http://schemas.microsoft.com/office/drawing/2014/main" id="{915CB5E9-E664-41F3-AA25-DD5351799B92}"/>
                </a:ext>
              </a:extLst>
            </p:cNvPr>
            <p:cNvSpPr/>
            <p:nvPr/>
          </p:nvSpPr>
          <p:spPr>
            <a:xfrm>
              <a:off x="3842194" y="1666707"/>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3" name="Rectangle 32">
              <a:extLst>
                <a:ext uri="{FF2B5EF4-FFF2-40B4-BE49-F238E27FC236}">
                  <a16:creationId xmlns:a16="http://schemas.microsoft.com/office/drawing/2014/main" id="{DA7C4B2E-45BB-451F-90F7-7574135EE616}"/>
                </a:ext>
              </a:extLst>
            </p:cNvPr>
            <p:cNvSpPr/>
            <p:nvPr/>
          </p:nvSpPr>
          <p:spPr>
            <a:xfrm>
              <a:off x="3842195" y="2103245"/>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4" name="Rectangle 33">
              <a:extLst>
                <a:ext uri="{FF2B5EF4-FFF2-40B4-BE49-F238E27FC236}">
                  <a16:creationId xmlns:a16="http://schemas.microsoft.com/office/drawing/2014/main" id="{0DFF0C4C-6758-4266-96B5-AE02B7E58CEC}"/>
                </a:ext>
              </a:extLst>
            </p:cNvPr>
            <p:cNvSpPr/>
            <p:nvPr/>
          </p:nvSpPr>
          <p:spPr>
            <a:xfrm>
              <a:off x="3842195" y="2521524"/>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5" name="Rectangle 34">
              <a:extLst>
                <a:ext uri="{FF2B5EF4-FFF2-40B4-BE49-F238E27FC236}">
                  <a16:creationId xmlns:a16="http://schemas.microsoft.com/office/drawing/2014/main" id="{E0CFFB57-E6D7-40AB-BCCB-9A32E9CBD16E}"/>
                </a:ext>
              </a:extLst>
            </p:cNvPr>
            <p:cNvSpPr/>
            <p:nvPr/>
          </p:nvSpPr>
          <p:spPr>
            <a:xfrm>
              <a:off x="3842195" y="2982792"/>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6" name="Rectangle 35">
              <a:extLst>
                <a:ext uri="{FF2B5EF4-FFF2-40B4-BE49-F238E27FC236}">
                  <a16:creationId xmlns:a16="http://schemas.microsoft.com/office/drawing/2014/main" id="{56A22DFC-8CC3-4382-A782-964DFD7AE17F}"/>
                </a:ext>
              </a:extLst>
            </p:cNvPr>
            <p:cNvSpPr/>
            <p:nvPr/>
          </p:nvSpPr>
          <p:spPr>
            <a:xfrm>
              <a:off x="3842195" y="3399268"/>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7" name="Rectangle 36">
              <a:extLst>
                <a:ext uri="{FF2B5EF4-FFF2-40B4-BE49-F238E27FC236}">
                  <a16:creationId xmlns:a16="http://schemas.microsoft.com/office/drawing/2014/main" id="{2DC6EE1F-80B0-4C63-B24B-F33B5FC67988}"/>
                </a:ext>
              </a:extLst>
            </p:cNvPr>
            <p:cNvSpPr/>
            <p:nvPr/>
          </p:nvSpPr>
          <p:spPr>
            <a:xfrm>
              <a:off x="3842195" y="3807482"/>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8" name="Rectangle 37">
              <a:extLst>
                <a:ext uri="{FF2B5EF4-FFF2-40B4-BE49-F238E27FC236}">
                  <a16:creationId xmlns:a16="http://schemas.microsoft.com/office/drawing/2014/main" id="{D3BD3BD7-C7BB-49BA-93A3-2C732EB0FC75}"/>
                </a:ext>
              </a:extLst>
            </p:cNvPr>
            <p:cNvSpPr/>
            <p:nvPr/>
          </p:nvSpPr>
          <p:spPr>
            <a:xfrm>
              <a:off x="3842195" y="4247212"/>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9" name="Rectangle 38">
              <a:extLst>
                <a:ext uri="{FF2B5EF4-FFF2-40B4-BE49-F238E27FC236}">
                  <a16:creationId xmlns:a16="http://schemas.microsoft.com/office/drawing/2014/main" id="{25B1A57E-4D0A-4266-8288-F97542210DDA}"/>
                </a:ext>
              </a:extLst>
            </p:cNvPr>
            <p:cNvSpPr/>
            <p:nvPr/>
          </p:nvSpPr>
          <p:spPr>
            <a:xfrm>
              <a:off x="3817506" y="4629871"/>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0" name="Rectangle 39">
              <a:extLst>
                <a:ext uri="{FF2B5EF4-FFF2-40B4-BE49-F238E27FC236}">
                  <a16:creationId xmlns:a16="http://schemas.microsoft.com/office/drawing/2014/main" id="{7E7590FC-5738-4345-A9FE-E9677BFDC387}"/>
                </a:ext>
              </a:extLst>
            </p:cNvPr>
            <p:cNvSpPr/>
            <p:nvPr/>
          </p:nvSpPr>
          <p:spPr>
            <a:xfrm>
              <a:off x="3811622" y="5071224"/>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1" name="Rectangle 40">
              <a:extLst>
                <a:ext uri="{FF2B5EF4-FFF2-40B4-BE49-F238E27FC236}">
                  <a16:creationId xmlns:a16="http://schemas.microsoft.com/office/drawing/2014/main" id="{6EE9CEC1-7EF1-430C-B0F2-DA081CFF2A2C}"/>
                </a:ext>
              </a:extLst>
            </p:cNvPr>
            <p:cNvSpPr/>
            <p:nvPr/>
          </p:nvSpPr>
          <p:spPr>
            <a:xfrm>
              <a:off x="3842193" y="5507029"/>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54" name="Rectangle 53">
              <a:extLst>
                <a:ext uri="{FF2B5EF4-FFF2-40B4-BE49-F238E27FC236}">
                  <a16:creationId xmlns:a16="http://schemas.microsoft.com/office/drawing/2014/main" id="{6EE9CEC1-7EF1-430C-B0F2-DA081CFF2A2C}"/>
                </a:ext>
              </a:extLst>
            </p:cNvPr>
            <p:cNvSpPr/>
            <p:nvPr/>
          </p:nvSpPr>
          <p:spPr>
            <a:xfrm>
              <a:off x="3817961" y="592136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Tree>
    <p:extLst>
      <p:ext uri="{BB962C8B-B14F-4D97-AF65-F5344CB8AC3E}">
        <p14:creationId xmlns:p14="http://schemas.microsoft.com/office/powerpoint/2010/main" val="286762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20"/>
                                        </p:tgtEl>
                                      </p:cBhvr>
                                    </p:animEffect>
                                    <p:set>
                                      <p:cBhvr>
                                        <p:cTn id="28" dur="1" fill="hold">
                                          <p:stCondLst>
                                            <p:cond delay="58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0550355-B1E9-4334-B416-F0E82090E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9" name="Title 1">
            <a:extLst>
              <a:ext uri="{FF2B5EF4-FFF2-40B4-BE49-F238E27FC236}">
                <a16:creationId xmlns:a16="http://schemas.microsoft.com/office/drawing/2014/main" id="{67945ADC-C299-47DB-81AE-2C1FF90387AF}"/>
              </a:ext>
            </a:extLst>
          </p:cNvPr>
          <p:cNvSpPr>
            <a:spLocks noGrp="1"/>
          </p:cNvSpPr>
          <p:nvPr>
            <p:ph type="title"/>
          </p:nvPr>
        </p:nvSpPr>
        <p:spPr>
          <a:xfrm>
            <a:off x="0" y="0"/>
            <a:ext cx="6484584" cy="1325563"/>
          </a:xfrm>
        </p:spPr>
        <p:txBody>
          <a:bodyPr>
            <a:normAutofit/>
          </a:bodyPr>
          <a:lstStyle/>
          <a:p>
            <a:r>
              <a:rPr lang="en-GB" sz="3600" b="1" dirty="0">
                <a:solidFill>
                  <a:schemeClr val="bg1"/>
                </a:solidFill>
                <a:latin typeface="Century Gothic" panose="020B0502020202020204" pitchFamily="34" charset="0"/>
              </a:rPr>
              <a:t>Estar for state/mood</a:t>
            </a:r>
          </a:p>
        </p:txBody>
      </p:sp>
      <p:sp>
        <p:nvSpPr>
          <p:cNvPr id="30" name="TextBox 29">
            <a:extLst>
              <a:ext uri="{FF2B5EF4-FFF2-40B4-BE49-F238E27FC236}">
                <a16:creationId xmlns:a16="http://schemas.microsoft.com/office/drawing/2014/main" id="{DDC57EE5-B1EC-4995-852A-02BEF5129DC4}"/>
              </a:ext>
            </a:extLst>
          </p:cNvPr>
          <p:cNvSpPr txBox="1"/>
          <p:nvPr/>
        </p:nvSpPr>
        <p:spPr>
          <a:xfrm>
            <a:off x="831785" y="4476872"/>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Estás</a:t>
            </a:r>
            <a:r>
              <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3000" noProof="0" dirty="0" err="1">
                <a:solidFill>
                  <a:schemeClr val="accent5">
                    <a:lumMod val="50000"/>
                  </a:schemeClr>
                </a:solidFill>
                <a:latin typeface="Century Gothic" panose="020B0502020202020204" pitchFamily="34" charset="0"/>
              </a:rPr>
              <a:t>tont</a:t>
            </a:r>
            <a:r>
              <a:rPr lang="en-GB" sz="3000" dirty="0">
                <a:solidFill>
                  <a:schemeClr val="accent5">
                    <a:lumMod val="50000"/>
                  </a:schemeClr>
                </a:solidFill>
                <a:latin typeface="Century Gothic" panose="020B0502020202020204" pitchFamily="34" charset="0"/>
              </a:rPr>
              <a:t>o</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308934E6-9AB6-4B89-B9C2-CB1B1B366835}"/>
              </a:ext>
            </a:extLst>
          </p:cNvPr>
          <p:cNvSpPr txBox="1"/>
          <p:nvPr/>
        </p:nvSpPr>
        <p:spPr>
          <a:xfrm>
            <a:off x="5231332" y="5228868"/>
            <a:ext cx="50195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is strange</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2" name="TextBox 31">
            <a:extLst>
              <a:ext uri="{FF2B5EF4-FFF2-40B4-BE49-F238E27FC236}">
                <a16:creationId xmlns:a16="http://schemas.microsoft.com/office/drawing/2014/main" id="{4BFC73BD-1ED0-4FCA-B95C-84C17AA5FE64}"/>
              </a:ext>
            </a:extLst>
          </p:cNvPr>
          <p:cNvSpPr txBox="1"/>
          <p:nvPr/>
        </p:nvSpPr>
        <p:spPr>
          <a:xfrm>
            <a:off x="831785" y="373706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Estoy</a:t>
            </a:r>
            <a:r>
              <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3000" noProof="0" dirty="0" err="1">
                <a:solidFill>
                  <a:schemeClr val="accent5">
                    <a:lumMod val="50000"/>
                  </a:schemeClr>
                </a:solidFill>
                <a:latin typeface="Century Gothic" panose="020B0502020202020204" pitchFamily="34" charset="0"/>
              </a:rPr>
              <a:t>nervioso</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3" name="TextBox 32">
            <a:extLst>
              <a:ext uri="{FF2B5EF4-FFF2-40B4-BE49-F238E27FC236}">
                <a16:creationId xmlns:a16="http://schemas.microsoft.com/office/drawing/2014/main" id="{8127676B-20D8-4702-91F3-B030117B65DF}"/>
              </a:ext>
            </a:extLst>
          </p:cNvPr>
          <p:cNvSpPr txBox="1"/>
          <p:nvPr/>
        </p:nvSpPr>
        <p:spPr>
          <a:xfrm>
            <a:off x="5231332" y="373706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Century Gothic" panose="020B0502020202020204" pitchFamily="34" charset="0"/>
              </a:rPr>
              <a:t>I am nervous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4" name="TextBox 33">
            <a:extLst>
              <a:ext uri="{FF2B5EF4-FFF2-40B4-BE49-F238E27FC236}">
                <a16:creationId xmlns:a16="http://schemas.microsoft.com/office/drawing/2014/main" id="{CFBF3A36-2710-4612-AF6A-C0A68AC1B420}"/>
              </a:ext>
            </a:extLst>
          </p:cNvPr>
          <p:cNvSpPr txBox="1"/>
          <p:nvPr/>
        </p:nvSpPr>
        <p:spPr>
          <a:xfrm>
            <a:off x="831785" y="521667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Está</a:t>
            </a:r>
            <a:r>
              <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3000" noProof="0" dirty="0" err="1">
                <a:solidFill>
                  <a:schemeClr val="accent5">
                    <a:lumMod val="50000"/>
                  </a:schemeClr>
                </a:solidFill>
                <a:latin typeface="Century Gothic" panose="020B0502020202020204" pitchFamily="34" charset="0"/>
              </a:rPr>
              <a:t>rar</a:t>
            </a:r>
            <a:r>
              <a:rPr lang="en-GB" sz="3000" dirty="0">
                <a:solidFill>
                  <a:schemeClr val="accent5">
                    <a:lumMod val="50000"/>
                  </a:schemeClr>
                </a:solidFill>
                <a:latin typeface="Century Gothic" panose="020B0502020202020204" pitchFamily="34" charset="0"/>
              </a:rPr>
              <a:t>o</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5" name="TextBox 34">
            <a:extLst>
              <a:ext uri="{FF2B5EF4-FFF2-40B4-BE49-F238E27FC236}">
                <a16:creationId xmlns:a16="http://schemas.microsoft.com/office/drawing/2014/main" id="{28E45CE9-4A28-4A88-A367-9F5C9C792D5D}"/>
              </a:ext>
            </a:extLst>
          </p:cNvPr>
          <p:cNvSpPr txBox="1"/>
          <p:nvPr/>
        </p:nvSpPr>
        <p:spPr>
          <a:xfrm>
            <a:off x="5231332" y="4508646"/>
            <a:ext cx="50195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are silly</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6" name="Oval Callout 16">
            <a:extLst>
              <a:ext uri="{FF2B5EF4-FFF2-40B4-BE49-F238E27FC236}">
                <a16:creationId xmlns:a16="http://schemas.microsoft.com/office/drawing/2014/main" id="{0D09A210-5A34-4E13-A014-29855B1AF399}"/>
              </a:ext>
            </a:extLst>
          </p:cNvPr>
          <p:cNvSpPr/>
          <p:nvPr/>
        </p:nvSpPr>
        <p:spPr>
          <a:xfrm>
            <a:off x="3402052" y="3381250"/>
            <a:ext cx="8678131" cy="2745241"/>
          </a:xfrm>
          <a:prstGeom prst="wedgeEllipseCallout">
            <a:avLst>
              <a:gd name="adj1" fmla="val -44875"/>
              <a:gd name="adj2" fmla="val -67467"/>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rgbClr val="002060"/>
              </a:solidFill>
              <a:latin typeface="Century Gothic" panose="020B0502020202020204" pitchFamily="34" charset="0"/>
            </a:endParaRPr>
          </a:p>
          <a:p>
            <a:pPr algn="ctr"/>
            <a:r>
              <a:rPr lang="en-GB" sz="2200" dirty="0">
                <a:solidFill>
                  <a:srgbClr val="002060"/>
                </a:solidFill>
                <a:latin typeface="Century Gothic" panose="020B0502020202020204" pitchFamily="34" charset="0"/>
              </a:rPr>
              <a:t>In English, we often use a verb with ‘-ing’ to talk about a temporary state (‘right now’).</a:t>
            </a:r>
          </a:p>
          <a:p>
            <a:pPr algn="ctr"/>
            <a:r>
              <a:rPr lang="en-GB" sz="2200" dirty="0">
                <a:solidFill>
                  <a:srgbClr val="002060"/>
                </a:solidFill>
                <a:latin typeface="Century Gothic" panose="020B0502020202020204" pitchFamily="34" charset="0"/>
              </a:rPr>
              <a:t>For example:</a:t>
            </a:r>
          </a:p>
          <a:p>
            <a:pPr algn="ctr"/>
            <a:r>
              <a:rPr lang="en-GB" sz="2200" dirty="0">
                <a:solidFill>
                  <a:srgbClr val="002060"/>
                </a:solidFill>
                <a:latin typeface="Century Gothic" panose="020B0502020202020204" pitchFamily="34" charset="0"/>
              </a:rPr>
              <a:t>I am </a:t>
            </a:r>
            <a:r>
              <a:rPr lang="en-GB" sz="2200" i="1" dirty="0">
                <a:solidFill>
                  <a:srgbClr val="002060"/>
                </a:solidFill>
                <a:latin typeface="Century Gothic" panose="020B0502020202020204" pitchFamily="34" charset="0"/>
              </a:rPr>
              <a:t>feeling </a:t>
            </a:r>
            <a:r>
              <a:rPr lang="en-GB" sz="2200" dirty="0">
                <a:solidFill>
                  <a:srgbClr val="002060"/>
                </a:solidFill>
                <a:latin typeface="Century Gothic" panose="020B0502020202020204" pitchFamily="34" charset="0"/>
              </a:rPr>
              <a:t>nervous.</a:t>
            </a:r>
          </a:p>
          <a:p>
            <a:pPr algn="ctr"/>
            <a:r>
              <a:rPr lang="en-GB" sz="2200" dirty="0">
                <a:solidFill>
                  <a:srgbClr val="002060"/>
                </a:solidFill>
                <a:latin typeface="Century Gothic" panose="020B0502020202020204" pitchFamily="34" charset="0"/>
              </a:rPr>
              <a:t>You are </a:t>
            </a:r>
            <a:r>
              <a:rPr lang="en-GB" sz="2200" i="1" dirty="0">
                <a:solidFill>
                  <a:srgbClr val="002060"/>
                </a:solidFill>
                <a:latin typeface="Century Gothic" panose="020B0502020202020204" pitchFamily="34" charset="0"/>
              </a:rPr>
              <a:t>being</a:t>
            </a:r>
            <a:r>
              <a:rPr lang="en-GB" sz="2200" dirty="0">
                <a:solidFill>
                  <a:srgbClr val="002060"/>
                </a:solidFill>
                <a:latin typeface="Century Gothic" panose="020B0502020202020204" pitchFamily="34" charset="0"/>
              </a:rPr>
              <a:t> silly.</a:t>
            </a:r>
          </a:p>
          <a:p>
            <a:pPr algn="ctr"/>
            <a:r>
              <a:rPr lang="en-GB" sz="2200" dirty="0">
                <a:solidFill>
                  <a:srgbClr val="002060"/>
                </a:solidFill>
                <a:latin typeface="Century Gothic" panose="020B0502020202020204" pitchFamily="34" charset="0"/>
              </a:rPr>
              <a:t>He is </a:t>
            </a:r>
            <a:r>
              <a:rPr lang="en-GB" sz="2200" i="1" dirty="0">
                <a:solidFill>
                  <a:srgbClr val="002060"/>
                </a:solidFill>
                <a:latin typeface="Century Gothic" panose="020B0502020202020204" pitchFamily="34" charset="0"/>
              </a:rPr>
              <a:t>acting </a:t>
            </a:r>
            <a:r>
              <a:rPr lang="en-GB" sz="2200" dirty="0">
                <a:solidFill>
                  <a:srgbClr val="002060"/>
                </a:solidFill>
                <a:latin typeface="Century Gothic" panose="020B0502020202020204" pitchFamily="34" charset="0"/>
              </a:rPr>
              <a:t>strange.</a:t>
            </a:r>
          </a:p>
          <a:p>
            <a:pPr algn="ctr"/>
            <a:endParaRPr lang="en-GB" sz="22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22FA6F92-B490-4458-AA48-C52C914ECE0B}"/>
              </a:ext>
            </a:extLst>
          </p:cNvPr>
          <p:cNvSpPr txBox="1"/>
          <p:nvPr/>
        </p:nvSpPr>
        <p:spPr>
          <a:xfrm>
            <a:off x="0" y="1141584"/>
            <a:ext cx="11049000" cy="954107"/>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Remember, in Spanish the verb </a:t>
            </a:r>
            <a:r>
              <a:rPr lang="en-GB" sz="2800" b="1" dirty="0">
                <a:solidFill>
                  <a:schemeClr val="accent5">
                    <a:lumMod val="50000"/>
                  </a:schemeClr>
                </a:solidFill>
                <a:latin typeface="Century Gothic" panose="020B0502020202020204" pitchFamily="34" charset="0"/>
              </a:rPr>
              <a:t>estar</a:t>
            </a:r>
            <a:r>
              <a:rPr lang="en-GB" sz="2800" dirty="0">
                <a:solidFill>
                  <a:schemeClr val="accent5">
                    <a:lumMod val="50000"/>
                  </a:schemeClr>
                </a:solidFill>
                <a:latin typeface="Century Gothic" panose="020B0502020202020204" pitchFamily="34" charset="0"/>
              </a:rPr>
              <a:t> means ‘</a:t>
            </a:r>
            <a:r>
              <a:rPr lang="en-GB" sz="2800" b="1" i="1" dirty="0">
                <a:solidFill>
                  <a:schemeClr val="accent5">
                    <a:lumMod val="50000"/>
                  </a:schemeClr>
                </a:solidFill>
                <a:latin typeface="Century Gothic" panose="020B0502020202020204" pitchFamily="34" charset="0"/>
              </a:rPr>
              <a:t>to be’</a:t>
            </a:r>
            <a:br>
              <a:rPr lang="en-GB" sz="2800" i="1" dirty="0">
                <a:solidFill>
                  <a:schemeClr val="accent5">
                    <a:lumMod val="50000"/>
                  </a:schemeClr>
                </a:solidFill>
                <a:latin typeface="Century Gothic" panose="020B0502020202020204" pitchFamily="34" charset="0"/>
              </a:rPr>
            </a:br>
            <a:r>
              <a:rPr lang="en-GB" sz="2800" dirty="0">
                <a:solidFill>
                  <a:schemeClr val="accent5">
                    <a:lumMod val="50000"/>
                  </a:schemeClr>
                </a:solidFill>
                <a:latin typeface="Century Gothic" panose="020B0502020202020204" pitchFamily="34" charset="0"/>
              </a:rPr>
              <a:t>when describing ___________.</a:t>
            </a:r>
          </a:p>
        </p:txBody>
      </p:sp>
      <p:sp>
        <p:nvSpPr>
          <p:cNvPr id="3" name="Rectangle 2"/>
          <p:cNvSpPr/>
          <p:nvPr/>
        </p:nvSpPr>
        <p:spPr>
          <a:xfrm>
            <a:off x="-88900" y="2203328"/>
            <a:ext cx="11904819" cy="492443"/>
          </a:xfrm>
          <a:prstGeom prst="rect">
            <a:avLst/>
          </a:prstGeom>
        </p:spPr>
        <p:txBody>
          <a:bodyPr wrap="square">
            <a:spAutoFit/>
          </a:bodyPr>
          <a:lstStyle/>
          <a:p>
            <a:r>
              <a:rPr lang="en-GB" sz="2600" dirty="0">
                <a:solidFill>
                  <a:schemeClr val="accent5">
                    <a:lumMod val="50000"/>
                  </a:schemeClr>
                </a:solidFill>
                <a:latin typeface="Century Gothic" panose="020B0502020202020204" pitchFamily="34" charset="0"/>
              </a:rPr>
              <a:t>‘Estar’ also means ‘</a:t>
            </a:r>
            <a:r>
              <a:rPr lang="en-GB" sz="2600" b="1" i="1" dirty="0">
                <a:solidFill>
                  <a:schemeClr val="accent5">
                    <a:lumMod val="50000"/>
                  </a:schemeClr>
                </a:solidFill>
                <a:latin typeface="Century Gothic" panose="020B0502020202020204" pitchFamily="34" charset="0"/>
              </a:rPr>
              <a:t>to be’ </a:t>
            </a:r>
            <a:r>
              <a:rPr lang="en-GB" sz="2600" dirty="0">
                <a:solidFill>
                  <a:schemeClr val="accent5">
                    <a:lumMod val="50000"/>
                  </a:schemeClr>
                </a:solidFill>
                <a:latin typeface="Century Gothic" panose="020B0502020202020204" pitchFamily="34" charset="0"/>
              </a:rPr>
              <a:t>when describing </a:t>
            </a:r>
            <a:r>
              <a:rPr lang="en-GB" sz="2600" b="1" dirty="0">
                <a:solidFill>
                  <a:schemeClr val="accent5">
                    <a:lumMod val="50000"/>
                  </a:schemeClr>
                </a:solidFill>
                <a:latin typeface="Century Gothic" panose="020B0502020202020204" pitchFamily="34" charset="0"/>
              </a:rPr>
              <a:t>a mood or temporary state</a:t>
            </a:r>
            <a:r>
              <a:rPr lang="en-GB" sz="2600" dirty="0">
                <a:solidFill>
                  <a:schemeClr val="accent5">
                    <a:lumMod val="50000"/>
                  </a:schemeClr>
                </a:solidFill>
                <a:latin typeface="Century Gothic" panose="020B0502020202020204" pitchFamily="34" charset="0"/>
              </a:rPr>
              <a:t>.</a:t>
            </a:r>
            <a:endParaRPr lang="en-GB" sz="2600" dirty="0"/>
          </a:p>
        </p:txBody>
      </p:sp>
      <p:sp>
        <p:nvSpPr>
          <p:cNvPr id="4" name="TextBox 3"/>
          <p:cNvSpPr txBox="1"/>
          <p:nvPr/>
        </p:nvSpPr>
        <p:spPr>
          <a:xfrm>
            <a:off x="3079028" y="1521642"/>
            <a:ext cx="2051771" cy="523220"/>
          </a:xfrm>
          <a:prstGeom prst="rect">
            <a:avLst/>
          </a:prstGeom>
          <a:noFill/>
        </p:spPr>
        <p:txBody>
          <a:bodyPr wrap="square" rtlCol="0">
            <a:spAutoFit/>
          </a:bodyPr>
          <a:lstStyle/>
          <a:p>
            <a:r>
              <a:rPr lang="en-GB" sz="2800" b="1" dirty="0">
                <a:solidFill>
                  <a:schemeClr val="accent2"/>
                </a:solidFill>
                <a:latin typeface="Century Gothic" panose="020B0502020202020204" pitchFamily="34" charset="0"/>
              </a:rPr>
              <a:t>a location</a:t>
            </a:r>
          </a:p>
        </p:txBody>
      </p:sp>
    </p:spTree>
    <p:extLst>
      <p:ext uri="{BB962C8B-B14F-4D97-AF65-F5344CB8AC3E}">
        <p14:creationId xmlns:p14="http://schemas.microsoft.com/office/powerpoint/2010/main" val="106249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0"/>
                                  </p:iterate>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0"/>
                                  </p:iterate>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0"/>
                                  </p:iterate>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lt">
                                    <p:tmAbs val="0"/>
                                  </p:iterate>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type="lt">
                                    <p:tmAbs val="0"/>
                                  </p:iterate>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type="lt">
                                    <p:tmAbs val="0"/>
                                  </p:iterate>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animBg="1"/>
      <p:bldP spid="37"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¿Cómo estás?</a:t>
            </a:r>
          </a:p>
        </p:txBody>
      </p:sp>
      <p:sp>
        <p:nvSpPr>
          <p:cNvPr id="52" name="Title 1">
            <a:extLst>
              <a:ext uri="{FF2B5EF4-FFF2-40B4-BE49-F238E27FC236}">
                <a16:creationId xmlns:a16="http://schemas.microsoft.com/office/drawing/2014/main" id="{7B02AB6B-6F24-4719-9C82-4DD7814EE9B1}"/>
              </a:ext>
            </a:extLst>
          </p:cNvPr>
          <p:cNvSpPr txBox="1">
            <a:spLocks/>
          </p:cNvSpPr>
          <p:nvPr/>
        </p:nvSpPr>
        <p:spPr>
          <a:xfrm>
            <a:off x="479262" y="1780646"/>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Leer</a:t>
            </a:r>
            <a:endParaRPr kumimoji="0" lang="en-GB" sz="22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53" name="Rounded Rectangular Callout 2">
            <a:extLst>
              <a:ext uri="{FF2B5EF4-FFF2-40B4-BE49-F238E27FC236}">
                <a16:creationId xmlns:a16="http://schemas.microsoft.com/office/drawing/2014/main" id="{F881474D-596E-43A9-8B6F-998756BB8373}"/>
              </a:ext>
            </a:extLst>
          </p:cNvPr>
          <p:cNvSpPr/>
          <p:nvPr/>
        </p:nvSpPr>
        <p:spPr>
          <a:xfrm>
            <a:off x="88936" y="1850367"/>
            <a:ext cx="2001121" cy="883166"/>
          </a:xfrm>
          <a:prstGeom prst="wedgeRoundRectCallout">
            <a:avLst>
              <a:gd name="adj1" fmla="val -47400"/>
              <a:gd name="adj2" fmla="val 88060"/>
              <a:gd name="adj3"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4472C4">
                    <a:lumMod val="50000"/>
                  </a:srgbClr>
                </a:solidFill>
                <a:effectLst/>
                <a:uLnTx/>
                <a:uFillTx/>
                <a:latin typeface="+mj-lt"/>
                <a:ea typeface="+mn-ea"/>
                <a:cs typeface="+mn-cs"/>
              </a:rPr>
              <a:t>1) Estás </a:t>
            </a:r>
            <a:r>
              <a:rPr kumimoji="0" lang="en-GB" sz="2200" b="1" i="0" u="none" strike="noStrike" kern="0" cap="none" spc="0" normalizeH="0" baseline="0" noProof="0" dirty="0" err="1">
                <a:ln>
                  <a:noFill/>
                </a:ln>
                <a:solidFill>
                  <a:srgbClr val="4472C4">
                    <a:lumMod val="50000"/>
                  </a:srgbClr>
                </a:solidFill>
                <a:effectLst/>
                <a:uLnTx/>
                <a:uFillTx/>
                <a:latin typeface="+mj-lt"/>
                <a:ea typeface="+mn-ea"/>
                <a:cs typeface="+mn-cs"/>
              </a:rPr>
              <a:t>listo</a:t>
            </a:r>
            <a:r>
              <a:rPr kumimoji="0" lang="en-GB" sz="2200" b="1" i="0" u="none" strike="noStrike" kern="0" cap="none" spc="0" normalizeH="0" baseline="0" noProof="0" dirty="0">
                <a:ln>
                  <a:noFill/>
                </a:ln>
                <a:solidFill>
                  <a:srgbClr val="4472C4">
                    <a:lumMod val="50000"/>
                  </a:srgbClr>
                </a:solidFill>
                <a:effectLst/>
                <a:uLnTx/>
                <a:uFillTx/>
                <a:latin typeface="+mj-lt"/>
                <a:ea typeface="+mn-ea"/>
                <a:cs typeface="+mn-cs"/>
              </a:rPr>
              <a:t>.</a:t>
            </a:r>
          </a:p>
        </p:txBody>
      </p:sp>
      <p:sp>
        <p:nvSpPr>
          <p:cNvPr id="54" name="Oval Callout 3">
            <a:extLst>
              <a:ext uri="{FF2B5EF4-FFF2-40B4-BE49-F238E27FC236}">
                <a16:creationId xmlns:a16="http://schemas.microsoft.com/office/drawing/2014/main" id="{71F95D72-6289-401D-A9D7-876C3C8F77CE}"/>
              </a:ext>
            </a:extLst>
          </p:cNvPr>
          <p:cNvSpPr/>
          <p:nvPr/>
        </p:nvSpPr>
        <p:spPr>
          <a:xfrm>
            <a:off x="44103" y="2960994"/>
            <a:ext cx="1978411" cy="985294"/>
          </a:xfrm>
          <a:prstGeom prst="wedgeEllipseCallout">
            <a:avLst>
              <a:gd name="adj1" fmla="val 55042"/>
              <a:gd name="adj2" fmla="val 28049"/>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4472C4">
                    <a:lumMod val="50000"/>
                  </a:srgbClr>
                </a:solidFill>
                <a:effectLst/>
                <a:uLnTx/>
                <a:uFillTx/>
                <a:latin typeface="+mj-lt"/>
                <a:ea typeface="+mn-ea"/>
                <a:cs typeface="+mn-cs"/>
              </a:rPr>
              <a:t>3) Está </a:t>
            </a:r>
            <a:r>
              <a:rPr kumimoji="0" lang="en-GB" sz="2200" b="1" i="0" u="none" strike="noStrike" kern="0" cap="none" spc="0" normalizeH="0" baseline="0" noProof="0" dirty="0" err="1">
                <a:ln>
                  <a:noFill/>
                </a:ln>
                <a:solidFill>
                  <a:srgbClr val="4472C4">
                    <a:lumMod val="50000"/>
                  </a:srgbClr>
                </a:solidFill>
                <a:effectLst/>
                <a:uLnTx/>
                <a:uFillTx/>
                <a:latin typeface="+mj-lt"/>
                <a:ea typeface="+mn-ea"/>
                <a:cs typeface="+mn-cs"/>
              </a:rPr>
              <a:t>tranquilo</a:t>
            </a:r>
            <a:endParaRPr kumimoji="0" lang="en-GB" sz="2200" b="1" i="0" u="none" strike="noStrike" kern="0" cap="none" spc="0" normalizeH="0" baseline="0" noProof="0" dirty="0">
              <a:ln>
                <a:noFill/>
              </a:ln>
              <a:solidFill>
                <a:srgbClr val="4472C4">
                  <a:lumMod val="50000"/>
                </a:srgbClr>
              </a:solidFill>
              <a:effectLst/>
              <a:uLnTx/>
              <a:uFillTx/>
              <a:latin typeface="+mj-lt"/>
              <a:ea typeface="+mn-ea"/>
              <a:cs typeface="+mn-cs"/>
            </a:endParaRPr>
          </a:p>
        </p:txBody>
      </p:sp>
      <p:sp>
        <p:nvSpPr>
          <p:cNvPr id="55" name="Oval Callout 6">
            <a:extLst>
              <a:ext uri="{FF2B5EF4-FFF2-40B4-BE49-F238E27FC236}">
                <a16:creationId xmlns:a16="http://schemas.microsoft.com/office/drawing/2014/main" id="{A66ACEB4-B3EA-425D-AA83-683BF8799BC5}"/>
              </a:ext>
            </a:extLst>
          </p:cNvPr>
          <p:cNvSpPr/>
          <p:nvPr/>
        </p:nvSpPr>
        <p:spPr>
          <a:xfrm>
            <a:off x="3631332" y="1861889"/>
            <a:ext cx="2057401" cy="1081054"/>
          </a:xfrm>
          <a:prstGeom prst="wedgeEllipseCallout">
            <a:avLst>
              <a:gd name="adj1" fmla="val 66289"/>
              <a:gd name="adj2" fmla="val -17653"/>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4472C4">
                    <a:lumMod val="50000"/>
                  </a:srgbClr>
                </a:solidFill>
                <a:effectLst/>
                <a:uLnTx/>
                <a:uFillTx/>
                <a:latin typeface="+mj-lt"/>
                <a:ea typeface="+mn-ea"/>
                <a:cs typeface="+mn-cs"/>
              </a:rPr>
              <a:t>2) Está </a:t>
            </a:r>
            <a:r>
              <a:rPr kumimoji="0" lang="en-GB" sz="2200" b="1" i="0" u="none" strike="noStrike" kern="0" cap="none" spc="0" normalizeH="0" baseline="0" noProof="0" dirty="0" err="1">
                <a:ln>
                  <a:noFill/>
                </a:ln>
                <a:solidFill>
                  <a:srgbClr val="4472C4">
                    <a:lumMod val="50000"/>
                  </a:srgbClr>
                </a:solidFill>
                <a:effectLst/>
                <a:uLnTx/>
                <a:uFillTx/>
                <a:latin typeface="+mj-lt"/>
                <a:ea typeface="+mn-ea"/>
                <a:cs typeface="+mn-cs"/>
              </a:rPr>
              <a:t>nervioso</a:t>
            </a:r>
            <a:r>
              <a:rPr kumimoji="0" lang="en-GB" sz="2200" b="1" i="0" u="none" strike="noStrike" kern="0" cap="none" spc="0" normalizeH="0" baseline="0" noProof="0" dirty="0">
                <a:ln>
                  <a:noFill/>
                </a:ln>
                <a:solidFill>
                  <a:srgbClr val="4472C4">
                    <a:lumMod val="50000"/>
                  </a:srgbClr>
                </a:solidFill>
                <a:effectLst/>
                <a:uLnTx/>
                <a:uFillTx/>
                <a:latin typeface="+mj-lt"/>
                <a:ea typeface="+mn-ea"/>
                <a:cs typeface="+mn-cs"/>
              </a:rPr>
              <a:t>.</a:t>
            </a:r>
          </a:p>
        </p:txBody>
      </p:sp>
      <p:sp>
        <p:nvSpPr>
          <p:cNvPr id="56" name="Rounded Rectangular Callout 8">
            <a:extLst>
              <a:ext uri="{FF2B5EF4-FFF2-40B4-BE49-F238E27FC236}">
                <a16:creationId xmlns:a16="http://schemas.microsoft.com/office/drawing/2014/main" id="{97E73035-EAC0-4877-ABEA-0F36A0563B2C}"/>
              </a:ext>
            </a:extLst>
          </p:cNvPr>
          <p:cNvSpPr/>
          <p:nvPr/>
        </p:nvSpPr>
        <p:spPr>
          <a:xfrm>
            <a:off x="3645799" y="4169090"/>
            <a:ext cx="2057401" cy="883166"/>
          </a:xfrm>
          <a:prstGeom prst="wedgeRoundRectCallout">
            <a:avLst>
              <a:gd name="adj1" fmla="val 35044"/>
              <a:gd name="adj2" fmla="val 74206"/>
              <a:gd name="adj3"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4472C4">
                    <a:lumMod val="50000"/>
                  </a:srgbClr>
                </a:solidFill>
                <a:effectLst/>
                <a:uLnTx/>
                <a:uFillTx/>
                <a:latin typeface="+mj-lt"/>
                <a:ea typeface="+mn-ea"/>
                <a:cs typeface="+mn-cs"/>
              </a:rPr>
              <a:t>6) Está raro.</a:t>
            </a:r>
          </a:p>
        </p:txBody>
      </p:sp>
      <p:sp>
        <p:nvSpPr>
          <p:cNvPr id="57" name="Rounded Rectangular Callout 9">
            <a:extLst>
              <a:ext uri="{FF2B5EF4-FFF2-40B4-BE49-F238E27FC236}">
                <a16:creationId xmlns:a16="http://schemas.microsoft.com/office/drawing/2014/main" id="{98CAC6F1-4430-493A-AD73-4AB14B4147F8}"/>
              </a:ext>
            </a:extLst>
          </p:cNvPr>
          <p:cNvSpPr/>
          <p:nvPr/>
        </p:nvSpPr>
        <p:spPr>
          <a:xfrm>
            <a:off x="3667661" y="3050974"/>
            <a:ext cx="2035539" cy="883166"/>
          </a:xfrm>
          <a:prstGeom prst="wedgeRoundRectCallout">
            <a:avLst>
              <a:gd name="adj1" fmla="val 69303"/>
              <a:gd name="adj2" fmla="val -16275"/>
              <a:gd name="adj3"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4472C4">
                    <a:lumMod val="50000"/>
                  </a:srgbClr>
                </a:solidFill>
                <a:effectLst/>
                <a:uLnTx/>
                <a:uFillTx/>
                <a:latin typeface="+mj-lt"/>
                <a:ea typeface="+mn-ea"/>
                <a:cs typeface="+mn-cs"/>
              </a:rPr>
              <a:t>4) Estás </a:t>
            </a:r>
            <a:r>
              <a:rPr kumimoji="0" lang="en-GB" sz="2200" b="1" i="0" u="none" strike="noStrike" kern="0" cap="none" spc="0" normalizeH="0" baseline="0" noProof="0" dirty="0" err="1">
                <a:ln>
                  <a:noFill/>
                </a:ln>
                <a:solidFill>
                  <a:srgbClr val="4472C4">
                    <a:lumMod val="50000"/>
                  </a:srgbClr>
                </a:solidFill>
                <a:effectLst/>
                <a:uLnTx/>
                <a:uFillTx/>
                <a:latin typeface="+mj-lt"/>
                <a:ea typeface="+mn-ea"/>
                <a:cs typeface="+mn-cs"/>
              </a:rPr>
              <a:t>muy</a:t>
            </a:r>
            <a:r>
              <a:rPr kumimoji="0" lang="en-GB" sz="2200" b="1" i="0" u="none" strike="noStrike" kern="0" cap="none" spc="0" normalizeH="0" baseline="0" noProof="0" dirty="0">
                <a:ln>
                  <a:noFill/>
                </a:ln>
                <a:solidFill>
                  <a:srgbClr val="4472C4">
                    <a:lumMod val="50000"/>
                  </a:srgbClr>
                </a:solidFill>
                <a:effectLst/>
                <a:uLnTx/>
                <a:uFillTx/>
                <a:latin typeface="+mj-lt"/>
                <a:ea typeface="+mn-ea"/>
                <a:cs typeface="+mn-cs"/>
              </a:rPr>
              <a:t> </a:t>
            </a:r>
            <a:r>
              <a:rPr kumimoji="0" lang="en-GB" sz="2200" b="1" i="0" u="none" strike="noStrike" kern="0" cap="none" spc="0" normalizeH="0" baseline="0" noProof="0" dirty="0" err="1">
                <a:ln>
                  <a:noFill/>
                </a:ln>
                <a:solidFill>
                  <a:srgbClr val="4472C4">
                    <a:lumMod val="50000"/>
                  </a:srgbClr>
                </a:solidFill>
                <a:effectLst/>
                <a:uLnTx/>
                <a:uFillTx/>
                <a:latin typeface="+mj-lt"/>
                <a:ea typeface="+mn-ea"/>
                <a:cs typeface="+mn-cs"/>
              </a:rPr>
              <a:t>blanco</a:t>
            </a:r>
            <a:r>
              <a:rPr kumimoji="0" lang="en-GB" sz="2200" b="1" i="0" u="none" strike="noStrike" kern="0" cap="none" spc="0" normalizeH="0" baseline="0" noProof="0" dirty="0">
                <a:ln>
                  <a:noFill/>
                </a:ln>
                <a:solidFill>
                  <a:srgbClr val="4472C4">
                    <a:lumMod val="50000"/>
                  </a:srgbClr>
                </a:solidFill>
                <a:effectLst/>
                <a:uLnTx/>
                <a:uFillTx/>
                <a:latin typeface="+mj-lt"/>
                <a:ea typeface="+mn-ea"/>
                <a:cs typeface="+mn-cs"/>
              </a:rPr>
              <a:t>.</a:t>
            </a:r>
          </a:p>
        </p:txBody>
      </p:sp>
      <p:sp>
        <p:nvSpPr>
          <p:cNvPr id="58" name="Rounded Rectangular Callout 10">
            <a:extLst>
              <a:ext uri="{FF2B5EF4-FFF2-40B4-BE49-F238E27FC236}">
                <a16:creationId xmlns:a16="http://schemas.microsoft.com/office/drawing/2014/main" id="{EE93CD84-5261-48D2-BD78-DE00592E5770}"/>
              </a:ext>
            </a:extLst>
          </p:cNvPr>
          <p:cNvSpPr/>
          <p:nvPr/>
        </p:nvSpPr>
        <p:spPr>
          <a:xfrm>
            <a:off x="3631332" y="5350992"/>
            <a:ext cx="2057401" cy="883166"/>
          </a:xfrm>
          <a:prstGeom prst="wedgeRoundRectCallout">
            <a:avLst>
              <a:gd name="adj1" fmla="val 69218"/>
              <a:gd name="adj2" fmla="val -36335"/>
              <a:gd name="adj3"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4472C4">
                    <a:lumMod val="50000"/>
                  </a:srgbClr>
                </a:solidFill>
                <a:effectLst/>
                <a:uLnTx/>
                <a:uFillTx/>
                <a:latin typeface="+mj-lt"/>
                <a:ea typeface="+mn-ea"/>
                <a:cs typeface="+mn-cs"/>
              </a:rPr>
              <a:t>8) Estás </a:t>
            </a:r>
            <a:r>
              <a:rPr kumimoji="0" lang="en-GB" sz="2200" b="1" i="0" u="none" strike="noStrike" kern="0" cap="none" spc="0" normalizeH="0" baseline="0" noProof="0" dirty="0" err="1">
                <a:ln>
                  <a:noFill/>
                </a:ln>
                <a:solidFill>
                  <a:srgbClr val="4472C4">
                    <a:lumMod val="50000"/>
                  </a:srgbClr>
                </a:solidFill>
                <a:effectLst/>
                <a:uLnTx/>
                <a:uFillTx/>
                <a:latin typeface="+mj-lt"/>
                <a:ea typeface="+mn-ea"/>
                <a:cs typeface="+mn-cs"/>
              </a:rPr>
              <a:t>muy</a:t>
            </a:r>
            <a:r>
              <a:rPr kumimoji="0" lang="en-GB" sz="2200" b="1" i="0" u="none" strike="noStrike" kern="0" cap="none" spc="0" normalizeH="0" baseline="0" noProof="0" dirty="0">
                <a:ln>
                  <a:noFill/>
                </a:ln>
                <a:solidFill>
                  <a:srgbClr val="4472C4">
                    <a:lumMod val="50000"/>
                  </a:srgbClr>
                </a:solidFill>
                <a:effectLst/>
                <a:uLnTx/>
                <a:uFillTx/>
                <a:latin typeface="+mj-lt"/>
                <a:ea typeface="+mn-ea"/>
                <a:cs typeface="+mn-cs"/>
              </a:rPr>
              <a:t> serio.</a:t>
            </a:r>
          </a:p>
        </p:txBody>
      </p:sp>
      <p:sp>
        <p:nvSpPr>
          <p:cNvPr id="59" name="Oval Callout 11">
            <a:extLst>
              <a:ext uri="{FF2B5EF4-FFF2-40B4-BE49-F238E27FC236}">
                <a16:creationId xmlns:a16="http://schemas.microsoft.com/office/drawing/2014/main" id="{2B33634E-4B3E-4B51-8B47-C73A2F05FCB5}"/>
              </a:ext>
            </a:extLst>
          </p:cNvPr>
          <p:cNvSpPr/>
          <p:nvPr/>
        </p:nvSpPr>
        <p:spPr>
          <a:xfrm>
            <a:off x="37280" y="5325156"/>
            <a:ext cx="2300244" cy="817308"/>
          </a:xfrm>
          <a:prstGeom prst="wedgeEllipseCallout">
            <a:avLst>
              <a:gd name="adj1" fmla="val 49246"/>
              <a:gd name="adj2" fmla="val -60133"/>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4472C4">
                    <a:lumMod val="50000"/>
                  </a:srgbClr>
                </a:solidFill>
                <a:effectLst/>
                <a:uLnTx/>
                <a:uFillTx/>
                <a:latin typeface="+mj-lt"/>
                <a:ea typeface="+mn-ea"/>
                <a:cs typeface="+mn-cs"/>
              </a:rPr>
              <a:t>7) Está serio.</a:t>
            </a:r>
          </a:p>
        </p:txBody>
      </p:sp>
      <p:sp>
        <p:nvSpPr>
          <p:cNvPr id="60" name="Oval Callout 12">
            <a:extLst>
              <a:ext uri="{FF2B5EF4-FFF2-40B4-BE49-F238E27FC236}">
                <a16:creationId xmlns:a16="http://schemas.microsoft.com/office/drawing/2014/main" id="{D22B2A29-965C-454C-8FBF-31FFBF911566}"/>
              </a:ext>
            </a:extLst>
          </p:cNvPr>
          <p:cNvSpPr/>
          <p:nvPr/>
        </p:nvSpPr>
        <p:spPr>
          <a:xfrm>
            <a:off x="17382" y="4172114"/>
            <a:ext cx="2390526" cy="883166"/>
          </a:xfrm>
          <a:prstGeom prst="wedgeEllipseCallout">
            <a:avLst>
              <a:gd name="adj1" fmla="val -44068"/>
              <a:gd name="adj2" fmla="val 54278"/>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4472C4">
                    <a:lumMod val="50000"/>
                  </a:srgbClr>
                </a:solidFill>
                <a:effectLst/>
                <a:uLnTx/>
                <a:uFillTx/>
                <a:latin typeface="+mj-lt"/>
                <a:ea typeface="+mn-ea"/>
                <a:cs typeface="+mn-cs"/>
              </a:rPr>
              <a:t>5) Estás </a:t>
            </a:r>
            <a:r>
              <a:rPr kumimoji="0" lang="en-GB" sz="2200" b="1" i="0" u="none" strike="noStrike" kern="0" cap="none" spc="0" normalizeH="0" baseline="0" noProof="0" dirty="0" err="1">
                <a:ln>
                  <a:noFill/>
                </a:ln>
                <a:solidFill>
                  <a:srgbClr val="4472C4">
                    <a:lumMod val="50000"/>
                  </a:srgbClr>
                </a:solidFill>
                <a:effectLst/>
                <a:uLnTx/>
                <a:uFillTx/>
                <a:latin typeface="+mj-lt"/>
                <a:ea typeface="+mn-ea"/>
                <a:cs typeface="+mn-cs"/>
              </a:rPr>
              <a:t>muy</a:t>
            </a:r>
            <a:r>
              <a:rPr kumimoji="0" lang="en-GB" sz="2200" b="1" i="0" u="none" strike="noStrike" kern="0" cap="none" spc="0" normalizeH="0" baseline="0" noProof="0" dirty="0">
                <a:ln>
                  <a:noFill/>
                </a:ln>
                <a:solidFill>
                  <a:srgbClr val="4472C4">
                    <a:lumMod val="50000"/>
                  </a:srgbClr>
                </a:solidFill>
                <a:effectLst/>
                <a:uLnTx/>
                <a:uFillTx/>
                <a:latin typeface="+mj-lt"/>
                <a:ea typeface="+mn-ea"/>
                <a:cs typeface="+mn-cs"/>
              </a:rPr>
              <a:t> tonto.</a:t>
            </a:r>
          </a:p>
        </p:txBody>
      </p:sp>
      <p:sp>
        <p:nvSpPr>
          <p:cNvPr id="61" name="TextBox 60">
            <a:extLst>
              <a:ext uri="{FF2B5EF4-FFF2-40B4-BE49-F238E27FC236}">
                <a16:creationId xmlns:a16="http://schemas.microsoft.com/office/drawing/2014/main" id="{F33CF6DB-ECAA-4D3A-ABE0-93ABD3EEEE08}"/>
              </a:ext>
            </a:extLst>
          </p:cNvPr>
          <p:cNvSpPr txBox="1"/>
          <p:nvPr/>
        </p:nvSpPr>
        <p:spPr>
          <a:xfrm>
            <a:off x="44103" y="1143490"/>
            <a:ext cx="1206358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It’s an important football game. These sentences describe how </a:t>
            </a:r>
            <a:r>
              <a:rPr kumimoji="0" lang="en-GB" sz="2000" b="1" i="1" u="none" strike="noStrike" kern="0" cap="none" spc="0" normalizeH="0" baseline="0" noProof="0" dirty="0">
                <a:ln>
                  <a:noFill/>
                </a:ln>
                <a:solidFill>
                  <a:srgbClr val="4472C4">
                    <a:lumMod val="50000"/>
                  </a:srgbClr>
                </a:solidFill>
                <a:effectLst/>
                <a:uLnTx/>
                <a:uFillTx/>
              </a:rPr>
              <a:t>you</a:t>
            </a:r>
            <a:r>
              <a:rPr kumimoji="0" lang="en-GB" sz="2000" b="1" i="0" u="none" strike="noStrike" kern="0" cap="none" spc="0" normalizeH="0" baseline="0" noProof="0" dirty="0">
                <a:ln>
                  <a:noFill/>
                </a:ln>
                <a:solidFill>
                  <a:srgbClr val="4472C4">
                    <a:lumMod val="50000"/>
                  </a:srgbClr>
                </a:solidFill>
                <a:effectLst/>
                <a:uLnTx/>
                <a:uFillTx/>
              </a:rPr>
              <a:t> are and how your brother (‘he’) is before the</a:t>
            </a:r>
            <a:r>
              <a:rPr kumimoji="0" lang="en-GB" sz="2000" b="1" i="0" u="none" strike="noStrike" kern="0" cap="none" spc="0" normalizeH="0" noProof="0" dirty="0">
                <a:ln>
                  <a:noFill/>
                </a:ln>
                <a:solidFill>
                  <a:srgbClr val="4472C4">
                    <a:lumMod val="50000"/>
                  </a:srgbClr>
                </a:solidFill>
                <a:effectLst/>
                <a:uLnTx/>
                <a:uFillTx/>
              </a:rPr>
              <a:t> match</a:t>
            </a:r>
            <a:r>
              <a:rPr kumimoji="0" lang="en-GB" sz="2000" b="1" i="0" u="none" strike="noStrike" kern="0" cap="none" spc="0" normalizeH="0" baseline="0" noProof="0" dirty="0">
                <a:ln>
                  <a:noFill/>
                </a:ln>
                <a:solidFill>
                  <a:srgbClr val="4472C4">
                    <a:lumMod val="50000"/>
                  </a:srgbClr>
                </a:solidFill>
                <a:effectLst/>
                <a:uLnTx/>
                <a:uFillTx/>
              </a:rPr>
              <a:t>. Write 1-8, ‘you’ or ‘he’ and the adjective in English.</a:t>
            </a:r>
          </a:p>
        </p:txBody>
      </p:sp>
      <p:graphicFrame>
        <p:nvGraphicFramePr>
          <p:cNvPr id="62" name="Tabla 10">
            <a:extLst>
              <a:ext uri="{FF2B5EF4-FFF2-40B4-BE49-F238E27FC236}">
                <a16:creationId xmlns:a16="http://schemas.microsoft.com/office/drawing/2014/main" id="{101B70BB-55A0-4F71-BCD0-C967583304C7}"/>
              </a:ext>
            </a:extLst>
          </p:cNvPr>
          <p:cNvGraphicFramePr>
            <a:graphicFrameLocks noGrp="1"/>
          </p:cNvGraphicFramePr>
          <p:nvPr>
            <p:extLst>
              <p:ext uri="{D42A27DB-BD31-4B8C-83A1-F6EECF244321}">
                <p14:modId xmlns:p14="http://schemas.microsoft.com/office/powerpoint/2010/main" val="2237195670"/>
              </p:ext>
            </p:extLst>
          </p:nvPr>
        </p:nvGraphicFramePr>
        <p:xfrm>
          <a:off x="7080691" y="4354500"/>
          <a:ext cx="5026994" cy="1859280"/>
        </p:xfrm>
        <a:graphic>
          <a:graphicData uri="http://schemas.openxmlformats.org/drawingml/2006/table">
            <a:tbl>
              <a:tblPr firstRow="1" bandRow="1"/>
              <a:tblGrid>
                <a:gridCol w="2567658">
                  <a:extLst>
                    <a:ext uri="{9D8B030D-6E8A-4147-A177-3AD203B41FA5}">
                      <a16:colId xmlns:a16="http://schemas.microsoft.com/office/drawing/2014/main" val="20002"/>
                    </a:ext>
                  </a:extLst>
                </a:gridCol>
                <a:gridCol w="2459336">
                  <a:extLst>
                    <a:ext uri="{9D8B030D-6E8A-4147-A177-3AD203B41FA5}">
                      <a16:colId xmlns:a16="http://schemas.microsoft.com/office/drawing/2014/main" val="20003"/>
                    </a:ext>
                  </a:extLst>
                </a:gridCol>
              </a:tblGrid>
              <a:tr h="353531">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‘you’</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your</a:t>
                      </a:r>
                      <a:r>
                        <a:rPr lang="en-GB" sz="2000" b="1" baseline="0" dirty="0">
                          <a:solidFill>
                            <a:srgbClr val="002060"/>
                          </a:solidFill>
                          <a:latin typeface="Century Gothic" panose="020B0502020202020204" pitchFamily="34" charset="0"/>
                        </a:rPr>
                        <a:t> brother (‘he’)</a:t>
                      </a:r>
                      <a:endParaRPr lang="en-GB" sz="2000" b="1"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0"/>
                  </a:ext>
                </a:extLst>
              </a:tr>
              <a:tr h="36188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1"/>
                  </a:ext>
                </a:extLst>
              </a:tr>
              <a:tr h="36188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2"/>
                  </a:ext>
                </a:extLst>
              </a:tr>
              <a:tr h="36188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3"/>
                  </a:ext>
                </a:extLst>
              </a:tr>
              <a:tr h="36188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4"/>
                  </a:ext>
                </a:extLst>
              </a:tr>
            </a:tbl>
          </a:graphicData>
        </a:graphic>
      </p:graphicFrame>
      <p:sp>
        <p:nvSpPr>
          <p:cNvPr id="63" name="TextBox 62">
            <a:extLst>
              <a:ext uri="{FF2B5EF4-FFF2-40B4-BE49-F238E27FC236}">
                <a16:creationId xmlns:a16="http://schemas.microsoft.com/office/drawing/2014/main" id="{514D3863-BF33-43D4-AC55-C03F58D0A9FA}"/>
              </a:ext>
            </a:extLst>
          </p:cNvPr>
          <p:cNvSpPr txBox="1"/>
          <p:nvPr/>
        </p:nvSpPr>
        <p:spPr>
          <a:xfrm>
            <a:off x="9651931" y="5072562"/>
            <a:ext cx="192399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(feeling)</a:t>
            </a:r>
            <a:r>
              <a:rPr kumimoji="0" lang="en-GB" sz="2000" b="0" i="0" u="none" strike="noStrike" kern="0" cap="none" spc="0" normalizeH="0" noProof="0" dirty="0">
                <a:ln>
                  <a:noFill/>
                </a:ln>
                <a:solidFill>
                  <a:srgbClr val="4472C4">
                    <a:lumMod val="50000"/>
                  </a:srgbClr>
                </a:solidFill>
                <a:effectLst/>
                <a:uLnTx/>
                <a:uFillTx/>
              </a:rPr>
              <a:t> </a:t>
            </a:r>
            <a:r>
              <a:rPr kumimoji="0" lang="en-GB" sz="2000" b="0" i="0" u="none" strike="noStrike" kern="0" cap="none" spc="0" normalizeH="0" baseline="0" noProof="0" dirty="0">
                <a:ln>
                  <a:noFill/>
                </a:ln>
                <a:solidFill>
                  <a:srgbClr val="4472C4">
                    <a:lumMod val="50000"/>
                  </a:srgbClr>
                </a:solidFill>
                <a:effectLst/>
                <a:uLnTx/>
                <a:uFillTx/>
              </a:rPr>
              <a:t>calm</a:t>
            </a:r>
          </a:p>
        </p:txBody>
      </p:sp>
      <p:sp>
        <p:nvSpPr>
          <p:cNvPr id="64" name="TextBox 63">
            <a:extLst>
              <a:ext uri="{FF2B5EF4-FFF2-40B4-BE49-F238E27FC236}">
                <a16:creationId xmlns:a16="http://schemas.microsoft.com/office/drawing/2014/main" id="{55FBB833-59DA-4150-9071-64C6CC3C07B4}"/>
              </a:ext>
            </a:extLst>
          </p:cNvPr>
          <p:cNvSpPr txBox="1"/>
          <p:nvPr/>
        </p:nvSpPr>
        <p:spPr>
          <a:xfrm>
            <a:off x="7035383" y="5822385"/>
            <a:ext cx="27182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(being) very serious</a:t>
            </a:r>
          </a:p>
        </p:txBody>
      </p:sp>
      <p:sp>
        <p:nvSpPr>
          <p:cNvPr id="65" name="TextBox 64">
            <a:extLst>
              <a:ext uri="{FF2B5EF4-FFF2-40B4-BE49-F238E27FC236}">
                <a16:creationId xmlns:a16="http://schemas.microsoft.com/office/drawing/2014/main" id="{3859D769-3C4A-4021-B002-9385EF6BE47B}"/>
              </a:ext>
            </a:extLst>
          </p:cNvPr>
          <p:cNvSpPr txBox="1"/>
          <p:nvPr/>
        </p:nvSpPr>
        <p:spPr>
          <a:xfrm>
            <a:off x="7043228" y="4709415"/>
            <a:ext cx="242982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(feeling)</a:t>
            </a:r>
            <a:r>
              <a:rPr kumimoji="0" lang="en-GB" sz="2000" b="0" i="0" u="none" strike="noStrike" kern="0" cap="none" spc="0" normalizeH="0" noProof="0" dirty="0">
                <a:ln>
                  <a:noFill/>
                </a:ln>
                <a:solidFill>
                  <a:srgbClr val="4472C4">
                    <a:lumMod val="50000"/>
                  </a:srgbClr>
                </a:solidFill>
                <a:effectLst/>
                <a:uLnTx/>
                <a:uFillTx/>
              </a:rPr>
              <a:t> </a:t>
            </a:r>
            <a:r>
              <a:rPr kumimoji="0" lang="en-GB" sz="2000" b="0" i="0" u="none" strike="noStrike" kern="0" cap="none" spc="0" normalizeH="0" baseline="0" noProof="0" dirty="0">
                <a:ln>
                  <a:noFill/>
                </a:ln>
                <a:solidFill>
                  <a:srgbClr val="4472C4">
                    <a:lumMod val="50000"/>
                  </a:srgbClr>
                </a:solidFill>
                <a:effectLst/>
                <a:uLnTx/>
                <a:uFillTx/>
              </a:rPr>
              <a:t>ready</a:t>
            </a:r>
          </a:p>
        </p:txBody>
      </p:sp>
      <p:sp>
        <p:nvSpPr>
          <p:cNvPr id="66" name="TextBox 65">
            <a:extLst>
              <a:ext uri="{FF2B5EF4-FFF2-40B4-BE49-F238E27FC236}">
                <a16:creationId xmlns:a16="http://schemas.microsoft.com/office/drawing/2014/main" id="{1F4306FA-A200-478B-95EA-C8164C2AC3E0}"/>
              </a:ext>
            </a:extLst>
          </p:cNvPr>
          <p:cNvSpPr txBox="1"/>
          <p:nvPr/>
        </p:nvSpPr>
        <p:spPr>
          <a:xfrm>
            <a:off x="7035383" y="5422275"/>
            <a:ext cx="18505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(acting) silly</a:t>
            </a:r>
          </a:p>
        </p:txBody>
      </p:sp>
      <p:sp>
        <p:nvSpPr>
          <p:cNvPr id="67" name="TextBox 66">
            <a:extLst>
              <a:ext uri="{FF2B5EF4-FFF2-40B4-BE49-F238E27FC236}">
                <a16:creationId xmlns:a16="http://schemas.microsoft.com/office/drawing/2014/main" id="{CF8F718A-0266-414E-8D26-D3E5224E6435}"/>
              </a:ext>
            </a:extLst>
          </p:cNvPr>
          <p:cNvSpPr txBox="1"/>
          <p:nvPr/>
        </p:nvSpPr>
        <p:spPr>
          <a:xfrm>
            <a:off x="7028761" y="5063380"/>
            <a:ext cx="303827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(looking) very pale</a:t>
            </a:r>
          </a:p>
        </p:txBody>
      </p:sp>
      <p:sp>
        <p:nvSpPr>
          <p:cNvPr id="68" name="TextBox 67">
            <a:extLst>
              <a:ext uri="{FF2B5EF4-FFF2-40B4-BE49-F238E27FC236}">
                <a16:creationId xmlns:a16="http://schemas.microsoft.com/office/drawing/2014/main" id="{29E5382E-1FB9-4A69-B498-8D0D891B0DAB}"/>
              </a:ext>
            </a:extLst>
          </p:cNvPr>
          <p:cNvSpPr txBox="1"/>
          <p:nvPr/>
        </p:nvSpPr>
        <p:spPr>
          <a:xfrm>
            <a:off x="9665019" y="4712317"/>
            <a:ext cx="230384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(feeling)</a:t>
            </a:r>
            <a:r>
              <a:rPr kumimoji="0" lang="en-GB" sz="2000" b="0" i="0" u="none" strike="noStrike" kern="0" cap="none" spc="0" normalizeH="0" noProof="0" dirty="0">
                <a:ln>
                  <a:noFill/>
                </a:ln>
                <a:solidFill>
                  <a:srgbClr val="4472C4">
                    <a:lumMod val="50000"/>
                  </a:srgbClr>
                </a:solidFill>
                <a:effectLst/>
                <a:uLnTx/>
                <a:uFillTx/>
              </a:rPr>
              <a:t> </a:t>
            </a:r>
            <a:r>
              <a:rPr kumimoji="0" lang="en-GB" sz="2000" b="0" i="0" u="none" strike="noStrike" kern="0" cap="none" spc="0" normalizeH="0" baseline="0" noProof="0" dirty="0">
                <a:ln>
                  <a:noFill/>
                </a:ln>
                <a:solidFill>
                  <a:srgbClr val="4472C4">
                    <a:lumMod val="50000"/>
                  </a:srgbClr>
                </a:solidFill>
                <a:effectLst/>
                <a:uLnTx/>
                <a:uFillTx/>
              </a:rPr>
              <a:t>nervous</a:t>
            </a:r>
          </a:p>
        </p:txBody>
      </p:sp>
      <p:sp>
        <p:nvSpPr>
          <p:cNvPr id="69" name="TextBox 68">
            <a:extLst>
              <a:ext uri="{FF2B5EF4-FFF2-40B4-BE49-F238E27FC236}">
                <a16:creationId xmlns:a16="http://schemas.microsoft.com/office/drawing/2014/main" id="{3294E9CB-9AF2-42B5-9859-DD1147CF815C}"/>
              </a:ext>
            </a:extLst>
          </p:cNvPr>
          <p:cNvSpPr txBox="1"/>
          <p:nvPr/>
        </p:nvSpPr>
        <p:spPr>
          <a:xfrm>
            <a:off x="9651931" y="5450007"/>
            <a:ext cx="230384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(acting) strange</a:t>
            </a:r>
          </a:p>
        </p:txBody>
      </p:sp>
      <p:sp>
        <p:nvSpPr>
          <p:cNvPr id="70" name="TextBox 69">
            <a:extLst>
              <a:ext uri="{FF2B5EF4-FFF2-40B4-BE49-F238E27FC236}">
                <a16:creationId xmlns:a16="http://schemas.microsoft.com/office/drawing/2014/main" id="{4B0EEBE1-27EB-4AFC-BC40-BBAD5B45F40D}"/>
              </a:ext>
            </a:extLst>
          </p:cNvPr>
          <p:cNvSpPr txBox="1"/>
          <p:nvPr/>
        </p:nvSpPr>
        <p:spPr>
          <a:xfrm>
            <a:off x="9651931" y="5810801"/>
            <a:ext cx="31143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(being)</a:t>
            </a:r>
            <a:r>
              <a:rPr kumimoji="0" lang="en-GB" sz="2000" b="0" i="0" u="none" strike="noStrike" kern="0" cap="none" spc="0" normalizeH="0" noProof="0" dirty="0">
                <a:ln>
                  <a:noFill/>
                </a:ln>
                <a:solidFill>
                  <a:srgbClr val="4472C4">
                    <a:lumMod val="50000"/>
                  </a:srgbClr>
                </a:solidFill>
                <a:effectLst/>
                <a:uLnTx/>
                <a:uFillTx/>
              </a:rPr>
              <a:t> </a:t>
            </a:r>
            <a:r>
              <a:rPr kumimoji="0" lang="en-GB" sz="2000" b="0" i="0" u="none" strike="noStrike" kern="0" cap="none" spc="0" normalizeH="0" baseline="0" noProof="0" dirty="0">
                <a:ln>
                  <a:noFill/>
                </a:ln>
                <a:solidFill>
                  <a:srgbClr val="4472C4">
                    <a:lumMod val="50000"/>
                  </a:srgbClr>
                </a:solidFill>
                <a:effectLst/>
                <a:uLnTx/>
                <a:uFillTx/>
              </a:rPr>
              <a:t>serious</a:t>
            </a:r>
          </a:p>
        </p:txBody>
      </p:sp>
      <p:sp>
        <p:nvSpPr>
          <p:cNvPr id="3" name="TextBox 2"/>
          <p:cNvSpPr txBox="1"/>
          <p:nvPr/>
        </p:nvSpPr>
        <p:spPr>
          <a:xfrm>
            <a:off x="2373388" y="2062678"/>
            <a:ext cx="1534304" cy="430887"/>
          </a:xfrm>
          <a:prstGeom prst="rect">
            <a:avLst/>
          </a:prstGeom>
          <a:noFill/>
        </p:spPr>
        <p:txBody>
          <a:bodyPr wrap="square" rtlCol="0">
            <a:spAutoFit/>
          </a:bodyPr>
          <a:lstStyle/>
          <a:p>
            <a:pPr algn="l"/>
            <a:r>
              <a:rPr lang="en-GB" sz="2200" b="1" dirty="0">
                <a:solidFill>
                  <a:schemeClr val="accent5">
                    <a:lumMod val="50000"/>
                  </a:schemeClr>
                </a:solidFill>
              </a:rPr>
              <a:t>[‘you’]</a:t>
            </a:r>
          </a:p>
        </p:txBody>
      </p:sp>
      <p:sp>
        <p:nvSpPr>
          <p:cNvPr id="34" name="TextBox 33"/>
          <p:cNvSpPr txBox="1"/>
          <p:nvPr/>
        </p:nvSpPr>
        <p:spPr>
          <a:xfrm>
            <a:off x="6072062" y="2149069"/>
            <a:ext cx="1188203" cy="430887"/>
          </a:xfrm>
          <a:prstGeom prst="rect">
            <a:avLst/>
          </a:prstGeom>
          <a:noFill/>
        </p:spPr>
        <p:txBody>
          <a:bodyPr wrap="square" rtlCol="0">
            <a:spAutoFit/>
          </a:bodyPr>
          <a:lstStyle/>
          <a:p>
            <a:pPr algn="l"/>
            <a:r>
              <a:rPr lang="en-GB" sz="2200" b="1" dirty="0">
                <a:solidFill>
                  <a:schemeClr val="accent5">
                    <a:lumMod val="50000"/>
                  </a:schemeClr>
                </a:solidFill>
              </a:rPr>
              <a:t>[‘he’]</a:t>
            </a:r>
          </a:p>
        </p:txBody>
      </p:sp>
      <p:sp>
        <p:nvSpPr>
          <p:cNvPr id="35" name="TextBox 34"/>
          <p:cNvSpPr txBox="1"/>
          <p:nvPr/>
        </p:nvSpPr>
        <p:spPr>
          <a:xfrm>
            <a:off x="2389937" y="3257957"/>
            <a:ext cx="1523180" cy="430887"/>
          </a:xfrm>
          <a:prstGeom prst="rect">
            <a:avLst/>
          </a:prstGeom>
          <a:noFill/>
        </p:spPr>
        <p:txBody>
          <a:bodyPr wrap="square" rtlCol="0">
            <a:spAutoFit/>
          </a:bodyPr>
          <a:lstStyle/>
          <a:p>
            <a:pPr algn="l"/>
            <a:r>
              <a:rPr lang="en-GB" sz="2200" b="1" dirty="0">
                <a:solidFill>
                  <a:schemeClr val="accent5">
                    <a:lumMod val="50000"/>
                  </a:schemeClr>
                </a:solidFill>
              </a:rPr>
              <a:t>[‘he’]</a:t>
            </a:r>
          </a:p>
        </p:txBody>
      </p:sp>
      <p:sp>
        <p:nvSpPr>
          <p:cNvPr id="36" name="TextBox 35"/>
          <p:cNvSpPr txBox="1"/>
          <p:nvPr/>
        </p:nvSpPr>
        <p:spPr>
          <a:xfrm>
            <a:off x="6072062" y="3022754"/>
            <a:ext cx="1629796" cy="430887"/>
          </a:xfrm>
          <a:prstGeom prst="rect">
            <a:avLst/>
          </a:prstGeom>
          <a:noFill/>
        </p:spPr>
        <p:txBody>
          <a:bodyPr wrap="square" rtlCol="0">
            <a:spAutoFit/>
          </a:bodyPr>
          <a:lstStyle/>
          <a:p>
            <a:pPr algn="l"/>
            <a:r>
              <a:rPr lang="en-GB" sz="2200" b="1" dirty="0">
                <a:solidFill>
                  <a:schemeClr val="accent5">
                    <a:lumMod val="50000"/>
                  </a:schemeClr>
                </a:solidFill>
              </a:rPr>
              <a:t>[‘you’]</a:t>
            </a:r>
          </a:p>
        </p:txBody>
      </p:sp>
      <p:sp>
        <p:nvSpPr>
          <p:cNvPr id="37" name="TextBox 36"/>
          <p:cNvSpPr txBox="1"/>
          <p:nvPr/>
        </p:nvSpPr>
        <p:spPr>
          <a:xfrm>
            <a:off x="2408161" y="4384754"/>
            <a:ext cx="1534304" cy="430887"/>
          </a:xfrm>
          <a:prstGeom prst="rect">
            <a:avLst/>
          </a:prstGeom>
          <a:noFill/>
        </p:spPr>
        <p:txBody>
          <a:bodyPr wrap="square" rtlCol="0">
            <a:spAutoFit/>
          </a:bodyPr>
          <a:lstStyle/>
          <a:p>
            <a:pPr algn="l"/>
            <a:r>
              <a:rPr lang="en-GB" sz="2200" b="1" dirty="0">
                <a:solidFill>
                  <a:schemeClr val="accent5">
                    <a:lumMod val="50000"/>
                  </a:schemeClr>
                </a:solidFill>
              </a:rPr>
              <a:t>[‘you’]</a:t>
            </a:r>
          </a:p>
        </p:txBody>
      </p:sp>
      <p:sp>
        <p:nvSpPr>
          <p:cNvPr id="38" name="TextBox 37"/>
          <p:cNvSpPr txBox="1"/>
          <p:nvPr/>
        </p:nvSpPr>
        <p:spPr>
          <a:xfrm>
            <a:off x="6055054" y="4247842"/>
            <a:ext cx="1188203" cy="430887"/>
          </a:xfrm>
          <a:prstGeom prst="rect">
            <a:avLst/>
          </a:prstGeom>
          <a:noFill/>
        </p:spPr>
        <p:txBody>
          <a:bodyPr wrap="square" rtlCol="0">
            <a:spAutoFit/>
          </a:bodyPr>
          <a:lstStyle/>
          <a:p>
            <a:pPr algn="l"/>
            <a:r>
              <a:rPr lang="en-GB" sz="2200" b="1" dirty="0">
                <a:solidFill>
                  <a:schemeClr val="accent5">
                    <a:lumMod val="50000"/>
                  </a:schemeClr>
                </a:solidFill>
              </a:rPr>
              <a:t>[‘he’]</a:t>
            </a:r>
          </a:p>
        </p:txBody>
      </p:sp>
      <p:sp>
        <p:nvSpPr>
          <p:cNvPr id="39" name="TextBox 38"/>
          <p:cNvSpPr txBox="1"/>
          <p:nvPr/>
        </p:nvSpPr>
        <p:spPr>
          <a:xfrm>
            <a:off x="2403715" y="5485622"/>
            <a:ext cx="1188203" cy="430887"/>
          </a:xfrm>
          <a:prstGeom prst="rect">
            <a:avLst/>
          </a:prstGeom>
          <a:noFill/>
        </p:spPr>
        <p:txBody>
          <a:bodyPr wrap="square" rtlCol="0">
            <a:spAutoFit/>
          </a:bodyPr>
          <a:lstStyle/>
          <a:p>
            <a:pPr algn="l"/>
            <a:r>
              <a:rPr lang="en-GB" sz="2200" b="1" dirty="0">
                <a:solidFill>
                  <a:schemeClr val="accent5">
                    <a:lumMod val="50000"/>
                  </a:schemeClr>
                </a:solidFill>
              </a:rPr>
              <a:t>[‘he’]</a:t>
            </a:r>
          </a:p>
        </p:txBody>
      </p:sp>
      <p:sp>
        <p:nvSpPr>
          <p:cNvPr id="40" name="TextBox 39"/>
          <p:cNvSpPr txBox="1"/>
          <p:nvPr/>
        </p:nvSpPr>
        <p:spPr>
          <a:xfrm>
            <a:off x="6055054" y="5577131"/>
            <a:ext cx="1523180" cy="430887"/>
          </a:xfrm>
          <a:prstGeom prst="rect">
            <a:avLst/>
          </a:prstGeom>
          <a:noFill/>
        </p:spPr>
        <p:txBody>
          <a:bodyPr wrap="square" rtlCol="0">
            <a:spAutoFit/>
          </a:bodyPr>
          <a:lstStyle/>
          <a:p>
            <a:pPr algn="l"/>
            <a:r>
              <a:rPr lang="en-GB" sz="2200" b="1" dirty="0">
                <a:solidFill>
                  <a:schemeClr val="accent5">
                    <a:lumMod val="50000"/>
                  </a:schemeClr>
                </a:solidFill>
              </a:rPr>
              <a:t>[‘you’]</a:t>
            </a:r>
          </a:p>
        </p:txBody>
      </p:sp>
      <p:pic>
        <p:nvPicPr>
          <p:cNvPr id="41" name="Picture 40">
            <a:extLst>
              <a:ext uri="{FF2B5EF4-FFF2-40B4-BE49-F238E27FC236}">
                <a16:creationId xmlns:a16="http://schemas.microsoft.com/office/drawing/2014/main" id="{62CBC40B-D48E-48AB-A30C-41DDA28313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93473" y="1836780"/>
            <a:ext cx="3616594" cy="2411062"/>
          </a:xfrm>
          <a:prstGeom prst="rect">
            <a:avLst/>
          </a:prstGeom>
          <a:effectLst>
            <a:outerShdw blurRad="50800" dist="38100" dir="5400000" algn="t" rotWithShape="0">
              <a:prstClr val="black">
                <a:alpha val="40000"/>
              </a:prstClr>
            </a:outerShdw>
          </a:effectLst>
        </p:spPr>
      </p:pic>
      <p:sp>
        <p:nvSpPr>
          <p:cNvPr id="42"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89445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67" grpId="0"/>
      <p:bldP spid="68" grpId="0"/>
      <p:bldP spid="69" grpId="0"/>
      <p:bldP spid="70" grpId="0"/>
      <p:bldP spid="3" grpId="0"/>
      <p:bldP spid="34" grpId="0"/>
      <p:bldP spid="35" grpId="0"/>
      <p:bldP spid="36" grpId="0"/>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Gramática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40" name="Tabla 10">
            <a:extLst>
              <a:ext uri="{FF2B5EF4-FFF2-40B4-BE49-F238E27FC236}">
                <a16:creationId xmlns:a16="http://schemas.microsoft.com/office/drawing/2014/main" id="{FB5046C3-7371-4871-9D72-2006D239DBB6}"/>
              </a:ext>
            </a:extLst>
          </p:cNvPr>
          <p:cNvGraphicFramePr>
            <a:graphicFrameLocks noGrp="1"/>
          </p:cNvGraphicFramePr>
          <p:nvPr>
            <p:extLst>
              <p:ext uri="{D42A27DB-BD31-4B8C-83A1-F6EECF244321}">
                <p14:modId xmlns:p14="http://schemas.microsoft.com/office/powerpoint/2010/main" val="2839020537"/>
              </p:ext>
            </p:extLst>
          </p:nvPr>
        </p:nvGraphicFramePr>
        <p:xfrm>
          <a:off x="974558" y="2367992"/>
          <a:ext cx="9159075" cy="3938208"/>
        </p:xfrm>
        <a:graphic>
          <a:graphicData uri="http://schemas.openxmlformats.org/drawingml/2006/table">
            <a:tbl>
              <a:tblPr firstRow="1" bandRow="1"/>
              <a:tblGrid>
                <a:gridCol w="644403">
                  <a:extLst>
                    <a:ext uri="{9D8B030D-6E8A-4147-A177-3AD203B41FA5}">
                      <a16:colId xmlns:a16="http://schemas.microsoft.com/office/drawing/2014/main" val="20000"/>
                    </a:ext>
                  </a:extLst>
                </a:gridCol>
                <a:gridCol w="2845392">
                  <a:extLst>
                    <a:ext uri="{9D8B030D-6E8A-4147-A177-3AD203B41FA5}">
                      <a16:colId xmlns:a16="http://schemas.microsoft.com/office/drawing/2014/main" val="20001"/>
                    </a:ext>
                  </a:extLst>
                </a:gridCol>
                <a:gridCol w="2915920">
                  <a:extLst>
                    <a:ext uri="{9D8B030D-6E8A-4147-A177-3AD203B41FA5}">
                      <a16:colId xmlns:a16="http://schemas.microsoft.com/office/drawing/2014/main" val="20002"/>
                    </a:ext>
                  </a:extLst>
                </a:gridCol>
                <a:gridCol w="2753360">
                  <a:extLst>
                    <a:ext uri="{9D8B030D-6E8A-4147-A177-3AD203B41FA5}">
                      <a16:colId xmlns:a16="http://schemas.microsoft.com/office/drawing/2014/main" val="20003"/>
                    </a:ext>
                  </a:extLst>
                </a:gridCol>
              </a:tblGrid>
              <a:tr h="69334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l"/>
                      <a:endParaRPr lang="en-GB" sz="1800" b="0" dirty="0">
                        <a:solidFill>
                          <a:srgbClr val="002060"/>
                        </a:solidFill>
                        <a:latin typeface="Century Gothic" panose="020B0502020202020204" pitchFamily="34" charset="0"/>
                      </a:endParaRPr>
                    </a:p>
                    <a:p>
                      <a:pPr algn="l"/>
                      <a:r>
                        <a:rPr lang="en-GB" sz="1800" b="1" dirty="0">
                          <a:solidFill>
                            <a:srgbClr val="002060"/>
                          </a:solidFill>
                          <a:latin typeface="Century Gothic" panose="020B0502020202020204" pitchFamily="34" charset="0"/>
                        </a:rPr>
                        <a:t>Gonzalo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l"/>
                      <a:endParaRPr lang="en-GB" sz="1800" b="0" dirty="0">
                        <a:solidFill>
                          <a:srgbClr val="002060"/>
                        </a:solidFill>
                        <a:latin typeface="Century Gothic" panose="020B0502020202020204" pitchFamily="34" charset="0"/>
                      </a:endParaRPr>
                    </a:p>
                    <a:p>
                      <a:pPr algn="l"/>
                      <a:r>
                        <a:rPr lang="en-GB" sz="1800" b="1" dirty="0" err="1">
                          <a:solidFill>
                            <a:srgbClr val="002060"/>
                          </a:solidFill>
                          <a:latin typeface="Century Gothic" panose="020B0502020202020204" pitchFamily="34" charset="0"/>
                        </a:rPr>
                        <a:t>Raúl</a:t>
                      </a:r>
                      <a:endParaRPr lang="en-GB" sz="1800" b="1"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0"/>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1"/>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2"/>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3"/>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4"/>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5"/>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6"/>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7"/>
                  </a:ext>
                </a:extLst>
              </a:tr>
              <a:tr h="4056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8"/>
                  </a:ext>
                </a:extLst>
              </a:tr>
            </a:tbl>
          </a:graphicData>
        </a:graphic>
      </p:graphicFrame>
      <p:sp>
        <p:nvSpPr>
          <p:cNvPr id="41" name="TextBox 40">
            <a:extLst>
              <a:ext uri="{FF2B5EF4-FFF2-40B4-BE49-F238E27FC236}">
                <a16:creationId xmlns:a16="http://schemas.microsoft.com/office/drawing/2014/main" id="{9B95F6E9-F5DA-49F7-9CF1-835DD31956BA}"/>
              </a:ext>
            </a:extLst>
          </p:cNvPr>
          <p:cNvSpPr txBox="1"/>
          <p:nvPr/>
        </p:nvSpPr>
        <p:spPr>
          <a:xfrm>
            <a:off x="0" y="1163991"/>
            <a:ext cx="126238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Gonzalo and </a:t>
            </a:r>
            <a:r>
              <a:rPr kumimoji="0" lang="en-GB" sz="2000" b="1" i="0" u="none" strike="noStrike" kern="0" cap="none" spc="0" normalizeH="0" baseline="0" noProof="0" dirty="0" err="1">
                <a:ln>
                  <a:noFill/>
                </a:ln>
                <a:solidFill>
                  <a:srgbClr val="4472C4">
                    <a:lumMod val="50000"/>
                  </a:srgbClr>
                </a:solidFill>
                <a:effectLst/>
                <a:uLnTx/>
                <a:uFillTx/>
              </a:rPr>
              <a:t>Raúl</a:t>
            </a:r>
            <a:r>
              <a:rPr kumimoji="0" lang="en-GB" sz="2000" b="1" i="0" u="none" strike="noStrike" kern="0" cap="none" spc="0" normalizeH="0" baseline="0" noProof="0" dirty="0">
                <a:ln>
                  <a:noFill/>
                </a:ln>
                <a:solidFill>
                  <a:srgbClr val="4472C4">
                    <a:lumMod val="50000"/>
                  </a:srgbClr>
                </a:solidFill>
                <a:effectLst/>
                <a:uLnTx/>
                <a:uFillTx/>
              </a:rPr>
              <a:t> are at the Haunted House ride at a theme park.  </a:t>
            </a:r>
            <a:br>
              <a:rPr kumimoji="0" lang="en-GB" sz="2000" b="1" i="0" u="none" strike="noStrike" kern="0" cap="none" spc="0" normalizeH="0" baseline="0" noProof="0" dirty="0">
                <a:ln>
                  <a:noFill/>
                </a:ln>
                <a:solidFill>
                  <a:srgbClr val="4472C4">
                    <a:lumMod val="50000"/>
                  </a:srgbClr>
                </a:solidFill>
                <a:effectLst/>
                <a:uLnTx/>
                <a:uFillTx/>
              </a:rPr>
            </a:br>
            <a:r>
              <a:rPr kumimoji="0" lang="en-GB" sz="2000" b="1" i="0" u="none" strike="noStrike" kern="0" cap="none" spc="0" normalizeH="0" baseline="0" noProof="0" dirty="0">
                <a:ln>
                  <a:noFill/>
                </a:ln>
                <a:solidFill>
                  <a:srgbClr val="4472C4">
                    <a:lumMod val="50000"/>
                  </a:srgbClr>
                </a:solidFill>
                <a:effectLst/>
                <a:uLnTx/>
                <a:uFillTx/>
              </a:rPr>
              <a:t>Is Gonzalo talking about </a:t>
            </a:r>
            <a:r>
              <a:rPr lang="en-GB" sz="2000" b="1" kern="0" dirty="0">
                <a:solidFill>
                  <a:srgbClr val="4472C4">
                    <a:lumMod val="50000"/>
                  </a:srgbClr>
                </a:solidFill>
              </a:rPr>
              <a:t>himself (‘I am’) or </a:t>
            </a:r>
            <a:r>
              <a:rPr lang="en-GB" sz="2000" b="1" kern="0" dirty="0" err="1">
                <a:solidFill>
                  <a:srgbClr val="4472C4">
                    <a:lumMod val="50000"/>
                  </a:srgbClr>
                </a:solidFill>
              </a:rPr>
              <a:t>Raúl</a:t>
            </a:r>
            <a:r>
              <a:rPr lang="en-GB" sz="2000" b="1" kern="0" dirty="0">
                <a:solidFill>
                  <a:srgbClr val="4472C4">
                    <a:lumMod val="50000"/>
                  </a:srgbClr>
                </a:solidFill>
              </a:rPr>
              <a:t> (‘you are’).</a:t>
            </a:r>
            <a:r>
              <a:rPr kumimoji="0" lang="en-GB" sz="2000" b="1" i="0" u="none" strike="noStrike" kern="0" cap="none" spc="0" normalizeH="0" baseline="0" noProof="0" dirty="0">
                <a:ln>
                  <a:noFill/>
                </a:ln>
                <a:solidFill>
                  <a:srgbClr val="4472C4">
                    <a:lumMod val="50000"/>
                  </a:srgbClr>
                </a:solidFill>
                <a:effectLst/>
                <a:uLnTx/>
                <a:uFillTx/>
              </a:rPr>
              <a:t>  Who is the most scared?    </a:t>
            </a:r>
          </a:p>
        </p:txBody>
      </p:sp>
      <p:pic>
        <p:nvPicPr>
          <p:cNvPr id="42" name="Picture 41">
            <a:extLst>
              <a:ext uri="{FF2B5EF4-FFF2-40B4-BE49-F238E27FC236}">
                <a16:creationId xmlns:a16="http://schemas.microsoft.com/office/drawing/2014/main" id="{99091476-D89E-4069-8FE3-9A157C2D7F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4768" y="231631"/>
            <a:ext cx="802658" cy="1190188"/>
          </a:xfrm>
          <a:prstGeom prst="rect">
            <a:avLst/>
          </a:prstGeom>
        </p:spPr>
      </p:pic>
      <p:pic>
        <p:nvPicPr>
          <p:cNvPr id="43" name="Picture 42">
            <a:extLst>
              <a:ext uri="{FF2B5EF4-FFF2-40B4-BE49-F238E27FC236}">
                <a16:creationId xmlns:a16="http://schemas.microsoft.com/office/drawing/2014/main" id="{264650A7-BFFB-4740-8552-7648F1FC2D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3274" y="2056865"/>
            <a:ext cx="779844" cy="962771"/>
          </a:xfrm>
          <a:prstGeom prst="rect">
            <a:avLst/>
          </a:prstGeom>
        </p:spPr>
      </p:pic>
      <p:pic>
        <p:nvPicPr>
          <p:cNvPr id="44" name="Picture 43">
            <a:extLst>
              <a:ext uri="{FF2B5EF4-FFF2-40B4-BE49-F238E27FC236}">
                <a16:creationId xmlns:a16="http://schemas.microsoft.com/office/drawing/2014/main" id="{2563698F-150E-48F8-BD2D-B8EE0A66688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000" b="92667" l="3030" r="93561"/>
                    </a14:imgEffect>
                  </a14:imgLayer>
                </a14:imgProps>
              </a:ext>
              <a:ext uri="{28A0092B-C50C-407E-A947-70E740481C1C}">
                <a14:useLocalDpi xmlns:a14="http://schemas.microsoft.com/office/drawing/2010/main" val="0"/>
              </a:ext>
            </a:extLst>
          </a:blip>
          <a:stretch>
            <a:fillRect/>
          </a:stretch>
        </p:blipFill>
        <p:spPr>
          <a:xfrm>
            <a:off x="9413675" y="1971352"/>
            <a:ext cx="997740" cy="1133796"/>
          </a:xfrm>
          <a:prstGeom prst="rect">
            <a:avLst/>
          </a:prstGeom>
        </p:spPr>
      </p:pic>
      <p:sp>
        <p:nvSpPr>
          <p:cNvPr id="45" name="Rounded Rectangular Callout 12">
            <a:extLst>
              <a:ext uri="{FF2B5EF4-FFF2-40B4-BE49-F238E27FC236}">
                <a16:creationId xmlns:a16="http://schemas.microsoft.com/office/drawing/2014/main" id="{0632317B-DA01-4B67-9F4B-8016F052A5BF}"/>
              </a:ext>
            </a:extLst>
          </p:cNvPr>
          <p:cNvSpPr/>
          <p:nvPr/>
        </p:nvSpPr>
        <p:spPr>
          <a:xfrm>
            <a:off x="4741166" y="2213209"/>
            <a:ext cx="1110568" cy="448648"/>
          </a:xfrm>
          <a:prstGeom prst="wedgeRoundRectCallout">
            <a:avLst>
              <a:gd name="adj1" fmla="val 65973"/>
              <a:gd name="adj2" fmla="val 29866"/>
              <a:gd name="adj3" fmla="val 16667"/>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‘I am’</a:t>
            </a:r>
          </a:p>
        </p:txBody>
      </p:sp>
      <p:sp>
        <p:nvSpPr>
          <p:cNvPr id="46" name="Rounded Rectangular Callout 13">
            <a:extLst>
              <a:ext uri="{FF2B5EF4-FFF2-40B4-BE49-F238E27FC236}">
                <a16:creationId xmlns:a16="http://schemas.microsoft.com/office/drawing/2014/main" id="{2D01157C-13E7-4353-80F7-0948384378EB}"/>
              </a:ext>
            </a:extLst>
          </p:cNvPr>
          <p:cNvSpPr/>
          <p:nvPr/>
        </p:nvSpPr>
        <p:spPr>
          <a:xfrm>
            <a:off x="7981142" y="2116043"/>
            <a:ext cx="1387251" cy="604220"/>
          </a:xfrm>
          <a:prstGeom prst="wedgeRoundRectCallout">
            <a:avLst>
              <a:gd name="adj1" fmla="val -39140"/>
              <a:gd name="adj2" fmla="val 86156"/>
              <a:gd name="adj3" fmla="val 16667"/>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‘You are’</a:t>
            </a:r>
          </a:p>
        </p:txBody>
      </p:sp>
      <p:sp>
        <p:nvSpPr>
          <p:cNvPr id="47" name="Action Button: Custom 16">
            <a:hlinkClick r:id="" action="ppaction://noaction" highlightClick="1">
              <a:snd r:embed="rId8" name="Estás blanco.wav"/>
            </a:hlinkClick>
            <a:extLst>
              <a:ext uri="{FF2B5EF4-FFF2-40B4-BE49-F238E27FC236}">
                <a16:creationId xmlns:a16="http://schemas.microsoft.com/office/drawing/2014/main" id="{1FA24975-31D3-4D14-AAD4-C6275FDA65A2}"/>
              </a:ext>
            </a:extLst>
          </p:cNvPr>
          <p:cNvSpPr/>
          <p:nvPr/>
        </p:nvSpPr>
        <p:spPr>
          <a:xfrm>
            <a:off x="1099063" y="310514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48" name="Action Button: Custom 17">
            <a:hlinkClick r:id="" action="ppaction://noaction" highlightClick="1">
              <a:snd r:embed="rId9" name="estoy tranquilo.wav"/>
            </a:hlinkClick>
            <a:extLst>
              <a:ext uri="{FF2B5EF4-FFF2-40B4-BE49-F238E27FC236}">
                <a16:creationId xmlns:a16="http://schemas.microsoft.com/office/drawing/2014/main" id="{E73170F9-C97D-49EF-8D1C-8A9DFBB20A8E}"/>
              </a:ext>
            </a:extLst>
          </p:cNvPr>
          <p:cNvSpPr/>
          <p:nvPr/>
        </p:nvSpPr>
        <p:spPr>
          <a:xfrm>
            <a:off x="1099064" y="35008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49" name="Action Button: Custom 18">
            <a:hlinkClick r:id="" action="ppaction://noaction" highlightClick="1">
              <a:snd r:embed="rId10" name="estoy listo.wav"/>
            </a:hlinkClick>
            <a:extLst>
              <a:ext uri="{FF2B5EF4-FFF2-40B4-BE49-F238E27FC236}">
                <a16:creationId xmlns:a16="http://schemas.microsoft.com/office/drawing/2014/main" id="{C89A497A-AAC9-4E81-8219-A7DBFFA40D6F}"/>
              </a:ext>
            </a:extLst>
          </p:cNvPr>
          <p:cNvSpPr/>
          <p:nvPr/>
        </p:nvSpPr>
        <p:spPr>
          <a:xfrm>
            <a:off x="1109677" y="391055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50" name="Action Button: Custom 19">
            <a:hlinkClick r:id="" action="ppaction://noaction" highlightClick="1">
              <a:snd r:embed="rId11" name="estás muy nervioso.wav"/>
            </a:hlinkClick>
            <a:extLst>
              <a:ext uri="{FF2B5EF4-FFF2-40B4-BE49-F238E27FC236}">
                <a16:creationId xmlns:a16="http://schemas.microsoft.com/office/drawing/2014/main" id="{18825A1A-6582-4526-A08A-B2E063A397FB}"/>
              </a:ext>
            </a:extLst>
          </p:cNvPr>
          <p:cNvSpPr/>
          <p:nvPr/>
        </p:nvSpPr>
        <p:spPr>
          <a:xfrm>
            <a:off x="1105444" y="430441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51" name="Action Button: Custom 20">
            <a:hlinkClick r:id="" action="ppaction://noaction" highlightClick="1">
              <a:snd r:embed="rId12" name="estoy serio.wav"/>
            </a:hlinkClick>
            <a:extLst>
              <a:ext uri="{FF2B5EF4-FFF2-40B4-BE49-F238E27FC236}">
                <a16:creationId xmlns:a16="http://schemas.microsoft.com/office/drawing/2014/main" id="{ADFAC97B-FA0D-4906-957D-89D7D56FE644}"/>
              </a:ext>
            </a:extLst>
          </p:cNvPr>
          <p:cNvSpPr/>
          <p:nvPr/>
        </p:nvSpPr>
        <p:spPr>
          <a:xfrm>
            <a:off x="1105445" y="469826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52" name="Action Button: Custom 21">
            <a:hlinkClick r:id="" action="ppaction://noaction" highlightClick="1">
              <a:snd r:embed="rId13" name="estoy muy tonto.wav"/>
            </a:hlinkClick>
            <a:extLst>
              <a:ext uri="{FF2B5EF4-FFF2-40B4-BE49-F238E27FC236}">
                <a16:creationId xmlns:a16="http://schemas.microsoft.com/office/drawing/2014/main" id="{1ECC3DBF-32A9-4EA6-95B2-B01DA5E8533C}"/>
              </a:ext>
            </a:extLst>
          </p:cNvPr>
          <p:cNvSpPr/>
          <p:nvPr/>
        </p:nvSpPr>
        <p:spPr>
          <a:xfrm>
            <a:off x="1105118" y="5096590"/>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53" name="Action Button: Custom 22">
            <a:hlinkClick r:id="" action="ppaction://noaction" highlightClick="1">
              <a:snd r:embed="rId14" name="estás raro.wav"/>
            </a:hlinkClick>
            <a:extLst>
              <a:ext uri="{FF2B5EF4-FFF2-40B4-BE49-F238E27FC236}">
                <a16:creationId xmlns:a16="http://schemas.microsoft.com/office/drawing/2014/main" id="{BAE08E8D-395B-47E6-B73E-EC3E97321ECA}"/>
              </a:ext>
            </a:extLst>
          </p:cNvPr>
          <p:cNvSpPr/>
          <p:nvPr/>
        </p:nvSpPr>
        <p:spPr>
          <a:xfrm>
            <a:off x="1106124" y="550028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54" name="Action Button: Custom 23">
            <a:hlinkClick r:id="" action="ppaction://noaction" highlightClick="1">
              <a:snd r:embed="rId15" name="estás loco.wav"/>
            </a:hlinkClick>
            <a:extLst>
              <a:ext uri="{FF2B5EF4-FFF2-40B4-BE49-F238E27FC236}">
                <a16:creationId xmlns:a16="http://schemas.microsoft.com/office/drawing/2014/main" id="{5E907507-26F2-46BF-9E7B-CA538BB24EED}"/>
              </a:ext>
            </a:extLst>
          </p:cNvPr>
          <p:cNvSpPr/>
          <p:nvPr/>
        </p:nvSpPr>
        <p:spPr>
          <a:xfrm>
            <a:off x="1106125" y="588863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55" name="TextBox 1">
            <a:extLst>
              <a:ext uri="{FF2B5EF4-FFF2-40B4-BE49-F238E27FC236}">
                <a16:creationId xmlns:a16="http://schemas.microsoft.com/office/drawing/2014/main" id="{5DD7317F-B62F-43DC-AD37-92588FFF3CCA}"/>
              </a:ext>
            </a:extLst>
          </p:cNvPr>
          <p:cNvSpPr txBox="1"/>
          <p:nvPr/>
        </p:nvSpPr>
        <p:spPr>
          <a:xfrm>
            <a:off x="8561150" y="3059875"/>
            <a:ext cx="429374" cy="4001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p>
        </p:txBody>
      </p:sp>
      <p:sp>
        <p:nvSpPr>
          <p:cNvPr id="56" name="TextBox 1">
            <a:extLst>
              <a:ext uri="{FF2B5EF4-FFF2-40B4-BE49-F238E27FC236}">
                <a16:creationId xmlns:a16="http://schemas.microsoft.com/office/drawing/2014/main" id="{2C3B142D-B01E-401C-B0C1-C6FB9BAECB04}"/>
              </a:ext>
            </a:extLst>
          </p:cNvPr>
          <p:cNvSpPr txBox="1"/>
          <p:nvPr/>
        </p:nvSpPr>
        <p:spPr>
          <a:xfrm>
            <a:off x="5554095" y="3460967"/>
            <a:ext cx="429374" cy="4001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p>
        </p:txBody>
      </p:sp>
      <p:sp>
        <p:nvSpPr>
          <p:cNvPr id="57" name="TextBox 1">
            <a:extLst>
              <a:ext uri="{FF2B5EF4-FFF2-40B4-BE49-F238E27FC236}">
                <a16:creationId xmlns:a16="http://schemas.microsoft.com/office/drawing/2014/main" id="{581CE03E-D1A8-4BF2-BFF6-B577F7F22CA1}"/>
              </a:ext>
            </a:extLst>
          </p:cNvPr>
          <p:cNvSpPr txBox="1"/>
          <p:nvPr/>
        </p:nvSpPr>
        <p:spPr>
          <a:xfrm>
            <a:off x="5539498" y="3888138"/>
            <a:ext cx="429374" cy="4001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p>
        </p:txBody>
      </p:sp>
      <p:sp>
        <p:nvSpPr>
          <p:cNvPr id="58" name="TextBox 1">
            <a:extLst>
              <a:ext uri="{FF2B5EF4-FFF2-40B4-BE49-F238E27FC236}">
                <a16:creationId xmlns:a16="http://schemas.microsoft.com/office/drawing/2014/main" id="{7CEFA4EB-6506-4A58-BAC9-3B3EA0844E48}"/>
              </a:ext>
            </a:extLst>
          </p:cNvPr>
          <p:cNvSpPr txBox="1"/>
          <p:nvPr/>
        </p:nvSpPr>
        <p:spPr>
          <a:xfrm>
            <a:off x="8561151" y="4261201"/>
            <a:ext cx="429374" cy="4001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p>
        </p:txBody>
      </p:sp>
      <p:sp>
        <p:nvSpPr>
          <p:cNvPr id="59" name="TextBox 1">
            <a:extLst>
              <a:ext uri="{FF2B5EF4-FFF2-40B4-BE49-F238E27FC236}">
                <a16:creationId xmlns:a16="http://schemas.microsoft.com/office/drawing/2014/main" id="{CF442C86-6A40-477D-BCF5-27223148A9E7}"/>
              </a:ext>
            </a:extLst>
          </p:cNvPr>
          <p:cNvSpPr txBox="1"/>
          <p:nvPr/>
        </p:nvSpPr>
        <p:spPr>
          <a:xfrm>
            <a:off x="5539498" y="4658331"/>
            <a:ext cx="429374" cy="4001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p>
        </p:txBody>
      </p:sp>
      <p:sp>
        <p:nvSpPr>
          <p:cNvPr id="60" name="TextBox 1">
            <a:extLst>
              <a:ext uri="{FF2B5EF4-FFF2-40B4-BE49-F238E27FC236}">
                <a16:creationId xmlns:a16="http://schemas.microsoft.com/office/drawing/2014/main" id="{4E8DB590-03CC-493F-BB40-A9F264A1454A}"/>
              </a:ext>
            </a:extLst>
          </p:cNvPr>
          <p:cNvSpPr txBox="1"/>
          <p:nvPr/>
        </p:nvSpPr>
        <p:spPr>
          <a:xfrm>
            <a:off x="5503248" y="5098110"/>
            <a:ext cx="429374" cy="4001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p>
        </p:txBody>
      </p:sp>
      <p:sp>
        <p:nvSpPr>
          <p:cNvPr id="61" name="TextBox 1">
            <a:extLst>
              <a:ext uri="{FF2B5EF4-FFF2-40B4-BE49-F238E27FC236}">
                <a16:creationId xmlns:a16="http://schemas.microsoft.com/office/drawing/2014/main" id="{54970AB0-44EF-4E4F-9087-4FBA640F0A06}"/>
              </a:ext>
            </a:extLst>
          </p:cNvPr>
          <p:cNvSpPr txBox="1"/>
          <p:nvPr/>
        </p:nvSpPr>
        <p:spPr>
          <a:xfrm>
            <a:off x="8561151" y="5494304"/>
            <a:ext cx="429374" cy="4001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p>
        </p:txBody>
      </p:sp>
      <p:sp>
        <p:nvSpPr>
          <p:cNvPr id="62" name="TextBox 1">
            <a:extLst>
              <a:ext uri="{FF2B5EF4-FFF2-40B4-BE49-F238E27FC236}">
                <a16:creationId xmlns:a16="http://schemas.microsoft.com/office/drawing/2014/main" id="{06DC8344-A2ED-4694-9B09-4D4920E61759}"/>
              </a:ext>
            </a:extLst>
          </p:cNvPr>
          <p:cNvSpPr txBox="1"/>
          <p:nvPr/>
        </p:nvSpPr>
        <p:spPr>
          <a:xfrm>
            <a:off x="8561150" y="5909588"/>
            <a:ext cx="429374" cy="400110"/>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a:t>
            </a:r>
          </a:p>
        </p:txBody>
      </p:sp>
      <p:sp>
        <p:nvSpPr>
          <p:cNvPr id="63" name="TextBox 62">
            <a:extLst>
              <a:ext uri="{FF2B5EF4-FFF2-40B4-BE49-F238E27FC236}">
                <a16:creationId xmlns:a16="http://schemas.microsoft.com/office/drawing/2014/main" id="{9471CCCA-160C-405E-8D9D-B4238D8E1F06}"/>
              </a:ext>
            </a:extLst>
          </p:cNvPr>
          <p:cNvSpPr txBox="1"/>
          <p:nvPr/>
        </p:nvSpPr>
        <p:spPr>
          <a:xfrm>
            <a:off x="1749319" y="3059875"/>
            <a:ext cx="249053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Estás </a:t>
            </a:r>
            <a:r>
              <a:rPr kumimoji="0" lang="en-GB" sz="2000" b="0" i="0" u="none" strike="noStrike" kern="0" cap="none" spc="0" normalizeH="0" baseline="0" noProof="0" dirty="0" err="1">
                <a:ln>
                  <a:noFill/>
                </a:ln>
                <a:solidFill>
                  <a:srgbClr val="4472C4">
                    <a:lumMod val="50000"/>
                  </a:srgbClr>
                </a:solidFill>
                <a:effectLst/>
                <a:uLnTx/>
                <a:uFillTx/>
              </a:rPr>
              <a:t>blanco</a:t>
            </a:r>
            <a:r>
              <a:rPr kumimoji="0" lang="en-GB" sz="2000" b="0" i="0" u="none" strike="noStrike" kern="0" cap="none" spc="0" normalizeH="0" baseline="0" noProof="0" dirty="0">
                <a:ln>
                  <a:noFill/>
                </a:ln>
                <a:solidFill>
                  <a:srgbClr val="4472C4">
                    <a:lumMod val="50000"/>
                  </a:srgbClr>
                </a:solidFill>
                <a:effectLst/>
                <a:uLnTx/>
                <a:uFillTx/>
              </a:rPr>
              <a:t>.</a:t>
            </a:r>
          </a:p>
        </p:txBody>
      </p:sp>
      <p:sp>
        <p:nvSpPr>
          <p:cNvPr id="64" name="TextBox 63">
            <a:extLst>
              <a:ext uri="{FF2B5EF4-FFF2-40B4-BE49-F238E27FC236}">
                <a16:creationId xmlns:a16="http://schemas.microsoft.com/office/drawing/2014/main" id="{16319F92-524F-4A5C-957B-D729C7D8F8EC}"/>
              </a:ext>
            </a:extLst>
          </p:cNvPr>
          <p:cNvSpPr txBox="1"/>
          <p:nvPr/>
        </p:nvSpPr>
        <p:spPr>
          <a:xfrm>
            <a:off x="1756611" y="3476356"/>
            <a:ext cx="249053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Estoy </a:t>
            </a:r>
            <a:r>
              <a:rPr kumimoji="0" lang="en-GB" sz="2000" b="0" i="0" u="none" strike="noStrike" kern="0" cap="none" spc="0" normalizeH="0" baseline="0" noProof="0" dirty="0" err="1">
                <a:ln>
                  <a:noFill/>
                </a:ln>
                <a:solidFill>
                  <a:srgbClr val="4472C4">
                    <a:lumMod val="50000"/>
                  </a:srgbClr>
                </a:solidFill>
                <a:effectLst/>
                <a:uLnTx/>
                <a:uFillTx/>
              </a:rPr>
              <a:t>tranquilo</a:t>
            </a:r>
            <a:r>
              <a:rPr kumimoji="0" lang="en-GB" sz="2000" b="0" i="0" u="none" strike="noStrike" kern="0" cap="none" spc="0" normalizeH="0" baseline="0" noProof="0" dirty="0">
                <a:ln>
                  <a:noFill/>
                </a:ln>
                <a:solidFill>
                  <a:srgbClr val="4472C4">
                    <a:lumMod val="50000"/>
                  </a:srgbClr>
                </a:solidFill>
                <a:effectLst/>
                <a:uLnTx/>
                <a:uFillTx/>
              </a:rPr>
              <a:t>.</a:t>
            </a:r>
          </a:p>
        </p:txBody>
      </p:sp>
      <p:sp>
        <p:nvSpPr>
          <p:cNvPr id="65" name="TextBox 64">
            <a:extLst>
              <a:ext uri="{FF2B5EF4-FFF2-40B4-BE49-F238E27FC236}">
                <a16:creationId xmlns:a16="http://schemas.microsoft.com/office/drawing/2014/main" id="{6300DF19-61FE-419B-894F-EE40CFFF6718}"/>
              </a:ext>
            </a:extLst>
          </p:cNvPr>
          <p:cNvSpPr txBox="1"/>
          <p:nvPr/>
        </p:nvSpPr>
        <p:spPr>
          <a:xfrm>
            <a:off x="1762288" y="3903527"/>
            <a:ext cx="249053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Estoy </a:t>
            </a:r>
            <a:r>
              <a:rPr kumimoji="0" lang="en-GB" sz="2000" b="0" i="0" u="none" strike="noStrike" kern="0" cap="none" spc="0" normalizeH="0" baseline="0" noProof="0" dirty="0" err="1">
                <a:ln>
                  <a:noFill/>
                </a:ln>
                <a:solidFill>
                  <a:srgbClr val="4472C4">
                    <a:lumMod val="50000"/>
                  </a:srgbClr>
                </a:solidFill>
                <a:effectLst/>
                <a:uLnTx/>
                <a:uFillTx/>
              </a:rPr>
              <a:t>listo</a:t>
            </a:r>
            <a:r>
              <a:rPr kumimoji="0" lang="en-GB" sz="2000" b="0" i="0" u="none" strike="noStrike" kern="0" cap="none" spc="0" normalizeH="0" baseline="0" noProof="0" dirty="0">
                <a:ln>
                  <a:noFill/>
                </a:ln>
                <a:solidFill>
                  <a:srgbClr val="4472C4">
                    <a:lumMod val="50000"/>
                  </a:srgbClr>
                </a:solidFill>
                <a:effectLst/>
                <a:uLnTx/>
                <a:uFillTx/>
              </a:rPr>
              <a:t>.</a:t>
            </a:r>
          </a:p>
        </p:txBody>
      </p:sp>
      <p:sp>
        <p:nvSpPr>
          <p:cNvPr id="66" name="TextBox 65">
            <a:extLst>
              <a:ext uri="{FF2B5EF4-FFF2-40B4-BE49-F238E27FC236}">
                <a16:creationId xmlns:a16="http://schemas.microsoft.com/office/drawing/2014/main" id="{99C5B907-8859-44DB-816E-7B7289C47066}"/>
              </a:ext>
            </a:extLst>
          </p:cNvPr>
          <p:cNvSpPr txBox="1"/>
          <p:nvPr/>
        </p:nvSpPr>
        <p:spPr>
          <a:xfrm>
            <a:off x="1768108" y="4272242"/>
            <a:ext cx="262828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Estás </a:t>
            </a:r>
            <a:r>
              <a:rPr kumimoji="0" lang="en-GB" sz="2000" b="0" i="0" u="none" strike="noStrike" kern="0" cap="none" spc="0" normalizeH="0" baseline="0" noProof="0" dirty="0" err="1">
                <a:ln>
                  <a:noFill/>
                </a:ln>
                <a:solidFill>
                  <a:srgbClr val="4472C4">
                    <a:lumMod val="50000"/>
                  </a:srgbClr>
                </a:solidFill>
                <a:effectLst/>
                <a:uLnTx/>
                <a:uFillTx/>
              </a:rPr>
              <a:t>muy</a:t>
            </a:r>
            <a:r>
              <a:rPr kumimoji="0" lang="en-GB" sz="2000" b="0" i="0" u="none" strike="noStrike" kern="0" cap="none" spc="0" normalizeH="0" baseline="0" noProof="0" dirty="0">
                <a:ln>
                  <a:noFill/>
                </a:ln>
                <a:solidFill>
                  <a:srgbClr val="4472C4">
                    <a:lumMod val="50000"/>
                  </a:srgbClr>
                </a:solidFill>
                <a:effectLst/>
                <a:uLnTx/>
                <a:uFillTx/>
              </a:rPr>
              <a:t> </a:t>
            </a:r>
            <a:r>
              <a:rPr kumimoji="0" lang="en-GB" sz="2000" b="0" i="0" u="none" strike="noStrike" kern="0" cap="none" spc="0" normalizeH="0" baseline="0" noProof="0" dirty="0" err="1">
                <a:ln>
                  <a:noFill/>
                </a:ln>
                <a:solidFill>
                  <a:srgbClr val="4472C4">
                    <a:lumMod val="50000"/>
                  </a:srgbClr>
                </a:solidFill>
                <a:effectLst/>
                <a:uLnTx/>
                <a:uFillTx/>
              </a:rPr>
              <a:t>nervioso</a:t>
            </a:r>
            <a:r>
              <a:rPr kumimoji="0" lang="en-GB" sz="2000" b="0" i="0" u="none" strike="noStrike" kern="0" cap="none" spc="0" normalizeH="0" baseline="0" noProof="0" dirty="0">
                <a:ln>
                  <a:noFill/>
                </a:ln>
                <a:solidFill>
                  <a:srgbClr val="4472C4">
                    <a:lumMod val="50000"/>
                  </a:srgbClr>
                </a:solidFill>
                <a:effectLst/>
                <a:uLnTx/>
                <a:uFillTx/>
              </a:rPr>
              <a:t>.</a:t>
            </a:r>
          </a:p>
        </p:txBody>
      </p:sp>
      <p:sp>
        <p:nvSpPr>
          <p:cNvPr id="67" name="TextBox 66">
            <a:extLst>
              <a:ext uri="{FF2B5EF4-FFF2-40B4-BE49-F238E27FC236}">
                <a16:creationId xmlns:a16="http://schemas.microsoft.com/office/drawing/2014/main" id="{668B7388-5D30-4D9E-9D0C-EF6820DCD17E}"/>
              </a:ext>
            </a:extLst>
          </p:cNvPr>
          <p:cNvSpPr txBox="1"/>
          <p:nvPr/>
        </p:nvSpPr>
        <p:spPr>
          <a:xfrm>
            <a:off x="1768108" y="4688835"/>
            <a:ext cx="249053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Estoy serio.</a:t>
            </a:r>
          </a:p>
        </p:txBody>
      </p:sp>
      <p:sp>
        <p:nvSpPr>
          <p:cNvPr id="68" name="TextBox 67">
            <a:extLst>
              <a:ext uri="{FF2B5EF4-FFF2-40B4-BE49-F238E27FC236}">
                <a16:creationId xmlns:a16="http://schemas.microsoft.com/office/drawing/2014/main" id="{40485235-52F3-45FA-81F3-28808BCED19B}"/>
              </a:ext>
            </a:extLst>
          </p:cNvPr>
          <p:cNvSpPr txBox="1"/>
          <p:nvPr/>
        </p:nvSpPr>
        <p:spPr>
          <a:xfrm>
            <a:off x="1749319" y="5075278"/>
            <a:ext cx="249053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Estoy </a:t>
            </a:r>
            <a:r>
              <a:rPr kumimoji="0" lang="en-GB" sz="2000" b="0" i="0" u="none" strike="noStrike" kern="0" cap="none" spc="0" normalizeH="0" baseline="0" noProof="0" dirty="0" err="1">
                <a:ln>
                  <a:noFill/>
                </a:ln>
                <a:solidFill>
                  <a:srgbClr val="4472C4">
                    <a:lumMod val="50000"/>
                  </a:srgbClr>
                </a:solidFill>
                <a:effectLst/>
                <a:uLnTx/>
                <a:uFillTx/>
              </a:rPr>
              <a:t>muy</a:t>
            </a:r>
            <a:r>
              <a:rPr kumimoji="0" lang="en-GB" sz="2000" b="0" i="0" u="none" strike="noStrike" kern="0" cap="none" spc="0" normalizeH="0" baseline="0" noProof="0" dirty="0">
                <a:ln>
                  <a:noFill/>
                </a:ln>
                <a:solidFill>
                  <a:srgbClr val="4472C4">
                    <a:lumMod val="50000"/>
                  </a:srgbClr>
                </a:solidFill>
                <a:effectLst/>
                <a:uLnTx/>
                <a:uFillTx/>
              </a:rPr>
              <a:t> tonto.</a:t>
            </a:r>
          </a:p>
        </p:txBody>
      </p:sp>
      <p:sp>
        <p:nvSpPr>
          <p:cNvPr id="69" name="TextBox 68">
            <a:extLst>
              <a:ext uri="{FF2B5EF4-FFF2-40B4-BE49-F238E27FC236}">
                <a16:creationId xmlns:a16="http://schemas.microsoft.com/office/drawing/2014/main" id="{0C8F69AC-0E2B-4A9A-BE50-4D3237DAC381}"/>
              </a:ext>
            </a:extLst>
          </p:cNvPr>
          <p:cNvSpPr txBox="1"/>
          <p:nvPr/>
        </p:nvSpPr>
        <p:spPr>
          <a:xfrm>
            <a:off x="1768108" y="5475742"/>
            <a:ext cx="249053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Estás raro.</a:t>
            </a:r>
          </a:p>
        </p:txBody>
      </p:sp>
      <p:sp>
        <p:nvSpPr>
          <p:cNvPr id="70" name="TextBox 69">
            <a:extLst>
              <a:ext uri="{FF2B5EF4-FFF2-40B4-BE49-F238E27FC236}">
                <a16:creationId xmlns:a16="http://schemas.microsoft.com/office/drawing/2014/main" id="{2C2D5FA6-3551-4E8A-84FA-FE825A4D1E99}"/>
              </a:ext>
            </a:extLst>
          </p:cNvPr>
          <p:cNvSpPr txBox="1"/>
          <p:nvPr/>
        </p:nvSpPr>
        <p:spPr>
          <a:xfrm>
            <a:off x="1768108" y="5878314"/>
            <a:ext cx="249053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Estás loco.</a:t>
            </a:r>
          </a:p>
        </p:txBody>
      </p:sp>
      <p:sp>
        <p:nvSpPr>
          <p:cNvPr id="71" name="TextBox 70">
            <a:extLst>
              <a:ext uri="{FF2B5EF4-FFF2-40B4-BE49-F238E27FC236}">
                <a16:creationId xmlns:a16="http://schemas.microsoft.com/office/drawing/2014/main" id="{F638569E-CFEE-4CE5-9E23-5B93D63E8165}"/>
              </a:ext>
            </a:extLst>
          </p:cNvPr>
          <p:cNvSpPr txBox="1"/>
          <p:nvPr/>
        </p:nvSpPr>
        <p:spPr>
          <a:xfrm>
            <a:off x="9708006" y="707265"/>
            <a:ext cx="2289921" cy="461665"/>
          </a:xfrm>
          <a:prstGeom prst="rect">
            <a:avLst/>
          </a:prstGeom>
          <a:noFill/>
        </p:spPr>
        <p:txBody>
          <a:bodyPr wrap="square" rtlCol="0">
            <a:spAutoFit/>
          </a:bodyPr>
          <a:lstStyle/>
          <a:p>
            <a:r>
              <a:rPr lang="en-GB" sz="2400" b="1" dirty="0">
                <a:solidFill>
                  <a:srgbClr val="002060"/>
                </a:solidFill>
                <a:latin typeface="Tw Cen MT" panose="020B0602020104020603"/>
              </a:rPr>
              <a:t>loco = crazy</a:t>
            </a:r>
          </a:p>
        </p:txBody>
      </p:sp>
      <p:sp>
        <p:nvSpPr>
          <p:cNvPr id="72" name="TextBox 71">
            <a:extLst>
              <a:ext uri="{FF2B5EF4-FFF2-40B4-BE49-F238E27FC236}">
                <a16:creationId xmlns:a16="http://schemas.microsoft.com/office/drawing/2014/main" id="{1BD4A4B7-ABBE-46F1-91B7-3EDDC9F5D7FD}"/>
              </a:ext>
            </a:extLst>
          </p:cNvPr>
          <p:cNvSpPr txBox="1"/>
          <p:nvPr/>
        </p:nvSpPr>
        <p:spPr>
          <a:xfrm>
            <a:off x="9708006" y="1067505"/>
            <a:ext cx="2289921" cy="461665"/>
          </a:xfrm>
          <a:prstGeom prst="rect">
            <a:avLst/>
          </a:prstGeom>
          <a:noFill/>
        </p:spPr>
        <p:txBody>
          <a:bodyPr wrap="square" rtlCol="0">
            <a:spAutoFit/>
          </a:bodyPr>
          <a:lstStyle/>
          <a:p>
            <a:r>
              <a:rPr lang="en-GB" sz="2400" b="1" dirty="0">
                <a:solidFill>
                  <a:srgbClr val="002060"/>
                </a:solidFill>
                <a:latin typeface="Tw Cen MT" panose="020B0602020104020603"/>
              </a:rPr>
              <a:t>enfermo = ill</a:t>
            </a:r>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path" presetSubtype="0" accel="50000" decel="50000" fill="hold" nodeType="clickEffect">
                                  <p:stCondLst>
                                    <p:cond delay="0"/>
                                  </p:stCondLst>
                                  <p:childTnLst>
                                    <p:animMotion origin="layout" path="M -1.04167E-6 4.81481E-6 L 0.05195 4.81481E-6 L 0.08906 -0.03704 L 0.125 4.81481E-6 L 0.17695 4.81481E-6 L 0.17695 0.05208 L 0.21302 0.08888 L 0.17695 0.125 L 0.17695 0.17708 L 0.125 0.17708 L 0.08906 0.21296 L 0.05195 0.17708 L -1.04167E-6 0.17708 L -1.04167E-6 0.125 L -0.03698 0.08888 L -1.04167E-6 0.05208 L -1.04167E-6 4.81481E-6 Z " pathEditMode="relative" rAng="0" ptsTypes="AAAAAAAAAAAAAAAAA">
                                      <p:cBhvr>
                                        <p:cTn id="10" dur="2000" fill="hold"/>
                                        <p:tgtEl>
                                          <p:spTgt spid="42"/>
                                        </p:tgtEl>
                                        <p:attrNameLst>
                                          <p:attrName>ppt_x</p:attrName>
                                          <p:attrName>ppt_y</p:attrName>
                                        </p:attrNameLst>
                                      </p:cBhvr>
                                      <p:rCtr x="8802" y="8796"/>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59918839-9278-BB4A-AFEA-CB3D0FEEC104}"/>
    </a:ext>
  </a:extLst>
</a:theme>
</file>

<file path=ppt/theme/theme3.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template.pptx [Read-Only]" id="{223A5FE2-D646-431C-A223-FF3E69290268}" vid="{7360DC47-A87F-4B2E-B0FA-554F224BB3C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TotalTime>
  <Words>4757</Words>
  <Application>Microsoft Macintosh PowerPoint</Application>
  <PresentationFormat>Widescreen</PresentationFormat>
  <Paragraphs>819</Paragraphs>
  <Slides>33</Slides>
  <Notes>33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33</vt:i4>
      </vt:variant>
    </vt:vector>
  </HeadingPairs>
  <TitlesOfParts>
    <vt:vector size="41" baseType="lpstr">
      <vt:lpstr>Arial</vt:lpstr>
      <vt:lpstr>Calibri</vt:lpstr>
      <vt:lpstr>Century</vt:lpstr>
      <vt:lpstr>Century Gothic</vt:lpstr>
      <vt:lpstr>Tw Cen MT</vt:lpstr>
      <vt:lpstr>1_Office Theme</vt:lpstr>
      <vt:lpstr>Office Theme</vt:lpstr>
      <vt:lpstr>10_Office Theme</vt:lpstr>
      <vt:lpstr>Saying what someone is like (at the moment)</vt:lpstr>
      <vt:lpstr>e </vt:lpstr>
      <vt:lpstr>e </vt:lpstr>
      <vt:lpstr>e </vt:lpstr>
      <vt:lpstr> Fonética</vt:lpstr>
      <vt:lpstr>Vocabulario</vt:lpstr>
      <vt:lpstr>Estar for state/mood</vt:lpstr>
      <vt:lpstr>¿Cómo estás?</vt:lpstr>
      <vt:lpstr>Gramática</vt:lpstr>
      <vt:lpstr>¿Cómo se dice en español?</vt:lpstr>
      <vt:lpstr>Grámatica / vocabulario</vt:lpstr>
      <vt:lpstr>Vocabulario</vt:lpstr>
      <vt:lpstr>Vocabulario</vt:lpstr>
      <vt:lpstr>Vocabulario</vt:lpstr>
      <vt:lpstr>Vocabulario</vt:lpstr>
      <vt:lpstr>Vocabulario</vt:lpstr>
      <vt:lpstr>Vocabulario</vt:lpstr>
      <vt:lpstr>Saying what someone is like (at the moment) [2]</vt:lpstr>
      <vt:lpstr>i</vt:lpstr>
      <vt:lpstr>i</vt:lpstr>
      <vt:lpstr>i</vt:lpstr>
      <vt:lpstr>escuchar</vt:lpstr>
      <vt:lpstr>Adjective agreement</vt:lpstr>
      <vt:lpstr>Masculine</vt:lpstr>
      <vt:lpstr>Gramática</vt:lpstr>
      <vt:lpstr>leer</vt:lpstr>
      <vt:lpstr>Gramática</vt:lpstr>
      <vt:lpstr>Gramática</vt:lpstr>
      <vt:lpstr>Gramática</vt:lpstr>
      <vt:lpstr>Gramática</vt:lpstr>
      <vt:lpstr>Gramática</vt:lpstr>
      <vt:lpstr>Gramática</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someone is like (at the moment)</dc:title>
  <dc:creator>Jack Peacock</dc:creator>
  <cp:lastModifiedBy>Louise Caruso</cp:lastModifiedBy>
  <cp:revision>74</cp:revision>
  <dcterms:created xsi:type="dcterms:W3CDTF">2020-06-26T13:57:22Z</dcterms:created>
  <dcterms:modified xsi:type="dcterms:W3CDTF">2021-08-09T10:49:48Z</dcterms:modified>
</cp:coreProperties>
</file>