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 id="2147483705" r:id="rId6"/>
    <p:sldMasterId id="2147483717" r:id="rId7"/>
  </p:sldMasterIdLst>
  <p:notesMasterIdLst>
    <p:notesMasterId r:id="rId66"/>
  </p:notesMasterIdLst>
  <p:sldIdLst>
    <p:sldId id="257" r:id="rId8"/>
    <p:sldId id="258" r:id="rId9"/>
    <p:sldId id="259" r:id="rId10"/>
    <p:sldId id="269" r:id="rId11"/>
    <p:sldId id="273" r:id="rId12"/>
    <p:sldId id="275" r:id="rId13"/>
    <p:sldId id="276" r:id="rId14"/>
    <p:sldId id="270" r:id="rId15"/>
    <p:sldId id="438" r:id="rId16"/>
    <p:sldId id="391" r:id="rId17"/>
    <p:sldId id="278" r:id="rId18"/>
    <p:sldId id="280" r:id="rId19"/>
    <p:sldId id="282" r:id="rId20"/>
    <p:sldId id="283" r:id="rId21"/>
    <p:sldId id="287" r:id="rId22"/>
    <p:sldId id="393" r:id="rId23"/>
    <p:sldId id="403" r:id="rId24"/>
    <p:sldId id="394" r:id="rId25"/>
    <p:sldId id="395" r:id="rId26"/>
    <p:sldId id="396" r:id="rId27"/>
    <p:sldId id="398" r:id="rId28"/>
    <p:sldId id="397" r:id="rId29"/>
    <p:sldId id="286" r:id="rId30"/>
    <p:sldId id="401" r:id="rId31"/>
    <p:sldId id="289" r:id="rId32"/>
    <p:sldId id="290" r:id="rId33"/>
    <p:sldId id="427" r:id="rId34"/>
    <p:sldId id="428" r:id="rId35"/>
    <p:sldId id="429" r:id="rId36"/>
    <p:sldId id="431" r:id="rId37"/>
    <p:sldId id="432" r:id="rId38"/>
    <p:sldId id="434" r:id="rId39"/>
    <p:sldId id="435" r:id="rId40"/>
    <p:sldId id="361" r:id="rId41"/>
    <p:sldId id="406" r:id="rId42"/>
    <p:sldId id="436" r:id="rId43"/>
    <p:sldId id="425" r:id="rId44"/>
    <p:sldId id="450" r:id="rId45"/>
    <p:sldId id="451" r:id="rId46"/>
    <p:sldId id="422" r:id="rId47"/>
    <p:sldId id="426" r:id="rId48"/>
    <p:sldId id="437" r:id="rId49"/>
    <p:sldId id="271" r:id="rId50"/>
    <p:sldId id="439" r:id="rId51"/>
    <p:sldId id="430" r:id="rId52"/>
    <p:sldId id="433" r:id="rId53"/>
    <p:sldId id="452" r:id="rId54"/>
    <p:sldId id="443" r:id="rId55"/>
    <p:sldId id="444" r:id="rId56"/>
    <p:sldId id="445" r:id="rId57"/>
    <p:sldId id="446" r:id="rId58"/>
    <p:sldId id="447" r:id="rId59"/>
    <p:sldId id="448" r:id="rId60"/>
    <p:sldId id="453" r:id="rId61"/>
    <p:sldId id="455" r:id="rId62"/>
    <p:sldId id="456" r:id="rId63"/>
    <p:sldId id="457" r:id="rId64"/>
    <p:sldId id="45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wena Kasprowicz" initials="RK" lastIdx="51" clrIdx="0">
    <p:extLst>
      <p:ext uri="{19B8F6BF-5375-455C-9EA6-DF929625EA0E}">
        <p15:presenceInfo xmlns:p15="http://schemas.microsoft.com/office/powerpoint/2012/main" userId="S-1-5-21-1643737065-1150890963-312552118-331971" providerId="AD"/>
      </p:ext>
    </p:extLst>
  </p:cmAuthor>
  <p:cmAuthor id="3" name="Rachel Hawkes" initials="RH" lastIdx="21" clrIdx="1">
    <p:extLst>
      <p:ext uri="{19B8F6BF-5375-455C-9EA6-DF929625EA0E}">
        <p15:presenceInfo xmlns:p15="http://schemas.microsoft.com/office/powerpoint/2012/main" userId="Rachel Hawkes" providerId="None"/>
      </p:ext>
    </p:extLst>
  </p:cmAuthor>
  <p:cmAuthor id="4" name="Emma Marsden" initials="EM" lastIdx="31" clrIdx="2">
    <p:extLst>
      <p:ext uri="{19B8F6BF-5375-455C-9EA6-DF929625EA0E}">
        <p15:presenceInfo xmlns:p15="http://schemas.microsoft.com/office/powerpoint/2012/main" userId="Emma Mars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FBF0D5"/>
    <a:srgbClr val="DAA520"/>
    <a:srgbClr val="11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8" autoAdjust="0"/>
    <p:restoredTop sz="86376" autoAdjust="0"/>
  </p:normalViewPr>
  <p:slideViewPr>
    <p:cSldViewPr snapToGrid="0">
      <p:cViewPr varScale="1">
        <p:scale>
          <a:sx n="73" d="100"/>
          <a:sy n="73" d="100"/>
        </p:scale>
        <p:origin x="200" y="896"/>
      </p:cViewPr>
      <p:guideLst/>
    </p:cSldViewPr>
  </p:slideViewPr>
  <p:outlineViewPr>
    <p:cViewPr>
      <p:scale>
        <a:sx n="33" d="100"/>
        <a:sy n="33" d="100"/>
      </p:scale>
      <p:origin x="0" y="-1252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13/07/2020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My name is Rowena Kasprowicz</a:t>
            </a:r>
            <a:r>
              <a:rPr lang="en-GB" baseline="0" dirty="0"/>
              <a:t> and I am a Research Specialist with NCELP. </a:t>
            </a:r>
          </a:p>
          <a:p>
            <a:r>
              <a:rPr lang="en-GB" baseline="0" dirty="0"/>
              <a:t>This presentation will consider the language knowledge that children bring with them from Key Stage 2, in particular the grammatical knowledge they have developed in English, as well as in any foreign language they may have been learning in primary school.</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move on, I wanted to just say a few words about NCELP’s approach to introducing the terminology in the target language. </a:t>
            </a:r>
          </a:p>
          <a:p>
            <a:endParaRPr lang="en-GB" dirty="0"/>
          </a:p>
          <a:p>
            <a:r>
              <a:rPr lang="en-GB" dirty="0"/>
              <a:t>In general, NCELP recommends introducing new grammatical concepts using terminology in English</a:t>
            </a:r>
            <a:r>
              <a:rPr lang="en-GB" baseline="0" dirty="0"/>
              <a:t> first. This is because, it is important t</a:t>
            </a:r>
            <a:r>
              <a:rPr lang="en-GB" dirty="0"/>
              <a:t>o ensure</a:t>
            </a:r>
            <a:r>
              <a:rPr lang="en-GB" baseline="0" dirty="0"/>
              <a:t> understanding is established using the L1 (English) terms first, before introducing new terminology in the L2. This will build on pupils’ learning from KS2, reinforce their understanding of these concepts and how they can then apply them to the L2.</a:t>
            </a:r>
          </a:p>
          <a:p>
            <a:r>
              <a:rPr lang="en-GB" dirty="0"/>
              <a:t>It is also</a:t>
            </a:r>
            <a:r>
              <a:rPr lang="en-GB" baseline="0" dirty="0"/>
              <a:t> important to a</a:t>
            </a:r>
            <a:r>
              <a:rPr lang="en-GB" dirty="0"/>
              <a:t>void overloading</a:t>
            </a:r>
            <a:r>
              <a:rPr lang="en-GB" baseline="0" dirty="0"/>
              <a:t> pupils – so that they are not having to deal with multiple levels of new learning / knowledge all at the same time (for example, understanding the meaning of the new L2 terminology, whilst also getting to grips with the new TL structure and it’s meaning and use). Using grammatical terminology in English, which pupils are already familiar with, removes one layer of complexity when introducing these new concepts.</a:t>
            </a:r>
          </a:p>
          <a:p>
            <a:endParaRPr lang="en-GB" baseline="0" dirty="0"/>
          </a:p>
          <a:p>
            <a:r>
              <a:rPr lang="en-GB" baseline="0" dirty="0"/>
              <a:t>Once understanding of a new grammatical concept in the target language is firmly established, equivalent target language terminology could then be introduced in subsequent practice. </a:t>
            </a:r>
          </a:p>
          <a:p>
            <a:r>
              <a:rPr lang="en-GB" baseline="0" dirty="0"/>
              <a:t>In the context of the NCELP </a:t>
            </a:r>
            <a:r>
              <a:rPr lang="en-GB" baseline="0" dirty="0" err="1"/>
              <a:t>SoW</a:t>
            </a:r>
            <a:r>
              <a:rPr lang="en-GB" baseline="0" dirty="0"/>
              <a:t>, Target language terms introduced in Year 7 are all cognates. Other terms (which are non-cognates) may then be introduced in later years. </a:t>
            </a:r>
          </a:p>
          <a:p>
            <a:endParaRPr lang="en-GB" baseline="0" dirty="0"/>
          </a:p>
          <a:p>
            <a:r>
              <a:rPr lang="en-GB" baseline="0" dirty="0"/>
              <a:t>The guiding principles that are followed within the NCELP resources, when using grammatical terminology to introduce a new grammatical concept, is to ensure that the meaning of the term is clearly established in English, and to ensure that clear examples are included in both English and the target language. This is to avoid any misunderstandings or ambiguity.</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338674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a:t>
            </a:r>
            <a:r>
              <a:rPr lang="en-GB" baseline="0" dirty="0"/>
              <a:t> next section of the presentation focusses on the development of learners’ knowledge about language, and we will look at some research studies which have investigated the role of knowledge about language in the learning process.</a:t>
            </a:r>
          </a:p>
          <a:p>
            <a:endParaRPr lang="en-GB" baseline="0" dirty="0"/>
          </a:p>
          <a:p>
            <a:r>
              <a:rPr lang="en-GB" dirty="0"/>
              <a:t>There are a number of different terms that</a:t>
            </a:r>
            <a:r>
              <a:rPr lang="en-GB" baseline="0" dirty="0"/>
              <a:t> are used within the literature to refer to learners’ knowledge about language or language awareness.</a:t>
            </a:r>
            <a:endParaRPr lang="en-GB" dirty="0"/>
          </a:p>
          <a:p>
            <a:endParaRPr lang="en-GB" dirty="0"/>
          </a:p>
          <a:p>
            <a:r>
              <a:rPr lang="en-GB" dirty="0"/>
              <a:t>Firstly, the</a:t>
            </a:r>
            <a:r>
              <a:rPr lang="en-GB" baseline="0" dirty="0"/>
              <a:t> t</a:t>
            </a:r>
            <a:r>
              <a:rPr lang="en-GB" dirty="0"/>
              <a:t>erm </a:t>
            </a:r>
            <a:r>
              <a:rPr lang="en-GB" b="1" dirty="0"/>
              <a:t>metalinguisti</a:t>
            </a:r>
            <a:r>
              <a:rPr lang="en-GB" dirty="0"/>
              <a:t>c </a:t>
            </a:r>
            <a:r>
              <a:rPr lang="en-GB" baseline="0" dirty="0"/>
              <a:t>is applied to / used to define tasks that require learners to look at language as an object</a:t>
            </a:r>
          </a:p>
          <a:p>
            <a:r>
              <a:rPr lang="en-GB" baseline="0" dirty="0"/>
              <a:t>So, we can talk about a learners’ metalinguistic ability / awareness, and this is generally used to refer to learners’ </a:t>
            </a:r>
            <a:r>
              <a:rPr lang="en-GB" b="1" baseline="0" dirty="0"/>
              <a:t>ability</a:t>
            </a:r>
            <a:r>
              <a:rPr lang="en-GB" baseline="0" dirty="0"/>
              <a:t> to look at language as an object and their </a:t>
            </a:r>
            <a:r>
              <a:rPr lang="en-GB" sz="1200" b="1" dirty="0">
                <a:solidFill>
                  <a:schemeClr val="tx2"/>
                </a:solidFill>
                <a:latin typeface="Century Gothic" panose="020B0502020202020204" pitchFamily="34" charset="0"/>
                <a:sym typeface="Wingdings" panose="05000000000000000000" pitchFamily="2" charset="2"/>
              </a:rPr>
              <a:t>ability</a:t>
            </a:r>
            <a:r>
              <a:rPr lang="en-GB" sz="1200" dirty="0">
                <a:solidFill>
                  <a:schemeClr val="tx2"/>
                </a:solidFill>
                <a:latin typeface="Century Gothic" panose="020B0502020202020204" pitchFamily="34" charset="0"/>
                <a:sym typeface="Wingdings" panose="05000000000000000000" pitchFamily="2" charset="2"/>
              </a:rPr>
              <a:t> to describe linguistic phenomena and (where known) their ability to use technical language to do this.</a:t>
            </a:r>
            <a:endParaRPr lang="en-GB" baseline="0" dirty="0"/>
          </a:p>
          <a:p>
            <a:pPr marL="0" indent="0">
              <a:buFont typeface="Wingdings" panose="05000000000000000000" pitchFamily="2" charset="2"/>
              <a:buNone/>
            </a:pPr>
            <a:r>
              <a:rPr lang="en-GB" baseline="0" dirty="0"/>
              <a:t>The term metalinguistic knowledge refers to learners’ </a:t>
            </a:r>
            <a:r>
              <a:rPr lang="en-GB" b="1" baseline="0" dirty="0"/>
              <a:t>knowledge</a:t>
            </a:r>
            <a:r>
              <a:rPr lang="en-GB" baseline="0" dirty="0"/>
              <a:t> of the rules governing a language and knowledge of the </a:t>
            </a:r>
            <a:r>
              <a:rPr lang="en-GB" sz="1200" dirty="0">
                <a:solidFill>
                  <a:schemeClr val="tx2"/>
                </a:solidFill>
                <a:latin typeface="Century Gothic" panose="020B0502020202020204" pitchFamily="34" charset="0"/>
                <a:sym typeface="Wingdings" panose="05000000000000000000" pitchFamily="2" charset="2"/>
              </a:rPr>
              <a:t>technical language used to describe patterns and linguistic phenomena</a:t>
            </a:r>
            <a:endParaRPr lang="en-GB" sz="1200" dirty="0">
              <a:solidFill>
                <a:schemeClr val="tx2"/>
              </a:solidFill>
              <a:latin typeface="Century Gothic" panose="020B0502020202020204" pitchFamily="34" charset="0"/>
            </a:endParaRPr>
          </a:p>
          <a:p>
            <a:endParaRPr lang="en-GB" baseline="0" dirty="0"/>
          </a:p>
          <a:p>
            <a:r>
              <a:rPr lang="en-GB" baseline="0" dirty="0"/>
              <a:t>We can also talk about a learners’ language analytic ability – this is learners’ ability to analyse language, spot patterns, and to make generalisations / extrapolate rules based on those patterns.</a:t>
            </a:r>
          </a:p>
          <a:p>
            <a:endParaRPr lang="en-GB" baseline="0" dirty="0"/>
          </a:p>
          <a:p>
            <a:r>
              <a:rPr lang="en-GB" baseline="0" dirty="0"/>
              <a:t>These analytical skills / abilities are developing rapidly during middle childhood, which is generally defined as around 7 to 11 years old. This coincides with / is triggered by the biological changes happening in children at this age, as well as the development of their literacy skills once they start school, and any exposure they might have to other languages. By the time pupils reach KS3 / secondary school, have a much greater propensity to be able to look at language in an abstract way.</a:t>
            </a:r>
          </a:p>
          <a:p>
            <a:endParaRPr lang="en-GB" baseline="0" dirty="0">
              <a:sym typeface="Wingdings" panose="05000000000000000000" pitchFamily="2" charset="2"/>
            </a:endParaRPr>
          </a:p>
          <a:p>
            <a:r>
              <a:rPr lang="en-GB" baseline="0" dirty="0">
                <a:sym typeface="Wingdings" panose="05000000000000000000" pitchFamily="2" charset="2"/>
              </a:rPr>
              <a:t>As I mentioned just now, different terms tend to be used across different research studies; however, they are all essentially talking about learners’ ability to look at language as an object, pick out patterns, apply rules, and talk about the language. In the following slides, when talking about specific studies, I will use the terminology that was used within that particular study.</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11</a:t>
            </a:fld>
            <a:endParaRPr lang="en-GB"/>
          </a:p>
        </p:txBody>
      </p:sp>
    </p:spTree>
    <p:extLst>
      <p:ext uri="{BB962C8B-B14F-4D97-AF65-F5344CB8AC3E}">
        <p14:creationId xmlns:p14="http://schemas.microsoft.com/office/powerpoint/2010/main" val="348159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relationship between language</a:t>
            </a:r>
            <a:r>
              <a:rPr lang="en-GB" baseline="0" dirty="0"/>
              <a:t> learning and analytic ability is already fairly accepted for older learners / adults. Studies have demonstrated that for older learners there is a strong relationship between analytical skills and success in language learning. However, this relationship is less clear for younger learners, because analytical skills are still developing. Earlier research suggested that younger learners rely primarily on memory abilities in learning. However, more recent research conducted in an instructed context, where learners are more likely to be encountering more explicit learning approaches and focussing on form, indicates that language analytic ability is also important for younger learners.</a:t>
            </a:r>
          </a:p>
          <a:p>
            <a:r>
              <a:rPr lang="en-GB" baseline="0" dirty="0"/>
              <a:t>Studies have shown that developing learners’ knowledge about language and their ability to analyse language can be beneficial for language learning.</a:t>
            </a:r>
          </a:p>
          <a:p>
            <a:r>
              <a:rPr lang="en-GB" dirty="0"/>
              <a:t>Further, although LAA is still developing</a:t>
            </a:r>
            <a:r>
              <a:rPr lang="en-GB" baseline="0" dirty="0"/>
              <a:t> throughout childhood, a number of studies have shown that language analytic ability seems to be predictive of learners’ foreign language proficiency for younger learners, as well as for older learners.</a:t>
            </a:r>
          </a:p>
          <a:p>
            <a:endParaRPr lang="en-GB" baseline="0" dirty="0"/>
          </a:p>
          <a:p>
            <a:r>
              <a:rPr lang="en-GB" b="1" baseline="0" dirty="0"/>
              <a:t>There is an OASIS summary of a study by Karen </a:t>
            </a:r>
            <a:r>
              <a:rPr lang="en-GB" b="1" baseline="0" dirty="0" err="1"/>
              <a:t>Roehr-Brackin</a:t>
            </a:r>
            <a:r>
              <a:rPr lang="en-GB" baseline="0" dirty="0"/>
              <a:t> &amp; </a:t>
            </a:r>
            <a:r>
              <a:rPr lang="en-GB" b="1" baseline="0" dirty="0"/>
              <a:t>Angela Tellier </a:t>
            </a:r>
            <a:r>
              <a:rPr lang="en-GB" baseline="0" dirty="0"/>
              <a:t>(2019), which accompanies this session – again this can be found on the resource portal. Their study was conducted with 111 8-9 year olds from 5 primary schools who were learning French. They found that LAA (rather than memory abilities) was the strongest predictor of proficiency (i.e. those learners with higher LAA were more likely to be doing well in their French learning). </a:t>
            </a:r>
          </a:p>
          <a:p>
            <a:endParaRPr lang="en-GB" baseline="0" dirty="0"/>
          </a:p>
          <a:p>
            <a:r>
              <a:rPr lang="en-GB" baseline="0" dirty="0"/>
              <a:t>Similarly, in our recent research with GG, we found a similar pattern, where learners’ LAA predicted how well they would do on the game, and how quickly they would pick up the grammatical patterns being introduced. The </a:t>
            </a:r>
            <a:r>
              <a:rPr lang="en-GB" sz="1200" b="0" i="0" u="none" strike="noStrike" kern="1200" baseline="0" dirty="0">
                <a:solidFill>
                  <a:schemeClr val="tx1"/>
                </a:solidFill>
                <a:latin typeface="+mn-lt"/>
                <a:ea typeface="+mn-ea"/>
                <a:cs typeface="+mn-cs"/>
              </a:rPr>
              <a:t>Kasprowicz et al summary is also available</a:t>
            </a:r>
            <a:endParaRPr lang="en-GB" dirty="0"/>
          </a:p>
          <a:p>
            <a:endParaRPr lang="en-GB" baseline="0" dirty="0"/>
          </a:p>
          <a:p>
            <a:r>
              <a:rPr lang="en-GB" baseline="0" dirty="0"/>
              <a:t>These findings suggest that language analytic ability is particularly important in instructed settings where learners are more likely to be relying on explicit learning. I</a:t>
            </a:r>
            <a:r>
              <a:rPr lang="en-GB" sz="1200" b="0" i="0" u="none" strike="noStrike" kern="1200" baseline="0" dirty="0">
                <a:solidFill>
                  <a:schemeClr val="tx1"/>
                </a:solidFill>
                <a:latin typeface="+mn-lt"/>
                <a:ea typeface="+mn-ea"/>
                <a:cs typeface="+mn-cs"/>
              </a:rPr>
              <a:t>n other words, the more form-focused the instruction learners experience, the more relevant language-analytic ability becomes, and the greater its role in children’s language learning success.</a:t>
            </a:r>
          </a:p>
          <a:p>
            <a:r>
              <a:rPr lang="en-GB"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72843D9-4757-4631-B0CD-BAA271821DF5}" type="slidenum">
              <a:rPr lang="en-GB" smtClean="0"/>
              <a:t>12</a:t>
            </a:fld>
            <a:endParaRPr lang="en-GB"/>
          </a:p>
        </p:txBody>
      </p:sp>
    </p:spTree>
    <p:extLst>
      <p:ext uri="{BB962C8B-B14F-4D97-AF65-F5344CB8AC3E}">
        <p14:creationId xmlns:p14="http://schemas.microsoft.com/office/powerpoint/2010/main" val="1167901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Another</a:t>
            </a:r>
            <a:r>
              <a:rPr lang="en-GB" b="0" baseline="0" dirty="0"/>
              <a:t> benefit to providing some instruction that develops learners’ metalinguistic knowledge, is that there is evidence of the relationship </a:t>
            </a:r>
            <a:r>
              <a:rPr lang="en-GB" sz="1200" dirty="0">
                <a:solidFill>
                  <a:schemeClr val="tx2"/>
                </a:solidFill>
                <a:latin typeface="Century Gothic" panose="020B0502020202020204" pitchFamily="34" charset="0"/>
              </a:rPr>
              <a:t>between learners’ </a:t>
            </a:r>
            <a:r>
              <a:rPr lang="en-GB" sz="1200" b="1" dirty="0">
                <a:solidFill>
                  <a:schemeClr val="accent2"/>
                </a:solidFill>
                <a:latin typeface="Century Gothic" panose="020B0502020202020204" pitchFamily="34" charset="0"/>
              </a:rPr>
              <a:t>metalinguistic knowledge</a:t>
            </a:r>
            <a:r>
              <a:rPr lang="en-GB" sz="1200" dirty="0">
                <a:solidFill>
                  <a:schemeClr val="accent2"/>
                </a:solidFill>
                <a:latin typeface="Century Gothic" panose="020B0502020202020204" pitchFamily="34" charset="0"/>
              </a:rPr>
              <a:t> </a:t>
            </a:r>
            <a:r>
              <a:rPr lang="en-GB" sz="1200" dirty="0">
                <a:solidFill>
                  <a:schemeClr val="tx2"/>
                </a:solidFill>
                <a:latin typeface="Century Gothic" panose="020B0502020202020204" pitchFamily="34" charset="0"/>
              </a:rPr>
              <a:t>and their </a:t>
            </a:r>
            <a:r>
              <a:rPr lang="en-GB" sz="1200" b="1" dirty="0">
                <a:solidFill>
                  <a:schemeClr val="accent2"/>
                </a:solidFill>
                <a:latin typeface="Century Gothic" panose="020B0502020202020204" pitchFamily="34" charset="0"/>
              </a:rPr>
              <a:t>ability to use </a:t>
            </a:r>
            <a:r>
              <a:rPr lang="en-GB" sz="1200" dirty="0">
                <a:solidFill>
                  <a:schemeClr val="tx2"/>
                </a:solidFill>
                <a:latin typeface="Century Gothic" panose="020B0502020202020204" pitchFamily="34" charset="0"/>
              </a:rPr>
              <a:t>the foreign language</a:t>
            </a:r>
          </a:p>
          <a:p>
            <a:endParaRPr lang="en-GB" b="0" dirty="0"/>
          </a:p>
          <a:p>
            <a:r>
              <a:rPr lang="en-GB" b="0" dirty="0"/>
              <a:t>A study by</a:t>
            </a:r>
            <a:r>
              <a:rPr lang="en-GB" b="0" baseline="0" dirty="0"/>
              <a:t> White and </a:t>
            </a:r>
            <a:r>
              <a:rPr lang="en-GB" b="0" baseline="0" dirty="0" err="1"/>
              <a:t>Ranta</a:t>
            </a:r>
            <a:r>
              <a:rPr lang="en-GB" b="0" baseline="0" dirty="0"/>
              <a:t> in 2002 compared two groups of children who were learning English through an intensive programme.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Both classes engaged in communicative language lessons, however, o</a:t>
            </a:r>
            <a:r>
              <a:rPr lang="en-GB" sz="1200" dirty="0">
                <a:solidFill>
                  <a:schemeClr val="tx2"/>
                </a:solidFill>
                <a:latin typeface="Century Gothic" panose="020B0502020202020204" pitchFamily="34" charset="0"/>
              </a:rPr>
              <a:t>ne class </a:t>
            </a:r>
            <a:r>
              <a:rPr lang="en-GB" sz="1200" b="1" dirty="0">
                <a:solidFill>
                  <a:schemeClr val="tx2"/>
                </a:solidFill>
                <a:latin typeface="Century Gothic" panose="020B0502020202020204" pitchFamily="34" charset="0"/>
              </a:rPr>
              <a:t>also </a:t>
            </a:r>
            <a:r>
              <a:rPr lang="en-GB" sz="1200" dirty="0">
                <a:solidFill>
                  <a:schemeClr val="tx2"/>
                </a:solidFill>
                <a:latin typeface="Century Gothic" panose="020B0502020202020204" pitchFamily="34" charset="0"/>
              </a:rPr>
              <a:t>received metalinguistic instruction about use of </a:t>
            </a:r>
            <a:r>
              <a:rPr lang="en-GB" sz="1200" b="1" dirty="0">
                <a:solidFill>
                  <a:schemeClr val="tx2"/>
                </a:solidFill>
                <a:latin typeface="Century Gothic" panose="020B0502020202020204" pitchFamily="34" charset="0"/>
              </a:rPr>
              <a:t>his/her</a:t>
            </a:r>
            <a:r>
              <a:rPr lang="en-GB" sz="1200" dirty="0">
                <a:solidFill>
                  <a:schemeClr val="tx2"/>
                </a:solidFill>
                <a:latin typeface="Century Gothic" panose="020B0502020202020204" pitchFamily="34" charset="0"/>
              </a:rPr>
              <a:t> in English vs. French. This instruction included explanations about the different uses of his/her in English versus French and activities to practice comparing and contrasting the</a:t>
            </a:r>
            <a:r>
              <a:rPr lang="en-GB" sz="1200" baseline="0" dirty="0">
                <a:solidFill>
                  <a:schemeClr val="tx2"/>
                </a:solidFill>
                <a:latin typeface="Century Gothic" panose="020B0502020202020204" pitchFamily="34" charset="0"/>
              </a:rPr>
              <a:t>ir use in the two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tx2"/>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2"/>
                </a:solidFill>
                <a:latin typeface="Century Gothic" panose="020B0502020202020204" pitchFamily="34" charset="0"/>
              </a:rPr>
              <a:t>The researchers found that although, overall, both classes improved in their use of the possessive adjectives, a </a:t>
            </a:r>
            <a:r>
              <a:rPr lang="en-GB" sz="1200" b="1" baseline="0" dirty="0">
                <a:solidFill>
                  <a:schemeClr val="tx2"/>
                </a:solidFill>
                <a:latin typeface="Century Gothic" panose="020B0502020202020204" pitchFamily="34" charset="0"/>
              </a:rPr>
              <a:t>higher proportion </a:t>
            </a:r>
            <a:r>
              <a:rPr lang="en-GB" sz="1200" b="0" baseline="0" dirty="0">
                <a:solidFill>
                  <a:schemeClr val="tx2"/>
                </a:solidFill>
                <a:latin typeface="Century Gothic" panose="020B0502020202020204" pitchFamily="34" charset="0"/>
              </a:rPr>
              <a:t>of learners in the metalinguistic instruction group had mastered the use of the agreement rule for his/her than in the other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tx2"/>
                </a:solidFill>
                <a:latin typeface="Century Gothic" panose="020B0502020202020204" pitchFamily="34" charset="0"/>
              </a:rPr>
              <a:t>For the comparison group, it seems that without the metalinguistic instruction, learners had to rely more on their own ability. i.e. those learners with higher language analytic ability were more likely to improve their use of his/her because they were able to independently work out how these structures are used in English compared with French. </a:t>
            </a:r>
            <a:r>
              <a:rPr lang="en-GB" baseline="0" dirty="0"/>
              <a:t>However, learners with lower LAA were not able to work out the rules unaided. Whereas in the class who did receive the metalinguistic instruction, it seems that the instruction helped to ‘level out’ these differences, meaning a higher proportion of learners demonstrated mastery of this feature.</a:t>
            </a:r>
          </a:p>
          <a:p>
            <a:r>
              <a:rPr lang="en-GB" baseline="0" dirty="0"/>
              <a:t>The i</a:t>
            </a:r>
            <a:r>
              <a:rPr lang="en-GB" b="1" baseline="0" dirty="0"/>
              <a:t>mportant take-away here is that: </a:t>
            </a:r>
            <a:r>
              <a:rPr lang="en-GB" baseline="0" dirty="0"/>
              <a:t>if we don't teach it and provide some metalinguistic instruction, then it is, arguably, less equitable - learners who are naturally good at analysing language could perhaps do it anyway, but those who can't are less likely to 'get it‘ and pick up the rules unaided. So when we provide some metalinguistic support, learning success becomes less reliant on individual variation between learners.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13</a:t>
            </a:fld>
            <a:endParaRPr lang="en-GB"/>
          </a:p>
        </p:txBody>
      </p:sp>
    </p:spTree>
    <p:extLst>
      <p:ext uri="{BB962C8B-B14F-4D97-AF65-F5344CB8AC3E}">
        <p14:creationId xmlns:p14="http://schemas.microsoft.com/office/powerpoint/2010/main" val="208931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It, therefore, seems that </a:t>
            </a:r>
            <a:r>
              <a:rPr lang="en-GB" baseline="0" dirty="0"/>
              <a:t>training pupils in language analysis seems to lead to more consistent outcomes.</a:t>
            </a:r>
          </a:p>
          <a:p>
            <a:endParaRPr lang="en-GB" dirty="0"/>
          </a:p>
          <a:p>
            <a:r>
              <a:rPr lang="en-GB" dirty="0"/>
              <a:t>This was demonstrated in the previous study (White &amp; </a:t>
            </a:r>
            <a:r>
              <a:rPr lang="en-GB" dirty="0" err="1"/>
              <a:t>Ranta</a:t>
            </a:r>
            <a:r>
              <a:rPr lang="en-GB" dirty="0"/>
              <a:t>) where</a:t>
            </a:r>
            <a:r>
              <a:rPr lang="en-GB" baseline="0" dirty="0"/>
              <a:t> there was less variation in performance within the group who had received metalinguistic instruction – overall a higher proportion of learners had mastered the target grammar feature, compared to the comparison group.</a:t>
            </a:r>
          </a:p>
          <a:p>
            <a:endParaRPr lang="en-GB" baseline="0" dirty="0"/>
          </a:p>
          <a:p>
            <a:r>
              <a:rPr lang="en-GB" baseline="0" dirty="0"/>
              <a:t>Similarly, Handout 5 gives an overview of a second study by R-B &amp; T that observed a similar finding.</a:t>
            </a:r>
          </a:p>
          <a:p>
            <a:pPr marL="0" indent="0">
              <a:buFontTx/>
              <a:buNone/>
            </a:pPr>
            <a:endParaRPr lang="en-GB" baseline="0" dirty="0"/>
          </a:p>
          <a:p>
            <a:pPr marL="0" indent="0">
              <a:buFontTx/>
              <a:buNone/>
            </a:pPr>
            <a:r>
              <a:rPr lang="en-GB" baseline="0" dirty="0"/>
              <a:t>This summary gives an overview of series of studies looking at the benefits of teaching Esperanto (an artificial language, which has transparent, systematic, unambiguous grammatical rules) </a:t>
            </a:r>
            <a:r>
              <a:rPr lang="en-GB" baseline="0" dirty="0">
                <a:sym typeface="Wingdings" panose="05000000000000000000" pitchFamily="2" charset="2"/>
              </a:rPr>
              <a:t> the researchers were interested to see whether providing some teaching in Esperanto could improve learners’ metalinguistic ability?</a:t>
            </a:r>
            <a:endParaRPr lang="en-GB" baseline="0" dirty="0"/>
          </a:p>
          <a:p>
            <a:pPr marL="0" indent="0">
              <a:buFontTx/>
              <a:buNone/>
            </a:pPr>
            <a:r>
              <a:rPr lang="en-GB" baseline="0" dirty="0"/>
              <a:t>Essentially, the idea is that Esperanto is a good ‘test bed’ for developing learners’ metalinguistic and language analytic ability, because it is very systematic and unambiguous, with no exceptions to the rules.</a:t>
            </a:r>
          </a:p>
          <a:p>
            <a:pPr marL="0" indent="0">
              <a:buFontTx/>
              <a:buNone/>
            </a:pPr>
            <a:endParaRPr lang="en-GB" baseline="0" dirty="0"/>
          </a:p>
          <a:p>
            <a:pPr marL="0" indent="0">
              <a:buFontTx/>
              <a:buNone/>
            </a:pPr>
            <a:r>
              <a:rPr lang="en-GB" baseline="0" dirty="0"/>
              <a:t>The researchers conducted three studies, where they compared pupils who spent half a year learning either Esperanto / German / Italian. A</a:t>
            </a:r>
            <a:r>
              <a:rPr lang="en-GB" baseline="0" dirty="0">
                <a:sym typeface="Wingdings" panose="05000000000000000000" pitchFamily="2" charset="2"/>
              </a:rPr>
              <a:t>ll pupils then went onto learn French for the second half of the year..</a:t>
            </a:r>
          </a:p>
          <a:p>
            <a:pPr marL="0" indent="0">
              <a:buFontTx/>
              <a:buNone/>
            </a:pPr>
            <a:r>
              <a:rPr lang="en-GB" baseline="0" dirty="0">
                <a:sym typeface="Wingdings" panose="05000000000000000000" pitchFamily="2" charset="2"/>
              </a:rPr>
              <a:t>They were interested to look at whether the different languages led to an improvement in a) learners’ metalinguistic ability &amp; b) the subsequent benefits for learning French.</a:t>
            </a:r>
            <a:endParaRPr lang="en-GB" baseline="0" dirty="0"/>
          </a:p>
          <a:p>
            <a:pPr marL="171450" indent="-171450">
              <a:buFontTx/>
              <a:buChar char="-"/>
            </a:pPr>
            <a:endParaRPr lang="en-GB" baseline="0" dirty="0"/>
          </a:p>
          <a:p>
            <a:pPr marL="0" indent="0">
              <a:buFontTx/>
              <a:buNone/>
            </a:pPr>
            <a:r>
              <a:rPr lang="en-GB" baseline="0" dirty="0"/>
              <a:t>The researchers found that:</a:t>
            </a:r>
          </a:p>
          <a:p>
            <a:pPr marL="171450" indent="-171450">
              <a:buFontTx/>
              <a:buChar char="-"/>
            </a:pPr>
            <a:r>
              <a:rPr lang="en-GB" baseline="0" dirty="0"/>
              <a:t>Engaging learners with grammar teaching (form-focused activities) seemed to have a beneficial impact on learners’ metalinguistic ability (regardless of whether they were learning Esperanto or French)</a:t>
            </a:r>
          </a:p>
          <a:p>
            <a:pPr marL="171450" indent="-171450">
              <a:buFontTx/>
              <a:buChar char="-"/>
            </a:pPr>
            <a:r>
              <a:rPr lang="en-GB" baseline="0" dirty="0"/>
              <a:t>Esperanto itself didn’t seem to have any greater benefits than other languages, in terms of learners’ overall metalinguistic ability and language proficiency.</a:t>
            </a:r>
          </a:p>
          <a:p>
            <a:endParaRPr lang="en-GB" baseline="0" dirty="0"/>
          </a:p>
          <a:p>
            <a:r>
              <a:rPr lang="en-GB" b="0" baseline="0" dirty="0"/>
              <a:t>Importantly, however, there was </a:t>
            </a:r>
            <a:r>
              <a:rPr lang="en-GB" b="1" baseline="0" dirty="0"/>
              <a:t>less variation</a:t>
            </a:r>
            <a:r>
              <a:rPr lang="en-GB" b="0" baseline="0" dirty="0"/>
              <a:t> in L2 performance among the children who had learnt Esperanto. So having that period of form-focussed instruction which focussed on developing learners’ metalinguistic ability did seem to be beneficial. </a:t>
            </a:r>
          </a:p>
          <a:p>
            <a:r>
              <a:rPr lang="en-GB" b="0" baseline="0" dirty="0"/>
              <a:t>The </a:t>
            </a:r>
            <a:r>
              <a:rPr lang="en-GB" b="1" baseline="0" dirty="0"/>
              <a:t>important take-home from this study</a:t>
            </a:r>
            <a:r>
              <a:rPr lang="en-GB" b="0" baseline="0" dirty="0"/>
              <a:t> is that: these findings suggest that metalinguistic ability is </a:t>
            </a:r>
            <a:r>
              <a:rPr lang="en-GB" b="1" baseline="0" dirty="0"/>
              <a:t>trainable</a:t>
            </a:r>
            <a:r>
              <a:rPr lang="en-GB" b="0" baseline="0" dirty="0"/>
              <a:t>. This can help to ‘</a:t>
            </a:r>
            <a:r>
              <a:rPr lang="en-GB" baseline="0" dirty="0"/>
              <a:t>level the playing field’ by helping learners who are less naturally analytical in languages. Success in language learning is therefore less reliant on individual differences and learners’ natural propensity for analysis etc.</a:t>
            </a:r>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t>14</a:t>
            </a:fld>
            <a:endParaRPr lang="en-GB"/>
          </a:p>
        </p:txBody>
      </p:sp>
    </p:spTree>
    <p:extLst>
      <p:ext uri="{BB962C8B-B14F-4D97-AF65-F5344CB8AC3E}">
        <p14:creationId xmlns:p14="http://schemas.microsoft.com/office/powerpoint/2010/main" val="41744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Bringing</a:t>
            </a:r>
            <a:r>
              <a:rPr lang="en-GB" sz="1200" kern="1200" baseline="0" dirty="0">
                <a:solidFill>
                  <a:schemeClr val="tx1"/>
                </a:solidFill>
                <a:effectLst/>
                <a:latin typeface="+mn-lt"/>
                <a:ea typeface="+mn-ea"/>
                <a:cs typeface="+mn-cs"/>
              </a:rPr>
              <a:t> together the findings from those studies, we can conclude that engaging in language analysis can be beneficial for language learning for the following reasons:</a:t>
            </a:r>
          </a:p>
          <a:p>
            <a:endParaRPr lang="en-GB" sz="1200" kern="1200" baseline="0" dirty="0">
              <a:solidFill>
                <a:schemeClr val="tx1"/>
              </a:solidFill>
              <a:effectLst/>
              <a:latin typeface="+mn-lt"/>
              <a:ea typeface="+mn-ea"/>
              <a:cs typeface="+mn-cs"/>
            </a:endParaRPr>
          </a:p>
          <a:p>
            <a:r>
              <a:rPr lang="en-GB" sz="1200" dirty="0">
                <a:solidFill>
                  <a:schemeClr val="tx2"/>
                </a:solidFill>
                <a:latin typeface="Century Gothic" panose="020B0502020202020204" pitchFamily="34" charset="0"/>
              </a:rPr>
              <a:t>It can facilitate a deeper understanding of language by encouraging learners to “spot patterns in language”</a:t>
            </a:r>
          </a:p>
          <a:p>
            <a:r>
              <a:rPr lang="en-GB" sz="1200" kern="1200" dirty="0">
                <a:solidFill>
                  <a:schemeClr val="tx1"/>
                </a:solidFill>
                <a:effectLst/>
                <a:latin typeface="+mn-lt"/>
                <a:ea typeface="+mn-ea"/>
                <a:cs typeface="+mn-cs"/>
              </a:rPr>
              <a:t>It can include any and all languages and it is useful to note that this can</a:t>
            </a:r>
            <a:r>
              <a:rPr lang="en-GB" sz="1200" kern="1200" baseline="0" dirty="0">
                <a:solidFill>
                  <a:schemeClr val="tx1"/>
                </a:solidFill>
                <a:effectLst/>
                <a:latin typeface="+mn-lt"/>
                <a:ea typeface="+mn-ea"/>
                <a:cs typeface="+mn-cs"/>
              </a:rPr>
              <a:t> a</a:t>
            </a:r>
            <a:r>
              <a:rPr lang="en-GB" sz="1200" kern="1200" dirty="0">
                <a:solidFill>
                  <a:schemeClr val="tx1"/>
                </a:solidFill>
                <a:effectLst/>
                <a:latin typeface="+mn-lt"/>
                <a:ea typeface="+mn-ea"/>
                <a:cs typeface="+mn-cs"/>
              </a:rPr>
              <a:t>lso be useful as a way to incorporate learners’ home languages</a:t>
            </a:r>
            <a:r>
              <a:rPr lang="en-GB" sz="1200" kern="1200" baseline="0" dirty="0">
                <a:solidFill>
                  <a:schemeClr val="tx1"/>
                </a:solidFill>
                <a:effectLst/>
                <a:latin typeface="+mn-lt"/>
                <a:ea typeface="+mn-ea"/>
                <a:cs typeface="+mn-cs"/>
              </a:rPr>
              <a:t> in the classroom discourse.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Engaging</a:t>
            </a:r>
            <a:r>
              <a:rPr lang="en-GB" sz="1200" kern="1200" baseline="0" dirty="0">
                <a:solidFill>
                  <a:schemeClr val="tx1"/>
                </a:solidFill>
                <a:effectLst/>
                <a:latin typeface="+mn-lt"/>
                <a:ea typeface="+mn-ea"/>
                <a:cs typeface="+mn-cs"/>
              </a:rPr>
              <a:t> in language analysis can help to develop learners’ understanding of language and culture, by encouraging learners’ to draw </a:t>
            </a:r>
            <a:r>
              <a:rPr lang="en-GB" sz="1200" kern="1200" dirty="0">
                <a:solidFill>
                  <a:schemeClr val="tx1"/>
                </a:solidFill>
                <a:effectLst/>
                <a:latin typeface="+mn-lt"/>
                <a:ea typeface="+mn-ea"/>
                <a:cs typeface="+mn-cs"/>
              </a:rPr>
              <a:t>comparisons</a:t>
            </a:r>
            <a:r>
              <a:rPr lang="en-GB" sz="1200" kern="1200" baseline="0" dirty="0">
                <a:solidFill>
                  <a:schemeClr val="tx1"/>
                </a:solidFill>
                <a:effectLst/>
                <a:latin typeface="+mn-lt"/>
                <a:ea typeface="+mn-ea"/>
                <a:cs typeface="+mn-cs"/>
              </a:rPr>
              <a:t> between their first language (i.e. whether that’s English or another language) and the foreign language. It gives pupils a chance to explore how language is used to covey meaning in different ways between different languages.</a:t>
            </a:r>
            <a:endParaRPr lang="en-GB" dirty="0"/>
          </a:p>
          <a:p>
            <a:r>
              <a:rPr lang="en-GB" sz="1200" kern="1200" dirty="0">
                <a:solidFill>
                  <a:schemeClr val="tx1"/>
                </a:solidFill>
                <a:effectLst/>
                <a:latin typeface="+mn-lt"/>
                <a:ea typeface="+mn-ea"/>
                <a:cs typeface="+mn-cs"/>
              </a:rPr>
              <a:t>It is also</a:t>
            </a:r>
            <a:r>
              <a:rPr lang="en-GB" sz="1200" kern="1200" baseline="0" dirty="0">
                <a:solidFill>
                  <a:schemeClr val="tx1"/>
                </a:solidFill>
                <a:effectLst/>
                <a:latin typeface="+mn-lt"/>
                <a:ea typeface="+mn-ea"/>
                <a:cs typeface="+mn-cs"/>
              </a:rPr>
              <a:t> in line with moves towards more explicit and direct teaching of language, and will help learners to engage in more explicit learning activities. </a:t>
            </a:r>
          </a:p>
          <a:p>
            <a:r>
              <a:rPr lang="en-GB" sz="1200" kern="1200" dirty="0">
                <a:solidFill>
                  <a:schemeClr val="tx1"/>
                </a:solidFill>
                <a:effectLst/>
                <a:latin typeface="+mn-lt"/>
                <a:ea typeface="+mn-ea"/>
                <a:cs typeface="+mn-cs"/>
              </a:rPr>
              <a:t>Point</a:t>
            </a:r>
            <a:r>
              <a:rPr lang="en-GB" sz="1200" kern="1200" baseline="0" dirty="0">
                <a:solidFill>
                  <a:schemeClr val="tx1"/>
                </a:solidFill>
                <a:effectLst/>
                <a:latin typeface="+mn-lt"/>
                <a:ea typeface="+mn-ea"/>
                <a:cs typeface="+mn-cs"/>
              </a:rPr>
              <a:t> 5 on the screen, highlights another </a:t>
            </a:r>
            <a:r>
              <a:rPr lang="en-GB" sz="1200" kern="1200" dirty="0">
                <a:solidFill>
                  <a:schemeClr val="tx1"/>
                </a:solidFill>
                <a:effectLst/>
                <a:latin typeface="+mn-lt"/>
                <a:ea typeface="+mn-ea"/>
                <a:cs typeface="+mn-cs"/>
              </a:rPr>
              <a:t>important benefit of LA in FL teaching, which is to present the target language as a source of interest, in order to encourage students’ enjoyment of and engagement in language learning. </a:t>
            </a:r>
          </a:p>
          <a:p>
            <a:r>
              <a:rPr lang="en-GB" sz="1200" kern="1200" dirty="0">
                <a:solidFill>
                  <a:schemeClr val="tx1"/>
                </a:solidFill>
                <a:effectLst/>
                <a:latin typeface="+mn-lt"/>
                <a:ea typeface="+mn-ea"/>
                <a:cs typeface="+mn-cs"/>
              </a:rPr>
              <a:t>Further, as L1 English speakers</a:t>
            </a:r>
            <a:r>
              <a:rPr lang="en-GB" sz="1200" kern="1200" baseline="0" dirty="0">
                <a:solidFill>
                  <a:schemeClr val="tx1"/>
                </a:solidFill>
                <a:effectLst/>
                <a:latin typeface="+mn-lt"/>
                <a:ea typeface="+mn-ea"/>
                <a:cs typeface="+mn-cs"/>
              </a:rPr>
              <a:t>, there is not one obvious language that we will need later in life. Therefore, developing learners’ ability to analyse and talk about language will help to </a:t>
            </a:r>
            <a:r>
              <a:rPr lang="en-GB" sz="1200" kern="1200" baseline="0" dirty="0">
                <a:solidFill>
                  <a:schemeClr val="tx1"/>
                </a:solidFill>
                <a:effectLst/>
                <a:latin typeface="+mn-lt"/>
                <a:ea typeface="+mn-ea"/>
                <a:cs typeface="+mn-cs"/>
                <a:sym typeface="Wingdings" panose="05000000000000000000" pitchFamily="2" charset="2"/>
              </a:rPr>
              <a:t>e</a:t>
            </a:r>
            <a:r>
              <a:rPr lang="en-GB" sz="1200" kern="1200" baseline="0" dirty="0">
                <a:solidFill>
                  <a:schemeClr val="tx1"/>
                </a:solidFill>
                <a:effectLst/>
                <a:latin typeface="+mn-lt"/>
                <a:ea typeface="+mn-ea"/>
                <a:cs typeface="+mn-cs"/>
              </a:rPr>
              <a:t>quip learners to tackle any language they may choose / need to learn in the future. This of course is reflected in</a:t>
            </a:r>
            <a:r>
              <a:rPr lang="en-GB" sz="1200" kern="1200" dirty="0">
                <a:solidFill>
                  <a:schemeClr val="tx1"/>
                </a:solidFill>
                <a:effectLst/>
                <a:latin typeface="+mn-lt"/>
                <a:ea typeface="+mn-ea"/>
                <a:cs typeface="+mn-cs"/>
              </a:rPr>
              <a:t> the 2014 National Curriculum</a:t>
            </a:r>
            <a:r>
              <a:rPr lang="en-GB" sz="1200" kern="1200" baseline="0" dirty="0">
                <a:solidFill>
                  <a:schemeClr val="tx1"/>
                </a:solidFill>
                <a:effectLst/>
                <a:latin typeface="+mn-lt"/>
                <a:ea typeface="+mn-ea"/>
                <a:cs typeface="+mn-cs"/>
              </a:rPr>
              <a:t> for languages which notes that </a:t>
            </a:r>
            <a:r>
              <a:rPr lang="en-GB" sz="1200" kern="1200" dirty="0">
                <a:solidFill>
                  <a:schemeClr val="tx1"/>
                </a:solidFill>
                <a:effectLst/>
                <a:latin typeface="+mn-lt"/>
                <a:ea typeface="+mn-ea"/>
                <a:cs typeface="+mn-cs"/>
              </a:rPr>
              <a:t>‘language teaching should provide the foundation for learning further languages</a:t>
            </a:r>
            <a:r>
              <a:rPr lang="en-GB" sz="1200" strike="sngStrike" kern="1200" dirty="0">
                <a:solidFill>
                  <a:schemeClr val="tx1"/>
                </a:solidFill>
                <a:effectLst/>
                <a:latin typeface="+mn-lt"/>
                <a:ea typeface="+mn-ea"/>
                <a:cs typeface="+mn-cs"/>
              </a:rPr>
              <a:t>, equipping pupils to study and work in other countries.</a:t>
            </a:r>
            <a:r>
              <a:rPr lang="en-GB"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sym typeface="Wingdings" panose="05000000000000000000" pitchFamily="2" charset="2"/>
              </a:rPr>
              <a:t> developing</a:t>
            </a:r>
            <a:r>
              <a:rPr lang="en-GB" sz="1200" kern="1200" baseline="0" dirty="0">
                <a:solidFill>
                  <a:schemeClr val="tx1"/>
                </a:solidFill>
                <a:effectLst/>
                <a:latin typeface="+mn-lt"/>
                <a:ea typeface="+mn-ea"/>
                <a:cs typeface="+mn-cs"/>
                <a:sym typeface="Wingdings" panose="05000000000000000000" pitchFamily="2" charset="2"/>
              </a:rPr>
              <a:t> language analytic abilities is one part of this.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t>15</a:t>
            </a:fld>
            <a:endParaRPr lang="en-GB"/>
          </a:p>
        </p:txBody>
      </p:sp>
    </p:spTree>
    <p:extLst>
      <p:ext uri="{BB962C8B-B14F-4D97-AF65-F5344CB8AC3E}">
        <p14:creationId xmlns:p14="http://schemas.microsoft.com/office/powerpoint/2010/main" val="319210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We’re now going to look at an example of an activity designed to encourage learners to break down and analyse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activity was kindly shared by Rachel Hawkes, originally adapted from UK Linguistics Olympiad set of activities, and is an activity based around analysing </a:t>
            </a:r>
            <a:r>
              <a:rPr lang="en-GB" baseline="0" dirty="0" err="1"/>
              <a:t>Yodaspeak</a:t>
            </a:r>
            <a:r>
              <a:rPr lang="en-GB" baseline="0" dirty="0"/>
              <a:t>. </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773603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aim of this activity is to give learners practice identifying the subject, verb, and object in English sentences to consolidate their understanding of these terms. To practise identifying and describing word order patterns and practise manipulating word order in English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Rachel used this activity as a precursor to introducing word order changes in German.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68099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screen here you can see the introduction</a:t>
            </a:r>
            <a:r>
              <a:rPr lang="en-GB" baseline="0" dirty="0"/>
              <a:t> for this activity. </a:t>
            </a:r>
          </a:p>
          <a:p>
            <a:r>
              <a:rPr lang="en-GB" baseline="0" dirty="0"/>
              <a:t>The first part of the activity asks students to identify the verbs, subjects and objects within a series of sentences which are produced by Yoda in the Star Wars films. </a:t>
            </a:r>
          </a:p>
          <a:p>
            <a:endParaRPr lang="en-GB" baseline="0" dirty="0"/>
          </a:p>
          <a:p>
            <a:r>
              <a:rPr lang="en-GB" baseline="0" dirty="0"/>
              <a:t>Importantly, this activities uses sentences that are made up of English words, but use an unfamiliar word order. This means, that learners aren’t preoccupied with understanding the meaning of the individual words or lexical items, but can really focus in on the grammatical function of the words in each sentence.</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372892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screen here you can see the sentences that pupils would be working with. I’ll give you a moment to have a look through them.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7081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presentation, we will:</a:t>
            </a:r>
          </a:p>
          <a:p>
            <a:pPr marL="171450" indent="-171450">
              <a:buFont typeface="Arial" panose="020B0604020202020204" pitchFamily="34" charset="0"/>
              <a:buChar char="•"/>
            </a:pPr>
            <a:r>
              <a:rPr lang="en-GB" dirty="0"/>
              <a:t>Explore what grammar teaching at Key stage 2 looks like, in terms of both the foreign language curriculum and the English curriculum</a:t>
            </a:r>
          </a:p>
          <a:p>
            <a:pPr marL="171450" indent="-171450">
              <a:buFont typeface="Arial" panose="020B0604020202020204" pitchFamily="34" charset="0"/>
              <a:buChar char="•"/>
            </a:pPr>
            <a:r>
              <a:rPr lang="en-GB" dirty="0"/>
              <a:t>Consider the role of metalanguage,</a:t>
            </a:r>
            <a:r>
              <a:rPr lang="en-GB" baseline="0" dirty="0"/>
              <a:t> i.e. how we talk about language, and discuss the terminology we can build on from Key Stage 2.</a:t>
            </a:r>
          </a:p>
          <a:p>
            <a:pPr marL="171450" indent="-171450">
              <a:buFont typeface="Arial" panose="020B0604020202020204" pitchFamily="34" charset="0"/>
              <a:buChar char="•"/>
            </a:pPr>
            <a:r>
              <a:rPr lang="en-GB" baseline="0" dirty="0"/>
              <a:t>We will also discuss the benefits of developing learners’ knowledge about language and</a:t>
            </a:r>
          </a:p>
          <a:p>
            <a:pPr marL="171450" indent="-171450">
              <a:buFont typeface="Arial" panose="020B0604020202020204" pitchFamily="34" charset="0"/>
              <a:buChar char="•"/>
            </a:pPr>
            <a:r>
              <a:rPr lang="en-GB" baseline="0" dirty="0"/>
              <a:t>Explore the role of language analysis and cross-linguistic analysis in second language learning </a:t>
            </a:r>
            <a:r>
              <a:rPr lang="en-GB" baseline="0" dirty="0">
                <a:sym typeface="Wingdings" panose="05000000000000000000" pitchFamily="2" charset="2"/>
              </a:rPr>
              <a:t> how we can exploit these to support their foreign language learning.</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dirty="0"/>
          </a:p>
        </p:txBody>
      </p:sp>
    </p:spTree>
    <p:extLst>
      <p:ext uri="{BB962C8B-B14F-4D97-AF65-F5344CB8AC3E}">
        <p14:creationId xmlns:p14="http://schemas.microsoft.com/office/powerpoint/2010/main" val="3219437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a:t>
            </a:r>
            <a:r>
              <a:rPr lang="en-GB" baseline="0" dirty="0"/>
              <a:t> this screen we have highlighted the answers. This activity is i</a:t>
            </a:r>
            <a:r>
              <a:rPr lang="en-GB" dirty="0"/>
              <a:t>ntroducing the idea of word order moving away</a:t>
            </a:r>
            <a:r>
              <a:rPr lang="en-GB" baseline="0" dirty="0"/>
              <a:t> from strict SVO order that we follow in English. It is introducing the idea of verbs appearing at the end of the sentence and also sometimes at the start (for example when the sentence includes a modal or auxiliary verb). </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49696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step would be to ask students to examine the sentences they have been working with,</a:t>
            </a:r>
            <a:r>
              <a:rPr lang="en-GB" baseline="0" dirty="0"/>
              <a:t> to spot the patterns in these sentences. There is a question to prompt students to do this.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For example, they might spot that the subject </a:t>
            </a:r>
            <a:r>
              <a:rPr lang="en-GB" sz="1200" dirty="0">
                <a:solidFill>
                  <a:schemeClr val="tx2"/>
                </a:solidFill>
                <a:latin typeface="Century Gothic" panose="020B0502020202020204" pitchFamily="34" charset="0"/>
                <a:ea typeface="SimSun" panose="02010600030101010101" pitchFamily="2" charset="-122"/>
                <a:cs typeface="Times New Roman" panose="02020603050405020304" pitchFamily="18" charset="0"/>
              </a:rPr>
              <a:t>moves to the end of the sentence just before the verb. And crucially</a:t>
            </a:r>
            <a:r>
              <a:rPr lang="en-GB" sz="1200" baseline="0" dirty="0">
                <a:solidFill>
                  <a:schemeClr val="tx2"/>
                </a:solidFill>
                <a:latin typeface="Century Gothic" panose="020B0502020202020204" pitchFamily="34" charset="0"/>
                <a:ea typeface="SimSun" panose="02010600030101010101" pitchFamily="2" charset="-122"/>
                <a:cs typeface="Times New Roman" panose="02020603050405020304" pitchFamily="18" charset="0"/>
              </a:rPr>
              <a:t> that verbs move in Yoda’s sentences. Similarly, in Yoda’s sentences the object appears at or near the start of the sentence. </a:t>
            </a:r>
            <a:endParaRPr lang="en-GB" sz="1200" dirty="0">
              <a:solidFill>
                <a:schemeClr val="tx2"/>
              </a:solidFill>
              <a:latin typeface="Century Gothic" panose="020B0502020202020204" pitchFamily="34" charset="0"/>
              <a:ea typeface="SimSun" panose="02010600030101010101" pitchFamily="2" charset="-122"/>
              <a:cs typeface="Times New Roman" panose="02020603050405020304" pitchFamily="18" charset="0"/>
            </a:endParaRPr>
          </a:p>
          <a:p>
            <a:endParaRPr lang="en-GB" baseline="0" dirty="0"/>
          </a:p>
          <a:p>
            <a:r>
              <a:rPr lang="en-GB" baseline="0" dirty="0"/>
              <a:t>Students are then encouraged to compare Yoda’s sentence to regular English sentences and explain the differences. </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929297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final part of this activity asks pupils to create sentences in correct ‘</a:t>
            </a:r>
            <a:r>
              <a:rPr lang="en-GB" baseline="0" dirty="0" err="1"/>
              <a:t>Yodaspeak</a:t>
            </a:r>
            <a:r>
              <a:rPr lang="en-GB" baseline="0" dirty="0"/>
              <a:t>’ using the patterns and rules they identified in the first part of the activity. So here, pupils are having to actively manipulate word order and apply the rules that they have identified. </a:t>
            </a:r>
            <a:r>
              <a:rPr lang="en-GB" baseline="0" dirty="0">
                <a:sym typeface="Wingdings" panose="05000000000000000000" pitchFamily="2" charset="2"/>
              </a:rPr>
              <a:t> examples</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is one example of an activity that could be used to provide some practice and training in language analysis, in preparation for introducing new grammatical concepts and structures in the foreign language. And importantly this is building on and consolidating students understanding of key terminology such as ‘subject’ ‘object’ ‘verb’, before they then have to apply them to the foreign language. </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994903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As I mentioned, the</a:t>
            </a:r>
            <a:r>
              <a:rPr lang="en-GB" b="0" baseline="0" dirty="0"/>
              <a:t> </a:t>
            </a:r>
            <a:r>
              <a:rPr lang="en-GB" b="0" baseline="0" dirty="0" err="1"/>
              <a:t>Yodaspeak</a:t>
            </a:r>
            <a:r>
              <a:rPr lang="en-GB" b="0" baseline="0" dirty="0"/>
              <a:t> activity was adapted from a UK linguistics Olympiad practice activity. I just wanted to flag this as a potentially useful resource for these sorts of activities.</a:t>
            </a:r>
          </a:p>
          <a:p>
            <a:endParaRPr lang="en-GB" b="0" baseline="0" dirty="0"/>
          </a:p>
          <a:p>
            <a:r>
              <a:rPr lang="en-GB" b="0" baseline="0" dirty="0"/>
              <a:t>The UK Linguistics Olympiad is a yearly competition, which aims to develop learners’ understanding of language. </a:t>
            </a:r>
          </a:p>
          <a:p>
            <a:r>
              <a:rPr lang="en-GB" dirty="0"/>
              <a:t>UK Linguistics Olympiad</a:t>
            </a:r>
            <a:r>
              <a:rPr lang="en-GB" baseline="0" dirty="0"/>
              <a:t> website has a huge range of example problem sets, drawing on a wide range of languages – useful database to explore, for inspiration for these sorts of activities.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23</a:t>
            </a:fld>
            <a:endParaRPr lang="en-GB"/>
          </a:p>
        </p:txBody>
      </p:sp>
    </p:spTree>
    <p:extLst>
      <p:ext uri="{BB962C8B-B14F-4D97-AF65-F5344CB8AC3E}">
        <p14:creationId xmlns:p14="http://schemas.microsoft.com/office/powerpoint/2010/main" val="1956873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As</a:t>
            </a:r>
            <a:r>
              <a:rPr lang="en-GB" b="0" baseline="0" dirty="0"/>
              <a:t> noted earlier – another very effective method for developing learners’ analytical abilities and metalinguistic awareness is through activities that encourage comparisons between different languages.</a:t>
            </a:r>
          </a:p>
          <a:p>
            <a:r>
              <a:rPr lang="en-GB" b="0" baseline="0" dirty="0"/>
              <a:t>Strategically and systematically using the L1 (and other languages) in comparison with the L2, can be beneficial for both L1 and L2 learning. </a:t>
            </a:r>
          </a:p>
          <a:p>
            <a:endParaRPr lang="en-GB" b="0" dirty="0"/>
          </a:p>
          <a:p>
            <a:r>
              <a:rPr lang="en-GB" b="0" dirty="0"/>
              <a:t>This</a:t>
            </a:r>
            <a:r>
              <a:rPr lang="en-GB" b="0" baseline="0" dirty="0"/>
              <a:t> cross-linguistic awareness is an important part of learners’ wider metalinguistic awareness. </a:t>
            </a:r>
          </a:p>
          <a:p>
            <a:endParaRPr lang="en-GB" b="0" dirty="0"/>
          </a:p>
          <a:p>
            <a:r>
              <a:rPr lang="en-GB" b="0" strike="sngStrike" dirty="0"/>
              <a:t>In previous sessions (grammar, meaningful practice, use of TL),</a:t>
            </a:r>
            <a:r>
              <a:rPr lang="en-GB" b="0" strike="sngStrike" baseline="0" dirty="0"/>
              <a:t> and </a:t>
            </a:r>
            <a:r>
              <a:rPr lang="en-GB" b="0" strike="noStrike" baseline="0" dirty="0"/>
              <a:t>E</a:t>
            </a:r>
            <a:r>
              <a:rPr lang="en-GB" b="0" baseline="0" dirty="0"/>
              <a:t>arlier in this session, we’ve seen a range of evidence that explicitly drawing comparisons between the L1 (i.e. English) and L2 can be beneficial for learners’ developing knowledge of the L2. </a:t>
            </a:r>
          </a:p>
          <a:p>
            <a:pPr marL="171450" indent="-171450">
              <a:buFontTx/>
              <a:buChar char="-"/>
            </a:pPr>
            <a:r>
              <a:rPr lang="en-GB" b="0" baseline="0" dirty="0"/>
              <a:t>We saw this in the earlier study by W&amp;R where we saw that metalinguistic instruction about possessive adjectives in French versus English had a positive impact of learners’ mastery of possessive adjectives in the L2 (English).</a:t>
            </a:r>
          </a:p>
          <a:p>
            <a:pPr marL="171450" indent="-171450">
              <a:buFontTx/>
              <a:buChar char="-"/>
            </a:pPr>
            <a:r>
              <a:rPr lang="en-GB" b="0" baseline="0" dirty="0"/>
              <a:t>In addition, a study by Ammar, </a:t>
            </a:r>
            <a:r>
              <a:rPr lang="en-GB" b="0" baseline="0" dirty="0" err="1"/>
              <a:t>Lightbown</a:t>
            </a:r>
            <a:r>
              <a:rPr lang="en-GB" b="0" baseline="0" dirty="0"/>
              <a:t>, and </a:t>
            </a:r>
            <a:r>
              <a:rPr lang="en-GB" b="0" baseline="0" dirty="0" err="1"/>
              <a:t>Spada</a:t>
            </a:r>
            <a:r>
              <a:rPr lang="en-GB" b="0" baseline="0" dirty="0"/>
              <a:t> in (2010) looked at the benefits of instruction which focussed on drawing learners’ attention to the differences in question formation in English vs. French. The study found that this instruction had a positive impact on learners’ ability to accurately form questions.</a:t>
            </a:r>
          </a:p>
          <a:p>
            <a:pPr marL="171450" indent="-171450">
              <a:buFontTx/>
              <a:buChar char="-"/>
            </a:pPr>
            <a:r>
              <a:rPr lang="en-GB" b="0" baseline="0" dirty="0"/>
              <a:t>In addition, we’ve encountered the studies by McManus and Marsden in previous sessions, which demonstrated that providing the grammar explanation and practice in the L1 English </a:t>
            </a:r>
            <a:r>
              <a:rPr lang="en-GB" b="0" strike="sngStrike" baseline="0" dirty="0"/>
              <a:t>(about how habitual vs. ongoing meaning is conveyed in the past tense) </a:t>
            </a:r>
            <a:r>
              <a:rPr lang="en-GB" b="0" baseline="0" dirty="0"/>
              <a:t>as well as the L2 French, was beneficial for learning how to form these structures in French, and led to better learning than providing Explanation and practice for French alone. Importantly, they found that it was the combination of L1 explanation + L1 practice was important (the L1 practice without L1 explanation did not lead to the same benefits). </a:t>
            </a:r>
          </a:p>
          <a:p>
            <a:pPr marL="171450" indent="-171450">
              <a:buFontTx/>
              <a:buChar char="-"/>
            </a:pPr>
            <a:r>
              <a:rPr lang="en-GB" b="0" strike="sngStrike" baseline="0" dirty="0"/>
              <a:t>Another study by McManus 2019 in </a:t>
            </a:r>
            <a:r>
              <a:rPr lang="en-GB" b="0" i="1" strike="sngStrike" baseline="0" dirty="0"/>
              <a:t>Language Awareness</a:t>
            </a:r>
            <a:r>
              <a:rPr lang="en-GB" b="0" i="0" strike="sngStrike" baseline="0" dirty="0"/>
              <a:t> also demonstrated that awareness of form-meaning mappings in the L1 can benefit L2 learning of </a:t>
            </a:r>
            <a:r>
              <a:rPr lang="en-GB" b="0" i="0" strike="sngStrike" baseline="0" dirty="0" err="1"/>
              <a:t>crosslinguistically</a:t>
            </a:r>
            <a:r>
              <a:rPr lang="en-GB" b="0" i="0" strike="sngStrike" baseline="0" dirty="0"/>
              <a:t> complex features (i.e. those that exist but behave differently in the two languages) </a:t>
            </a:r>
          </a:p>
          <a:p>
            <a:pPr marL="171450" indent="-171450">
              <a:buFontTx/>
              <a:buChar char="-"/>
            </a:pPr>
            <a:endParaRPr lang="en-GB" b="0" i="0" baseline="0" dirty="0"/>
          </a:p>
          <a:p>
            <a:pPr marL="0" indent="0">
              <a:buFontTx/>
              <a:buNone/>
            </a:pPr>
            <a:r>
              <a:rPr lang="en-GB" b="1" i="0" baseline="0" dirty="0"/>
              <a:t>Important take away here from these studies is that: </a:t>
            </a:r>
            <a:r>
              <a:rPr lang="en-GB" dirty="0"/>
              <a:t>teaching, comparing, switching between languages can be helpful for L2 learning for </a:t>
            </a:r>
            <a:r>
              <a:rPr lang="en-GB" u="sng" dirty="0"/>
              <a:t>certain</a:t>
            </a:r>
            <a:r>
              <a:rPr lang="en-GB" u="none" baseline="0" dirty="0"/>
              <a:t> features (see next slide)</a:t>
            </a:r>
            <a:r>
              <a:rPr lang="en-GB" dirty="0"/>
              <a:t>.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24</a:t>
            </a:fld>
            <a:endParaRPr lang="en-GB"/>
          </a:p>
        </p:txBody>
      </p:sp>
    </p:spTree>
    <p:extLst>
      <p:ext uri="{BB962C8B-B14F-4D97-AF65-F5344CB8AC3E}">
        <p14:creationId xmlns:p14="http://schemas.microsoft.com/office/powerpoint/2010/main" val="2867446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We know,</a:t>
            </a:r>
            <a:r>
              <a:rPr lang="en-GB" baseline="0" dirty="0"/>
              <a:t> of course, that learners’ knowledge about the L1 is always there – even if the L1 is not explicitly mentioned in the classroom. </a:t>
            </a:r>
          </a:p>
          <a:p>
            <a:r>
              <a:rPr lang="en-GB" baseline="0" dirty="0"/>
              <a:t>In addition, learners are making use of this knowledge, in the process of trying to breakdown, understand, and use the L2 – with potentially positive and negative consequences. </a:t>
            </a:r>
          </a:p>
          <a:p>
            <a:pPr marL="171450" indent="-171450">
              <a:buFontTx/>
              <a:buChar char="-"/>
            </a:pPr>
            <a:r>
              <a:rPr lang="en-GB" baseline="0" dirty="0"/>
              <a:t>For instance, (particularly in the early stages of language learning), learners try to apply patterns from their L1 in the L2 – for example, transferring the canonical S-V-O word order from English. This can lead to difficulties when learning languages such as German where word order behaves quite differently to English.</a:t>
            </a:r>
          </a:p>
          <a:p>
            <a:pPr marL="171450" indent="-171450">
              <a:buFontTx/>
              <a:buChar char="-"/>
            </a:pPr>
            <a:r>
              <a:rPr lang="en-GB" baseline="0" dirty="0"/>
              <a:t>We know that, particularly in the earlier stages of learning, pupils are likely to be viewing the new language through the lens of their L1. </a:t>
            </a:r>
          </a:p>
          <a:p>
            <a:endParaRPr lang="en-GB" dirty="0"/>
          </a:p>
          <a:p>
            <a:r>
              <a:rPr lang="en-GB" dirty="0"/>
              <a:t>Given</a:t>
            </a:r>
            <a:r>
              <a:rPr lang="en-GB" baseline="0" dirty="0"/>
              <a:t> that l</a:t>
            </a:r>
            <a:r>
              <a:rPr lang="en-GB" dirty="0"/>
              <a:t>earner’s knowledge</a:t>
            </a:r>
            <a:r>
              <a:rPr lang="en-GB" baseline="0" dirty="0"/>
              <a:t> about L1 is always there and that learners do make use of this (regardless of whether its explicitly mentioned or not), the important question becomes “how can we harness what pupils  have been learning about English, to help them develop their knowledge and understanding of the L2”? As mentioned on the previous slide, this is where drawing cross-linguistic comparisons (i.e. comparing L2 and L1) can be useful. </a:t>
            </a:r>
          </a:p>
          <a:p>
            <a:r>
              <a:rPr lang="en-GB" b="1" baseline="0" dirty="0"/>
              <a:t>Note: </a:t>
            </a:r>
            <a:r>
              <a:rPr lang="en-GB" b="0" baseline="0" dirty="0"/>
              <a:t>this is not necessarily a blanket approach for </a:t>
            </a:r>
            <a:r>
              <a:rPr lang="en-GB" b="0" u="sng" baseline="0" dirty="0"/>
              <a:t>all</a:t>
            </a:r>
            <a:r>
              <a:rPr lang="en-GB" b="0" u="none" baseline="0" dirty="0"/>
              <a:t> aspects of the L2. This sort of comparison is particularly useful for features that have a complex relationship between the L1 and L2, i.e. those features that exist in both languages but behave differently.</a:t>
            </a:r>
            <a:endParaRPr lang="en-GB" b="1"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t>25</a:t>
            </a:fld>
            <a:endParaRPr lang="en-GB"/>
          </a:p>
        </p:txBody>
      </p:sp>
    </p:spTree>
    <p:extLst>
      <p:ext uri="{BB962C8B-B14F-4D97-AF65-F5344CB8AC3E}">
        <p14:creationId xmlns:p14="http://schemas.microsoft.com/office/powerpoint/2010/main" val="1360704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Handout 6: 10 minutes to read through + 10 minutes for discussion</a:t>
            </a:r>
            <a:r>
              <a:rPr lang="en-GB" b="1" baseline="0" dirty="0"/>
              <a:t> of questions (ideas on post-it notes, see below)</a:t>
            </a:r>
            <a:endParaRPr lang="en-GB" b="1" dirty="0"/>
          </a:p>
          <a:p>
            <a:endParaRPr lang="en-GB" b="1" dirty="0"/>
          </a:p>
          <a:p>
            <a:r>
              <a:rPr lang="en-GB" b="0" dirty="0"/>
              <a:t>One final research summary I wanted to mention is</a:t>
            </a:r>
            <a:r>
              <a:rPr lang="en-GB" b="0" baseline="0" dirty="0"/>
              <a:t> of a pilot study by Horst, White, and Bell, that was looking at the feasibility of using cross-linguistic comparison activities in the classroom. This summary can be found on the Resource Portal.</a:t>
            </a:r>
          </a:p>
          <a:p>
            <a:r>
              <a:rPr lang="en-GB" b="0" baseline="0" dirty="0"/>
              <a:t>Within the study, the researchers observed both the first language (French) classes and second language (English classes that a group of secondary school pupils received. They then developed a series of cross linguistic awareness activities to trial in the English lessons and gathered feedback from both the teachers and the pupils about these activities. The box in the top-right hand corner lists the features that they explored in these activities. </a:t>
            </a:r>
          </a:p>
          <a:p>
            <a:r>
              <a:rPr lang="en-GB" b="0" baseline="0" dirty="0"/>
              <a:t>It is important to note, that this was a pilot study and therefore, does not provide evidence about the impact of these activities. </a:t>
            </a:r>
          </a:p>
          <a:p>
            <a:r>
              <a:rPr lang="en-GB" b="0" baseline="0" dirty="0"/>
              <a:t>Nevertheless, their main findings were, that:</a:t>
            </a:r>
          </a:p>
          <a:p>
            <a:pPr marL="171450" indent="-171450">
              <a:buFont typeface="Wingdings" panose="05000000000000000000" pitchFamily="2" charset="2"/>
              <a:buChar char="Ø"/>
            </a:pPr>
            <a:r>
              <a:rPr lang="en-GB" b="0" baseline="0" dirty="0"/>
              <a:t>Unprompted use of L1/L2 comparisons was rare in both of the classrooms observed </a:t>
            </a:r>
            <a:r>
              <a:rPr lang="en-GB" b="0" baseline="0" dirty="0">
                <a:sym typeface="Wingdings" panose="05000000000000000000" pitchFamily="2" charset="2"/>
              </a:rPr>
              <a:t> this suggests that when/where/how to draw on these comparisons and utilise these sorts of activities needs to be considered and planned systematically and explicitly.</a:t>
            </a:r>
          </a:p>
          <a:p>
            <a:pPr marL="171450" indent="-171450">
              <a:buFont typeface="Wingdings" panose="05000000000000000000" pitchFamily="2" charset="2"/>
              <a:buChar char="Ø"/>
            </a:pPr>
            <a:r>
              <a:rPr lang="en-GB" b="0" baseline="0" dirty="0">
                <a:sym typeface="Wingdings" panose="05000000000000000000" pitchFamily="2" charset="2"/>
              </a:rPr>
              <a:t>They found that the use of cross-linguistic activities did not lead to overuse of the L1 (the students knew when it was time to talk about/use the L1), contrary to some initial concerns expressed by the teachers.</a:t>
            </a:r>
          </a:p>
          <a:p>
            <a:pPr marL="171450" indent="-171450">
              <a:buFont typeface="Wingdings" panose="05000000000000000000" pitchFamily="2" charset="2"/>
              <a:buChar char="Ø"/>
            </a:pPr>
            <a:r>
              <a:rPr lang="en-GB" b="0" baseline="0" dirty="0"/>
              <a:t>Both the teachers and students expressed positive responses to the language comparison activities. </a:t>
            </a:r>
          </a:p>
          <a:p>
            <a:pPr marL="171450" indent="-171450">
              <a:buFont typeface="Wingdings" panose="05000000000000000000" pitchFamily="2" charset="2"/>
              <a:buChar char="Ø"/>
            </a:pPr>
            <a:r>
              <a:rPr lang="en-GB" b="0" baseline="0" dirty="0"/>
              <a:t>Students’ learning diaries suggested that they were able to draw thoughtful, detailed comparisons between the two languages and reflect on similarities and differences.</a:t>
            </a:r>
          </a:p>
          <a:p>
            <a:endParaRPr lang="en-GB" dirty="0"/>
          </a:p>
          <a:p>
            <a:pPr algn="l"/>
            <a:r>
              <a:rPr lang="en-GB" b="0" dirty="0"/>
              <a:t>Based</a:t>
            </a:r>
            <a:r>
              <a:rPr lang="en-GB" b="0" baseline="0" dirty="0"/>
              <a:t> on these studies then, and the evidence we’ve explored about the usefulness of cross-linguistic comparisons, there are two questions on the screen that it might be useful to reflect on after the session for your own contexts.</a:t>
            </a:r>
          </a:p>
          <a:p>
            <a:pPr algn="l"/>
            <a:r>
              <a:rPr lang="en-GB" sz="1200" b="0" dirty="0">
                <a:solidFill>
                  <a:schemeClr val="tx2"/>
                </a:solidFill>
                <a:latin typeface="Century Gothic" panose="020B0502020202020204" pitchFamily="34" charset="0"/>
              </a:rPr>
              <a:t>In your own teaching, where do you think it might be useful to draw comparisons between English and the target language? Any particular structures and exist but behave quite differently in the target</a:t>
            </a:r>
            <a:r>
              <a:rPr lang="en-GB" sz="1200" b="0" baseline="0" dirty="0">
                <a:solidFill>
                  <a:schemeClr val="tx2"/>
                </a:solidFill>
                <a:latin typeface="Century Gothic" panose="020B0502020202020204" pitchFamily="34" charset="0"/>
              </a:rPr>
              <a:t> language, and therefore would be useful to explore with your students, to investigate the similarities and differences with English?</a:t>
            </a:r>
            <a:endParaRPr lang="en-GB" sz="1200" b="0" dirty="0">
              <a:solidFill>
                <a:schemeClr val="tx2"/>
              </a:solidFill>
              <a:latin typeface="Century Gothic" panose="020B0502020202020204" pitchFamily="34" charset="0"/>
            </a:endParaRPr>
          </a:p>
          <a:p>
            <a:pPr algn="l"/>
            <a:r>
              <a:rPr lang="en-GB" sz="1200" b="0" dirty="0">
                <a:solidFill>
                  <a:schemeClr val="tx2"/>
                </a:solidFill>
                <a:latin typeface="Century Gothic" panose="020B0502020202020204" pitchFamily="34" charset="0"/>
              </a:rPr>
              <a:t>Are there particular language structures that it would be useful to explore with your pupils?</a:t>
            </a:r>
          </a:p>
          <a:p>
            <a:pPr algn="l"/>
            <a:r>
              <a:rPr lang="en-GB" sz="1200" b="0" dirty="0">
                <a:solidFill>
                  <a:schemeClr val="tx2"/>
                </a:solidFill>
                <a:latin typeface="Century Gothic" panose="020B0502020202020204" pitchFamily="34" charset="0"/>
              </a:rPr>
              <a:t>We don’t have time to discuss these now, but they</a:t>
            </a:r>
            <a:r>
              <a:rPr lang="en-GB" sz="1200" b="0" baseline="0" dirty="0">
                <a:solidFill>
                  <a:schemeClr val="tx2"/>
                </a:solidFill>
                <a:latin typeface="Century Gothic" panose="020B0502020202020204" pitchFamily="34" charset="0"/>
              </a:rPr>
              <a:t> may be useful questions for you to follow up on, and consider after the session.</a:t>
            </a:r>
            <a:endParaRPr lang="en-GB" sz="1200" b="0" dirty="0">
              <a:solidFill>
                <a:schemeClr val="tx2"/>
              </a:solidFill>
              <a:latin typeface="Century Gothic" panose="020B0502020202020204" pitchFamily="34" charset="0"/>
            </a:endParaRPr>
          </a:p>
          <a:p>
            <a:pPr algn="l"/>
            <a:endParaRPr lang="en-GB" sz="1200" b="0" dirty="0">
              <a:solidFill>
                <a:schemeClr val="tx2"/>
              </a:solidFill>
              <a:latin typeface="Century Gothic" panose="020B0502020202020204" pitchFamily="34" charset="0"/>
            </a:endParaRPr>
          </a:p>
          <a:p>
            <a:pPr algn="l"/>
            <a:endParaRPr lang="en-GB" sz="1200" b="0" dirty="0">
              <a:solidFill>
                <a:schemeClr val="tx2"/>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t>26</a:t>
            </a:fld>
            <a:endParaRPr lang="en-GB" dirty="0"/>
          </a:p>
        </p:txBody>
      </p:sp>
    </p:spTree>
    <p:extLst>
      <p:ext uri="{BB962C8B-B14F-4D97-AF65-F5344CB8AC3E}">
        <p14:creationId xmlns:p14="http://schemas.microsoft.com/office/powerpoint/2010/main" val="2600069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We’re now going to turn to look at an example of how cross-linguistic comparisons</a:t>
            </a:r>
            <a:r>
              <a:rPr lang="en-GB" baseline="0" dirty="0"/>
              <a:t> have been embedded in the NCELP resources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example we’re going to look at here is taken from a set of resources for introducing question formation in German.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Syntax, and changes in word order, is one particular area where cross-linguistic comparisons can be particularly useful, to draw pupils’ attention to the differences in how structures, such as questions, are formed in different languages.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3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Many of the grammar explanations within</a:t>
            </a:r>
            <a:r>
              <a:rPr lang="en-GB" b="0" baseline="0" dirty="0"/>
              <a:t> the NCELP resources, begin with an explanation of how the structure is formed in English. This is important, because, as we discussed earlier, students are bringing their expectations from English with them, when they being learning the new language. So it can be helpful to remind students of how we form structures, such as questions, in English, and then explicitly contrast this with how the other language forms this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slide is included in week 1.1.7 to introduce students to question formation in German. On the screen here you can see we start with the explanation about English.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is then followed by the explanation about German. You’ll notice that in both the English and the German examples, the verb has been highlighted to draw learners’ attention to the fact that in English the verb doesn’t move when we create a question, whereas in German the verb moves in front of the subject.</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also useful to explain</a:t>
            </a:r>
            <a:r>
              <a:rPr lang="en-GB" baseline="0" dirty="0"/>
              <a:t> to students why they might find it tricky to remember this because a) the English construction is different, and b) additional clues are provided by intonation in spoken form, and punctuation in written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Of course with German, there is also the added complication of the homophony between the English ‘do’ at the start of the question and the German ‘du’ pronoun – so it is useful to ensure pupils understand that this German ‘du’ is not the English ‘do’!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644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b="0" dirty="0"/>
              <a:t>We then move into a reading task where pupils are deciding</a:t>
            </a:r>
            <a:r>
              <a:rPr lang="en-GB" b="0" baseline="0" dirty="0"/>
              <a:t> whether each sentence is a question or a statement, based on the position of the verb.</a:t>
            </a:r>
            <a:endParaRPr lang="en-GB" b="0" dirty="0"/>
          </a:p>
          <a:p>
            <a:pPr hangingPunct="0"/>
            <a:endParaRPr lang="en-GB" b="1" dirty="0"/>
          </a:p>
          <a:p>
            <a:pPr hangingPunct="0"/>
            <a:endParaRPr lang="en-GB" b="1" dirty="0"/>
          </a:p>
          <a:p>
            <a:pPr hangingPunct="0"/>
            <a:r>
              <a:rPr lang="en-GB" b="1" dirty="0"/>
              <a:t>TASK SLIDE</a:t>
            </a:r>
          </a:p>
          <a:p>
            <a:pPr hangingPunct="0"/>
            <a:r>
              <a:rPr lang="en-GB" dirty="0"/>
              <a:t>Students can </a:t>
            </a:r>
            <a:r>
              <a:rPr lang="en-GB" baseline="0" dirty="0"/>
              <a:t>do the task by writing numbers 1-9 and noting ? or . next to each.  Alternatively, if needed for particular students, this slide could be printed.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61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On the slide here, you can see the references</a:t>
            </a:r>
            <a:r>
              <a:rPr lang="en-GB" baseline="0" dirty="0"/>
              <a:t> within the MFL Pedagogy Review to the knowledge students are bringing from primary school. </a:t>
            </a:r>
          </a:p>
          <a:p>
            <a:endParaRPr lang="en-GB" baseline="0" dirty="0"/>
          </a:p>
          <a:p>
            <a:r>
              <a:rPr lang="en-GB" baseline="0" dirty="0"/>
              <a:t>I’ll give you a moment to read these. </a:t>
            </a:r>
          </a:p>
          <a:p>
            <a:endParaRPr lang="en-GB" baseline="0" dirty="0"/>
          </a:p>
          <a:p>
            <a:r>
              <a:rPr lang="en-GB" baseline="0" dirty="0"/>
              <a:t>So the review emphasises the importance of secondary schools being familiar with the content of both the national curriculum for English and the modern foreign languages taught at their feeder primary schools, so that they are able to build on this in Year 7.</a:t>
            </a:r>
          </a:p>
          <a:p>
            <a:endParaRPr lang="en-GB" baseline="0" dirty="0"/>
          </a:p>
          <a:p>
            <a:r>
              <a:rPr lang="en-GB" baseline="0" dirty="0"/>
              <a:t>There are two questions on the board – please take a moment to reflect on these </a:t>
            </a:r>
            <a:r>
              <a:rPr lang="en-GB" b="0" baseline="0" dirty="0"/>
              <a:t>for your own context. So when </a:t>
            </a:r>
            <a:r>
              <a:rPr lang="en-GB" sz="2000" b="0" dirty="0">
                <a:solidFill>
                  <a:schemeClr val="tx2"/>
                </a:solidFill>
                <a:latin typeface="Century Gothic" panose="020B0502020202020204" pitchFamily="34" charset="0"/>
              </a:rPr>
              <a:t>new starters arrive in Year 7, what information do you have in terms of:</a:t>
            </a:r>
          </a:p>
          <a:p>
            <a:pPr marL="800100" lvl="1" indent="-342900">
              <a:buFont typeface="Arial" panose="020B0604020202020204" pitchFamily="34" charset="0"/>
              <a:buChar char="•"/>
            </a:pPr>
            <a:r>
              <a:rPr lang="en-GB" sz="2000" b="0" dirty="0">
                <a:solidFill>
                  <a:schemeClr val="tx2"/>
                </a:solidFill>
                <a:latin typeface="Century Gothic" panose="020B0502020202020204" pitchFamily="34" charset="0"/>
              </a:rPr>
              <a:t>What the children have learnt so far about grammar in English? </a:t>
            </a:r>
          </a:p>
          <a:p>
            <a:pPr marL="800100" lvl="1" indent="-342900">
              <a:buFont typeface="Arial" panose="020B0604020202020204" pitchFamily="34" charset="0"/>
              <a:buChar char="•"/>
            </a:pPr>
            <a:r>
              <a:rPr lang="en-GB" sz="2000" b="0" dirty="0">
                <a:solidFill>
                  <a:schemeClr val="tx2"/>
                </a:solidFill>
                <a:latin typeface="Century Gothic" panose="020B0502020202020204" pitchFamily="34" charset="0"/>
              </a:rPr>
              <a:t>What the children have learnt so far about other languages? </a:t>
            </a:r>
          </a:p>
          <a:p>
            <a:endParaRPr lang="en-GB" baseline="0" dirty="0"/>
          </a:p>
          <a:p>
            <a:endParaRPr lang="en-GB" baseline="0" dirty="0"/>
          </a:p>
          <a:p>
            <a:r>
              <a:rPr lang="en-GB" baseline="0" dirty="0"/>
              <a:t>Take a moment to think about these questions for your own context.</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dirty="0"/>
          </a:p>
        </p:txBody>
      </p:sp>
    </p:spTree>
    <p:extLst>
      <p:ext uri="{BB962C8B-B14F-4D97-AF65-F5344CB8AC3E}">
        <p14:creationId xmlns:p14="http://schemas.microsoft.com/office/powerpoint/2010/main" val="2169343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slide is taken from week 1.2.3, and is used to revisit the knowledge that students were taught in week 1.1.7 about question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Here you can see that the focus is now primarily on the change in word order which is used to form questions in German. Again the verbs are highlighted to remind students that to form a question in German we have to move the verb in front of the subject. But importantly we still have the English translation on the screen, and it is useful to remind students here that German does not have a word for do/does </a:t>
            </a:r>
            <a:r>
              <a:rPr lang="en-GB" baseline="0" dirty="0"/>
              <a:t>or the continuous equivalent are/is.</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383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a:solidFill>
                  <a:schemeClr val="tx1"/>
                </a:solidFill>
                <a:effectLst/>
                <a:latin typeface="+mn-lt"/>
                <a:ea typeface="+mn-ea"/>
                <a:cs typeface="+mn-cs"/>
              </a:rPr>
              <a:t>We then have a listening activity</a:t>
            </a:r>
            <a:r>
              <a:rPr lang="en-US" sz="1200" b="1" kern="1200" baseline="0" dirty="0">
                <a:solidFill>
                  <a:schemeClr val="tx1"/>
                </a:solidFill>
                <a:effectLst/>
                <a:latin typeface="+mn-lt"/>
                <a:ea typeface="+mn-ea"/>
                <a:cs typeface="+mn-cs"/>
              </a:rPr>
              <a:t> to revisit the VSO syntax of questions vs SVO order of statements.  It is important to revisit essential grammar with different lexis for students to deepen their understanding of the grammar feature.  Here vocabulary is recycled from previous weeks (1.2.1 and 1.2.2) and integrated with the frequency adverbs from this week.</a:t>
            </a:r>
          </a:p>
          <a:p>
            <a:pPr hangingPunct="0"/>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Example slide</a:t>
            </a:r>
          </a:p>
          <a:p>
            <a:pPr hangingPunct="0"/>
            <a:r>
              <a:rPr lang="en-US" sz="1200" b="0" kern="1200" dirty="0">
                <a:solidFill>
                  <a:schemeClr val="tx1"/>
                </a:solidFill>
                <a:effectLst/>
                <a:latin typeface="+mn-lt"/>
                <a:ea typeface="+mn-ea"/>
                <a:cs typeface="+mn-cs"/>
              </a:rPr>
              <a:t>This slide is an example to</a:t>
            </a:r>
            <a:r>
              <a:rPr lang="en-US" sz="1200" b="0" kern="1200" baseline="0" dirty="0">
                <a:solidFill>
                  <a:schemeClr val="tx1"/>
                </a:solidFill>
                <a:effectLst/>
                <a:latin typeface="+mn-lt"/>
                <a:ea typeface="+mn-ea"/>
                <a:cs typeface="+mn-cs"/>
              </a:rPr>
              <a:t> do first with students and correct. It has audio inserted for A and B and the corresponding answers.</a:t>
            </a:r>
          </a:p>
          <a:p>
            <a:pPr hangingPunct="0"/>
            <a:r>
              <a:rPr lang="en-US" sz="1200" b="0" kern="1200" baseline="0" dirty="0">
                <a:solidFill>
                  <a:schemeClr val="tx1"/>
                </a:solidFill>
                <a:effectLst/>
                <a:latin typeface="+mn-lt"/>
                <a:ea typeface="+mn-ea"/>
                <a:cs typeface="+mn-cs"/>
              </a:rPr>
              <a:t>Then go to the next slide for the full exercise. The next slide has the audio and the answers.</a:t>
            </a:r>
          </a:p>
          <a:p>
            <a:pPr hangingPunct="0"/>
            <a:r>
              <a:rPr lang="en-US" sz="1200" b="0" kern="1200" baseline="0" dirty="0">
                <a:solidFill>
                  <a:schemeClr val="tx1"/>
                </a:solidFill>
                <a:effectLst/>
                <a:latin typeface="+mn-lt"/>
                <a:ea typeface="+mn-ea"/>
                <a:cs typeface="+mn-cs"/>
              </a:rPr>
              <a:t>NB: If it seems strange to students that we have so many appearances from </a:t>
            </a:r>
            <a:r>
              <a:rPr lang="en-US" sz="1200" b="0" kern="1200" baseline="0" dirty="0" err="1">
                <a:solidFill>
                  <a:schemeClr val="tx1"/>
                </a:solidFill>
                <a:effectLst/>
                <a:latin typeface="+mn-lt"/>
                <a:ea typeface="+mn-ea"/>
                <a:cs typeface="+mn-cs"/>
              </a:rPr>
              <a:t>Zorg</a:t>
            </a:r>
            <a:r>
              <a:rPr lang="en-US" sz="1200" b="0" kern="1200" baseline="0" dirty="0">
                <a:solidFill>
                  <a:schemeClr val="tx1"/>
                </a:solidFill>
                <a:effectLst/>
                <a:latin typeface="+mn-lt"/>
                <a:ea typeface="+mn-ea"/>
                <a:cs typeface="+mn-cs"/>
              </a:rPr>
              <a:t>, the robot, explain that it is important that we remove the audible clues (i.e. raised intonation) that come with questions, so that they only focus on the syntax.</a:t>
            </a:r>
          </a:p>
          <a:p>
            <a:pPr hangingPunct="0"/>
            <a:endParaRPr lang="en-US" sz="1200" b="1" kern="1200" baseline="0" dirty="0">
              <a:solidFill>
                <a:schemeClr val="tx1"/>
              </a:solidFill>
              <a:effectLst/>
              <a:latin typeface="+mn-lt"/>
              <a:ea typeface="+mn-ea"/>
              <a:cs typeface="+mn-cs"/>
            </a:endParaRPr>
          </a:p>
          <a:p>
            <a:pPr hangingPunct="0"/>
            <a:endParaRPr lang="en-GB" b="0" dirty="0"/>
          </a:p>
          <a:p>
            <a:r>
              <a:rPr lang="en-GB" b="1" dirty="0"/>
              <a:t>Transcript</a:t>
            </a:r>
          </a:p>
          <a:p>
            <a:r>
              <a:rPr lang="de-DE" sz="1200" kern="1200" dirty="0">
                <a:solidFill>
                  <a:schemeClr val="tx1"/>
                </a:solidFill>
                <a:effectLst/>
                <a:latin typeface="+mn-lt"/>
                <a:ea typeface="+mn-ea"/>
                <a:cs typeface="+mn-cs"/>
              </a:rPr>
              <a:t>a) Hörst du jeden Tag das Leid</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 Du arbeitest kaum im Garten </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c) Putzt du manchmal das Auto</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 Du tanzt nicht so gut</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 Du sitzt oft zu Hause am Computer</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f) Gehst du nie in den Garten</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g) Du redest sehr oft im Unterricht</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 Lernst du manchmal in der Schule</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 Spielst du nie mit Freunden Fußball</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113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This next slide shows the explanation that takes the students onto the next stage of question formation in German, using question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Again here as you can see the word order change has been highlighted, and the target language sentences are contrasted with the English sentences, to draw learners’ attention to the differences in how questions are formed in the two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Explanation of open (</a:t>
            </a:r>
            <a:r>
              <a:rPr lang="en-GB" b="1" baseline="0" dirty="0" err="1"/>
              <a:t>wh</a:t>
            </a:r>
            <a:r>
              <a:rPr lang="en-GB" b="1" baseline="0" dirty="0"/>
              <a: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draw attention to word order: VSO for closed questions, Question word + VSO or VO for open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Several examples using previously taught question words are given in German.  Teacher elicits the meaning in English.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primes for the question generation task later this lesson.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646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SOW</a:t>
            </a:r>
            <a:r>
              <a:rPr lang="en-GB" b="0" baseline="0" dirty="0"/>
              <a:t> Week 1.2.4</a:t>
            </a:r>
          </a:p>
          <a:p>
            <a:endParaRPr lang="en-GB" b="0" baseline="0" dirty="0"/>
          </a:p>
          <a:p>
            <a:r>
              <a:rPr lang="en-GB" b="0" baseline="0" dirty="0"/>
              <a:t>Here we have a further explanation slide used to revisit the question formation rules that students have learnt – this slide comes from a later week, week 1.2.4.</a:t>
            </a:r>
          </a:p>
          <a:p>
            <a:endParaRPr lang="en-GB" b="0" baseline="0" dirty="0"/>
          </a:p>
          <a:p>
            <a:r>
              <a:rPr lang="en-GB" b="0" dirty="0"/>
              <a:t>This slide is animated within the resources, so that each point and each example sentence appears sequentially. </a:t>
            </a:r>
            <a:r>
              <a:rPr lang="en-GB" b="0" strike="sngStrike" dirty="0"/>
              <a:t>This provides the opportunity for the teacher to elicit</a:t>
            </a:r>
            <a:r>
              <a:rPr lang="en-GB" b="0" strike="sngStrike" baseline="0" dirty="0"/>
              <a:t> the </a:t>
            </a:r>
            <a:r>
              <a:rPr lang="en-GB" b="0" i="1" strike="sngStrike" baseline="0" dirty="0"/>
              <a:t>du</a:t>
            </a:r>
            <a:r>
              <a:rPr lang="en-GB" b="0" i="0" strike="sngStrike" baseline="0" dirty="0"/>
              <a:t> and </a:t>
            </a:r>
            <a:r>
              <a:rPr lang="en-GB" b="0" i="1" strike="sngStrike" baseline="0" dirty="0" err="1"/>
              <a:t>er</a:t>
            </a:r>
            <a:r>
              <a:rPr lang="en-GB" b="0" i="1" strike="sngStrike" baseline="0" dirty="0"/>
              <a:t>/</a:t>
            </a:r>
            <a:r>
              <a:rPr lang="en-GB" b="0" i="1" strike="sngStrike" baseline="0" dirty="0" err="1"/>
              <a:t>sie</a:t>
            </a:r>
            <a:r>
              <a:rPr lang="en-GB" b="0" i="0" strike="sngStrike" baseline="0" dirty="0"/>
              <a:t> forms of the sentences, as well as the English translations.</a:t>
            </a:r>
          </a:p>
          <a:p>
            <a:endParaRPr lang="en-GB" b="0" i="0" baseline="0" dirty="0"/>
          </a:p>
          <a:p>
            <a:r>
              <a:rPr lang="en-GB" b="0" i="0" baseline="0" dirty="0"/>
              <a:t>Here we can pay special attention to the word order with adverbs, highlighting that a word-for-word translation from English will result in </a:t>
            </a:r>
            <a:r>
              <a:rPr lang="en-GB" b="1" i="0" baseline="0" dirty="0"/>
              <a:t>incorrect word order.</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042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Ok we have looked through one example together to demonstrate how explanations</a:t>
            </a:r>
            <a:r>
              <a:rPr lang="en-GB" baseline="0" dirty="0"/>
              <a:t> and examples are including for both English and the target language structures, within the NCELP grammar resources. There is a separate </a:t>
            </a:r>
            <a:r>
              <a:rPr lang="en-GB" baseline="0" dirty="0" err="1"/>
              <a:t>Powerpoint</a:t>
            </a:r>
            <a:r>
              <a:rPr lang="en-GB" baseline="0" dirty="0"/>
              <a:t> which accompanies this presentation, and contains some further examples of </a:t>
            </a:r>
            <a:r>
              <a:rPr lang="en-GB" baseline="0" dirty="0" err="1"/>
              <a:t>crosslinguistic</a:t>
            </a:r>
            <a:r>
              <a:rPr lang="en-GB" baseline="0" dirty="0"/>
              <a:t> comparisons within the NCELP resources. Again, these materials are available on the resource portal under KS2 grammar. You might like to have a look through these examples after this presentation. </a:t>
            </a:r>
          </a:p>
          <a:p>
            <a:pPr marL="0" indent="0">
              <a:buNone/>
            </a:pPr>
            <a:endParaRPr lang="en-GB" baseline="0" dirty="0"/>
          </a:p>
          <a:p>
            <a:pPr marL="0" indent="0">
              <a:buNone/>
            </a:pPr>
            <a:r>
              <a:rPr lang="en-GB" baseline="0" dirty="0"/>
              <a:t>The examples include the “Present simple and continuous” tenses in French…</a:t>
            </a:r>
            <a:endParaRPr lang="en-GB" dirty="0"/>
          </a:p>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34</a:t>
            </a:fld>
            <a:endParaRPr lang="en-GB">
              <a:solidFill>
                <a:prstClr val="black"/>
              </a:solidFill>
            </a:endParaRPr>
          </a:p>
        </p:txBody>
      </p:sp>
    </p:spTree>
    <p:extLst>
      <p:ext uri="{BB962C8B-B14F-4D97-AF65-F5344CB8AC3E}">
        <p14:creationId xmlns:p14="http://schemas.microsoft.com/office/powerpoint/2010/main" val="1020477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 of possessive adjectives in French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066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And the third person singular verb form in German. You will also see lots of other instances of comparisons between English and the target language embedded throughout the NCELP resources for all three languages.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589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Direct attention</a:t>
            </a:r>
            <a:r>
              <a:rPr lang="en-GB" b="0" baseline="0" dirty="0"/>
              <a:t> to a really useful set of NCELP resources on KS2-KS3 transition. Don’t have time to explore this today, but encourage to go away and look at this.</a:t>
            </a:r>
          </a:p>
          <a:p>
            <a:r>
              <a:rPr lang="en-GB" b="0" baseline="0" dirty="0"/>
              <a:t>Scan QR code or go to </a:t>
            </a:r>
            <a:r>
              <a:rPr lang="en-GB" b="0" baseline="0" dirty="0" err="1"/>
              <a:t>tinyurl</a:t>
            </a:r>
            <a:r>
              <a:rPr lang="en-GB" b="0" baseline="0" dirty="0"/>
              <a:t> link.</a:t>
            </a:r>
          </a:p>
          <a:p>
            <a:endParaRPr lang="en-GB" b="0" baseline="0" dirty="0"/>
          </a:p>
          <a:p>
            <a:endParaRPr lang="en-GB" b="0" baseline="0" dirty="0"/>
          </a:p>
          <a:p>
            <a:r>
              <a:rPr lang="en-GB" b="0" baseline="0" dirty="0"/>
              <a:t>About activities that can be employed fairly quickly and easily to help to ease students’ transition from KS2 to KS3.</a:t>
            </a:r>
            <a:endParaRPr lang="en-GB" b="0" dirty="0"/>
          </a:p>
        </p:txBody>
      </p:sp>
      <p:sp>
        <p:nvSpPr>
          <p:cNvPr id="4" name="Slide Number Placeholder 3"/>
          <p:cNvSpPr>
            <a:spLocks noGrp="1"/>
          </p:cNvSpPr>
          <p:nvPr>
            <p:ph type="sldNum" sz="quarter" idx="10"/>
          </p:nvPr>
        </p:nvSpPr>
        <p:spPr/>
        <p:txBody>
          <a:bodyPr/>
          <a:lstStyle/>
          <a:p>
            <a:fld id="{672843D9-4757-4631-B0CD-BAA271821DF5}" type="slidenum">
              <a:rPr lang="en-GB" smtClean="0"/>
              <a:t>37</a:t>
            </a:fld>
            <a:endParaRPr lang="en-GB"/>
          </a:p>
        </p:txBody>
      </p:sp>
    </p:spTree>
    <p:extLst>
      <p:ext uri="{BB962C8B-B14F-4D97-AF65-F5344CB8AC3E}">
        <p14:creationId xmlns:p14="http://schemas.microsoft.com/office/powerpoint/2010/main" val="3873835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This slide</a:t>
            </a:r>
            <a:r>
              <a:rPr lang="en-GB" b="0" baseline="0" dirty="0"/>
              <a:t> just provides a summary of the content of the presentation. </a:t>
            </a:r>
          </a:p>
          <a:p>
            <a:r>
              <a:rPr lang="en-GB" b="0" baseline="0" dirty="0"/>
              <a:t>We looked first of all at grammar teaching at KS2 in both the English and foreign language curriculums. We saw that students have encountered quite a wide range of grammatical metalanguage and concepts during KS2, in particular through the English curriculum.</a:t>
            </a:r>
          </a:p>
          <a:p>
            <a:endParaRPr lang="en-GB" b="0" baseline="0" dirty="0"/>
          </a:p>
          <a:p>
            <a:r>
              <a:rPr lang="en-GB" b="0" baseline="0" dirty="0"/>
              <a:t>We also considered the role of metalanguage and discussed the study by Safford from 2016 which highlighted that adopting standard terminology for talking about language can provide clarity and boost students’ confidence, and equip students with the language they need to talk about the language itself as well as their learning. </a:t>
            </a:r>
          </a:p>
          <a:p>
            <a:endParaRPr lang="en-GB" b="0" baseline="0" dirty="0"/>
          </a:p>
          <a:p>
            <a:r>
              <a:rPr lang="en-GB" b="0" baseline="0" dirty="0"/>
              <a:t>We looked at a number of key research findings, which have demonstrated the benefits of developing learners’ language analytic ability – and this indeed seems to have a levelling effect, helping a wider range of learners to access and benefit from more explicit teaching. </a:t>
            </a:r>
          </a:p>
          <a:p>
            <a:endParaRPr lang="en-GB" b="0" baseline="0" dirty="0"/>
          </a:p>
          <a:p>
            <a:r>
              <a:rPr lang="en-GB" b="0" baseline="0" dirty="0"/>
              <a:t>And in the final part of this session we have looked at ways in which we can draw cross-linguistic comparisons, which can be particularly helpful for grammatical features which exist, but work differently in the target language compared to English. </a:t>
            </a:r>
            <a:endParaRPr lang="en-GB" b="0" dirty="0"/>
          </a:p>
        </p:txBody>
      </p:sp>
      <p:sp>
        <p:nvSpPr>
          <p:cNvPr id="4" name="Slide Number Placeholder 3"/>
          <p:cNvSpPr>
            <a:spLocks noGrp="1"/>
          </p:cNvSpPr>
          <p:nvPr>
            <p:ph type="sldNum" sz="quarter" idx="10"/>
          </p:nvPr>
        </p:nvSpPr>
        <p:spPr/>
        <p:txBody>
          <a:bodyPr/>
          <a:lstStyle/>
          <a:p>
            <a:fld id="{672843D9-4757-4631-B0CD-BAA271821DF5}" type="slidenum">
              <a:rPr lang="en-GB" smtClean="0"/>
              <a:t>38</a:t>
            </a:fld>
            <a:endParaRPr lang="en-GB"/>
          </a:p>
        </p:txBody>
      </p:sp>
    </p:spTree>
    <p:extLst>
      <p:ext uri="{BB962C8B-B14F-4D97-AF65-F5344CB8AC3E}">
        <p14:creationId xmlns:p14="http://schemas.microsoft.com/office/powerpoint/2010/main" val="3504874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212F4-EB5A-464B-92EC-DACFCB1CC2CD}" type="slidenum">
              <a:rPr lang="en-GB" smtClean="0"/>
              <a:t>39</a:t>
            </a:fld>
            <a:endParaRPr lang="en-GB"/>
          </a:p>
        </p:txBody>
      </p:sp>
    </p:spTree>
    <p:extLst>
      <p:ext uri="{BB962C8B-B14F-4D97-AF65-F5344CB8AC3E}">
        <p14:creationId xmlns:p14="http://schemas.microsoft.com/office/powerpoint/2010/main" val="400977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Developing learners’ awareness</a:t>
            </a:r>
            <a:r>
              <a:rPr lang="en-GB" baseline="0" dirty="0"/>
              <a:t> about language is a key part of the KS2 languages curriculum, which is emphasised both in the current Programme of Study as well as the (now archived) framework for languages, which is still widely used at KS2. On the screen you can see snippets from these two documents, which not only emphasise the importance of developing learners’ understanding of the grammatical structures within the language but also the need to develop learners’ </a:t>
            </a:r>
            <a:r>
              <a:rPr lang="en-GB" b="0" baseline="0" dirty="0"/>
              <a:t>knowledge </a:t>
            </a:r>
            <a:r>
              <a:rPr lang="en-GB" b="1" baseline="0" dirty="0"/>
              <a:t>about </a:t>
            </a:r>
            <a:r>
              <a:rPr lang="en-GB" b="0" baseline="0" dirty="0"/>
              <a:t>language, for example t</a:t>
            </a:r>
            <a:r>
              <a:rPr lang="en-GB" baseline="0" dirty="0"/>
              <a:t>heir awareness of their similarities and differences between languages, and how they can build and apply their existing knowledge of English when learning a new language.</a:t>
            </a:r>
            <a:endParaRPr lang="en-GB" dirty="0"/>
          </a:p>
          <a:p>
            <a:endParaRPr lang="en-GB" dirty="0"/>
          </a:p>
          <a:p>
            <a:r>
              <a:rPr lang="en-GB" dirty="0"/>
              <a:t>The </a:t>
            </a:r>
            <a:r>
              <a:rPr lang="en-GB" baseline="0" dirty="0"/>
              <a:t>KS2 Framework for languages contains three</a:t>
            </a:r>
            <a:r>
              <a:rPr lang="en-GB" dirty="0"/>
              <a:t> core strands – </a:t>
            </a:r>
            <a:r>
              <a:rPr lang="en-GB" dirty="0" err="1"/>
              <a:t>oracy</a:t>
            </a:r>
            <a:r>
              <a:rPr lang="en-GB" dirty="0"/>
              <a:t>, literacy, and intercultural</a:t>
            </a:r>
            <a:r>
              <a:rPr lang="en-GB" baseline="0" dirty="0"/>
              <a:t> understanding, alongside two cross-cutting strands, language learning strategies and knowledge about language. And it is these cross-cutting strands which emphasise the development of learners’ knowledge </a:t>
            </a:r>
            <a:r>
              <a:rPr lang="en-GB" b="1" baseline="0" dirty="0"/>
              <a:t>about</a:t>
            </a:r>
            <a:r>
              <a:rPr lang="en-GB" b="0" baseline="0" dirty="0"/>
              <a:t> language.</a:t>
            </a:r>
            <a:endParaRPr lang="en-GB" dirty="0"/>
          </a:p>
          <a:p>
            <a:endParaRPr lang="en-GB" dirty="0"/>
          </a:p>
          <a:p>
            <a:r>
              <a:rPr lang="en-GB" dirty="0"/>
              <a:t>I’m no</a:t>
            </a:r>
            <a:r>
              <a:rPr lang="en-GB" baseline="0" dirty="0"/>
              <a:t>t going to focus too much on the specifics of primary foreign language curriculum today, since provision can vary so drastically between different schools and contexts. However, it is important to acknowledge the intention set out in the curriculum for primary foreign languages. As we’ve discussed before, often children’s motivation is tied to their sense of progression, so it is important to keep in mind what children (may) have covered prior to arriving in Year 7.</a:t>
            </a:r>
          </a:p>
          <a:p>
            <a:r>
              <a:rPr lang="en-GB" baseline="0" dirty="0"/>
              <a:t>In addition, even if children begin learning a new foreign language in Year 7 (which is different to the language learnt in primary school), we can still draw on that prior learning and the knowledge </a:t>
            </a:r>
            <a:r>
              <a:rPr lang="en-GB" b="1" baseline="0" dirty="0"/>
              <a:t>about</a:t>
            </a:r>
            <a:r>
              <a:rPr lang="en-GB" b="0" baseline="0" dirty="0"/>
              <a:t> language, the language awareness, that they have gained through language learning at primary school, </a:t>
            </a:r>
            <a:r>
              <a:rPr lang="en-GB" baseline="0" dirty="0"/>
              <a:t>to support their future language learning – this point will be discussed further later in the session.</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457749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Here</a:t>
            </a:r>
            <a:r>
              <a:rPr lang="en-GB" baseline="0" dirty="0"/>
              <a:t> we have the references for literature that informed this presentation. The references in bold refer to the OASIS summaries that accompany this presentation.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504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Finally, I just wanted to mention the </a:t>
            </a:r>
            <a:r>
              <a:rPr lang="en-GB" dirty="0" err="1"/>
              <a:t>Englicious</a:t>
            </a:r>
            <a:r>
              <a:rPr lang="en-GB" dirty="0"/>
              <a:t> website, which is a free</a:t>
            </a:r>
            <a:r>
              <a:rPr lang="en-GB" baseline="0" dirty="0"/>
              <a:t> online library of original English language teaching resources. These might prove a useful resource for revisiting and practising some of the key grammatical concepts in English, before introducing them in the target language.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094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points on this slide are drawn</a:t>
            </a:r>
            <a:r>
              <a:rPr lang="en-GB" baseline="0" dirty="0"/>
              <a:t> from the Safford study I mentioned earlier, and these reflect the teachers’ observations of how pupils respond to their grammar teaching at Key Stage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 is particularly notable is that, in this study at least, students’ perceptions of grammar teaching often seemed to be contrary to the views expressed by teachers.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t</a:t>
            </a:r>
            <a:r>
              <a:rPr lang="en-GB" dirty="0"/>
              <a:t>eachers in this study expressed fairly negative views of the amount</a:t>
            </a:r>
            <a:r>
              <a:rPr lang="en-GB" baseline="0" dirty="0"/>
              <a:t> of grammar teaching that is happening and required at KS2. But interestingly they also observed that students actually seem to express quite positive views about their grammar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One particular aspect which pupils seemed to respond quite positively to, is the fact that, at least within the context of the </a:t>
            </a:r>
            <a:r>
              <a:rPr lang="en-GB" baseline="0" dirty="0" err="1"/>
              <a:t>SPaG</a:t>
            </a:r>
            <a:r>
              <a:rPr lang="en-GB" baseline="0" dirty="0"/>
              <a:t> (or grammar) part of the SATs tests, there is a clearly defined set of rules and terminology which pupils have to learn. So it tends to be a bit less</a:t>
            </a:r>
            <a:r>
              <a:rPr lang="en-GB" dirty="0"/>
              <a:t> subjective than some areas</a:t>
            </a:r>
            <a:r>
              <a:rPr lang="en-GB" baseline="0" dirty="0"/>
              <a:t> of the learning, such as </a:t>
            </a:r>
            <a:r>
              <a:rPr lang="en-GB" dirty="0"/>
              <a:t>creative writing for example. In the context of their grammar learning, students found it easier to reflect</a:t>
            </a:r>
            <a:r>
              <a:rPr lang="en-GB" baseline="0" dirty="0"/>
              <a:t> on their own learning and understand what they do and don’t know, for example either they know what preposition is or not etc. </a:t>
            </a:r>
          </a:p>
          <a:p>
            <a:endParaRPr lang="en-GB" baseline="0" dirty="0"/>
          </a:p>
          <a:p>
            <a:r>
              <a:rPr lang="en-GB" baseline="0" dirty="0"/>
              <a:t>Grammar teachers felt that the grammar teaching was equipping learners with the tools to analyse their own learning and own language use. Students find this empowering &amp; this builds confidence, in particular for weaker readers and writers. It is also interesting to note that </a:t>
            </a:r>
            <a:r>
              <a:rPr lang="en-GB" baseline="0" dirty="0" err="1"/>
              <a:t>SPaG</a:t>
            </a:r>
            <a:r>
              <a:rPr lang="en-GB" baseline="0" dirty="0"/>
              <a:t> is one area in which EAL learners in particular perform at a similar or indeed higher level that pupils with English as their first language.</a:t>
            </a:r>
          </a:p>
          <a:p>
            <a:r>
              <a:rPr lang="en-GB" baseline="0" dirty="0"/>
              <a:t>Similarly, there is potential for pupils’ grammar learning in English to support their learning of a new language. In particular is can be useful to draw connections with the language and structures that pupils already know and have encountered in English.</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42</a:t>
            </a:fld>
            <a:endParaRPr lang="en-GB"/>
          </a:p>
        </p:txBody>
      </p:sp>
    </p:spTree>
    <p:extLst>
      <p:ext uri="{BB962C8B-B14F-4D97-AF65-F5344CB8AC3E}">
        <p14:creationId xmlns:p14="http://schemas.microsoft.com/office/powerpoint/2010/main" val="1202139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 line with the recommendation from the pedagogy review, NCELP</a:t>
            </a:r>
            <a:r>
              <a:rPr lang="en-GB" baseline="0" dirty="0"/>
              <a:t> have been developing a list of recommended grammatical terminology. Handouts 1 to 3, which accompany this presentation, contain the list of terminology for French, German, and Spanish respectively. The lists have been developed based on a) what structures students will be encountering in the KS3 </a:t>
            </a:r>
            <a:r>
              <a:rPr lang="en-GB" baseline="0" dirty="0" err="1"/>
              <a:t>SoW</a:t>
            </a:r>
            <a:r>
              <a:rPr lang="en-GB" baseline="0" dirty="0"/>
              <a:t>, and b) based on the terminology and concepts that children have covered in primary school, taking into consideration primarily the English but also the foreign language curriculums.</a:t>
            </a:r>
          </a:p>
          <a:p>
            <a:r>
              <a:rPr lang="en-GB" baseline="0" dirty="0"/>
              <a:t>There is a bespoke version of the terminology list for each language, with definitions and examples tailored to that specific language.</a:t>
            </a:r>
          </a:p>
          <a:p>
            <a:endParaRPr lang="en-GB" baseline="0" dirty="0"/>
          </a:p>
          <a:p>
            <a:r>
              <a:rPr lang="en-GB" baseline="0" dirty="0"/>
              <a:t>You will see from the handouts, that we have included the equivalent target language terminology within the list. The target language terms which are given in square brackets are non-cognate terms, which are not expected to be explicitly taught, but are just provided for reference. Terms that have an * next to them, are terms which are not included in the KS2 English programme of study, however, students may have met some of the terms through their KS2 foreign language learning – for example terms such as “gender”. Finally, rows highlighted in grey are grammatical concepts that will not be introduced in the KS3 </a:t>
            </a:r>
            <a:r>
              <a:rPr lang="en-GB" baseline="0" dirty="0" err="1"/>
              <a:t>SoW</a:t>
            </a:r>
            <a:r>
              <a:rPr lang="en-GB" baseline="0" dirty="0"/>
              <a:t> in that language (but they might come up in one of the other languages). Those guidelines are included in the Key which you can find on page 1 of the handout. </a:t>
            </a:r>
          </a:p>
          <a:p>
            <a:endParaRPr lang="en-GB" baseline="0" dirty="0"/>
          </a:p>
          <a:p>
            <a:r>
              <a:rPr lang="en-GB" baseline="0" dirty="0"/>
              <a:t>I would suggest that you pause this presentation for 5 to 10 minutes and have a look at the handouts. Whilst looking through the handouts, you might like to consider the questions on the screen. </a:t>
            </a:r>
          </a:p>
          <a:p>
            <a:endParaRPr lang="en-GB" baseline="0" dirty="0"/>
          </a:p>
          <a:p>
            <a:r>
              <a:rPr lang="en-GB" baseline="0" dirty="0"/>
              <a:t>When you are ready, continue with this presentation. </a:t>
            </a:r>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t>43</a:t>
            </a:fld>
            <a:endParaRPr lang="en-GB"/>
          </a:p>
        </p:txBody>
      </p:sp>
    </p:spTree>
    <p:extLst>
      <p:ext uri="{BB962C8B-B14F-4D97-AF65-F5344CB8AC3E}">
        <p14:creationId xmlns:p14="http://schemas.microsoft.com/office/powerpoint/2010/main" val="204393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It, therefore, seems that </a:t>
            </a:r>
            <a:r>
              <a:rPr lang="en-GB" baseline="0" dirty="0"/>
              <a:t>training pupils in language analysis seems to lead to more consistent outcomes.</a:t>
            </a:r>
          </a:p>
          <a:p>
            <a:endParaRPr lang="en-GB" dirty="0"/>
          </a:p>
          <a:p>
            <a:r>
              <a:rPr lang="en-GB" dirty="0"/>
              <a:t>This was demonstrated in the previous study (White &amp; </a:t>
            </a:r>
            <a:r>
              <a:rPr lang="en-GB" dirty="0" err="1"/>
              <a:t>Ranta</a:t>
            </a:r>
            <a:r>
              <a:rPr lang="en-GB" dirty="0"/>
              <a:t>) where</a:t>
            </a:r>
            <a:r>
              <a:rPr lang="en-GB" baseline="0" dirty="0"/>
              <a:t> there was less variation in performance within the group who had received metalinguistic instruction – overall a higher proportion of learners had mastered the target grammar feature, compared to the comparison group.</a:t>
            </a:r>
          </a:p>
          <a:p>
            <a:endParaRPr lang="en-GB" baseline="0" dirty="0"/>
          </a:p>
          <a:p>
            <a:r>
              <a:rPr lang="en-GB" baseline="0" dirty="0"/>
              <a:t>Similarly, Handout 5 gives an overview of a second study by R-B &amp; T that observed a similar finding.</a:t>
            </a:r>
          </a:p>
          <a:p>
            <a:pPr marL="0" indent="0">
              <a:buFontTx/>
              <a:buNone/>
            </a:pPr>
            <a:endParaRPr lang="en-GB" baseline="0" dirty="0"/>
          </a:p>
          <a:p>
            <a:pPr marL="0" indent="0">
              <a:buFontTx/>
              <a:buNone/>
            </a:pPr>
            <a:r>
              <a:rPr lang="en-GB" baseline="0" dirty="0"/>
              <a:t>This summary gives an overview of series of studies looking at the benefits of teaching Esperanto (an artificial language, which has transparent, systematic, unambiguous grammatical rules) </a:t>
            </a:r>
            <a:r>
              <a:rPr lang="en-GB" baseline="0" dirty="0">
                <a:sym typeface="Wingdings" panose="05000000000000000000" pitchFamily="2" charset="2"/>
              </a:rPr>
              <a:t> the researchers were interested to see whether providing some teaching in Esperanto could improve learners’ metalinguistic ability?</a:t>
            </a:r>
            <a:endParaRPr lang="en-GB" baseline="0" dirty="0"/>
          </a:p>
          <a:p>
            <a:pPr marL="0" indent="0">
              <a:buFontTx/>
              <a:buNone/>
            </a:pPr>
            <a:r>
              <a:rPr lang="en-GB" baseline="0" dirty="0"/>
              <a:t>Essentially, the idea is that Esperanto is a good ‘test bed’ for developing learners’ metalinguistic and language analytic ability, because it is very systematic and unambiguous, with no exceptions to the rules.</a:t>
            </a:r>
          </a:p>
          <a:p>
            <a:pPr marL="0" indent="0">
              <a:buFontTx/>
              <a:buNone/>
            </a:pPr>
            <a:endParaRPr lang="en-GB" baseline="0" dirty="0"/>
          </a:p>
          <a:p>
            <a:pPr marL="0" indent="0">
              <a:buFontTx/>
              <a:buNone/>
            </a:pPr>
            <a:r>
              <a:rPr lang="en-GB" baseline="0" dirty="0"/>
              <a:t>Across the three studies, the researchers compared pupils who spent half a year learning either Esperanto / German / Italian. A</a:t>
            </a:r>
            <a:r>
              <a:rPr lang="en-GB" baseline="0" dirty="0">
                <a:sym typeface="Wingdings" panose="05000000000000000000" pitchFamily="2" charset="2"/>
              </a:rPr>
              <a:t>ll pupils then went onto learn French for the second half of the year..</a:t>
            </a:r>
          </a:p>
          <a:p>
            <a:pPr marL="0" indent="0">
              <a:buFontTx/>
              <a:buNone/>
            </a:pPr>
            <a:r>
              <a:rPr lang="en-GB" baseline="0" dirty="0">
                <a:sym typeface="Wingdings" panose="05000000000000000000" pitchFamily="2" charset="2"/>
              </a:rPr>
              <a:t>They were interested to look at whether the different languages led to an improvement in a) learners’ metalinguistic ability &amp; b) the subsequent benefits for learning French.</a:t>
            </a:r>
            <a:endParaRPr lang="en-GB" baseline="0" dirty="0"/>
          </a:p>
          <a:p>
            <a:pPr marL="171450" indent="-171450">
              <a:buFontTx/>
              <a:buChar char="-"/>
            </a:pPr>
            <a:endParaRPr lang="en-GB" baseline="0" dirty="0"/>
          </a:p>
          <a:p>
            <a:pPr marL="0" indent="0">
              <a:buFontTx/>
              <a:buNone/>
            </a:pPr>
            <a:r>
              <a:rPr lang="en-GB" baseline="0" dirty="0"/>
              <a:t>The researchers found that:</a:t>
            </a:r>
          </a:p>
          <a:p>
            <a:pPr marL="171450" indent="-171450">
              <a:buFontTx/>
              <a:buChar char="-"/>
            </a:pPr>
            <a:r>
              <a:rPr lang="en-GB" baseline="0" dirty="0"/>
              <a:t>Engaging learners with grammar teaching (form-focused activities) seemed to have a beneficial impact on learners’ metalinguistic ability (regardless of whether they were learning Esperanto or French)</a:t>
            </a:r>
          </a:p>
          <a:p>
            <a:pPr marL="171450" indent="-171450">
              <a:buFontTx/>
              <a:buChar char="-"/>
            </a:pPr>
            <a:r>
              <a:rPr lang="en-GB" baseline="0" dirty="0"/>
              <a:t>Esperanto itself didn’t seem to have any greater benefits than other languages, in terms of learners’ overall metalinguistic ability and language proficiency.</a:t>
            </a:r>
          </a:p>
          <a:p>
            <a:endParaRPr lang="en-GB" baseline="0" dirty="0"/>
          </a:p>
          <a:p>
            <a:r>
              <a:rPr lang="en-GB" b="0" baseline="0" dirty="0"/>
              <a:t>Importantly, however, there was </a:t>
            </a:r>
            <a:r>
              <a:rPr lang="en-GB" b="1" baseline="0" dirty="0"/>
              <a:t>less variation</a:t>
            </a:r>
            <a:r>
              <a:rPr lang="en-GB" b="0" baseline="0" dirty="0"/>
              <a:t> in L2 performance among the children who had learnt Esperanto. So having that period of form-focussed instruction which focussed on developing learners’ metalinguistic ability did seem to be beneficial. </a:t>
            </a:r>
          </a:p>
          <a:p>
            <a:r>
              <a:rPr lang="en-GB" b="0" baseline="0" dirty="0"/>
              <a:t>The </a:t>
            </a:r>
            <a:r>
              <a:rPr lang="en-GB" b="1" baseline="0" dirty="0"/>
              <a:t>important take-home from this study</a:t>
            </a:r>
            <a:r>
              <a:rPr lang="en-GB" b="0" baseline="0" dirty="0"/>
              <a:t> is that: these findings suggest that metalinguistic ability is </a:t>
            </a:r>
            <a:r>
              <a:rPr lang="en-GB" b="1" baseline="0" dirty="0"/>
              <a:t>trainable</a:t>
            </a:r>
            <a:r>
              <a:rPr lang="en-GB" b="0" baseline="0" dirty="0"/>
              <a:t>. This can help to ‘</a:t>
            </a:r>
            <a:r>
              <a:rPr lang="en-GB" baseline="0" dirty="0"/>
              <a:t>level the playing field’ by helping learners who are less naturally analytical in languages. Success in language learning is therefore less reliant on individual differences and learners’ natural propensity for analysis etc.</a:t>
            </a:r>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t>44</a:t>
            </a:fld>
            <a:endParaRPr lang="en-GB"/>
          </a:p>
        </p:txBody>
      </p:sp>
    </p:spTree>
    <p:extLst>
      <p:ext uri="{BB962C8B-B14F-4D97-AF65-F5344CB8AC3E}">
        <p14:creationId xmlns:p14="http://schemas.microsoft.com/office/powerpoint/2010/main" val="606210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answers are then displayed – in the resources the answers would be revealed one by one, so that the teacher can elicit responses from the class item-by-item.</a:t>
            </a:r>
            <a:endParaRPr lang="en-US" sz="1200" kern="120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slide</a:t>
            </a: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Teacher elicits responses by asking ‘</a:t>
            </a:r>
            <a:r>
              <a:rPr lang="en-US" sz="1200" b="0" kern="1200" dirty="0" err="1">
                <a:solidFill>
                  <a:schemeClr val="tx1"/>
                </a:solidFill>
                <a:effectLst/>
                <a:latin typeface="+mn-lt"/>
                <a:ea typeface="+mn-ea"/>
                <a:cs typeface="+mn-cs"/>
              </a:rPr>
              <a:t>Ist</a:t>
            </a:r>
            <a:r>
              <a:rPr lang="en-US" sz="1200" b="0" kern="1200" dirty="0">
                <a:solidFill>
                  <a:schemeClr val="tx1"/>
                </a:solidFill>
                <a:effectLst/>
                <a:latin typeface="+mn-lt"/>
                <a:ea typeface="+mn-ea"/>
                <a:cs typeface="+mn-cs"/>
              </a:rPr>
              <a:t> das </a:t>
            </a:r>
            <a:r>
              <a:rPr lang="en-US" sz="1200" b="0" kern="1200" dirty="0" err="1">
                <a:solidFill>
                  <a:schemeClr val="tx1"/>
                </a:solidFill>
                <a:effectLst/>
                <a:latin typeface="+mn-lt"/>
                <a:ea typeface="+mn-ea"/>
                <a:cs typeface="+mn-cs"/>
              </a:rPr>
              <a:t>eine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Frage</a:t>
            </a:r>
            <a:r>
              <a:rPr lang="en-US" sz="1200" b="0" kern="1200" dirty="0">
                <a:solidFill>
                  <a:schemeClr val="tx1"/>
                </a:solidFill>
                <a:effectLst/>
                <a:latin typeface="+mn-lt"/>
                <a:ea typeface="+mn-ea"/>
                <a:cs typeface="+mn-cs"/>
              </a:rPr>
              <a:t>?’ (Ja/nein) and pointing to the item. Students</a:t>
            </a:r>
            <a:r>
              <a:rPr lang="en-US" sz="1200" b="0" kern="1200" baseline="0" dirty="0">
                <a:solidFill>
                  <a:schemeClr val="tx1"/>
                </a:solidFill>
                <a:effectLst/>
                <a:latin typeface="+mn-lt"/>
                <a:ea typeface="+mn-ea"/>
                <a:cs typeface="+mn-cs"/>
              </a:rPr>
              <a:t> already know ‘</a:t>
            </a:r>
            <a:r>
              <a:rPr lang="en-US" sz="1200" b="0" kern="1200" baseline="0" dirty="0" err="1">
                <a:solidFill>
                  <a:schemeClr val="tx1"/>
                </a:solidFill>
                <a:effectLst/>
                <a:latin typeface="+mn-lt"/>
                <a:ea typeface="+mn-ea"/>
                <a:cs typeface="+mn-cs"/>
              </a:rPr>
              <a:t>Frage</a:t>
            </a:r>
            <a:r>
              <a:rPr lang="en-US" sz="1200" b="0" kern="1200" baseline="0" dirty="0">
                <a:solidFill>
                  <a:schemeClr val="tx1"/>
                </a:solidFill>
                <a:effectLst/>
                <a:latin typeface="+mn-lt"/>
                <a:ea typeface="+mn-ea"/>
                <a:cs typeface="+mn-cs"/>
              </a:rPr>
              <a:t>’, and the grammatical focus of this week is yes/no questions so the use of those here in input serves to reinforce the pattern.</a:t>
            </a:r>
            <a:br>
              <a:rPr lang="en-US" sz="1200" b="0" kern="1200" baseline="0" dirty="0">
                <a:solidFill>
                  <a:schemeClr val="tx1"/>
                </a:solidFill>
                <a:effectLst/>
                <a:latin typeface="+mn-lt"/>
                <a:ea typeface="+mn-ea"/>
                <a:cs typeface="+mn-cs"/>
              </a:rPr>
            </a:br>
            <a:br>
              <a:rPr lang="en-US" sz="1200" b="0" kern="1200" baseline="0" dirty="0">
                <a:solidFill>
                  <a:schemeClr val="tx1"/>
                </a:solidFill>
                <a:effectLst/>
                <a:latin typeface="+mn-lt"/>
                <a:ea typeface="+mn-ea"/>
                <a:cs typeface="+mn-cs"/>
              </a:rPr>
            </a:br>
            <a:r>
              <a:rPr lang="en-US" sz="1200" b="0" kern="1200" baseline="0" dirty="0">
                <a:solidFill>
                  <a:schemeClr val="tx1"/>
                </a:solidFill>
                <a:effectLst/>
                <a:latin typeface="+mn-lt"/>
                <a:ea typeface="+mn-ea"/>
                <a:cs typeface="+mn-cs"/>
              </a:rPr>
              <a:t>The word for sentence ‘</a:t>
            </a:r>
            <a:r>
              <a:rPr lang="en-US" sz="1200" b="0" kern="1200" baseline="0" dirty="0" err="1">
                <a:solidFill>
                  <a:schemeClr val="tx1"/>
                </a:solidFill>
                <a:effectLst/>
                <a:latin typeface="+mn-lt"/>
                <a:ea typeface="+mn-ea"/>
                <a:cs typeface="+mn-cs"/>
              </a:rPr>
              <a:t>Satz</a:t>
            </a:r>
            <a:r>
              <a:rPr lang="en-US" sz="1200" b="0" kern="1200" baseline="0" dirty="0">
                <a:solidFill>
                  <a:schemeClr val="tx1"/>
                </a:solidFill>
                <a:effectLst/>
                <a:latin typeface="+mn-lt"/>
                <a:ea typeface="+mn-ea"/>
                <a:cs typeface="+mn-cs"/>
              </a:rPr>
              <a:t>’ [582] is also a high-frequency word, and some teachers might find themselves naturally introducing it here.</a:t>
            </a:r>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b="0" kern="1200" dirty="0">
                <a:solidFill>
                  <a:schemeClr val="tx1"/>
                </a:solidFill>
                <a:effectLst/>
                <a:latin typeface="+mn-lt"/>
                <a:ea typeface="+mn-ea"/>
                <a:cs typeface="+mn-cs"/>
              </a:rPr>
              <a:t>Students have not yet been taught</a:t>
            </a:r>
            <a:r>
              <a:rPr lang="en-US" sz="1200" b="0" kern="1200" baseline="0" dirty="0">
                <a:solidFill>
                  <a:schemeClr val="tx1"/>
                </a:solidFill>
                <a:effectLst/>
                <a:latin typeface="+mn-lt"/>
                <a:ea typeface="+mn-ea"/>
                <a:cs typeface="+mn-cs"/>
              </a:rPr>
              <a:t> numbers in the SOW so at this point there is not direction to use them.  Depending on the class, some teachers may feel that they can begin to use them in tasks receptively, priming for subsequent teaching.</a:t>
            </a:r>
            <a:endParaRPr lang="en-US" sz="1200" b="0" kern="1200" dirty="0">
              <a:solidFill>
                <a:schemeClr val="tx1"/>
              </a:solidFill>
              <a:effectLst/>
              <a:latin typeface="+mn-lt"/>
              <a:ea typeface="+mn-ea"/>
              <a:cs typeface="+mn-cs"/>
            </a:endParaRPr>
          </a:p>
          <a:p>
            <a:pPr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933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a:solidFill>
                  <a:schemeClr val="tx1"/>
                </a:solidFill>
                <a:effectLst/>
                <a:latin typeface="+mn-lt"/>
                <a:ea typeface="+mn-ea"/>
                <a:cs typeface="+mn-cs"/>
              </a:rPr>
              <a:t>Task slide</a:t>
            </a:r>
          </a:p>
          <a:p>
            <a:pPr hangingPunct="0"/>
            <a:r>
              <a:rPr lang="en-GB" dirty="0"/>
              <a:t>Students can</a:t>
            </a:r>
            <a:r>
              <a:rPr lang="en-GB" baseline="0" dirty="0"/>
              <a:t> do the task by writing letters A-I and noting ? or . next to each.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Audio is activated by clicking the individual letters.</a:t>
            </a:r>
          </a:p>
          <a:p>
            <a:pPr hangingPunct="0"/>
            <a:r>
              <a:rPr lang="en-US" sz="1200" b="0" kern="1200" dirty="0">
                <a:solidFill>
                  <a:schemeClr val="tx1"/>
                </a:solidFill>
                <a:effectLst/>
                <a:latin typeface="+mn-lt"/>
                <a:ea typeface="+mn-ea"/>
                <a:cs typeface="+mn-cs"/>
              </a:rPr>
              <a:t>Answers revealed on individual clicks. Teacher elicits responses by asking ‘</a:t>
            </a:r>
            <a:r>
              <a:rPr lang="en-US" sz="1200" b="0" kern="1200" dirty="0" err="1">
                <a:solidFill>
                  <a:schemeClr val="tx1"/>
                </a:solidFill>
                <a:effectLst/>
                <a:latin typeface="+mn-lt"/>
                <a:ea typeface="+mn-ea"/>
                <a:cs typeface="+mn-cs"/>
              </a:rPr>
              <a:t>Ist</a:t>
            </a:r>
            <a:r>
              <a:rPr lang="en-US" sz="1200" b="0" kern="1200" dirty="0">
                <a:solidFill>
                  <a:schemeClr val="tx1"/>
                </a:solidFill>
                <a:effectLst/>
                <a:latin typeface="+mn-lt"/>
                <a:ea typeface="+mn-ea"/>
                <a:cs typeface="+mn-cs"/>
              </a:rPr>
              <a:t> A </a:t>
            </a:r>
            <a:r>
              <a:rPr lang="en-US" sz="1200" b="0" kern="1200" dirty="0" err="1">
                <a:solidFill>
                  <a:schemeClr val="tx1"/>
                </a:solidFill>
                <a:effectLst/>
                <a:latin typeface="+mn-lt"/>
                <a:ea typeface="+mn-ea"/>
                <a:cs typeface="+mn-cs"/>
              </a:rPr>
              <a:t>eine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Frage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oder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ein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Satz</a:t>
            </a:r>
            <a:r>
              <a:rPr lang="en-US" sz="1200" b="0" kern="1200" dirty="0">
                <a:solidFill>
                  <a:schemeClr val="tx1"/>
                </a:solidFill>
                <a:effectLst/>
                <a:latin typeface="+mn-lt"/>
                <a:ea typeface="+mn-ea"/>
                <a:cs typeface="+mn-cs"/>
              </a:rPr>
              <a:t>?’ (‘A </a:t>
            </a:r>
            <a:r>
              <a:rPr lang="en-US" sz="1200" b="0" kern="1200" dirty="0" err="1">
                <a:solidFill>
                  <a:schemeClr val="tx1"/>
                </a:solidFill>
                <a:effectLst/>
                <a:latin typeface="+mn-lt"/>
                <a:ea typeface="+mn-ea"/>
                <a:cs typeface="+mn-cs"/>
              </a:rPr>
              <a:t>ist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eine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Frage</a:t>
            </a:r>
            <a:r>
              <a:rPr lang="en-US" sz="1200" b="0" kern="1200" dirty="0">
                <a:solidFill>
                  <a:schemeClr val="tx1"/>
                </a:solidFill>
                <a:effectLst/>
                <a:latin typeface="+mn-lt"/>
                <a:ea typeface="+mn-ea"/>
                <a:cs typeface="+mn-cs"/>
              </a:rPr>
              <a:t> … B </a:t>
            </a:r>
            <a:r>
              <a:rPr lang="en-US" sz="1200" b="0" kern="1200" dirty="0" err="1">
                <a:solidFill>
                  <a:schemeClr val="tx1"/>
                </a:solidFill>
                <a:effectLst/>
                <a:latin typeface="+mn-lt"/>
                <a:ea typeface="+mn-ea"/>
                <a:cs typeface="+mn-cs"/>
              </a:rPr>
              <a:t>ist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ein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Satz</a:t>
            </a:r>
            <a:r>
              <a:rPr lang="en-US" sz="1200" b="0" kern="1200" dirty="0">
                <a:solidFill>
                  <a:schemeClr val="tx1"/>
                </a:solidFill>
                <a:effectLst/>
                <a:latin typeface="+mn-lt"/>
                <a:ea typeface="+mn-ea"/>
                <a:cs typeface="+mn-cs"/>
              </a:rPr>
              <a:t> …’)</a:t>
            </a:r>
          </a:p>
          <a:p>
            <a:pPr hangingPunct="0"/>
            <a:endParaRPr lang="en-GB" b="0" dirty="0"/>
          </a:p>
          <a:p>
            <a:r>
              <a:rPr lang="en-GB" b="1" dirty="0"/>
              <a:t>Transcript</a:t>
            </a:r>
          </a:p>
          <a:p>
            <a:endParaRPr lang="en-GB" b="1" dirty="0"/>
          </a:p>
          <a:p>
            <a:r>
              <a:rPr lang="de-DE" sz="1200" kern="1200" dirty="0">
                <a:solidFill>
                  <a:schemeClr val="tx1"/>
                </a:solidFill>
                <a:effectLst/>
                <a:latin typeface="+mn-lt"/>
                <a:ea typeface="+mn-ea"/>
                <a:cs typeface="+mn-cs"/>
              </a:rPr>
              <a:t>a) Hörst du jeden Tag das Leid</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 Du arbeitest kaum im Garten </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c) Putzt du manchmal das Auto</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 Du tanzt nicht so gut</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 Du sitzt oft zu Hause am Computer</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f) Gehst du nie in den Garten</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g) Du redest sehr oft im Unterricht</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 Lernst du manchmal in der Schule</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 Spielst du nie mit Freunden Fußball</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668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Ok we have looked through one example together to demonstrate how explanations</a:t>
            </a:r>
            <a:r>
              <a:rPr lang="en-GB" baseline="0" dirty="0"/>
              <a:t> and examples are including for both English and the target language structures, within the NCELP grammar resources. There is a separate </a:t>
            </a:r>
            <a:r>
              <a:rPr lang="en-GB" baseline="0" dirty="0" err="1"/>
              <a:t>Powerpoint</a:t>
            </a:r>
            <a:r>
              <a:rPr lang="en-GB" baseline="0" dirty="0"/>
              <a:t> which accompanies this presentation, and contains some further examples of </a:t>
            </a:r>
            <a:r>
              <a:rPr lang="en-GB" baseline="0" dirty="0" err="1"/>
              <a:t>crosslinguistic</a:t>
            </a:r>
            <a:r>
              <a:rPr lang="en-GB" baseline="0" dirty="0"/>
              <a:t> comparisons within the NCELP resources. You might like to have a look through these examples after this presentation. </a:t>
            </a:r>
          </a:p>
          <a:p>
            <a:pPr marL="0" indent="0">
              <a:buNone/>
            </a:pPr>
            <a:r>
              <a:rPr lang="en-GB" baseline="0" dirty="0"/>
              <a:t>The examples include the “Present simple and continuous” tenses in French…</a:t>
            </a:r>
            <a:endParaRPr lang="en-GB" dirty="0"/>
          </a:p>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47</a:t>
            </a:fld>
            <a:endParaRPr lang="en-GB">
              <a:solidFill>
                <a:prstClr val="black"/>
              </a:solidFill>
            </a:endParaRPr>
          </a:p>
        </p:txBody>
      </p:sp>
    </p:spTree>
    <p:extLst>
      <p:ext uri="{BB962C8B-B14F-4D97-AF65-F5344CB8AC3E}">
        <p14:creationId xmlns:p14="http://schemas.microsoft.com/office/powerpoint/2010/main" val="1223269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Robust knowledge of verb </a:t>
            </a:r>
            <a:r>
              <a:rPr lang="en-GB" sz="1200" b="0" i="1" kern="1200" dirty="0">
                <a:solidFill>
                  <a:schemeClr val="tx1"/>
                </a:solidFill>
                <a:effectLst/>
                <a:latin typeface="+mn-lt"/>
                <a:ea typeface="+mn-ea"/>
                <a:cs typeface="+mn-cs"/>
              </a:rPr>
              <a:t>vocabulary </a:t>
            </a:r>
            <a:r>
              <a:rPr lang="en-GB" sz="1200" b="0" i="0" kern="1200" dirty="0">
                <a:solidFill>
                  <a:schemeClr val="tx1"/>
                </a:solidFill>
                <a:effectLst/>
                <a:latin typeface="+mn-lt"/>
                <a:ea typeface="+mn-ea"/>
                <a:cs typeface="+mn-cs"/>
              </a:rPr>
              <a:t>is absolutely critical for learning a language. That is, the</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meaning of verbs – ‘go’, ‘eat’, ‘be’, ‘play’, ‘love’ – not the grammar of verbs in their different tenses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and forms. It would be useful to explain this to students. It is something that we take for granted in our</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own language.</a:t>
            </a:r>
          </a:p>
          <a:p>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Students in year 7 should all know what a verb is, from their primary school lessons. It might, however,</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be worth checking this in the initial stages</a:t>
            </a:r>
            <a:r>
              <a:rPr lang="en-GB" dirty="0"/>
              <a:t>.</a:t>
            </a:r>
          </a:p>
          <a:p>
            <a:endParaRPr lang="en-GB" dirty="0"/>
          </a:p>
          <a:p>
            <a:r>
              <a:rPr lang="en-GB" dirty="0"/>
              <a:t>Before showing this slide, ask students to define a </a:t>
            </a:r>
            <a:r>
              <a:rPr lang="en-GB" i="1" dirty="0"/>
              <a:t>verb</a:t>
            </a:r>
            <a:r>
              <a:rPr lang="en-GB" i="0" dirty="0"/>
              <a:t> and give some examples.</a:t>
            </a:r>
          </a:p>
          <a:p>
            <a:endParaRPr lang="en-GB" i="0" dirty="0"/>
          </a:p>
          <a:p>
            <a:r>
              <a:rPr lang="en-GB" b="1" i="0" dirty="0"/>
              <a:t>Note</a:t>
            </a:r>
            <a:r>
              <a:rPr lang="en-GB" b="1" i="0" baseline="0" dirty="0"/>
              <a:t> </a:t>
            </a:r>
            <a:r>
              <a:rPr lang="en-GB" i="0" baseline="0" dirty="0"/>
              <a:t>(2</a:t>
            </a:r>
            <a:r>
              <a:rPr lang="en-GB" i="0" baseline="30000" dirty="0"/>
              <a:t>nd</a:t>
            </a:r>
            <a:r>
              <a:rPr lang="en-GB" i="0" baseline="0" dirty="0"/>
              <a:t> to last point): important to emphasise here that we’re trying to move away from the reliance of ‘verb is an action word’. What is demonstrated here is the importance of the DISTRIBUTION in the language - this is how we know whether something is a verb - not by its meaning, but by what words come around it. It is not taught like this generally. Generally people focus on the semantics (e.g. </a:t>
            </a:r>
            <a:r>
              <a:rPr lang="en-GB" i="0" baseline="0" dirty="0" err="1"/>
              <a:t>adj</a:t>
            </a:r>
            <a:r>
              <a:rPr lang="en-GB" i="0" baseline="0" dirty="0"/>
              <a:t> is a describing word - but to be an adjective it needs to be describing a noun). Another example is that nouns often have 'the' or 'a' in front of them </a:t>
            </a:r>
            <a:r>
              <a:rPr lang="en-GB" i="0" baseline="0" dirty="0">
                <a:sym typeface="Wingdings" panose="05000000000000000000" pitchFamily="2" charset="2"/>
              </a:rPr>
              <a:t> y</a:t>
            </a:r>
            <a:r>
              <a:rPr lang="en-GB" i="0" baseline="0" dirty="0"/>
              <a:t>ou can't define a noun by 'it's a thing or a person' as it can be an activity, and then children are stumped.</a:t>
            </a:r>
            <a:endParaRPr lang="en-GB" dirty="0"/>
          </a:p>
        </p:txBody>
      </p:sp>
      <p:sp>
        <p:nvSpPr>
          <p:cNvPr id="4" name="Slide Number Placeholder 3"/>
          <p:cNvSpPr>
            <a:spLocks noGrp="1"/>
          </p:cNvSpPr>
          <p:nvPr>
            <p:ph type="sldNum" sz="quarter" idx="10"/>
          </p:nvPr>
        </p:nvSpPr>
        <p:spPr/>
        <p:txBody>
          <a:bodyPr/>
          <a:lstStyle/>
          <a:p>
            <a:fld id="{B18E1776-69C2-4E12-A70F-79050CFBB1DD}"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1683553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Awareness</a:t>
            </a:r>
            <a:r>
              <a:rPr lang="en-GB" baseline="0" dirty="0"/>
              <a:t>-raising exercise in English to teach students to recognise different forms of verbs. This is in preparation for a lot of work with verbs and, in particular, the two forms of the present in English with the one equivalent form in French.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None/>
            </a:pPr>
            <a:r>
              <a:rPr lang="en-GB" sz="1200" b="0" i="0" kern="1200" dirty="0">
                <a:solidFill>
                  <a:schemeClr val="tx1"/>
                </a:solidFill>
                <a:effectLst/>
                <a:latin typeface="+mn-lt"/>
                <a:ea typeface="+mn-ea"/>
                <a:cs typeface="+mn-cs"/>
              </a:rPr>
              <a:t>Answers revealed on clicks.</a:t>
            </a:r>
          </a:p>
          <a:p>
            <a:pPr marL="0" indent="0">
              <a:buNone/>
            </a:pPr>
            <a:endParaRPr lang="en-GB" sz="1200" b="0" i="0" kern="1200" dirty="0">
              <a:solidFill>
                <a:schemeClr val="tx1"/>
              </a:solidFill>
              <a:effectLst/>
              <a:latin typeface="+mn-lt"/>
              <a:ea typeface="+mn-ea"/>
              <a:cs typeface="+mn-cs"/>
            </a:endParaRPr>
          </a:p>
          <a:p>
            <a:pPr marL="0" indent="0">
              <a:buNone/>
            </a:pPr>
            <a:r>
              <a:rPr lang="en-GB" sz="1200" b="0" i="0" kern="1200" dirty="0">
                <a:solidFill>
                  <a:schemeClr val="tx1"/>
                </a:solidFill>
                <a:effectLst/>
                <a:latin typeface="+mn-lt"/>
                <a:ea typeface="+mn-ea"/>
                <a:cs typeface="+mn-cs"/>
              </a:rPr>
              <a:t>To go further you could ask students to:</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marL="171450" indent="-171450">
              <a:buFontTx/>
              <a:buChar char="-"/>
            </a:pPr>
            <a:r>
              <a:rPr lang="en-GB" sz="1200" b="0" i="0" kern="1200" dirty="0">
                <a:solidFill>
                  <a:schemeClr val="tx1"/>
                </a:solidFill>
                <a:effectLst/>
                <a:latin typeface="+mn-lt"/>
                <a:ea typeface="+mn-ea"/>
                <a:cs typeface="+mn-cs"/>
              </a:rPr>
              <a:t>tell you what the ‘infinitive’, the dictionary form, of each verb is in English (shown in square brackets above)</a:t>
            </a:r>
          </a:p>
          <a:p>
            <a:pPr marL="0" indent="0">
              <a:buFontTx/>
              <a:buNone/>
            </a:pPr>
            <a:br>
              <a:rPr lang="en-GB" dirty="0"/>
            </a:br>
            <a:r>
              <a:rPr lang="en-GB" sz="1200" b="0" i="0" kern="1200" dirty="0">
                <a:solidFill>
                  <a:schemeClr val="tx1"/>
                </a:solidFill>
                <a:effectLst/>
                <a:latin typeface="+mn-lt"/>
                <a:ea typeface="+mn-ea"/>
                <a:cs typeface="+mn-cs"/>
              </a:rPr>
              <a:t>- change the ‘dictionary’ form into as many different versions of the same VERB as they can, </a:t>
            </a:r>
            <a:r>
              <a:rPr lang="en-GB" sz="1200" b="0" i="1" kern="1200" dirty="0">
                <a:solidFill>
                  <a:schemeClr val="tx1"/>
                </a:solidFill>
                <a:effectLst/>
                <a:latin typeface="+mn-lt"/>
                <a:ea typeface="+mn-ea"/>
                <a:cs typeface="+mn-cs"/>
              </a:rPr>
              <a:t>without turning it into a different word class </a:t>
            </a:r>
            <a:r>
              <a:rPr lang="en-GB" sz="1200" b="0" i="0" kern="1200" dirty="0">
                <a:solidFill>
                  <a:schemeClr val="tx1"/>
                </a:solidFill>
                <a:effectLst/>
                <a:latin typeface="+mn-lt"/>
                <a:ea typeface="+mn-ea"/>
                <a:cs typeface="+mn-cs"/>
              </a:rPr>
              <a:t>(part of speech)! e.g.  </a:t>
            </a:r>
            <a:r>
              <a:rPr lang="en-GB" sz="1200" b="0" i="1" kern="1200" dirty="0">
                <a:solidFill>
                  <a:schemeClr val="tx1"/>
                </a:solidFill>
                <a:effectLst/>
                <a:latin typeface="+mn-lt"/>
                <a:ea typeface="+mn-ea"/>
                <a:cs typeface="+mn-cs"/>
              </a:rPr>
              <a:t>think, thinks, thinking, thought </a:t>
            </a:r>
            <a:r>
              <a:rPr lang="en-GB" sz="1200" b="0" i="0" kern="1200" dirty="0">
                <a:solidFill>
                  <a:schemeClr val="tx1"/>
                </a:solidFill>
                <a:effectLst/>
                <a:latin typeface="+mn-lt"/>
                <a:ea typeface="+mn-ea"/>
                <a:cs typeface="+mn-cs"/>
              </a:rPr>
              <a:t>are all forms of the same verb</a:t>
            </a:r>
            <a:r>
              <a:rPr lang="en-GB" sz="1200" b="0" i="1" kern="1200" dirty="0">
                <a:solidFill>
                  <a:schemeClr val="tx1"/>
                </a:solidFill>
                <a:effectLst/>
                <a:latin typeface="+mn-lt"/>
                <a:ea typeface="+mn-ea"/>
                <a:cs typeface="+mn-cs"/>
              </a:rPr>
              <a:t>; BUT…. thoughtful, thoughtless, thinker </a:t>
            </a:r>
            <a:r>
              <a:rPr lang="en-GB" sz="1200" b="0" i="0" kern="1200" dirty="0">
                <a:solidFill>
                  <a:schemeClr val="tx1"/>
                </a:solidFill>
                <a:effectLst/>
                <a:latin typeface="+mn-lt"/>
                <a:ea typeface="+mn-ea"/>
                <a:cs typeface="+mn-cs"/>
              </a:rPr>
              <a:t>are NOT verbs, but they come from the same word family.</a:t>
            </a:r>
          </a:p>
          <a:p>
            <a:pPr marL="0" indent="0">
              <a:buFontTx/>
              <a:buNone/>
            </a:pPr>
            <a:endParaRPr lang="en-GB" sz="1200" b="0" i="0" kern="1200" dirty="0">
              <a:solidFill>
                <a:schemeClr val="tx1"/>
              </a:solidFill>
              <a:effectLst/>
              <a:latin typeface="+mn-lt"/>
              <a:ea typeface="+mn-ea"/>
              <a:cs typeface="+mn-cs"/>
            </a:endParaRPr>
          </a:p>
          <a:p>
            <a:pPr marL="0" indent="0">
              <a:buFontTx/>
              <a:buNone/>
            </a:pPr>
            <a:r>
              <a:rPr lang="en-GB" sz="1200" b="0" i="0" kern="1200" dirty="0">
                <a:solidFill>
                  <a:schemeClr val="tx1"/>
                </a:solidFill>
                <a:effectLst/>
                <a:latin typeface="+mn-lt"/>
                <a:ea typeface="+mn-ea"/>
                <a:cs typeface="+mn-cs"/>
              </a:rPr>
              <a:t>- give you some words that can be both a noun and a verb (e.g., head; captain; chair; cook).</a:t>
            </a:r>
            <a:r>
              <a:rPr lang="en-GB" dirty="0"/>
              <a:t> </a:t>
            </a:r>
            <a:br>
              <a:rPr lang="en-GB" dirty="0"/>
            </a:br>
            <a:endParaRPr lang="en-GB" dirty="0"/>
          </a:p>
        </p:txBody>
      </p:sp>
      <p:sp>
        <p:nvSpPr>
          <p:cNvPr id="4" name="Slide Number Placeholder 3"/>
          <p:cNvSpPr>
            <a:spLocks noGrp="1"/>
          </p:cNvSpPr>
          <p:nvPr>
            <p:ph type="sldNum" sz="quarter" idx="10"/>
          </p:nvPr>
        </p:nvSpPr>
        <p:spPr/>
        <p:txBody>
          <a:bodyPr/>
          <a:lstStyle/>
          <a:p>
            <a:fld id="{B18E1776-69C2-4E12-A70F-79050CFBB1DD}"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398545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 terms of the language and in particular grammar teaching within</a:t>
            </a:r>
            <a:r>
              <a:rPr lang="en-GB" baseline="0" dirty="0"/>
              <a:t> the primary English curriculum, the focus on l</a:t>
            </a:r>
            <a:r>
              <a:rPr lang="en-GB" dirty="0"/>
              <a:t>anguage analysis and grammar teaching is very much driven by</a:t>
            </a:r>
            <a:r>
              <a:rPr lang="en-GB" baseline="0" dirty="0"/>
              <a:t> the Grammar, Punctuation and Spelling component of the SATs tests, which was previously referred to as </a:t>
            </a:r>
            <a:r>
              <a:rPr lang="en-GB" baseline="0" dirty="0" err="1"/>
              <a:t>SPaG</a:t>
            </a:r>
            <a:r>
              <a:rPr lang="en-GB" baseline="0" dirty="0"/>
              <a:t>. There has been a strong washback effect of the test on teaching, in terms of determining what is covered when and how, as you might expect.</a:t>
            </a:r>
          </a:p>
          <a:p>
            <a:endParaRPr lang="en-GB" baseline="0" dirty="0"/>
          </a:p>
          <a:p>
            <a:r>
              <a:rPr lang="en-GB" baseline="0" dirty="0"/>
              <a:t>The primary English national curriculum explicitly focusses on developing learners’ explicit knowledge about English. This explicit focus on the grammar of the English language happens alongside the development of students’ literacy skills. Often the language students are able to use in speech is far more complex than the language they are able to use when writing. And so the Grammar, Punctuation and Spelling component of primary English teaching aims to help pupils become more sophisticated writers. And there will be a lot of focus on encouraging students to explore how new grammatical concepts are used by others (for example in their reading) and learning how to apply these concepts in their writing.</a:t>
            </a:r>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3127648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the metalanguage (</a:t>
            </a:r>
            <a:r>
              <a:rPr lang="en-GB" b="1" dirty="0"/>
              <a:t>present simple</a:t>
            </a:r>
            <a:r>
              <a:rPr lang="en-GB" dirty="0"/>
              <a:t>, </a:t>
            </a:r>
            <a:r>
              <a:rPr lang="en-GB" b="1" dirty="0"/>
              <a:t>present continuous </a:t>
            </a:r>
            <a:r>
              <a:rPr lang="en-GB" dirty="0"/>
              <a:t>and </a:t>
            </a:r>
            <a:r>
              <a:rPr lang="en-GB" b="1" dirty="0"/>
              <a:t>adverbs</a:t>
            </a:r>
            <a:r>
              <a:rPr lang="en-GB" dirty="0"/>
              <a:t>) used to talk about verbs in this and subsequent sequences is described and explained.</a:t>
            </a:r>
          </a:p>
          <a:p>
            <a:endParaRPr lang="en-GB" dirty="0"/>
          </a:p>
          <a:p>
            <a:r>
              <a:rPr lang="en-GB" dirty="0"/>
              <a:t>Teacher to highlight the distinction between present simple for </a:t>
            </a:r>
            <a:r>
              <a:rPr lang="en-GB" b="1" dirty="0"/>
              <a:t>routine actions</a:t>
            </a:r>
            <a:r>
              <a:rPr lang="en-GB" b="0" dirty="0"/>
              <a:t> and present continuous for </a:t>
            </a:r>
            <a:r>
              <a:rPr lang="en-GB" b="1" dirty="0"/>
              <a:t>current/ongoing actions.</a:t>
            </a:r>
            <a:endParaRPr lang="en-GB" dirty="0"/>
          </a:p>
          <a:p>
            <a:endParaRPr lang="en-GB" dirty="0"/>
          </a:p>
          <a:p>
            <a:r>
              <a:rPr lang="en-GB" dirty="0"/>
              <a:t>Teacher to stress the fact that the BE + -</a:t>
            </a:r>
            <a:r>
              <a:rPr lang="en-GB" dirty="0" err="1"/>
              <a:t>ing</a:t>
            </a:r>
            <a:r>
              <a:rPr lang="en-GB" dirty="0"/>
              <a:t> form is an English construction only. </a:t>
            </a:r>
            <a:r>
              <a:rPr lang="en-GB" dirty="0" err="1"/>
              <a:t>Être</a:t>
            </a:r>
            <a:r>
              <a:rPr lang="en-GB" dirty="0"/>
              <a:t> cannot be used with a verb this way. </a:t>
            </a:r>
          </a:p>
        </p:txBody>
      </p:sp>
      <p:sp>
        <p:nvSpPr>
          <p:cNvPr id="4" name="Slide Number Placeholder 3"/>
          <p:cNvSpPr>
            <a:spLocks noGrp="1"/>
          </p:cNvSpPr>
          <p:nvPr>
            <p:ph type="sldNum" sz="quarter" idx="10"/>
          </p:nvPr>
        </p:nvSpPr>
        <p:spPr/>
        <p:txBody>
          <a:bodyPr/>
          <a:lstStyle/>
          <a:p>
            <a:fld id="{B18E1776-69C2-4E12-A70F-79050CFBB1DD}"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90067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of this week’s vocabulary items will be formally introduced in lesson 2, but these phrases are used in the activities that follow.</a:t>
            </a:r>
          </a:p>
          <a:p>
            <a:endParaRPr lang="en-GB" dirty="0"/>
          </a:p>
          <a:p>
            <a:r>
              <a:rPr lang="en-GB" dirty="0"/>
              <a:t>Teacher to elicit pronunciation and English meaning from students.</a:t>
            </a:r>
          </a:p>
          <a:p>
            <a:endParaRPr lang="en-GB" dirty="0"/>
          </a:p>
          <a:p>
            <a:r>
              <a:rPr lang="en-GB" b="0" baseline="0" dirty="0"/>
              <a:t>To prepare for the listening exercise that follows, the teacher writes ‘</a:t>
            </a:r>
            <a:r>
              <a:rPr lang="en-GB" b="0" baseline="0" dirty="0" err="1"/>
              <a:t>chaque</a:t>
            </a:r>
            <a:r>
              <a:rPr lang="en-GB" b="0" baseline="0" dirty="0"/>
              <a:t> </a:t>
            </a:r>
            <a:r>
              <a:rPr lang="en-GB" b="0" baseline="0" dirty="0" err="1"/>
              <a:t>semaine</a:t>
            </a:r>
            <a:r>
              <a:rPr lang="en-GB" b="0" baseline="0" dirty="0"/>
              <a:t> and ‘</a:t>
            </a:r>
            <a:r>
              <a:rPr lang="en-GB" b="0" baseline="0" dirty="0" err="1"/>
              <a:t>en</a:t>
            </a:r>
            <a:r>
              <a:rPr lang="en-GB" b="0" baseline="0" dirty="0"/>
              <a:t> </a:t>
            </a:r>
            <a:r>
              <a:rPr lang="en-GB" b="0" baseline="0" dirty="0" err="1"/>
              <a:t>ce</a:t>
            </a:r>
            <a:r>
              <a:rPr lang="en-GB" b="0" baseline="0" dirty="0"/>
              <a:t> moment’ on the board, and asks students which form of the English present tense is indicated by each.</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1699691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Awareness</a:t>
            </a:r>
            <a:r>
              <a:rPr lang="en-GB" baseline="0" dirty="0"/>
              <a:t>-raising exercise in English to teach students to connect temporal adverbs with tense.</a:t>
            </a:r>
            <a:br>
              <a:rPr lang="en-GB" baseline="0" dirty="0"/>
            </a:br>
            <a:br>
              <a:rPr lang="en-GB" baseline="0" dirty="0"/>
            </a:br>
            <a:r>
              <a:rPr lang="en-GB" baseline="0" dirty="0"/>
              <a:t>Note choice of French names incorporates this week’s SSCs: </a:t>
            </a:r>
            <a:r>
              <a:rPr lang="en-GB" sz="1200" b="1" dirty="0" err="1">
                <a:solidFill>
                  <a:srgbClr val="105076"/>
                </a:solidFill>
                <a:latin typeface="Century Gothic" panose="020B0502020202020204" pitchFamily="34" charset="0"/>
              </a:rPr>
              <a:t>J</a:t>
            </a:r>
            <a:r>
              <a:rPr lang="en-GB" sz="1200" dirty="0" err="1">
                <a:solidFill>
                  <a:srgbClr val="105076"/>
                </a:solidFill>
                <a:latin typeface="Century Gothic" panose="020B0502020202020204" pitchFamily="34" charset="0"/>
              </a:rPr>
              <a:t>aques</a:t>
            </a:r>
            <a:r>
              <a:rPr lang="en-GB" sz="1200" dirty="0">
                <a:solidFill>
                  <a:srgbClr val="105076"/>
                </a:solidFill>
                <a:latin typeface="Century Gothic" panose="020B0502020202020204" pitchFamily="34" charset="0"/>
              </a:rPr>
              <a:t> and</a:t>
            </a:r>
            <a:r>
              <a:rPr lang="en-GB" sz="1200" b="1" dirty="0">
                <a:solidFill>
                  <a:srgbClr val="105076"/>
                </a:solidFill>
                <a:latin typeface="Century Gothic" panose="020B0502020202020204" pitchFamily="34" charset="0"/>
              </a:rPr>
              <a:t> </a:t>
            </a:r>
            <a:r>
              <a:rPr lang="en-GB" sz="1200" b="1" dirty="0" err="1">
                <a:solidFill>
                  <a:srgbClr val="105076"/>
                </a:solidFill>
                <a:latin typeface="Century Gothic" panose="020B0502020202020204" pitchFamily="34" charset="0"/>
              </a:rPr>
              <a:t>G</a:t>
            </a:r>
            <a:r>
              <a:rPr lang="en-GB" sz="1200" b="0" dirty="0" err="1">
                <a:solidFill>
                  <a:srgbClr val="105076"/>
                </a:solidFill>
                <a:latin typeface="Century Gothic" panose="020B0502020202020204" pitchFamily="34" charset="0"/>
              </a:rPr>
              <a:t>éraldine</a:t>
            </a:r>
            <a:r>
              <a:rPr lang="en-GB" sz="1200" b="0" baseline="0" dirty="0">
                <a:solidFill>
                  <a:srgbClr val="105076"/>
                </a:solidFill>
                <a:latin typeface="Century Gothic" panose="020B0502020202020204" pitchFamily="34" charset="0"/>
              </a:rPr>
              <a:t>.</a:t>
            </a:r>
            <a:endParaRPr lang="en-GB" sz="1200" b="0" dirty="0">
              <a:solidFill>
                <a:srgbClr val="105076"/>
              </a:solidFill>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B18E1776-69C2-4E12-A70F-79050CFBB1DD}"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2847640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Awareness</a:t>
            </a:r>
            <a:r>
              <a:rPr lang="en-GB" baseline="0" dirty="0"/>
              <a:t>-raising exercise in English to teach pupils to connect temporal adverbs with tense.</a:t>
            </a:r>
          </a:p>
        </p:txBody>
      </p:sp>
      <p:sp>
        <p:nvSpPr>
          <p:cNvPr id="4" name="Slide Number Placeholder 3"/>
          <p:cNvSpPr>
            <a:spLocks noGrp="1"/>
          </p:cNvSpPr>
          <p:nvPr>
            <p:ph type="sldNum" sz="quarter" idx="10"/>
          </p:nvPr>
        </p:nvSpPr>
        <p:spPr/>
        <p:txBody>
          <a:bodyPr/>
          <a:lstStyle/>
          <a:p>
            <a:fld id="{B18E1776-69C2-4E12-A70F-79050CFBB1DD}"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3730912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 of possessive adjectives in French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148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slide encourages</a:t>
            </a:r>
            <a:r>
              <a:rPr lang="en-GB" baseline="0" dirty="0"/>
              <a:t> pupils to consider the differences between possessive adjectives in English and French. </a:t>
            </a:r>
          </a:p>
          <a:p>
            <a:pPr marL="0" lvl="0" indent="0" algn="l" rtl="0">
              <a:spcBef>
                <a:spcPts val="0"/>
              </a:spcBef>
              <a:spcAft>
                <a:spcPts val="0"/>
              </a:spcAft>
              <a:buNone/>
            </a:pPr>
            <a:r>
              <a:rPr lang="en-GB" baseline="0" dirty="0"/>
              <a:t>Invite ideas from pupils.</a:t>
            </a:r>
          </a:p>
          <a:p>
            <a:pPr marL="0" lvl="0" indent="0" algn="l" rtl="0">
              <a:spcBef>
                <a:spcPts val="0"/>
              </a:spcBef>
              <a:spcAft>
                <a:spcPts val="0"/>
              </a:spcAft>
              <a:buNone/>
            </a:pPr>
            <a:r>
              <a:rPr lang="en-GB" baseline="0" dirty="0"/>
              <a:t>Click reveal arrows to draw attention to these differences.</a:t>
            </a:r>
            <a:endParaRPr lang="en-GB" dirty="0"/>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2917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Explanation</a:t>
            </a:r>
            <a:r>
              <a:rPr lang="en-GB" baseline="0" dirty="0"/>
              <a:t> of the differences between possessive adjectives in English and French. </a:t>
            </a:r>
            <a:endParaRPr dirty="0"/>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2008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Receptive</a:t>
            </a:r>
            <a:r>
              <a:rPr lang="en-GB" baseline="0" dirty="0"/>
              <a:t> activity – choosing the correct possessive adjective to complete the French sentences.</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1" baseline="0" dirty="0"/>
              <a:t>Note: </a:t>
            </a:r>
            <a:r>
              <a:rPr lang="en-GB" b="0" baseline="0" dirty="0"/>
              <a:t>this c</a:t>
            </a:r>
            <a:r>
              <a:rPr lang="en-GB" baseline="0" dirty="0"/>
              <a:t>ould of course also be practised using referential style / prediction style activities: son..... which word follows </a:t>
            </a:r>
            <a:r>
              <a:rPr lang="en-GB" sz="1200" b="0" i="0" u="none" strike="noStrike" kern="1200" dirty="0">
                <a:solidFill>
                  <a:schemeClr val="tx2"/>
                </a:solidFill>
                <a:effectLst/>
                <a:latin typeface="Century Gothic" panose="020B0502020202020204" pitchFamily="34" charset="0"/>
                <a:ea typeface="+mn-ea"/>
                <a:cs typeface="+mn-cs"/>
              </a:rPr>
              <a:t>frère</a:t>
            </a:r>
            <a:r>
              <a:rPr lang="en-GB" baseline="0" dirty="0"/>
              <a:t> v </a:t>
            </a:r>
            <a:r>
              <a:rPr lang="en-GB" sz="1200" b="0" i="0" u="none" strike="noStrike" kern="1200" dirty="0" err="1">
                <a:solidFill>
                  <a:schemeClr val="tx2"/>
                </a:solidFill>
                <a:effectLst/>
                <a:latin typeface="Century Gothic" panose="020B0502020202020204" pitchFamily="34" charset="0"/>
                <a:ea typeface="+mn-ea"/>
                <a:cs typeface="+mn-cs"/>
              </a:rPr>
              <a:t>sœur</a:t>
            </a:r>
            <a:r>
              <a:rPr lang="en-GB" baseline="0" dirty="0"/>
              <a:t> etc. so that pupils are provided with the grammar that is hard, and have to use it to choose what this then means for the language and meaning.</a:t>
            </a:r>
          </a:p>
          <a:p>
            <a:pPr marL="0" lvl="0" indent="0" algn="l" rtl="0">
              <a:spcBef>
                <a:spcPts val="0"/>
              </a:spcBef>
              <a:spcAft>
                <a:spcPts val="0"/>
              </a:spcAft>
              <a:buNone/>
            </a:pPr>
            <a:endParaRPr dirty="0"/>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791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And the third person singular verb form in German. You will also see lots of other instances of comparisons between English and the target language embedded throughout the NCELP resources.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80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a:t>
            </a:r>
            <a:r>
              <a:rPr lang="en-GB" baseline="0" dirty="0"/>
              <a:t> what does grammar teaching look like in Key Stage 2? </a:t>
            </a:r>
          </a:p>
          <a:p>
            <a:r>
              <a:rPr lang="en-GB" baseline="0" dirty="0"/>
              <a:t>Much of the grammar teaching at this level will be very explicit, focused and systematic. </a:t>
            </a:r>
            <a:r>
              <a:rPr lang="en-GB" dirty="0"/>
              <a:t>Often, this takes the form of decontextualized explicit practice of</a:t>
            </a:r>
            <a:r>
              <a:rPr lang="en-GB" baseline="0" dirty="0"/>
              <a:t> particular grammatical structures (such as the worksheet excerpts you can see at the top of the screen) and small units of syntactic analysis (so breaking sentences down to explore how suffixes or prefixes are used for example), introducing definitions of grammatical terms, and discussing the functions of individual word classes.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 is l</a:t>
            </a:r>
            <a:r>
              <a:rPr lang="en-GB" dirty="0"/>
              <a:t>ots of repetition</a:t>
            </a:r>
            <a:r>
              <a:rPr lang="en-GB" baseline="0" dirty="0"/>
              <a:t> and </a:t>
            </a:r>
            <a:r>
              <a:rPr lang="en-GB" dirty="0"/>
              <a:t>revisiting</a:t>
            </a:r>
            <a:r>
              <a:rPr lang="en-GB" baseline="0" dirty="0"/>
              <a:t> – grammar practice is l</a:t>
            </a:r>
            <a:r>
              <a:rPr lang="en-GB" dirty="0"/>
              <a:t>ikely to be part of primary</a:t>
            </a:r>
            <a:r>
              <a:rPr lang="en-GB" baseline="0" dirty="0"/>
              <a:t> school students’ daily ‘diet’.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a study by Safford in 2016, which gathered teachers’ views on grammar punctuation and spelling teaching – many teachers reported that grammar teaching is also very much embedded throughout the school curriculum. Any opportunity to draw attention to grammatical rules / particular structures or metalanguage is utilised. So for example, h</a:t>
            </a:r>
            <a:r>
              <a:rPr lang="en-GB" sz="1200" dirty="0">
                <a:solidFill>
                  <a:schemeClr val="tx2"/>
                </a:solidFill>
                <a:latin typeface="Century Gothic" panose="020B0502020202020204" pitchFamily="34" charset="0"/>
              </a:rPr>
              <a:t>ighlighting and discussing structures when they arise in guided reading, shared and guided writing, and in other subject work (e.g. history)</a:t>
            </a:r>
          </a:p>
          <a:p>
            <a:r>
              <a:rPr lang="en-GB" baseline="0" dirty="0"/>
              <a:t>So there is a tendency to also make use of more contextualised practice too, emphasising how grammar is used to convey meaning. (Although this more contextualised practice is in contrast with how grammar is tested in the SATs tests – follow this point up on next slide). </a:t>
            </a:r>
          </a:p>
          <a:p>
            <a:endParaRPr lang="en-GB" baseline="0" dirty="0"/>
          </a:p>
          <a:p>
            <a:r>
              <a:rPr lang="en-GB" baseline="0" dirty="0"/>
              <a:t>In addition, it is not just about providing input to pupils about what key grammatical terms and structures mean, but also encouraging students to notice, discuss, and correct grammar in their own writing.</a:t>
            </a:r>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92042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examples on the screen here are excerpts from the Grammar punctuation</a:t>
            </a:r>
            <a:r>
              <a:rPr lang="en-GB" baseline="0" dirty="0"/>
              <a:t> and spelling SATs tests – these are all taken from the 2019 test paper. </a:t>
            </a:r>
          </a:p>
          <a:p>
            <a:r>
              <a:rPr lang="en-GB" baseline="0" dirty="0"/>
              <a:t>As you can see, this test is very much providing a </a:t>
            </a:r>
            <a:r>
              <a:rPr lang="en-GB" dirty="0"/>
              <a:t>discrete</a:t>
            </a:r>
            <a:r>
              <a:rPr lang="en-GB" baseline="0" dirty="0"/>
              <a:t> decontextualized measure of grammatical knowledge. The focus is on testing, for example, whether students can label parts of speech correctly, whether they can identify different types of sentences (E.g. questions versus commands in number 3) or whether they can transform words from one tense to another. </a:t>
            </a:r>
          </a:p>
          <a:p>
            <a:r>
              <a:rPr lang="en-GB" baseline="0" dirty="0"/>
              <a:t>In many ways the focus is on pupils’ understanding of the terminology itself – for example those words that are in bold within the question text (although it is also interesting to note that some questions could well be completed just by intuition rather than really understanding and applying the target terminology). </a:t>
            </a:r>
          </a:p>
          <a:p>
            <a:r>
              <a:rPr lang="en-GB" baseline="0" dirty="0"/>
              <a:t>And there is a question about whether this test really requires students to demonstrate awareness </a:t>
            </a:r>
            <a:r>
              <a:rPr lang="en-GB" b="1" baseline="0" dirty="0"/>
              <a:t>at the level of understanding </a:t>
            </a:r>
            <a:r>
              <a:rPr lang="en-GB" b="0" baseline="0" dirty="0"/>
              <a:t>for the grammatical structures tested. For example in question 3, students may well be able to correctly indicate which sentences are questions and which are commands, and could well do this based on intuition, or what ‘sounds right’, but there is a question there about whether, in order to complete this successfully, they really need to understand </a:t>
            </a:r>
            <a:r>
              <a:rPr lang="en-GB" b="1" baseline="0" dirty="0"/>
              <a:t>why</a:t>
            </a:r>
            <a:r>
              <a:rPr lang="en-GB" b="0" baseline="0" dirty="0"/>
              <a:t> this is the case? And what it is about the structure of each sentence which indicates whether a sentence is a question or a statement?</a:t>
            </a:r>
          </a:p>
          <a:p>
            <a:endParaRPr lang="en-GB" b="0" baseline="0" dirty="0"/>
          </a:p>
          <a:p>
            <a:r>
              <a:rPr lang="en-GB" dirty="0"/>
              <a:t>As we can see then, there are issues with the Grammar Punctuation</a:t>
            </a:r>
            <a:r>
              <a:rPr lang="en-GB" baseline="0" dirty="0"/>
              <a:t> and Spelling</a:t>
            </a:r>
            <a:r>
              <a:rPr lang="en-GB" dirty="0"/>
              <a:t> test (for</a:t>
            </a:r>
            <a:r>
              <a:rPr lang="en-GB" baseline="0" dirty="0"/>
              <a:t> example this</a:t>
            </a:r>
            <a:r>
              <a:rPr lang="en-GB" dirty="0"/>
              <a:t> emphasis on identification</a:t>
            </a:r>
            <a:r>
              <a:rPr lang="en-GB" baseline="0" dirty="0"/>
              <a:t> of grammar features rather than testing understanding of their meaning)</a:t>
            </a:r>
            <a:r>
              <a:rPr lang="en-GB" dirty="0"/>
              <a:t>. But</a:t>
            </a:r>
            <a:r>
              <a:rPr lang="en-GB" baseline="0" dirty="0"/>
              <a:t> we’re n</a:t>
            </a:r>
            <a:r>
              <a:rPr lang="en-GB" dirty="0"/>
              <a:t>ot going to focus any further on the</a:t>
            </a:r>
            <a:r>
              <a:rPr lang="en-GB" baseline="0" dirty="0"/>
              <a:t> issues. I wanted to </a:t>
            </a:r>
            <a:r>
              <a:rPr lang="en-GB" dirty="0"/>
              <a:t>just include these examples as a demonstration of the way in which children are interacting with and talking about language in KS2</a:t>
            </a:r>
            <a:r>
              <a:rPr lang="en-GB" baseline="0" dirty="0"/>
              <a:t> and what they are expected to be able to do.</a:t>
            </a:r>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145139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a:t>
            </a:r>
            <a:r>
              <a:rPr lang="en-GB" baseline="0" dirty="0"/>
              <a:t> MFL Pedagogy Review also emphasises the importance of making use of standard grammatical terminology when talking abut language with students. And as we have seen, a key focus of the KS1 and KS2 English curriculums is on developing children’s ability to recognise and use grammatical terminology.</a:t>
            </a:r>
            <a:endParaRPr lang="en-GB" dirty="0"/>
          </a:p>
          <a:p>
            <a:r>
              <a:rPr lang="en-GB" dirty="0"/>
              <a:t>In</a:t>
            </a:r>
            <a:r>
              <a:rPr lang="en-GB" baseline="0" dirty="0"/>
              <a:t> a large part, it is this recognition of terminology that is tested in the Grammar Punctuation and Spelling test at the end of KS2.</a:t>
            </a:r>
            <a:r>
              <a:rPr lang="en-GB" dirty="0"/>
              <a:t> </a:t>
            </a:r>
            <a:r>
              <a:rPr lang="en-GB" strike="sngStrike" dirty="0"/>
              <a:t>As noted on an</a:t>
            </a:r>
            <a:r>
              <a:rPr lang="en-GB" strike="sngStrike" baseline="0" dirty="0"/>
              <a:t> </a:t>
            </a:r>
            <a:r>
              <a:rPr lang="en-GB" strike="sngStrike" dirty="0"/>
              <a:t>earlier</a:t>
            </a:r>
            <a:r>
              <a:rPr lang="en-GB" strike="sngStrike" baseline="0" dirty="0"/>
              <a:t> slide, whether or not the GPS test does a good job of testing pupils’ grammatical knowledge is open for debate, but in theory this is the purpose of the test.</a:t>
            </a:r>
          </a:p>
          <a:p>
            <a:endParaRPr lang="en-GB" baseline="0" dirty="0"/>
          </a:p>
          <a:p>
            <a:r>
              <a:rPr lang="en-GB" baseline="0" dirty="0"/>
              <a:t>Why is it useful to focus on using standard grammatical terminology? </a:t>
            </a:r>
          </a:p>
          <a:p>
            <a:r>
              <a:rPr lang="en-GB" baseline="0" dirty="0"/>
              <a:t>Firstly, it equips pupils with a clearly defined set of language which they can use to talk about their own knowledge and learning.</a:t>
            </a:r>
          </a:p>
          <a:p>
            <a:r>
              <a:rPr lang="en-GB" baseline="0" dirty="0"/>
              <a:t>Secondly, it provides clarity through a shared understanding, amongst both teachers and pupils, through a clearly defined set of terms and definitions.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Thirdly, grammar teaching equips students with the tools to analyse their own learning and own language use. Students find this empowering &amp; this builds confidence, in particular for weaker readers and writers. it can boost children’s confidence, including for lower ability learners. The Safford study found that i</a:t>
            </a:r>
            <a:r>
              <a:rPr lang="en-GB" dirty="0"/>
              <a:t>n the context of their grammar learning, students do</a:t>
            </a:r>
            <a:r>
              <a:rPr lang="en-GB" baseline="0" dirty="0"/>
              <a:t> seem to </a:t>
            </a:r>
            <a:r>
              <a:rPr lang="en-GB" dirty="0"/>
              <a:t>find it easier to reflect</a:t>
            </a:r>
            <a:r>
              <a:rPr lang="en-GB" baseline="0" dirty="0"/>
              <a:t> on their own learning and understand what they do and don’t know, for example either they know what preposition is or not etc. </a:t>
            </a:r>
          </a:p>
          <a:p>
            <a:r>
              <a:rPr lang="en-GB" baseline="0" dirty="0"/>
              <a:t>Finally, to some extent, the use of a standard set of terminology in principle facilitates the application of these concepts to different contexts and languages. If a pupil has a clear understanding of what we mean by ‘subject’ or ‘object’ or ‘pronoun’ in English, then they can draw on this understanding when they encounter those terms in relation to a new language. </a:t>
            </a:r>
          </a:p>
          <a:p>
            <a:r>
              <a:rPr lang="en-GB" baseline="0" dirty="0"/>
              <a:t>It’s important to acknowledge, of course, as we’ve said before, that although at </a:t>
            </a:r>
            <a:r>
              <a:rPr lang="en-GB" i="0" baseline="0" dirty="0"/>
              <a:t>KS2, students are developing knowledge of terminology and different grammatical concepts, the GPS test in itself really just seems to focus on labelling grammar features / matching terminology to grammatical features. Therefore, it is not exactly clear how transferable this knowledge is, and the test in and of itself doesn’t necessarily tell us whether pupils are really understanding </a:t>
            </a:r>
            <a:r>
              <a:rPr lang="en-GB" i="0" u="sng" baseline="0" dirty="0"/>
              <a:t>how</a:t>
            </a:r>
            <a:r>
              <a:rPr lang="en-GB" i="0" u="none" baseline="0" dirty="0"/>
              <a:t> and </a:t>
            </a:r>
            <a:r>
              <a:rPr lang="en-GB" i="0" u="sng" baseline="0" dirty="0"/>
              <a:t>why</a:t>
            </a:r>
            <a:r>
              <a:rPr lang="en-GB" i="0" u="none" baseline="0" dirty="0"/>
              <a:t> </a:t>
            </a:r>
            <a:r>
              <a:rPr lang="en-GB" i="0" baseline="0" dirty="0"/>
              <a:t>particular grammatical structures are used. Nevertheless, at KS2, pupils have at least begun to establish knowledge of this core terminology, which we can build upon at KS3 and beyond.</a:t>
            </a:r>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378166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 line with the recommendation from the pedagogy review, NCELP</a:t>
            </a:r>
            <a:r>
              <a:rPr lang="en-GB" baseline="0" dirty="0"/>
              <a:t> have been developing a list of recommended grammatical terminology. </a:t>
            </a:r>
          </a:p>
          <a:p>
            <a:r>
              <a:rPr lang="en-GB" baseline="0" dirty="0"/>
              <a:t>There are three handouts, which accompany this presentation, contain the list of terminology for French, German, and Spanish respectively. The lists can be found on the Resource Portal </a:t>
            </a:r>
            <a:r>
              <a:rPr lang="en-GB" baseline="0" dirty="0">
                <a:sym typeface="Wingdings" panose="05000000000000000000" pitchFamily="2" charset="2"/>
              </a:rPr>
              <a:t> search for KS2 Grammar and you will find all of the resources for this session.</a:t>
            </a:r>
            <a:endParaRPr lang="en-GB" baseline="0" dirty="0"/>
          </a:p>
          <a:p>
            <a:r>
              <a:rPr lang="en-GB" baseline="0" dirty="0"/>
              <a:t>The lists have been developed based on a) what structures students will be encountering in the KS3 </a:t>
            </a:r>
            <a:r>
              <a:rPr lang="en-GB" baseline="0" dirty="0" err="1"/>
              <a:t>SoW</a:t>
            </a:r>
            <a:r>
              <a:rPr lang="en-GB" baseline="0" dirty="0"/>
              <a:t>, and b) based on the terminology and concepts that children have covered in primary school, taking into consideration primarily the English but also the foreign language curriculums.</a:t>
            </a:r>
          </a:p>
          <a:p>
            <a:r>
              <a:rPr lang="en-GB" baseline="0" dirty="0"/>
              <a:t>There is a bespoke version of the terminology list for each language, with definitions and examples tailored to that specific language.</a:t>
            </a:r>
          </a:p>
          <a:p>
            <a:endParaRPr lang="en-GB" baseline="0" dirty="0"/>
          </a:p>
          <a:p>
            <a:r>
              <a:rPr lang="en-GB" baseline="0" dirty="0"/>
              <a:t>You will see from the handouts, that we have included the equivalent target language terminology within the list. The target language terms which are given in square brackets are non-cognate terms, which are not expected to be explicitly taught, but are just provided for reference. Terms that have an * next to them, are terms which are not included in the KS2 English programme of study, however, students may have met some of the terms through their KS2 foreign language learning – for example terms such as “gender”. Finally, rows highlighted in grey are grammatical concepts that will not be introduced in the KS3 </a:t>
            </a:r>
            <a:r>
              <a:rPr lang="en-GB" baseline="0" dirty="0" err="1"/>
              <a:t>SoW</a:t>
            </a:r>
            <a:r>
              <a:rPr lang="en-GB" baseline="0" dirty="0"/>
              <a:t> in that language (but they might come up in one of the other languages). Those guidelines are included in the Key which you can find on page 1 of the handout. </a:t>
            </a:r>
          </a:p>
          <a:p>
            <a:endParaRPr lang="en-GB" baseline="0" dirty="0"/>
          </a:p>
          <a:p>
            <a:r>
              <a:rPr lang="en-GB" baseline="0" dirty="0"/>
              <a:t>I would recommend having a look at these handouts after the session. Do let us know if there are any terms that you feel are missing and </a:t>
            </a:r>
            <a:r>
              <a:rPr lang="en-GB" baseline="0" dirty="0" err="1"/>
              <a:t>coule</a:t>
            </a:r>
            <a:r>
              <a:rPr lang="en-GB" baseline="0" dirty="0"/>
              <a:t> helpfully be included here.</a:t>
            </a:r>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280859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391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693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76183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4871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2485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47020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08041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8954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76283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50968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1693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24754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464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3796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7039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6808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5786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9133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38842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83535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75479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86806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467015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4932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6567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4793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8670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5090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419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83232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3966614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0615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42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13/07/2020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7189803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2029450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89914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clie.org.uk/laser/#manifest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uklo.org/problems#problem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audio" Target="../media/audio3.wav"/><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tinyurl.com/NCELPTransition" TargetMode="Externa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englicious.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audio" Target="../media/audio3.wav"/><Relationship Id="rId2" Type="http://schemas.openxmlformats.org/officeDocument/2006/relationships/notesSlide" Target="../notesSlides/notesSlide46.xml"/><Relationship Id="rId1" Type="http://schemas.openxmlformats.org/officeDocument/2006/relationships/slideLayout" Target="../slideLayouts/slideLayout3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audio" Target="../media/audio4.wav"/></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5" name="Rectangle 4" descr="background rectangle "/>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417084F3-D8CC-CF4D-957D-E734434C82E2}"/>
              </a:ext>
            </a:extLst>
          </p:cNvPr>
          <p:cNvSpPr>
            <a:spLocks noGrp="1"/>
          </p:cNvSpPr>
          <p:nvPr>
            <p:ph type="title"/>
          </p:nvPr>
        </p:nvSpPr>
        <p:spPr>
          <a:xfrm>
            <a:off x="158044" y="1307948"/>
            <a:ext cx="10515600" cy="1325563"/>
          </a:xfrm>
        </p:spPr>
        <p:txBody>
          <a:bodyPr>
            <a:normAutofit/>
          </a:bodyPr>
          <a:lstStyle/>
          <a:p>
            <a:r>
              <a:rPr lang="en-GB" sz="4000" b="1" dirty="0">
                <a:solidFill>
                  <a:schemeClr val="bg1"/>
                </a:solidFill>
              </a:rPr>
              <a:t>Drawing on KS2 grammar knowledge </a:t>
            </a:r>
            <a:br>
              <a:rPr lang="en-GB" sz="4000" b="1" dirty="0">
                <a:solidFill>
                  <a:schemeClr val="bg1"/>
                </a:solidFill>
              </a:rPr>
            </a:br>
            <a:r>
              <a:rPr lang="en-GB" sz="4000" b="1" dirty="0">
                <a:solidFill>
                  <a:schemeClr val="bg1"/>
                </a:solidFill>
              </a:rPr>
              <a:t>for KS3 foreign languages</a:t>
            </a:r>
            <a:endParaRPr lang="en-US" sz="3600" dirty="0">
              <a:solidFill>
                <a:schemeClr val="bg1"/>
              </a:solidFill>
            </a:endParaRPr>
          </a:p>
        </p:txBody>
      </p:sp>
      <p:sp>
        <p:nvSpPr>
          <p:cNvPr id="18" name="Title 3">
            <a:extLst>
              <a:ext uri="{FF2B5EF4-FFF2-40B4-BE49-F238E27FC236}">
                <a16:creationId xmlns:a16="http://schemas.microsoft.com/office/drawing/2014/main" id="{06A2EE3F-17B5-3D40-A116-BE2245798A7F}"/>
              </a:ext>
            </a:extLst>
          </p:cNvPr>
          <p:cNvSpPr txBox="1">
            <a:spLocks/>
          </p:cNvSpPr>
          <p:nvPr/>
        </p:nvSpPr>
        <p:spPr>
          <a:xfrm>
            <a:off x="158044" y="4678136"/>
            <a:ext cx="5784972" cy="1634747"/>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Rowena Kasprowicz</a:t>
            </a:r>
          </a:p>
          <a:p>
            <a:pPr marL="0" marR="0" lvl="0" indent="0" algn="l" defTabSz="914400" rtl="0" eaLnBrk="1" fontAlgn="auto" latinLnBrk="0" hangingPunct="1">
              <a:lnSpc>
                <a:spcPct val="90000"/>
              </a:lnSpc>
              <a:spcBef>
                <a:spcPct val="0"/>
              </a:spcBef>
              <a:spcAft>
                <a:spcPts val="0"/>
              </a:spcAft>
              <a:buClrTx/>
              <a:buSzTx/>
              <a:buFontTx/>
              <a:buNone/>
              <a:tabLst/>
              <a:defRPr/>
            </a:pPr>
            <a:endParaRPr lang="en-GB" sz="2000" dirty="0">
              <a:solidFill>
                <a:prstClr val="white"/>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000" dirty="0">
                <a:solidFill>
                  <a:prstClr val="white"/>
                </a:solidFill>
                <a:latin typeface="Century Gothic" panose="020B0502020202020204" pitchFamily="34" charset="0"/>
              </a:rPr>
              <a:t>NCELP Hub Day</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800" dirty="0">
                <a:solidFill>
                  <a:prstClr val="white"/>
                </a:solidFill>
                <a:latin typeface="Century Gothic" panose="020B0502020202020204" pitchFamily="34" charset="0"/>
              </a:rPr>
              <a:t>3</a:t>
            </a:r>
            <a:r>
              <a:rPr lang="en-GB" sz="1800" baseline="30000" dirty="0">
                <a:solidFill>
                  <a:prstClr val="white"/>
                </a:solidFill>
                <a:latin typeface="Century Gothic" panose="020B0502020202020204" pitchFamily="34" charset="0"/>
              </a:rPr>
              <a:t>rd</a:t>
            </a:r>
            <a:r>
              <a:rPr lang="en-GB" sz="1800" dirty="0">
                <a:solidFill>
                  <a:prstClr val="white"/>
                </a:solidFill>
                <a:latin typeface="Century Gothic" panose="020B0502020202020204" pitchFamily="34" charset="0"/>
              </a:rPr>
              <a:t> July 2020</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13/7/20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445780701"/>
      </p:ext>
    </p:extLst>
  </p:cSld>
  <p:clrMapOvr>
    <a:masterClrMapping/>
  </p:clrMapOvr>
  <mc:AlternateContent xmlns:mc="http://schemas.openxmlformats.org/markup-compatibility/2006" xmlns:p14="http://schemas.microsoft.com/office/powerpoint/2010/main">
    <mc:Choice Requires="p14">
      <p:transition spd="slow" p14:dur="2000" advTm="22532"/>
    </mc:Choice>
    <mc:Fallback xmlns="">
      <p:transition spd="slow" advTm="225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142"/>
            <a:ext cx="10326414" cy="867128"/>
          </a:xfrm>
          <a:prstGeom prst="rect">
            <a:avLst/>
          </a:prstGeom>
        </p:spPr>
      </p:pic>
      <p:sp>
        <p:nvSpPr>
          <p:cNvPr id="2" name="Title 1">
            <a:extLst>
              <a:ext uri="{FF2B5EF4-FFF2-40B4-BE49-F238E27FC236}">
                <a16:creationId xmlns:a16="http://schemas.microsoft.com/office/drawing/2014/main" id="{FEABB330-7B99-2547-9821-11F9EDA9236D}"/>
              </a:ext>
            </a:extLst>
          </p:cNvPr>
          <p:cNvSpPr>
            <a:spLocks noGrp="1"/>
          </p:cNvSpPr>
          <p:nvPr>
            <p:ph type="title"/>
          </p:nvPr>
        </p:nvSpPr>
        <p:spPr>
          <a:xfrm>
            <a:off x="212272" y="220504"/>
            <a:ext cx="6946174" cy="867128"/>
          </a:xfrm>
        </p:spPr>
        <p:txBody>
          <a:bodyPr>
            <a:normAutofit/>
          </a:bodyPr>
          <a:lstStyle/>
          <a:p>
            <a:r>
              <a:rPr lang="en-GB" sz="3200" b="1" dirty="0">
                <a:solidFill>
                  <a:schemeClr val="bg1"/>
                </a:solidFill>
              </a:rPr>
              <a:t>Using metalanguage – English first</a:t>
            </a:r>
            <a:endParaRPr lang="en-US" sz="3200" dirty="0"/>
          </a:p>
        </p:txBody>
      </p:sp>
      <p:sp>
        <p:nvSpPr>
          <p:cNvPr id="3" name="Content Placeholder 2"/>
          <p:cNvSpPr>
            <a:spLocks noGrp="1"/>
          </p:cNvSpPr>
          <p:nvPr>
            <p:ph idx="4294967295"/>
          </p:nvPr>
        </p:nvSpPr>
        <p:spPr>
          <a:xfrm>
            <a:off x="801688" y="1347788"/>
            <a:ext cx="11390312" cy="4625975"/>
          </a:xfrm>
        </p:spPr>
        <p:txBody>
          <a:bodyPr>
            <a:normAutofit fontScale="92500" lnSpcReduction="20000"/>
          </a:bodyPr>
          <a:lstStyle/>
          <a:p>
            <a:pPr marL="0" indent="0">
              <a:buNone/>
            </a:pPr>
            <a:r>
              <a:rPr lang="en-GB" sz="2400" dirty="0"/>
              <a:t>Introduce new grammatical concepts using terminology </a:t>
            </a:r>
            <a:r>
              <a:rPr lang="en-GB" sz="2400" b="1" dirty="0"/>
              <a:t>in English first. </a:t>
            </a:r>
          </a:p>
          <a:p>
            <a:pPr marL="0" indent="0">
              <a:buNone/>
            </a:pPr>
            <a:r>
              <a:rPr lang="en-GB" sz="2400" dirty="0"/>
              <a:t>Why?</a:t>
            </a:r>
          </a:p>
          <a:p>
            <a:pPr lvl="1">
              <a:buFont typeface="Wingdings" panose="05000000000000000000" pitchFamily="2" charset="2"/>
              <a:buChar char="Ø"/>
            </a:pPr>
            <a:r>
              <a:rPr lang="en-GB" sz="2400" dirty="0"/>
              <a:t>Building on learning from KS2</a:t>
            </a:r>
          </a:p>
          <a:p>
            <a:pPr lvl="1">
              <a:buFont typeface="Wingdings" panose="05000000000000000000" pitchFamily="2" charset="2"/>
              <a:buChar char="Ø"/>
            </a:pPr>
            <a:r>
              <a:rPr lang="en-GB" sz="2400" dirty="0"/>
              <a:t>Ensuring understanding is firmly established in English </a:t>
            </a:r>
          </a:p>
          <a:p>
            <a:pPr lvl="1">
              <a:buFont typeface="Wingdings" panose="05000000000000000000" pitchFamily="2" charset="2"/>
              <a:buChar char="Ø"/>
            </a:pPr>
            <a:r>
              <a:rPr lang="en-GB" sz="2400" dirty="0"/>
              <a:t>Avoiding cognitive overload</a:t>
            </a:r>
          </a:p>
          <a:p>
            <a:pPr marL="0" indent="0">
              <a:buNone/>
            </a:pPr>
            <a:endParaRPr lang="en-GB" sz="2400" dirty="0"/>
          </a:p>
          <a:p>
            <a:pPr marL="0" indent="0">
              <a:buNone/>
            </a:pPr>
            <a:r>
              <a:rPr lang="en-GB" sz="2400" dirty="0"/>
              <a:t>Once understanding is firmly established, introduce equivalent TL terms in subsequent practice</a:t>
            </a:r>
          </a:p>
          <a:p>
            <a:pPr marL="0" indent="0">
              <a:buNone/>
            </a:pPr>
            <a:r>
              <a:rPr lang="en-GB" sz="2400" dirty="0"/>
              <a:t>	In NCELP SOW, TL terms in year 7 if they are COGNATES (e.g., </a:t>
            </a:r>
            <a:r>
              <a:rPr lang="en-GB" sz="2400" dirty="0" err="1"/>
              <a:t>adjectif</a:t>
            </a:r>
            <a:r>
              <a:rPr lang="en-GB" sz="2400" dirty="0"/>
              <a:t>)</a:t>
            </a:r>
          </a:p>
          <a:p>
            <a:pPr marL="914400" lvl="2" indent="0">
              <a:buNone/>
            </a:pPr>
            <a:r>
              <a:rPr lang="en-GB" sz="2400" dirty="0"/>
              <a:t>Other terms (non-cognates) might be introduced in year 8 or 9 (or beyond)</a:t>
            </a:r>
          </a:p>
          <a:p>
            <a:pPr marL="0" indent="0">
              <a:buNone/>
            </a:pPr>
            <a:endParaRPr lang="en-GB" sz="2400" dirty="0"/>
          </a:p>
          <a:p>
            <a:pPr marL="0" indent="0">
              <a:buNone/>
            </a:pPr>
            <a:r>
              <a:rPr lang="en-GB" sz="2400" dirty="0"/>
              <a:t>Ensure that meaning of term is clear in English</a:t>
            </a:r>
          </a:p>
          <a:p>
            <a:pPr marL="0" indent="0">
              <a:buNone/>
            </a:pPr>
            <a:r>
              <a:rPr lang="en-GB" sz="2400" dirty="0"/>
              <a:t>Ensure that examples are </a:t>
            </a:r>
            <a:r>
              <a:rPr lang="en-GB" sz="2400" b="1" dirty="0"/>
              <a:t>clear in both English and TL</a:t>
            </a:r>
          </a:p>
        </p:txBody>
      </p:sp>
      <p:sp>
        <p:nvSpPr>
          <p:cNvPr id="6" name="TextBox 5"/>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229605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3940"/>
            <a:ext cx="5922792" cy="1325563"/>
          </a:xfrm>
        </p:spPr>
        <p:txBody>
          <a:bodyPr>
            <a:normAutofit/>
          </a:bodyPr>
          <a:lstStyle/>
          <a:p>
            <a:r>
              <a:rPr lang="en-GB" sz="2700" b="1" dirty="0">
                <a:solidFill>
                  <a:schemeClr val="bg1"/>
                </a:solidFill>
              </a:rPr>
              <a:t>Developing learners’ knowledge about language</a:t>
            </a:r>
          </a:p>
        </p:txBody>
      </p:sp>
      <p:sp>
        <p:nvSpPr>
          <p:cNvPr id="7" name="TextBox 6"/>
          <p:cNvSpPr txBox="1"/>
          <p:nvPr/>
        </p:nvSpPr>
        <p:spPr>
          <a:xfrm>
            <a:off x="447995" y="1194063"/>
            <a:ext cx="11310330" cy="5232202"/>
          </a:xfrm>
          <a:prstGeom prst="rect">
            <a:avLst/>
          </a:prstGeom>
          <a:noFill/>
        </p:spPr>
        <p:txBody>
          <a:bodyPr wrap="square" rtlCol="0">
            <a:spAutoFit/>
          </a:bodyPr>
          <a:lstStyle/>
          <a:p>
            <a:r>
              <a:rPr lang="en-GB" sz="2000" dirty="0">
                <a:solidFill>
                  <a:schemeClr val="tx2"/>
                </a:solidFill>
                <a:latin typeface="Century Gothic" panose="020B0502020202020204" pitchFamily="34" charset="0"/>
              </a:rPr>
              <a:t>A substantial body of research explores the benefits of developing learners’ </a:t>
            </a:r>
            <a:r>
              <a:rPr lang="en-GB" sz="2000" b="1" dirty="0">
                <a:solidFill>
                  <a:schemeClr val="accent2"/>
                </a:solidFill>
                <a:latin typeface="Century Gothic" panose="020B0502020202020204" pitchFamily="34" charset="0"/>
              </a:rPr>
              <a:t>awareness of </a:t>
            </a:r>
            <a:r>
              <a:rPr lang="en-GB" sz="2000" dirty="0">
                <a:solidFill>
                  <a:schemeClr val="tx2"/>
                </a:solidFill>
                <a:latin typeface="Century Gothic" panose="020B0502020202020204" pitchFamily="34" charset="0"/>
              </a:rPr>
              <a:t>and</a:t>
            </a:r>
            <a:r>
              <a:rPr lang="en-GB" sz="2000" b="1" dirty="0">
                <a:solidFill>
                  <a:schemeClr val="tx2"/>
                </a:solidFill>
                <a:latin typeface="Century Gothic" panose="020B0502020202020204" pitchFamily="34" charset="0"/>
              </a:rPr>
              <a:t> </a:t>
            </a:r>
            <a:r>
              <a:rPr lang="en-GB" sz="2000" b="1" dirty="0">
                <a:solidFill>
                  <a:schemeClr val="accent2"/>
                </a:solidFill>
                <a:latin typeface="Century Gothic" panose="020B0502020202020204" pitchFamily="34" charset="0"/>
              </a:rPr>
              <a:t>knowledge about language</a:t>
            </a:r>
            <a:r>
              <a:rPr lang="en-GB" sz="2000" dirty="0">
                <a:solidFill>
                  <a:schemeClr val="accent2"/>
                </a:solidFill>
                <a:latin typeface="Century Gothic" panose="020B0502020202020204" pitchFamily="34" charset="0"/>
              </a:rPr>
              <a:t> </a:t>
            </a:r>
            <a:r>
              <a:rPr lang="en-GB" sz="2000" dirty="0">
                <a:solidFill>
                  <a:schemeClr val="tx2"/>
                </a:solidFill>
                <a:latin typeface="Century Gothic" panose="020B0502020202020204" pitchFamily="34" charset="0"/>
              </a:rPr>
              <a:t>(in their first language and in other languages) and the impact this can have on language learning.</a:t>
            </a:r>
          </a:p>
          <a:p>
            <a:endParaRPr lang="en-GB" sz="2000" dirty="0">
              <a:solidFill>
                <a:schemeClr val="tx2"/>
              </a:solidFill>
              <a:latin typeface="Century Gothic" panose="020B0502020202020204" pitchFamily="34" charset="0"/>
            </a:endParaRPr>
          </a:p>
          <a:p>
            <a:r>
              <a:rPr lang="en-GB" sz="2000" b="1" dirty="0">
                <a:solidFill>
                  <a:schemeClr val="accent4"/>
                </a:solidFill>
                <a:latin typeface="Century Gothic" panose="020B0502020202020204" pitchFamily="34" charset="0"/>
              </a:rPr>
              <a:t>metalinguistic ability / awareness</a:t>
            </a:r>
          </a:p>
          <a:p>
            <a:pPr marL="342900" indent="-342900">
              <a:buFont typeface="Wingdings" panose="05000000000000000000" pitchFamily="2" charset="2"/>
              <a:buChar char="à"/>
            </a:pPr>
            <a:r>
              <a:rPr lang="en-GB" sz="2000" dirty="0">
                <a:solidFill>
                  <a:schemeClr val="tx2"/>
                </a:solidFill>
                <a:latin typeface="Century Gothic" panose="020B0502020202020204" pitchFamily="34" charset="0"/>
                <a:sym typeface="Wingdings" panose="05000000000000000000" pitchFamily="2" charset="2"/>
              </a:rPr>
              <a:t>ability to look at language as an object</a:t>
            </a:r>
          </a:p>
          <a:p>
            <a:pPr marL="342900" indent="-342900">
              <a:buFont typeface="Wingdings" panose="05000000000000000000" pitchFamily="2" charset="2"/>
              <a:buChar char="à"/>
            </a:pPr>
            <a:r>
              <a:rPr lang="en-GB" sz="2000" dirty="0">
                <a:solidFill>
                  <a:schemeClr val="tx2"/>
                </a:solidFill>
                <a:latin typeface="Century Gothic" panose="020B0502020202020204" pitchFamily="34" charset="0"/>
                <a:sym typeface="Wingdings" panose="05000000000000000000" pitchFamily="2" charset="2"/>
              </a:rPr>
              <a:t>ability to describe linguistic phenomena and (where known) using technical language</a:t>
            </a:r>
            <a:endParaRPr lang="en-GB" sz="2000" dirty="0">
              <a:solidFill>
                <a:schemeClr val="tx2"/>
              </a:solidFill>
              <a:latin typeface="Century Gothic" panose="020B0502020202020204" pitchFamily="34" charset="0"/>
            </a:endParaRPr>
          </a:p>
          <a:p>
            <a:pPr algn="r"/>
            <a:r>
              <a:rPr lang="en-GB" sz="1400" dirty="0">
                <a:solidFill>
                  <a:schemeClr val="tx2"/>
                </a:solidFill>
                <a:latin typeface="Century Gothic" panose="020B0502020202020204" pitchFamily="34" charset="0"/>
              </a:rPr>
              <a:t>(Han &amp; Ellis, 1998; White &amp; </a:t>
            </a:r>
            <a:r>
              <a:rPr lang="en-GB" sz="1400" dirty="0" err="1">
                <a:solidFill>
                  <a:schemeClr val="tx2"/>
                </a:solidFill>
                <a:latin typeface="Century Gothic" panose="020B0502020202020204" pitchFamily="34" charset="0"/>
              </a:rPr>
              <a:t>Ranta</a:t>
            </a:r>
            <a:r>
              <a:rPr lang="en-GB" sz="1400" dirty="0">
                <a:solidFill>
                  <a:schemeClr val="tx2"/>
                </a:solidFill>
                <a:latin typeface="Century Gothic" panose="020B0502020202020204" pitchFamily="34" charset="0"/>
              </a:rPr>
              <a:t>, 2002)</a:t>
            </a:r>
          </a:p>
          <a:p>
            <a:r>
              <a:rPr lang="en-GB" sz="2000" b="1" dirty="0">
                <a:solidFill>
                  <a:schemeClr val="accent4"/>
                </a:solidFill>
                <a:latin typeface="Century Gothic" panose="020B0502020202020204" pitchFamily="34" charset="0"/>
              </a:rPr>
              <a:t>metalinguistic knowledge</a:t>
            </a:r>
          </a:p>
          <a:p>
            <a:r>
              <a:rPr lang="en-GB" sz="2000" dirty="0">
                <a:solidFill>
                  <a:schemeClr val="tx2"/>
                </a:solidFill>
                <a:latin typeface="Century Gothic" panose="020B0502020202020204" pitchFamily="34" charset="0"/>
                <a:sym typeface="Wingdings" panose="05000000000000000000" pitchFamily="2" charset="2"/>
              </a:rPr>
              <a:t> knowledge of the rules governing a language</a:t>
            </a:r>
          </a:p>
          <a:p>
            <a:pPr marL="342900" indent="-342900">
              <a:buFont typeface="Wingdings" panose="05000000000000000000" pitchFamily="2" charset="2"/>
              <a:buChar char="à"/>
            </a:pPr>
            <a:r>
              <a:rPr lang="en-GB" sz="2000" dirty="0">
                <a:solidFill>
                  <a:schemeClr val="tx2"/>
                </a:solidFill>
                <a:latin typeface="Century Gothic" panose="020B0502020202020204" pitchFamily="34" charset="0"/>
                <a:sym typeface="Wingdings" panose="05000000000000000000" pitchFamily="2" charset="2"/>
              </a:rPr>
              <a:t>knowledge of the technical language used to describe </a:t>
            </a:r>
          </a:p>
          <a:p>
            <a:r>
              <a:rPr lang="en-GB" sz="2000" dirty="0">
                <a:solidFill>
                  <a:schemeClr val="tx2"/>
                </a:solidFill>
                <a:latin typeface="Century Gothic" panose="020B0502020202020204" pitchFamily="34" charset="0"/>
                <a:sym typeface="Wingdings" panose="05000000000000000000" pitchFamily="2" charset="2"/>
              </a:rPr>
              <a:t>	patterns and linguistic phenomena</a:t>
            </a:r>
            <a:endParaRPr lang="en-GB" sz="2000" dirty="0">
              <a:solidFill>
                <a:schemeClr val="tx2"/>
              </a:solidFill>
              <a:latin typeface="Century Gothic" panose="020B0502020202020204" pitchFamily="34" charset="0"/>
            </a:endParaRPr>
          </a:p>
          <a:p>
            <a:endParaRPr lang="en-GB" sz="2000" b="1" dirty="0">
              <a:solidFill>
                <a:schemeClr val="tx2"/>
              </a:solidFill>
              <a:latin typeface="Century Gothic" panose="020B0502020202020204" pitchFamily="34" charset="0"/>
            </a:endParaRPr>
          </a:p>
          <a:p>
            <a:r>
              <a:rPr lang="en-GB" sz="2000" b="1" dirty="0">
                <a:solidFill>
                  <a:schemeClr val="accent4"/>
                </a:solidFill>
                <a:latin typeface="Century Gothic" panose="020B0502020202020204" pitchFamily="34" charset="0"/>
              </a:rPr>
              <a:t>language analytical ability</a:t>
            </a:r>
          </a:p>
          <a:p>
            <a:pPr marL="342900" indent="-342900">
              <a:buFont typeface="Wingdings" panose="05000000000000000000" pitchFamily="2" charset="2"/>
              <a:buChar char="à"/>
            </a:pPr>
            <a:r>
              <a:rPr lang="en-GB" sz="2000" dirty="0">
                <a:solidFill>
                  <a:schemeClr val="tx2"/>
                </a:solidFill>
                <a:latin typeface="Century Gothic" panose="020B0502020202020204" pitchFamily="34" charset="0"/>
                <a:sym typeface="Wingdings" panose="05000000000000000000" pitchFamily="2" charset="2"/>
              </a:rPr>
              <a:t>ability to spot patterns in language</a:t>
            </a:r>
          </a:p>
          <a:p>
            <a:pPr marL="342900" indent="-342900">
              <a:buFont typeface="Wingdings" panose="05000000000000000000" pitchFamily="2" charset="2"/>
              <a:buChar char="à"/>
            </a:pPr>
            <a:r>
              <a:rPr lang="en-GB" sz="2000" dirty="0">
                <a:solidFill>
                  <a:schemeClr val="tx2"/>
                </a:solidFill>
                <a:latin typeface="Century Gothic" panose="020B0502020202020204" pitchFamily="34" charset="0"/>
                <a:sym typeface="Wingdings" panose="05000000000000000000" pitchFamily="2" charset="2"/>
              </a:rPr>
              <a:t>ability to make generalizations and extrapolate rules</a:t>
            </a:r>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					</a:t>
            </a:r>
            <a:r>
              <a:rPr lang="en-GB" sz="1400" dirty="0">
                <a:solidFill>
                  <a:schemeClr val="tx2"/>
                </a:solidFill>
                <a:latin typeface="Century Gothic" panose="020B0502020202020204" pitchFamily="34" charset="0"/>
              </a:rPr>
              <a:t>(</a:t>
            </a:r>
            <a:r>
              <a:rPr lang="en-GB" sz="1400" dirty="0" err="1">
                <a:solidFill>
                  <a:schemeClr val="tx2"/>
                </a:solidFill>
                <a:latin typeface="Century Gothic" panose="020B0502020202020204" pitchFamily="34" charset="0"/>
              </a:rPr>
              <a:t>Roehr-Brackin</a:t>
            </a:r>
            <a:r>
              <a:rPr lang="en-GB" sz="1400" dirty="0">
                <a:solidFill>
                  <a:schemeClr val="tx2"/>
                </a:solidFill>
                <a:latin typeface="Century Gothic" panose="020B0502020202020204" pitchFamily="34" charset="0"/>
              </a:rPr>
              <a:t> &amp; Tellier, 2019)</a:t>
            </a:r>
          </a:p>
        </p:txBody>
      </p:sp>
      <p:sp>
        <p:nvSpPr>
          <p:cNvPr id="4" name="Rounded Rectangle 3"/>
          <p:cNvSpPr/>
          <p:nvPr/>
        </p:nvSpPr>
        <p:spPr>
          <a:xfrm>
            <a:off x="8082314" y="3712832"/>
            <a:ext cx="3731243" cy="252585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Such knowledge, skills, and abilities are developing during </a:t>
            </a:r>
            <a:r>
              <a:rPr lang="en-GB" i="1" dirty="0">
                <a:latin typeface="Century Gothic" panose="020B0502020202020204" pitchFamily="34" charset="0"/>
              </a:rPr>
              <a:t>middle childhood</a:t>
            </a:r>
            <a:r>
              <a:rPr lang="en-GB" dirty="0">
                <a:latin typeface="Century Gothic" panose="020B0502020202020204" pitchFamily="34" charset="0"/>
              </a:rPr>
              <a:t> (around 7 to 11 years old).</a:t>
            </a:r>
          </a:p>
          <a:p>
            <a:pPr algn="ctr"/>
            <a:r>
              <a:rPr lang="en-GB" dirty="0">
                <a:latin typeface="Century Gothic" panose="020B0502020202020204" pitchFamily="34" charset="0"/>
              </a:rPr>
              <a:t>This coincides with biological maturation, the onset of literacy, and (where present) exposure to other languages.</a:t>
            </a:r>
          </a:p>
        </p:txBody>
      </p:sp>
      <p:sp>
        <p:nvSpPr>
          <p:cNvPr id="6" name="TextBox 5"/>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227779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Developing learners’ knowledge about language</a:t>
            </a:r>
          </a:p>
        </p:txBody>
      </p:sp>
      <p:sp>
        <p:nvSpPr>
          <p:cNvPr id="7" name="TextBox 6"/>
          <p:cNvSpPr txBox="1"/>
          <p:nvPr/>
        </p:nvSpPr>
        <p:spPr>
          <a:xfrm>
            <a:off x="429585" y="1240603"/>
            <a:ext cx="11333790" cy="2246769"/>
          </a:xfrm>
          <a:prstGeom prst="rect">
            <a:avLst/>
          </a:prstGeom>
          <a:noFill/>
        </p:spPr>
        <p:txBody>
          <a:bodyPr wrap="square" rtlCol="0">
            <a:spAutoFit/>
          </a:bodyPr>
          <a:lstStyle/>
          <a:p>
            <a:r>
              <a:rPr lang="en-GB" sz="2000" dirty="0">
                <a:solidFill>
                  <a:schemeClr val="tx2"/>
                </a:solidFill>
                <a:latin typeface="Century Gothic" panose="020B0502020202020204" pitchFamily="34" charset="0"/>
              </a:rPr>
              <a:t>Developing learners’ </a:t>
            </a:r>
            <a:r>
              <a:rPr lang="en-GB" sz="2000" b="1" dirty="0">
                <a:solidFill>
                  <a:schemeClr val="accent2"/>
                </a:solidFill>
                <a:latin typeface="Century Gothic" panose="020B0502020202020204" pitchFamily="34" charset="0"/>
              </a:rPr>
              <a:t>knowledge about language</a:t>
            </a:r>
            <a:r>
              <a:rPr lang="en-GB" sz="2000" b="1" dirty="0">
                <a:solidFill>
                  <a:schemeClr val="tx2"/>
                </a:solidFill>
                <a:latin typeface="Century Gothic" panose="020B0502020202020204" pitchFamily="34" charset="0"/>
              </a:rPr>
              <a:t> </a:t>
            </a:r>
            <a:r>
              <a:rPr lang="en-GB" sz="2000" dirty="0">
                <a:solidFill>
                  <a:schemeClr val="tx2"/>
                </a:solidFill>
                <a:latin typeface="Century Gothic" panose="020B0502020202020204" pitchFamily="34" charset="0"/>
              </a:rPr>
              <a:t>and their ability to </a:t>
            </a:r>
            <a:r>
              <a:rPr lang="en-GB" sz="2000" b="1" dirty="0">
                <a:solidFill>
                  <a:schemeClr val="accent2"/>
                </a:solidFill>
                <a:latin typeface="Century Gothic" panose="020B0502020202020204" pitchFamily="34" charset="0"/>
              </a:rPr>
              <a:t>analyse language </a:t>
            </a:r>
            <a:r>
              <a:rPr lang="en-GB" sz="2000" dirty="0">
                <a:solidFill>
                  <a:schemeClr val="tx2"/>
                </a:solidFill>
                <a:latin typeface="Century Gothic" panose="020B0502020202020204" pitchFamily="34" charset="0"/>
              </a:rPr>
              <a:t>can be beneficial for language learning.</a:t>
            </a: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Language analytic ability (LAA) has been found to </a:t>
            </a:r>
            <a:r>
              <a:rPr lang="en-GB" sz="2000" b="1" dirty="0">
                <a:solidFill>
                  <a:schemeClr val="accent2"/>
                </a:solidFill>
                <a:latin typeface="Century Gothic" panose="020B0502020202020204" pitchFamily="34" charset="0"/>
              </a:rPr>
              <a:t>predict</a:t>
            </a:r>
            <a:r>
              <a:rPr lang="en-GB" sz="2000" b="1" dirty="0">
                <a:solidFill>
                  <a:schemeClr val="tx2"/>
                </a:solidFill>
                <a:latin typeface="Century Gothic" panose="020B0502020202020204" pitchFamily="34" charset="0"/>
              </a:rPr>
              <a:t> </a:t>
            </a:r>
            <a:r>
              <a:rPr lang="en-GB" sz="2000" dirty="0">
                <a:solidFill>
                  <a:schemeClr val="tx2"/>
                </a:solidFill>
                <a:latin typeface="Century Gothic" panose="020B0502020202020204" pitchFamily="34" charset="0"/>
              </a:rPr>
              <a:t>foreign language proficiency in young learners </a:t>
            </a: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p:txBody>
      </p:sp>
      <p:sp>
        <p:nvSpPr>
          <p:cNvPr id="4" name="Rectangle 3"/>
          <p:cNvSpPr/>
          <p:nvPr/>
        </p:nvSpPr>
        <p:spPr>
          <a:xfrm>
            <a:off x="429585" y="2893189"/>
            <a:ext cx="8155228" cy="3416320"/>
          </a:xfrm>
          <a:prstGeom prst="rect">
            <a:avLst/>
          </a:prstGeom>
        </p:spPr>
        <p:txBody>
          <a:bodyPr wrap="square">
            <a:spAutoFit/>
          </a:bodyPr>
          <a:lstStyle/>
          <a:p>
            <a:r>
              <a:rPr lang="en-GB" b="1" dirty="0">
                <a:solidFill>
                  <a:schemeClr val="tx2"/>
                </a:solidFill>
                <a:latin typeface="Century Gothic" panose="020B0502020202020204" pitchFamily="34" charset="0"/>
              </a:rPr>
              <a:t>OASIS Summary of </a:t>
            </a:r>
            <a:r>
              <a:rPr lang="en-GB" b="1" dirty="0" err="1">
                <a:solidFill>
                  <a:schemeClr val="tx2"/>
                </a:solidFill>
                <a:latin typeface="Century Gothic" panose="020B0502020202020204" pitchFamily="34" charset="0"/>
              </a:rPr>
              <a:t>Roehr-Brackin</a:t>
            </a:r>
            <a:r>
              <a:rPr lang="en-GB" b="1" dirty="0">
                <a:solidFill>
                  <a:schemeClr val="tx2"/>
                </a:solidFill>
                <a:latin typeface="Century Gothic" panose="020B0502020202020204" pitchFamily="34" charset="0"/>
              </a:rPr>
              <a:t> &amp; Tellier (2019)</a:t>
            </a:r>
          </a:p>
          <a:p>
            <a:endParaRPr lang="en-GB" i="1"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i="1" dirty="0">
                <a:solidFill>
                  <a:schemeClr val="tx2"/>
                </a:solidFill>
                <a:latin typeface="Century Gothic" panose="020B0502020202020204" pitchFamily="34" charset="0"/>
              </a:rPr>
              <a:t>N</a:t>
            </a:r>
            <a:r>
              <a:rPr lang="en-GB" dirty="0">
                <a:solidFill>
                  <a:schemeClr val="tx2"/>
                </a:solidFill>
                <a:latin typeface="Century Gothic" panose="020B0502020202020204" pitchFamily="34" charset="0"/>
              </a:rPr>
              <a:t> = 111 8-9 year olds from 5 primary schools</a:t>
            </a:r>
          </a:p>
          <a:p>
            <a:pPr marL="342900" indent="-342900">
              <a:buFont typeface="Wingdings" panose="05000000000000000000" pitchFamily="2" charset="2"/>
              <a:buChar char="Ø"/>
            </a:pPr>
            <a:r>
              <a:rPr lang="en-GB" dirty="0">
                <a:solidFill>
                  <a:schemeClr val="tx2"/>
                </a:solidFill>
                <a:latin typeface="Century Gothic" panose="020B0502020202020204" pitchFamily="34" charset="0"/>
              </a:rPr>
              <a:t>Observed a strong relationship between LAA and the learners’ L2 French proficiency after 16 weeks of French learning</a:t>
            </a:r>
          </a:p>
          <a:p>
            <a:endParaRPr lang="en-GB"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dirty="0">
                <a:solidFill>
                  <a:schemeClr val="tx2"/>
                </a:solidFill>
                <a:latin typeface="Century Gothic" panose="020B0502020202020204" pitchFamily="34" charset="0"/>
              </a:rPr>
              <a:t>LAA seems to be </a:t>
            </a:r>
            <a:r>
              <a:rPr lang="en-GB" b="1" dirty="0">
                <a:solidFill>
                  <a:schemeClr val="accent2"/>
                </a:solidFill>
                <a:latin typeface="Century Gothic" panose="020B0502020202020204" pitchFamily="34" charset="0"/>
              </a:rPr>
              <a:t>particularly important in instructed settings </a:t>
            </a:r>
            <a:r>
              <a:rPr lang="en-GB" dirty="0">
                <a:solidFill>
                  <a:schemeClr val="tx2"/>
                </a:solidFill>
                <a:latin typeface="Century Gothic" panose="020B0502020202020204" pitchFamily="34" charset="0"/>
              </a:rPr>
              <a:t>where learners are more likely to be </a:t>
            </a:r>
            <a:r>
              <a:rPr lang="en-GB" b="1" dirty="0">
                <a:solidFill>
                  <a:schemeClr val="accent2"/>
                </a:solidFill>
                <a:latin typeface="Century Gothic" panose="020B0502020202020204" pitchFamily="34" charset="0"/>
              </a:rPr>
              <a:t>relying on explicit learning                </a:t>
            </a:r>
            <a:r>
              <a:rPr lang="en-GB" dirty="0">
                <a:solidFill>
                  <a:schemeClr val="tx2"/>
                </a:solidFill>
                <a:latin typeface="Century Gothic" panose="020B0502020202020204" pitchFamily="34" charset="0"/>
              </a:rPr>
              <a:t>(e.g. through focus-on-form activities to practise grammar)</a:t>
            </a:r>
          </a:p>
          <a:p>
            <a:pPr marL="342900" indent="-342900">
              <a:buFont typeface="Wingdings" panose="05000000000000000000" pitchFamily="2" charset="2"/>
              <a:buChar char="Ø"/>
            </a:pPr>
            <a:endParaRPr lang="en-GB" dirty="0">
              <a:solidFill>
                <a:schemeClr val="tx2"/>
              </a:solidFill>
              <a:latin typeface="Century Gothic" panose="020B0502020202020204" pitchFamily="34" charset="0"/>
            </a:endParaRPr>
          </a:p>
          <a:p>
            <a:r>
              <a:rPr lang="en-GB" dirty="0">
                <a:solidFill>
                  <a:schemeClr val="tx2"/>
                </a:solidFill>
                <a:latin typeface="Century Gothic" panose="020B0502020202020204" pitchFamily="34" charset="0"/>
              </a:rPr>
              <a:t>Similarly, </a:t>
            </a:r>
            <a:r>
              <a:rPr lang="en-GB" b="1" dirty="0">
                <a:solidFill>
                  <a:schemeClr val="tx2"/>
                </a:solidFill>
                <a:latin typeface="Century Gothic" panose="020B0502020202020204" pitchFamily="34" charset="0"/>
              </a:rPr>
              <a:t>Kasprowicz, Marsden &amp; Sephton (2019) </a:t>
            </a:r>
            <a:r>
              <a:rPr lang="en-GB" dirty="0">
                <a:solidFill>
                  <a:schemeClr val="tx2"/>
                </a:solidFill>
                <a:latin typeface="Century Gothic" panose="020B0502020202020204" pitchFamily="34" charset="0"/>
              </a:rPr>
              <a:t>found LAA was related to performance on Gaming Grammar </a:t>
            </a:r>
            <a:r>
              <a:rPr lang="en-GB" sz="1400" dirty="0">
                <a:solidFill>
                  <a:schemeClr val="tx2"/>
                </a:solidFill>
                <a:latin typeface="Century Gothic" panose="020B0502020202020204" pitchFamily="34" charset="0"/>
              </a:rPr>
              <a:t>(</a:t>
            </a:r>
            <a:r>
              <a:rPr lang="en-GB" sz="1400" i="1" dirty="0">
                <a:solidFill>
                  <a:schemeClr val="tx2"/>
                </a:solidFill>
                <a:latin typeface="Century Gothic" panose="020B0502020202020204" pitchFamily="34" charset="0"/>
              </a:rPr>
              <a:t>N</a:t>
            </a:r>
            <a:r>
              <a:rPr lang="en-GB" sz="1400" dirty="0">
                <a:solidFill>
                  <a:schemeClr val="tx2"/>
                </a:solidFill>
                <a:latin typeface="Century Gothic" panose="020B0502020202020204" pitchFamily="34" charset="0"/>
              </a:rPr>
              <a:t> = 113 learners aged 8-11)</a:t>
            </a:r>
            <a:endParaRPr lang="en-GB" dirty="0">
              <a:solidFill>
                <a:schemeClr val="tx2"/>
              </a:solidFill>
              <a:latin typeface="Century Gothic" panose="020B0502020202020204" pitchFamily="34" charset="0"/>
            </a:endParaRPr>
          </a:p>
        </p:txBody>
      </p:sp>
      <p:sp>
        <p:nvSpPr>
          <p:cNvPr id="6" name="Rounded Rectangular Callout 5"/>
          <p:cNvSpPr/>
          <p:nvPr/>
        </p:nvSpPr>
        <p:spPr>
          <a:xfrm>
            <a:off x="6222829" y="2893189"/>
            <a:ext cx="2158886" cy="570139"/>
          </a:xfrm>
          <a:prstGeom prst="wedgeRoundRectCallout">
            <a:avLst>
              <a:gd name="adj1" fmla="val -62550"/>
              <a:gd name="adj2" fmla="val -16259"/>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latin typeface="Century Gothic" panose="020B0502020202020204" pitchFamily="34" charset="0"/>
              </a:rPr>
              <a:t>Resource portal </a:t>
            </a:r>
            <a:r>
              <a:rPr lang="en-GB" sz="1600" dirty="0">
                <a:solidFill>
                  <a:schemeClr val="tx2"/>
                </a:solidFill>
                <a:latin typeface="Century Gothic" panose="020B0502020202020204" pitchFamily="34" charset="0"/>
                <a:sym typeface="Wingdings" panose="05000000000000000000" pitchFamily="2" charset="2"/>
              </a:rPr>
              <a:t></a:t>
            </a:r>
          </a:p>
          <a:p>
            <a:pPr algn="ctr"/>
            <a:r>
              <a:rPr lang="en-GB" sz="1600" dirty="0">
                <a:solidFill>
                  <a:schemeClr val="tx2"/>
                </a:solidFill>
                <a:latin typeface="Century Gothic" panose="020B0502020202020204" pitchFamily="34" charset="0"/>
                <a:sym typeface="Wingdings" panose="05000000000000000000" pitchFamily="2" charset="2"/>
              </a:rPr>
              <a:t>KS2 Grammar</a:t>
            </a:r>
            <a:endParaRPr lang="en-GB" sz="1600" dirty="0">
              <a:solidFill>
                <a:schemeClr val="tx2"/>
              </a:solidFill>
              <a:latin typeface="Century Gothic" panose="020B0502020202020204" pitchFamily="34" charset="0"/>
            </a:endParaRPr>
          </a:p>
        </p:txBody>
      </p:sp>
      <p:pic>
        <p:nvPicPr>
          <p:cNvPr id="3" name="Picture 2" descr="showing handout 4"/>
          <p:cNvPicPr>
            <a:picLocks noChangeAspect="1"/>
          </p:cNvPicPr>
          <p:nvPr/>
        </p:nvPicPr>
        <p:blipFill>
          <a:blip r:embed="rId4"/>
          <a:stretch>
            <a:fillRect/>
          </a:stretch>
        </p:blipFill>
        <p:spPr>
          <a:xfrm>
            <a:off x="8840452" y="2752725"/>
            <a:ext cx="2464186" cy="3471862"/>
          </a:xfrm>
          <a:prstGeom prst="rect">
            <a:avLst/>
          </a:prstGeom>
          <a:ln w="28575">
            <a:solidFill>
              <a:schemeClr val="accent2"/>
            </a:solidFill>
          </a:ln>
        </p:spPr>
      </p:pic>
      <p:sp>
        <p:nvSpPr>
          <p:cNvPr id="8" name="TextBox 7"/>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22246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Developing learners’ knowledge about language</a:t>
            </a:r>
          </a:p>
        </p:txBody>
      </p:sp>
      <p:sp>
        <p:nvSpPr>
          <p:cNvPr id="7" name="TextBox 6"/>
          <p:cNvSpPr txBox="1"/>
          <p:nvPr/>
        </p:nvSpPr>
        <p:spPr>
          <a:xfrm>
            <a:off x="429585" y="1241865"/>
            <a:ext cx="11123318" cy="2862322"/>
          </a:xfrm>
          <a:prstGeom prst="rect">
            <a:avLst/>
          </a:prstGeom>
          <a:noFill/>
        </p:spPr>
        <p:txBody>
          <a:bodyPr wrap="square" rtlCol="0">
            <a:spAutoFit/>
          </a:bodyPr>
          <a:lstStyle/>
          <a:p>
            <a:r>
              <a:rPr lang="en-GB" sz="2000" dirty="0">
                <a:solidFill>
                  <a:schemeClr val="tx2"/>
                </a:solidFill>
                <a:latin typeface="Century Gothic" panose="020B0502020202020204" pitchFamily="34" charset="0"/>
              </a:rPr>
              <a:t>Studies have also observed a relationship between learners’ </a:t>
            </a:r>
            <a:r>
              <a:rPr lang="en-GB" sz="2000" b="1" dirty="0">
                <a:solidFill>
                  <a:schemeClr val="accent2"/>
                </a:solidFill>
                <a:latin typeface="Century Gothic" panose="020B0502020202020204" pitchFamily="34" charset="0"/>
              </a:rPr>
              <a:t>metalinguistic knowledge</a:t>
            </a:r>
            <a:r>
              <a:rPr lang="en-GB" sz="2000" dirty="0">
                <a:solidFill>
                  <a:schemeClr val="accent2"/>
                </a:solidFill>
                <a:latin typeface="Century Gothic" panose="020B0502020202020204" pitchFamily="34" charset="0"/>
              </a:rPr>
              <a:t> </a:t>
            </a:r>
            <a:r>
              <a:rPr lang="en-GB" sz="2000" dirty="0">
                <a:solidFill>
                  <a:schemeClr val="tx2"/>
                </a:solidFill>
                <a:latin typeface="Century Gothic" panose="020B0502020202020204" pitchFamily="34" charset="0"/>
              </a:rPr>
              <a:t>and their </a:t>
            </a:r>
            <a:r>
              <a:rPr lang="en-GB" sz="2000" b="1" dirty="0">
                <a:solidFill>
                  <a:schemeClr val="accent2"/>
                </a:solidFill>
                <a:latin typeface="Century Gothic" panose="020B0502020202020204" pitchFamily="34" charset="0"/>
              </a:rPr>
              <a:t>ability to use </a:t>
            </a:r>
            <a:r>
              <a:rPr lang="en-GB" sz="2000" dirty="0">
                <a:solidFill>
                  <a:schemeClr val="tx2"/>
                </a:solidFill>
                <a:latin typeface="Century Gothic" panose="020B0502020202020204" pitchFamily="34" charset="0"/>
              </a:rPr>
              <a:t>the foreign language</a:t>
            </a:r>
          </a:p>
          <a:p>
            <a:endParaRPr lang="en-GB" sz="2000" dirty="0">
              <a:solidFill>
                <a:schemeClr val="tx2"/>
              </a:solidFill>
              <a:latin typeface="Century Gothic" panose="020B0502020202020204" pitchFamily="34" charset="0"/>
            </a:endParaRPr>
          </a:p>
          <a:p>
            <a:r>
              <a:rPr lang="en-GB" sz="2000" b="1" dirty="0">
                <a:solidFill>
                  <a:schemeClr val="tx2"/>
                </a:solidFill>
                <a:latin typeface="Century Gothic" panose="020B0502020202020204" pitchFamily="34" charset="0"/>
              </a:rPr>
              <a:t>Summary of White &amp; </a:t>
            </a:r>
            <a:r>
              <a:rPr lang="en-GB" sz="2000" b="1" dirty="0" err="1">
                <a:solidFill>
                  <a:schemeClr val="tx2"/>
                </a:solidFill>
                <a:latin typeface="Century Gothic" panose="020B0502020202020204" pitchFamily="34" charset="0"/>
              </a:rPr>
              <a:t>Ranta</a:t>
            </a:r>
            <a:r>
              <a:rPr lang="en-GB" sz="2000" b="1" dirty="0">
                <a:solidFill>
                  <a:schemeClr val="tx2"/>
                </a:solidFill>
                <a:latin typeface="Century Gothic" panose="020B0502020202020204" pitchFamily="34" charset="0"/>
              </a:rPr>
              <a:t> (2002)</a:t>
            </a:r>
          </a:p>
          <a:p>
            <a:pPr marL="342900" indent="-342900">
              <a:buFont typeface="Wingdings" panose="05000000000000000000" pitchFamily="2" charset="2"/>
              <a:buChar char="Ø"/>
            </a:pPr>
            <a:r>
              <a:rPr lang="en-GB" sz="2000" dirty="0">
                <a:solidFill>
                  <a:schemeClr val="tx2"/>
                </a:solidFill>
                <a:latin typeface="Century Gothic" panose="020B0502020202020204" pitchFamily="34" charset="0"/>
              </a:rPr>
              <a:t>Two classes of French children (</a:t>
            </a:r>
            <a:r>
              <a:rPr lang="en-GB" sz="2000" i="1" dirty="0">
                <a:solidFill>
                  <a:schemeClr val="tx2"/>
                </a:solidFill>
                <a:latin typeface="Century Gothic" panose="020B0502020202020204" pitchFamily="34" charset="0"/>
              </a:rPr>
              <a:t>N</a:t>
            </a:r>
            <a:r>
              <a:rPr lang="en-GB" sz="2000" dirty="0">
                <a:solidFill>
                  <a:schemeClr val="tx2"/>
                </a:solidFill>
                <a:latin typeface="Century Gothic" panose="020B0502020202020204" pitchFamily="34" charset="0"/>
              </a:rPr>
              <a:t> = 59) in intensive English programme (Quebec)</a:t>
            </a:r>
          </a:p>
          <a:p>
            <a:pPr marL="342900" indent="-342900">
              <a:buFont typeface="Wingdings" panose="05000000000000000000" pitchFamily="2" charset="2"/>
              <a:buChar char="Ø"/>
            </a:pPr>
            <a:r>
              <a:rPr lang="en-GB" sz="2000" dirty="0">
                <a:solidFill>
                  <a:schemeClr val="tx2"/>
                </a:solidFill>
                <a:latin typeface="Century Gothic" panose="020B0502020202020204" pitchFamily="34" charset="0"/>
              </a:rPr>
              <a:t>Both classes engaged in communicative language lessons. </a:t>
            </a:r>
          </a:p>
          <a:p>
            <a:pPr marL="342900" indent="-342900">
              <a:buFont typeface="Wingdings" panose="05000000000000000000" pitchFamily="2" charset="2"/>
              <a:buChar char="Ø"/>
            </a:pPr>
            <a:r>
              <a:rPr lang="en-GB" sz="2000" dirty="0">
                <a:solidFill>
                  <a:schemeClr val="tx2"/>
                </a:solidFill>
                <a:latin typeface="Century Gothic" panose="020B0502020202020204" pitchFamily="34" charset="0"/>
              </a:rPr>
              <a:t>One class </a:t>
            </a:r>
            <a:r>
              <a:rPr lang="en-GB" sz="2000" b="1" dirty="0">
                <a:solidFill>
                  <a:schemeClr val="tx2"/>
                </a:solidFill>
                <a:latin typeface="Century Gothic" panose="020B0502020202020204" pitchFamily="34" charset="0"/>
              </a:rPr>
              <a:t>also </a:t>
            </a:r>
            <a:r>
              <a:rPr lang="en-GB" sz="2000" dirty="0">
                <a:solidFill>
                  <a:schemeClr val="tx2"/>
                </a:solidFill>
                <a:latin typeface="Century Gothic" panose="020B0502020202020204" pitchFamily="34" charset="0"/>
              </a:rPr>
              <a:t>received metalinguistic instruction about use of </a:t>
            </a:r>
            <a:r>
              <a:rPr lang="en-GB" sz="2000" b="1" dirty="0">
                <a:solidFill>
                  <a:schemeClr val="tx2"/>
                </a:solidFill>
                <a:latin typeface="Century Gothic" panose="020B0502020202020204" pitchFamily="34" charset="0"/>
              </a:rPr>
              <a:t>his/her</a:t>
            </a:r>
            <a:r>
              <a:rPr lang="en-GB" sz="2000" dirty="0">
                <a:solidFill>
                  <a:schemeClr val="tx2"/>
                </a:solidFill>
                <a:latin typeface="Century Gothic" panose="020B0502020202020204" pitchFamily="34" charset="0"/>
              </a:rPr>
              <a:t> in English vs. French</a:t>
            </a:r>
          </a:p>
          <a:p>
            <a:pPr marL="342900" indent="-342900">
              <a:buFont typeface="Wingdings" panose="05000000000000000000" pitchFamily="2" charset="2"/>
              <a:buChar char="Ø"/>
            </a:pPr>
            <a:endParaRPr lang="en-GB" sz="2000" dirty="0">
              <a:solidFill>
                <a:schemeClr val="tx2"/>
              </a:solidFill>
              <a:latin typeface="Century Gothic" panose="020B0502020202020204" pitchFamily="34" charset="0"/>
            </a:endParaRPr>
          </a:p>
        </p:txBody>
      </p:sp>
      <p:sp>
        <p:nvSpPr>
          <p:cNvPr id="4" name="Rectangle 3"/>
          <p:cNvSpPr/>
          <p:nvPr/>
        </p:nvSpPr>
        <p:spPr>
          <a:xfrm>
            <a:off x="367751" y="4039512"/>
            <a:ext cx="9798150" cy="2246769"/>
          </a:xfrm>
          <a:prstGeom prst="rect">
            <a:avLst/>
          </a:prstGeom>
        </p:spPr>
        <p:txBody>
          <a:bodyPr wrap="square">
            <a:spAutoFit/>
          </a:bodyPr>
          <a:lstStyle/>
          <a:p>
            <a:pPr marL="342900" indent="-342900">
              <a:buFont typeface="Wingdings" panose="05000000000000000000" pitchFamily="2" charset="2"/>
              <a:buChar char="Ø"/>
            </a:pPr>
            <a:r>
              <a:rPr lang="en-GB" sz="2000" dirty="0">
                <a:solidFill>
                  <a:schemeClr val="tx2"/>
                </a:solidFill>
                <a:latin typeface="Century Gothic" panose="020B0502020202020204" pitchFamily="34" charset="0"/>
              </a:rPr>
              <a:t>Both classes improved their use of possessive adjectives</a:t>
            </a:r>
          </a:p>
          <a:p>
            <a:r>
              <a:rPr lang="en-GB" sz="2000" dirty="0">
                <a:solidFill>
                  <a:schemeClr val="tx2"/>
                </a:solidFill>
                <a:latin typeface="Century Gothic" panose="020B0502020202020204" pitchFamily="34" charset="0"/>
              </a:rPr>
              <a:t>	</a:t>
            </a:r>
            <a:r>
              <a:rPr lang="en-GB" sz="2000" i="1" dirty="0">
                <a:solidFill>
                  <a:schemeClr val="tx2"/>
                </a:solidFill>
                <a:latin typeface="Century Gothic" panose="020B0502020202020204" pitchFamily="34" charset="0"/>
              </a:rPr>
              <a:t>BUT</a:t>
            </a:r>
          </a:p>
          <a:p>
            <a:pPr marL="342900" indent="-342900">
              <a:buFont typeface="Wingdings" panose="05000000000000000000" pitchFamily="2" charset="2"/>
              <a:buChar char="Ø"/>
            </a:pPr>
            <a:r>
              <a:rPr lang="en-GB" sz="2000" b="1" dirty="0">
                <a:solidFill>
                  <a:schemeClr val="tx2"/>
                </a:solidFill>
                <a:latin typeface="Century Gothic" panose="020B0502020202020204" pitchFamily="34" charset="0"/>
              </a:rPr>
              <a:t>Higher proportion of learners </a:t>
            </a:r>
            <a:r>
              <a:rPr lang="en-GB" sz="2000" dirty="0">
                <a:solidFill>
                  <a:schemeClr val="tx2"/>
                </a:solidFill>
                <a:latin typeface="Century Gothic" panose="020B0502020202020204" pitchFamily="34" charset="0"/>
              </a:rPr>
              <a:t>who received </a:t>
            </a:r>
            <a:r>
              <a:rPr lang="en-GB" sz="2000" b="1" dirty="0">
                <a:solidFill>
                  <a:schemeClr val="tx2"/>
                </a:solidFill>
                <a:latin typeface="Century Gothic" panose="020B0502020202020204" pitchFamily="34" charset="0"/>
              </a:rPr>
              <a:t>metalinguistic instruction </a:t>
            </a:r>
            <a:r>
              <a:rPr lang="en-GB" sz="2000" dirty="0">
                <a:solidFill>
                  <a:schemeClr val="tx2"/>
                </a:solidFill>
                <a:latin typeface="Century Gothic" panose="020B0502020202020204" pitchFamily="34" charset="0"/>
              </a:rPr>
              <a:t>demonstrated mastery of agreement rule for his/her than in other group.</a:t>
            </a:r>
          </a:p>
          <a:p>
            <a:pPr marL="342900" indent="-342900">
              <a:buFont typeface="Wingdings" panose="05000000000000000000" pitchFamily="2" charset="2"/>
              <a:buChar char="Ø"/>
            </a:pPr>
            <a:r>
              <a:rPr lang="en-GB" sz="2000" dirty="0">
                <a:solidFill>
                  <a:schemeClr val="tx2"/>
                </a:solidFill>
                <a:latin typeface="Century Gothic" panose="020B0502020202020204" pitchFamily="34" charset="0"/>
              </a:rPr>
              <a:t>Without metalinguistic instruction, learners had to rely more on own ability: those learners with </a:t>
            </a:r>
            <a:r>
              <a:rPr lang="en-GB" sz="2000" b="1" dirty="0">
                <a:solidFill>
                  <a:schemeClr val="tx2"/>
                </a:solidFill>
                <a:latin typeface="Century Gothic" panose="020B0502020202020204" pitchFamily="34" charset="0"/>
              </a:rPr>
              <a:t>higher LAA </a:t>
            </a:r>
            <a:r>
              <a:rPr lang="en-GB" sz="2000" dirty="0">
                <a:solidFill>
                  <a:schemeClr val="tx2"/>
                </a:solidFill>
                <a:latin typeface="Century Gothic" panose="020B0502020202020204" pitchFamily="34" charset="0"/>
              </a:rPr>
              <a:t>were</a:t>
            </a:r>
            <a:r>
              <a:rPr lang="en-GB" sz="2000" b="1" dirty="0">
                <a:solidFill>
                  <a:schemeClr val="tx2"/>
                </a:solidFill>
                <a:latin typeface="Century Gothic" panose="020B0502020202020204" pitchFamily="34" charset="0"/>
              </a:rPr>
              <a:t> more likely to improve</a:t>
            </a:r>
            <a:r>
              <a:rPr lang="en-GB" sz="2000" dirty="0">
                <a:solidFill>
                  <a:schemeClr val="tx2"/>
                </a:solidFill>
                <a:latin typeface="Century Gothic" panose="020B0502020202020204" pitchFamily="34" charset="0"/>
              </a:rPr>
              <a:t> use of his/her, compared to learners with lower LAA.</a:t>
            </a:r>
          </a:p>
        </p:txBody>
      </p:sp>
      <p:sp>
        <p:nvSpPr>
          <p:cNvPr id="3" name="Rounded Rectangular Callout 2"/>
          <p:cNvSpPr/>
          <p:nvPr/>
        </p:nvSpPr>
        <p:spPr>
          <a:xfrm>
            <a:off x="8087500" y="3831718"/>
            <a:ext cx="1982532" cy="668564"/>
          </a:xfrm>
          <a:prstGeom prst="wedgeRoundRectCallout">
            <a:avLst>
              <a:gd name="adj1" fmla="val -68563"/>
              <a:gd name="adj2" fmla="val 1446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latin typeface="Century Gothic" panose="020B0502020202020204" pitchFamily="34" charset="0"/>
              </a:rPr>
              <a:t>Picture description task</a:t>
            </a:r>
          </a:p>
        </p:txBody>
      </p:sp>
      <p:grpSp>
        <p:nvGrpSpPr>
          <p:cNvPr id="6" name="Group 5" descr="thinking face "/>
          <p:cNvGrpSpPr/>
          <p:nvPr/>
        </p:nvGrpSpPr>
        <p:grpSpPr>
          <a:xfrm>
            <a:off x="10227735" y="4104187"/>
            <a:ext cx="1698654" cy="2253458"/>
            <a:chOff x="10227735" y="4104187"/>
            <a:chExt cx="1698654" cy="2253458"/>
          </a:xfrm>
        </p:grpSpPr>
        <p:pic>
          <p:nvPicPr>
            <p:cNvPr id="1032" name="Picture 8" descr="It’s not what you have, it’s what you do with what you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50"/>
            <a:stretch/>
          </p:blipFill>
          <p:spPr bwMode="auto">
            <a:xfrm>
              <a:off x="10227735" y="4104187"/>
              <a:ext cx="1698654" cy="22534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08833" y="4257139"/>
              <a:ext cx="978755" cy="707886"/>
            </a:xfrm>
            <a:prstGeom prst="rect">
              <a:avLst/>
            </a:prstGeom>
            <a:noFill/>
          </p:spPr>
          <p:txBody>
            <a:bodyPr wrap="square" rtlCol="0">
              <a:spAutoFit/>
            </a:bodyPr>
            <a:lstStyle/>
            <a:p>
              <a:pPr algn="ctr"/>
              <a:r>
                <a:rPr lang="en-GB" sz="2000" dirty="0">
                  <a:latin typeface="Century Gothic" panose="020B0502020202020204" pitchFamily="34" charset="0"/>
                </a:rPr>
                <a:t>his? her?</a:t>
              </a:r>
            </a:p>
          </p:txBody>
        </p:sp>
      </p:grpSp>
      <p:sp>
        <p:nvSpPr>
          <p:cNvPr id="10" name="TextBox 9"/>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10583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Developing learners’ knowledge about language</a:t>
            </a:r>
          </a:p>
        </p:txBody>
      </p:sp>
      <p:sp>
        <p:nvSpPr>
          <p:cNvPr id="7" name="TextBox 6"/>
          <p:cNvSpPr txBox="1"/>
          <p:nvPr/>
        </p:nvSpPr>
        <p:spPr>
          <a:xfrm>
            <a:off x="429585" y="1238147"/>
            <a:ext cx="11333790" cy="1292662"/>
          </a:xfrm>
          <a:prstGeom prst="rect">
            <a:avLst/>
          </a:prstGeom>
          <a:noFill/>
        </p:spPr>
        <p:txBody>
          <a:bodyPr wrap="square" rtlCol="0">
            <a:spAutoFit/>
          </a:bodyPr>
          <a:lstStyle/>
          <a:p>
            <a:r>
              <a:rPr lang="en-GB" sz="2000" b="1" dirty="0">
                <a:solidFill>
                  <a:schemeClr val="tx2"/>
                </a:solidFill>
                <a:latin typeface="Century Gothic" panose="020B0502020202020204" pitchFamily="34" charset="0"/>
              </a:rPr>
              <a:t>Training</a:t>
            </a:r>
            <a:r>
              <a:rPr lang="en-GB" sz="2000" dirty="0">
                <a:solidFill>
                  <a:schemeClr val="tx2"/>
                </a:solidFill>
                <a:latin typeface="Century Gothic" panose="020B0502020202020204" pitchFamily="34" charset="0"/>
              </a:rPr>
              <a:t> pupils in </a:t>
            </a:r>
            <a:r>
              <a:rPr lang="en-GB" sz="2000" b="1" dirty="0">
                <a:solidFill>
                  <a:schemeClr val="tx2"/>
                </a:solidFill>
                <a:latin typeface="Century Gothic" panose="020B0502020202020204" pitchFamily="34" charset="0"/>
              </a:rPr>
              <a:t>language analysis </a:t>
            </a:r>
            <a:r>
              <a:rPr lang="en-GB" sz="2000" dirty="0">
                <a:solidFill>
                  <a:schemeClr val="tx2"/>
                </a:solidFill>
                <a:latin typeface="Century Gothic" panose="020B0502020202020204" pitchFamily="34" charset="0"/>
              </a:rPr>
              <a:t>seems to lead to </a:t>
            </a:r>
            <a:r>
              <a:rPr lang="en-GB" sz="2000" b="1" dirty="0">
                <a:solidFill>
                  <a:schemeClr val="tx2"/>
                </a:solidFill>
                <a:latin typeface="Century Gothic" panose="020B0502020202020204" pitchFamily="34" charset="0"/>
              </a:rPr>
              <a:t>more consistent outcomes </a:t>
            </a:r>
            <a:r>
              <a:rPr lang="en-GB" sz="2000" dirty="0">
                <a:solidFill>
                  <a:schemeClr val="tx2"/>
                </a:solidFill>
                <a:latin typeface="Century Gothic" panose="020B0502020202020204" pitchFamily="34" charset="0"/>
              </a:rPr>
              <a:t>amongst pupils</a:t>
            </a:r>
          </a:p>
          <a:p>
            <a:endParaRPr lang="en-GB" sz="2000" dirty="0">
              <a:solidFill>
                <a:schemeClr val="tx2"/>
              </a:solidFill>
              <a:latin typeface="Century Gothic" panose="020B0502020202020204" pitchFamily="34" charset="0"/>
            </a:endParaRPr>
          </a:p>
          <a:p>
            <a:r>
              <a:rPr lang="en-GB" dirty="0">
                <a:solidFill>
                  <a:schemeClr val="tx2"/>
                </a:solidFill>
                <a:latin typeface="Century Gothic" panose="020B0502020202020204" pitchFamily="34" charset="0"/>
              </a:rPr>
              <a:t>White &amp; </a:t>
            </a:r>
            <a:r>
              <a:rPr lang="en-GB" dirty="0" err="1">
                <a:solidFill>
                  <a:schemeClr val="tx2"/>
                </a:solidFill>
                <a:latin typeface="Century Gothic" panose="020B0502020202020204" pitchFamily="34" charset="0"/>
              </a:rPr>
              <a:t>Ranta</a:t>
            </a:r>
            <a:r>
              <a:rPr lang="en-GB" dirty="0">
                <a:solidFill>
                  <a:schemeClr val="tx2"/>
                </a:solidFill>
                <a:latin typeface="Century Gothic" panose="020B0502020202020204" pitchFamily="34" charset="0"/>
              </a:rPr>
              <a:t> (2002) observed less variation in outcomes for their </a:t>
            </a:r>
            <a:r>
              <a:rPr lang="en-GB" b="1" dirty="0">
                <a:solidFill>
                  <a:schemeClr val="tx2"/>
                </a:solidFill>
                <a:latin typeface="Century Gothic" panose="020B0502020202020204" pitchFamily="34" charset="0"/>
              </a:rPr>
              <a:t>metalinguistic instruction </a:t>
            </a:r>
            <a:r>
              <a:rPr lang="en-GB" dirty="0">
                <a:solidFill>
                  <a:schemeClr val="tx2"/>
                </a:solidFill>
                <a:latin typeface="Century Gothic" panose="020B0502020202020204" pitchFamily="34" charset="0"/>
              </a:rPr>
              <a:t>group</a:t>
            </a:r>
          </a:p>
        </p:txBody>
      </p:sp>
      <p:sp>
        <p:nvSpPr>
          <p:cNvPr id="9" name="Rectangle 8"/>
          <p:cNvSpPr/>
          <p:nvPr/>
        </p:nvSpPr>
        <p:spPr>
          <a:xfrm>
            <a:off x="429585" y="3018079"/>
            <a:ext cx="8866815" cy="3016210"/>
          </a:xfrm>
          <a:prstGeom prst="rect">
            <a:avLst/>
          </a:prstGeom>
        </p:spPr>
        <p:txBody>
          <a:bodyPr wrap="square">
            <a:spAutoFit/>
          </a:bodyPr>
          <a:lstStyle/>
          <a:p>
            <a:r>
              <a:rPr lang="en-GB" b="1" dirty="0">
                <a:solidFill>
                  <a:schemeClr val="tx2"/>
                </a:solidFill>
                <a:latin typeface="Century Gothic" panose="020B0502020202020204" pitchFamily="34" charset="0"/>
              </a:rPr>
              <a:t>OASIS Summary of </a:t>
            </a:r>
            <a:r>
              <a:rPr lang="en-GB" b="1" dirty="0" err="1">
                <a:solidFill>
                  <a:schemeClr val="tx2"/>
                </a:solidFill>
                <a:latin typeface="Century Gothic" panose="020B0502020202020204" pitchFamily="34" charset="0"/>
              </a:rPr>
              <a:t>Roehr-Brackin</a:t>
            </a:r>
            <a:r>
              <a:rPr lang="en-GB" b="1" dirty="0">
                <a:solidFill>
                  <a:schemeClr val="tx2"/>
                </a:solidFill>
                <a:latin typeface="Century Gothic" panose="020B0502020202020204" pitchFamily="34" charset="0"/>
              </a:rPr>
              <a:t> &amp; Tellier (2018) </a:t>
            </a:r>
          </a:p>
          <a:p>
            <a:pPr marL="342900" indent="-342900">
              <a:buFont typeface="Wingdings" panose="05000000000000000000" pitchFamily="2" charset="2"/>
              <a:buChar char="Ø"/>
            </a:pPr>
            <a:endParaRPr lang="en-GB" dirty="0">
              <a:solidFill>
                <a:schemeClr val="tx2"/>
              </a:solidFill>
              <a:latin typeface="Century Gothic" panose="020B0502020202020204" pitchFamily="34" charset="0"/>
            </a:endParaRPr>
          </a:p>
          <a:p>
            <a:pPr marL="342900" indent="-342900">
              <a:buFont typeface="Wingdings" panose="05000000000000000000" pitchFamily="2" charset="2"/>
              <a:buChar char="Ø"/>
            </a:pPr>
            <a:endParaRPr lang="en-GB"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dirty="0">
                <a:solidFill>
                  <a:schemeClr val="tx2"/>
                </a:solidFill>
                <a:latin typeface="Century Gothic" panose="020B0502020202020204" pitchFamily="34" charset="0"/>
              </a:rPr>
              <a:t>Three studies investigated whether metalinguistic ability can be improved by learning Esperanto before going on to learn French</a:t>
            </a:r>
          </a:p>
          <a:p>
            <a:pPr marL="342900" indent="-342900">
              <a:spcAft>
                <a:spcPts val="1200"/>
              </a:spcAft>
              <a:buFont typeface="Wingdings" panose="05000000000000000000" pitchFamily="2" charset="2"/>
              <a:buChar char="Ø"/>
            </a:pPr>
            <a:endParaRPr lang="en-GB" dirty="0">
              <a:solidFill>
                <a:schemeClr val="tx2"/>
              </a:solidFill>
              <a:latin typeface="Century Gothic" panose="020B0502020202020204" pitchFamily="34" charset="0"/>
            </a:endParaRPr>
          </a:p>
          <a:p>
            <a:endParaRPr lang="en-GB"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dirty="0">
                <a:solidFill>
                  <a:schemeClr val="tx2"/>
                </a:solidFill>
                <a:latin typeface="Century Gothic" panose="020B0502020202020204" pitchFamily="34" charset="0"/>
              </a:rPr>
              <a:t>Across all three studies there was </a:t>
            </a:r>
            <a:r>
              <a:rPr lang="en-GB" b="1" dirty="0">
                <a:solidFill>
                  <a:schemeClr val="tx2"/>
                </a:solidFill>
                <a:latin typeface="Century Gothic" panose="020B0502020202020204" pitchFamily="34" charset="0"/>
              </a:rPr>
              <a:t>less variation </a:t>
            </a:r>
            <a:r>
              <a:rPr lang="en-GB" dirty="0">
                <a:solidFill>
                  <a:schemeClr val="tx2"/>
                </a:solidFill>
                <a:latin typeface="Century Gothic" panose="020B0502020202020204" pitchFamily="34" charset="0"/>
              </a:rPr>
              <a:t>in </a:t>
            </a:r>
            <a:r>
              <a:rPr lang="en-GB" b="1" dirty="0">
                <a:solidFill>
                  <a:schemeClr val="tx2"/>
                </a:solidFill>
                <a:latin typeface="Century Gothic" panose="020B0502020202020204" pitchFamily="34" charset="0"/>
              </a:rPr>
              <a:t>L2 performance </a:t>
            </a:r>
            <a:r>
              <a:rPr lang="en-GB" dirty="0">
                <a:solidFill>
                  <a:schemeClr val="tx2"/>
                </a:solidFill>
                <a:latin typeface="Century Gothic" panose="020B0502020202020204" pitchFamily="34" charset="0"/>
              </a:rPr>
              <a:t>among children who learnt Esperanto </a:t>
            </a:r>
          </a:p>
          <a:p>
            <a:pPr marL="800100" lvl="1" indent="-342900">
              <a:buFont typeface="Wingdings" panose="05000000000000000000" pitchFamily="2" charset="2"/>
              <a:buChar char="Ø"/>
            </a:pPr>
            <a:r>
              <a:rPr lang="en-GB" dirty="0">
                <a:solidFill>
                  <a:schemeClr val="tx2"/>
                </a:solidFill>
                <a:latin typeface="Century Gothic" panose="020B0502020202020204" pitchFamily="34" charset="0"/>
              </a:rPr>
              <a:t>Fewer learners did poorly</a:t>
            </a:r>
          </a:p>
        </p:txBody>
      </p:sp>
      <p:sp>
        <p:nvSpPr>
          <p:cNvPr id="11" name="Rounded Rectangular Callout 10"/>
          <p:cNvSpPr/>
          <p:nvPr/>
        </p:nvSpPr>
        <p:spPr>
          <a:xfrm>
            <a:off x="6245149" y="2982378"/>
            <a:ext cx="2158886" cy="570139"/>
          </a:xfrm>
          <a:prstGeom prst="wedgeRoundRectCallout">
            <a:avLst>
              <a:gd name="adj1" fmla="val -62550"/>
              <a:gd name="adj2" fmla="val -16259"/>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latin typeface="Century Gothic" panose="020B0502020202020204" pitchFamily="34" charset="0"/>
              </a:rPr>
              <a:t>Resource portal </a:t>
            </a:r>
            <a:r>
              <a:rPr lang="en-GB" sz="1600" dirty="0">
                <a:solidFill>
                  <a:schemeClr val="tx2"/>
                </a:solidFill>
                <a:latin typeface="Century Gothic" panose="020B0502020202020204" pitchFamily="34" charset="0"/>
                <a:sym typeface="Wingdings" panose="05000000000000000000" pitchFamily="2" charset="2"/>
              </a:rPr>
              <a:t></a:t>
            </a:r>
          </a:p>
          <a:p>
            <a:pPr algn="ctr"/>
            <a:r>
              <a:rPr lang="en-GB" sz="1600" dirty="0">
                <a:solidFill>
                  <a:schemeClr val="tx2"/>
                </a:solidFill>
                <a:latin typeface="Century Gothic" panose="020B0502020202020204" pitchFamily="34" charset="0"/>
                <a:sym typeface="Wingdings" panose="05000000000000000000" pitchFamily="2" charset="2"/>
              </a:rPr>
              <a:t>KS2 Grammar</a:t>
            </a:r>
            <a:endParaRPr lang="en-GB" sz="1600" dirty="0">
              <a:solidFill>
                <a:schemeClr val="tx2"/>
              </a:solidFill>
              <a:latin typeface="Century Gothic" panose="020B0502020202020204" pitchFamily="34" charset="0"/>
            </a:endParaRPr>
          </a:p>
        </p:txBody>
      </p:sp>
      <p:sp>
        <p:nvSpPr>
          <p:cNvPr id="4" name="Rounded Rectangular Callout 3"/>
          <p:cNvSpPr/>
          <p:nvPr/>
        </p:nvSpPr>
        <p:spPr>
          <a:xfrm>
            <a:off x="3324578" y="4538140"/>
            <a:ext cx="4000014" cy="486074"/>
          </a:xfrm>
          <a:prstGeom prst="wedgeRoundRectCallout">
            <a:avLst>
              <a:gd name="adj1" fmla="val -56807"/>
              <a:gd name="adj2" fmla="val -3941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Century Gothic" panose="020B0502020202020204" pitchFamily="34" charset="0"/>
              </a:rPr>
              <a:t>Artificial language governed by transparent, systematic, unambiguous rules</a:t>
            </a:r>
          </a:p>
        </p:txBody>
      </p:sp>
      <p:pic>
        <p:nvPicPr>
          <p:cNvPr id="8" name="Picture 7" descr="esperanto at a glance phoentic and accents chart "/>
          <p:cNvPicPr>
            <a:picLocks noChangeAspect="1"/>
          </p:cNvPicPr>
          <p:nvPr/>
        </p:nvPicPr>
        <p:blipFill>
          <a:blip r:embed="rId4"/>
          <a:stretch>
            <a:fillRect/>
          </a:stretch>
        </p:blipFill>
        <p:spPr>
          <a:xfrm>
            <a:off x="9306305" y="2654300"/>
            <a:ext cx="2747461" cy="3622252"/>
          </a:xfrm>
          <a:prstGeom prst="rect">
            <a:avLst/>
          </a:prstGeom>
        </p:spPr>
      </p:pic>
      <p:sp>
        <p:nvSpPr>
          <p:cNvPr id="10" name="TextBox 9"/>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543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Engaging in language analysis</a:t>
            </a:r>
          </a:p>
        </p:txBody>
      </p:sp>
      <p:sp>
        <p:nvSpPr>
          <p:cNvPr id="7" name="TextBox 6"/>
          <p:cNvSpPr txBox="1"/>
          <p:nvPr/>
        </p:nvSpPr>
        <p:spPr>
          <a:xfrm>
            <a:off x="606565" y="1316803"/>
            <a:ext cx="10710363" cy="4924425"/>
          </a:xfrm>
          <a:prstGeom prst="rect">
            <a:avLst/>
          </a:prstGeom>
          <a:noFill/>
        </p:spPr>
        <p:txBody>
          <a:bodyPr wrap="square" rtlCol="0">
            <a:spAutoFit/>
          </a:bodyPr>
          <a:lstStyle/>
          <a:p>
            <a:r>
              <a:rPr lang="en-GB" sz="2000" dirty="0">
                <a:solidFill>
                  <a:schemeClr val="tx2"/>
                </a:solidFill>
                <a:latin typeface="Century Gothic" panose="020B0502020202020204" pitchFamily="34" charset="0"/>
              </a:rPr>
              <a:t>… can facilitate a deeper understanding of language by encouraging learners to    </a:t>
            </a:r>
          </a:p>
          <a:p>
            <a:r>
              <a:rPr lang="en-GB" sz="2000" dirty="0">
                <a:solidFill>
                  <a:schemeClr val="tx2"/>
                </a:solidFill>
                <a:latin typeface="Century Gothic" panose="020B0502020202020204" pitchFamily="34" charset="0"/>
              </a:rPr>
              <a:t>    “spot patterns in language and to identify variables”</a:t>
            </a: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 can include any and all languages, </a:t>
            </a:r>
          </a:p>
          <a:p>
            <a:r>
              <a:rPr lang="en-GB" sz="2000" dirty="0">
                <a:solidFill>
                  <a:schemeClr val="tx2"/>
                </a:solidFill>
                <a:latin typeface="Century Gothic" panose="020B0502020202020204" pitchFamily="34" charset="0"/>
              </a:rPr>
              <a:t>     i.e. first language, home language(s), foreign language(s)</a:t>
            </a: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 can develop learners’ understanding of both language and culture </a:t>
            </a:r>
          </a:p>
          <a:p>
            <a:r>
              <a:rPr lang="en-GB" sz="2000" dirty="0">
                <a:solidFill>
                  <a:schemeClr val="tx2"/>
                </a:solidFill>
                <a:latin typeface="Century Gothic" panose="020B0502020202020204" pitchFamily="34" charset="0"/>
              </a:rPr>
              <a:t>    (how languages are used in similar and different ways to convey meaning)</a:t>
            </a: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 is in line with the move towards more explicit and direct teaching of language</a:t>
            </a: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 can lead to greater interest and enjoyment in language study</a:t>
            </a: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 can prepare learners for further language learning later in life </a:t>
            </a:r>
          </a:p>
          <a:p>
            <a:r>
              <a:rPr lang="en-GB" sz="2000" dirty="0">
                <a:solidFill>
                  <a:schemeClr val="tx2"/>
                </a:solidFill>
                <a:latin typeface="Century Gothic" panose="020B0502020202020204" pitchFamily="34" charset="0"/>
              </a:rPr>
              <a:t>    </a:t>
            </a:r>
            <a:r>
              <a:rPr lang="en-GB" sz="2000" i="1" dirty="0">
                <a:solidFill>
                  <a:schemeClr val="tx2"/>
                </a:solidFill>
                <a:latin typeface="Century Gothic" panose="020B0502020202020204" pitchFamily="34" charset="0"/>
              </a:rPr>
              <a:t>(Eric Hawkins’ “language apprenticeship”)</a:t>
            </a:r>
            <a:endParaRPr lang="en-GB" sz="1400" dirty="0">
              <a:solidFill>
                <a:schemeClr val="tx2"/>
              </a:solidFill>
              <a:latin typeface="Century Gothic" panose="020B0502020202020204" pitchFamily="34" charset="0"/>
            </a:endParaRPr>
          </a:p>
          <a:p>
            <a:pPr algn="r"/>
            <a:r>
              <a:rPr lang="en-GB" sz="1400" dirty="0">
                <a:solidFill>
                  <a:schemeClr val="tx2"/>
                </a:solidFill>
                <a:latin typeface="Century Gothic" panose="020B0502020202020204" pitchFamily="34" charset="0"/>
              </a:rPr>
              <a:t>(</a:t>
            </a:r>
            <a:r>
              <a:rPr lang="en-GB" sz="1400" dirty="0" err="1">
                <a:solidFill>
                  <a:schemeClr val="tx2"/>
                </a:solidFill>
                <a:latin typeface="Century Gothic" panose="020B0502020202020204" pitchFamily="34" charset="0"/>
              </a:rPr>
              <a:t>CLiE</a:t>
            </a:r>
            <a:r>
              <a:rPr lang="en-GB" sz="1400" dirty="0">
                <a:solidFill>
                  <a:schemeClr val="tx2"/>
                </a:solidFill>
                <a:latin typeface="Century Gothic" panose="020B0502020202020204" pitchFamily="34" charset="0"/>
              </a:rPr>
              <a:t> Manifesto </a:t>
            </a:r>
            <a:r>
              <a:rPr lang="en-GB" sz="1400" dirty="0">
                <a:solidFill>
                  <a:schemeClr val="tx2"/>
                </a:solidFill>
                <a:latin typeface="Century Gothic" panose="020B0502020202020204" pitchFamily="34" charset="0"/>
                <a:hlinkClick r:id="rId4"/>
              </a:rPr>
              <a:t>https://clie.org.uk/laser/#manifesto</a:t>
            </a:r>
            <a:r>
              <a:rPr lang="en-GB" sz="1400" dirty="0">
                <a:solidFill>
                  <a:schemeClr val="tx2"/>
                </a:solidFill>
                <a:latin typeface="Century Gothic" panose="020B0502020202020204" pitchFamily="34" charset="0"/>
              </a:rPr>
              <a:t>)</a:t>
            </a:r>
          </a:p>
        </p:txBody>
      </p:sp>
      <p:pic>
        <p:nvPicPr>
          <p:cNvPr id="10" name="Picture 9" descr="magnifying g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5703" y="1737560"/>
            <a:ext cx="2200602" cy="1742143"/>
          </a:xfrm>
          <a:prstGeom prst="rect">
            <a:avLst/>
          </a:prstGeom>
        </p:spPr>
      </p:pic>
      <p:sp>
        <p:nvSpPr>
          <p:cNvPr id="6" name="TextBox 5"/>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12677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12" name="Isosceles Triangle 11"/>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9" name="Isosceles Triangle 8"/>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5" name="Title 3"/>
          <p:cNvSpPr txBox="1">
            <a:spLocks/>
          </p:cNvSpPr>
          <p:nvPr/>
        </p:nvSpPr>
        <p:spPr>
          <a:xfrm>
            <a:off x="395111" y="2737679"/>
            <a:ext cx="5320595" cy="1311807"/>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a:solidFill>
                  <a:prstClr val="white"/>
                </a:solidFill>
                <a:latin typeface="Century Gothic" panose="020B0502020202020204" pitchFamily="34" charset="0"/>
              </a:rPr>
              <a:t>Activity</a:t>
            </a:r>
          </a:p>
          <a:p>
            <a:r>
              <a:rPr lang="en-GB" sz="3200" i="1" dirty="0">
                <a:solidFill>
                  <a:prstClr val="white"/>
                </a:solidFill>
                <a:latin typeface="Century Gothic" panose="020B0502020202020204" pitchFamily="34" charset="0"/>
              </a:rPr>
              <a:t>Exploring word order</a:t>
            </a:r>
          </a:p>
        </p:txBody>
      </p:sp>
      <p:pic>
        <p:nvPicPr>
          <p:cNvPr id="16" name="Picture 15"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3" name="Title 2">
            <a:extLst>
              <a:ext uri="{FF2B5EF4-FFF2-40B4-BE49-F238E27FC236}">
                <a16:creationId xmlns:a16="http://schemas.microsoft.com/office/drawing/2014/main" id="{4DA98EFA-720A-3D49-816D-4E08644C612C}"/>
              </a:ext>
            </a:extLst>
          </p:cNvPr>
          <p:cNvSpPr>
            <a:spLocks noGrp="1"/>
          </p:cNvSpPr>
          <p:nvPr>
            <p:ph type="title" idx="4294967295"/>
          </p:nvPr>
        </p:nvSpPr>
        <p:spPr>
          <a:xfrm>
            <a:off x="422736" y="1796722"/>
            <a:ext cx="10515600" cy="1325563"/>
          </a:xfrm>
        </p:spPr>
        <p:txBody>
          <a:bodyPr>
            <a:normAutofit/>
          </a:bodyPr>
          <a:lstStyle/>
          <a:p>
            <a:r>
              <a:rPr lang="en-GB" sz="4000" b="1" dirty="0" err="1">
                <a:solidFill>
                  <a:prstClr val="white"/>
                </a:solidFill>
              </a:rPr>
              <a:t>Yodaspeak</a:t>
            </a:r>
            <a:endParaRPr lang="en-US" sz="4000" dirty="0"/>
          </a:p>
        </p:txBody>
      </p:sp>
    </p:spTree>
    <p:extLst>
      <p:ext uri="{BB962C8B-B14F-4D97-AF65-F5344CB8AC3E}">
        <p14:creationId xmlns:p14="http://schemas.microsoft.com/office/powerpoint/2010/main" val="181373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3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Practising language analysis</a:t>
            </a:r>
          </a:p>
        </p:txBody>
      </p:sp>
      <p:sp>
        <p:nvSpPr>
          <p:cNvPr id="34" name="Rectangle 33"/>
          <p:cNvSpPr/>
          <p:nvPr/>
        </p:nvSpPr>
        <p:spPr>
          <a:xfrm>
            <a:off x="352697" y="1316803"/>
            <a:ext cx="11116492" cy="3785652"/>
          </a:xfrm>
          <a:prstGeom prst="rect">
            <a:avLst/>
          </a:prstGeom>
        </p:spPr>
        <p:txBody>
          <a:bodyPr wrap="square">
            <a:spAutoFit/>
          </a:bodyPr>
          <a:lstStyle/>
          <a:p>
            <a:r>
              <a:rPr lang="en-GB" sz="2400" dirty="0">
                <a:solidFill>
                  <a:schemeClr val="tx2"/>
                </a:solidFill>
                <a:latin typeface="Century Gothic" panose="020B0502020202020204" pitchFamily="34" charset="0"/>
              </a:rPr>
              <a:t>Example: </a:t>
            </a:r>
          </a:p>
          <a:p>
            <a:endParaRPr lang="en-GB" sz="2400" dirty="0">
              <a:solidFill>
                <a:schemeClr val="tx2"/>
              </a:solidFill>
              <a:latin typeface="Century Gothic" panose="020B0502020202020204" pitchFamily="34" charset="0"/>
            </a:endParaRPr>
          </a:p>
          <a:p>
            <a:r>
              <a:rPr lang="en-GB" sz="2400" b="1" dirty="0" err="1">
                <a:solidFill>
                  <a:schemeClr val="tx2"/>
                </a:solidFill>
                <a:latin typeface="Century Gothic" panose="020B0502020202020204" pitchFamily="34" charset="0"/>
              </a:rPr>
              <a:t>Yodaspeak</a:t>
            </a:r>
            <a:r>
              <a:rPr lang="en-GB" sz="2400" b="1" dirty="0">
                <a:solidFill>
                  <a:schemeClr val="tx2"/>
                </a:solidFill>
                <a:latin typeface="Century Gothic" panose="020B0502020202020204" pitchFamily="34" charset="0"/>
              </a:rPr>
              <a:t> activity</a:t>
            </a: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Practise identifying subject / verb / object in English sentences to consolidate understanding of these terms</a:t>
            </a: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Practise identifying and describing word order patterns</a:t>
            </a: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Practise manipulating word order in English sentences</a:t>
            </a: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a:p>
            <a:r>
              <a:rPr lang="en-GB" sz="2400" i="1" dirty="0">
                <a:solidFill>
                  <a:schemeClr val="tx2"/>
                </a:solidFill>
                <a:latin typeface="Century Gothic" panose="020B0502020202020204" pitchFamily="34" charset="0"/>
              </a:rPr>
              <a:t>Precursor to introduction of word order changes in German </a:t>
            </a:r>
          </a:p>
        </p:txBody>
      </p:sp>
      <p:sp>
        <p:nvSpPr>
          <p:cNvPr id="2" name="Rounded Rectangular Callout 1"/>
          <p:cNvSpPr/>
          <p:nvPr/>
        </p:nvSpPr>
        <p:spPr>
          <a:xfrm>
            <a:off x="8432800" y="465903"/>
            <a:ext cx="3390900" cy="850900"/>
          </a:xfrm>
          <a:prstGeom prst="wedgeRoundRectCallout">
            <a:avLst>
              <a:gd name="adj1" fmla="val -58140"/>
              <a:gd name="adj2" fmla="val 3302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Adapted from UKLO activity</a:t>
            </a:r>
          </a:p>
          <a:p>
            <a:pPr algn="ctr"/>
            <a:r>
              <a:rPr lang="en-GB" dirty="0">
                <a:solidFill>
                  <a:schemeClr val="tx2"/>
                </a:solidFill>
              </a:rPr>
              <a:t>(see Slide 24)</a:t>
            </a:r>
          </a:p>
        </p:txBody>
      </p:sp>
      <p:sp>
        <p:nvSpPr>
          <p:cNvPr id="41" name="TextBox 40"/>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 / UKLO</a:t>
            </a:r>
          </a:p>
        </p:txBody>
      </p:sp>
    </p:spTree>
    <p:extLst>
      <p:ext uri="{BB962C8B-B14F-4D97-AF65-F5344CB8AC3E}">
        <p14:creationId xmlns:p14="http://schemas.microsoft.com/office/powerpoint/2010/main" val="236231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3"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Practising language analysis: Example</a:t>
            </a:r>
          </a:p>
        </p:txBody>
      </p:sp>
      <p:sp>
        <p:nvSpPr>
          <p:cNvPr id="7" name="Rectangle 6"/>
          <p:cNvSpPr/>
          <p:nvPr/>
        </p:nvSpPr>
        <p:spPr>
          <a:xfrm>
            <a:off x="352697" y="1342928"/>
            <a:ext cx="11116492" cy="4154984"/>
          </a:xfrm>
          <a:prstGeom prst="rect">
            <a:avLst/>
          </a:prstGeom>
        </p:spPr>
        <p:txBody>
          <a:bodyPr wrap="square">
            <a:spAutoFit/>
          </a:bodyPr>
          <a:lstStyle/>
          <a:p>
            <a:r>
              <a:rPr lang="en-GB" sz="2400" b="1" dirty="0" err="1">
                <a:solidFill>
                  <a:schemeClr val="tx2"/>
                </a:solidFill>
                <a:latin typeface="Century Gothic" panose="020B0502020202020204" pitchFamily="34" charset="0"/>
              </a:rPr>
              <a:t>Yodaspeak</a:t>
            </a:r>
            <a:endParaRPr lang="en-GB" sz="2400" b="1" dirty="0">
              <a:solidFill>
                <a:schemeClr val="tx2"/>
              </a:solidFill>
              <a:latin typeface="Century Gothic" panose="020B0502020202020204" pitchFamily="34" charset="0"/>
            </a:endParaRPr>
          </a:p>
          <a:p>
            <a:r>
              <a:rPr lang="en-GB" sz="2400" dirty="0">
                <a:solidFill>
                  <a:schemeClr val="tx2"/>
                </a:solidFill>
                <a:latin typeface="Century Gothic" panose="020B0502020202020204" pitchFamily="34" charset="0"/>
              </a:rPr>
              <a:t>In the Star Wars movies, the character Yoda was heard to speak English with a distinctive word order, apparently a deliberate device to make him seem different and special. </a:t>
            </a:r>
          </a:p>
          <a:p>
            <a:r>
              <a:rPr lang="en-GB" sz="2400" dirty="0">
                <a:solidFill>
                  <a:schemeClr val="tx2"/>
                </a:solidFill>
                <a:latin typeface="Century Gothic" panose="020B0502020202020204" pitchFamily="34" charset="0"/>
              </a:rPr>
              <a:t>We are going to look at some examples of Yoda’s English, all genuine examples from the Star Wars movies.</a:t>
            </a:r>
          </a:p>
          <a:p>
            <a:endParaRPr lang="en-GB" sz="2400" dirty="0">
              <a:solidFill>
                <a:schemeClr val="tx2"/>
              </a:solidFill>
              <a:latin typeface="Century Gothic" panose="020B0502020202020204" pitchFamily="34" charset="0"/>
            </a:endParaRPr>
          </a:p>
          <a:p>
            <a:r>
              <a:rPr lang="en-GB" sz="2400" dirty="0">
                <a:solidFill>
                  <a:schemeClr val="tx2"/>
                </a:solidFill>
                <a:latin typeface="Century Gothic" panose="020B0502020202020204" pitchFamily="34" charset="0"/>
                <a:cs typeface="Arial" panose="020B0604020202020204" pitchFamily="34" charset="0"/>
              </a:rPr>
              <a:t>In the examples: </a:t>
            </a:r>
          </a:p>
          <a:p>
            <a:endParaRPr lang="en-GB" sz="2400" b="1" dirty="0">
              <a:solidFill>
                <a:schemeClr val="tx2"/>
              </a:solidFill>
              <a:latin typeface="Century Gothic" panose="020B0502020202020204" pitchFamily="34" charset="0"/>
              <a:cs typeface="Arial" panose="020B0604020202020204" pitchFamily="34" charset="0"/>
            </a:endParaRPr>
          </a:p>
          <a:p>
            <a:r>
              <a:rPr lang="en-GB" sz="2400" b="1" dirty="0">
                <a:solidFill>
                  <a:schemeClr val="tx2"/>
                </a:solidFill>
                <a:latin typeface="Century Gothic" panose="020B0502020202020204" pitchFamily="34" charset="0"/>
                <a:cs typeface="Arial" panose="020B0604020202020204" pitchFamily="34" charset="0"/>
              </a:rPr>
              <a:t>Circle </a:t>
            </a:r>
            <a:r>
              <a:rPr lang="en-GB" sz="2400" dirty="0">
                <a:solidFill>
                  <a:schemeClr val="tx2"/>
                </a:solidFill>
                <a:latin typeface="Century Gothic" panose="020B0502020202020204" pitchFamily="34" charset="0"/>
                <a:cs typeface="Arial" panose="020B0604020202020204" pitchFamily="34" charset="0"/>
              </a:rPr>
              <a:t>the verbs, </a:t>
            </a:r>
            <a:r>
              <a:rPr lang="en-GB" sz="2400" b="1" dirty="0">
                <a:solidFill>
                  <a:schemeClr val="tx2"/>
                </a:solidFill>
                <a:latin typeface="Century Gothic" panose="020B0502020202020204" pitchFamily="34" charset="0"/>
                <a:cs typeface="Arial" panose="020B0604020202020204" pitchFamily="34" charset="0"/>
              </a:rPr>
              <a:t>box</a:t>
            </a:r>
            <a:r>
              <a:rPr lang="en-GB" sz="2400" dirty="0">
                <a:solidFill>
                  <a:schemeClr val="tx2"/>
                </a:solidFill>
                <a:latin typeface="Century Gothic" panose="020B0502020202020204" pitchFamily="34" charset="0"/>
                <a:cs typeface="Arial" panose="020B0604020202020204" pitchFamily="34" charset="0"/>
              </a:rPr>
              <a:t> the subjects, and </a:t>
            </a:r>
            <a:r>
              <a:rPr lang="en-GB" sz="2400" b="1" u="sng" dirty="0">
                <a:solidFill>
                  <a:schemeClr val="tx2"/>
                </a:solidFill>
                <a:latin typeface="Century Gothic" panose="020B0502020202020204" pitchFamily="34" charset="0"/>
                <a:cs typeface="Arial" panose="020B0604020202020204" pitchFamily="34" charset="0"/>
              </a:rPr>
              <a:t>underline</a:t>
            </a:r>
            <a:r>
              <a:rPr lang="en-GB" sz="2400" dirty="0">
                <a:solidFill>
                  <a:schemeClr val="tx2"/>
                </a:solidFill>
                <a:latin typeface="Century Gothic" panose="020B0502020202020204" pitchFamily="34" charset="0"/>
                <a:cs typeface="Arial" panose="020B0604020202020204" pitchFamily="34" charset="0"/>
              </a:rPr>
              <a:t> the objects.</a:t>
            </a:r>
          </a:p>
          <a:p>
            <a:endParaRPr lang="en-GB" sz="2400" dirty="0">
              <a:solidFill>
                <a:schemeClr val="tx2"/>
              </a:solidFill>
              <a:latin typeface="Century Gothic" panose="020B0502020202020204" pitchFamily="34" charset="0"/>
            </a:endParaRPr>
          </a:p>
        </p:txBody>
      </p:sp>
      <p:sp>
        <p:nvSpPr>
          <p:cNvPr id="9" name="Oval 8" descr="oval over the word circle"/>
          <p:cNvSpPr/>
          <p:nvPr/>
        </p:nvSpPr>
        <p:spPr>
          <a:xfrm>
            <a:off x="300038" y="4572003"/>
            <a:ext cx="1110751" cy="64008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descr="square box around the word box"/>
          <p:cNvSpPr/>
          <p:nvPr/>
        </p:nvSpPr>
        <p:spPr>
          <a:xfrm>
            <a:off x="2873829" y="4624255"/>
            <a:ext cx="666205" cy="47026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descr="straight line under the word line"/>
          <p:cNvCxnSpPr/>
          <p:nvPr/>
        </p:nvCxnSpPr>
        <p:spPr>
          <a:xfrm>
            <a:off x="6211380" y="5012187"/>
            <a:ext cx="1391194"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2" descr="ICT geeks in my school, by @GripWeed1 | @TeacherTool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4446" y="3300797"/>
            <a:ext cx="2474616" cy="3233499"/>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 / UKLO</a:t>
            </a:r>
          </a:p>
        </p:txBody>
      </p:sp>
    </p:spTree>
    <p:extLst>
      <p:ext uri="{BB962C8B-B14F-4D97-AF65-F5344CB8AC3E}">
        <p14:creationId xmlns:p14="http://schemas.microsoft.com/office/powerpoint/2010/main" val="163331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descr="group of circle square and line around words (cricle, box, and underline)"/>
          <p:cNvGrpSpPr/>
          <p:nvPr/>
        </p:nvGrpSpPr>
        <p:grpSpPr>
          <a:xfrm>
            <a:off x="415386" y="452502"/>
            <a:ext cx="11776614" cy="1189152"/>
            <a:chOff x="529586" y="423196"/>
            <a:chExt cx="11776614" cy="1189152"/>
          </a:xfrm>
        </p:grpSpPr>
        <p:sp>
          <p:nvSpPr>
            <p:cNvPr id="16" name="TextBox 15"/>
            <p:cNvSpPr txBox="1"/>
            <p:nvPr/>
          </p:nvSpPr>
          <p:spPr>
            <a:xfrm>
              <a:off x="529586" y="442797"/>
              <a:ext cx="11776614" cy="1169551"/>
            </a:xfrm>
            <a:prstGeom prst="rect">
              <a:avLst/>
            </a:prstGeom>
            <a:noFill/>
            <a:ln>
              <a:solidFill>
                <a:schemeClr val="bg1"/>
              </a:solidFill>
            </a:ln>
          </p:spPr>
          <p:txBody>
            <a:bodyPr wrap="square" rtlCol="0">
              <a:spAutoFit/>
            </a:bodyPr>
            <a:lstStyle/>
            <a:p>
              <a:r>
                <a:rPr lang="en-GB" sz="2200" dirty="0">
                  <a:solidFill>
                    <a:schemeClr val="tx2"/>
                  </a:solidFill>
                  <a:latin typeface="Century Gothic" panose="020B0502020202020204" pitchFamily="34" charset="0"/>
                  <a:cs typeface="Arial" panose="020B0604020202020204" pitchFamily="34" charset="0"/>
                </a:rPr>
                <a:t>Look at the examples. </a:t>
              </a:r>
              <a:r>
                <a:rPr lang="en-GB" sz="2200" b="1" dirty="0">
                  <a:solidFill>
                    <a:schemeClr val="tx2"/>
                  </a:solidFill>
                  <a:latin typeface="Century Gothic" panose="020B0502020202020204" pitchFamily="34" charset="0"/>
                  <a:cs typeface="Arial" panose="020B0604020202020204" pitchFamily="34" charset="0"/>
                </a:rPr>
                <a:t>Circle </a:t>
              </a:r>
              <a:r>
                <a:rPr lang="en-GB" sz="2200" dirty="0">
                  <a:solidFill>
                    <a:schemeClr val="tx2"/>
                  </a:solidFill>
                  <a:latin typeface="Century Gothic" panose="020B0502020202020204" pitchFamily="34" charset="0"/>
                  <a:cs typeface="Arial" panose="020B0604020202020204" pitchFamily="34" charset="0"/>
                </a:rPr>
                <a:t>the verbs, </a:t>
              </a:r>
              <a:r>
                <a:rPr lang="en-GB" sz="2200" b="1" dirty="0">
                  <a:solidFill>
                    <a:schemeClr val="tx2"/>
                  </a:solidFill>
                  <a:latin typeface="Century Gothic" panose="020B0502020202020204" pitchFamily="34" charset="0"/>
                  <a:cs typeface="Arial" panose="020B0604020202020204" pitchFamily="34" charset="0"/>
                </a:rPr>
                <a:t>box</a:t>
              </a:r>
              <a:r>
                <a:rPr lang="en-GB" sz="2200" dirty="0">
                  <a:solidFill>
                    <a:schemeClr val="tx2"/>
                  </a:solidFill>
                  <a:latin typeface="Century Gothic" panose="020B0502020202020204" pitchFamily="34" charset="0"/>
                  <a:cs typeface="Arial" panose="020B0604020202020204" pitchFamily="34" charset="0"/>
                </a:rPr>
                <a:t> the subjects, and </a:t>
              </a:r>
              <a:r>
                <a:rPr lang="en-GB" sz="2200" b="1" u="sng" dirty="0">
                  <a:solidFill>
                    <a:schemeClr val="tx2"/>
                  </a:solidFill>
                  <a:latin typeface="Century Gothic" panose="020B0502020202020204" pitchFamily="34" charset="0"/>
                  <a:cs typeface="Arial" panose="020B0604020202020204" pitchFamily="34" charset="0"/>
                </a:rPr>
                <a:t>underline</a:t>
              </a:r>
              <a:r>
                <a:rPr lang="en-GB" sz="2200" dirty="0">
                  <a:solidFill>
                    <a:schemeClr val="tx2"/>
                  </a:solidFill>
                  <a:latin typeface="Century Gothic" panose="020B0502020202020204" pitchFamily="34" charset="0"/>
                  <a:cs typeface="Arial" panose="020B0604020202020204" pitchFamily="34" charset="0"/>
                </a:rPr>
                <a:t> the objects.</a:t>
              </a:r>
            </a:p>
            <a:p>
              <a:endParaRPr lang="en-GB" sz="2400" dirty="0">
                <a:solidFill>
                  <a:schemeClr val="tx2"/>
                </a:solidFill>
                <a:latin typeface="Century Gothic" panose="020B0502020202020204" pitchFamily="34" charset="0"/>
                <a:cs typeface="Arial" panose="020B0604020202020204" pitchFamily="34" charset="0"/>
              </a:endParaRPr>
            </a:p>
            <a:p>
              <a:endParaRPr lang="en-GB" sz="2400" dirty="0">
                <a:solidFill>
                  <a:schemeClr val="tx2"/>
                </a:solidFill>
                <a:latin typeface="Century Gothic" panose="020B0502020202020204" pitchFamily="34" charset="0"/>
                <a:cs typeface="Arial" panose="020B0604020202020204" pitchFamily="34" charset="0"/>
              </a:endParaRPr>
            </a:p>
          </p:txBody>
        </p:sp>
        <p:sp>
          <p:nvSpPr>
            <p:cNvPr id="17" name="Rectangle 16"/>
            <p:cNvSpPr/>
            <p:nvPr/>
          </p:nvSpPr>
          <p:spPr>
            <a:xfrm>
              <a:off x="5893260" y="496326"/>
              <a:ext cx="629360" cy="36517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cxnSp>
          <p:nvCxnSpPr>
            <p:cNvPr id="18" name="Straight Connector 17"/>
            <p:cNvCxnSpPr/>
            <p:nvPr/>
          </p:nvCxnSpPr>
          <p:spPr>
            <a:xfrm>
              <a:off x="8896113" y="808840"/>
              <a:ext cx="1391194"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582983" y="423196"/>
              <a:ext cx="998918" cy="46703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grpSp>
      <p:sp>
        <p:nvSpPr>
          <p:cNvPr id="14" name="Rectangle 13"/>
          <p:cNvSpPr/>
          <p:nvPr/>
        </p:nvSpPr>
        <p:spPr>
          <a:xfrm>
            <a:off x="300038" y="1209130"/>
            <a:ext cx="11430000" cy="5170646"/>
          </a:xfrm>
          <a:prstGeom prst="rect">
            <a:avLst/>
          </a:prstGeom>
        </p:spPr>
        <p:txBody>
          <a:bodyPr wrap="square">
            <a:spAutoFit/>
          </a:bodyPr>
          <a:lstStyle/>
          <a:p>
            <a:pPr>
              <a:spcBef>
                <a:spcPts val="1200"/>
              </a:spcBef>
            </a:pPr>
            <a:r>
              <a:rPr lang="en-GB" sz="2400" dirty="0">
                <a:solidFill>
                  <a:schemeClr val="tx2"/>
                </a:solidFill>
                <a:latin typeface="Century Gothic" panose="020B0502020202020204" pitchFamily="34" charset="0"/>
              </a:rPr>
              <a:t>1. Take you to him I will.</a:t>
            </a:r>
          </a:p>
          <a:p>
            <a:pPr>
              <a:spcBef>
                <a:spcPts val="1200"/>
              </a:spcBef>
            </a:pPr>
            <a:r>
              <a:rPr lang="en-GB" sz="2400" dirty="0">
                <a:solidFill>
                  <a:schemeClr val="tx2"/>
                </a:solidFill>
                <a:latin typeface="Century Gothic" panose="020B0502020202020204" pitchFamily="34" charset="0"/>
              </a:rPr>
              <a:t>2. A domain of evil it is.</a:t>
            </a:r>
          </a:p>
          <a:p>
            <a:pPr>
              <a:spcBef>
                <a:spcPts val="1200"/>
              </a:spcBef>
            </a:pPr>
            <a:r>
              <a:rPr lang="en-GB" sz="2400" dirty="0">
                <a:solidFill>
                  <a:schemeClr val="tx2"/>
                </a:solidFill>
                <a:latin typeface="Century Gothic" panose="020B0502020202020204" pitchFamily="34" charset="0"/>
              </a:rPr>
              <a:t>3. Help them you could.</a:t>
            </a:r>
          </a:p>
          <a:p>
            <a:pPr>
              <a:spcBef>
                <a:spcPts val="1200"/>
              </a:spcBef>
            </a:pPr>
            <a:r>
              <a:rPr lang="en-GB" sz="2400" dirty="0">
                <a:solidFill>
                  <a:schemeClr val="tx2"/>
                </a:solidFill>
                <a:latin typeface="Century Gothic" panose="020B0502020202020204" pitchFamily="34" charset="0"/>
              </a:rPr>
              <a:t>4. Chewbacca and </a:t>
            </a:r>
            <a:r>
              <a:rPr lang="en-GB" sz="2400" dirty="0" err="1">
                <a:solidFill>
                  <a:schemeClr val="tx2"/>
                </a:solidFill>
                <a:latin typeface="Century Gothic" panose="020B0502020202020204" pitchFamily="34" charset="0"/>
              </a:rPr>
              <a:t>Tarfful</a:t>
            </a:r>
            <a:r>
              <a:rPr lang="en-GB" sz="2400" dirty="0">
                <a:solidFill>
                  <a:schemeClr val="tx2"/>
                </a:solidFill>
                <a:latin typeface="Century Gothic" panose="020B0502020202020204" pitchFamily="34" charset="0"/>
              </a:rPr>
              <a:t>, miss you I will.</a:t>
            </a:r>
          </a:p>
          <a:p>
            <a:pPr>
              <a:spcBef>
                <a:spcPts val="1200"/>
              </a:spcBef>
            </a:pPr>
            <a:r>
              <a:rPr lang="en-GB" sz="2400" dirty="0">
                <a:solidFill>
                  <a:schemeClr val="tx2"/>
                </a:solidFill>
                <a:latin typeface="Century Gothic" panose="020B0502020202020204" pitchFamily="34" charset="0"/>
              </a:rPr>
              <a:t>5. Truly wonderful the mind of a child is.</a:t>
            </a:r>
          </a:p>
          <a:p>
            <a:pPr>
              <a:spcBef>
                <a:spcPts val="1200"/>
              </a:spcBef>
            </a:pPr>
            <a:r>
              <a:rPr lang="en-GB" sz="2400" dirty="0">
                <a:solidFill>
                  <a:schemeClr val="tx2"/>
                </a:solidFill>
                <a:latin typeface="Century Gothic" panose="020B0502020202020204" pitchFamily="34" charset="0"/>
              </a:rPr>
              <a:t>6. Much to learn you still have.</a:t>
            </a:r>
          </a:p>
          <a:p>
            <a:pPr>
              <a:spcBef>
                <a:spcPts val="1200"/>
              </a:spcBef>
            </a:pPr>
            <a:r>
              <a:rPr lang="en-GB" sz="2400" dirty="0">
                <a:solidFill>
                  <a:schemeClr val="tx2"/>
                </a:solidFill>
                <a:latin typeface="Century Gothic" panose="020B0502020202020204" pitchFamily="34" charset="0"/>
              </a:rPr>
              <a:t>7. When nine hundred years old you reach, look as good you will  not.</a:t>
            </a:r>
          </a:p>
          <a:p>
            <a:pPr>
              <a:spcBef>
                <a:spcPts val="1200"/>
              </a:spcBef>
            </a:pPr>
            <a:r>
              <a:rPr lang="en-GB" sz="2400" dirty="0">
                <a:solidFill>
                  <a:schemeClr val="tx2"/>
                </a:solidFill>
                <a:latin typeface="Century Gothic" panose="020B0502020202020204" pitchFamily="34" charset="0"/>
              </a:rPr>
              <a:t>8. Lost a planet Master Obi-Wan has.</a:t>
            </a:r>
          </a:p>
          <a:p>
            <a:pPr>
              <a:spcBef>
                <a:spcPts val="1200"/>
              </a:spcBef>
            </a:pPr>
            <a:r>
              <a:rPr lang="en-GB" sz="2400" dirty="0">
                <a:solidFill>
                  <a:schemeClr val="tx2"/>
                </a:solidFill>
                <a:latin typeface="Century Gothic" panose="020B0502020202020204" pitchFamily="34" charset="0"/>
              </a:rPr>
              <a:t>9. Begun the Clone Wars have.</a:t>
            </a:r>
          </a:p>
          <a:p>
            <a:pPr>
              <a:spcBef>
                <a:spcPts val="1200"/>
              </a:spcBef>
            </a:pPr>
            <a:r>
              <a:rPr lang="en-GB" sz="2400" dirty="0">
                <a:solidFill>
                  <a:schemeClr val="tx2"/>
                </a:solidFill>
                <a:latin typeface="Century Gothic" panose="020B0502020202020204" pitchFamily="34" charset="0"/>
              </a:rPr>
              <a:t>10. Your father he is.</a:t>
            </a:r>
          </a:p>
        </p:txBody>
      </p:sp>
      <p:sp>
        <p:nvSpPr>
          <p:cNvPr id="41" name="TextBox 40"/>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 / UKLO</a:t>
            </a:r>
          </a:p>
        </p:txBody>
      </p:sp>
      <p:sp>
        <p:nvSpPr>
          <p:cNvPr id="2" name="Title 1" hidden="1">
            <a:extLst>
              <a:ext uri="{FF2B5EF4-FFF2-40B4-BE49-F238E27FC236}">
                <a16:creationId xmlns:a16="http://schemas.microsoft.com/office/drawing/2014/main" id="{E0C5A436-10C1-084E-B7EE-BDB270C133C9}"/>
              </a:ext>
            </a:extLst>
          </p:cNvPr>
          <p:cNvSpPr>
            <a:spLocks noGrp="1"/>
          </p:cNvSpPr>
          <p:nvPr>
            <p:ph type="title"/>
          </p:nvPr>
        </p:nvSpPr>
        <p:spPr/>
        <p:txBody>
          <a:bodyPr/>
          <a:lstStyle/>
          <a:p>
            <a:r>
              <a:rPr lang="en-US" dirty="0"/>
              <a:t>Examples of questions</a:t>
            </a:r>
          </a:p>
        </p:txBody>
      </p:sp>
    </p:spTree>
    <p:extLst>
      <p:ext uri="{BB962C8B-B14F-4D97-AF65-F5344CB8AC3E}">
        <p14:creationId xmlns:p14="http://schemas.microsoft.com/office/powerpoint/2010/main" val="66738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Aims of the session</a:t>
            </a:r>
          </a:p>
        </p:txBody>
      </p:sp>
      <p:sp>
        <p:nvSpPr>
          <p:cNvPr id="3" name="TextBox 2"/>
          <p:cNvSpPr txBox="1"/>
          <p:nvPr/>
        </p:nvSpPr>
        <p:spPr>
          <a:xfrm>
            <a:off x="530243" y="1209656"/>
            <a:ext cx="11317627" cy="6001643"/>
          </a:xfrm>
          <a:prstGeom prst="rect">
            <a:avLst/>
          </a:prstGeom>
          <a:noFill/>
        </p:spPr>
        <p:txBody>
          <a:bodyPr wrap="square" rtlCol="0">
            <a:spAutoFit/>
          </a:bodyPr>
          <a:lstStyle/>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Explore KS2 grammar teaching in terms of:</a:t>
            </a:r>
          </a:p>
          <a:p>
            <a:r>
              <a:rPr lang="en-GB" sz="2400" dirty="0">
                <a:solidFill>
                  <a:schemeClr val="tx2"/>
                </a:solidFill>
                <a:latin typeface="Century Gothic" panose="020B0502020202020204" pitchFamily="34" charset="0"/>
              </a:rPr>
              <a:t>	a) the foreign language curriculum</a:t>
            </a:r>
          </a:p>
          <a:p>
            <a:r>
              <a:rPr lang="en-GB" sz="2400" dirty="0">
                <a:solidFill>
                  <a:schemeClr val="tx2"/>
                </a:solidFill>
                <a:latin typeface="Century Gothic" panose="020B0502020202020204" pitchFamily="34" charset="0"/>
              </a:rPr>
              <a:t>	b) the English curriculum</a:t>
            </a: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Consider the role of metalanguage and terminology we can build on from KS2</a:t>
            </a: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Discuss the benefits of developing learners’ </a:t>
            </a:r>
            <a:r>
              <a:rPr lang="en-GB" sz="2400" b="1" i="1" dirty="0">
                <a:solidFill>
                  <a:schemeClr val="tx2"/>
                </a:solidFill>
                <a:latin typeface="Century Gothic" panose="020B0502020202020204" pitchFamily="34" charset="0"/>
              </a:rPr>
              <a:t>knowledge about language</a:t>
            </a:r>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Explore the role of language analysis and cross-linguistic analysis in L2 learning</a:t>
            </a: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Introduce some examples of activities to promote cross-linguistic comparisons</a:t>
            </a: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p:txBody>
      </p:sp>
      <p:sp>
        <p:nvSpPr>
          <p:cNvPr id="7" name="TextBox 6"/>
          <p:cNvSpPr txBox="1"/>
          <p:nvPr/>
        </p:nvSpPr>
        <p:spPr>
          <a:xfrm>
            <a:off x="7115415" y="6494075"/>
            <a:ext cx="3112320"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1409726763"/>
      </p:ext>
    </p:extLst>
  </p:cSld>
  <p:clrMapOvr>
    <a:masterClrMapping/>
  </p:clrMapOvr>
  <mc:AlternateContent xmlns:mc="http://schemas.openxmlformats.org/markup-compatibility/2006" xmlns:p14="http://schemas.microsoft.com/office/powerpoint/2010/main">
    <mc:Choice Requires="p14">
      <p:transition spd="slow" p14:dur="2000" advTm="33057"/>
    </mc:Choice>
    <mc:Fallback xmlns="">
      <p:transition spd="slow" advTm="330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descr="title"/>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3600" b="1" dirty="0">
              <a:solidFill>
                <a:prstClr val="white"/>
              </a:solidFill>
            </a:endParaRPr>
          </a:p>
        </p:txBody>
      </p:sp>
      <p:sp>
        <p:nvSpPr>
          <p:cNvPr id="3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Practising in language analysis</a:t>
            </a:r>
          </a:p>
        </p:txBody>
      </p:sp>
      <p:grpSp>
        <p:nvGrpSpPr>
          <p:cNvPr id="35" name="Group 34" descr="box around the title "/>
          <p:cNvGrpSpPr/>
          <p:nvPr/>
        </p:nvGrpSpPr>
        <p:grpSpPr>
          <a:xfrm>
            <a:off x="415386" y="452502"/>
            <a:ext cx="11776614" cy="1189152"/>
            <a:chOff x="529586" y="423196"/>
            <a:chExt cx="11776614" cy="1189152"/>
          </a:xfrm>
        </p:grpSpPr>
        <p:sp>
          <p:nvSpPr>
            <p:cNvPr id="36" name="TextBox 35"/>
            <p:cNvSpPr txBox="1"/>
            <p:nvPr/>
          </p:nvSpPr>
          <p:spPr>
            <a:xfrm>
              <a:off x="529586" y="442797"/>
              <a:ext cx="11776614" cy="1169551"/>
            </a:xfrm>
            <a:prstGeom prst="rect">
              <a:avLst/>
            </a:prstGeom>
            <a:noFill/>
            <a:ln>
              <a:solidFill>
                <a:schemeClr val="bg1"/>
              </a:solidFill>
            </a:ln>
          </p:spPr>
          <p:txBody>
            <a:bodyPr wrap="square" rtlCol="0">
              <a:spAutoFit/>
            </a:bodyPr>
            <a:lstStyle/>
            <a:p>
              <a:r>
                <a:rPr lang="en-GB" sz="2200" dirty="0">
                  <a:solidFill>
                    <a:schemeClr val="tx2"/>
                  </a:solidFill>
                  <a:latin typeface="Century Gothic" panose="020B0502020202020204" pitchFamily="34" charset="0"/>
                  <a:cs typeface="Arial" panose="020B0604020202020204" pitchFamily="34" charset="0"/>
                </a:rPr>
                <a:t>Look at the examples. </a:t>
              </a:r>
              <a:r>
                <a:rPr lang="en-GB" sz="2200" b="1" dirty="0">
                  <a:solidFill>
                    <a:schemeClr val="tx2"/>
                  </a:solidFill>
                  <a:latin typeface="Century Gothic" panose="020B0502020202020204" pitchFamily="34" charset="0"/>
                  <a:cs typeface="Arial" panose="020B0604020202020204" pitchFamily="34" charset="0"/>
                </a:rPr>
                <a:t>Circle </a:t>
              </a:r>
              <a:r>
                <a:rPr lang="en-GB" sz="2200" dirty="0">
                  <a:solidFill>
                    <a:schemeClr val="tx2"/>
                  </a:solidFill>
                  <a:latin typeface="Century Gothic" panose="020B0502020202020204" pitchFamily="34" charset="0"/>
                  <a:cs typeface="Arial" panose="020B0604020202020204" pitchFamily="34" charset="0"/>
                </a:rPr>
                <a:t>the verbs, </a:t>
              </a:r>
              <a:r>
                <a:rPr lang="en-GB" sz="2200" b="1" dirty="0">
                  <a:solidFill>
                    <a:schemeClr val="tx2"/>
                  </a:solidFill>
                  <a:latin typeface="Century Gothic" panose="020B0502020202020204" pitchFamily="34" charset="0"/>
                  <a:cs typeface="Arial" panose="020B0604020202020204" pitchFamily="34" charset="0"/>
                </a:rPr>
                <a:t>box</a:t>
              </a:r>
              <a:r>
                <a:rPr lang="en-GB" sz="2200" dirty="0">
                  <a:solidFill>
                    <a:schemeClr val="tx2"/>
                  </a:solidFill>
                  <a:latin typeface="Century Gothic" panose="020B0502020202020204" pitchFamily="34" charset="0"/>
                  <a:cs typeface="Arial" panose="020B0604020202020204" pitchFamily="34" charset="0"/>
                </a:rPr>
                <a:t> the subjects, and </a:t>
              </a:r>
              <a:r>
                <a:rPr lang="en-GB" sz="2200" b="1" u="sng" dirty="0">
                  <a:solidFill>
                    <a:schemeClr val="tx2"/>
                  </a:solidFill>
                  <a:latin typeface="Century Gothic" panose="020B0502020202020204" pitchFamily="34" charset="0"/>
                  <a:cs typeface="Arial" panose="020B0604020202020204" pitchFamily="34" charset="0"/>
                </a:rPr>
                <a:t>underline</a:t>
              </a:r>
              <a:r>
                <a:rPr lang="en-GB" sz="2200" dirty="0">
                  <a:solidFill>
                    <a:schemeClr val="tx2"/>
                  </a:solidFill>
                  <a:latin typeface="Century Gothic" panose="020B0502020202020204" pitchFamily="34" charset="0"/>
                  <a:cs typeface="Arial" panose="020B0604020202020204" pitchFamily="34" charset="0"/>
                </a:rPr>
                <a:t> the objects.</a:t>
              </a:r>
            </a:p>
            <a:p>
              <a:endParaRPr lang="en-GB" sz="2400" dirty="0">
                <a:solidFill>
                  <a:schemeClr val="tx2"/>
                </a:solidFill>
                <a:latin typeface="Century Gothic" panose="020B0502020202020204" pitchFamily="34" charset="0"/>
                <a:cs typeface="Arial" panose="020B0604020202020204" pitchFamily="34" charset="0"/>
              </a:endParaRPr>
            </a:p>
            <a:p>
              <a:endParaRPr lang="en-GB" sz="2400" dirty="0">
                <a:solidFill>
                  <a:schemeClr val="tx2"/>
                </a:solidFill>
                <a:latin typeface="Century Gothic" panose="020B0502020202020204" pitchFamily="34" charset="0"/>
                <a:cs typeface="Arial" panose="020B0604020202020204" pitchFamily="34" charset="0"/>
              </a:endParaRPr>
            </a:p>
          </p:txBody>
        </p:sp>
        <p:sp>
          <p:nvSpPr>
            <p:cNvPr id="37" name="Rectangle 36"/>
            <p:cNvSpPr/>
            <p:nvPr/>
          </p:nvSpPr>
          <p:spPr>
            <a:xfrm>
              <a:off x="5893260" y="496326"/>
              <a:ext cx="629360" cy="36517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cxnSp>
          <p:nvCxnSpPr>
            <p:cNvPr id="38" name="Straight Connector 37"/>
            <p:cNvCxnSpPr/>
            <p:nvPr/>
          </p:nvCxnSpPr>
          <p:spPr>
            <a:xfrm>
              <a:off x="8896113" y="808840"/>
              <a:ext cx="1391194"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582983" y="423196"/>
              <a:ext cx="998918" cy="46703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grpSp>
      <p:sp>
        <p:nvSpPr>
          <p:cNvPr id="6" name="Rectangle 5"/>
          <p:cNvSpPr/>
          <p:nvPr/>
        </p:nvSpPr>
        <p:spPr>
          <a:xfrm>
            <a:off x="300038" y="1209130"/>
            <a:ext cx="11430000" cy="5170646"/>
          </a:xfrm>
          <a:prstGeom prst="rect">
            <a:avLst/>
          </a:prstGeom>
        </p:spPr>
        <p:txBody>
          <a:bodyPr wrap="square">
            <a:spAutoFit/>
          </a:bodyPr>
          <a:lstStyle/>
          <a:p>
            <a:pPr>
              <a:spcBef>
                <a:spcPts val="1200"/>
              </a:spcBef>
            </a:pPr>
            <a:r>
              <a:rPr lang="en-GB" sz="2400" dirty="0">
                <a:solidFill>
                  <a:schemeClr val="tx2"/>
                </a:solidFill>
                <a:latin typeface="Century Gothic" panose="020B0502020202020204" pitchFamily="34" charset="0"/>
              </a:rPr>
              <a:t>1. Take  you to him  I   will.</a:t>
            </a:r>
          </a:p>
          <a:p>
            <a:pPr>
              <a:spcBef>
                <a:spcPts val="1200"/>
              </a:spcBef>
            </a:pPr>
            <a:r>
              <a:rPr lang="en-GB" sz="2400" dirty="0">
                <a:solidFill>
                  <a:schemeClr val="tx2"/>
                </a:solidFill>
                <a:latin typeface="Century Gothic" panose="020B0502020202020204" pitchFamily="34" charset="0"/>
              </a:rPr>
              <a:t>2. A domain of evil  it   is.</a:t>
            </a:r>
          </a:p>
          <a:p>
            <a:pPr>
              <a:spcBef>
                <a:spcPts val="1200"/>
              </a:spcBef>
            </a:pPr>
            <a:r>
              <a:rPr lang="en-GB" sz="2400" dirty="0">
                <a:solidFill>
                  <a:schemeClr val="tx2"/>
                </a:solidFill>
                <a:latin typeface="Century Gothic" panose="020B0502020202020204" pitchFamily="34" charset="0"/>
              </a:rPr>
              <a:t>3. Help  them  you   could.</a:t>
            </a:r>
          </a:p>
          <a:p>
            <a:pPr>
              <a:spcBef>
                <a:spcPts val="1200"/>
              </a:spcBef>
            </a:pPr>
            <a:r>
              <a:rPr lang="en-GB" sz="2400" dirty="0">
                <a:solidFill>
                  <a:schemeClr val="tx2"/>
                </a:solidFill>
                <a:latin typeface="Century Gothic" panose="020B0502020202020204" pitchFamily="34" charset="0"/>
              </a:rPr>
              <a:t>4. Chewbacca and </a:t>
            </a:r>
            <a:r>
              <a:rPr lang="en-GB" sz="2400" dirty="0" err="1">
                <a:solidFill>
                  <a:schemeClr val="tx2"/>
                </a:solidFill>
                <a:latin typeface="Century Gothic" panose="020B0502020202020204" pitchFamily="34" charset="0"/>
              </a:rPr>
              <a:t>Tarfful</a:t>
            </a:r>
            <a:r>
              <a:rPr lang="en-GB" sz="2400" dirty="0">
                <a:solidFill>
                  <a:schemeClr val="tx2"/>
                </a:solidFill>
                <a:latin typeface="Century Gothic" panose="020B0502020202020204" pitchFamily="34" charset="0"/>
              </a:rPr>
              <a:t>,  miss  you  I  will .</a:t>
            </a:r>
          </a:p>
          <a:p>
            <a:pPr>
              <a:spcBef>
                <a:spcPts val="1200"/>
              </a:spcBef>
            </a:pPr>
            <a:r>
              <a:rPr lang="en-GB" sz="2400" dirty="0">
                <a:solidFill>
                  <a:schemeClr val="tx2"/>
                </a:solidFill>
                <a:latin typeface="Century Gothic" panose="020B0502020202020204" pitchFamily="34" charset="0"/>
              </a:rPr>
              <a:t>5. Truly wonderful the mind of a child   is.</a:t>
            </a:r>
          </a:p>
          <a:p>
            <a:pPr>
              <a:spcBef>
                <a:spcPts val="1200"/>
              </a:spcBef>
            </a:pPr>
            <a:r>
              <a:rPr lang="en-GB" sz="2400" dirty="0">
                <a:solidFill>
                  <a:schemeClr val="tx2"/>
                </a:solidFill>
                <a:latin typeface="Century Gothic" panose="020B0502020202020204" pitchFamily="34" charset="0"/>
              </a:rPr>
              <a:t>6. Much  to learn   you  still  have .</a:t>
            </a:r>
          </a:p>
          <a:p>
            <a:pPr>
              <a:spcBef>
                <a:spcPts val="1200"/>
              </a:spcBef>
            </a:pPr>
            <a:r>
              <a:rPr lang="en-GB" sz="2400" dirty="0">
                <a:solidFill>
                  <a:schemeClr val="tx2"/>
                </a:solidFill>
                <a:latin typeface="Century Gothic" panose="020B0502020202020204" pitchFamily="34" charset="0"/>
              </a:rPr>
              <a:t>7. When nine hundred years old  you  reach ,  look  as good  you  will  not.</a:t>
            </a:r>
          </a:p>
          <a:p>
            <a:pPr>
              <a:spcBef>
                <a:spcPts val="1200"/>
              </a:spcBef>
            </a:pPr>
            <a:r>
              <a:rPr lang="en-GB" sz="2400" dirty="0">
                <a:solidFill>
                  <a:schemeClr val="tx2"/>
                </a:solidFill>
                <a:latin typeface="Century Gothic" panose="020B0502020202020204" pitchFamily="34" charset="0"/>
              </a:rPr>
              <a:t>8. Lost  a planet  Master Obi-Wan   has .</a:t>
            </a:r>
          </a:p>
          <a:p>
            <a:pPr>
              <a:spcBef>
                <a:spcPts val="1200"/>
              </a:spcBef>
            </a:pPr>
            <a:r>
              <a:rPr lang="en-GB" sz="2400" dirty="0">
                <a:solidFill>
                  <a:schemeClr val="tx2"/>
                </a:solidFill>
                <a:latin typeface="Century Gothic" panose="020B0502020202020204" pitchFamily="34" charset="0"/>
              </a:rPr>
              <a:t>9. Begun  the Clone Wars   have .</a:t>
            </a:r>
          </a:p>
          <a:p>
            <a:pPr>
              <a:spcBef>
                <a:spcPts val="1200"/>
              </a:spcBef>
            </a:pPr>
            <a:r>
              <a:rPr lang="en-GB" sz="2400" dirty="0">
                <a:solidFill>
                  <a:schemeClr val="tx2"/>
                </a:solidFill>
                <a:latin typeface="Century Gothic" panose="020B0502020202020204" pitchFamily="34" charset="0"/>
              </a:rPr>
              <a:t>10. Your father   he   is  .</a:t>
            </a:r>
          </a:p>
        </p:txBody>
      </p:sp>
      <p:sp>
        <p:nvSpPr>
          <p:cNvPr id="7" name="Oval 6" descr="oval around the word 'take'"/>
          <p:cNvSpPr/>
          <p:nvPr/>
        </p:nvSpPr>
        <p:spPr>
          <a:xfrm>
            <a:off x="705394" y="1209130"/>
            <a:ext cx="862149" cy="44668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descr="underline under the word 'you'"/>
          <p:cNvCxnSpPr/>
          <p:nvPr/>
        </p:nvCxnSpPr>
        <p:spPr>
          <a:xfrm flipV="1">
            <a:off x="1600608" y="1616624"/>
            <a:ext cx="437606" cy="475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underline the word 'him'"/>
          <p:cNvCxnSpPr/>
          <p:nvPr/>
        </p:nvCxnSpPr>
        <p:spPr>
          <a:xfrm flipV="1">
            <a:off x="2647266" y="1587706"/>
            <a:ext cx="437606" cy="475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descr="rectnagle around the word 'I'"/>
          <p:cNvSpPr/>
          <p:nvPr/>
        </p:nvSpPr>
        <p:spPr>
          <a:xfrm>
            <a:off x="3255516" y="1241991"/>
            <a:ext cx="219206" cy="37463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descr="oval around the word 'will'"/>
          <p:cNvSpPr/>
          <p:nvPr/>
        </p:nvSpPr>
        <p:spPr>
          <a:xfrm>
            <a:off x="3581677" y="1223728"/>
            <a:ext cx="653144" cy="44191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descr="rectangle around the word 'it'"/>
          <p:cNvSpPr/>
          <p:nvPr/>
        </p:nvSpPr>
        <p:spPr>
          <a:xfrm>
            <a:off x="3277286" y="1760155"/>
            <a:ext cx="219206" cy="37463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descr="oval around the word 'is'"/>
          <p:cNvSpPr/>
          <p:nvPr/>
        </p:nvSpPr>
        <p:spPr>
          <a:xfrm>
            <a:off x="3554996" y="1773217"/>
            <a:ext cx="568510" cy="40385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descr="oval around the word 'help'"/>
          <p:cNvSpPr/>
          <p:nvPr/>
        </p:nvSpPr>
        <p:spPr>
          <a:xfrm>
            <a:off x="638851" y="2283022"/>
            <a:ext cx="824189" cy="39963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descr="underline the word 'them'"/>
          <p:cNvCxnSpPr/>
          <p:nvPr/>
        </p:nvCxnSpPr>
        <p:spPr>
          <a:xfrm>
            <a:off x="1583050" y="2653578"/>
            <a:ext cx="729076" cy="16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16" descr="rectangle around the word 'you'"/>
          <p:cNvSpPr/>
          <p:nvPr/>
        </p:nvSpPr>
        <p:spPr>
          <a:xfrm>
            <a:off x="2448339" y="2325151"/>
            <a:ext cx="697839" cy="34444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descr="oval around the word 'could'"/>
          <p:cNvSpPr/>
          <p:nvPr/>
        </p:nvSpPr>
        <p:spPr>
          <a:xfrm>
            <a:off x="3211494" y="2298453"/>
            <a:ext cx="1114768" cy="38420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descr="oval around the word 'miss'"/>
          <p:cNvSpPr/>
          <p:nvPr/>
        </p:nvSpPr>
        <p:spPr>
          <a:xfrm>
            <a:off x="4495410" y="2787389"/>
            <a:ext cx="653144" cy="44191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8" name="Straight Connector 47" descr="underline the word 'you'"/>
          <p:cNvCxnSpPr/>
          <p:nvPr/>
        </p:nvCxnSpPr>
        <p:spPr>
          <a:xfrm flipV="1">
            <a:off x="5299888" y="3153776"/>
            <a:ext cx="437606" cy="475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Rectangle 46" descr="rectangle around the word 'I'"/>
          <p:cNvSpPr/>
          <p:nvPr/>
        </p:nvSpPr>
        <p:spPr>
          <a:xfrm>
            <a:off x="5894213" y="2799221"/>
            <a:ext cx="219206" cy="37463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descr="oval around the word 'will'"/>
          <p:cNvSpPr/>
          <p:nvPr/>
        </p:nvSpPr>
        <p:spPr>
          <a:xfrm>
            <a:off x="6183641" y="2801659"/>
            <a:ext cx="568510" cy="40385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descr="rectangle around the word 'the mind of a child'"/>
          <p:cNvSpPr/>
          <p:nvPr/>
        </p:nvSpPr>
        <p:spPr>
          <a:xfrm>
            <a:off x="2988721" y="3322388"/>
            <a:ext cx="2837313" cy="37121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descr="oval around the word 'is'"/>
          <p:cNvSpPr/>
          <p:nvPr/>
        </p:nvSpPr>
        <p:spPr>
          <a:xfrm>
            <a:off x="5899386" y="3306069"/>
            <a:ext cx="568510" cy="40385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descr="oval around the words 'to learn'"/>
          <p:cNvSpPr/>
          <p:nvPr/>
        </p:nvSpPr>
        <p:spPr>
          <a:xfrm>
            <a:off x="1655315" y="3803143"/>
            <a:ext cx="1333406" cy="49099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descr="rectangle around the word 'you'"/>
          <p:cNvSpPr/>
          <p:nvPr/>
        </p:nvSpPr>
        <p:spPr>
          <a:xfrm>
            <a:off x="3057942" y="3862215"/>
            <a:ext cx="697839" cy="34444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descr="oval around the word 'have'"/>
          <p:cNvSpPr/>
          <p:nvPr/>
        </p:nvSpPr>
        <p:spPr>
          <a:xfrm>
            <a:off x="4325859" y="3808492"/>
            <a:ext cx="951534" cy="45952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rectangle around the word 'you'"/>
          <p:cNvSpPr/>
          <p:nvPr/>
        </p:nvSpPr>
        <p:spPr>
          <a:xfrm>
            <a:off x="5169772" y="4393439"/>
            <a:ext cx="697839" cy="34444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descr="oval around the word 'reach'"/>
          <p:cNvSpPr/>
          <p:nvPr/>
        </p:nvSpPr>
        <p:spPr>
          <a:xfrm>
            <a:off x="5915101" y="4348983"/>
            <a:ext cx="984138" cy="40940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descr="oval around the word 'look'"/>
          <p:cNvSpPr/>
          <p:nvPr/>
        </p:nvSpPr>
        <p:spPr>
          <a:xfrm>
            <a:off x="7051643" y="4328606"/>
            <a:ext cx="799135" cy="44923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descr="rectangle around the word 'you'"/>
          <p:cNvSpPr/>
          <p:nvPr/>
        </p:nvSpPr>
        <p:spPr>
          <a:xfrm>
            <a:off x="9232315" y="4380999"/>
            <a:ext cx="697839" cy="34444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descr="oval around the word 'will'"/>
          <p:cNvSpPr/>
          <p:nvPr/>
        </p:nvSpPr>
        <p:spPr>
          <a:xfrm>
            <a:off x="9966478" y="4335920"/>
            <a:ext cx="653144" cy="44191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descr="oval around the word 'lost'"/>
          <p:cNvSpPr/>
          <p:nvPr/>
        </p:nvSpPr>
        <p:spPr>
          <a:xfrm>
            <a:off x="618453" y="4865587"/>
            <a:ext cx="802541" cy="43039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0" name="Straight Connector 29" descr="underline the word 'planet'"/>
          <p:cNvCxnSpPr/>
          <p:nvPr/>
        </p:nvCxnSpPr>
        <p:spPr>
          <a:xfrm>
            <a:off x="1434057" y="5253263"/>
            <a:ext cx="1252398" cy="51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Rectangle 28" descr="rectangle around the words 'Master Obi-Wan'"/>
          <p:cNvSpPr/>
          <p:nvPr/>
        </p:nvSpPr>
        <p:spPr>
          <a:xfrm>
            <a:off x="2824037" y="4865587"/>
            <a:ext cx="2544797" cy="40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descr="oval around the word 'has'"/>
          <p:cNvSpPr/>
          <p:nvPr/>
        </p:nvSpPr>
        <p:spPr>
          <a:xfrm>
            <a:off x="5460275" y="4838441"/>
            <a:ext cx="653144" cy="44191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descr="oval around the word 'begun'"/>
          <p:cNvSpPr/>
          <p:nvPr/>
        </p:nvSpPr>
        <p:spPr>
          <a:xfrm>
            <a:off x="697780" y="5349312"/>
            <a:ext cx="1052643" cy="50353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descr="rectangle around the word 'The Clone Wars'"/>
          <p:cNvSpPr/>
          <p:nvPr/>
        </p:nvSpPr>
        <p:spPr>
          <a:xfrm>
            <a:off x="1858227" y="5383388"/>
            <a:ext cx="2265280" cy="41260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descr="oval around the word 'have'"/>
          <p:cNvSpPr/>
          <p:nvPr/>
        </p:nvSpPr>
        <p:spPr>
          <a:xfrm>
            <a:off x="4245103" y="5359926"/>
            <a:ext cx="951534" cy="45952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 name="Straight Connector 44" descr="underline the words 'your father'"/>
          <p:cNvCxnSpPr/>
          <p:nvPr/>
        </p:nvCxnSpPr>
        <p:spPr>
          <a:xfrm>
            <a:off x="894119" y="6254749"/>
            <a:ext cx="1554220" cy="3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Rectangle 43" descr="rectangle around the word 'he'"/>
          <p:cNvSpPr/>
          <p:nvPr/>
        </p:nvSpPr>
        <p:spPr>
          <a:xfrm>
            <a:off x="2698162" y="5896740"/>
            <a:ext cx="513332" cy="40796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descr="oval around the word 'is'"/>
          <p:cNvSpPr/>
          <p:nvPr/>
        </p:nvSpPr>
        <p:spPr>
          <a:xfrm>
            <a:off x="3269323" y="5900858"/>
            <a:ext cx="568510" cy="40385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 / UKLO</a:t>
            </a:r>
          </a:p>
        </p:txBody>
      </p:sp>
    </p:spTree>
    <p:extLst>
      <p:ext uri="{BB962C8B-B14F-4D97-AF65-F5344CB8AC3E}">
        <p14:creationId xmlns:p14="http://schemas.microsoft.com/office/powerpoint/2010/main" val="312606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CA4632-4CE4-3C4A-BF1E-44E13B39F744}"/>
              </a:ext>
            </a:extLst>
          </p:cNvPr>
          <p:cNvSpPr>
            <a:spLocks noGrp="1"/>
          </p:cNvSpPr>
          <p:nvPr>
            <p:ph type="title"/>
          </p:nvPr>
        </p:nvSpPr>
        <p:spPr/>
        <p:txBody>
          <a:bodyPr/>
          <a:lstStyle/>
          <a:p>
            <a:r>
              <a:rPr lang="en-US" dirty="0"/>
              <a:t>Yoda’s sentences</a:t>
            </a:r>
          </a:p>
        </p:txBody>
      </p:sp>
      <p:sp>
        <p:nvSpPr>
          <p:cNvPr id="4" name="Rectangle 3"/>
          <p:cNvSpPr/>
          <p:nvPr/>
        </p:nvSpPr>
        <p:spPr>
          <a:xfrm>
            <a:off x="435429" y="526151"/>
            <a:ext cx="11347268" cy="5754268"/>
          </a:xfrm>
          <a:prstGeom prst="rect">
            <a:avLst/>
          </a:prstGeom>
        </p:spPr>
        <p:txBody>
          <a:bodyPr wrap="square">
            <a:spAutoFit/>
          </a:bodyPr>
          <a:lstStyle/>
          <a:p>
            <a:pPr>
              <a:lnSpc>
                <a:spcPct val="107000"/>
              </a:lnSpc>
              <a:spcAft>
                <a:spcPts val="800"/>
              </a:spcAft>
            </a:pPr>
            <a:r>
              <a:rPr lang="en-GB" sz="2400" dirty="0">
                <a:solidFill>
                  <a:schemeClr val="tx2"/>
                </a:solidFill>
                <a:latin typeface="Century Gothic" panose="020B0502020202020204" pitchFamily="34" charset="0"/>
                <a:ea typeface="SimSun" panose="02010600030101010101" pitchFamily="2" charset="-122"/>
                <a:cs typeface="Times New Roman" panose="02020603050405020304" pitchFamily="18" charset="0"/>
              </a:rPr>
              <a:t>Q. What does the position of the subject and verb tell us about how Yoda forms his sentences?</a:t>
            </a:r>
          </a:p>
          <a:p>
            <a:pPr>
              <a:lnSpc>
                <a:spcPct val="107000"/>
              </a:lnSpc>
              <a:spcAft>
                <a:spcPts val="800"/>
              </a:spcAft>
            </a:pPr>
            <a:endParaRPr lang="en-GB" sz="2200" dirty="0">
              <a:solidFill>
                <a:schemeClr val="tx2"/>
              </a:solidFill>
              <a:latin typeface="Century Gothic" panose="020B0502020202020204" pitchFamily="34" charset="0"/>
              <a:ea typeface="SimSun" panose="02010600030101010101" pitchFamily="2" charset="-122"/>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GB" sz="2200" dirty="0">
                <a:solidFill>
                  <a:schemeClr val="tx2"/>
                </a:solidFill>
                <a:latin typeface="Century Gothic" panose="020B0502020202020204" pitchFamily="34" charset="0"/>
                <a:ea typeface="SimSun" panose="02010600030101010101" pitchFamily="2" charset="-122"/>
                <a:cs typeface="Times New Roman" panose="02020603050405020304" pitchFamily="18" charset="0"/>
              </a:rPr>
              <a:t>The subject moves to the end of the sentence just before the verb.</a:t>
            </a:r>
          </a:p>
          <a:p>
            <a:pPr marL="342900" indent="-342900">
              <a:lnSpc>
                <a:spcPct val="107000"/>
              </a:lnSpc>
              <a:spcAft>
                <a:spcPts val="800"/>
              </a:spcAft>
              <a:buFont typeface="Wingdings" panose="05000000000000000000" pitchFamily="2" charset="2"/>
              <a:buChar char="Ø"/>
            </a:pPr>
            <a:r>
              <a:rPr lang="en-GB" sz="2200" dirty="0">
                <a:solidFill>
                  <a:schemeClr val="tx2"/>
                </a:solidFill>
                <a:latin typeface="Century Gothic" panose="020B0502020202020204" pitchFamily="34" charset="0"/>
                <a:ea typeface="SimSun" panose="02010600030101010101" pitchFamily="2" charset="-122"/>
                <a:cs typeface="Times New Roman" panose="02020603050405020304" pitchFamily="18" charset="0"/>
              </a:rPr>
              <a:t>VERBS move! </a:t>
            </a:r>
          </a:p>
          <a:p>
            <a:pPr marL="800100" lvl="1" indent="-342900">
              <a:lnSpc>
                <a:spcPct val="107000"/>
              </a:lnSpc>
              <a:spcAft>
                <a:spcPts val="800"/>
              </a:spcAft>
              <a:buFont typeface="Wingdings" panose="05000000000000000000" pitchFamily="2" charset="2"/>
              <a:buChar char="Ø"/>
            </a:pPr>
            <a:r>
              <a:rPr lang="en-GB" sz="2200" dirty="0">
                <a:solidFill>
                  <a:schemeClr val="tx2"/>
                </a:solidFill>
                <a:latin typeface="Century Gothic" panose="020B0502020202020204" pitchFamily="34" charset="0"/>
                <a:ea typeface="SimSun" panose="02010600030101010101" pitchFamily="2" charset="-122"/>
                <a:cs typeface="Times New Roman" panose="02020603050405020304" pitchFamily="18" charset="0"/>
              </a:rPr>
              <a:t>If there is just one main verb, it moves to the end of the sentence. </a:t>
            </a:r>
          </a:p>
          <a:p>
            <a:pPr marL="800100" lvl="1" indent="-342900">
              <a:lnSpc>
                <a:spcPct val="107000"/>
              </a:lnSpc>
              <a:spcAft>
                <a:spcPts val="800"/>
              </a:spcAft>
              <a:buFont typeface="Wingdings" panose="05000000000000000000" pitchFamily="2" charset="2"/>
              <a:buChar char="Ø"/>
            </a:pPr>
            <a:r>
              <a:rPr lang="en-GB" sz="2200" dirty="0">
                <a:solidFill>
                  <a:schemeClr val="tx2"/>
                </a:solidFill>
                <a:latin typeface="Century Gothic" panose="020B0502020202020204" pitchFamily="34" charset="0"/>
                <a:ea typeface="SimSun" panose="02010600030101010101" pitchFamily="2" charset="-122"/>
                <a:cs typeface="Times New Roman" panose="02020603050405020304" pitchFamily="18" charset="0"/>
              </a:rPr>
              <a:t>If there are two verbs (e.g. modal verb + main verb), the modal verb moves to the end of the sentence and the main verb moves to the start of the sentence.</a:t>
            </a:r>
          </a:p>
          <a:p>
            <a:pPr marL="342900" indent="-342900">
              <a:lnSpc>
                <a:spcPct val="107000"/>
              </a:lnSpc>
              <a:spcAft>
                <a:spcPts val="800"/>
              </a:spcAft>
              <a:buFont typeface="Wingdings" panose="05000000000000000000" pitchFamily="2" charset="2"/>
              <a:buChar char="Ø"/>
            </a:pPr>
            <a:r>
              <a:rPr lang="en-GB" sz="2200" dirty="0">
                <a:solidFill>
                  <a:schemeClr val="tx2"/>
                </a:solidFill>
                <a:latin typeface="Century Gothic" panose="020B0502020202020204" pitchFamily="34" charset="0"/>
                <a:ea typeface="SimSun" panose="02010600030101010101" pitchFamily="2" charset="-122"/>
                <a:cs typeface="Times New Roman" panose="02020603050405020304" pitchFamily="18" charset="0"/>
              </a:rPr>
              <a:t>If there is an object, it moves to the start of the sentence. If there are two verbs, the object comes just after the main verb at the start of the sentence.</a:t>
            </a:r>
          </a:p>
          <a:p>
            <a:pPr marL="342900" indent="-342900">
              <a:lnSpc>
                <a:spcPct val="107000"/>
              </a:lnSpc>
              <a:spcAft>
                <a:spcPts val="800"/>
              </a:spcAft>
              <a:buFont typeface="Wingdings" panose="05000000000000000000" pitchFamily="2" charset="2"/>
              <a:buChar char="Ø"/>
            </a:pPr>
            <a:endParaRPr lang="en-GB" sz="2400" dirty="0">
              <a:solidFill>
                <a:schemeClr val="tx2"/>
              </a:solidFill>
              <a:effectLst/>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400" dirty="0">
                <a:solidFill>
                  <a:schemeClr val="tx2"/>
                </a:solidFill>
                <a:latin typeface="Century Gothic" panose="020B0502020202020204" pitchFamily="34" charset="0"/>
                <a:ea typeface="SimSun" panose="02010600030101010101" pitchFamily="2" charset="-122"/>
                <a:cs typeface="Times New Roman" panose="02020603050405020304" pitchFamily="18" charset="0"/>
              </a:rPr>
              <a:t>Q. How are Yoda’s sentences different from regular English sentences?</a:t>
            </a:r>
            <a:endParaRPr lang="en-GB" sz="2400" dirty="0">
              <a:solidFill>
                <a:schemeClr val="tx2"/>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41" name="TextBox 40"/>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 / UKLO</a:t>
            </a:r>
          </a:p>
        </p:txBody>
      </p:sp>
    </p:spTree>
    <p:extLst>
      <p:ext uri="{BB962C8B-B14F-4D97-AF65-F5344CB8AC3E}">
        <p14:creationId xmlns:p14="http://schemas.microsoft.com/office/powerpoint/2010/main" val="383575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hidden="1"/>
          <p:cNvSpPr>
            <a:spLocks noGrp="1"/>
          </p:cNvSpPr>
          <p:nvPr>
            <p:ph type="title"/>
          </p:nvPr>
        </p:nvSpPr>
        <p:spPr>
          <a:xfrm>
            <a:off x="300038" y="-8760"/>
            <a:ext cx="5922792" cy="1325563"/>
          </a:xfrm>
        </p:spPr>
        <p:txBody>
          <a:bodyPr>
            <a:normAutofit/>
          </a:bodyPr>
          <a:lstStyle/>
          <a:p>
            <a:r>
              <a:rPr lang="en-GB" sz="2700" b="1" dirty="0">
                <a:solidFill>
                  <a:schemeClr val="bg1"/>
                </a:solidFill>
              </a:rPr>
              <a:t>Practising in language analysis</a:t>
            </a:r>
          </a:p>
        </p:txBody>
      </p:sp>
      <p:sp>
        <p:nvSpPr>
          <p:cNvPr id="7" name="Rectangle 6"/>
          <p:cNvSpPr/>
          <p:nvPr/>
        </p:nvSpPr>
        <p:spPr>
          <a:xfrm>
            <a:off x="332508" y="265283"/>
            <a:ext cx="11526983" cy="936218"/>
          </a:xfrm>
          <a:prstGeom prst="rect">
            <a:avLst/>
          </a:prstGeom>
        </p:spPr>
        <p:txBody>
          <a:bodyPr wrap="square">
            <a:spAutoFit/>
          </a:bodyPr>
          <a:lstStyle/>
          <a:p>
            <a:pPr>
              <a:lnSpc>
                <a:spcPct val="120000"/>
              </a:lnSpc>
            </a:pPr>
            <a:r>
              <a:rPr lang="en-GB" sz="2400" dirty="0">
                <a:solidFill>
                  <a:schemeClr val="tx2"/>
                </a:solidFill>
                <a:latin typeface="Century Gothic" panose="020B0502020202020204" pitchFamily="34" charset="0"/>
                <a:cs typeface="Arial" panose="020B0604020202020204" pitchFamily="34" charset="0"/>
              </a:rPr>
              <a:t>Now, take the following genuine but ‘incorrect’ examples (a-j) and rewrite them in ‘pure’ Yoda-speak. </a:t>
            </a:r>
          </a:p>
        </p:txBody>
      </p:sp>
      <p:graphicFrame>
        <p:nvGraphicFramePr>
          <p:cNvPr id="8" name="Table 7" descr="table to rewrite sentences into Yodaspeak"/>
          <p:cNvGraphicFramePr>
            <a:graphicFrameLocks noGrp="1"/>
          </p:cNvGraphicFramePr>
          <p:nvPr>
            <p:extLst>
              <p:ext uri="{D42A27DB-BD31-4B8C-83A1-F6EECF244321}">
                <p14:modId xmlns:p14="http://schemas.microsoft.com/office/powerpoint/2010/main" val="422857039"/>
              </p:ext>
            </p:extLst>
          </p:nvPr>
        </p:nvGraphicFramePr>
        <p:xfrm>
          <a:off x="332509" y="1571745"/>
          <a:ext cx="11526982" cy="3684694"/>
        </p:xfrm>
        <a:graphic>
          <a:graphicData uri="http://schemas.openxmlformats.org/drawingml/2006/table">
            <a:tbl>
              <a:tblPr firstRow="1" bandRow="1">
                <a:tableStyleId>{5C22544A-7EE6-4342-B048-85BDC9FD1C3A}</a:tableStyleId>
              </a:tblPr>
              <a:tblGrid>
                <a:gridCol w="5763491">
                  <a:extLst>
                    <a:ext uri="{9D8B030D-6E8A-4147-A177-3AD203B41FA5}">
                      <a16:colId xmlns:a16="http://schemas.microsoft.com/office/drawing/2014/main" val="830981528"/>
                    </a:ext>
                  </a:extLst>
                </a:gridCol>
                <a:gridCol w="5763491">
                  <a:extLst>
                    <a:ext uri="{9D8B030D-6E8A-4147-A177-3AD203B41FA5}">
                      <a16:colId xmlns:a16="http://schemas.microsoft.com/office/drawing/2014/main" val="479505304"/>
                    </a:ext>
                  </a:extLst>
                </a:gridCol>
              </a:tblGrid>
              <a:tr h="370840">
                <a:tc>
                  <a:txBody>
                    <a:bodyPr/>
                    <a:lstStyle/>
                    <a:p>
                      <a:r>
                        <a:rPr lang="en-GB" dirty="0">
                          <a:solidFill>
                            <a:schemeClr val="tx2"/>
                          </a:solidFill>
                          <a:latin typeface="Century Gothic" panose="020B0502020202020204" pitchFamily="34" charset="0"/>
                        </a:rPr>
                        <a:t>Incorrect sentences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2"/>
                          </a:solidFill>
                          <a:latin typeface="Century Gothic" panose="020B0502020202020204" pitchFamily="34" charset="0"/>
                        </a:rPr>
                        <a:t>Correct ‘</a:t>
                      </a:r>
                      <a:r>
                        <a:rPr lang="en-GB" dirty="0" err="1">
                          <a:solidFill>
                            <a:schemeClr val="tx2"/>
                          </a:solidFill>
                          <a:latin typeface="Century Gothic" panose="020B0502020202020204" pitchFamily="34" charset="0"/>
                        </a:rPr>
                        <a:t>Yodaspeak</a:t>
                      </a:r>
                      <a:r>
                        <a:rPr lang="en-GB" dirty="0">
                          <a:solidFill>
                            <a:schemeClr val="tx2"/>
                          </a:solidFill>
                          <a:latin typeface="Century Gothic" panose="020B0502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60016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entury Gothic" panose="020B0502020202020204" pitchFamily="34" charset="0"/>
                          <a:cs typeface="Arial" panose="020B0604020202020204" pitchFamily="34" charset="0"/>
                        </a:rPr>
                        <a:t>The boy has no patience.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2"/>
                          </a:solidFill>
                          <a:latin typeface="Century Gothic" panose="020B0502020202020204" pitchFamily="34" charset="0"/>
                        </a:rPr>
                        <a:t>No patience the boy</a:t>
                      </a:r>
                      <a:r>
                        <a:rPr lang="en-GB" baseline="0" dirty="0">
                          <a:solidFill>
                            <a:schemeClr val="tx2"/>
                          </a:solidFill>
                          <a:latin typeface="Century Gothic" panose="020B0502020202020204" pitchFamily="34" charset="0"/>
                        </a:rPr>
                        <a:t> has.</a:t>
                      </a:r>
                      <a:endParaRPr lang="en-GB" dirty="0">
                        <a:solidFill>
                          <a:schemeClr val="tx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2064167"/>
                  </a:ext>
                </a:extLst>
              </a:tr>
              <a:tr h="367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entury Gothic" panose="020B0502020202020204" pitchFamily="34" charset="0"/>
                          <a:cs typeface="Arial" panose="020B0604020202020204" pitchFamily="34" charset="0"/>
                        </a:rPr>
                        <a:t>I cannot teach him.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2"/>
                          </a:solidFill>
                          <a:latin typeface="Century Gothic" panose="020B0502020202020204" pitchFamily="34" charset="0"/>
                        </a:rPr>
                        <a:t>Teach him I cannot.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20228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entury Gothic" panose="020B0502020202020204" pitchFamily="34" charset="0"/>
                          <a:cs typeface="Arial" panose="020B0604020202020204" pitchFamily="34" charset="0"/>
                        </a:rPr>
                        <a:t>A Jedi’s strength flows from the 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2"/>
                          </a:solidFill>
                          <a:latin typeface="Century Gothic" panose="020B0502020202020204" pitchFamily="34" charset="0"/>
                        </a:rPr>
                        <a:t>From the force a</a:t>
                      </a:r>
                      <a:r>
                        <a:rPr lang="en-GB" baseline="0" dirty="0">
                          <a:solidFill>
                            <a:schemeClr val="tx2"/>
                          </a:solidFill>
                          <a:latin typeface="Century Gothic" panose="020B0502020202020204" pitchFamily="34" charset="0"/>
                        </a:rPr>
                        <a:t> Jedi’s strength flows.</a:t>
                      </a:r>
                      <a:endParaRPr lang="en-GB" dirty="0">
                        <a:solidFill>
                          <a:schemeClr val="tx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250832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entury Gothic" panose="020B0502020202020204" pitchFamily="34" charset="0"/>
                          <a:cs typeface="Arial" panose="020B0604020202020204" pitchFamily="34" charset="0"/>
                        </a:rPr>
                        <a:t>The fear of loss is a path to the dark 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2"/>
                          </a:solidFill>
                          <a:latin typeface="Century Gothic" panose="020B0502020202020204" pitchFamily="34" charset="0"/>
                        </a:rPr>
                        <a:t>A path to the dark side the fear of loss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773259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entury Gothic" panose="020B0502020202020204" pitchFamily="34" charset="0"/>
                          <a:cs typeface="Arial" panose="020B0604020202020204" pitchFamily="34" charset="0"/>
                        </a:rPr>
                        <a:t>Great care we must 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2"/>
                          </a:solidFill>
                          <a:latin typeface="Century Gothic" panose="020B0502020202020204" pitchFamily="34" charset="0"/>
                        </a:rPr>
                        <a:t>Take great</a:t>
                      </a:r>
                      <a:r>
                        <a:rPr lang="en-GB" baseline="0" dirty="0">
                          <a:solidFill>
                            <a:schemeClr val="tx2"/>
                          </a:solidFill>
                          <a:latin typeface="Century Gothic" panose="020B0502020202020204" pitchFamily="34" charset="0"/>
                        </a:rPr>
                        <a:t> care we must.</a:t>
                      </a:r>
                      <a:endParaRPr lang="en-GB" dirty="0">
                        <a:solidFill>
                          <a:schemeClr val="tx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86485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entury Gothic" panose="020B0502020202020204" pitchFamily="34" charset="0"/>
                          <a:cs typeface="Arial" panose="020B0604020202020204" pitchFamily="34" charset="0"/>
                        </a:rPr>
                        <a:t>Disturbing is this move by Chancellor </a:t>
                      </a:r>
                      <a:r>
                        <a:rPr lang="en-GB" sz="1800" dirty="0" err="1">
                          <a:solidFill>
                            <a:schemeClr val="tx2"/>
                          </a:solidFill>
                          <a:latin typeface="Century Gothic" panose="020B0502020202020204" pitchFamily="34" charset="0"/>
                          <a:cs typeface="Arial" panose="020B0604020202020204" pitchFamily="34" charset="0"/>
                        </a:rPr>
                        <a:t>Palpatine</a:t>
                      </a:r>
                      <a:r>
                        <a:rPr lang="en-GB" sz="1800" dirty="0">
                          <a:solidFill>
                            <a:schemeClr val="tx2"/>
                          </a:solidFill>
                          <a:latin typeface="Century Gothic" panose="020B0502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entury Gothic" panose="020B0502020202020204" pitchFamily="34" charset="0"/>
                          <a:cs typeface="Arial" panose="020B0604020202020204" pitchFamily="34" charset="0"/>
                        </a:rPr>
                        <a:t>Disturbing this move by Chancellor </a:t>
                      </a:r>
                      <a:r>
                        <a:rPr lang="en-GB" sz="1800" dirty="0" err="1">
                          <a:solidFill>
                            <a:schemeClr val="tx2"/>
                          </a:solidFill>
                          <a:latin typeface="Century Gothic" panose="020B0502020202020204" pitchFamily="34" charset="0"/>
                          <a:cs typeface="Arial" panose="020B0604020202020204" pitchFamily="34" charset="0"/>
                        </a:rPr>
                        <a:t>Palpatine</a:t>
                      </a:r>
                      <a:r>
                        <a:rPr lang="en-GB" sz="1800" dirty="0">
                          <a:solidFill>
                            <a:schemeClr val="tx2"/>
                          </a:solidFill>
                          <a:latin typeface="Century Gothic" panose="020B0502020202020204" pitchFamily="34" charset="0"/>
                          <a:cs typeface="Arial" panose="020B0604020202020204" pitchFamily="34" charset="0"/>
                        </a:rPr>
                        <a:t>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23350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entury Gothic" panose="020B0502020202020204" pitchFamily="34" charset="0"/>
                          <a:cs typeface="Arial" panose="020B0604020202020204" pitchFamily="34" charset="0"/>
                        </a:rPr>
                        <a:t>The capture of General Grievous will end this war.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2"/>
                          </a:solidFill>
                          <a:latin typeface="Century Gothic" panose="020B0502020202020204" pitchFamily="34" charset="0"/>
                        </a:rPr>
                        <a:t>End this war the</a:t>
                      </a:r>
                      <a:r>
                        <a:rPr lang="en-GB" baseline="0" dirty="0">
                          <a:solidFill>
                            <a:schemeClr val="tx2"/>
                          </a:solidFill>
                          <a:latin typeface="Century Gothic" panose="020B0502020202020204" pitchFamily="34" charset="0"/>
                        </a:rPr>
                        <a:t> </a:t>
                      </a:r>
                      <a:r>
                        <a:rPr lang="en-GB" sz="1800" dirty="0">
                          <a:solidFill>
                            <a:schemeClr val="tx2"/>
                          </a:solidFill>
                          <a:latin typeface="Century Gothic" panose="020B0502020202020204" pitchFamily="34" charset="0"/>
                          <a:cs typeface="Arial" panose="020B0604020202020204" pitchFamily="34" charset="0"/>
                        </a:rPr>
                        <a:t>capture of General Grievous will.</a:t>
                      </a:r>
                      <a:endParaRPr lang="en-GB" dirty="0">
                        <a:solidFill>
                          <a:schemeClr val="tx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527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entury Gothic" panose="020B0502020202020204" pitchFamily="34" charset="0"/>
                          <a:cs typeface="Arial" panose="020B0604020202020204" pitchFamily="34" charset="0"/>
                        </a:rPr>
                        <a:t>A little more knowledge might light our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2"/>
                          </a:solidFill>
                          <a:latin typeface="Century Gothic" panose="020B0502020202020204" pitchFamily="34" charset="0"/>
                        </a:rPr>
                        <a:t>Light our way</a:t>
                      </a:r>
                      <a:r>
                        <a:rPr lang="en-GB" baseline="0" dirty="0">
                          <a:solidFill>
                            <a:schemeClr val="tx2"/>
                          </a:solidFill>
                          <a:latin typeface="Century Gothic" panose="020B0502020202020204" pitchFamily="34" charset="0"/>
                        </a:rPr>
                        <a:t> a little more knowledge might.</a:t>
                      </a:r>
                      <a:endParaRPr lang="en-GB" dirty="0">
                        <a:solidFill>
                          <a:schemeClr val="tx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0414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entury Gothic" panose="020B0502020202020204" pitchFamily="34" charset="0"/>
                          <a:cs typeface="Arial" panose="020B0604020202020204" pitchFamily="34" charset="0"/>
                        </a:rPr>
                        <a:t>Sick have I become.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2"/>
                          </a:solidFill>
                          <a:latin typeface="Century Gothic" panose="020B0502020202020204" pitchFamily="34" charset="0"/>
                        </a:rPr>
                        <a:t>Become sick I have.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3884645"/>
                  </a:ext>
                </a:extLst>
              </a:tr>
            </a:tbl>
          </a:graphicData>
        </a:graphic>
      </p:graphicFrame>
      <p:sp>
        <p:nvSpPr>
          <p:cNvPr id="2" name="Rectangle 1" descr="text box in table "/>
          <p:cNvSpPr/>
          <p:nvPr/>
        </p:nvSpPr>
        <p:spPr>
          <a:xfrm>
            <a:off x="6144452" y="1972491"/>
            <a:ext cx="561211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descr="text box in table "/>
          <p:cNvSpPr/>
          <p:nvPr/>
        </p:nvSpPr>
        <p:spPr>
          <a:xfrm>
            <a:off x="6144452" y="2341854"/>
            <a:ext cx="561211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descr="text box in table "/>
          <p:cNvSpPr/>
          <p:nvPr/>
        </p:nvSpPr>
        <p:spPr>
          <a:xfrm>
            <a:off x="6109317" y="3080580"/>
            <a:ext cx="561211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descr="text box in table "/>
          <p:cNvSpPr/>
          <p:nvPr/>
        </p:nvSpPr>
        <p:spPr>
          <a:xfrm>
            <a:off x="6144452" y="2711217"/>
            <a:ext cx="561211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descr="text box in table "/>
          <p:cNvSpPr/>
          <p:nvPr/>
        </p:nvSpPr>
        <p:spPr>
          <a:xfrm>
            <a:off x="6109317" y="3451745"/>
            <a:ext cx="561211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descr="text box in table "/>
          <p:cNvSpPr/>
          <p:nvPr/>
        </p:nvSpPr>
        <p:spPr>
          <a:xfrm>
            <a:off x="6109317" y="3806244"/>
            <a:ext cx="561211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descr="text box in table "/>
          <p:cNvSpPr/>
          <p:nvPr/>
        </p:nvSpPr>
        <p:spPr>
          <a:xfrm>
            <a:off x="6109062" y="4175606"/>
            <a:ext cx="561211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descr="text box in table "/>
          <p:cNvSpPr/>
          <p:nvPr/>
        </p:nvSpPr>
        <p:spPr>
          <a:xfrm>
            <a:off x="6135188" y="4541366"/>
            <a:ext cx="561211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descr="text box in table "/>
          <p:cNvSpPr/>
          <p:nvPr/>
        </p:nvSpPr>
        <p:spPr>
          <a:xfrm>
            <a:off x="6122125" y="4920189"/>
            <a:ext cx="561211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 / UKLO</a:t>
            </a:r>
          </a:p>
        </p:txBody>
      </p:sp>
    </p:spTree>
    <p:extLst>
      <p:ext uri="{BB962C8B-B14F-4D97-AF65-F5344CB8AC3E}">
        <p14:creationId xmlns:p14="http://schemas.microsoft.com/office/powerpoint/2010/main" val="205460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Practising language analysis</a:t>
            </a:r>
          </a:p>
        </p:txBody>
      </p:sp>
      <p:sp>
        <p:nvSpPr>
          <p:cNvPr id="8" name="TextBox 7"/>
          <p:cNvSpPr txBox="1"/>
          <p:nvPr/>
        </p:nvSpPr>
        <p:spPr>
          <a:xfrm>
            <a:off x="464526" y="1622426"/>
            <a:ext cx="11516608" cy="3108543"/>
          </a:xfrm>
          <a:prstGeom prst="rect">
            <a:avLst/>
          </a:prstGeom>
          <a:noFill/>
        </p:spPr>
        <p:txBody>
          <a:bodyPr wrap="square" rtlCol="0">
            <a:spAutoFit/>
          </a:bodyPr>
          <a:lstStyle/>
          <a:p>
            <a:r>
              <a:rPr lang="en-GB" sz="2800" dirty="0">
                <a:solidFill>
                  <a:schemeClr val="tx2"/>
                </a:solidFill>
                <a:latin typeface="Century Gothic" panose="020B0502020202020204" pitchFamily="34" charset="0"/>
                <a:hlinkClick r:id="rId4"/>
              </a:rPr>
              <a:t>UK Linguistics Olympiad</a:t>
            </a:r>
            <a:endParaRPr lang="en-GB" sz="2400" dirty="0">
              <a:solidFill>
                <a:schemeClr val="tx2"/>
              </a:solidFill>
            </a:endParaRPr>
          </a:p>
          <a:p>
            <a:endParaRPr lang="en-GB" sz="2400" dirty="0">
              <a:solidFill>
                <a:schemeClr val="tx2"/>
              </a:solidFill>
              <a:latin typeface="Century Gothic" panose="020B0502020202020204" pitchFamily="34" charset="0"/>
            </a:endParaRPr>
          </a:p>
          <a:p>
            <a:r>
              <a:rPr lang="en-GB" sz="2400" dirty="0">
                <a:solidFill>
                  <a:schemeClr val="tx2"/>
                </a:solidFill>
                <a:latin typeface="Century Gothic" panose="020B0502020202020204" pitchFamily="34" charset="0"/>
              </a:rPr>
              <a:t>Aim to develop learners’ understanding of language</a:t>
            </a:r>
          </a:p>
          <a:p>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Lots of example problem sets available via the website</a:t>
            </a: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Wide range of languages (including Fr / Ge / </a:t>
            </a:r>
            <a:r>
              <a:rPr lang="en-GB" sz="2400" dirty="0" err="1">
                <a:solidFill>
                  <a:schemeClr val="tx2"/>
                </a:solidFill>
                <a:latin typeface="Century Gothic" panose="020B0502020202020204" pitchFamily="34" charset="0"/>
              </a:rPr>
              <a:t>Sp</a:t>
            </a:r>
            <a:r>
              <a:rPr lang="en-GB" sz="2400" dirty="0">
                <a:solidFill>
                  <a:schemeClr val="tx2"/>
                </a:solidFill>
                <a:latin typeface="Century Gothic" panose="020B0502020202020204" pitchFamily="34" charset="0"/>
              </a:rPr>
              <a:t>)</a:t>
            </a: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Wide range of language features / structures / patterns explored</a:t>
            </a:r>
          </a:p>
          <a:p>
            <a:endParaRPr lang="en-GB" sz="2400" b="1" dirty="0">
              <a:solidFill>
                <a:schemeClr val="tx2"/>
              </a:solidFill>
              <a:latin typeface="Century Gothic" panose="020B0502020202020204" pitchFamily="34" charset="0"/>
            </a:endParaRPr>
          </a:p>
        </p:txBody>
      </p:sp>
      <p:sp>
        <p:nvSpPr>
          <p:cNvPr id="7" name="TextBox 6"/>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3263502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Comparing different languages</a:t>
            </a:r>
          </a:p>
        </p:txBody>
      </p:sp>
      <p:sp>
        <p:nvSpPr>
          <p:cNvPr id="7" name="TextBox 6"/>
          <p:cNvSpPr txBox="1"/>
          <p:nvPr/>
        </p:nvSpPr>
        <p:spPr>
          <a:xfrm>
            <a:off x="380425" y="1316803"/>
            <a:ext cx="11516608" cy="4985980"/>
          </a:xfrm>
          <a:prstGeom prst="rect">
            <a:avLst/>
          </a:prstGeom>
          <a:noFill/>
        </p:spPr>
        <p:txBody>
          <a:bodyPr wrap="square" rtlCol="0">
            <a:spAutoFit/>
          </a:bodyPr>
          <a:lstStyle/>
          <a:p>
            <a:r>
              <a:rPr lang="en-GB" sz="1900" dirty="0">
                <a:solidFill>
                  <a:schemeClr val="tx2"/>
                </a:solidFill>
                <a:latin typeface="Century Gothic" panose="020B0502020202020204" pitchFamily="34" charset="0"/>
              </a:rPr>
              <a:t>Although there is often a concern about using the L1 in the foreign language classroom, </a:t>
            </a:r>
            <a:r>
              <a:rPr lang="en-GB" sz="1900" b="1" dirty="0">
                <a:solidFill>
                  <a:schemeClr val="accent2"/>
                </a:solidFill>
                <a:latin typeface="Century Gothic" panose="020B0502020202020204" pitchFamily="34" charset="0"/>
              </a:rPr>
              <a:t>strategic</a:t>
            </a:r>
            <a:r>
              <a:rPr lang="en-GB" sz="1900" dirty="0">
                <a:solidFill>
                  <a:schemeClr val="tx2"/>
                </a:solidFill>
                <a:latin typeface="Century Gothic" panose="020B0502020202020204" pitchFamily="34" charset="0"/>
              </a:rPr>
              <a:t>, </a:t>
            </a:r>
            <a:r>
              <a:rPr lang="en-GB" sz="1900" b="1" dirty="0">
                <a:solidFill>
                  <a:schemeClr val="accent2"/>
                </a:solidFill>
                <a:latin typeface="Century Gothic" panose="020B0502020202020204" pitchFamily="34" charset="0"/>
              </a:rPr>
              <a:t>systematic</a:t>
            </a:r>
            <a:r>
              <a:rPr lang="en-GB" sz="1900" dirty="0">
                <a:solidFill>
                  <a:schemeClr val="tx2"/>
                </a:solidFill>
                <a:latin typeface="Century Gothic" panose="020B0502020202020204" pitchFamily="34" charset="0"/>
              </a:rPr>
              <a:t> use and discussion of the L1 (and other languages) and comparison with the L2 can have distinct benefits for both L1 and L2 learning.</a:t>
            </a:r>
          </a:p>
          <a:p>
            <a:pPr algn="r"/>
            <a:r>
              <a:rPr lang="en-GB" sz="1400" dirty="0">
                <a:solidFill>
                  <a:schemeClr val="tx2"/>
                </a:solidFill>
                <a:latin typeface="Century Gothic" panose="020B0502020202020204" pitchFamily="34" charset="0"/>
              </a:rPr>
              <a:t>(Cook, 2001; Horst, White, Bell, 2010; </a:t>
            </a:r>
            <a:r>
              <a:rPr lang="en-GB" sz="1400" dirty="0" err="1">
                <a:solidFill>
                  <a:schemeClr val="tx2"/>
                </a:solidFill>
                <a:latin typeface="Century Gothic" panose="020B0502020202020204" pitchFamily="34" charset="0"/>
              </a:rPr>
              <a:t>Macaro</a:t>
            </a:r>
            <a:r>
              <a:rPr lang="en-GB" sz="1400" dirty="0">
                <a:solidFill>
                  <a:schemeClr val="tx2"/>
                </a:solidFill>
                <a:latin typeface="Century Gothic" panose="020B0502020202020204" pitchFamily="34" charset="0"/>
              </a:rPr>
              <a:t>, 2002; Turnbull, 2001)</a:t>
            </a:r>
          </a:p>
          <a:p>
            <a:pPr algn="r"/>
            <a:endParaRPr lang="en-GB" sz="1900" dirty="0">
              <a:solidFill>
                <a:schemeClr val="tx2"/>
              </a:solidFill>
              <a:latin typeface="Century Gothic" panose="020B0502020202020204" pitchFamily="34" charset="0"/>
            </a:endParaRPr>
          </a:p>
          <a:p>
            <a:endParaRPr lang="en-GB" sz="1900" dirty="0">
              <a:solidFill>
                <a:schemeClr val="tx2"/>
              </a:solidFill>
              <a:latin typeface="Century Gothic" panose="020B0502020202020204" pitchFamily="34" charset="0"/>
            </a:endParaRPr>
          </a:p>
          <a:p>
            <a:endParaRPr lang="en-GB" sz="1900" dirty="0">
              <a:solidFill>
                <a:schemeClr val="tx2"/>
              </a:solidFill>
              <a:latin typeface="Century Gothic" panose="020B0502020202020204" pitchFamily="34" charset="0"/>
            </a:endParaRPr>
          </a:p>
          <a:p>
            <a:endParaRPr lang="en-GB" sz="1900" dirty="0">
              <a:solidFill>
                <a:schemeClr val="tx2"/>
              </a:solidFill>
              <a:latin typeface="Century Gothic" panose="020B0502020202020204" pitchFamily="34" charset="0"/>
            </a:endParaRPr>
          </a:p>
          <a:p>
            <a:r>
              <a:rPr lang="en-GB" sz="1900" dirty="0">
                <a:solidFill>
                  <a:schemeClr val="tx2"/>
                </a:solidFill>
                <a:latin typeface="Century Gothic" panose="020B0502020202020204" pitchFamily="34" charset="0"/>
              </a:rPr>
              <a:t>Making L1/L2 comparisons can have a positive effect on L2 learning. Some evidence…</a:t>
            </a:r>
          </a:p>
          <a:p>
            <a:pPr marL="800100" lvl="1" indent="-342900">
              <a:buFont typeface="Wingdings" panose="05000000000000000000" pitchFamily="2" charset="2"/>
              <a:buChar char="Ø"/>
            </a:pPr>
            <a:r>
              <a:rPr lang="en-GB" sz="1900" dirty="0">
                <a:solidFill>
                  <a:schemeClr val="tx2"/>
                </a:solidFill>
                <a:latin typeface="Century Gothic" panose="020B0502020202020204" pitchFamily="34" charset="0"/>
              </a:rPr>
              <a:t>Earlier study by White &amp; </a:t>
            </a:r>
            <a:r>
              <a:rPr lang="en-GB" sz="1900" dirty="0" err="1">
                <a:solidFill>
                  <a:schemeClr val="tx2"/>
                </a:solidFill>
                <a:latin typeface="Century Gothic" panose="020B0502020202020204" pitchFamily="34" charset="0"/>
              </a:rPr>
              <a:t>Ranta</a:t>
            </a:r>
            <a:r>
              <a:rPr lang="en-GB" sz="1900" dirty="0">
                <a:solidFill>
                  <a:schemeClr val="tx2"/>
                </a:solidFill>
                <a:latin typeface="Century Gothic" panose="020B0502020202020204" pitchFamily="34" charset="0"/>
              </a:rPr>
              <a:t> (2002)</a:t>
            </a:r>
          </a:p>
          <a:p>
            <a:pPr marL="800100" lvl="1" indent="-342900">
              <a:buFont typeface="Wingdings" panose="05000000000000000000" pitchFamily="2" charset="2"/>
              <a:buChar char="Ø"/>
            </a:pPr>
            <a:endParaRPr lang="en-GB" sz="1900" dirty="0">
              <a:solidFill>
                <a:schemeClr val="tx2"/>
              </a:solidFill>
              <a:latin typeface="Century Gothic" panose="020B0502020202020204" pitchFamily="34" charset="0"/>
            </a:endParaRPr>
          </a:p>
          <a:p>
            <a:pPr marL="800100" lvl="1" indent="-342900">
              <a:buFont typeface="Wingdings" panose="05000000000000000000" pitchFamily="2" charset="2"/>
              <a:buChar char="Ø"/>
            </a:pPr>
            <a:r>
              <a:rPr lang="en-GB" sz="1900" dirty="0">
                <a:solidFill>
                  <a:schemeClr val="tx2"/>
                </a:solidFill>
                <a:latin typeface="Century Gothic" panose="020B0502020202020204" pitchFamily="34" charset="0"/>
              </a:rPr>
              <a:t>Study by Ammar, </a:t>
            </a:r>
            <a:r>
              <a:rPr lang="en-GB" sz="1900" dirty="0" err="1">
                <a:solidFill>
                  <a:schemeClr val="tx2"/>
                </a:solidFill>
                <a:latin typeface="Century Gothic" panose="020B0502020202020204" pitchFamily="34" charset="0"/>
              </a:rPr>
              <a:t>Lightbown</a:t>
            </a:r>
            <a:r>
              <a:rPr lang="en-GB" sz="1900" dirty="0">
                <a:solidFill>
                  <a:schemeClr val="tx2"/>
                </a:solidFill>
                <a:latin typeface="Century Gothic" panose="020B0502020202020204" pitchFamily="34" charset="0"/>
              </a:rPr>
              <a:t>, </a:t>
            </a:r>
            <a:r>
              <a:rPr lang="en-GB" sz="1900" dirty="0" err="1">
                <a:solidFill>
                  <a:schemeClr val="tx2"/>
                </a:solidFill>
                <a:latin typeface="Century Gothic" panose="020B0502020202020204" pitchFamily="34" charset="0"/>
              </a:rPr>
              <a:t>Spada</a:t>
            </a:r>
            <a:r>
              <a:rPr lang="en-GB" sz="1900" dirty="0">
                <a:solidFill>
                  <a:schemeClr val="tx2"/>
                </a:solidFill>
                <a:latin typeface="Century Gothic" panose="020B0502020202020204" pitchFamily="34" charset="0"/>
              </a:rPr>
              <a:t> (2010): positive relationship between learners’ awareness of L1-L2 differences and ability to accurately form questions</a:t>
            </a:r>
          </a:p>
          <a:p>
            <a:pPr marL="800100" lvl="1" indent="-342900">
              <a:buFont typeface="Wingdings" panose="05000000000000000000" pitchFamily="2" charset="2"/>
              <a:buChar char="Ø"/>
            </a:pPr>
            <a:endParaRPr lang="en-GB" sz="1900" dirty="0">
              <a:solidFill>
                <a:schemeClr val="tx2"/>
              </a:solidFill>
              <a:latin typeface="Century Gothic" panose="020B0502020202020204" pitchFamily="34" charset="0"/>
            </a:endParaRPr>
          </a:p>
          <a:p>
            <a:pPr marL="800100" lvl="1" indent="-342900">
              <a:buFont typeface="Wingdings" panose="05000000000000000000" pitchFamily="2" charset="2"/>
              <a:buChar char="Ø"/>
            </a:pPr>
            <a:r>
              <a:rPr lang="en-GB" sz="1900" dirty="0">
                <a:solidFill>
                  <a:schemeClr val="tx2"/>
                </a:solidFill>
                <a:latin typeface="Century Gothic" panose="020B0502020202020204" pitchFamily="34" charset="0"/>
              </a:rPr>
              <a:t>Series of studies by McManus &amp; Marsden demonstrating the benefit of L1 grammar explanation and practice on L2 learning </a:t>
            </a:r>
            <a:r>
              <a:rPr lang="en-GB" sz="1600" dirty="0">
                <a:solidFill>
                  <a:schemeClr val="tx2"/>
                </a:solidFill>
                <a:latin typeface="Century Gothic" panose="020B0502020202020204" pitchFamily="34" charset="0"/>
              </a:rPr>
              <a:t>(see summaries from Grammar &amp; Meaningful Practice)</a:t>
            </a:r>
            <a:endParaRPr lang="en-GB" sz="1900" dirty="0">
              <a:solidFill>
                <a:schemeClr val="tx2"/>
              </a:solidFill>
              <a:latin typeface="Century Gothic" panose="020B0502020202020204" pitchFamily="34" charset="0"/>
            </a:endParaRPr>
          </a:p>
          <a:p>
            <a:endParaRPr lang="en-GB" sz="1900" b="1" dirty="0">
              <a:solidFill>
                <a:schemeClr val="tx2"/>
              </a:solidFill>
              <a:latin typeface="Century Gothic" panose="020B0502020202020204" pitchFamily="34" charset="0"/>
            </a:endParaRPr>
          </a:p>
        </p:txBody>
      </p:sp>
      <p:sp>
        <p:nvSpPr>
          <p:cNvPr id="4" name="Rounded Rectangular Callout 3"/>
          <p:cNvSpPr/>
          <p:nvPr/>
        </p:nvSpPr>
        <p:spPr>
          <a:xfrm>
            <a:off x="599769" y="2605549"/>
            <a:ext cx="8141109" cy="717755"/>
          </a:xfrm>
          <a:prstGeom prst="wedgeRoundRectCallout">
            <a:avLst>
              <a:gd name="adj1" fmla="val -22759"/>
              <a:gd name="adj2" fmla="val -92294"/>
              <a:gd name="adj3" fmla="val 16667"/>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2"/>
                </a:solidFill>
                <a:latin typeface="Century Gothic" panose="020B0502020202020204" pitchFamily="34" charset="0"/>
              </a:rPr>
              <a:t>Cross-linguistic awareness (awareness of the similarities and differences between languages) is part of a learners’ metalinguistic awareness</a:t>
            </a:r>
          </a:p>
        </p:txBody>
      </p:sp>
      <p:sp>
        <p:nvSpPr>
          <p:cNvPr id="8" name="TextBox 7"/>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405401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Comparing different languages</a:t>
            </a:r>
          </a:p>
        </p:txBody>
      </p:sp>
      <p:sp>
        <p:nvSpPr>
          <p:cNvPr id="7" name="TextBox 6"/>
          <p:cNvSpPr txBox="1"/>
          <p:nvPr/>
        </p:nvSpPr>
        <p:spPr>
          <a:xfrm>
            <a:off x="429585" y="1316803"/>
            <a:ext cx="11310330" cy="4924425"/>
          </a:xfrm>
          <a:prstGeom prst="rect">
            <a:avLst/>
          </a:prstGeom>
          <a:noFill/>
        </p:spPr>
        <p:txBody>
          <a:bodyPr wrap="square" rtlCol="0">
            <a:spAutoFit/>
          </a:bodyPr>
          <a:lstStyle/>
          <a:p>
            <a:endParaRPr lang="en-GB" sz="1900" dirty="0">
              <a:solidFill>
                <a:schemeClr val="tx2"/>
              </a:solidFill>
              <a:latin typeface="Century Gothic" panose="020B0502020202020204" pitchFamily="34" charset="0"/>
            </a:endParaRPr>
          </a:p>
          <a:p>
            <a:pPr algn="ctr"/>
            <a:r>
              <a:rPr lang="en-GB" sz="2000" dirty="0">
                <a:solidFill>
                  <a:schemeClr val="tx2"/>
                </a:solidFill>
                <a:latin typeface="Century Gothic" panose="020B0502020202020204" pitchFamily="34" charset="0"/>
              </a:rPr>
              <a:t>“regardless of the extent to which the language teacher avoids using the L1 in class, </a:t>
            </a:r>
          </a:p>
          <a:p>
            <a:pPr algn="ctr"/>
            <a:r>
              <a:rPr lang="en-GB" sz="2000" dirty="0">
                <a:solidFill>
                  <a:schemeClr val="tx2"/>
                </a:solidFill>
                <a:latin typeface="Century Gothic" panose="020B0502020202020204" pitchFamily="34" charset="0"/>
              </a:rPr>
              <a:t>it is still always there in the minds of the learner” </a:t>
            </a:r>
          </a:p>
          <a:p>
            <a:pPr algn="r"/>
            <a:r>
              <a:rPr lang="en-GB" sz="1400" dirty="0">
                <a:solidFill>
                  <a:schemeClr val="tx2"/>
                </a:solidFill>
                <a:latin typeface="Century Gothic" panose="020B0502020202020204" pitchFamily="34" charset="0"/>
              </a:rPr>
              <a:t>(Horst et al., 2010, p. 333)</a:t>
            </a:r>
          </a:p>
          <a:p>
            <a:endParaRPr lang="en-GB" sz="1900" dirty="0">
              <a:solidFill>
                <a:schemeClr val="tx2"/>
              </a:solidFill>
              <a:latin typeface="Century Gothic" panose="020B0502020202020204" pitchFamily="34" charset="0"/>
            </a:endParaRPr>
          </a:p>
          <a:p>
            <a:r>
              <a:rPr lang="en-GB" sz="1900" dirty="0">
                <a:solidFill>
                  <a:schemeClr val="tx2"/>
                </a:solidFill>
                <a:latin typeface="Century Gothic" panose="020B0502020202020204" pitchFamily="34" charset="0"/>
              </a:rPr>
              <a:t>We know that the L1 can positively and negatively influence L2 learning</a:t>
            </a:r>
          </a:p>
          <a:p>
            <a:pPr marL="800100" lvl="1" indent="-342900">
              <a:buFont typeface="Wingdings" panose="05000000000000000000" pitchFamily="2" charset="2"/>
              <a:buChar char="Ø"/>
            </a:pPr>
            <a:endParaRPr lang="en-GB" sz="1900" dirty="0">
              <a:solidFill>
                <a:schemeClr val="tx2"/>
              </a:solidFill>
              <a:latin typeface="Century Gothic" panose="020B0502020202020204" pitchFamily="34" charset="0"/>
            </a:endParaRPr>
          </a:p>
          <a:p>
            <a:pPr marL="800100" lvl="1" indent="-342900">
              <a:buFont typeface="Wingdings" panose="05000000000000000000" pitchFamily="2" charset="2"/>
              <a:buChar char="Ø"/>
            </a:pPr>
            <a:r>
              <a:rPr lang="en-GB" sz="1900" dirty="0">
                <a:solidFill>
                  <a:schemeClr val="tx2"/>
                </a:solidFill>
                <a:latin typeface="Century Gothic" panose="020B0502020202020204" pitchFamily="34" charset="0"/>
              </a:rPr>
              <a:t>Learners try to apply patterns from their L1 when interpreting and using the L2</a:t>
            </a:r>
          </a:p>
          <a:p>
            <a:pPr marL="800100" lvl="1" indent="-342900">
              <a:buFont typeface="Wingdings" panose="05000000000000000000" pitchFamily="2" charset="2"/>
              <a:buChar char="Ø"/>
            </a:pPr>
            <a:endParaRPr lang="en-GB" sz="1900" dirty="0">
              <a:solidFill>
                <a:schemeClr val="tx2"/>
              </a:solidFill>
              <a:latin typeface="Century Gothic" panose="020B0502020202020204" pitchFamily="34" charset="0"/>
            </a:endParaRPr>
          </a:p>
          <a:p>
            <a:pPr marL="800100" lvl="1" indent="-342900">
              <a:buFont typeface="Wingdings" panose="05000000000000000000" pitchFamily="2" charset="2"/>
              <a:buChar char="Ø"/>
            </a:pPr>
            <a:r>
              <a:rPr lang="en-GB" sz="1900" dirty="0">
                <a:solidFill>
                  <a:schemeClr val="tx2"/>
                </a:solidFill>
                <a:latin typeface="Century Gothic" panose="020B0502020202020204" pitchFamily="34" charset="0"/>
              </a:rPr>
              <a:t>Learners view the L2 through the “lens” of their L1, especially in earlier stages of learning (and across all areas of language learning, including phonics, vocabulary &amp; grammar)</a:t>
            </a:r>
          </a:p>
          <a:p>
            <a:pPr lvl="1" algn="r"/>
            <a:r>
              <a:rPr lang="en-GB" sz="1400" dirty="0">
                <a:solidFill>
                  <a:schemeClr val="tx2"/>
                </a:solidFill>
                <a:latin typeface="Century Gothic" panose="020B0502020202020204" pitchFamily="34" charset="0"/>
              </a:rPr>
              <a:t>(N. Ellis, 2006)</a:t>
            </a:r>
          </a:p>
          <a:p>
            <a:endParaRPr lang="en-GB" sz="14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Cross-linguistic comparisons can help to reinforce correct L2 form-meaning connections</a:t>
            </a:r>
          </a:p>
          <a:p>
            <a:r>
              <a:rPr lang="en-GB" sz="2000" b="1" dirty="0">
                <a:solidFill>
                  <a:schemeClr val="tx2"/>
                </a:solidFill>
                <a:latin typeface="Century Gothic" panose="020B0502020202020204" pitchFamily="34" charset="0"/>
              </a:rPr>
              <a:t>particularly for features which behave differently in the L1 versus the L2</a:t>
            </a:r>
          </a:p>
          <a:p>
            <a:endParaRPr lang="en-GB" sz="2000" dirty="0">
              <a:solidFill>
                <a:schemeClr val="tx2"/>
              </a:solidFill>
              <a:latin typeface="Century Gothic" panose="020B0502020202020204" pitchFamily="34" charset="0"/>
            </a:endParaRPr>
          </a:p>
        </p:txBody>
      </p:sp>
      <p:sp>
        <p:nvSpPr>
          <p:cNvPr id="8" name="TextBox 7"/>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90369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Comparing different languages</a:t>
            </a:r>
          </a:p>
        </p:txBody>
      </p:sp>
      <p:sp>
        <p:nvSpPr>
          <p:cNvPr id="7" name="TextBox 6"/>
          <p:cNvSpPr txBox="1"/>
          <p:nvPr/>
        </p:nvSpPr>
        <p:spPr>
          <a:xfrm>
            <a:off x="429585" y="1847482"/>
            <a:ext cx="6219571" cy="3231654"/>
          </a:xfrm>
          <a:prstGeom prst="rect">
            <a:avLst/>
          </a:prstGeom>
          <a:noFill/>
        </p:spPr>
        <p:txBody>
          <a:bodyPr wrap="square" rtlCol="0">
            <a:spAutoFit/>
          </a:bodyPr>
          <a:lstStyle/>
          <a:p>
            <a:r>
              <a:rPr lang="en-GB" sz="2000" b="1" dirty="0">
                <a:solidFill>
                  <a:schemeClr val="tx2"/>
                </a:solidFill>
                <a:latin typeface="Century Gothic" panose="020B0502020202020204" pitchFamily="34" charset="0"/>
              </a:rPr>
              <a:t>OASIS Summary of Horst, White &amp; Bell (2010)</a:t>
            </a:r>
          </a:p>
          <a:p>
            <a:pPr marL="342900" indent="-342900">
              <a:buFont typeface="Wingdings" panose="05000000000000000000" pitchFamily="2" charset="2"/>
              <a:buChar char="Ø"/>
            </a:pPr>
            <a:r>
              <a:rPr lang="en-GB" dirty="0">
                <a:solidFill>
                  <a:schemeClr val="tx2"/>
                </a:solidFill>
                <a:latin typeface="Century Gothic" panose="020B0502020202020204" pitchFamily="34" charset="0"/>
              </a:rPr>
              <a:t>In both the L1 and L2 classroom, observed minimal, sporadic comparisons with the other language.</a:t>
            </a:r>
          </a:p>
          <a:p>
            <a:pPr marL="342900" indent="-342900">
              <a:buFont typeface="Wingdings" panose="05000000000000000000" pitchFamily="2" charset="2"/>
              <a:buChar char="Ø"/>
            </a:pPr>
            <a:r>
              <a:rPr lang="en-GB" dirty="0">
                <a:solidFill>
                  <a:schemeClr val="tx2"/>
                </a:solidFill>
                <a:latin typeface="Century Gothic" panose="020B0502020202020204" pitchFamily="34" charset="0"/>
              </a:rPr>
              <a:t>Developed cross-linguistic awareness activities for L1 French learners of English.</a:t>
            </a:r>
          </a:p>
          <a:p>
            <a:pPr marL="342900" indent="-342900">
              <a:buFont typeface="Wingdings" panose="05000000000000000000" pitchFamily="2" charset="2"/>
              <a:buChar char="Ø"/>
            </a:pPr>
            <a:r>
              <a:rPr lang="en-GB" dirty="0">
                <a:solidFill>
                  <a:schemeClr val="tx2"/>
                </a:solidFill>
                <a:latin typeface="Century Gothic" panose="020B0502020202020204" pitchFamily="34" charset="0"/>
              </a:rPr>
              <a:t>Learners able to clearly compare the languages and note useful points of similarity and difference.</a:t>
            </a:r>
          </a:p>
          <a:p>
            <a:endParaRPr lang="en-GB" dirty="0">
              <a:solidFill>
                <a:schemeClr val="tx2"/>
              </a:solidFill>
              <a:latin typeface="Century Gothic" panose="020B0502020202020204" pitchFamily="34" charset="0"/>
            </a:endParaRPr>
          </a:p>
          <a:p>
            <a:endParaRPr lang="en-GB"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p:txBody>
      </p:sp>
      <p:sp>
        <p:nvSpPr>
          <p:cNvPr id="10" name="Rounded Rectangular Callout 9"/>
          <p:cNvSpPr/>
          <p:nvPr/>
        </p:nvSpPr>
        <p:spPr>
          <a:xfrm>
            <a:off x="699007" y="1101624"/>
            <a:ext cx="2158886" cy="570139"/>
          </a:xfrm>
          <a:prstGeom prst="wedgeRoundRectCallout">
            <a:avLst>
              <a:gd name="adj1" fmla="val -21707"/>
              <a:gd name="adj2" fmla="val 91140"/>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latin typeface="Century Gothic" panose="020B0502020202020204" pitchFamily="34" charset="0"/>
              </a:rPr>
              <a:t>Resource portal </a:t>
            </a:r>
            <a:r>
              <a:rPr lang="en-GB" sz="1600" dirty="0">
                <a:solidFill>
                  <a:schemeClr val="tx2"/>
                </a:solidFill>
                <a:latin typeface="Century Gothic" panose="020B0502020202020204" pitchFamily="34" charset="0"/>
                <a:sym typeface="Wingdings" panose="05000000000000000000" pitchFamily="2" charset="2"/>
              </a:rPr>
              <a:t></a:t>
            </a:r>
          </a:p>
          <a:p>
            <a:pPr algn="ctr"/>
            <a:r>
              <a:rPr lang="en-GB" sz="1600" dirty="0">
                <a:solidFill>
                  <a:schemeClr val="tx2"/>
                </a:solidFill>
                <a:latin typeface="Century Gothic" panose="020B0502020202020204" pitchFamily="34" charset="0"/>
                <a:sym typeface="Wingdings" panose="05000000000000000000" pitchFamily="2" charset="2"/>
              </a:rPr>
              <a:t>KS2 Grammar</a:t>
            </a:r>
            <a:endParaRPr lang="en-GB" sz="1600" dirty="0">
              <a:solidFill>
                <a:schemeClr val="tx2"/>
              </a:solidFill>
              <a:latin typeface="Century Gothic" panose="020B0502020202020204" pitchFamily="34" charset="0"/>
            </a:endParaRPr>
          </a:p>
        </p:txBody>
      </p:sp>
      <p:sp>
        <p:nvSpPr>
          <p:cNvPr id="4" name="TextBox 3"/>
          <p:cNvSpPr txBox="1"/>
          <p:nvPr/>
        </p:nvSpPr>
        <p:spPr>
          <a:xfrm>
            <a:off x="7492181" y="1094307"/>
            <a:ext cx="4461027" cy="584775"/>
          </a:xfrm>
          <a:prstGeom prst="rect">
            <a:avLst/>
          </a:prstGeom>
          <a:noFill/>
        </p:spPr>
        <p:txBody>
          <a:bodyPr wrap="square" rtlCol="0">
            <a:spAutoFit/>
          </a:bodyPr>
          <a:lstStyle/>
          <a:p>
            <a:pPr algn="r"/>
            <a:r>
              <a:rPr lang="en-GB" sz="1600" i="1" dirty="0">
                <a:solidFill>
                  <a:schemeClr val="tx2"/>
                </a:solidFill>
                <a:latin typeface="Century Gothic" panose="020B0502020202020204" pitchFamily="34" charset="0"/>
              </a:rPr>
              <a:t>Features Horst et al (2010) identified for the (L1 French) learners of English in their study</a:t>
            </a:r>
          </a:p>
        </p:txBody>
      </p:sp>
      <p:pic>
        <p:nvPicPr>
          <p:cNvPr id="3" name="Picture 2" descr="background rectangle "/>
          <p:cNvPicPr>
            <a:picLocks noChangeAspect="1"/>
          </p:cNvPicPr>
          <p:nvPr/>
        </p:nvPicPr>
        <p:blipFill>
          <a:blip r:embed="rId4"/>
          <a:stretch>
            <a:fillRect/>
          </a:stretch>
        </p:blipFill>
        <p:spPr>
          <a:xfrm>
            <a:off x="6907520" y="1782682"/>
            <a:ext cx="5045688" cy="2202483"/>
          </a:xfrm>
          <a:prstGeom prst="rect">
            <a:avLst/>
          </a:prstGeom>
          <a:ln w="38100">
            <a:solidFill>
              <a:srgbClr val="7030A0"/>
            </a:solidFill>
          </a:ln>
        </p:spPr>
      </p:pic>
      <p:sp>
        <p:nvSpPr>
          <p:cNvPr id="8" name="Rectangle 7"/>
          <p:cNvSpPr/>
          <p:nvPr/>
        </p:nvSpPr>
        <p:spPr>
          <a:xfrm>
            <a:off x="1682321" y="4440856"/>
            <a:ext cx="8216421" cy="1631216"/>
          </a:xfrm>
          <a:prstGeom prst="rect">
            <a:avLst/>
          </a:prstGeom>
        </p:spPr>
        <p:txBody>
          <a:bodyPr wrap="square">
            <a:spAutoFit/>
          </a:bodyPr>
          <a:lstStyle/>
          <a:p>
            <a:pPr algn="ctr"/>
            <a:r>
              <a:rPr lang="en-GB" sz="2000" b="1" dirty="0">
                <a:solidFill>
                  <a:schemeClr val="tx2"/>
                </a:solidFill>
                <a:latin typeface="Century Gothic" panose="020B0502020202020204" pitchFamily="34" charset="0"/>
              </a:rPr>
              <a:t>In your own teaching, where do you think it might be useful to draw comparisons between English and the target language?</a:t>
            </a:r>
          </a:p>
          <a:p>
            <a:pPr algn="ctr"/>
            <a:endParaRPr lang="en-GB" sz="2000" b="1" dirty="0">
              <a:solidFill>
                <a:schemeClr val="tx2"/>
              </a:solidFill>
              <a:latin typeface="Century Gothic" panose="020B0502020202020204" pitchFamily="34" charset="0"/>
            </a:endParaRPr>
          </a:p>
          <a:p>
            <a:pPr algn="ctr"/>
            <a:r>
              <a:rPr lang="en-GB" sz="2000" b="1" dirty="0">
                <a:solidFill>
                  <a:schemeClr val="tx2"/>
                </a:solidFill>
                <a:latin typeface="Century Gothic" panose="020B0502020202020204" pitchFamily="34" charset="0"/>
              </a:rPr>
              <a:t>Are there particular language structures that it would be useful to explore with your pupils?</a:t>
            </a:r>
          </a:p>
        </p:txBody>
      </p:sp>
      <p:sp>
        <p:nvSpPr>
          <p:cNvPr id="9" name="TextBox 8"/>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160572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background rectangles"/>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12" name="Isosceles Triangle 11"/>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 name="Rectangle 12"/>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9" name="Isosceles Triangle 8"/>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1" name="Rectangle 10"/>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3" name="Title 2">
            <a:extLst>
              <a:ext uri="{FF2B5EF4-FFF2-40B4-BE49-F238E27FC236}">
                <a16:creationId xmlns:a16="http://schemas.microsoft.com/office/drawing/2014/main" id="{06ADC65E-A499-5E4C-A6E4-A68144D42805}"/>
              </a:ext>
            </a:extLst>
          </p:cNvPr>
          <p:cNvSpPr>
            <a:spLocks noGrp="1"/>
          </p:cNvSpPr>
          <p:nvPr>
            <p:ph type="title" idx="4294967295"/>
          </p:nvPr>
        </p:nvSpPr>
        <p:spPr>
          <a:xfrm>
            <a:off x="380117" y="1796722"/>
            <a:ext cx="10515600" cy="1325563"/>
          </a:xfrm>
        </p:spPr>
        <p:txBody>
          <a:bodyPr/>
          <a:lstStyle/>
          <a:p>
            <a:pPr rtl="0" eaLnBrk="1" fontAlgn="auto" latinLnBrk="0" hangingPunct="1"/>
            <a:r>
              <a:rPr lang="en-GB" sz="4000" b="1" i="0" kern="1200" spc="0" baseline="0" dirty="0">
                <a:ln>
                  <a:noFill/>
                </a:ln>
                <a:solidFill>
                  <a:srgbClr val="FFFFFF"/>
                </a:solidFill>
                <a:effectLst/>
                <a:latin typeface="Century Gothic" panose="020B0502020202020204" pitchFamily="34" charset="0"/>
                <a:ea typeface="+mn-ea"/>
                <a:cs typeface="+mn-cs"/>
              </a:rPr>
              <a:t>Asking questions</a:t>
            </a:r>
            <a:endParaRPr lang="en-CA" dirty="0">
              <a:effectLst/>
            </a:endParaRPr>
          </a:p>
        </p:txBody>
      </p:sp>
      <p:sp>
        <p:nvSpPr>
          <p:cNvPr id="15" name="Title 3"/>
          <p:cNvSpPr txBox="1">
            <a:spLocks/>
          </p:cNvSpPr>
          <p:nvPr/>
        </p:nvSpPr>
        <p:spPr>
          <a:xfrm>
            <a:off x="395111" y="2737679"/>
            <a:ext cx="5320595" cy="1311807"/>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Explanation and activity</a:t>
            </a:r>
            <a:endParaRPr kumimoji="0" lang="en-GB" sz="3200" b="0" i="1"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6" name="Picture 15"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213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45886" y="304424"/>
            <a:ext cx="5795962" cy="707849"/>
          </a:xfrm>
        </p:spPr>
        <p:txBody>
          <a:bodyPr>
            <a:normAutofit/>
          </a:bodyPr>
          <a:lstStyle/>
          <a:p>
            <a:r>
              <a:rPr lang="en-GB" sz="3600" b="1" dirty="0">
                <a:solidFill>
                  <a:schemeClr val="bg1"/>
                </a:solidFill>
              </a:rPr>
              <a:t>Asking questions</a:t>
            </a:r>
          </a:p>
        </p:txBody>
      </p:sp>
      <p:sp>
        <p:nvSpPr>
          <p:cNvPr id="21" name="Rounded Rectangle 20">
            <a:extLst>
              <a:ext uri="{FF2B5EF4-FFF2-40B4-BE49-F238E27FC236}">
                <a16:creationId xmlns:a16="http://schemas.microsoft.com/office/drawing/2014/main" id="{C296FE08-43E2-6E45-A27E-234EC6D29B89}"/>
              </a:ext>
            </a:extLst>
          </p:cNvPr>
          <p:cNvSpPr/>
          <p:nvPr/>
        </p:nvSpPr>
        <p:spPr>
          <a:xfrm>
            <a:off x="8899071" y="291230"/>
            <a:ext cx="2992891"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grammar explanation</a:t>
            </a:r>
          </a:p>
        </p:txBody>
      </p:sp>
      <p:sp>
        <p:nvSpPr>
          <p:cNvPr id="8" name="TextBox 7">
            <a:extLst>
              <a:ext uri="{FF2B5EF4-FFF2-40B4-BE49-F238E27FC236}">
                <a16:creationId xmlns:a16="http://schemas.microsoft.com/office/drawing/2014/main" id="{7097DF9C-A7D9-8640-9AEB-3360D65533A2}"/>
              </a:ext>
            </a:extLst>
          </p:cNvPr>
          <p:cNvSpPr txBox="1"/>
          <p:nvPr/>
        </p:nvSpPr>
        <p:spPr>
          <a:xfrm>
            <a:off x="236243" y="1346837"/>
            <a:ext cx="1701107"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Word order</a:t>
            </a:r>
          </a:p>
        </p:txBody>
      </p:sp>
      <p:sp>
        <p:nvSpPr>
          <p:cNvPr id="9" name="TextBox 8">
            <a:extLst>
              <a:ext uri="{FF2B5EF4-FFF2-40B4-BE49-F238E27FC236}">
                <a16:creationId xmlns:a16="http://schemas.microsoft.com/office/drawing/2014/main" id="{7F59C740-3069-4547-ADA3-3A2A411447BC}"/>
              </a:ext>
            </a:extLst>
          </p:cNvPr>
          <p:cNvSpPr txBox="1"/>
          <p:nvPr/>
        </p:nvSpPr>
        <p:spPr>
          <a:xfrm>
            <a:off x="225743" y="1906568"/>
            <a:ext cx="116400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SimSun" panose="02010600030101010101" pitchFamily="2" charset="-122"/>
                <a:cs typeface="Times New Roman" panose="02020603050405020304" pitchFamily="18" charset="0"/>
              </a:rPr>
              <a:t>To ask a ‘yes/no’ question in English, ‘do you..’ is followed by a verb. </a:t>
            </a:r>
            <a:endParaRPr kumimoji="0" lang="en-US" sz="22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2" name="TextBox 1"/>
          <p:cNvSpPr txBox="1"/>
          <p:nvPr/>
        </p:nvSpPr>
        <p:spPr>
          <a:xfrm>
            <a:off x="332913" y="2476512"/>
            <a:ext cx="1440748" cy="400110"/>
          </a:xfrm>
          <a:prstGeom prst="rect">
            <a:avLst/>
          </a:prstGeom>
          <a:noFill/>
          <a:ln w="3810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Statement</a:t>
            </a:r>
          </a:p>
        </p:txBody>
      </p:sp>
      <p:graphicFrame>
        <p:nvGraphicFramePr>
          <p:cNvPr id="29" name="Table 28" descr="table with German sentence ">
            <a:extLst>
              <a:ext uri="{FF2B5EF4-FFF2-40B4-BE49-F238E27FC236}">
                <a16:creationId xmlns:a16="http://schemas.microsoft.com/office/drawing/2014/main" id="{52826FF5-474C-4C0A-8649-55BB68444750}"/>
              </a:ext>
            </a:extLst>
          </p:cNvPr>
          <p:cNvGraphicFramePr>
            <a:graphicFrameLocks noGrp="1"/>
          </p:cNvGraphicFramePr>
          <p:nvPr>
            <p:extLst>
              <p:ext uri="{D42A27DB-BD31-4B8C-83A1-F6EECF244321}">
                <p14:modId xmlns:p14="http://schemas.microsoft.com/office/powerpoint/2010/main" val="2369393551"/>
              </p:ext>
            </p:extLst>
          </p:nvPr>
        </p:nvGraphicFramePr>
        <p:xfrm>
          <a:off x="2465136" y="2533141"/>
          <a:ext cx="5023803" cy="331026"/>
        </p:xfrm>
        <a:graphic>
          <a:graphicData uri="http://schemas.openxmlformats.org/drawingml/2006/table">
            <a:tbl>
              <a:tblPr firstRow="1" firstCol="1" bandRow="1"/>
              <a:tblGrid>
                <a:gridCol w="1433682">
                  <a:extLst>
                    <a:ext uri="{9D8B030D-6E8A-4147-A177-3AD203B41FA5}">
                      <a16:colId xmlns:a16="http://schemas.microsoft.com/office/drawing/2014/main" val="3299332981"/>
                    </a:ext>
                  </a:extLst>
                </a:gridCol>
                <a:gridCol w="1432836">
                  <a:extLst>
                    <a:ext uri="{9D8B030D-6E8A-4147-A177-3AD203B41FA5}">
                      <a16:colId xmlns:a16="http://schemas.microsoft.com/office/drawing/2014/main" val="2339081122"/>
                    </a:ext>
                  </a:extLst>
                </a:gridCol>
                <a:gridCol w="2157285">
                  <a:extLst>
                    <a:ext uri="{9D8B030D-6E8A-4147-A177-3AD203B41FA5}">
                      <a16:colId xmlns:a16="http://schemas.microsoft.com/office/drawing/2014/main" val="1873099146"/>
                    </a:ext>
                  </a:extLst>
                </a:gridCol>
              </a:tblGrid>
              <a:tr h="0">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You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b="1" dirty="0">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have</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 football.</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76750465"/>
                  </a:ext>
                </a:extLst>
              </a:tr>
            </a:tbl>
          </a:graphicData>
        </a:graphic>
      </p:graphicFrame>
      <p:sp>
        <p:nvSpPr>
          <p:cNvPr id="19" name="TextBox 18"/>
          <p:cNvSpPr txBox="1"/>
          <p:nvPr/>
        </p:nvSpPr>
        <p:spPr>
          <a:xfrm>
            <a:off x="332913" y="3045957"/>
            <a:ext cx="1428378" cy="400110"/>
          </a:xfrm>
          <a:prstGeom prst="rect">
            <a:avLst/>
          </a:prstGeom>
          <a:noFill/>
          <a:ln w="3810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Question</a:t>
            </a:r>
          </a:p>
        </p:txBody>
      </p:sp>
      <p:graphicFrame>
        <p:nvGraphicFramePr>
          <p:cNvPr id="30" name="Table 29" descr="table with German sentence ">
            <a:extLst>
              <a:ext uri="{FF2B5EF4-FFF2-40B4-BE49-F238E27FC236}">
                <a16:creationId xmlns:a16="http://schemas.microsoft.com/office/drawing/2014/main" id="{2C0D36A0-D8A7-4129-B389-5AB25B4FA087}"/>
              </a:ext>
            </a:extLst>
          </p:cNvPr>
          <p:cNvGraphicFramePr>
            <a:graphicFrameLocks noGrp="1"/>
          </p:cNvGraphicFramePr>
          <p:nvPr>
            <p:extLst>
              <p:ext uri="{D42A27DB-BD31-4B8C-83A1-F6EECF244321}">
                <p14:modId xmlns:p14="http://schemas.microsoft.com/office/powerpoint/2010/main" val="3396900374"/>
              </p:ext>
            </p:extLst>
          </p:nvPr>
        </p:nvGraphicFramePr>
        <p:xfrm>
          <a:off x="2465135" y="3080032"/>
          <a:ext cx="5023803" cy="331026"/>
        </p:xfrm>
        <a:graphic>
          <a:graphicData uri="http://schemas.openxmlformats.org/drawingml/2006/table">
            <a:tbl>
              <a:tblPr firstRow="1" firstCol="1" bandRow="1"/>
              <a:tblGrid>
                <a:gridCol w="1433682">
                  <a:extLst>
                    <a:ext uri="{9D8B030D-6E8A-4147-A177-3AD203B41FA5}">
                      <a16:colId xmlns:a16="http://schemas.microsoft.com/office/drawing/2014/main" val="3299332981"/>
                    </a:ext>
                  </a:extLst>
                </a:gridCol>
                <a:gridCol w="1432836">
                  <a:extLst>
                    <a:ext uri="{9D8B030D-6E8A-4147-A177-3AD203B41FA5}">
                      <a16:colId xmlns:a16="http://schemas.microsoft.com/office/drawing/2014/main" val="2339081122"/>
                    </a:ext>
                  </a:extLst>
                </a:gridCol>
                <a:gridCol w="2157285">
                  <a:extLst>
                    <a:ext uri="{9D8B030D-6E8A-4147-A177-3AD203B41FA5}">
                      <a16:colId xmlns:a16="http://schemas.microsoft.com/office/drawing/2014/main" val="1873099146"/>
                    </a:ext>
                  </a:extLst>
                </a:gridCol>
              </a:tblGrid>
              <a:tr h="0">
                <a:tc>
                  <a:txBody>
                    <a:bodyPr/>
                    <a:lstStyle/>
                    <a:p>
                      <a:pPr>
                        <a:lnSpc>
                          <a:spcPct val="107000"/>
                        </a:lnSpc>
                        <a:spcAft>
                          <a:spcPts val="0"/>
                        </a:spcAft>
                      </a:pPr>
                      <a:r>
                        <a:rPr lang="en-US" sz="2200" b="1"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Do</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you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b="1" dirty="0">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have</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 football?</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76750465"/>
                  </a:ext>
                </a:extLst>
              </a:tr>
            </a:tbl>
          </a:graphicData>
        </a:graphic>
      </p:graphicFrame>
      <p:sp>
        <p:nvSpPr>
          <p:cNvPr id="22" name="TextBox 21">
            <a:extLst>
              <a:ext uri="{FF2B5EF4-FFF2-40B4-BE49-F238E27FC236}">
                <a16:creationId xmlns:a16="http://schemas.microsoft.com/office/drawing/2014/main" id="{7837C97D-F6F6-427A-A2FC-CE5CB72C1511}"/>
              </a:ext>
            </a:extLst>
          </p:cNvPr>
          <p:cNvSpPr txBox="1"/>
          <p:nvPr/>
        </p:nvSpPr>
        <p:spPr>
          <a:xfrm>
            <a:off x="300038" y="3520411"/>
            <a:ext cx="11719875" cy="1107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SimSun" panose="02010600030101010101" pitchFamily="2" charset="-122"/>
                <a:cs typeface="Times New Roman" panose="02020603050405020304" pitchFamily="18" charset="0"/>
              </a:rPr>
              <a:t>In German, just swap the verb and subject (e.g. ‘du’ (you), like this: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31" name="TextBox 30"/>
          <p:cNvSpPr txBox="1"/>
          <p:nvPr/>
        </p:nvSpPr>
        <p:spPr>
          <a:xfrm>
            <a:off x="343846" y="4230106"/>
            <a:ext cx="1485900" cy="400110"/>
          </a:xfrm>
          <a:prstGeom prst="rect">
            <a:avLst/>
          </a:prstGeom>
          <a:noFill/>
          <a:ln w="3810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Statement</a:t>
            </a:r>
          </a:p>
        </p:txBody>
      </p:sp>
      <p:graphicFrame>
        <p:nvGraphicFramePr>
          <p:cNvPr id="17" name="Table 16" descr="table with German sentence ">
            <a:extLst>
              <a:ext uri="{FF2B5EF4-FFF2-40B4-BE49-F238E27FC236}">
                <a16:creationId xmlns:a16="http://schemas.microsoft.com/office/drawing/2014/main" id="{975D2124-681A-5249-9889-59E7FAB1C77C}"/>
              </a:ext>
            </a:extLst>
          </p:cNvPr>
          <p:cNvGraphicFramePr>
            <a:graphicFrameLocks noGrp="1"/>
          </p:cNvGraphicFramePr>
          <p:nvPr>
            <p:extLst>
              <p:ext uri="{D42A27DB-BD31-4B8C-83A1-F6EECF244321}">
                <p14:modId xmlns:p14="http://schemas.microsoft.com/office/powerpoint/2010/main" val="1746282124"/>
              </p:ext>
            </p:extLst>
          </p:nvPr>
        </p:nvGraphicFramePr>
        <p:xfrm>
          <a:off x="2465135" y="4262988"/>
          <a:ext cx="5023803" cy="331026"/>
        </p:xfrm>
        <a:graphic>
          <a:graphicData uri="http://schemas.openxmlformats.org/drawingml/2006/table">
            <a:tbl>
              <a:tblPr firstRow="1" firstCol="1" bandRow="1"/>
              <a:tblGrid>
                <a:gridCol w="1433682">
                  <a:extLst>
                    <a:ext uri="{9D8B030D-6E8A-4147-A177-3AD203B41FA5}">
                      <a16:colId xmlns:a16="http://schemas.microsoft.com/office/drawing/2014/main" val="3299332981"/>
                    </a:ext>
                  </a:extLst>
                </a:gridCol>
                <a:gridCol w="1432836">
                  <a:extLst>
                    <a:ext uri="{9D8B030D-6E8A-4147-A177-3AD203B41FA5}">
                      <a16:colId xmlns:a16="http://schemas.microsoft.com/office/drawing/2014/main" val="2339081122"/>
                    </a:ext>
                  </a:extLst>
                </a:gridCol>
                <a:gridCol w="2157285">
                  <a:extLst>
                    <a:ext uri="{9D8B030D-6E8A-4147-A177-3AD203B41FA5}">
                      <a16:colId xmlns:a16="http://schemas.microsoft.com/office/drawing/2014/main" val="1873099146"/>
                    </a:ext>
                  </a:extLst>
                </a:gridCol>
              </a:tblGrid>
              <a:tr h="0">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b="1" dirty="0">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hast</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einen</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Fußball</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76750465"/>
                  </a:ext>
                </a:extLst>
              </a:tr>
            </a:tbl>
          </a:graphicData>
        </a:graphic>
      </p:graphicFrame>
      <p:sp>
        <p:nvSpPr>
          <p:cNvPr id="32" name="TextBox 31"/>
          <p:cNvSpPr txBox="1"/>
          <p:nvPr/>
        </p:nvSpPr>
        <p:spPr>
          <a:xfrm>
            <a:off x="332913" y="4815843"/>
            <a:ext cx="1473530" cy="400110"/>
          </a:xfrm>
          <a:prstGeom prst="rect">
            <a:avLst/>
          </a:prstGeom>
          <a:noFill/>
          <a:ln w="3810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Question</a:t>
            </a:r>
          </a:p>
        </p:txBody>
      </p:sp>
      <p:graphicFrame>
        <p:nvGraphicFramePr>
          <p:cNvPr id="14" name="Table 13" descr="table with German sentence ">
            <a:extLst>
              <a:ext uri="{FF2B5EF4-FFF2-40B4-BE49-F238E27FC236}">
                <a16:creationId xmlns:a16="http://schemas.microsoft.com/office/drawing/2014/main" id="{C3585864-D256-194D-B21F-4B7FD087D4F3}"/>
              </a:ext>
            </a:extLst>
          </p:cNvPr>
          <p:cNvGraphicFramePr>
            <a:graphicFrameLocks noGrp="1"/>
          </p:cNvGraphicFramePr>
          <p:nvPr>
            <p:extLst>
              <p:ext uri="{D42A27DB-BD31-4B8C-83A1-F6EECF244321}">
                <p14:modId xmlns:p14="http://schemas.microsoft.com/office/powerpoint/2010/main" val="4166967583"/>
              </p:ext>
            </p:extLst>
          </p:nvPr>
        </p:nvGraphicFramePr>
        <p:xfrm>
          <a:off x="2465135" y="4859851"/>
          <a:ext cx="5023803" cy="361302"/>
        </p:xfrm>
        <a:graphic>
          <a:graphicData uri="http://schemas.openxmlformats.org/drawingml/2006/table">
            <a:tbl>
              <a:tblPr firstRow="1" firstCol="1" bandRow="1"/>
              <a:tblGrid>
                <a:gridCol w="1433682">
                  <a:extLst>
                    <a:ext uri="{9D8B030D-6E8A-4147-A177-3AD203B41FA5}">
                      <a16:colId xmlns:a16="http://schemas.microsoft.com/office/drawing/2014/main" val="1349661642"/>
                    </a:ext>
                  </a:extLst>
                </a:gridCol>
                <a:gridCol w="1432836">
                  <a:extLst>
                    <a:ext uri="{9D8B030D-6E8A-4147-A177-3AD203B41FA5}">
                      <a16:colId xmlns:a16="http://schemas.microsoft.com/office/drawing/2014/main" val="1476335593"/>
                    </a:ext>
                  </a:extLst>
                </a:gridCol>
                <a:gridCol w="2157285">
                  <a:extLst>
                    <a:ext uri="{9D8B030D-6E8A-4147-A177-3AD203B41FA5}">
                      <a16:colId xmlns:a16="http://schemas.microsoft.com/office/drawing/2014/main" val="1472177381"/>
                    </a:ext>
                  </a:extLst>
                </a:gridCol>
              </a:tblGrid>
              <a:tr h="361302">
                <a:tc>
                  <a:txBody>
                    <a:bodyPr/>
                    <a:lstStyle/>
                    <a:p>
                      <a:pPr>
                        <a:lnSpc>
                          <a:spcPct val="107000"/>
                        </a:lnSpc>
                        <a:spcAft>
                          <a:spcPts val="0"/>
                        </a:spcAft>
                      </a:pPr>
                      <a:r>
                        <a:rPr lang="en-US" sz="2200" b="1" dirty="0">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Hast</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einen</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Fußball</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50227387"/>
                  </a:ext>
                </a:extLst>
              </a:tr>
            </a:tbl>
          </a:graphicData>
        </a:graphic>
      </p:graphicFrame>
      <p:graphicFrame>
        <p:nvGraphicFramePr>
          <p:cNvPr id="26" name="Table 25" descr="table with German sentence ">
            <a:extLst>
              <a:ext uri="{FF2B5EF4-FFF2-40B4-BE49-F238E27FC236}">
                <a16:creationId xmlns:a16="http://schemas.microsoft.com/office/drawing/2014/main" id="{DBAA2806-4CB4-45DA-B0CE-5904D8713A88}"/>
              </a:ext>
            </a:extLst>
          </p:cNvPr>
          <p:cNvGraphicFramePr>
            <a:graphicFrameLocks noGrp="1"/>
          </p:cNvGraphicFramePr>
          <p:nvPr>
            <p:extLst>
              <p:ext uri="{D42A27DB-BD31-4B8C-83A1-F6EECF244321}">
                <p14:modId xmlns:p14="http://schemas.microsoft.com/office/powerpoint/2010/main" val="46725163"/>
              </p:ext>
            </p:extLst>
          </p:nvPr>
        </p:nvGraphicFramePr>
        <p:xfrm>
          <a:off x="343846" y="5730740"/>
          <a:ext cx="5023803" cy="331026"/>
        </p:xfrm>
        <a:graphic>
          <a:graphicData uri="http://schemas.openxmlformats.org/drawingml/2006/table">
            <a:tbl>
              <a:tblPr firstRow="1" firstCol="1" bandRow="1"/>
              <a:tblGrid>
                <a:gridCol w="1433682">
                  <a:extLst>
                    <a:ext uri="{9D8B030D-6E8A-4147-A177-3AD203B41FA5}">
                      <a16:colId xmlns:a16="http://schemas.microsoft.com/office/drawing/2014/main" val="1349661642"/>
                    </a:ext>
                  </a:extLst>
                </a:gridCol>
                <a:gridCol w="1432836">
                  <a:extLst>
                    <a:ext uri="{9D8B030D-6E8A-4147-A177-3AD203B41FA5}">
                      <a16:colId xmlns:a16="http://schemas.microsoft.com/office/drawing/2014/main" val="1476335593"/>
                    </a:ext>
                  </a:extLst>
                </a:gridCol>
                <a:gridCol w="2157285">
                  <a:extLst>
                    <a:ext uri="{9D8B030D-6E8A-4147-A177-3AD203B41FA5}">
                      <a16:colId xmlns:a16="http://schemas.microsoft.com/office/drawing/2014/main" val="1472177381"/>
                    </a:ext>
                  </a:extLst>
                </a:gridCol>
              </a:tblGrid>
              <a:tr h="0">
                <a:tc>
                  <a:txBody>
                    <a:bodyPr/>
                    <a:lstStyle/>
                    <a:p>
                      <a:pPr>
                        <a:lnSpc>
                          <a:spcPct val="107000"/>
                        </a:lnSpc>
                        <a:spcAft>
                          <a:spcPts val="0"/>
                        </a:spcAft>
                      </a:pPr>
                      <a:r>
                        <a:rPr lang="en-US" sz="2200" b="1"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Do</a:t>
                      </a:r>
                      <a:r>
                        <a:rPr lang="en-US" sz="2200" b="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 you</a:t>
                      </a:r>
                      <a:endParaRPr lang="en-GB" sz="2200" b="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b="1" dirty="0">
                          <a:solidFill>
                            <a:schemeClr val="accent2"/>
                          </a:solidFill>
                          <a:effectLst/>
                          <a:latin typeface="Century Gothic" panose="020B0502020202020204" pitchFamily="34" charset="0"/>
                          <a:ea typeface="SimSun" panose="02010600030101010101" pitchFamily="2" charset="-122"/>
                          <a:cs typeface="Times New Roman" panose="02020603050405020304" pitchFamily="18" charset="0"/>
                        </a:rPr>
                        <a:t>have</a:t>
                      </a:r>
                      <a:endParaRPr lang="en-GB" sz="2200" b="1" dirty="0">
                        <a:solidFill>
                          <a:schemeClr val="accent2"/>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 bottle?</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50227387"/>
                  </a:ext>
                </a:extLst>
              </a:tr>
            </a:tbl>
          </a:graphicData>
        </a:graphic>
      </p:graphicFrame>
      <p:sp>
        <p:nvSpPr>
          <p:cNvPr id="6" name="TextBox 5"/>
          <p:cNvSpPr txBox="1"/>
          <p:nvPr/>
        </p:nvSpPr>
        <p:spPr>
          <a:xfrm>
            <a:off x="4557152" y="5561605"/>
            <a:ext cx="134952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sym typeface="Wingdings" panose="05000000000000000000" pitchFamily="2" charset="2"/>
              </a:rPr>
              <a:t></a:t>
            </a:r>
            <a:endParaRPr kumimoji="0" lang="en-GB" sz="36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graphicFrame>
        <p:nvGraphicFramePr>
          <p:cNvPr id="25" name="Table 24" descr="table with German sentence ">
            <a:extLst>
              <a:ext uri="{FF2B5EF4-FFF2-40B4-BE49-F238E27FC236}">
                <a16:creationId xmlns:a16="http://schemas.microsoft.com/office/drawing/2014/main" id="{C3585864-D256-194D-B21F-4B7FD087D4F3}"/>
              </a:ext>
            </a:extLst>
          </p:cNvPr>
          <p:cNvGraphicFramePr>
            <a:graphicFrameLocks noGrp="1"/>
          </p:cNvGraphicFramePr>
          <p:nvPr>
            <p:extLst>
              <p:ext uri="{D42A27DB-BD31-4B8C-83A1-F6EECF244321}">
                <p14:modId xmlns:p14="http://schemas.microsoft.com/office/powerpoint/2010/main" val="2438277064"/>
              </p:ext>
            </p:extLst>
          </p:nvPr>
        </p:nvGraphicFramePr>
        <p:xfrm>
          <a:off x="5941848" y="5730740"/>
          <a:ext cx="5023803" cy="331026"/>
        </p:xfrm>
        <a:graphic>
          <a:graphicData uri="http://schemas.openxmlformats.org/drawingml/2006/table">
            <a:tbl>
              <a:tblPr firstRow="1" firstCol="1" bandRow="1"/>
              <a:tblGrid>
                <a:gridCol w="1433682">
                  <a:extLst>
                    <a:ext uri="{9D8B030D-6E8A-4147-A177-3AD203B41FA5}">
                      <a16:colId xmlns:a16="http://schemas.microsoft.com/office/drawing/2014/main" val="1349661642"/>
                    </a:ext>
                  </a:extLst>
                </a:gridCol>
                <a:gridCol w="1432836">
                  <a:extLst>
                    <a:ext uri="{9D8B030D-6E8A-4147-A177-3AD203B41FA5}">
                      <a16:colId xmlns:a16="http://schemas.microsoft.com/office/drawing/2014/main" val="1476335593"/>
                    </a:ext>
                  </a:extLst>
                </a:gridCol>
                <a:gridCol w="2157285">
                  <a:extLst>
                    <a:ext uri="{9D8B030D-6E8A-4147-A177-3AD203B41FA5}">
                      <a16:colId xmlns:a16="http://schemas.microsoft.com/office/drawing/2014/main" val="1472177381"/>
                    </a:ext>
                  </a:extLst>
                </a:gridCol>
              </a:tblGrid>
              <a:tr h="0">
                <a:tc>
                  <a:txBody>
                    <a:bodyPr/>
                    <a:lstStyle/>
                    <a:p>
                      <a:pPr>
                        <a:lnSpc>
                          <a:spcPct val="107000"/>
                        </a:lnSpc>
                        <a:spcAft>
                          <a:spcPts val="0"/>
                        </a:spcAft>
                      </a:pPr>
                      <a:r>
                        <a:rPr lang="en-US" sz="2200" b="1" dirty="0">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Hast</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eine</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Flasche</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50227387"/>
                  </a:ext>
                </a:extLst>
              </a:tr>
            </a:tbl>
          </a:graphicData>
        </a:graphic>
      </p:graphicFrame>
      <p:pic>
        <p:nvPicPr>
          <p:cNvPr id="16" name="Picture 15" descr="football">
            <a:extLst>
              <a:ext uri="{FF2B5EF4-FFF2-40B4-BE49-F238E27FC236}">
                <a16:creationId xmlns:a16="http://schemas.microsoft.com/office/drawing/2014/main" id="{5061A712-A2C9-4406-8631-37EB3CB511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9270" y="2744592"/>
            <a:ext cx="770121" cy="774010"/>
          </a:xfrm>
          <a:prstGeom prst="rect">
            <a:avLst/>
          </a:prstGeom>
        </p:spPr>
      </p:pic>
      <p:sp>
        <p:nvSpPr>
          <p:cNvPr id="5" name="Rounded Rectangular Callout 4"/>
          <p:cNvSpPr/>
          <p:nvPr/>
        </p:nvSpPr>
        <p:spPr>
          <a:xfrm>
            <a:off x="7861473" y="1995934"/>
            <a:ext cx="3986681" cy="2785983"/>
          </a:xfrm>
          <a:prstGeom prst="wedgeRoundRectCallout">
            <a:avLst/>
          </a:prstGeom>
          <a:solidFill>
            <a:srgbClr val="1F4E79"/>
          </a:solid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Note that when you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hear </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questions, you get an extra clue from the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intonation</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and when you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read</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you see the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question mark</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12874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animBg="1"/>
      <p:bldP spid="32" grpId="0" animBg="1"/>
      <p:bldP spid="6"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4224" y="338225"/>
            <a:ext cx="5368070" cy="707849"/>
          </a:xfrm>
        </p:spPr>
        <p:txBody>
          <a:bodyPr>
            <a:normAutofit/>
          </a:bodyPr>
          <a:lstStyle/>
          <a:p>
            <a:r>
              <a:rPr lang="en-GB" sz="3600" b="1" dirty="0" err="1">
                <a:solidFill>
                  <a:schemeClr val="bg1"/>
                </a:solidFill>
              </a:rPr>
              <a:t>Ist</a:t>
            </a:r>
            <a:r>
              <a:rPr lang="en-GB" sz="3600" b="1" dirty="0">
                <a:solidFill>
                  <a:schemeClr val="bg1"/>
                </a:solidFill>
              </a:rPr>
              <a:t> das </a:t>
            </a:r>
            <a:r>
              <a:rPr lang="en-GB" sz="3600" b="1" dirty="0" err="1">
                <a:solidFill>
                  <a:schemeClr val="bg1"/>
                </a:solidFill>
              </a:rPr>
              <a:t>eine</a:t>
            </a:r>
            <a:r>
              <a:rPr lang="en-GB" sz="3600" b="1" dirty="0">
                <a:solidFill>
                  <a:schemeClr val="bg1"/>
                </a:solidFill>
              </a:rPr>
              <a:t> </a:t>
            </a:r>
            <a:r>
              <a:rPr lang="en-GB" sz="3600" b="1" dirty="0" err="1">
                <a:solidFill>
                  <a:schemeClr val="bg1"/>
                </a:solidFill>
              </a:rPr>
              <a:t>Frage</a:t>
            </a:r>
            <a:r>
              <a:rPr lang="en-GB" sz="3600" b="1" dirty="0">
                <a:solidFill>
                  <a:schemeClr val="bg1"/>
                </a:solidFill>
              </a:rPr>
              <a:t>?</a:t>
            </a:r>
          </a:p>
        </p:txBody>
      </p:sp>
      <p:sp>
        <p:nvSpPr>
          <p:cNvPr id="10" name="Title 3" descr="title"/>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2" name="Rounded Rectangle 11">
            <a:extLst>
              <a:ext uri="{FF2B5EF4-FFF2-40B4-BE49-F238E27FC236}">
                <a16:creationId xmlns:a16="http://schemas.microsoft.com/office/drawing/2014/main" id="{D578714D-3580-C545-B5C1-E2A9449A0E26}"/>
              </a:ext>
            </a:extLst>
          </p:cNvPr>
          <p:cNvSpPr/>
          <p:nvPr/>
        </p:nvSpPr>
        <p:spPr>
          <a:xfrm>
            <a:off x="10722148" y="291230"/>
            <a:ext cx="1169814"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7D77069A-5832-483F-90C1-0A720945AF94}"/>
              </a:ext>
            </a:extLst>
          </p:cNvPr>
          <p:cNvSpPr txBox="1"/>
          <p:nvPr/>
        </p:nvSpPr>
        <p:spPr>
          <a:xfrm>
            <a:off x="445477" y="1312985"/>
            <a:ext cx="1144648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Frau </a:t>
            </a:r>
            <a:r>
              <a:rPr kumimoji="0" lang="en-GB" sz="22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Organisiert</a:t>
            </a: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is texting Herr </a:t>
            </a:r>
            <a:r>
              <a:rPr kumimoji="0" lang="en-GB" sz="22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Organisiert</a:t>
            </a: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to plan the shopping. </a:t>
            </a:r>
            <a:b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b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He is confused as there is no punctuation!</a:t>
            </a:r>
          </a:p>
        </p:txBody>
      </p:sp>
      <p:sp>
        <p:nvSpPr>
          <p:cNvPr id="8" name="TextBox 7">
            <a:extLst>
              <a:ext uri="{FF2B5EF4-FFF2-40B4-BE49-F238E27FC236}">
                <a16:creationId xmlns:a16="http://schemas.microsoft.com/office/drawing/2014/main" id="{D1255D2D-B63F-477D-8728-F86343D6D4A1}"/>
              </a:ext>
            </a:extLst>
          </p:cNvPr>
          <p:cNvSpPr txBox="1"/>
          <p:nvPr/>
        </p:nvSpPr>
        <p:spPr>
          <a:xfrm>
            <a:off x="445477" y="2315056"/>
            <a:ext cx="418412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Help Herr </a:t>
            </a:r>
            <a:r>
              <a:rPr kumimoji="0" lang="en-GB" sz="22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Organisiert</a:t>
            </a: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b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b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Write "</a:t>
            </a:r>
            <a:r>
              <a:rPr kumimoji="0" lang="en-GB" sz="2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after questions and "</a:t>
            </a:r>
            <a:r>
              <a:rPr kumimoji="0" lang="en-GB" sz="2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after statements.</a:t>
            </a:r>
          </a:p>
        </p:txBody>
      </p:sp>
      <p:pic>
        <p:nvPicPr>
          <p:cNvPr id="5" name="Picture 4" descr="girl">
            <a:extLst>
              <a:ext uri="{FF2B5EF4-FFF2-40B4-BE49-F238E27FC236}">
                <a16:creationId xmlns:a16="http://schemas.microsoft.com/office/drawing/2014/main" id="{69EFE1DF-E138-4C62-BEF9-AA10315758ED}"/>
              </a:ext>
            </a:extLst>
          </p:cNvPr>
          <p:cNvPicPr>
            <a:picLocks noChangeAspect="1"/>
          </p:cNvPicPr>
          <p:nvPr/>
        </p:nvPicPr>
        <p:blipFill>
          <a:blip r:embed="rId4"/>
          <a:stretch>
            <a:fillRect/>
          </a:stretch>
        </p:blipFill>
        <p:spPr>
          <a:xfrm>
            <a:off x="726247" y="4007045"/>
            <a:ext cx="1645255" cy="2120293"/>
          </a:xfrm>
          <a:prstGeom prst="rect">
            <a:avLst/>
          </a:prstGeom>
        </p:spPr>
      </p:pic>
      <p:pic>
        <p:nvPicPr>
          <p:cNvPr id="39" name="Picture 38" descr="boy ">
            <a:extLst>
              <a:ext uri="{FF2B5EF4-FFF2-40B4-BE49-F238E27FC236}">
                <a16:creationId xmlns:a16="http://schemas.microsoft.com/office/drawing/2014/main" id="{5F094FFE-9FAB-4E61-B008-6D745DB14A9A}"/>
              </a:ext>
            </a:extLst>
          </p:cNvPr>
          <p:cNvPicPr>
            <a:picLocks noChangeAspect="1"/>
          </p:cNvPicPr>
          <p:nvPr/>
        </p:nvPicPr>
        <p:blipFill>
          <a:blip r:embed="rId5"/>
          <a:stretch>
            <a:fillRect/>
          </a:stretch>
        </p:blipFill>
        <p:spPr>
          <a:xfrm>
            <a:off x="2516344" y="3905406"/>
            <a:ext cx="1755067" cy="2221932"/>
          </a:xfrm>
          <a:prstGeom prst="rect">
            <a:avLst/>
          </a:prstGeom>
        </p:spPr>
      </p:pic>
      <p:grpSp>
        <p:nvGrpSpPr>
          <p:cNvPr id="111" name="Group 110" descr="Phone with three messages in German showing up on the screen ">
            <a:extLst>
              <a:ext uri="{FF2B5EF4-FFF2-40B4-BE49-F238E27FC236}">
                <a16:creationId xmlns:a16="http://schemas.microsoft.com/office/drawing/2014/main" id="{2FEFC783-E291-40D4-BFFA-FD5F906D3B31}"/>
              </a:ext>
            </a:extLst>
          </p:cNvPr>
          <p:cNvGrpSpPr/>
          <p:nvPr/>
        </p:nvGrpSpPr>
        <p:grpSpPr>
          <a:xfrm>
            <a:off x="4719331" y="2191837"/>
            <a:ext cx="2314515" cy="4003200"/>
            <a:chOff x="4719331" y="2191837"/>
            <a:chExt cx="2314515" cy="4003200"/>
          </a:xfrm>
        </p:grpSpPr>
        <p:grpSp>
          <p:nvGrpSpPr>
            <p:cNvPr id="90" name="Group 89">
              <a:extLst>
                <a:ext uri="{FF2B5EF4-FFF2-40B4-BE49-F238E27FC236}">
                  <a16:creationId xmlns:a16="http://schemas.microsoft.com/office/drawing/2014/main" id="{6F551770-AB3F-4E0B-A717-F645EB787A76}"/>
                </a:ext>
              </a:extLst>
            </p:cNvPr>
            <p:cNvGrpSpPr/>
            <p:nvPr/>
          </p:nvGrpSpPr>
          <p:grpSpPr>
            <a:xfrm>
              <a:off x="4719331" y="2191837"/>
              <a:ext cx="2314515" cy="4003200"/>
              <a:chOff x="4719331" y="2191837"/>
              <a:chExt cx="2198943" cy="4003200"/>
            </a:xfrm>
          </p:grpSpPr>
          <p:grpSp>
            <p:nvGrpSpPr>
              <p:cNvPr id="76" name="Group 75">
                <a:extLst>
                  <a:ext uri="{FF2B5EF4-FFF2-40B4-BE49-F238E27FC236}">
                    <a16:creationId xmlns:a16="http://schemas.microsoft.com/office/drawing/2014/main" id="{E7DED12D-7FC8-4014-B2B6-C8BE48ACB9C3}"/>
                  </a:ext>
                </a:extLst>
              </p:cNvPr>
              <p:cNvGrpSpPr/>
              <p:nvPr/>
            </p:nvGrpSpPr>
            <p:grpSpPr>
              <a:xfrm>
                <a:off x="4719331" y="2191837"/>
                <a:ext cx="2198943" cy="4003200"/>
                <a:chOff x="-30480" y="22860"/>
                <a:chExt cx="3394710" cy="6004560"/>
              </a:xfrm>
            </p:grpSpPr>
            <p:grpSp>
              <p:nvGrpSpPr>
                <p:cNvPr id="77" name="Group 76">
                  <a:extLst>
                    <a:ext uri="{FF2B5EF4-FFF2-40B4-BE49-F238E27FC236}">
                      <a16:creationId xmlns:a16="http://schemas.microsoft.com/office/drawing/2014/main" id="{D75A9328-389D-444C-B00B-D94BE34F30D1}"/>
                    </a:ext>
                  </a:extLst>
                </p:cNvPr>
                <p:cNvGrpSpPr/>
                <p:nvPr/>
              </p:nvGrpSpPr>
              <p:grpSpPr>
                <a:xfrm>
                  <a:off x="-30480" y="22860"/>
                  <a:ext cx="3394710" cy="6004560"/>
                  <a:chOff x="-30480" y="22860"/>
                  <a:chExt cx="3394710" cy="6004560"/>
                </a:xfrm>
              </p:grpSpPr>
              <p:grpSp>
                <p:nvGrpSpPr>
                  <p:cNvPr id="79" name="Group 78">
                    <a:extLst>
                      <a:ext uri="{FF2B5EF4-FFF2-40B4-BE49-F238E27FC236}">
                        <a16:creationId xmlns:a16="http://schemas.microsoft.com/office/drawing/2014/main" id="{7020764E-ED02-42E6-9A59-D371FCF15D9B}"/>
                      </a:ext>
                    </a:extLst>
                  </p:cNvPr>
                  <p:cNvGrpSpPr/>
                  <p:nvPr/>
                </p:nvGrpSpPr>
                <p:grpSpPr>
                  <a:xfrm>
                    <a:off x="-30480" y="22860"/>
                    <a:ext cx="3394710" cy="6004560"/>
                    <a:chOff x="-30480" y="22860"/>
                    <a:chExt cx="3394710" cy="6004560"/>
                  </a:xfrm>
                </p:grpSpPr>
                <p:sp>
                  <p:nvSpPr>
                    <p:cNvPr id="81" name="Rectangle: Rounded Corners 80">
                      <a:extLst>
                        <a:ext uri="{FF2B5EF4-FFF2-40B4-BE49-F238E27FC236}">
                          <a16:creationId xmlns:a16="http://schemas.microsoft.com/office/drawing/2014/main" id="{069099F8-6722-4A8F-B685-F4EDED6119E5}"/>
                        </a:ext>
                      </a:extLst>
                    </p:cNvPr>
                    <p:cNvSpPr/>
                    <p:nvPr/>
                  </p:nvSpPr>
                  <p:spPr>
                    <a:xfrm>
                      <a:off x="-30480" y="22860"/>
                      <a:ext cx="3394710" cy="6004560"/>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2" name="Rectangle 81">
                      <a:extLst>
                        <a:ext uri="{FF2B5EF4-FFF2-40B4-BE49-F238E27FC236}">
                          <a16:creationId xmlns:a16="http://schemas.microsoft.com/office/drawing/2014/main" id="{879BCA75-A814-4DA4-A859-302359A0E6F4}"/>
                        </a:ext>
                      </a:extLst>
                    </p:cNvPr>
                    <p:cNvSpPr/>
                    <p:nvPr/>
                  </p:nvSpPr>
                  <p:spPr>
                    <a:xfrm>
                      <a:off x="152400" y="396240"/>
                      <a:ext cx="3032760" cy="510921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80" name="Oval 79">
                    <a:extLst>
                      <a:ext uri="{FF2B5EF4-FFF2-40B4-BE49-F238E27FC236}">
                        <a16:creationId xmlns:a16="http://schemas.microsoft.com/office/drawing/2014/main" id="{8C437A37-4428-43F1-A016-887FECEA67C4}"/>
                      </a:ext>
                    </a:extLst>
                  </p:cNvPr>
                  <p:cNvSpPr/>
                  <p:nvPr/>
                </p:nvSpPr>
                <p:spPr>
                  <a:xfrm>
                    <a:off x="1577340" y="5593080"/>
                    <a:ext cx="316230" cy="31623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78" name="Speech Bubble: Rectangle with Corners Rounded 77">
                  <a:extLst>
                    <a:ext uri="{FF2B5EF4-FFF2-40B4-BE49-F238E27FC236}">
                      <a16:creationId xmlns:a16="http://schemas.microsoft.com/office/drawing/2014/main" id="{421064E6-492F-487F-B13B-3B47F95E1554}"/>
                    </a:ext>
                  </a:extLst>
                </p:cNvPr>
                <p:cNvSpPr/>
                <p:nvPr/>
              </p:nvSpPr>
              <p:spPr>
                <a:xfrm>
                  <a:off x="266309" y="525985"/>
                  <a:ext cx="2830692" cy="1228946"/>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grpSp>
          <p:sp>
            <p:nvSpPr>
              <p:cNvPr id="7" name="TextBox 6">
                <a:extLst>
                  <a:ext uri="{FF2B5EF4-FFF2-40B4-BE49-F238E27FC236}">
                    <a16:creationId xmlns:a16="http://schemas.microsoft.com/office/drawing/2014/main" id="{E0D05E5E-F816-4891-AE1E-F21AF2EFD445}"/>
                  </a:ext>
                </a:extLst>
              </p:cNvPr>
              <p:cNvSpPr txBox="1"/>
              <p:nvPr/>
            </p:nvSpPr>
            <p:spPr>
              <a:xfrm>
                <a:off x="4895789" y="2605567"/>
                <a:ext cx="19644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1. Hast du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Flasche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Cola __</a:t>
                </a:r>
              </a:p>
            </p:txBody>
          </p:sp>
        </p:grpSp>
        <p:sp>
          <p:nvSpPr>
            <p:cNvPr id="96" name="Speech Bubble: Rectangle with Corners Rounded 95">
              <a:extLst>
                <a:ext uri="{FF2B5EF4-FFF2-40B4-BE49-F238E27FC236}">
                  <a16:creationId xmlns:a16="http://schemas.microsoft.com/office/drawing/2014/main" id="{46A5212B-EDF8-42DC-A7D1-6D39472F1F3F}"/>
                </a:ext>
              </a:extLst>
            </p:cNvPr>
            <p:cNvSpPr/>
            <p:nvPr/>
          </p:nvSpPr>
          <p:spPr>
            <a:xfrm>
              <a:off x="4905063" y="3657996"/>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98" name="Speech Bubble: Rectangle with Corners Rounded 97">
              <a:extLst>
                <a:ext uri="{FF2B5EF4-FFF2-40B4-BE49-F238E27FC236}">
                  <a16:creationId xmlns:a16="http://schemas.microsoft.com/office/drawing/2014/main" id="{DC9A4151-88BC-4DD1-8AED-89901FC450CC}"/>
                </a:ext>
              </a:extLst>
            </p:cNvPr>
            <p:cNvSpPr/>
            <p:nvPr/>
          </p:nvSpPr>
          <p:spPr>
            <a:xfrm>
              <a:off x="4905063" y="4756310"/>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1283182B-E25D-4F55-8EE6-19114F0E72F2}"/>
                </a:ext>
              </a:extLst>
            </p:cNvPr>
            <p:cNvSpPr txBox="1"/>
            <p:nvPr/>
          </p:nvSpPr>
          <p:spPr>
            <a:xfrm>
              <a:off x="4875957" y="3744495"/>
              <a:ext cx="206773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2. Du hast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einen</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Fußball</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__</a:t>
              </a:r>
            </a:p>
          </p:txBody>
        </p:sp>
        <p:sp>
          <p:nvSpPr>
            <p:cNvPr id="99" name="TextBox 98">
              <a:extLst>
                <a:ext uri="{FF2B5EF4-FFF2-40B4-BE49-F238E27FC236}">
                  <a16:creationId xmlns:a16="http://schemas.microsoft.com/office/drawing/2014/main" id="{745C6E73-8CA3-467D-9193-ABA88B8ECD74}"/>
                </a:ext>
              </a:extLst>
            </p:cNvPr>
            <p:cNvSpPr txBox="1"/>
            <p:nvPr/>
          </p:nvSpPr>
          <p:spPr>
            <a:xfrm>
              <a:off x="4933749" y="4830120"/>
              <a:ext cx="187345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3. Hast du ein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Buch</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__</a:t>
              </a:r>
            </a:p>
          </p:txBody>
        </p:sp>
      </p:grpSp>
      <p:grpSp>
        <p:nvGrpSpPr>
          <p:cNvPr id="112" name="Group 111" descr="Phone with three messages in German showing up on the screen ">
            <a:extLst>
              <a:ext uri="{FF2B5EF4-FFF2-40B4-BE49-F238E27FC236}">
                <a16:creationId xmlns:a16="http://schemas.microsoft.com/office/drawing/2014/main" id="{2DCEC697-AC25-41B7-AB5C-E7CB0F93F1D8}"/>
              </a:ext>
            </a:extLst>
          </p:cNvPr>
          <p:cNvGrpSpPr/>
          <p:nvPr/>
        </p:nvGrpSpPr>
        <p:grpSpPr>
          <a:xfrm>
            <a:off x="7199264" y="2211446"/>
            <a:ext cx="2314515" cy="4003200"/>
            <a:chOff x="4719331" y="2191837"/>
            <a:chExt cx="2314515" cy="4003200"/>
          </a:xfrm>
        </p:grpSpPr>
        <p:grpSp>
          <p:nvGrpSpPr>
            <p:cNvPr id="113" name="Group 112">
              <a:extLst>
                <a:ext uri="{FF2B5EF4-FFF2-40B4-BE49-F238E27FC236}">
                  <a16:creationId xmlns:a16="http://schemas.microsoft.com/office/drawing/2014/main" id="{F97C8ECC-7E79-426A-BBDE-707101CC14D0}"/>
                </a:ext>
              </a:extLst>
            </p:cNvPr>
            <p:cNvGrpSpPr/>
            <p:nvPr/>
          </p:nvGrpSpPr>
          <p:grpSpPr>
            <a:xfrm>
              <a:off x="4719331" y="2191837"/>
              <a:ext cx="2314515" cy="4003200"/>
              <a:chOff x="4719331" y="2191837"/>
              <a:chExt cx="2198943" cy="4003200"/>
            </a:xfrm>
          </p:grpSpPr>
          <p:grpSp>
            <p:nvGrpSpPr>
              <p:cNvPr id="118" name="Group 117">
                <a:extLst>
                  <a:ext uri="{FF2B5EF4-FFF2-40B4-BE49-F238E27FC236}">
                    <a16:creationId xmlns:a16="http://schemas.microsoft.com/office/drawing/2014/main" id="{089362AC-466B-4E0F-BF60-8EF16F1CBAB3}"/>
                  </a:ext>
                </a:extLst>
              </p:cNvPr>
              <p:cNvGrpSpPr/>
              <p:nvPr/>
            </p:nvGrpSpPr>
            <p:grpSpPr>
              <a:xfrm>
                <a:off x="4719331" y="2191837"/>
                <a:ext cx="2198943" cy="4003200"/>
                <a:chOff x="-30480" y="22860"/>
                <a:chExt cx="3394710" cy="6004560"/>
              </a:xfrm>
            </p:grpSpPr>
            <p:grpSp>
              <p:nvGrpSpPr>
                <p:cNvPr id="120" name="Group 119">
                  <a:extLst>
                    <a:ext uri="{FF2B5EF4-FFF2-40B4-BE49-F238E27FC236}">
                      <a16:creationId xmlns:a16="http://schemas.microsoft.com/office/drawing/2014/main" id="{BD5968BF-C12C-4A64-9675-72D218FADD35}"/>
                    </a:ext>
                  </a:extLst>
                </p:cNvPr>
                <p:cNvGrpSpPr/>
                <p:nvPr/>
              </p:nvGrpSpPr>
              <p:grpSpPr>
                <a:xfrm>
                  <a:off x="-30480" y="22860"/>
                  <a:ext cx="3394710" cy="6004560"/>
                  <a:chOff x="-30480" y="22860"/>
                  <a:chExt cx="3394710" cy="6004560"/>
                </a:xfrm>
              </p:grpSpPr>
              <p:grpSp>
                <p:nvGrpSpPr>
                  <p:cNvPr id="122" name="Group 121">
                    <a:extLst>
                      <a:ext uri="{FF2B5EF4-FFF2-40B4-BE49-F238E27FC236}">
                        <a16:creationId xmlns:a16="http://schemas.microsoft.com/office/drawing/2014/main" id="{7E58D85D-E2E6-45F5-BB03-8017FA8B18F6}"/>
                      </a:ext>
                    </a:extLst>
                  </p:cNvPr>
                  <p:cNvGrpSpPr/>
                  <p:nvPr/>
                </p:nvGrpSpPr>
                <p:grpSpPr>
                  <a:xfrm>
                    <a:off x="-30480" y="22860"/>
                    <a:ext cx="3394710" cy="6004560"/>
                    <a:chOff x="-30480" y="22860"/>
                    <a:chExt cx="3394710" cy="6004560"/>
                  </a:xfrm>
                </p:grpSpPr>
                <p:sp>
                  <p:nvSpPr>
                    <p:cNvPr id="124" name="Rectangle: Rounded Corners 123">
                      <a:extLst>
                        <a:ext uri="{FF2B5EF4-FFF2-40B4-BE49-F238E27FC236}">
                          <a16:creationId xmlns:a16="http://schemas.microsoft.com/office/drawing/2014/main" id="{82B7748A-C3E5-4E04-996B-35B073C090D4}"/>
                        </a:ext>
                      </a:extLst>
                    </p:cNvPr>
                    <p:cNvSpPr/>
                    <p:nvPr/>
                  </p:nvSpPr>
                  <p:spPr>
                    <a:xfrm>
                      <a:off x="-30480" y="22860"/>
                      <a:ext cx="3394710" cy="6004560"/>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5" name="Rectangle 124">
                      <a:extLst>
                        <a:ext uri="{FF2B5EF4-FFF2-40B4-BE49-F238E27FC236}">
                          <a16:creationId xmlns:a16="http://schemas.microsoft.com/office/drawing/2014/main" id="{703557F3-EEDF-4910-BACC-0D5DC05585D5}"/>
                        </a:ext>
                      </a:extLst>
                    </p:cNvPr>
                    <p:cNvSpPr/>
                    <p:nvPr/>
                  </p:nvSpPr>
                  <p:spPr>
                    <a:xfrm>
                      <a:off x="152400" y="396240"/>
                      <a:ext cx="3032760" cy="510921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23" name="Oval 122">
                    <a:extLst>
                      <a:ext uri="{FF2B5EF4-FFF2-40B4-BE49-F238E27FC236}">
                        <a16:creationId xmlns:a16="http://schemas.microsoft.com/office/drawing/2014/main" id="{C69813EE-DFFD-4B99-9A5C-8D7F272819CE}"/>
                      </a:ext>
                    </a:extLst>
                  </p:cNvPr>
                  <p:cNvSpPr/>
                  <p:nvPr/>
                </p:nvSpPr>
                <p:spPr>
                  <a:xfrm>
                    <a:off x="1577340" y="5593080"/>
                    <a:ext cx="316230" cy="31623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21" name="Speech Bubble: Rectangle with Corners Rounded 120">
                  <a:extLst>
                    <a:ext uri="{FF2B5EF4-FFF2-40B4-BE49-F238E27FC236}">
                      <a16:creationId xmlns:a16="http://schemas.microsoft.com/office/drawing/2014/main" id="{F99099F8-3378-4345-AEBA-A3CA87A9121E}"/>
                    </a:ext>
                  </a:extLst>
                </p:cNvPr>
                <p:cNvSpPr/>
                <p:nvPr/>
              </p:nvSpPr>
              <p:spPr>
                <a:xfrm>
                  <a:off x="266309" y="525985"/>
                  <a:ext cx="2830692" cy="1228946"/>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grpSp>
          <p:sp>
            <p:nvSpPr>
              <p:cNvPr id="119" name="TextBox 118">
                <a:extLst>
                  <a:ext uri="{FF2B5EF4-FFF2-40B4-BE49-F238E27FC236}">
                    <a16:creationId xmlns:a16="http://schemas.microsoft.com/office/drawing/2014/main" id="{FEF36CF4-9F67-4E5C-97D5-6F9D469C12D4}"/>
                  </a:ext>
                </a:extLst>
              </p:cNvPr>
              <p:cNvSpPr txBox="1"/>
              <p:nvPr/>
            </p:nvSpPr>
            <p:spPr>
              <a:xfrm>
                <a:off x="4895789" y="2605567"/>
                <a:ext cx="19644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4. Hast du ein Heft __</a:t>
                </a:r>
              </a:p>
            </p:txBody>
          </p:sp>
        </p:grpSp>
        <p:sp>
          <p:nvSpPr>
            <p:cNvPr id="114" name="Speech Bubble: Rectangle with Corners Rounded 113">
              <a:extLst>
                <a:ext uri="{FF2B5EF4-FFF2-40B4-BE49-F238E27FC236}">
                  <a16:creationId xmlns:a16="http://schemas.microsoft.com/office/drawing/2014/main" id="{02549495-DCC5-4B41-AEA1-1BB565AE709E}"/>
                </a:ext>
              </a:extLst>
            </p:cNvPr>
            <p:cNvSpPr/>
            <p:nvPr/>
          </p:nvSpPr>
          <p:spPr>
            <a:xfrm>
              <a:off x="4905063" y="3657996"/>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115" name="Speech Bubble: Rectangle with Corners Rounded 114">
              <a:extLst>
                <a:ext uri="{FF2B5EF4-FFF2-40B4-BE49-F238E27FC236}">
                  <a16:creationId xmlns:a16="http://schemas.microsoft.com/office/drawing/2014/main" id="{5985CFF1-6286-4001-83CC-1E74073DB614}"/>
                </a:ext>
              </a:extLst>
            </p:cNvPr>
            <p:cNvSpPr/>
            <p:nvPr/>
          </p:nvSpPr>
          <p:spPr>
            <a:xfrm>
              <a:off x="4905063" y="4756310"/>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116" name="TextBox 115">
              <a:extLst>
                <a:ext uri="{FF2B5EF4-FFF2-40B4-BE49-F238E27FC236}">
                  <a16:creationId xmlns:a16="http://schemas.microsoft.com/office/drawing/2014/main" id="{A4AA0C5F-2128-4202-BBE9-6DE7256CCDE6}"/>
                </a:ext>
              </a:extLst>
            </p:cNvPr>
            <p:cNvSpPr txBox="1"/>
            <p:nvPr/>
          </p:nvSpPr>
          <p:spPr>
            <a:xfrm>
              <a:off x="4875957" y="3744495"/>
              <a:ext cx="206773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5. Du hast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Wasserflasche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__</a:t>
              </a:r>
            </a:p>
          </p:txBody>
        </p:sp>
        <p:sp>
          <p:nvSpPr>
            <p:cNvPr id="117" name="TextBox 116">
              <a:extLst>
                <a:ext uri="{FF2B5EF4-FFF2-40B4-BE49-F238E27FC236}">
                  <a16:creationId xmlns:a16="http://schemas.microsoft.com/office/drawing/2014/main" id="{76BA73CF-DCCB-472B-8C33-91FF64507F6A}"/>
                </a:ext>
              </a:extLst>
            </p:cNvPr>
            <p:cNvSpPr txBox="1"/>
            <p:nvPr/>
          </p:nvSpPr>
          <p:spPr>
            <a:xfrm>
              <a:off x="4933749" y="4830120"/>
              <a:ext cx="187345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6. Du hast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einen</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Tisch __</a:t>
              </a:r>
            </a:p>
          </p:txBody>
        </p:sp>
      </p:grpSp>
      <p:grpSp>
        <p:nvGrpSpPr>
          <p:cNvPr id="126" name="Group 125" descr="Phone with three messages in German showing up on the screen ">
            <a:extLst>
              <a:ext uri="{FF2B5EF4-FFF2-40B4-BE49-F238E27FC236}">
                <a16:creationId xmlns:a16="http://schemas.microsoft.com/office/drawing/2014/main" id="{8F55C734-C1CD-4519-99F8-BD765ED1DEE9}"/>
              </a:ext>
            </a:extLst>
          </p:cNvPr>
          <p:cNvGrpSpPr/>
          <p:nvPr/>
        </p:nvGrpSpPr>
        <p:grpSpPr>
          <a:xfrm>
            <a:off x="9679197" y="2191837"/>
            <a:ext cx="2314515" cy="4003200"/>
            <a:chOff x="4719331" y="2191837"/>
            <a:chExt cx="2314515" cy="4003200"/>
          </a:xfrm>
        </p:grpSpPr>
        <p:grpSp>
          <p:nvGrpSpPr>
            <p:cNvPr id="127" name="Group 126">
              <a:extLst>
                <a:ext uri="{FF2B5EF4-FFF2-40B4-BE49-F238E27FC236}">
                  <a16:creationId xmlns:a16="http://schemas.microsoft.com/office/drawing/2014/main" id="{3922E8CE-BB0B-4538-B7AD-7B3F7F0719C0}"/>
                </a:ext>
              </a:extLst>
            </p:cNvPr>
            <p:cNvGrpSpPr/>
            <p:nvPr/>
          </p:nvGrpSpPr>
          <p:grpSpPr>
            <a:xfrm>
              <a:off x="4719331" y="2191837"/>
              <a:ext cx="2314515" cy="4003200"/>
              <a:chOff x="4719331" y="2191837"/>
              <a:chExt cx="2198943" cy="4003200"/>
            </a:xfrm>
          </p:grpSpPr>
          <p:grpSp>
            <p:nvGrpSpPr>
              <p:cNvPr id="132" name="Group 131">
                <a:extLst>
                  <a:ext uri="{FF2B5EF4-FFF2-40B4-BE49-F238E27FC236}">
                    <a16:creationId xmlns:a16="http://schemas.microsoft.com/office/drawing/2014/main" id="{CFAFA11C-7A2C-4FD4-AF70-ACF2FC0F1AA1}"/>
                  </a:ext>
                </a:extLst>
              </p:cNvPr>
              <p:cNvGrpSpPr/>
              <p:nvPr/>
            </p:nvGrpSpPr>
            <p:grpSpPr>
              <a:xfrm>
                <a:off x="4719331" y="2191837"/>
                <a:ext cx="2198943" cy="4003200"/>
                <a:chOff x="-30480" y="22860"/>
                <a:chExt cx="3394710" cy="6004560"/>
              </a:xfrm>
            </p:grpSpPr>
            <p:grpSp>
              <p:nvGrpSpPr>
                <p:cNvPr id="134" name="Group 133">
                  <a:extLst>
                    <a:ext uri="{FF2B5EF4-FFF2-40B4-BE49-F238E27FC236}">
                      <a16:creationId xmlns:a16="http://schemas.microsoft.com/office/drawing/2014/main" id="{8EC3ACC7-86E5-4AC8-881C-8FFF3BC098F8}"/>
                    </a:ext>
                  </a:extLst>
                </p:cNvPr>
                <p:cNvGrpSpPr/>
                <p:nvPr/>
              </p:nvGrpSpPr>
              <p:grpSpPr>
                <a:xfrm>
                  <a:off x="-30480" y="22860"/>
                  <a:ext cx="3394710" cy="6004560"/>
                  <a:chOff x="-30480" y="22860"/>
                  <a:chExt cx="3394710" cy="6004560"/>
                </a:xfrm>
              </p:grpSpPr>
              <p:grpSp>
                <p:nvGrpSpPr>
                  <p:cNvPr id="136" name="Group 135">
                    <a:extLst>
                      <a:ext uri="{FF2B5EF4-FFF2-40B4-BE49-F238E27FC236}">
                        <a16:creationId xmlns:a16="http://schemas.microsoft.com/office/drawing/2014/main" id="{B82AB554-F36A-41BC-9F07-4DDADBD9BEA5}"/>
                      </a:ext>
                    </a:extLst>
                  </p:cNvPr>
                  <p:cNvGrpSpPr/>
                  <p:nvPr/>
                </p:nvGrpSpPr>
                <p:grpSpPr>
                  <a:xfrm>
                    <a:off x="-30480" y="22860"/>
                    <a:ext cx="3394710" cy="6004560"/>
                    <a:chOff x="-30480" y="22860"/>
                    <a:chExt cx="3394710" cy="6004560"/>
                  </a:xfrm>
                </p:grpSpPr>
                <p:sp>
                  <p:nvSpPr>
                    <p:cNvPr id="138" name="Rectangle: Rounded Corners 137">
                      <a:extLst>
                        <a:ext uri="{FF2B5EF4-FFF2-40B4-BE49-F238E27FC236}">
                          <a16:creationId xmlns:a16="http://schemas.microsoft.com/office/drawing/2014/main" id="{2936B72D-D11A-4DF5-A323-FE82B084493E}"/>
                        </a:ext>
                      </a:extLst>
                    </p:cNvPr>
                    <p:cNvSpPr/>
                    <p:nvPr/>
                  </p:nvSpPr>
                  <p:spPr>
                    <a:xfrm>
                      <a:off x="-30480" y="22860"/>
                      <a:ext cx="3394710" cy="6004560"/>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9" name="Rectangle 138">
                      <a:extLst>
                        <a:ext uri="{FF2B5EF4-FFF2-40B4-BE49-F238E27FC236}">
                          <a16:creationId xmlns:a16="http://schemas.microsoft.com/office/drawing/2014/main" id="{B8B804A5-30D4-4581-B27C-5FFA3D6F5567}"/>
                        </a:ext>
                      </a:extLst>
                    </p:cNvPr>
                    <p:cNvSpPr/>
                    <p:nvPr/>
                  </p:nvSpPr>
                  <p:spPr>
                    <a:xfrm>
                      <a:off x="152400" y="396240"/>
                      <a:ext cx="3032760" cy="510921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37" name="Oval 136">
                    <a:extLst>
                      <a:ext uri="{FF2B5EF4-FFF2-40B4-BE49-F238E27FC236}">
                        <a16:creationId xmlns:a16="http://schemas.microsoft.com/office/drawing/2014/main" id="{FD31DC41-4344-40E0-A65D-C8551B527EC0}"/>
                      </a:ext>
                    </a:extLst>
                  </p:cNvPr>
                  <p:cNvSpPr/>
                  <p:nvPr/>
                </p:nvSpPr>
                <p:spPr>
                  <a:xfrm>
                    <a:off x="1577340" y="5593080"/>
                    <a:ext cx="316230" cy="31623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35" name="Speech Bubble: Rectangle with Corners Rounded 134">
                  <a:extLst>
                    <a:ext uri="{FF2B5EF4-FFF2-40B4-BE49-F238E27FC236}">
                      <a16:creationId xmlns:a16="http://schemas.microsoft.com/office/drawing/2014/main" id="{943CF503-06B0-49DA-A455-A2FF1999A0C8}"/>
                    </a:ext>
                  </a:extLst>
                </p:cNvPr>
                <p:cNvSpPr/>
                <p:nvPr/>
              </p:nvSpPr>
              <p:spPr>
                <a:xfrm>
                  <a:off x="266309" y="525985"/>
                  <a:ext cx="2830692" cy="1228946"/>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grpSp>
          <p:sp>
            <p:nvSpPr>
              <p:cNvPr id="133" name="TextBox 132">
                <a:extLst>
                  <a:ext uri="{FF2B5EF4-FFF2-40B4-BE49-F238E27FC236}">
                    <a16:creationId xmlns:a16="http://schemas.microsoft.com/office/drawing/2014/main" id="{D7ABB757-15E2-4E96-A474-1CB4E8893D3E}"/>
                  </a:ext>
                </a:extLst>
              </p:cNvPr>
              <p:cNvSpPr txBox="1"/>
              <p:nvPr/>
            </p:nvSpPr>
            <p:spPr>
              <a:xfrm>
                <a:off x="4895789" y="2605567"/>
                <a:ext cx="19644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7. Du hast ein Lied __</a:t>
                </a:r>
              </a:p>
            </p:txBody>
          </p:sp>
        </p:grpSp>
        <p:sp>
          <p:nvSpPr>
            <p:cNvPr id="128" name="Speech Bubble: Rectangle with Corners Rounded 127">
              <a:extLst>
                <a:ext uri="{FF2B5EF4-FFF2-40B4-BE49-F238E27FC236}">
                  <a16:creationId xmlns:a16="http://schemas.microsoft.com/office/drawing/2014/main" id="{EA2E2D9E-CBF1-4EDE-9D8E-056F36210DBF}"/>
                </a:ext>
              </a:extLst>
            </p:cNvPr>
            <p:cNvSpPr/>
            <p:nvPr/>
          </p:nvSpPr>
          <p:spPr>
            <a:xfrm>
              <a:off x="4905063" y="3657996"/>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129" name="Speech Bubble: Rectangle with Corners Rounded 128">
              <a:extLst>
                <a:ext uri="{FF2B5EF4-FFF2-40B4-BE49-F238E27FC236}">
                  <a16:creationId xmlns:a16="http://schemas.microsoft.com/office/drawing/2014/main" id="{9FBD1603-DFCF-4CF0-9524-AF8367CA5D95}"/>
                </a:ext>
              </a:extLst>
            </p:cNvPr>
            <p:cNvSpPr/>
            <p:nvPr/>
          </p:nvSpPr>
          <p:spPr>
            <a:xfrm>
              <a:off x="4905063" y="4756310"/>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AF1B1077-E590-4907-9F89-4761CEF5A406}"/>
                </a:ext>
              </a:extLst>
            </p:cNvPr>
            <p:cNvSpPr txBox="1"/>
            <p:nvPr/>
          </p:nvSpPr>
          <p:spPr>
            <a:xfrm>
              <a:off x="4875957" y="3744495"/>
              <a:ext cx="206773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8. Hast du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einen</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Film __</a:t>
              </a:r>
            </a:p>
          </p:txBody>
        </p:sp>
        <p:sp>
          <p:nvSpPr>
            <p:cNvPr id="131" name="TextBox 130">
              <a:extLst>
                <a:ext uri="{FF2B5EF4-FFF2-40B4-BE49-F238E27FC236}">
                  <a16:creationId xmlns:a16="http://schemas.microsoft.com/office/drawing/2014/main" id="{169439CC-1C06-49C8-ACC0-FBAA9ED00B49}"/>
                </a:ext>
              </a:extLst>
            </p:cNvPr>
            <p:cNvSpPr txBox="1"/>
            <p:nvPr/>
          </p:nvSpPr>
          <p:spPr>
            <a:xfrm>
              <a:off x="4933749" y="4830120"/>
              <a:ext cx="187345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9. Hast du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Frage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__</a:t>
              </a:r>
            </a:p>
          </p:txBody>
        </p:sp>
      </p:grpSp>
    </p:spTree>
    <p:extLst>
      <p:ext uri="{BB962C8B-B14F-4D97-AF65-F5344CB8AC3E}">
        <p14:creationId xmlns:p14="http://schemas.microsoft.com/office/powerpoint/2010/main" val="114507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MFL Pedagogy Review</a:t>
            </a:r>
          </a:p>
        </p:txBody>
      </p:sp>
      <p:pic>
        <p:nvPicPr>
          <p:cNvPr id="3" name="Picture 2" descr="text box"/>
          <p:cNvPicPr>
            <a:picLocks noChangeAspect="1"/>
          </p:cNvPicPr>
          <p:nvPr/>
        </p:nvPicPr>
        <p:blipFill>
          <a:blip r:embed="rId5"/>
          <a:stretch>
            <a:fillRect/>
          </a:stretch>
        </p:blipFill>
        <p:spPr>
          <a:xfrm>
            <a:off x="585436" y="1726752"/>
            <a:ext cx="10828648" cy="1826519"/>
          </a:xfrm>
          <a:prstGeom prst="rect">
            <a:avLst/>
          </a:prstGeom>
          <a:ln w="28575">
            <a:solidFill>
              <a:schemeClr val="accent2"/>
            </a:solidFill>
          </a:ln>
        </p:spPr>
      </p:pic>
      <p:sp>
        <p:nvSpPr>
          <p:cNvPr id="7" name="TextBox 6"/>
          <p:cNvSpPr txBox="1"/>
          <p:nvPr/>
        </p:nvSpPr>
        <p:spPr>
          <a:xfrm>
            <a:off x="510514" y="3932535"/>
            <a:ext cx="10481847" cy="1938992"/>
          </a:xfrm>
          <a:prstGeom prst="rect">
            <a:avLst/>
          </a:prstGeom>
          <a:noFill/>
        </p:spPr>
        <p:txBody>
          <a:bodyPr wrap="square" rtlCol="0">
            <a:spAutoFit/>
          </a:bodyPr>
          <a:lstStyle/>
          <a:p>
            <a:r>
              <a:rPr lang="en-GB" sz="2000" b="1" dirty="0">
                <a:solidFill>
                  <a:schemeClr val="tx2"/>
                </a:solidFill>
                <a:latin typeface="Century Gothic" panose="020B0502020202020204" pitchFamily="34" charset="0"/>
              </a:rPr>
              <a:t>When new starters arrive in Year 7, to what extent are you aware of:</a:t>
            </a:r>
          </a:p>
          <a:p>
            <a:endParaRPr lang="en-GB" sz="2000" b="1" dirty="0">
              <a:solidFill>
                <a:schemeClr val="tx2"/>
              </a:solidFill>
              <a:latin typeface="Century Gothic" panose="020B0502020202020204" pitchFamily="34" charset="0"/>
            </a:endParaRPr>
          </a:p>
          <a:p>
            <a:pPr marL="285750" indent="-285750">
              <a:buFont typeface="Arial" panose="020B0604020202020204" pitchFamily="34" charset="0"/>
              <a:buChar char="•"/>
            </a:pPr>
            <a:r>
              <a:rPr lang="en-GB" sz="2000" b="1" dirty="0">
                <a:solidFill>
                  <a:schemeClr val="tx2"/>
                </a:solidFill>
                <a:latin typeface="Century Gothic" panose="020B0502020202020204" pitchFamily="34" charset="0"/>
              </a:rPr>
              <a:t>What the children have learnt so far about grammar in English? </a:t>
            </a:r>
          </a:p>
          <a:p>
            <a:pPr marL="285750" indent="-285750">
              <a:buFont typeface="Arial" panose="020B0604020202020204" pitchFamily="34" charset="0"/>
              <a:buChar char="•"/>
            </a:pPr>
            <a:endParaRPr lang="en-GB" sz="2000" b="1" dirty="0">
              <a:solidFill>
                <a:schemeClr val="tx2"/>
              </a:solidFill>
              <a:latin typeface="Century Gothic" panose="020B0502020202020204" pitchFamily="34" charset="0"/>
            </a:endParaRPr>
          </a:p>
          <a:p>
            <a:pPr marL="285750" indent="-285750">
              <a:buFont typeface="Arial" panose="020B0604020202020204" pitchFamily="34" charset="0"/>
              <a:buChar char="•"/>
            </a:pPr>
            <a:endParaRPr lang="en-GB" sz="2000" b="1" dirty="0">
              <a:solidFill>
                <a:schemeClr val="tx2"/>
              </a:solidFill>
              <a:latin typeface="Century Gothic" panose="020B0502020202020204" pitchFamily="34" charset="0"/>
            </a:endParaRPr>
          </a:p>
          <a:p>
            <a:pPr marL="285750" indent="-285750">
              <a:buFont typeface="Arial" panose="020B0604020202020204" pitchFamily="34" charset="0"/>
              <a:buChar char="•"/>
            </a:pPr>
            <a:r>
              <a:rPr lang="en-GB" sz="2000" b="1" dirty="0">
                <a:solidFill>
                  <a:schemeClr val="tx2"/>
                </a:solidFill>
                <a:latin typeface="Century Gothic" panose="020B0502020202020204" pitchFamily="34" charset="0"/>
              </a:rPr>
              <a:t>What the children have learnt so far about other languages? </a:t>
            </a:r>
          </a:p>
        </p:txBody>
      </p:sp>
      <p:sp>
        <p:nvSpPr>
          <p:cNvPr id="6" name="TextBox 5"/>
          <p:cNvSpPr txBox="1"/>
          <p:nvPr/>
        </p:nvSpPr>
        <p:spPr>
          <a:xfrm>
            <a:off x="7084679" y="6494075"/>
            <a:ext cx="3143056"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custDataLst>
      <p:tags r:id="rId1"/>
    </p:custDataLst>
    <p:extLst>
      <p:ext uri="{BB962C8B-B14F-4D97-AF65-F5344CB8AC3E}">
        <p14:creationId xmlns:p14="http://schemas.microsoft.com/office/powerpoint/2010/main" val="3655301946"/>
      </p:ext>
    </p:extLst>
  </p:cSld>
  <p:clrMapOvr>
    <a:masterClrMapping/>
  </p:clrMapOvr>
  <mc:AlternateContent xmlns:mc="http://schemas.openxmlformats.org/markup-compatibility/2006" xmlns:p14="http://schemas.microsoft.com/office/powerpoint/2010/main">
    <mc:Choice Requires="p14">
      <p:transition spd="slow" p14:dur="2000" advTm="83564"/>
    </mc:Choice>
    <mc:Fallback xmlns="">
      <p:transition spd="slow" advTm="835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Frage</a:t>
            </a:r>
            <a:r>
              <a:rPr lang="en-GB" sz="3600" b="1" dirty="0">
                <a:solidFill>
                  <a:schemeClr val="bg1"/>
                </a:solidFill>
              </a:rPr>
              <a:t> </a:t>
            </a:r>
            <a:r>
              <a:rPr lang="en-GB" sz="3600" b="1" dirty="0" err="1">
                <a:solidFill>
                  <a:schemeClr val="bg1"/>
                </a:solidFill>
              </a:rPr>
              <a:t>oder</a:t>
            </a:r>
            <a:r>
              <a:rPr lang="en-GB" sz="3600" b="1" dirty="0">
                <a:solidFill>
                  <a:schemeClr val="bg1"/>
                </a:solidFill>
              </a:rPr>
              <a:t> </a:t>
            </a:r>
            <a:r>
              <a:rPr lang="en-GB" sz="3600" b="1" dirty="0" err="1">
                <a:solidFill>
                  <a:schemeClr val="bg1"/>
                </a:solidFill>
              </a:rPr>
              <a:t>Satz</a:t>
            </a:r>
            <a:r>
              <a:rPr lang="en-GB" sz="3600" b="1" dirty="0">
                <a:solidFill>
                  <a:schemeClr val="bg1"/>
                </a:solidFill>
              </a:rPr>
              <a:t>?</a:t>
            </a:r>
          </a:p>
        </p:txBody>
      </p:sp>
      <p:sp>
        <p:nvSpPr>
          <p:cNvPr id="23" name="Rounded Rectangle 11">
            <a:extLst>
              <a:ext uri="{FF2B5EF4-FFF2-40B4-BE49-F238E27FC236}">
                <a16:creationId xmlns:a16="http://schemas.microsoft.com/office/drawing/2014/main" id="{DF1F5201-351D-4212-8C49-33C28719D589}"/>
              </a:ext>
            </a:extLst>
          </p:cNvPr>
          <p:cNvSpPr/>
          <p:nvPr/>
        </p:nvSpPr>
        <p:spPr>
          <a:xfrm>
            <a:off x="9900745" y="213709"/>
            <a:ext cx="2099196"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Grammatik</a:t>
            </a:r>
          </a:p>
        </p:txBody>
      </p:sp>
      <p:sp>
        <p:nvSpPr>
          <p:cNvPr id="8" name="TextBox 7">
            <a:extLst>
              <a:ext uri="{FF2B5EF4-FFF2-40B4-BE49-F238E27FC236}">
                <a16:creationId xmlns:a16="http://schemas.microsoft.com/office/drawing/2014/main" id="{7097DF9C-A7D9-8640-9AEB-3360D65533A2}"/>
              </a:ext>
            </a:extLst>
          </p:cNvPr>
          <p:cNvSpPr txBox="1"/>
          <p:nvPr/>
        </p:nvSpPr>
        <p:spPr>
          <a:xfrm>
            <a:off x="236243" y="1346837"/>
            <a:ext cx="55930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15076"/>
                </a:solidFill>
                <a:effectLst/>
                <a:uLnTx/>
                <a:uFillTx/>
                <a:latin typeface="Century Gothic" panose="020F0302020204030204"/>
                <a:ea typeface="+mn-ea"/>
                <a:cs typeface="+mn-cs"/>
              </a:rPr>
              <a:t>Closed (yes/no) questions</a:t>
            </a:r>
          </a:p>
        </p:txBody>
      </p:sp>
      <p:sp>
        <p:nvSpPr>
          <p:cNvPr id="22" name="TextBox 21">
            <a:extLst>
              <a:ext uri="{FF2B5EF4-FFF2-40B4-BE49-F238E27FC236}">
                <a16:creationId xmlns:a16="http://schemas.microsoft.com/office/drawing/2014/main" id="{7837C97D-F6F6-427A-A2FC-CE5CB72C1511}"/>
              </a:ext>
            </a:extLst>
          </p:cNvPr>
          <p:cNvSpPr txBox="1"/>
          <p:nvPr/>
        </p:nvSpPr>
        <p:spPr>
          <a:xfrm>
            <a:off x="236062" y="1820637"/>
            <a:ext cx="11719875" cy="53578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As you know, </a:t>
            </a:r>
            <a:r>
              <a:rPr kumimoji="0" lang="en-US" sz="2200" b="1"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closed</a:t>
            </a:r>
            <a:r>
              <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 questions are formed by swapping the </a:t>
            </a:r>
            <a:r>
              <a:rPr kumimoji="0" lang="en-US" sz="2200" b="1"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verb</a:t>
            </a:r>
            <a:r>
              <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 and </a:t>
            </a:r>
            <a:r>
              <a:rPr kumimoji="0" lang="en-US" sz="2200" b="1"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subject</a:t>
            </a:r>
            <a:r>
              <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a:t>
            </a:r>
          </a:p>
        </p:txBody>
      </p:sp>
      <p:sp>
        <p:nvSpPr>
          <p:cNvPr id="19" name="TextBox 18"/>
          <p:cNvSpPr txBox="1"/>
          <p:nvPr/>
        </p:nvSpPr>
        <p:spPr>
          <a:xfrm>
            <a:off x="370602" y="2804345"/>
            <a:ext cx="1485900" cy="400110"/>
          </a:xfrm>
          <a:prstGeom prst="rect">
            <a:avLst/>
          </a:prstGeom>
          <a:noFill/>
          <a:ln w="3810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F0302020204030204"/>
                <a:ea typeface="+mn-ea"/>
                <a:cs typeface="+mn-cs"/>
              </a:rPr>
              <a:t>Statement</a:t>
            </a:r>
          </a:p>
        </p:txBody>
      </p:sp>
      <p:graphicFrame>
        <p:nvGraphicFramePr>
          <p:cNvPr id="18" name="Table 17" descr="table with German sentence">
            <a:extLst>
              <a:ext uri="{FF2B5EF4-FFF2-40B4-BE49-F238E27FC236}">
                <a16:creationId xmlns:a16="http://schemas.microsoft.com/office/drawing/2014/main" id="{975D2124-681A-5249-9889-59E7FAB1C77C}"/>
              </a:ext>
            </a:extLst>
          </p:cNvPr>
          <p:cNvGraphicFramePr>
            <a:graphicFrameLocks noGrp="1"/>
          </p:cNvGraphicFramePr>
          <p:nvPr>
            <p:extLst>
              <p:ext uri="{D42A27DB-BD31-4B8C-83A1-F6EECF244321}">
                <p14:modId xmlns:p14="http://schemas.microsoft.com/office/powerpoint/2010/main" val="3828070611"/>
              </p:ext>
            </p:extLst>
          </p:nvPr>
        </p:nvGraphicFramePr>
        <p:xfrm>
          <a:off x="2263289" y="2804345"/>
          <a:ext cx="5023803" cy="331026"/>
        </p:xfrm>
        <a:graphic>
          <a:graphicData uri="http://schemas.openxmlformats.org/drawingml/2006/table">
            <a:tbl>
              <a:tblPr firstRow="1" firstCol="1" bandRow="1"/>
              <a:tblGrid>
                <a:gridCol w="1433682">
                  <a:extLst>
                    <a:ext uri="{9D8B030D-6E8A-4147-A177-3AD203B41FA5}">
                      <a16:colId xmlns:a16="http://schemas.microsoft.com/office/drawing/2014/main" val="3299332981"/>
                    </a:ext>
                  </a:extLst>
                </a:gridCol>
                <a:gridCol w="1432836">
                  <a:extLst>
                    <a:ext uri="{9D8B030D-6E8A-4147-A177-3AD203B41FA5}">
                      <a16:colId xmlns:a16="http://schemas.microsoft.com/office/drawing/2014/main" val="2339081122"/>
                    </a:ext>
                  </a:extLst>
                </a:gridCol>
                <a:gridCol w="2157285">
                  <a:extLst>
                    <a:ext uri="{9D8B030D-6E8A-4147-A177-3AD203B41FA5}">
                      <a16:colId xmlns:a16="http://schemas.microsoft.com/office/drawing/2014/main" val="1873099146"/>
                    </a:ext>
                  </a:extLst>
                </a:gridCol>
              </a:tblGrid>
              <a:tr h="0">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b="1" dirty="0" err="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spielst</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oft</a:t>
                      </a:r>
                      <a:r>
                        <a:rPr lang="en-US" sz="2200" baseline="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Tennis.</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76750465"/>
                  </a:ext>
                </a:extLst>
              </a:tr>
            </a:tbl>
          </a:graphicData>
        </a:graphic>
      </p:graphicFrame>
      <p:sp>
        <p:nvSpPr>
          <p:cNvPr id="21" name="TextBox 20"/>
          <p:cNvSpPr txBox="1"/>
          <p:nvPr/>
        </p:nvSpPr>
        <p:spPr>
          <a:xfrm>
            <a:off x="6845107" y="2763841"/>
            <a:ext cx="53468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115076"/>
                </a:solidFill>
                <a:effectLst/>
                <a:uLnTx/>
                <a:uFillTx/>
                <a:latin typeface="Century Gothic" panose="020F0302020204030204"/>
                <a:ea typeface="+mn-ea"/>
                <a:cs typeface="+mn-cs"/>
              </a:rPr>
              <a:t>You often play Tennis.</a:t>
            </a:r>
          </a:p>
        </p:txBody>
      </p:sp>
      <p:sp>
        <p:nvSpPr>
          <p:cNvPr id="20" name="TextBox 19"/>
          <p:cNvSpPr txBox="1"/>
          <p:nvPr/>
        </p:nvSpPr>
        <p:spPr>
          <a:xfrm>
            <a:off x="359669" y="3390082"/>
            <a:ext cx="1473530" cy="400110"/>
          </a:xfrm>
          <a:prstGeom prst="rect">
            <a:avLst/>
          </a:prstGeom>
          <a:noFill/>
          <a:ln w="3810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F0302020204030204"/>
                <a:ea typeface="+mn-ea"/>
                <a:cs typeface="+mn-cs"/>
              </a:rPr>
              <a:t>Question</a:t>
            </a:r>
          </a:p>
        </p:txBody>
      </p:sp>
      <p:graphicFrame>
        <p:nvGraphicFramePr>
          <p:cNvPr id="16" name="Table 15" descr="table with German sentence">
            <a:extLst>
              <a:ext uri="{FF2B5EF4-FFF2-40B4-BE49-F238E27FC236}">
                <a16:creationId xmlns:a16="http://schemas.microsoft.com/office/drawing/2014/main" id="{C3585864-D256-194D-B21F-4B7FD087D4F3}"/>
              </a:ext>
            </a:extLst>
          </p:cNvPr>
          <p:cNvGraphicFramePr>
            <a:graphicFrameLocks noGrp="1"/>
          </p:cNvGraphicFramePr>
          <p:nvPr>
            <p:extLst>
              <p:ext uri="{D42A27DB-BD31-4B8C-83A1-F6EECF244321}">
                <p14:modId xmlns:p14="http://schemas.microsoft.com/office/powerpoint/2010/main" val="1877268003"/>
              </p:ext>
            </p:extLst>
          </p:nvPr>
        </p:nvGraphicFramePr>
        <p:xfrm>
          <a:off x="2263289" y="3357059"/>
          <a:ext cx="5023803" cy="361302"/>
        </p:xfrm>
        <a:graphic>
          <a:graphicData uri="http://schemas.openxmlformats.org/drawingml/2006/table">
            <a:tbl>
              <a:tblPr firstRow="1" firstCol="1" bandRow="1"/>
              <a:tblGrid>
                <a:gridCol w="1433682">
                  <a:extLst>
                    <a:ext uri="{9D8B030D-6E8A-4147-A177-3AD203B41FA5}">
                      <a16:colId xmlns:a16="http://schemas.microsoft.com/office/drawing/2014/main" val="1349661642"/>
                    </a:ext>
                  </a:extLst>
                </a:gridCol>
                <a:gridCol w="1432836">
                  <a:extLst>
                    <a:ext uri="{9D8B030D-6E8A-4147-A177-3AD203B41FA5}">
                      <a16:colId xmlns:a16="http://schemas.microsoft.com/office/drawing/2014/main" val="1476335593"/>
                    </a:ext>
                  </a:extLst>
                </a:gridCol>
                <a:gridCol w="2157285">
                  <a:extLst>
                    <a:ext uri="{9D8B030D-6E8A-4147-A177-3AD203B41FA5}">
                      <a16:colId xmlns:a16="http://schemas.microsoft.com/office/drawing/2014/main" val="1472177381"/>
                    </a:ext>
                  </a:extLst>
                </a:gridCol>
              </a:tblGrid>
              <a:tr h="361302">
                <a:tc>
                  <a:txBody>
                    <a:bodyPr/>
                    <a:lstStyle/>
                    <a:p>
                      <a:pPr>
                        <a:lnSpc>
                          <a:spcPct val="107000"/>
                        </a:lnSpc>
                        <a:spcAft>
                          <a:spcPts val="0"/>
                        </a:spcAft>
                      </a:pPr>
                      <a:r>
                        <a:rPr lang="en-US" sz="2200" b="1" dirty="0" err="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Spielst</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oft Tennis?</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50227387"/>
                  </a:ext>
                </a:extLst>
              </a:tr>
            </a:tbl>
          </a:graphicData>
        </a:graphic>
      </p:graphicFrame>
      <p:sp>
        <p:nvSpPr>
          <p:cNvPr id="24" name="TextBox 23"/>
          <p:cNvSpPr txBox="1"/>
          <p:nvPr/>
        </p:nvSpPr>
        <p:spPr>
          <a:xfrm>
            <a:off x="6845106" y="3297667"/>
            <a:ext cx="53468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115076"/>
                </a:solidFill>
                <a:effectLst/>
                <a:uLnTx/>
                <a:uFillTx/>
                <a:latin typeface="Century Gothic" panose="020F0302020204030204"/>
                <a:ea typeface="+mn-ea"/>
                <a:cs typeface="+mn-cs"/>
              </a:rPr>
              <a:t>Do</a:t>
            </a:r>
            <a:r>
              <a:rPr kumimoji="0" lang="en-GB" sz="2200" b="0" i="1" u="none" strike="noStrike" kern="1200" cap="none" spc="0" normalizeH="0" baseline="0" noProof="0" dirty="0">
                <a:ln>
                  <a:noFill/>
                </a:ln>
                <a:solidFill>
                  <a:srgbClr val="115076"/>
                </a:solidFill>
                <a:effectLst/>
                <a:uLnTx/>
                <a:uFillTx/>
                <a:latin typeface="Century Gothic" panose="020F0302020204030204"/>
                <a:ea typeface="+mn-ea"/>
                <a:cs typeface="+mn-cs"/>
              </a:rPr>
              <a:t> you often play Tennis?</a:t>
            </a:r>
          </a:p>
        </p:txBody>
      </p:sp>
      <p:sp>
        <p:nvSpPr>
          <p:cNvPr id="31" name="TextBox 30"/>
          <p:cNvSpPr txBox="1"/>
          <p:nvPr/>
        </p:nvSpPr>
        <p:spPr>
          <a:xfrm>
            <a:off x="359669" y="4130935"/>
            <a:ext cx="1485900" cy="400110"/>
          </a:xfrm>
          <a:prstGeom prst="rect">
            <a:avLst/>
          </a:prstGeom>
          <a:noFill/>
          <a:ln w="3810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F0302020204030204"/>
                <a:ea typeface="+mn-ea"/>
                <a:cs typeface="+mn-cs"/>
              </a:rPr>
              <a:t>Statement</a:t>
            </a:r>
          </a:p>
        </p:txBody>
      </p:sp>
      <p:graphicFrame>
        <p:nvGraphicFramePr>
          <p:cNvPr id="17" name="Table 16" descr="table with German sentence">
            <a:extLst>
              <a:ext uri="{FF2B5EF4-FFF2-40B4-BE49-F238E27FC236}">
                <a16:creationId xmlns:a16="http://schemas.microsoft.com/office/drawing/2014/main" id="{975D2124-681A-5249-9889-59E7FAB1C77C}"/>
              </a:ext>
            </a:extLst>
          </p:cNvPr>
          <p:cNvGraphicFramePr>
            <a:graphicFrameLocks noGrp="1"/>
          </p:cNvGraphicFramePr>
          <p:nvPr>
            <p:extLst>
              <p:ext uri="{D42A27DB-BD31-4B8C-83A1-F6EECF244321}">
                <p14:modId xmlns:p14="http://schemas.microsoft.com/office/powerpoint/2010/main" val="2860148169"/>
              </p:ext>
            </p:extLst>
          </p:nvPr>
        </p:nvGraphicFramePr>
        <p:xfrm>
          <a:off x="2252356" y="4186466"/>
          <a:ext cx="5023803" cy="331026"/>
        </p:xfrm>
        <a:graphic>
          <a:graphicData uri="http://schemas.openxmlformats.org/drawingml/2006/table">
            <a:tbl>
              <a:tblPr firstRow="1" firstCol="1" bandRow="1"/>
              <a:tblGrid>
                <a:gridCol w="1433682">
                  <a:extLst>
                    <a:ext uri="{9D8B030D-6E8A-4147-A177-3AD203B41FA5}">
                      <a16:colId xmlns:a16="http://schemas.microsoft.com/office/drawing/2014/main" val="3299332981"/>
                    </a:ext>
                  </a:extLst>
                </a:gridCol>
                <a:gridCol w="1432836">
                  <a:extLst>
                    <a:ext uri="{9D8B030D-6E8A-4147-A177-3AD203B41FA5}">
                      <a16:colId xmlns:a16="http://schemas.microsoft.com/office/drawing/2014/main" val="2339081122"/>
                    </a:ext>
                  </a:extLst>
                </a:gridCol>
                <a:gridCol w="2157285">
                  <a:extLst>
                    <a:ext uri="{9D8B030D-6E8A-4147-A177-3AD203B41FA5}">
                      <a16:colId xmlns:a16="http://schemas.microsoft.com/office/drawing/2014/main" val="1873099146"/>
                    </a:ext>
                  </a:extLst>
                </a:gridCol>
              </a:tblGrid>
              <a:tr h="0">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b="1" dirty="0" err="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schreibst</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ein</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Buch.</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76750465"/>
                  </a:ext>
                </a:extLst>
              </a:tr>
            </a:tbl>
          </a:graphicData>
        </a:graphic>
      </p:graphicFrame>
      <p:sp>
        <p:nvSpPr>
          <p:cNvPr id="2" name="TextBox 1"/>
          <p:cNvSpPr txBox="1"/>
          <p:nvPr/>
        </p:nvSpPr>
        <p:spPr>
          <a:xfrm>
            <a:off x="6845107" y="4170561"/>
            <a:ext cx="53468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115076"/>
                </a:solidFill>
                <a:effectLst/>
                <a:uLnTx/>
                <a:uFillTx/>
                <a:latin typeface="Century Gothic" panose="020F0302020204030204"/>
                <a:ea typeface="+mn-ea"/>
                <a:cs typeface="+mn-cs"/>
              </a:rPr>
              <a:t>You are writing a book.</a:t>
            </a:r>
          </a:p>
        </p:txBody>
      </p:sp>
      <p:sp>
        <p:nvSpPr>
          <p:cNvPr id="32" name="TextBox 31"/>
          <p:cNvSpPr txBox="1"/>
          <p:nvPr/>
        </p:nvSpPr>
        <p:spPr>
          <a:xfrm>
            <a:off x="348736" y="4716672"/>
            <a:ext cx="1473530" cy="400110"/>
          </a:xfrm>
          <a:prstGeom prst="rect">
            <a:avLst/>
          </a:prstGeom>
          <a:noFill/>
          <a:ln w="3810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F0302020204030204"/>
                <a:ea typeface="+mn-ea"/>
                <a:cs typeface="+mn-cs"/>
              </a:rPr>
              <a:t>Question</a:t>
            </a:r>
          </a:p>
        </p:txBody>
      </p:sp>
      <p:graphicFrame>
        <p:nvGraphicFramePr>
          <p:cNvPr id="14" name="Table 13" descr="table with German sentence">
            <a:extLst>
              <a:ext uri="{FF2B5EF4-FFF2-40B4-BE49-F238E27FC236}">
                <a16:creationId xmlns:a16="http://schemas.microsoft.com/office/drawing/2014/main" id="{C3585864-D256-194D-B21F-4B7FD087D4F3}"/>
              </a:ext>
            </a:extLst>
          </p:cNvPr>
          <p:cNvGraphicFramePr>
            <a:graphicFrameLocks noGrp="1"/>
          </p:cNvGraphicFramePr>
          <p:nvPr>
            <p:extLst>
              <p:ext uri="{D42A27DB-BD31-4B8C-83A1-F6EECF244321}">
                <p14:modId xmlns:p14="http://schemas.microsoft.com/office/powerpoint/2010/main" val="1410780570"/>
              </p:ext>
            </p:extLst>
          </p:nvPr>
        </p:nvGraphicFramePr>
        <p:xfrm>
          <a:off x="2252356" y="4739180"/>
          <a:ext cx="5023803" cy="361302"/>
        </p:xfrm>
        <a:graphic>
          <a:graphicData uri="http://schemas.openxmlformats.org/drawingml/2006/table">
            <a:tbl>
              <a:tblPr firstRow="1" firstCol="1" bandRow="1"/>
              <a:tblGrid>
                <a:gridCol w="1433682">
                  <a:extLst>
                    <a:ext uri="{9D8B030D-6E8A-4147-A177-3AD203B41FA5}">
                      <a16:colId xmlns:a16="http://schemas.microsoft.com/office/drawing/2014/main" val="1349661642"/>
                    </a:ext>
                  </a:extLst>
                </a:gridCol>
                <a:gridCol w="1432836">
                  <a:extLst>
                    <a:ext uri="{9D8B030D-6E8A-4147-A177-3AD203B41FA5}">
                      <a16:colId xmlns:a16="http://schemas.microsoft.com/office/drawing/2014/main" val="1476335593"/>
                    </a:ext>
                  </a:extLst>
                </a:gridCol>
                <a:gridCol w="2157285">
                  <a:extLst>
                    <a:ext uri="{9D8B030D-6E8A-4147-A177-3AD203B41FA5}">
                      <a16:colId xmlns:a16="http://schemas.microsoft.com/office/drawing/2014/main" val="1472177381"/>
                    </a:ext>
                  </a:extLst>
                </a:gridCol>
              </a:tblGrid>
              <a:tr h="361302">
                <a:tc>
                  <a:txBody>
                    <a:bodyPr/>
                    <a:lstStyle/>
                    <a:p>
                      <a:pPr>
                        <a:lnSpc>
                          <a:spcPct val="107000"/>
                        </a:lnSpc>
                        <a:spcAft>
                          <a:spcPts val="0"/>
                        </a:spcAft>
                      </a:pPr>
                      <a:r>
                        <a:rPr lang="en-US" sz="2200" b="1" dirty="0">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Schreibst</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ein</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Buch?</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50227387"/>
                  </a:ext>
                </a:extLst>
              </a:tr>
            </a:tbl>
          </a:graphicData>
        </a:graphic>
      </p:graphicFrame>
      <p:sp>
        <p:nvSpPr>
          <p:cNvPr id="26" name="TextBox 25"/>
          <p:cNvSpPr txBox="1"/>
          <p:nvPr/>
        </p:nvSpPr>
        <p:spPr>
          <a:xfrm>
            <a:off x="6820410" y="4704387"/>
            <a:ext cx="53468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115076"/>
                </a:solidFill>
                <a:effectLst/>
                <a:uLnTx/>
                <a:uFillTx/>
                <a:latin typeface="Century Gothic" panose="020F0302020204030204"/>
                <a:ea typeface="+mn-ea"/>
                <a:cs typeface="+mn-cs"/>
              </a:rPr>
              <a:t>Are</a:t>
            </a:r>
            <a:r>
              <a:rPr kumimoji="0" lang="en-GB" sz="2200" b="0" i="1" u="none" strike="noStrike" kern="1200" cap="none" spc="0" normalizeH="0" baseline="0" noProof="0" dirty="0">
                <a:ln>
                  <a:noFill/>
                </a:ln>
                <a:solidFill>
                  <a:srgbClr val="115076"/>
                </a:solidFill>
                <a:effectLst/>
                <a:uLnTx/>
                <a:uFillTx/>
                <a:latin typeface="Century Gothic" panose="020F0302020204030204"/>
                <a:ea typeface="+mn-ea"/>
                <a:cs typeface="+mn-cs"/>
              </a:rPr>
              <a:t> you writing a book?</a:t>
            </a:r>
          </a:p>
        </p:txBody>
      </p:sp>
      <p:sp>
        <p:nvSpPr>
          <p:cNvPr id="25" name="TextBox 24">
            <a:extLst>
              <a:ext uri="{FF2B5EF4-FFF2-40B4-BE49-F238E27FC236}">
                <a16:creationId xmlns:a16="http://schemas.microsoft.com/office/drawing/2014/main" id="{7837C97D-F6F6-427A-A2FC-CE5CB72C1511}"/>
              </a:ext>
            </a:extLst>
          </p:cNvPr>
          <p:cNvSpPr txBox="1"/>
          <p:nvPr/>
        </p:nvSpPr>
        <p:spPr>
          <a:xfrm>
            <a:off x="300038" y="5329213"/>
            <a:ext cx="11719875"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This is how you ask ‘</a:t>
            </a:r>
            <a:r>
              <a:rPr kumimoji="0" lang="en-US" sz="2200" b="1"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do</a:t>
            </a:r>
            <a:r>
              <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 or ‘</a:t>
            </a:r>
            <a:r>
              <a:rPr kumimoji="0" lang="en-US" sz="2200" b="1"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are</a:t>
            </a:r>
            <a:r>
              <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 questions in German. </a:t>
            </a:r>
          </a:p>
        </p:txBody>
      </p:sp>
      <p:sp>
        <p:nvSpPr>
          <p:cNvPr id="41" name="Rounded Rectangular Callout 4">
            <a:extLst>
              <a:ext uri="{FF2B5EF4-FFF2-40B4-BE49-F238E27FC236}">
                <a16:creationId xmlns:a16="http://schemas.microsoft.com/office/drawing/2014/main" id="{3149910C-FA48-4F11-A59C-BFC470189BD2}"/>
              </a:ext>
            </a:extLst>
          </p:cNvPr>
          <p:cNvSpPr/>
          <p:nvPr/>
        </p:nvSpPr>
        <p:spPr>
          <a:xfrm>
            <a:off x="6807200" y="2585156"/>
            <a:ext cx="3986681" cy="2785983"/>
          </a:xfrm>
          <a:prstGeom prst="wedgeRoundRectCallout">
            <a:avLst/>
          </a:prstGeom>
          <a:solidFill>
            <a:srgbClr val="1F4E79"/>
          </a:solid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Note that when you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hear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questions, you get an extra clue from 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intonation</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when you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read</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you see 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question mark</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386702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a:extLst>
              <a:ext uri="{FF2B5EF4-FFF2-40B4-BE49-F238E27FC236}">
                <a16:creationId xmlns:a16="http://schemas.microsoft.com/office/drawing/2014/main" id="{F31ADA9B-E7D1-4B8A-9FBE-2F759A656D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6" name="Title 3">
            <a:extLst>
              <a:ext uri="{FF2B5EF4-FFF2-40B4-BE49-F238E27FC236}">
                <a16:creationId xmlns:a16="http://schemas.microsoft.com/office/drawing/2014/main" id="{D61F815E-0A20-4C75-8FB5-A8619683F2B4}"/>
              </a:ext>
            </a:extLst>
          </p:cNvPr>
          <p:cNvSpPr>
            <a:spLocks noGrp="1"/>
          </p:cNvSpPr>
          <p:nvPr>
            <p:ph type="title"/>
          </p:nvPr>
        </p:nvSpPr>
        <p:spPr>
          <a:xfrm>
            <a:off x="0" y="212990"/>
            <a:ext cx="5706319" cy="707849"/>
          </a:xfrm>
        </p:spPr>
        <p:txBody>
          <a:bodyPr>
            <a:normAutofit/>
          </a:bodyPr>
          <a:lstStyle/>
          <a:p>
            <a:r>
              <a:rPr lang="en-GB" sz="3600" b="1" dirty="0" err="1">
                <a:solidFill>
                  <a:schemeClr val="bg1"/>
                </a:solidFill>
              </a:rPr>
              <a:t>Frage</a:t>
            </a:r>
            <a:r>
              <a:rPr lang="en-GB" sz="3600" b="1" dirty="0">
                <a:solidFill>
                  <a:schemeClr val="bg1"/>
                </a:solidFill>
              </a:rPr>
              <a:t> </a:t>
            </a:r>
            <a:r>
              <a:rPr lang="en-GB" sz="3600" b="1" dirty="0" err="1">
                <a:solidFill>
                  <a:schemeClr val="bg1"/>
                </a:solidFill>
              </a:rPr>
              <a:t>oder</a:t>
            </a:r>
            <a:r>
              <a:rPr lang="en-GB" sz="3600" b="1" dirty="0">
                <a:solidFill>
                  <a:schemeClr val="bg1"/>
                </a:solidFill>
              </a:rPr>
              <a:t> </a:t>
            </a:r>
            <a:r>
              <a:rPr lang="en-GB" sz="3600" b="1" dirty="0" err="1">
                <a:solidFill>
                  <a:schemeClr val="bg1"/>
                </a:solidFill>
              </a:rPr>
              <a:t>Satz</a:t>
            </a:r>
            <a:r>
              <a:rPr lang="en-GB" sz="3600" b="1" dirty="0">
                <a:solidFill>
                  <a:schemeClr val="bg1"/>
                </a:solidFill>
              </a:rPr>
              <a:t>?</a:t>
            </a:r>
          </a:p>
        </p:txBody>
      </p:sp>
      <p:sp>
        <p:nvSpPr>
          <p:cNvPr id="4" name="Rounded Rectangle 11">
            <a:extLst>
              <a:ext uri="{FF2B5EF4-FFF2-40B4-BE49-F238E27FC236}">
                <a16:creationId xmlns:a16="http://schemas.microsoft.com/office/drawing/2014/main" id="{F244358A-BC0D-444B-AA4D-A899992D3B7E}"/>
              </a:ext>
            </a:extLst>
          </p:cNvPr>
          <p:cNvSpPr/>
          <p:nvPr/>
        </p:nvSpPr>
        <p:spPr>
          <a:xfrm>
            <a:off x="9900745" y="213709"/>
            <a:ext cx="2099196"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F0302020204030204"/>
                <a:ea typeface="+mn-ea"/>
                <a:cs typeface="+mn-cs"/>
              </a:rPr>
              <a:t>hören</a:t>
            </a:r>
            <a:endPar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64AAD5A0-CCBD-423A-B353-9E973ABC915F}"/>
              </a:ext>
            </a:extLst>
          </p:cNvPr>
          <p:cNvSpPr txBox="1"/>
          <p:nvPr/>
        </p:nvSpPr>
        <p:spPr>
          <a:xfrm>
            <a:off x="372757" y="1316435"/>
            <a:ext cx="1144648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1F4E79"/>
                </a:solidFill>
                <a:effectLst/>
                <a:uLnTx/>
                <a:uFillTx/>
                <a:latin typeface="Century Gothic" panose="020F0302020204030204"/>
                <a:ea typeface="+mn-ea"/>
                <a:cs typeface="+mn-cs"/>
              </a:rPr>
              <a:t>Zorg</a:t>
            </a: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 is making observations about Wolfgang. He can produce a lot of words, but lacks intonation (and manners!)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Is </a:t>
            </a:r>
            <a:r>
              <a:rPr kumimoji="0" lang="en-GB" sz="2200" b="0" i="0" u="none" strike="noStrike" kern="1200" cap="none" spc="0" normalizeH="0" baseline="0" noProof="0" dirty="0" err="1">
                <a:ln>
                  <a:noFill/>
                </a:ln>
                <a:solidFill>
                  <a:srgbClr val="1F4E79"/>
                </a:solidFill>
                <a:effectLst/>
                <a:uLnTx/>
                <a:uFillTx/>
                <a:latin typeface="Century Gothic" panose="020F0302020204030204"/>
                <a:ea typeface="+mn-ea"/>
                <a:cs typeface="+mn-cs"/>
              </a:rPr>
              <a:t>Zorg</a:t>
            </a: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 asking a question or making a statement? Write </a:t>
            </a:r>
            <a:r>
              <a:rPr kumimoji="0" lang="en-GB" sz="2200" b="1" i="0" u="none" strike="noStrike" kern="1200" cap="none" spc="0" normalizeH="0" baseline="0" noProof="0" dirty="0">
                <a:ln>
                  <a:noFill/>
                </a:ln>
                <a:solidFill>
                  <a:srgbClr val="1F4E79"/>
                </a:solidFill>
                <a:effectLst/>
                <a:uLnTx/>
                <a:uFillTx/>
                <a:latin typeface="Century Gothic" panose="020F0302020204030204"/>
                <a:ea typeface="+mn-ea"/>
                <a:cs typeface="+mn-cs"/>
              </a:rPr>
              <a:t>?</a:t>
            </a: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 or </a:t>
            </a:r>
            <a:r>
              <a:rPr kumimoji="0" lang="en-GB" sz="22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F4E79"/>
              </a:solidFill>
              <a:effectLst/>
              <a:uLnTx/>
              <a:uFillTx/>
              <a:latin typeface="Century Gothic" panose="020F0302020204030204"/>
              <a:ea typeface="+mn-ea"/>
              <a:cs typeface="+mn-cs"/>
            </a:endParaRPr>
          </a:p>
        </p:txBody>
      </p:sp>
      <p:pic>
        <p:nvPicPr>
          <p:cNvPr id="7" name="Picture 6" descr="Zorg the robot">
            <a:extLst>
              <a:ext uri="{FF2B5EF4-FFF2-40B4-BE49-F238E27FC236}">
                <a16:creationId xmlns:a16="http://schemas.microsoft.com/office/drawing/2014/main" id="{86F59DF3-BBE6-4498-A4B9-A13605F311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984" y="3405743"/>
            <a:ext cx="1469557" cy="2275443"/>
          </a:xfrm>
          <a:prstGeom prst="rect">
            <a:avLst/>
          </a:prstGeom>
        </p:spPr>
      </p:pic>
      <p:grpSp>
        <p:nvGrpSpPr>
          <p:cNvPr id="2" name="Group 1" descr="Zorg listening exercise">
            <a:extLst>
              <a:ext uri="{FF2B5EF4-FFF2-40B4-BE49-F238E27FC236}">
                <a16:creationId xmlns:a16="http://schemas.microsoft.com/office/drawing/2014/main" id="{35605D46-D6F2-B549-BAA3-7D9653F83105}"/>
              </a:ext>
            </a:extLst>
          </p:cNvPr>
          <p:cNvGrpSpPr/>
          <p:nvPr/>
        </p:nvGrpSpPr>
        <p:grpSpPr>
          <a:xfrm>
            <a:off x="3205794" y="3299735"/>
            <a:ext cx="5968997" cy="2407540"/>
            <a:chOff x="3205794" y="3299735"/>
            <a:chExt cx="5968997" cy="2407540"/>
          </a:xfrm>
        </p:grpSpPr>
        <p:sp>
          <p:nvSpPr>
            <p:cNvPr id="30" name="TextBox 29" descr="A">
              <a:extLst>
                <a:ext uri="{FF2B5EF4-FFF2-40B4-BE49-F238E27FC236}">
                  <a16:creationId xmlns:a16="http://schemas.microsoft.com/office/drawing/2014/main" id="{B7CB47BD-8354-4553-92BC-14E64F29CD0C}"/>
                </a:ext>
              </a:extLst>
            </p:cNvPr>
            <p:cNvSpPr txBox="1"/>
            <p:nvPr/>
          </p:nvSpPr>
          <p:spPr>
            <a:xfrm>
              <a:off x="3205795" y="3456525"/>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8" name="TextBox 37">
              <a:hlinkClick r:id="" action="ppaction://noaction" highlightClick="1">
                <a:snd r:embed="rId5" name="L2-A.wav"/>
              </a:hlinkClick>
              <a:extLst>
                <a:ext uri="{FF2B5EF4-FFF2-40B4-BE49-F238E27FC236}">
                  <a16:creationId xmlns:a16="http://schemas.microsoft.com/office/drawing/2014/main" id="{16A53757-B566-40C2-BA55-D3A5A8FEC584}"/>
                </a:ext>
              </a:extLst>
            </p:cNvPr>
            <p:cNvSpPr txBox="1"/>
            <p:nvPr/>
          </p:nvSpPr>
          <p:spPr>
            <a:xfrm>
              <a:off x="3268369" y="3446119"/>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A</a:t>
              </a:r>
            </a:p>
          </p:txBody>
        </p:sp>
        <p:cxnSp>
          <p:nvCxnSpPr>
            <p:cNvPr id="19" name="Straight Connector 18">
              <a:extLst>
                <a:ext uri="{FF2B5EF4-FFF2-40B4-BE49-F238E27FC236}">
                  <a16:creationId xmlns:a16="http://schemas.microsoft.com/office/drawing/2014/main" id="{98269C0C-7148-43B1-92E5-3678CFDCF42E}"/>
                </a:ext>
              </a:extLst>
            </p:cNvPr>
            <p:cNvCxnSpPr/>
            <p:nvPr/>
          </p:nvCxnSpPr>
          <p:spPr>
            <a:xfrm>
              <a:off x="3898447" y="3980632"/>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224822F-9FA4-4491-94F3-42C240440D7F}"/>
                </a:ext>
              </a:extLst>
            </p:cNvPr>
            <p:cNvSpPr txBox="1"/>
            <p:nvPr/>
          </p:nvSpPr>
          <p:spPr>
            <a:xfrm>
              <a:off x="4204026" y="3321797"/>
              <a:ext cx="5765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sp>
          <p:nvSpPr>
            <p:cNvPr id="15" name="TextBox 14">
              <a:extLst>
                <a:ext uri="{FF2B5EF4-FFF2-40B4-BE49-F238E27FC236}">
                  <a16:creationId xmlns:a16="http://schemas.microsoft.com/office/drawing/2014/main" id="{8A877AE0-1160-410A-89CD-4DE645672706}"/>
                </a:ext>
              </a:extLst>
            </p:cNvPr>
            <p:cNvSpPr txBox="1"/>
            <p:nvPr/>
          </p:nvSpPr>
          <p:spPr>
            <a:xfrm>
              <a:off x="5247850" y="3456525"/>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9" name="TextBox 38">
              <a:hlinkClick r:id="" action="ppaction://noaction" highlightClick="1">
                <a:snd r:embed="rId6" name="L2-B.wav"/>
              </a:hlinkClick>
              <a:extLst>
                <a:ext uri="{FF2B5EF4-FFF2-40B4-BE49-F238E27FC236}">
                  <a16:creationId xmlns:a16="http://schemas.microsoft.com/office/drawing/2014/main" id="{2FE9B6DE-2EBF-4C24-9DBA-482A51541163}"/>
                </a:ext>
              </a:extLst>
            </p:cNvPr>
            <p:cNvSpPr txBox="1"/>
            <p:nvPr/>
          </p:nvSpPr>
          <p:spPr>
            <a:xfrm>
              <a:off x="5346862" y="3446231"/>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B</a:t>
              </a:r>
            </a:p>
          </p:txBody>
        </p:sp>
        <p:cxnSp>
          <p:nvCxnSpPr>
            <p:cNvPr id="22" name="Straight Connector 21">
              <a:extLst>
                <a:ext uri="{FF2B5EF4-FFF2-40B4-BE49-F238E27FC236}">
                  <a16:creationId xmlns:a16="http://schemas.microsoft.com/office/drawing/2014/main" id="{2D3666A3-2039-4FBE-83D2-0DF789B8C19F}"/>
                </a:ext>
              </a:extLst>
            </p:cNvPr>
            <p:cNvCxnSpPr/>
            <p:nvPr/>
          </p:nvCxnSpPr>
          <p:spPr>
            <a:xfrm>
              <a:off x="5896072" y="396433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3245FD9-7FCD-45B5-8048-65BBEF3E50DD}"/>
                </a:ext>
              </a:extLst>
            </p:cNvPr>
            <p:cNvSpPr txBox="1"/>
            <p:nvPr/>
          </p:nvSpPr>
          <p:spPr>
            <a:xfrm>
              <a:off x="6201651" y="3299735"/>
              <a:ext cx="576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sp>
          <p:nvSpPr>
            <p:cNvPr id="18" name="TextBox 17">
              <a:extLst>
                <a:ext uri="{FF2B5EF4-FFF2-40B4-BE49-F238E27FC236}">
                  <a16:creationId xmlns:a16="http://schemas.microsoft.com/office/drawing/2014/main" id="{371121FC-F894-41F6-B22F-6A3D97F42645}"/>
                </a:ext>
              </a:extLst>
            </p:cNvPr>
            <p:cNvSpPr txBox="1"/>
            <p:nvPr/>
          </p:nvSpPr>
          <p:spPr>
            <a:xfrm>
              <a:off x="7254520" y="3451268"/>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1" name="TextBox 30">
              <a:extLst>
                <a:ext uri="{FF2B5EF4-FFF2-40B4-BE49-F238E27FC236}">
                  <a16:creationId xmlns:a16="http://schemas.microsoft.com/office/drawing/2014/main" id="{5B15161F-3ED1-4CEE-BFA0-F78F83985439}"/>
                </a:ext>
              </a:extLst>
            </p:cNvPr>
            <p:cNvSpPr txBox="1"/>
            <p:nvPr/>
          </p:nvSpPr>
          <p:spPr>
            <a:xfrm>
              <a:off x="7315959" y="3432979"/>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C</a:t>
              </a:r>
            </a:p>
          </p:txBody>
        </p:sp>
        <p:cxnSp>
          <p:nvCxnSpPr>
            <p:cNvPr id="25" name="Straight Connector 24">
              <a:extLst>
                <a:ext uri="{FF2B5EF4-FFF2-40B4-BE49-F238E27FC236}">
                  <a16:creationId xmlns:a16="http://schemas.microsoft.com/office/drawing/2014/main" id="{5CD8F8F3-A19C-4092-B4CD-E27F295EAD1F}"/>
                </a:ext>
              </a:extLst>
            </p:cNvPr>
            <p:cNvCxnSpPr/>
            <p:nvPr/>
          </p:nvCxnSpPr>
          <p:spPr>
            <a:xfrm>
              <a:off x="7987122" y="3974233"/>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17297BC-397F-4842-8B7E-6DA0C386608E}"/>
                </a:ext>
              </a:extLst>
            </p:cNvPr>
            <p:cNvSpPr txBox="1"/>
            <p:nvPr/>
          </p:nvSpPr>
          <p:spPr>
            <a:xfrm>
              <a:off x="3205794" y="4330754"/>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2" name="TextBox 31">
              <a:extLst>
                <a:ext uri="{FF2B5EF4-FFF2-40B4-BE49-F238E27FC236}">
                  <a16:creationId xmlns:a16="http://schemas.microsoft.com/office/drawing/2014/main" id="{1EDE762F-662A-443D-9DB2-CA22F4186475}"/>
                </a:ext>
              </a:extLst>
            </p:cNvPr>
            <p:cNvSpPr txBox="1"/>
            <p:nvPr/>
          </p:nvSpPr>
          <p:spPr>
            <a:xfrm>
              <a:off x="3280709" y="4320348"/>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D</a:t>
              </a:r>
            </a:p>
          </p:txBody>
        </p:sp>
        <p:cxnSp>
          <p:nvCxnSpPr>
            <p:cNvPr id="20" name="Straight Connector 19">
              <a:extLst>
                <a:ext uri="{FF2B5EF4-FFF2-40B4-BE49-F238E27FC236}">
                  <a16:creationId xmlns:a16="http://schemas.microsoft.com/office/drawing/2014/main" id="{21164F85-5B04-41E2-9CDC-7727B3DF3810}"/>
                </a:ext>
              </a:extLst>
            </p:cNvPr>
            <p:cNvCxnSpPr/>
            <p:nvPr/>
          </p:nvCxnSpPr>
          <p:spPr>
            <a:xfrm>
              <a:off x="3898446" y="4824842"/>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BB8F95D-37F8-4A0E-ABB1-0ACC7EEB95F5}"/>
                </a:ext>
              </a:extLst>
            </p:cNvPr>
            <p:cNvSpPr txBox="1"/>
            <p:nvPr/>
          </p:nvSpPr>
          <p:spPr>
            <a:xfrm>
              <a:off x="5247849" y="4330753"/>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3" name="TextBox 32">
              <a:extLst>
                <a:ext uri="{FF2B5EF4-FFF2-40B4-BE49-F238E27FC236}">
                  <a16:creationId xmlns:a16="http://schemas.microsoft.com/office/drawing/2014/main" id="{CF79D6B6-5698-43DD-BEF5-E55E7975568D}"/>
                </a:ext>
              </a:extLst>
            </p:cNvPr>
            <p:cNvSpPr txBox="1"/>
            <p:nvPr/>
          </p:nvSpPr>
          <p:spPr>
            <a:xfrm>
              <a:off x="5346862" y="4320348"/>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E</a:t>
              </a:r>
            </a:p>
          </p:txBody>
        </p:sp>
        <p:cxnSp>
          <p:nvCxnSpPr>
            <p:cNvPr id="23" name="Straight Connector 22">
              <a:extLst>
                <a:ext uri="{FF2B5EF4-FFF2-40B4-BE49-F238E27FC236}">
                  <a16:creationId xmlns:a16="http://schemas.microsoft.com/office/drawing/2014/main" id="{4756B6BD-4E54-4EBF-8201-5AEBD6EB836B}"/>
                </a:ext>
              </a:extLst>
            </p:cNvPr>
            <p:cNvCxnSpPr/>
            <p:nvPr/>
          </p:nvCxnSpPr>
          <p:spPr>
            <a:xfrm>
              <a:off x="5896071" y="480854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72E69DD-C315-4014-8A91-CD106F8014BC}"/>
                </a:ext>
              </a:extLst>
            </p:cNvPr>
            <p:cNvSpPr txBox="1"/>
            <p:nvPr/>
          </p:nvSpPr>
          <p:spPr>
            <a:xfrm>
              <a:off x="7253045" y="4350549"/>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4" name="TextBox 33">
              <a:extLst>
                <a:ext uri="{FF2B5EF4-FFF2-40B4-BE49-F238E27FC236}">
                  <a16:creationId xmlns:a16="http://schemas.microsoft.com/office/drawing/2014/main" id="{6B2C790A-B6E1-4BB2-872B-C621A9E2D5CF}"/>
                </a:ext>
              </a:extLst>
            </p:cNvPr>
            <p:cNvSpPr txBox="1"/>
            <p:nvPr/>
          </p:nvSpPr>
          <p:spPr>
            <a:xfrm>
              <a:off x="7350247" y="4328199"/>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F</a:t>
              </a:r>
            </a:p>
          </p:txBody>
        </p:sp>
        <p:cxnSp>
          <p:nvCxnSpPr>
            <p:cNvPr id="26" name="Straight Connector 25">
              <a:extLst>
                <a:ext uri="{FF2B5EF4-FFF2-40B4-BE49-F238E27FC236}">
                  <a16:creationId xmlns:a16="http://schemas.microsoft.com/office/drawing/2014/main" id="{60088B09-D211-4BA6-AE02-84AC933A5470}"/>
                </a:ext>
              </a:extLst>
            </p:cNvPr>
            <p:cNvCxnSpPr/>
            <p:nvPr/>
          </p:nvCxnSpPr>
          <p:spPr>
            <a:xfrm>
              <a:off x="7987121" y="4818443"/>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CFF7AD-803F-4237-9BAA-10EF5361C810}"/>
                </a:ext>
              </a:extLst>
            </p:cNvPr>
            <p:cNvSpPr txBox="1"/>
            <p:nvPr/>
          </p:nvSpPr>
          <p:spPr>
            <a:xfrm>
              <a:off x="3205794" y="5222906"/>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5" name="TextBox 34">
              <a:extLst>
                <a:ext uri="{FF2B5EF4-FFF2-40B4-BE49-F238E27FC236}">
                  <a16:creationId xmlns:a16="http://schemas.microsoft.com/office/drawing/2014/main" id="{21D844FC-6346-4905-ADCB-2F8AF9542F85}"/>
                </a:ext>
              </a:extLst>
            </p:cNvPr>
            <p:cNvSpPr txBox="1"/>
            <p:nvPr/>
          </p:nvSpPr>
          <p:spPr>
            <a:xfrm>
              <a:off x="3255682" y="5212500"/>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G</a:t>
              </a:r>
            </a:p>
          </p:txBody>
        </p:sp>
        <p:cxnSp>
          <p:nvCxnSpPr>
            <p:cNvPr id="21" name="Straight Connector 20">
              <a:extLst>
                <a:ext uri="{FF2B5EF4-FFF2-40B4-BE49-F238E27FC236}">
                  <a16:creationId xmlns:a16="http://schemas.microsoft.com/office/drawing/2014/main" id="{734B1298-B8DA-4F40-817F-094E5222F920}"/>
                </a:ext>
              </a:extLst>
            </p:cNvPr>
            <p:cNvCxnSpPr/>
            <p:nvPr/>
          </p:nvCxnSpPr>
          <p:spPr>
            <a:xfrm>
              <a:off x="3898445" y="570727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CB3C472-B3CF-4689-B231-5013FE1EAFEA}"/>
                </a:ext>
              </a:extLst>
            </p:cNvPr>
            <p:cNvSpPr txBox="1"/>
            <p:nvPr/>
          </p:nvSpPr>
          <p:spPr>
            <a:xfrm>
              <a:off x="5247849" y="5222905"/>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6" name="TextBox 35">
              <a:extLst>
                <a:ext uri="{FF2B5EF4-FFF2-40B4-BE49-F238E27FC236}">
                  <a16:creationId xmlns:a16="http://schemas.microsoft.com/office/drawing/2014/main" id="{341446A5-8E27-4C25-9824-A7F452F11BE9}"/>
                </a:ext>
              </a:extLst>
            </p:cNvPr>
            <p:cNvSpPr txBox="1"/>
            <p:nvPr/>
          </p:nvSpPr>
          <p:spPr>
            <a:xfrm>
              <a:off x="5310764" y="5212500"/>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H</a:t>
              </a:r>
            </a:p>
          </p:txBody>
        </p:sp>
        <p:cxnSp>
          <p:nvCxnSpPr>
            <p:cNvPr id="24" name="Straight Connector 23">
              <a:extLst>
                <a:ext uri="{FF2B5EF4-FFF2-40B4-BE49-F238E27FC236}">
                  <a16:creationId xmlns:a16="http://schemas.microsoft.com/office/drawing/2014/main" id="{121D4A62-CD84-47C5-B33C-991801DEA561}"/>
                </a:ext>
              </a:extLst>
            </p:cNvPr>
            <p:cNvCxnSpPr/>
            <p:nvPr/>
          </p:nvCxnSpPr>
          <p:spPr>
            <a:xfrm>
              <a:off x="5896070" y="5690978"/>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16" name="TextBox 15">
              <a:hlinkClick r:id="" action="ppaction://noaction">
                <a:snd r:embed="rId7" name="9. Können sie fliegen_no pitch_dupl.wav"/>
              </a:hlinkClick>
              <a:extLst>
                <a:ext uri="{FF2B5EF4-FFF2-40B4-BE49-F238E27FC236}">
                  <a16:creationId xmlns:a16="http://schemas.microsoft.com/office/drawing/2014/main" id="{34377128-94E5-4DB2-9DF5-258E3DB55FDC}"/>
                </a:ext>
              </a:extLst>
            </p:cNvPr>
            <p:cNvSpPr txBox="1"/>
            <p:nvPr/>
          </p:nvSpPr>
          <p:spPr>
            <a:xfrm>
              <a:off x="7253044" y="5219521"/>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37" name="TextBox 36">
              <a:extLst>
                <a:ext uri="{FF2B5EF4-FFF2-40B4-BE49-F238E27FC236}">
                  <a16:creationId xmlns:a16="http://schemas.microsoft.com/office/drawing/2014/main" id="{D5D45D11-3C8A-42F2-8CE5-D490C2571A7E}"/>
                </a:ext>
              </a:extLst>
            </p:cNvPr>
            <p:cNvSpPr txBox="1"/>
            <p:nvPr/>
          </p:nvSpPr>
          <p:spPr>
            <a:xfrm>
              <a:off x="7395193" y="5197171"/>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I</a:t>
              </a:r>
            </a:p>
          </p:txBody>
        </p:sp>
        <p:cxnSp>
          <p:nvCxnSpPr>
            <p:cNvPr id="27" name="Straight Connector 26">
              <a:extLst>
                <a:ext uri="{FF2B5EF4-FFF2-40B4-BE49-F238E27FC236}">
                  <a16:creationId xmlns:a16="http://schemas.microsoft.com/office/drawing/2014/main" id="{2C86510F-4E3F-49B2-A072-8E75046D82DC}"/>
                </a:ext>
              </a:extLst>
            </p:cNvPr>
            <p:cNvCxnSpPr/>
            <p:nvPr/>
          </p:nvCxnSpPr>
          <p:spPr>
            <a:xfrm>
              <a:off x="7987120" y="5700876"/>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grpSp>
      <p:pic>
        <p:nvPicPr>
          <p:cNvPr id="41" name="Picture 40" descr="boy's face">
            <a:extLst>
              <a:ext uri="{FF2B5EF4-FFF2-40B4-BE49-F238E27FC236}">
                <a16:creationId xmlns:a16="http://schemas.microsoft.com/office/drawing/2014/main" id="{72BC4323-F2C7-417C-8739-694A925B1985}"/>
              </a:ext>
            </a:extLst>
          </p:cNvPr>
          <p:cNvPicPr>
            <a:picLocks noChangeAspect="1"/>
          </p:cNvPicPr>
          <p:nvPr/>
        </p:nvPicPr>
        <p:blipFill>
          <a:blip r:embed="rId8"/>
          <a:stretch>
            <a:fillRect/>
          </a:stretch>
        </p:blipFill>
        <p:spPr>
          <a:xfrm>
            <a:off x="10053158" y="4041799"/>
            <a:ext cx="1648929" cy="1791750"/>
          </a:xfrm>
          <a:prstGeom prst="rect">
            <a:avLst/>
          </a:prstGeom>
        </p:spPr>
      </p:pic>
    </p:spTree>
    <p:extLst>
      <p:ext uri="{BB962C8B-B14F-4D97-AF65-F5344CB8AC3E}">
        <p14:creationId xmlns:p14="http://schemas.microsoft.com/office/powerpoint/2010/main" val="1400354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a:solidFill>
                  <a:schemeClr val="bg1"/>
                </a:solidFill>
              </a:rPr>
              <a:t>Open (</a:t>
            </a:r>
            <a:r>
              <a:rPr lang="en-GB" sz="3600" b="1" dirty="0" err="1">
                <a:solidFill>
                  <a:schemeClr val="bg1"/>
                </a:solidFill>
              </a:rPr>
              <a:t>wh</a:t>
            </a:r>
            <a:r>
              <a:rPr lang="en-GB" sz="3600" b="1" dirty="0">
                <a:solidFill>
                  <a:schemeClr val="bg1"/>
                </a:solidFill>
              </a:rPr>
              <a:t>-) questions</a:t>
            </a:r>
          </a:p>
        </p:txBody>
      </p:sp>
      <p:sp>
        <p:nvSpPr>
          <p:cNvPr id="23" name="Rounded Rectangle 11">
            <a:extLst>
              <a:ext uri="{FF2B5EF4-FFF2-40B4-BE49-F238E27FC236}">
                <a16:creationId xmlns:a16="http://schemas.microsoft.com/office/drawing/2014/main" id="{DF1F5201-351D-4212-8C49-33C28719D589}"/>
              </a:ext>
            </a:extLst>
          </p:cNvPr>
          <p:cNvSpPr/>
          <p:nvPr/>
        </p:nvSpPr>
        <p:spPr>
          <a:xfrm>
            <a:off x="9900745" y="213709"/>
            <a:ext cx="2099196"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Grammatik</a:t>
            </a:r>
          </a:p>
        </p:txBody>
      </p:sp>
      <p:sp>
        <p:nvSpPr>
          <p:cNvPr id="28" name="TextBox 27">
            <a:extLst>
              <a:ext uri="{FF2B5EF4-FFF2-40B4-BE49-F238E27FC236}">
                <a16:creationId xmlns:a16="http://schemas.microsoft.com/office/drawing/2014/main" id="{B96E0241-B531-4E1B-8853-361288F12C1E}"/>
              </a:ext>
            </a:extLst>
          </p:cNvPr>
          <p:cNvSpPr txBox="1"/>
          <p:nvPr/>
        </p:nvSpPr>
        <p:spPr>
          <a:xfrm>
            <a:off x="198405" y="1402023"/>
            <a:ext cx="55930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15076"/>
                </a:solidFill>
                <a:effectLst/>
                <a:uLnTx/>
                <a:uFillTx/>
                <a:latin typeface="Century Gothic" panose="020F0302020204030204"/>
                <a:ea typeface="+mn-ea"/>
                <a:cs typeface="+mn-cs"/>
              </a:rPr>
              <a:t>Open (</a:t>
            </a:r>
            <a:r>
              <a:rPr kumimoji="0" lang="en-US" sz="2200" b="1" i="0" u="none" strike="noStrike" kern="1200" cap="none" spc="0" normalizeH="0" baseline="0" noProof="0" dirty="0" err="1">
                <a:ln>
                  <a:noFill/>
                </a:ln>
                <a:solidFill>
                  <a:srgbClr val="115076"/>
                </a:solidFill>
                <a:effectLst/>
                <a:uLnTx/>
                <a:uFillTx/>
                <a:latin typeface="Century Gothic" panose="020F0302020204030204"/>
                <a:ea typeface="+mn-ea"/>
                <a:cs typeface="+mn-cs"/>
              </a:rPr>
              <a:t>wh</a:t>
            </a:r>
            <a:r>
              <a:rPr kumimoji="0" lang="en-US" sz="2200" b="1" i="0" u="none" strike="noStrike" kern="1200" cap="none" spc="0" normalizeH="0" baseline="0" noProof="0" dirty="0">
                <a:ln>
                  <a:noFill/>
                </a:ln>
                <a:solidFill>
                  <a:srgbClr val="115076"/>
                </a:solidFill>
                <a:effectLst/>
                <a:uLnTx/>
                <a:uFillTx/>
                <a:latin typeface="Century Gothic" panose="020F0302020204030204"/>
                <a:ea typeface="+mn-ea"/>
                <a:cs typeface="+mn-cs"/>
              </a:rPr>
              <a:t>-) questions</a:t>
            </a:r>
          </a:p>
        </p:txBody>
      </p:sp>
      <p:sp>
        <p:nvSpPr>
          <p:cNvPr id="37" name="TextBox 36">
            <a:extLst>
              <a:ext uri="{FF2B5EF4-FFF2-40B4-BE49-F238E27FC236}">
                <a16:creationId xmlns:a16="http://schemas.microsoft.com/office/drawing/2014/main" id="{DE4BA3E8-B515-4C81-ADBD-E68E0910B723}"/>
              </a:ext>
            </a:extLst>
          </p:cNvPr>
          <p:cNvSpPr txBox="1"/>
          <p:nvPr/>
        </p:nvSpPr>
        <p:spPr>
          <a:xfrm>
            <a:off x="198224" y="1823363"/>
            <a:ext cx="11719875"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To ask an </a:t>
            </a:r>
            <a:r>
              <a:rPr kumimoji="0" lang="en-US" sz="2200" b="1"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open question</a:t>
            </a:r>
            <a:r>
              <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 place a </a:t>
            </a:r>
            <a:r>
              <a:rPr kumimoji="0" lang="en-US" sz="2200" b="1"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question word </a:t>
            </a:r>
            <a:r>
              <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directly in front of the </a:t>
            </a:r>
            <a:r>
              <a:rPr kumimoji="0" lang="en-US" sz="2200" b="1"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rPr>
              <a:t>verb:</a:t>
            </a:r>
            <a:endParaRPr kumimoji="0" lang="en-US" sz="2200" b="0" i="0" u="none" strike="noStrike" kern="1200" cap="none" spc="0" normalizeH="0" baseline="0" noProof="0" dirty="0">
              <a:ln>
                <a:noFill/>
              </a:ln>
              <a:solidFill>
                <a:srgbClr val="115076"/>
              </a:solidFill>
              <a:effectLst/>
              <a:uLnTx/>
              <a:uFillTx/>
              <a:latin typeface="Century Gothic" panose="020F0302020204030204"/>
              <a:ea typeface="SimSun" panose="02010600030101010101" pitchFamily="2" charset="-122"/>
              <a:cs typeface="Times New Roman" panose="02020603050405020304" pitchFamily="18" charset="0"/>
            </a:endParaRPr>
          </a:p>
        </p:txBody>
      </p:sp>
      <p:sp>
        <p:nvSpPr>
          <p:cNvPr id="35" name="TextBox 34">
            <a:extLst>
              <a:ext uri="{FF2B5EF4-FFF2-40B4-BE49-F238E27FC236}">
                <a16:creationId xmlns:a16="http://schemas.microsoft.com/office/drawing/2014/main" id="{5003DA7D-FD3B-45BD-BA5B-EEB8620A0E68}"/>
              </a:ext>
            </a:extLst>
          </p:cNvPr>
          <p:cNvSpPr txBox="1"/>
          <p:nvPr/>
        </p:nvSpPr>
        <p:spPr>
          <a:xfrm>
            <a:off x="270381" y="2555483"/>
            <a:ext cx="1485900" cy="400110"/>
          </a:xfrm>
          <a:prstGeom prst="rect">
            <a:avLst/>
          </a:prstGeom>
          <a:noFill/>
          <a:ln w="3810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F0302020204030204"/>
                <a:ea typeface="+mn-ea"/>
                <a:cs typeface="+mn-cs"/>
              </a:rPr>
              <a:t>Closed</a:t>
            </a:r>
          </a:p>
        </p:txBody>
      </p:sp>
      <p:sp>
        <p:nvSpPr>
          <p:cNvPr id="29" name="TextBox 28"/>
          <p:cNvSpPr txBox="1"/>
          <p:nvPr/>
        </p:nvSpPr>
        <p:spPr>
          <a:xfrm>
            <a:off x="7941172" y="2558532"/>
            <a:ext cx="360287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115076"/>
                </a:solidFill>
                <a:effectLst/>
                <a:uLnTx/>
                <a:uFillTx/>
                <a:latin typeface="Century Gothic" panose="020F0302020204030204"/>
                <a:ea typeface="+mn-ea"/>
                <a:cs typeface="+mn-cs"/>
              </a:rPr>
              <a:t>Are you writing a book?</a:t>
            </a:r>
          </a:p>
        </p:txBody>
      </p:sp>
      <p:graphicFrame>
        <p:nvGraphicFramePr>
          <p:cNvPr id="33" name="Table 32" descr="table with German sentence in it">
            <a:extLst>
              <a:ext uri="{FF2B5EF4-FFF2-40B4-BE49-F238E27FC236}">
                <a16:creationId xmlns:a16="http://schemas.microsoft.com/office/drawing/2014/main" id="{D2683C6C-4365-4B8A-B139-13919CF84949}"/>
              </a:ext>
            </a:extLst>
          </p:cNvPr>
          <p:cNvGraphicFramePr>
            <a:graphicFrameLocks noGrp="1"/>
          </p:cNvGraphicFramePr>
          <p:nvPr>
            <p:extLst>
              <p:ext uri="{D42A27DB-BD31-4B8C-83A1-F6EECF244321}">
                <p14:modId xmlns:p14="http://schemas.microsoft.com/office/powerpoint/2010/main" val="1919385776"/>
              </p:ext>
            </p:extLst>
          </p:nvPr>
        </p:nvGraphicFramePr>
        <p:xfrm>
          <a:off x="3403600" y="2612351"/>
          <a:ext cx="5023803" cy="361302"/>
        </p:xfrm>
        <a:graphic>
          <a:graphicData uri="http://schemas.openxmlformats.org/drawingml/2006/table">
            <a:tbl>
              <a:tblPr firstRow="1" firstCol="1" bandRow="1"/>
              <a:tblGrid>
                <a:gridCol w="1433682">
                  <a:extLst>
                    <a:ext uri="{9D8B030D-6E8A-4147-A177-3AD203B41FA5}">
                      <a16:colId xmlns:a16="http://schemas.microsoft.com/office/drawing/2014/main" val="1349661642"/>
                    </a:ext>
                  </a:extLst>
                </a:gridCol>
                <a:gridCol w="1432836">
                  <a:extLst>
                    <a:ext uri="{9D8B030D-6E8A-4147-A177-3AD203B41FA5}">
                      <a16:colId xmlns:a16="http://schemas.microsoft.com/office/drawing/2014/main" val="1476335593"/>
                    </a:ext>
                  </a:extLst>
                </a:gridCol>
                <a:gridCol w="2157285">
                  <a:extLst>
                    <a:ext uri="{9D8B030D-6E8A-4147-A177-3AD203B41FA5}">
                      <a16:colId xmlns:a16="http://schemas.microsoft.com/office/drawing/2014/main" val="1472177381"/>
                    </a:ext>
                  </a:extLst>
                </a:gridCol>
              </a:tblGrid>
              <a:tr h="361302">
                <a:tc>
                  <a:txBody>
                    <a:bodyPr/>
                    <a:lstStyle/>
                    <a:p>
                      <a:pPr>
                        <a:lnSpc>
                          <a:spcPct val="107000"/>
                        </a:lnSpc>
                        <a:spcAft>
                          <a:spcPts val="0"/>
                        </a:spcAft>
                      </a:pPr>
                      <a:r>
                        <a:rPr lang="en-US" sz="2200" b="1" dirty="0">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Schreibst</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ein</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Buch?</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50227387"/>
                  </a:ext>
                </a:extLst>
              </a:tr>
            </a:tbl>
          </a:graphicData>
        </a:graphic>
      </p:graphicFrame>
      <p:sp>
        <p:nvSpPr>
          <p:cNvPr id="36" name="TextBox 35">
            <a:extLst>
              <a:ext uri="{FF2B5EF4-FFF2-40B4-BE49-F238E27FC236}">
                <a16:creationId xmlns:a16="http://schemas.microsoft.com/office/drawing/2014/main" id="{1C6FCAF0-414F-491A-B0A2-18AD12530E46}"/>
              </a:ext>
            </a:extLst>
          </p:cNvPr>
          <p:cNvSpPr txBox="1"/>
          <p:nvPr/>
        </p:nvSpPr>
        <p:spPr>
          <a:xfrm>
            <a:off x="282751" y="3120915"/>
            <a:ext cx="1473530" cy="400110"/>
          </a:xfrm>
          <a:prstGeom prst="rect">
            <a:avLst/>
          </a:prstGeom>
          <a:noFill/>
          <a:ln w="3810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F0302020204030204"/>
                <a:ea typeface="+mn-ea"/>
                <a:cs typeface="+mn-cs"/>
              </a:rPr>
              <a:t>Open</a:t>
            </a:r>
          </a:p>
        </p:txBody>
      </p:sp>
      <p:graphicFrame>
        <p:nvGraphicFramePr>
          <p:cNvPr id="38" name="Table 37" descr="table with German sentence in it">
            <a:extLst>
              <a:ext uri="{FF2B5EF4-FFF2-40B4-BE49-F238E27FC236}">
                <a16:creationId xmlns:a16="http://schemas.microsoft.com/office/drawing/2014/main" id="{E86B9578-C21B-4D55-9177-FA8E5DD42BA3}"/>
              </a:ext>
            </a:extLst>
          </p:cNvPr>
          <p:cNvGraphicFramePr>
            <a:graphicFrameLocks noGrp="1"/>
          </p:cNvGraphicFramePr>
          <p:nvPr>
            <p:extLst>
              <p:ext uri="{D42A27DB-BD31-4B8C-83A1-F6EECF244321}">
                <p14:modId xmlns:p14="http://schemas.microsoft.com/office/powerpoint/2010/main" val="2501236080"/>
              </p:ext>
            </p:extLst>
          </p:nvPr>
        </p:nvGraphicFramePr>
        <p:xfrm>
          <a:off x="3468171" y="3159943"/>
          <a:ext cx="5023804" cy="361302"/>
        </p:xfrm>
        <a:graphic>
          <a:graphicData uri="http://schemas.openxmlformats.org/drawingml/2006/table">
            <a:tbl>
              <a:tblPr firstRow="1" firstCol="1" bandRow="1"/>
              <a:tblGrid>
                <a:gridCol w="1433682">
                  <a:extLst>
                    <a:ext uri="{9D8B030D-6E8A-4147-A177-3AD203B41FA5}">
                      <a16:colId xmlns:a16="http://schemas.microsoft.com/office/drawing/2014/main" val="1349661642"/>
                    </a:ext>
                  </a:extLst>
                </a:gridCol>
                <a:gridCol w="1432836">
                  <a:extLst>
                    <a:ext uri="{9D8B030D-6E8A-4147-A177-3AD203B41FA5}">
                      <a16:colId xmlns:a16="http://schemas.microsoft.com/office/drawing/2014/main" val="1476335593"/>
                    </a:ext>
                  </a:extLst>
                </a:gridCol>
                <a:gridCol w="2157286">
                  <a:extLst>
                    <a:ext uri="{9D8B030D-6E8A-4147-A177-3AD203B41FA5}">
                      <a16:colId xmlns:a16="http://schemas.microsoft.com/office/drawing/2014/main" val="1472177381"/>
                    </a:ext>
                  </a:extLst>
                </a:gridCol>
              </a:tblGrid>
              <a:tr h="361302">
                <a:tc>
                  <a:txBody>
                    <a:bodyPr/>
                    <a:lstStyle/>
                    <a:p>
                      <a:pPr>
                        <a:lnSpc>
                          <a:spcPct val="107000"/>
                        </a:lnSpc>
                        <a:spcAft>
                          <a:spcPts val="0"/>
                        </a:spcAft>
                      </a:pPr>
                      <a:r>
                        <a:rPr lang="en-US" sz="2200" b="1" dirty="0" err="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schreibst</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du</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ein</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Buch?</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50227387"/>
                  </a:ext>
                </a:extLst>
              </a:tr>
            </a:tbl>
          </a:graphicData>
        </a:graphic>
      </p:graphicFrame>
      <p:sp>
        <p:nvSpPr>
          <p:cNvPr id="12" name="TextBox 11">
            <a:extLst>
              <a:ext uri="{FF2B5EF4-FFF2-40B4-BE49-F238E27FC236}">
                <a16:creationId xmlns:a16="http://schemas.microsoft.com/office/drawing/2014/main" id="{7B5EF191-E832-4753-9498-D5489CEC63C6}"/>
              </a:ext>
            </a:extLst>
          </p:cNvPr>
          <p:cNvSpPr txBox="1"/>
          <p:nvPr/>
        </p:nvSpPr>
        <p:spPr>
          <a:xfrm>
            <a:off x="2320418" y="3129105"/>
            <a:ext cx="8572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Wo</a:t>
            </a:r>
          </a:p>
        </p:txBody>
      </p:sp>
      <p:graphicFrame>
        <p:nvGraphicFramePr>
          <p:cNvPr id="39" name="Table 38" descr="table with German sentence in it">
            <a:extLst>
              <a:ext uri="{FF2B5EF4-FFF2-40B4-BE49-F238E27FC236}">
                <a16:creationId xmlns:a16="http://schemas.microsoft.com/office/drawing/2014/main" id="{ECD2BEA4-6B66-4DA0-ABFD-D7B96368C4C2}"/>
              </a:ext>
            </a:extLst>
          </p:cNvPr>
          <p:cNvGraphicFramePr>
            <a:graphicFrameLocks noGrp="1"/>
          </p:cNvGraphicFramePr>
          <p:nvPr>
            <p:extLst>
              <p:ext uri="{D42A27DB-BD31-4B8C-83A1-F6EECF244321}">
                <p14:modId xmlns:p14="http://schemas.microsoft.com/office/powerpoint/2010/main" val="260660981"/>
              </p:ext>
            </p:extLst>
          </p:nvPr>
        </p:nvGraphicFramePr>
        <p:xfrm>
          <a:off x="2994933" y="3170534"/>
          <a:ext cx="5604653" cy="361302"/>
        </p:xfrm>
        <a:graphic>
          <a:graphicData uri="http://schemas.openxmlformats.org/drawingml/2006/table">
            <a:tbl>
              <a:tblPr firstRow="1" firstCol="1" bandRow="1"/>
              <a:tblGrid>
                <a:gridCol w="1599444">
                  <a:extLst>
                    <a:ext uri="{9D8B030D-6E8A-4147-A177-3AD203B41FA5}">
                      <a16:colId xmlns:a16="http://schemas.microsoft.com/office/drawing/2014/main" val="1349661642"/>
                    </a:ext>
                  </a:extLst>
                </a:gridCol>
                <a:gridCol w="1598499">
                  <a:extLst>
                    <a:ext uri="{9D8B030D-6E8A-4147-A177-3AD203B41FA5}">
                      <a16:colId xmlns:a16="http://schemas.microsoft.com/office/drawing/2014/main" val="1476335593"/>
                    </a:ext>
                  </a:extLst>
                </a:gridCol>
                <a:gridCol w="2406710">
                  <a:extLst>
                    <a:ext uri="{9D8B030D-6E8A-4147-A177-3AD203B41FA5}">
                      <a16:colId xmlns:a16="http://schemas.microsoft.com/office/drawing/2014/main" val="1472177381"/>
                    </a:ext>
                  </a:extLst>
                </a:gridCol>
              </a:tblGrid>
              <a:tr h="361302">
                <a:tc>
                  <a:txBody>
                    <a:bodyPr/>
                    <a:lstStyle/>
                    <a:p>
                      <a:pPr>
                        <a:lnSpc>
                          <a:spcPct val="107000"/>
                        </a:lnSpc>
                        <a:spcAft>
                          <a:spcPts val="0"/>
                        </a:spcAft>
                      </a:pPr>
                      <a:r>
                        <a:rPr lang="en-US" sz="2200" b="1" dirty="0">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200" b="1" dirty="0" err="1">
                          <a:solidFill>
                            <a:srgbClr val="E87D1E"/>
                          </a:solidFill>
                          <a:effectLst/>
                          <a:latin typeface="Century Gothic" panose="020B0502020202020204" pitchFamily="34" charset="0"/>
                          <a:ea typeface="SimSun" panose="02010600030101010101" pitchFamily="2" charset="-122"/>
                          <a:cs typeface="Times New Roman" panose="02020603050405020304" pitchFamily="18" charset="0"/>
                        </a:rPr>
                        <a:t>schreibt</a:t>
                      </a:r>
                      <a:endParaRPr lang="en-GB" sz="22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a:lnSpc>
                          <a:spcPct val="107000"/>
                        </a:lnSpc>
                        <a:spcAft>
                          <a:spcPts val="0"/>
                        </a:spcAft>
                      </a:pP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a:lnSpc>
                          <a:spcPct val="107000"/>
                        </a:lnSpc>
                        <a:spcAft>
                          <a:spcPts val="0"/>
                        </a:spcAft>
                      </a:pP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2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ein</a:t>
                      </a:r>
                      <a:r>
                        <a:rPr lang="en-US"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Buch?</a:t>
                      </a:r>
                      <a:endParaRPr lang="en-GB" sz="2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chemeClr val="bg1"/>
                    </a:solidFill>
                  </a:tcPr>
                </a:tc>
                <a:extLst>
                  <a:ext uri="{0D108BD9-81ED-4DB2-BD59-A6C34878D82A}">
                    <a16:rowId xmlns:a16="http://schemas.microsoft.com/office/drawing/2014/main" val="1850227387"/>
                  </a:ext>
                </a:extLst>
              </a:tr>
            </a:tbl>
          </a:graphicData>
        </a:graphic>
      </p:graphicFrame>
      <p:sp>
        <p:nvSpPr>
          <p:cNvPr id="42" name="TextBox 41" descr="text book with Wer">
            <a:extLst>
              <a:ext uri="{FF2B5EF4-FFF2-40B4-BE49-F238E27FC236}">
                <a16:creationId xmlns:a16="http://schemas.microsoft.com/office/drawing/2014/main" id="{7528A14B-FABF-4B35-966C-E8B5D97A7B1A}"/>
              </a:ext>
            </a:extLst>
          </p:cNvPr>
          <p:cNvSpPr txBox="1"/>
          <p:nvPr/>
        </p:nvSpPr>
        <p:spPr>
          <a:xfrm>
            <a:off x="2350552" y="3192710"/>
            <a:ext cx="764629"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559FA2E8-3BCC-4BFE-BD46-98AFA7CE5361}"/>
              </a:ext>
            </a:extLst>
          </p:cNvPr>
          <p:cNvSpPr txBox="1"/>
          <p:nvPr/>
        </p:nvSpPr>
        <p:spPr>
          <a:xfrm>
            <a:off x="2402727" y="3126463"/>
            <a:ext cx="998497"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Wer</a:t>
            </a:r>
          </a:p>
        </p:txBody>
      </p:sp>
      <p:sp>
        <p:nvSpPr>
          <p:cNvPr id="30" name="TextBox 29"/>
          <p:cNvSpPr txBox="1"/>
          <p:nvPr/>
        </p:nvSpPr>
        <p:spPr>
          <a:xfrm>
            <a:off x="7902846" y="3132845"/>
            <a:ext cx="428915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1" u="none" strike="noStrike" kern="1200" cap="none" spc="0" normalizeH="0" baseline="0" noProof="0" dirty="0">
                <a:ln>
                  <a:noFill/>
                </a:ln>
                <a:solidFill>
                  <a:srgbClr val="115076"/>
                </a:solidFill>
                <a:effectLst/>
                <a:uLnTx/>
                <a:uFillTx/>
                <a:latin typeface="Century Gothic" panose="020F0302020204030204"/>
                <a:ea typeface="+mn-ea"/>
                <a:cs typeface="+mn-cs"/>
              </a:rPr>
              <a:t>Where are you writing a book?</a:t>
            </a:r>
          </a:p>
        </p:txBody>
      </p:sp>
      <p:sp>
        <p:nvSpPr>
          <p:cNvPr id="4" name="TextBox 3"/>
          <p:cNvSpPr txBox="1"/>
          <p:nvPr/>
        </p:nvSpPr>
        <p:spPr>
          <a:xfrm>
            <a:off x="176719" y="3906406"/>
            <a:ext cx="15795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115076"/>
                </a:solidFill>
                <a:effectLst/>
                <a:uLnTx/>
                <a:uFillTx/>
                <a:latin typeface="Century Gothic" panose="020F0302020204030204"/>
                <a:ea typeface="+mn-ea"/>
                <a:cs typeface="+mn-cs"/>
              </a:rPr>
              <a:t>Beispiel</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43" name="TextBox 42"/>
          <p:cNvSpPr txBox="1"/>
          <p:nvPr/>
        </p:nvSpPr>
        <p:spPr>
          <a:xfrm>
            <a:off x="1756281" y="3911777"/>
            <a:ext cx="53468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a:ln>
                  <a:noFill/>
                </a:ln>
                <a:solidFill>
                  <a:srgbClr val="115076"/>
                </a:solidFill>
                <a:effectLst/>
                <a:uLnTx/>
                <a:uFillTx/>
                <a:latin typeface="Century Gothic" panose="020F0302020204030204"/>
                <a:ea typeface="+mn-ea"/>
                <a:cs typeface="+mn-cs"/>
              </a:rPr>
              <a:t>Was</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 hast du am Montag?</a:t>
            </a:r>
          </a:p>
        </p:txBody>
      </p:sp>
      <p:sp>
        <p:nvSpPr>
          <p:cNvPr id="44" name="TextBox 43"/>
          <p:cNvSpPr txBox="1"/>
          <p:nvPr/>
        </p:nvSpPr>
        <p:spPr>
          <a:xfrm>
            <a:off x="6379081" y="3911777"/>
            <a:ext cx="53468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115076"/>
                </a:solidFill>
                <a:effectLst/>
                <a:uLnTx/>
                <a:uFillTx/>
                <a:latin typeface="Century Gothic" panose="020F0302020204030204"/>
                <a:ea typeface="+mn-ea"/>
                <a:cs typeface="+mn-cs"/>
              </a:rPr>
              <a:t>What do you have on Monday?</a:t>
            </a:r>
          </a:p>
        </p:txBody>
      </p:sp>
      <p:sp>
        <p:nvSpPr>
          <p:cNvPr id="45" name="TextBox 44"/>
          <p:cNvSpPr txBox="1"/>
          <p:nvPr/>
        </p:nvSpPr>
        <p:spPr>
          <a:xfrm>
            <a:off x="1756281" y="4439098"/>
            <a:ext cx="53468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a:ln>
                  <a:noFill/>
                </a:ln>
                <a:solidFill>
                  <a:srgbClr val="115076"/>
                </a:solidFill>
                <a:effectLst/>
                <a:uLnTx/>
                <a:uFillTx/>
                <a:latin typeface="Century Gothic" panose="020F0302020204030204"/>
                <a:ea typeface="+mn-ea"/>
                <a:cs typeface="+mn-cs"/>
              </a:rPr>
              <a:t>Wo</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1" i="0" u="none" strike="noStrike" kern="1200" cap="none" spc="0" normalizeH="0" baseline="0" noProof="0" dirty="0" err="1">
                <a:ln>
                  <a:noFill/>
                </a:ln>
                <a:solidFill>
                  <a:srgbClr val="115076"/>
                </a:solidFill>
                <a:effectLst/>
                <a:uLnTx/>
                <a:uFillTx/>
                <a:latin typeface="Century Gothic" panose="020F0302020204030204"/>
                <a:ea typeface="+mn-ea"/>
                <a:cs typeface="+mn-cs"/>
              </a:rPr>
              <a:t>spielst</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 du Tennis?</a:t>
            </a:r>
          </a:p>
        </p:txBody>
      </p:sp>
      <p:sp>
        <p:nvSpPr>
          <p:cNvPr id="46" name="TextBox 45"/>
          <p:cNvSpPr txBox="1"/>
          <p:nvPr/>
        </p:nvSpPr>
        <p:spPr>
          <a:xfrm>
            <a:off x="6379081" y="4468251"/>
            <a:ext cx="53468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115076"/>
                </a:solidFill>
                <a:effectLst/>
                <a:uLnTx/>
                <a:uFillTx/>
                <a:latin typeface="Century Gothic" panose="020F0302020204030204"/>
                <a:ea typeface="+mn-ea"/>
                <a:cs typeface="+mn-cs"/>
              </a:rPr>
              <a:t>Where do you play tennis?</a:t>
            </a:r>
          </a:p>
        </p:txBody>
      </p:sp>
      <p:sp>
        <p:nvSpPr>
          <p:cNvPr id="47" name="TextBox 46"/>
          <p:cNvSpPr txBox="1"/>
          <p:nvPr/>
        </p:nvSpPr>
        <p:spPr>
          <a:xfrm>
            <a:off x="1756281" y="5030116"/>
            <a:ext cx="53468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err="1">
                <a:ln>
                  <a:noFill/>
                </a:ln>
                <a:solidFill>
                  <a:srgbClr val="115076"/>
                </a:solidFill>
                <a:effectLst/>
                <a:uLnTx/>
                <a:uFillTx/>
                <a:latin typeface="Century Gothic" panose="020F0302020204030204"/>
                <a:ea typeface="+mn-ea"/>
                <a:cs typeface="+mn-cs"/>
              </a:rPr>
              <a:t>Wie</a:t>
            </a:r>
            <a:r>
              <a:rPr kumimoji="0" lang="en-GB" sz="2200" b="1" i="0" u="sng" strike="noStrike" kern="1200" cap="none" spc="0" normalizeH="0" baseline="0" noProof="0" dirty="0">
                <a:ln>
                  <a:noFill/>
                </a:ln>
                <a:solidFill>
                  <a:srgbClr val="115076"/>
                </a:solidFill>
                <a:effectLst/>
                <a:uLnTx/>
                <a:uFillTx/>
                <a:latin typeface="Century Gothic" panose="020F0302020204030204"/>
                <a:ea typeface="+mn-ea"/>
                <a:cs typeface="+mn-cs"/>
              </a:rPr>
              <a:t> oft</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1" i="0" u="none" strike="noStrike" kern="1200" cap="none" spc="0" normalizeH="0" baseline="0" noProof="0" dirty="0" err="1">
                <a:ln>
                  <a:noFill/>
                </a:ln>
                <a:solidFill>
                  <a:srgbClr val="115076"/>
                </a:solidFill>
                <a:effectLst/>
                <a:uLnTx/>
                <a:uFillTx/>
                <a:latin typeface="Century Gothic" panose="020F0302020204030204"/>
                <a:ea typeface="+mn-ea"/>
                <a:cs typeface="+mn-cs"/>
              </a:rPr>
              <a:t>putzt</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 du </a:t>
            </a:r>
            <a:r>
              <a:rPr kumimoji="0" lang="en-GB" sz="2200" b="1" i="0" u="none" strike="noStrike" kern="1200" cap="none" spc="0" normalizeH="0" baseline="0" noProof="0" dirty="0" err="1">
                <a:ln>
                  <a:noFill/>
                </a:ln>
                <a:solidFill>
                  <a:srgbClr val="115076"/>
                </a:solidFill>
                <a:effectLst/>
                <a:uLnTx/>
                <a:uFillTx/>
                <a:latin typeface="Century Gothic" panose="020F0302020204030204"/>
                <a:ea typeface="+mn-ea"/>
                <a:cs typeface="+mn-cs"/>
              </a:rPr>
              <a:t>dein</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 Zimmer?</a:t>
            </a:r>
          </a:p>
        </p:txBody>
      </p:sp>
      <p:sp>
        <p:nvSpPr>
          <p:cNvPr id="48" name="TextBox 47"/>
          <p:cNvSpPr txBox="1"/>
          <p:nvPr/>
        </p:nvSpPr>
        <p:spPr>
          <a:xfrm>
            <a:off x="6401807" y="4977197"/>
            <a:ext cx="58043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115076"/>
                </a:solidFill>
                <a:effectLst/>
                <a:uLnTx/>
                <a:uFillTx/>
                <a:latin typeface="Century Gothic" panose="020F0302020204030204"/>
                <a:ea typeface="+mn-ea"/>
                <a:cs typeface="+mn-cs"/>
              </a:rPr>
              <a:t>How often do you clean your room?</a:t>
            </a:r>
          </a:p>
        </p:txBody>
      </p:sp>
      <p:sp>
        <p:nvSpPr>
          <p:cNvPr id="49" name="TextBox 48"/>
          <p:cNvSpPr txBox="1"/>
          <p:nvPr/>
        </p:nvSpPr>
        <p:spPr>
          <a:xfrm>
            <a:off x="1756281" y="5567335"/>
            <a:ext cx="53468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err="1">
                <a:ln>
                  <a:noFill/>
                </a:ln>
                <a:solidFill>
                  <a:srgbClr val="115076"/>
                </a:solidFill>
                <a:effectLst/>
                <a:uLnTx/>
                <a:uFillTx/>
                <a:latin typeface="Century Gothic" panose="020F0302020204030204"/>
                <a:ea typeface="+mn-ea"/>
                <a:cs typeface="+mn-cs"/>
              </a:rPr>
              <a:t>Wer</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1" i="0" u="none" strike="noStrike" kern="1200" cap="none" spc="0" normalizeH="0" baseline="0" noProof="0" dirty="0" err="1">
                <a:ln>
                  <a:noFill/>
                </a:ln>
                <a:solidFill>
                  <a:srgbClr val="115076"/>
                </a:solidFill>
                <a:effectLst/>
                <a:uLnTx/>
                <a:uFillTx/>
                <a:latin typeface="Century Gothic" panose="020F0302020204030204"/>
                <a:ea typeface="+mn-ea"/>
                <a:cs typeface="+mn-cs"/>
              </a:rPr>
              <a:t>ist</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1" i="0" u="none" strike="noStrike" kern="1200" cap="none" spc="0" normalizeH="0" baseline="0" noProof="0" dirty="0" err="1">
                <a:ln>
                  <a:noFill/>
                </a:ln>
                <a:solidFill>
                  <a:srgbClr val="115076"/>
                </a:solidFill>
                <a:effectLst/>
                <a:uLnTx/>
                <a:uFillTx/>
                <a:latin typeface="Century Gothic" panose="020F0302020204030204"/>
                <a:ea typeface="+mn-ea"/>
                <a:cs typeface="+mn-cs"/>
              </a:rPr>
              <a:t>dein</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1" i="0" u="none" strike="noStrike" kern="1200" cap="none" spc="0" normalizeH="0" baseline="0" noProof="0" dirty="0" err="1">
                <a:ln>
                  <a:noFill/>
                </a:ln>
                <a:solidFill>
                  <a:srgbClr val="115076"/>
                </a:solidFill>
                <a:effectLst/>
                <a:uLnTx/>
                <a:uFillTx/>
                <a:latin typeface="Century Gothic" panose="020F0302020204030204"/>
                <a:ea typeface="+mn-ea"/>
                <a:cs typeface="+mn-cs"/>
              </a:rPr>
              <a:t>Lieblingslehrer</a:t>
            </a:r>
            <a:r>
              <a:rPr kumimoji="0" lang="en-GB" sz="22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50" name="TextBox 49"/>
          <p:cNvSpPr txBox="1"/>
          <p:nvPr/>
        </p:nvSpPr>
        <p:spPr>
          <a:xfrm>
            <a:off x="6401807" y="5544089"/>
            <a:ext cx="58043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115076"/>
                </a:solidFill>
                <a:effectLst/>
                <a:uLnTx/>
                <a:uFillTx/>
                <a:latin typeface="Century Gothic" panose="020F0302020204030204"/>
                <a:ea typeface="+mn-ea"/>
                <a:cs typeface="+mn-cs"/>
              </a:rPr>
              <a:t>Who is your favourite (male) teacher?</a:t>
            </a:r>
          </a:p>
        </p:txBody>
      </p:sp>
      <p:sp>
        <p:nvSpPr>
          <p:cNvPr id="31" name="TextBox 30"/>
          <p:cNvSpPr txBox="1"/>
          <p:nvPr/>
        </p:nvSpPr>
        <p:spPr>
          <a:xfrm>
            <a:off x="7902846" y="3129104"/>
            <a:ext cx="4097095"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115076"/>
                </a:solidFill>
                <a:effectLst/>
                <a:uLnTx/>
                <a:uFillTx/>
                <a:latin typeface="Century Gothic" panose="020F0302020204030204"/>
                <a:ea typeface="+mn-ea"/>
                <a:cs typeface="+mn-cs"/>
              </a:rPr>
              <a:t>Who is writing a book?</a:t>
            </a:r>
          </a:p>
        </p:txBody>
      </p:sp>
    </p:spTree>
    <p:extLst>
      <p:ext uri="{BB962C8B-B14F-4D97-AF65-F5344CB8AC3E}">
        <p14:creationId xmlns:p14="http://schemas.microsoft.com/office/powerpoint/2010/main" val="4215723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 y="294041"/>
            <a:ext cx="5957047" cy="707849"/>
          </a:xfrm>
        </p:spPr>
        <p:txBody>
          <a:bodyPr>
            <a:normAutofit fontScale="90000"/>
          </a:bodyPr>
          <a:lstStyle/>
          <a:p>
            <a:r>
              <a:rPr lang="en-GB" sz="3600" b="1" dirty="0">
                <a:solidFill>
                  <a:schemeClr val="bg1"/>
                </a:solidFill>
              </a:rPr>
              <a:t>Order of words in a question</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54235" y="247046"/>
            <a:ext cx="1603093" cy="386507"/>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Grammatik</a:t>
            </a:r>
          </a:p>
        </p:txBody>
      </p:sp>
      <p:sp>
        <p:nvSpPr>
          <p:cNvPr id="2" name="TextBox 1"/>
          <p:cNvSpPr txBox="1"/>
          <p:nvPr/>
        </p:nvSpPr>
        <p:spPr>
          <a:xfrm>
            <a:off x="215153" y="1260298"/>
            <a:ext cx="117421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Sentences are turned into questions by </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swapping</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the </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verb</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and </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subject</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6" name="TextBox 5"/>
          <p:cNvSpPr txBox="1"/>
          <p:nvPr/>
        </p:nvSpPr>
        <p:spPr>
          <a:xfrm>
            <a:off x="226859" y="1906900"/>
            <a:ext cx="39130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Du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spielst</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zu</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Hause</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Gitarre</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67" name="TextBox 66"/>
          <p:cNvSpPr txBox="1"/>
          <p:nvPr/>
        </p:nvSpPr>
        <p:spPr>
          <a:xfrm>
            <a:off x="5145026" y="1906900"/>
            <a:ext cx="39130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F0302020204030204"/>
                <a:ea typeface="+mn-ea"/>
                <a:cs typeface="+mn-cs"/>
              </a:rPr>
              <a:t>Spielst</a:t>
            </a: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 du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zu</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Hause</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Gitarre</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81" name="TextBox 80"/>
          <p:cNvSpPr txBox="1"/>
          <p:nvPr/>
        </p:nvSpPr>
        <p:spPr>
          <a:xfrm>
            <a:off x="226859" y="2514590"/>
            <a:ext cx="48271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You play/are playing guitar at home.</a:t>
            </a:r>
          </a:p>
        </p:txBody>
      </p:sp>
      <p:sp>
        <p:nvSpPr>
          <p:cNvPr id="83" name="TextBox 82"/>
          <p:cNvSpPr txBox="1"/>
          <p:nvPr/>
        </p:nvSpPr>
        <p:spPr>
          <a:xfrm>
            <a:off x="5145026" y="2509364"/>
            <a:ext cx="68122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Do you play </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Are you playing </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guitar at home?</a:t>
            </a:r>
          </a:p>
        </p:txBody>
      </p:sp>
      <p:sp>
        <p:nvSpPr>
          <p:cNvPr id="28" name="TextBox 27"/>
          <p:cNvSpPr txBox="1"/>
          <p:nvPr/>
        </p:nvSpPr>
        <p:spPr>
          <a:xfrm>
            <a:off x="215152" y="3164418"/>
            <a:ext cx="117421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To ask an open question, place a </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question word in front of the verb.</a:t>
            </a:r>
            <a:endPar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30" name="TextBox 29"/>
          <p:cNvSpPr txBox="1"/>
          <p:nvPr/>
        </p:nvSpPr>
        <p:spPr>
          <a:xfrm>
            <a:off x="5145027" y="3809384"/>
            <a:ext cx="52092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F0302020204030204"/>
                <a:ea typeface="+mn-ea"/>
                <a:cs typeface="+mn-cs"/>
              </a:rPr>
              <a:t>Wann</a:t>
            </a: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spielst</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du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zu</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Hause</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Gitarre</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32" name="TextBox 31"/>
          <p:cNvSpPr txBox="1"/>
          <p:nvPr/>
        </p:nvSpPr>
        <p:spPr>
          <a:xfrm>
            <a:off x="5145027" y="4493539"/>
            <a:ext cx="68123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When </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do you play / are you playing guitar at home?</a:t>
            </a:r>
          </a:p>
        </p:txBody>
      </p:sp>
      <p:sp>
        <p:nvSpPr>
          <p:cNvPr id="36" name="TextBox 35"/>
          <p:cNvSpPr txBox="1"/>
          <p:nvPr/>
        </p:nvSpPr>
        <p:spPr>
          <a:xfrm>
            <a:off x="5145027" y="5099316"/>
            <a:ext cx="52092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F0302020204030204"/>
                <a:ea typeface="+mn-ea"/>
                <a:cs typeface="+mn-cs"/>
              </a:rPr>
              <a:t>Wer</a:t>
            </a: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spielt</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zu</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Hause</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Gitarre</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37" name="TextBox 36"/>
          <p:cNvSpPr txBox="1"/>
          <p:nvPr/>
        </p:nvSpPr>
        <p:spPr>
          <a:xfrm>
            <a:off x="5145026" y="5744279"/>
            <a:ext cx="62798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Who </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plays / is playing guitar at home?</a:t>
            </a:r>
          </a:p>
        </p:txBody>
      </p:sp>
      <p:sp>
        <p:nvSpPr>
          <p:cNvPr id="35" name="Rounded Rectangular Callout 34"/>
          <p:cNvSpPr/>
          <p:nvPr/>
        </p:nvSpPr>
        <p:spPr>
          <a:xfrm>
            <a:off x="470645" y="3819472"/>
            <a:ext cx="3402106" cy="1922457"/>
          </a:xfrm>
          <a:prstGeom prst="wedgeRoundRectCallout">
            <a:avLst>
              <a:gd name="adj1" fmla="val 64687"/>
              <a:gd name="adj2" fmla="val 479"/>
              <a:gd name="adj3" fmla="val 16667"/>
            </a:avLst>
          </a:prstGeom>
          <a:solidFill>
            <a:schemeClr val="accent1">
              <a:lumMod val="50000"/>
            </a:schemeClr>
          </a:solidFill>
          <a:ln>
            <a:solidFill>
              <a:srgbClr val="DAA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Only the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verb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and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subject</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swap places. The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adverb</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noun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stay in the same position.</a:t>
            </a:r>
          </a:p>
        </p:txBody>
      </p:sp>
    </p:spTree>
    <p:extLst>
      <p:ext uri="{BB962C8B-B14F-4D97-AF65-F5344CB8AC3E}">
        <p14:creationId xmlns:p14="http://schemas.microsoft.com/office/powerpoint/2010/main" val="3895696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descr="background rectangle "/>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6" name="Title 5">
            <a:extLst>
              <a:ext uri="{FF2B5EF4-FFF2-40B4-BE49-F238E27FC236}">
                <a16:creationId xmlns:a16="http://schemas.microsoft.com/office/drawing/2014/main" id="{2D1FB96C-8CED-124A-9B42-C92076C9EBC0}"/>
              </a:ext>
            </a:extLst>
          </p:cNvPr>
          <p:cNvSpPr>
            <a:spLocks noGrp="1"/>
          </p:cNvSpPr>
          <p:nvPr>
            <p:ph type="title"/>
          </p:nvPr>
        </p:nvSpPr>
        <p:spPr>
          <a:xfrm>
            <a:off x="178969" y="1804448"/>
            <a:ext cx="6774724" cy="1325563"/>
          </a:xfrm>
        </p:spPr>
        <p:txBody>
          <a:bodyPr>
            <a:normAutofit/>
          </a:bodyPr>
          <a:lstStyle/>
          <a:p>
            <a:r>
              <a:rPr lang="en-GB" sz="4000" b="1" dirty="0">
                <a:solidFill>
                  <a:prstClr val="white"/>
                </a:solidFill>
              </a:rPr>
              <a:t>Saying what people do [1]</a:t>
            </a:r>
            <a:endParaRPr lang="en-US" sz="4000" dirty="0"/>
          </a:p>
        </p:txBody>
      </p:sp>
      <p:sp>
        <p:nvSpPr>
          <p:cNvPr id="14" name="Title 3"/>
          <p:cNvSpPr txBox="1">
            <a:spLocks/>
          </p:cNvSpPr>
          <p:nvPr/>
        </p:nvSpPr>
        <p:spPr>
          <a:xfrm>
            <a:off x="185383" y="2813447"/>
            <a:ext cx="6587983"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lnSpc>
                <a:spcPct val="100000"/>
              </a:lnSpc>
              <a:spcBef>
                <a:spcPts val="0"/>
              </a:spcBef>
              <a:defRPr/>
            </a:pPr>
            <a:r>
              <a:rPr lang="en-GB" sz="3200" dirty="0">
                <a:solidFill>
                  <a:prstClr val="white"/>
                </a:solidFill>
                <a:latin typeface="Century Gothic" panose="020B0502020202020204" pitchFamily="34" charset="0"/>
              </a:rPr>
              <a:t>Present simple and continuous</a:t>
            </a:r>
          </a:p>
        </p:txBody>
      </p:sp>
      <p:grpSp>
        <p:nvGrpSpPr>
          <p:cNvPr id="3" name="Group 2" descr="subtitles">
            <a:extLst>
              <a:ext uri="{FF2B5EF4-FFF2-40B4-BE49-F238E27FC236}">
                <a16:creationId xmlns:a16="http://schemas.microsoft.com/office/drawing/2014/main" id="{67C98102-8B67-464D-9A7A-7FBF0D46B95E}"/>
              </a:ext>
            </a:extLst>
          </p:cNvPr>
          <p:cNvGrpSpPr/>
          <p:nvPr/>
        </p:nvGrpSpPr>
        <p:grpSpPr>
          <a:xfrm>
            <a:off x="178969" y="4974109"/>
            <a:ext cx="5791386" cy="1883889"/>
            <a:chOff x="-204" y="5828736"/>
            <a:chExt cx="5791386" cy="1267778"/>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1.2 - Week 3 - Lesson 19</a:t>
              </a:r>
            </a:p>
            <a:p>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1"/>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1600" dirty="0">
                  <a:solidFill>
                    <a:prstClr val="white"/>
                  </a:solidFill>
                  <a:latin typeface="Century Gothic" panose="020B0502020202020204" pitchFamily="34" charset="0"/>
                </a:rPr>
                <a:t>Natalie Finlayson / Emma Marsden /</a:t>
              </a:r>
            </a:p>
            <a:p>
              <a:r>
                <a:rPr lang="en-GB" sz="1600" dirty="0">
                  <a:solidFill>
                    <a:prstClr val="white"/>
                  </a:solidFill>
                  <a:latin typeface="Century Gothic" panose="020B0502020202020204" pitchFamily="34" charset="0"/>
                </a:rPr>
                <a:t>Stephen Owen</a:t>
              </a:r>
            </a:p>
          </p:txBody>
        </p:sp>
      </p:grpSp>
      <p:sp>
        <p:nvSpPr>
          <p:cNvPr id="18" name="Rounded Rectangular Callout 17"/>
          <p:cNvSpPr/>
          <p:nvPr/>
        </p:nvSpPr>
        <p:spPr>
          <a:xfrm>
            <a:off x="8690967" y="4403970"/>
            <a:ext cx="3021304" cy="827988"/>
          </a:xfrm>
          <a:prstGeom prst="wedgeRoundRectCallout">
            <a:avLst>
              <a:gd name="adj1" fmla="val -48554"/>
              <a:gd name="adj2" fmla="val -118067"/>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latin typeface="Century Gothic" panose="020B0502020202020204" pitchFamily="34" charset="0"/>
              </a:rPr>
              <a:t>Resource portal </a:t>
            </a:r>
            <a:r>
              <a:rPr lang="en-GB" sz="2400" dirty="0">
                <a:solidFill>
                  <a:schemeClr val="tx2"/>
                </a:solidFill>
                <a:latin typeface="Century Gothic" panose="020B0502020202020204" pitchFamily="34" charset="0"/>
                <a:sym typeface="Wingdings" panose="05000000000000000000" pitchFamily="2" charset="2"/>
              </a:rPr>
              <a:t></a:t>
            </a:r>
          </a:p>
          <a:p>
            <a:pPr algn="ctr"/>
            <a:r>
              <a:rPr lang="en-GB" sz="2400" dirty="0">
                <a:solidFill>
                  <a:schemeClr val="tx2"/>
                </a:solidFill>
                <a:latin typeface="Century Gothic" panose="020B0502020202020204" pitchFamily="34" charset="0"/>
                <a:sym typeface="Wingdings" panose="05000000000000000000" pitchFamily="2" charset="2"/>
              </a:rPr>
              <a:t>KS2 Grammar</a:t>
            </a:r>
            <a:endParaRPr lang="en-GB" sz="2400" dirty="0">
              <a:solidFill>
                <a:schemeClr val="tx2"/>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609408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3" name="Title 2">
            <a:extLst>
              <a:ext uri="{FF2B5EF4-FFF2-40B4-BE49-F238E27FC236}">
                <a16:creationId xmlns:a16="http://schemas.microsoft.com/office/drawing/2014/main" id="{F0781274-A563-8542-BDB4-55189AC74D8F}"/>
              </a:ext>
            </a:extLst>
          </p:cNvPr>
          <p:cNvSpPr>
            <a:spLocks noGrp="1"/>
          </p:cNvSpPr>
          <p:nvPr>
            <p:ph type="title"/>
          </p:nvPr>
        </p:nvSpPr>
        <p:spPr>
          <a:xfrm>
            <a:off x="395111" y="1796722"/>
            <a:ext cx="10515600" cy="1325563"/>
          </a:xfrm>
        </p:spPr>
        <p:txBody>
          <a:bodyPr>
            <a:normAutofit/>
          </a:bodyPr>
          <a:lstStyle/>
          <a:p>
            <a:r>
              <a:rPr lang="en-GB" sz="4000" b="1" dirty="0">
                <a:solidFill>
                  <a:prstClr val="white"/>
                </a:solidFill>
              </a:rPr>
              <a:t>Possessive adjectives</a:t>
            </a:r>
            <a:endParaRPr lang="en-US" sz="4000" dirty="0"/>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Rounded Rectangular Callout 10"/>
          <p:cNvSpPr/>
          <p:nvPr/>
        </p:nvSpPr>
        <p:spPr>
          <a:xfrm>
            <a:off x="8690967" y="4403970"/>
            <a:ext cx="3021304" cy="827988"/>
          </a:xfrm>
          <a:prstGeom prst="wedgeRoundRectCallout">
            <a:avLst>
              <a:gd name="adj1" fmla="val -48554"/>
              <a:gd name="adj2" fmla="val -118067"/>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latin typeface="Century Gothic" panose="020B0502020202020204" pitchFamily="34" charset="0"/>
              </a:rPr>
              <a:t>Resource portal </a:t>
            </a:r>
            <a:r>
              <a:rPr lang="en-GB" sz="2400" dirty="0">
                <a:solidFill>
                  <a:schemeClr val="tx2"/>
                </a:solidFill>
                <a:latin typeface="Century Gothic" panose="020B0502020202020204" pitchFamily="34" charset="0"/>
                <a:sym typeface="Wingdings" panose="05000000000000000000" pitchFamily="2" charset="2"/>
              </a:rPr>
              <a:t></a:t>
            </a:r>
          </a:p>
          <a:p>
            <a:pPr algn="ctr"/>
            <a:r>
              <a:rPr lang="en-GB" sz="2400" dirty="0">
                <a:solidFill>
                  <a:schemeClr val="tx2"/>
                </a:solidFill>
                <a:latin typeface="Century Gothic" panose="020B0502020202020204" pitchFamily="34" charset="0"/>
                <a:sym typeface="Wingdings" panose="05000000000000000000" pitchFamily="2" charset="2"/>
              </a:rPr>
              <a:t>KS2 Grammar</a:t>
            </a:r>
            <a:endParaRPr lang="en-GB" sz="24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404477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background rectangle "/>
          <p:cNvGrpSpPr/>
          <p:nvPr/>
        </p:nvGrpSpPr>
        <p:grpSpPr>
          <a:xfrm>
            <a:off x="0" y="6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12" name="Isosceles Triangle 11"/>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Rectangle 12"/>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9" name="Isosceles Triangle 8"/>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Rectangle 10"/>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32" name="Title 1"/>
          <p:cNvSpPr>
            <a:spLocks noGrp="1"/>
          </p:cNvSpPr>
          <p:nvPr>
            <p:ph type="title" idx="4294967295"/>
          </p:nvPr>
        </p:nvSpPr>
        <p:spPr>
          <a:xfrm>
            <a:off x="395111" y="1754671"/>
            <a:ext cx="10515600" cy="1325563"/>
          </a:xfrm>
        </p:spPr>
        <p:txBody>
          <a:bodyPr>
            <a:normAutofit/>
          </a:bodyPr>
          <a:lstStyle/>
          <a:p>
            <a:pPr lvl="0">
              <a:lnSpc>
                <a:spcPct val="100000"/>
              </a:lnSpc>
              <a:spcBef>
                <a:spcPts val="0"/>
              </a:spcBef>
              <a:defRPr/>
            </a:pPr>
            <a:r>
              <a:rPr lang="en-GB" sz="4000" b="1" dirty="0">
                <a:solidFill>
                  <a:prstClr val="white"/>
                </a:solidFill>
                <a:ea typeface="+mn-ea"/>
                <a:cs typeface="+mn-cs"/>
              </a:rPr>
              <a:t>3</a:t>
            </a:r>
            <a:r>
              <a:rPr lang="en-GB" sz="4000" b="1" baseline="30000" dirty="0">
                <a:solidFill>
                  <a:prstClr val="white"/>
                </a:solidFill>
                <a:ea typeface="+mn-ea"/>
                <a:cs typeface="+mn-cs"/>
              </a:rPr>
              <a:t>rd</a:t>
            </a:r>
            <a:r>
              <a:rPr lang="en-GB" sz="4000" b="1" dirty="0">
                <a:solidFill>
                  <a:prstClr val="white"/>
                </a:solidFill>
                <a:ea typeface="+mn-ea"/>
                <a:cs typeface="+mn-cs"/>
              </a:rPr>
              <a:t> person singular</a:t>
            </a:r>
          </a:p>
        </p:txBody>
      </p:sp>
      <p:sp>
        <p:nvSpPr>
          <p:cNvPr id="15" name="Title 3"/>
          <p:cNvSpPr txBox="1">
            <a:spLocks/>
          </p:cNvSpPr>
          <p:nvPr/>
        </p:nvSpPr>
        <p:spPr>
          <a:xfrm>
            <a:off x="395111" y="2737679"/>
            <a:ext cx="5320595" cy="1311807"/>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Explanation and activity</a:t>
            </a:r>
            <a:endParaRPr kumimoji="0" lang="en-GB" sz="3200" b="0" i="1"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6" name="Picture 15"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4" name="Rounded Rectangular Callout 13"/>
          <p:cNvSpPr/>
          <p:nvPr/>
        </p:nvSpPr>
        <p:spPr>
          <a:xfrm>
            <a:off x="8690967" y="4403970"/>
            <a:ext cx="3021304" cy="827988"/>
          </a:xfrm>
          <a:prstGeom prst="wedgeRoundRectCallout">
            <a:avLst>
              <a:gd name="adj1" fmla="val -48554"/>
              <a:gd name="adj2" fmla="val -118067"/>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latin typeface="Century Gothic" panose="020B0502020202020204" pitchFamily="34" charset="0"/>
              </a:rPr>
              <a:t>Resource portal </a:t>
            </a:r>
            <a:r>
              <a:rPr lang="en-GB" sz="2400" dirty="0">
                <a:solidFill>
                  <a:schemeClr val="tx2"/>
                </a:solidFill>
                <a:latin typeface="Century Gothic" panose="020B0502020202020204" pitchFamily="34" charset="0"/>
                <a:sym typeface="Wingdings" panose="05000000000000000000" pitchFamily="2" charset="2"/>
              </a:rPr>
              <a:t></a:t>
            </a:r>
          </a:p>
          <a:p>
            <a:pPr algn="ctr"/>
            <a:r>
              <a:rPr lang="en-GB" sz="2400" dirty="0">
                <a:solidFill>
                  <a:schemeClr val="tx2"/>
                </a:solidFill>
                <a:latin typeface="Century Gothic" panose="020B0502020202020204" pitchFamily="34" charset="0"/>
                <a:sym typeface="Wingdings" panose="05000000000000000000" pitchFamily="2" charset="2"/>
              </a:rPr>
              <a:t>KS2 Grammar</a:t>
            </a:r>
            <a:endParaRPr lang="en-GB" sz="24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1228950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KS2 – KS3 Transition </a:t>
            </a:r>
          </a:p>
        </p:txBody>
      </p:sp>
      <p:pic>
        <p:nvPicPr>
          <p:cNvPr id="6" name="Picture 5" descr="QR co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3589" y="21925"/>
            <a:ext cx="2317750" cy="2317750"/>
          </a:xfrm>
          <a:prstGeom prst="rect">
            <a:avLst/>
          </a:prstGeom>
        </p:spPr>
      </p:pic>
      <p:sp>
        <p:nvSpPr>
          <p:cNvPr id="3" name="TextBox 2"/>
          <p:cNvSpPr txBox="1"/>
          <p:nvPr/>
        </p:nvSpPr>
        <p:spPr>
          <a:xfrm>
            <a:off x="300038" y="1622426"/>
            <a:ext cx="11676062" cy="4062651"/>
          </a:xfrm>
          <a:prstGeom prst="rect">
            <a:avLst/>
          </a:prstGeom>
          <a:noFill/>
        </p:spPr>
        <p:txBody>
          <a:bodyPr wrap="square" rtlCol="0">
            <a:spAutoFit/>
          </a:bodyPr>
          <a:lstStyle/>
          <a:p>
            <a:r>
              <a:rPr lang="en-GB" sz="2400" dirty="0">
                <a:solidFill>
                  <a:schemeClr val="tx2"/>
                </a:solidFill>
                <a:latin typeface="Century Gothic" panose="020B0502020202020204" pitchFamily="34" charset="0"/>
              </a:rPr>
              <a:t>NCELP Resource Portal </a:t>
            </a:r>
            <a:r>
              <a:rPr lang="en-GB" sz="2400" dirty="0">
                <a:solidFill>
                  <a:schemeClr val="tx2"/>
                </a:solidFill>
                <a:latin typeface="Century Gothic" panose="020B0502020202020204" pitchFamily="34" charset="0"/>
                <a:sym typeface="Wingdings" panose="05000000000000000000" pitchFamily="2" charset="2"/>
              </a:rPr>
              <a:t> Transition</a:t>
            </a:r>
          </a:p>
          <a:p>
            <a:r>
              <a:rPr lang="en-GB" dirty="0">
                <a:solidFill>
                  <a:schemeClr val="tx2"/>
                </a:solidFill>
                <a:latin typeface="Century Gothic" panose="020B0502020202020204" pitchFamily="34" charset="0"/>
                <a:hlinkClick r:id="rId5"/>
              </a:rPr>
              <a:t>https://tinyurl.com/NCELPTransition</a:t>
            </a:r>
            <a:r>
              <a:rPr lang="en-GB" dirty="0">
                <a:solidFill>
                  <a:schemeClr val="tx2"/>
                </a:solidFill>
                <a:latin typeface="Century Gothic" panose="020B0502020202020204" pitchFamily="34" charset="0"/>
              </a:rPr>
              <a:t> </a:t>
            </a:r>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Evidence from research about the effectiveness of teaching primary foreign languages</a:t>
            </a: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The current state of play and key challenges identified</a:t>
            </a: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Methods for improving primary-secondary transition from the grassroots</a:t>
            </a:r>
          </a:p>
          <a:p>
            <a:pPr marL="342900" indent="-342900">
              <a:buFont typeface="Wingdings" panose="05000000000000000000" pitchFamily="2" charset="2"/>
              <a:buChar char="Ø"/>
            </a:pPr>
            <a:r>
              <a:rPr lang="en-GB" sz="2400" dirty="0">
                <a:solidFill>
                  <a:schemeClr val="tx2"/>
                </a:solidFill>
                <a:latin typeface="Century Gothic" panose="020B0502020202020204" pitchFamily="34" charset="0"/>
              </a:rPr>
              <a:t>‘Quick wins’: ideas from practice about how this might happen</a:t>
            </a: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a:p>
            <a:pPr marL="342900" indent="-342900">
              <a:buFont typeface="Wingdings" panose="05000000000000000000" pitchFamily="2" charset="2"/>
              <a:buChar char="Ø"/>
            </a:pPr>
            <a:endParaRPr lang="en-GB" sz="2400" dirty="0">
              <a:solidFill>
                <a:schemeClr val="tx2"/>
              </a:solidFill>
              <a:latin typeface="Century Gothic" panose="020B0502020202020204" pitchFamily="34" charset="0"/>
            </a:endParaRPr>
          </a:p>
          <a:p>
            <a:endParaRPr lang="en-GB" sz="2400" dirty="0">
              <a:solidFill>
                <a:schemeClr val="tx2"/>
              </a:solidFill>
              <a:latin typeface="Century Gothic" panose="020B0502020202020204" pitchFamily="34" charset="0"/>
            </a:endParaRPr>
          </a:p>
        </p:txBody>
      </p:sp>
      <p:sp>
        <p:nvSpPr>
          <p:cNvPr id="4" name="Rounded Rectangular Callout 3"/>
          <p:cNvSpPr/>
          <p:nvPr/>
        </p:nvSpPr>
        <p:spPr>
          <a:xfrm>
            <a:off x="3845378" y="5048141"/>
            <a:ext cx="6841672" cy="1004207"/>
          </a:xfrm>
          <a:prstGeom prst="wedgeRoundRectCallout">
            <a:avLst>
              <a:gd name="adj1" fmla="val -34759"/>
              <a:gd name="adj2" fmla="val -91159"/>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Century Gothic" panose="020B0502020202020204" pitchFamily="34" charset="0"/>
              </a:rPr>
              <a:t>One ‘quick win’: identifying and building on the language knowledge children have already developed at KS2</a:t>
            </a:r>
          </a:p>
        </p:txBody>
      </p:sp>
      <p:sp>
        <p:nvSpPr>
          <p:cNvPr id="7" name="TextBox 6"/>
          <p:cNvSpPr txBox="1"/>
          <p:nvPr/>
        </p:nvSpPr>
        <p:spPr>
          <a:xfrm>
            <a:off x="7115415" y="6494075"/>
            <a:ext cx="3112320"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4077348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Summary</a:t>
            </a:r>
          </a:p>
        </p:txBody>
      </p:sp>
      <p:sp>
        <p:nvSpPr>
          <p:cNvPr id="3" name="TextBox 2"/>
          <p:cNvSpPr txBox="1"/>
          <p:nvPr/>
        </p:nvSpPr>
        <p:spPr>
          <a:xfrm>
            <a:off x="300038" y="1622426"/>
            <a:ext cx="11676062" cy="3785652"/>
          </a:xfrm>
          <a:prstGeom prst="rect">
            <a:avLst/>
          </a:prstGeom>
          <a:noFill/>
        </p:spPr>
        <p:txBody>
          <a:bodyPr wrap="square" rtlCol="0">
            <a:spAutoFit/>
          </a:bodyPr>
          <a:lstStyle/>
          <a:p>
            <a:r>
              <a:rPr lang="en-GB" sz="2400" dirty="0">
                <a:solidFill>
                  <a:schemeClr val="tx2"/>
                </a:solidFill>
                <a:latin typeface="Century Gothic" panose="020B0502020202020204" pitchFamily="34" charset="0"/>
              </a:rPr>
              <a:t>Students have encountered quite a wide range of grammatical metalanguage and concepts during KS2, through the English curriculum.</a:t>
            </a:r>
          </a:p>
          <a:p>
            <a:endParaRPr lang="en-GB" sz="2400" dirty="0">
              <a:solidFill>
                <a:schemeClr val="tx2"/>
              </a:solidFill>
              <a:latin typeface="Century Gothic" panose="020B0502020202020204" pitchFamily="34" charset="0"/>
            </a:endParaRPr>
          </a:p>
          <a:p>
            <a:r>
              <a:rPr lang="en-GB" sz="2400" dirty="0">
                <a:solidFill>
                  <a:schemeClr val="tx2"/>
                </a:solidFill>
                <a:latin typeface="Century Gothic" panose="020B0502020202020204" pitchFamily="34" charset="0"/>
              </a:rPr>
              <a:t>Use of metalanguage can provide clarity, boost students’ confidence, and enable students’ to talk about the language.</a:t>
            </a:r>
          </a:p>
          <a:p>
            <a:endParaRPr lang="en-GB" sz="2400" dirty="0">
              <a:solidFill>
                <a:schemeClr val="tx2"/>
              </a:solidFill>
              <a:latin typeface="Century Gothic" panose="020B0502020202020204" pitchFamily="34" charset="0"/>
            </a:endParaRPr>
          </a:p>
          <a:p>
            <a:r>
              <a:rPr lang="en-GB" sz="2400" dirty="0">
                <a:solidFill>
                  <a:schemeClr val="tx2"/>
                </a:solidFill>
                <a:latin typeface="Century Gothic" panose="020B0502020202020204" pitchFamily="34" charset="0"/>
              </a:rPr>
              <a:t>Developing learners’ language analytic ability can have a ‘levelling’ effect.</a:t>
            </a:r>
          </a:p>
          <a:p>
            <a:endParaRPr lang="en-GB" sz="2400" dirty="0">
              <a:solidFill>
                <a:schemeClr val="tx2"/>
              </a:solidFill>
              <a:latin typeface="Century Gothic" panose="020B0502020202020204" pitchFamily="34" charset="0"/>
            </a:endParaRPr>
          </a:p>
          <a:p>
            <a:r>
              <a:rPr lang="en-GB" sz="2400" dirty="0">
                <a:solidFill>
                  <a:schemeClr val="tx2"/>
                </a:solidFill>
                <a:latin typeface="Century Gothic" panose="020B0502020202020204" pitchFamily="34" charset="0"/>
              </a:rPr>
              <a:t>Activities which promote crosslinguistic comparison are useful, particularly for grammatical concepts which work differently in the L2 (compared to English).</a:t>
            </a:r>
          </a:p>
        </p:txBody>
      </p:sp>
      <p:sp>
        <p:nvSpPr>
          <p:cNvPr id="7" name="TextBox 6"/>
          <p:cNvSpPr txBox="1"/>
          <p:nvPr/>
        </p:nvSpPr>
        <p:spPr>
          <a:xfrm>
            <a:off x="7115415" y="6494075"/>
            <a:ext cx="3112320"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1777911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2B3248-278D-0845-992E-CEAB3BC29469}"/>
              </a:ext>
            </a:extLst>
          </p:cNvPr>
          <p:cNvSpPr>
            <a:spLocks noGrp="1"/>
          </p:cNvSpPr>
          <p:nvPr>
            <p:ph type="title"/>
          </p:nvPr>
        </p:nvSpPr>
        <p:spPr>
          <a:xfrm>
            <a:off x="755196" y="2280827"/>
            <a:ext cx="10515600" cy="1325563"/>
          </a:xfrm>
        </p:spPr>
        <p:txBody>
          <a:bodyPr>
            <a:normAutofit/>
          </a:bodyPr>
          <a:lstStyle/>
          <a:p>
            <a:pPr algn="ctr"/>
            <a:r>
              <a:rPr lang="en-GB" sz="5400" dirty="0">
                <a:solidFill>
                  <a:schemeClr val="tx2"/>
                </a:solidFill>
              </a:rPr>
              <a:t>Questions?</a:t>
            </a:r>
            <a:endParaRPr lang="en-US" sz="5400" dirty="0"/>
          </a:p>
        </p:txBody>
      </p:sp>
    </p:spTree>
    <p:extLst>
      <p:ext uri="{BB962C8B-B14F-4D97-AF65-F5344CB8AC3E}">
        <p14:creationId xmlns:p14="http://schemas.microsoft.com/office/powerpoint/2010/main" val="307205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200" b="1" dirty="0">
                <a:solidFill>
                  <a:schemeClr val="bg1"/>
                </a:solidFill>
              </a:rPr>
              <a:t>Grammar teaching in KS2</a:t>
            </a:r>
          </a:p>
        </p:txBody>
      </p:sp>
      <p:sp>
        <p:nvSpPr>
          <p:cNvPr id="3" name="Rectangle 2"/>
          <p:cNvSpPr/>
          <p:nvPr/>
        </p:nvSpPr>
        <p:spPr>
          <a:xfrm>
            <a:off x="678178" y="2060657"/>
            <a:ext cx="10933251" cy="1538883"/>
          </a:xfrm>
          <a:prstGeom prst="rect">
            <a:avLst/>
          </a:prstGeom>
        </p:spPr>
        <p:txBody>
          <a:bodyPr wrap="square">
            <a:spAutoFit/>
          </a:bodyPr>
          <a:lstStyle/>
          <a:p>
            <a:pPr algn="ctr"/>
            <a:r>
              <a:rPr lang="en-GB" sz="2000" dirty="0">
                <a:solidFill>
                  <a:schemeClr val="tx2"/>
                </a:solidFill>
                <a:latin typeface="Century Gothic" panose="020B0502020202020204" pitchFamily="34" charset="0"/>
                <a:ea typeface="Calibri"/>
                <a:cs typeface="Calibri"/>
                <a:sym typeface="Calibri"/>
              </a:rPr>
              <a:t>“</a:t>
            </a:r>
            <a:r>
              <a:rPr lang="en-GB" sz="2000" b="1" dirty="0">
                <a:solidFill>
                  <a:schemeClr val="tx2"/>
                </a:solidFill>
                <a:latin typeface="Century Gothic" panose="020B0502020202020204" pitchFamily="34" charset="0"/>
                <a:ea typeface="Calibri"/>
                <a:cs typeface="Calibri"/>
                <a:sym typeface="Calibri"/>
              </a:rPr>
              <a:t>understand basic grammar</a:t>
            </a:r>
            <a:r>
              <a:rPr lang="en-GB" sz="2000" dirty="0">
                <a:solidFill>
                  <a:schemeClr val="tx2"/>
                </a:solidFill>
                <a:latin typeface="Century Gothic" panose="020B0502020202020204" pitchFamily="34" charset="0"/>
                <a:ea typeface="Calibri"/>
                <a:cs typeface="Calibri"/>
                <a:sym typeface="Calibri"/>
              </a:rPr>
              <a:t> relevant to the language being studied, including (where relevant): feminine, masculine and neuter forms and the conjugation of high-frequency verbs; key features and patterns of the language; </a:t>
            </a:r>
            <a:r>
              <a:rPr lang="en-GB" sz="2000" b="1" dirty="0">
                <a:solidFill>
                  <a:schemeClr val="tx2"/>
                </a:solidFill>
                <a:latin typeface="Century Gothic" panose="020B0502020202020204" pitchFamily="34" charset="0"/>
                <a:ea typeface="Calibri"/>
                <a:cs typeface="Calibri"/>
                <a:sym typeface="Calibri"/>
              </a:rPr>
              <a:t>how to apply these</a:t>
            </a:r>
            <a:r>
              <a:rPr lang="en-GB" sz="2000" dirty="0">
                <a:solidFill>
                  <a:schemeClr val="tx2"/>
                </a:solidFill>
                <a:latin typeface="Century Gothic" panose="020B0502020202020204" pitchFamily="34" charset="0"/>
                <a:ea typeface="Calibri"/>
                <a:cs typeface="Calibri"/>
                <a:sym typeface="Calibri"/>
              </a:rPr>
              <a:t>, for instance to build sentences; and </a:t>
            </a:r>
            <a:r>
              <a:rPr lang="en-GB" sz="2000" b="1" dirty="0">
                <a:solidFill>
                  <a:schemeClr val="tx2"/>
                </a:solidFill>
                <a:latin typeface="Century Gothic" panose="020B0502020202020204" pitchFamily="34" charset="0"/>
                <a:ea typeface="Calibri"/>
                <a:cs typeface="Calibri"/>
                <a:sym typeface="Calibri"/>
              </a:rPr>
              <a:t>how these differ from or are similar to English</a:t>
            </a:r>
            <a:r>
              <a:rPr lang="en-GB" sz="2000" dirty="0">
                <a:solidFill>
                  <a:schemeClr val="tx2"/>
                </a:solidFill>
                <a:latin typeface="Century Gothic" panose="020B0502020202020204" pitchFamily="34" charset="0"/>
                <a:ea typeface="Calibri"/>
                <a:cs typeface="Calibri"/>
                <a:sym typeface="Calibri"/>
              </a:rPr>
              <a:t>”</a:t>
            </a:r>
          </a:p>
          <a:p>
            <a:pPr algn="r"/>
            <a:r>
              <a:rPr lang="en-GB" sz="1400" dirty="0">
                <a:solidFill>
                  <a:schemeClr val="tx2"/>
                </a:solidFill>
                <a:latin typeface="Century Gothic" panose="020B0502020202020204" pitchFamily="34" charset="0"/>
                <a:ea typeface="Calibri"/>
                <a:cs typeface="Calibri"/>
                <a:sym typeface="Calibri"/>
              </a:rPr>
              <a:t>(</a:t>
            </a:r>
            <a:r>
              <a:rPr lang="en-GB" sz="1400" dirty="0" err="1">
                <a:solidFill>
                  <a:schemeClr val="tx2"/>
                </a:solidFill>
                <a:latin typeface="Century Gothic" panose="020B0502020202020204" pitchFamily="34" charset="0"/>
                <a:ea typeface="Calibri"/>
                <a:cs typeface="Calibri"/>
                <a:sym typeface="Calibri"/>
              </a:rPr>
              <a:t>DfE</a:t>
            </a:r>
            <a:r>
              <a:rPr lang="en-GB" sz="1400" dirty="0">
                <a:solidFill>
                  <a:schemeClr val="tx2"/>
                </a:solidFill>
                <a:latin typeface="Century Gothic" panose="020B0502020202020204" pitchFamily="34" charset="0"/>
                <a:ea typeface="Calibri"/>
                <a:cs typeface="Calibri"/>
                <a:sym typeface="Calibri"/>
              </a:rPr>
              <a:t>, 2013a)</a:t>
            </a:r>
          </a:p>
        </p:txBody>
      </p:sp>
      <p:sp>
        <p:nvSpPr>
          <p:cNvPr id="7" name="TextBox 6"/>
          <p:cNvSpPr txBox="1"/>
          <p:nvPr/>
        </p:nvSpPr>
        <p:spPr>
          <a:xfrm>
            <a:off x="521747" y="1491270"/>
            <a:ext cx="11089682" cy="4770537"/>
          </a:xfrm>
          <a:prstGeom prst="rect">
            <a:avLst/>
          </a:prstGeom>
          <a:noFill/>
        </p:spPr>
        <p:txBody>
          <a:bodyPr wrap="square" rtlCol="0">
            <a:spAutoFit/>
          </a:bodyPr>
          <a:lstStyle/>
          <a:p>
            <a:r>
              <a:rPr lang="en-GB" sz="2000" dirty="0">
                <a:solidFill>
                  <a:schemeClr val="tx2"/>
                </a:solidFill>
                <a:latin typeface="Century Gothic" panose="020B0502020202020204" pitchFamily="34" charset="0"/>
              </a:rPr>
              <a:t>In the foreign language curriculum…</a:t>
            </a: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pPr algn="r"/>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Also the (archived, but still widely used) KS2 framework for languages…</a:t>
            </a:r>
          </a:p>
          <a:p>
            <a:r>
              <a:rPr lang="en-GB" sz="2000" dirty="0">
                <a:solidFill>
                  <a:schemeClr val="tx2"/>
                </a:solidFill>
                <a:latin typeface="Century Gothic" panose="020B0502020202020204" pitchFamily="34" charset="0"/>
              </a:rPr>
              <a:t>Focus on developing learners’ </a:t>
            </a:r>
            <a:r>
              <a:rPr lang="en-GB" sz="2000" b="1" dirty="0">
                <a:solidFill>
                  <a:schemeClr val="tx2"/>
                </a:solidFill>
                <a:latin typeface="Century Gothic" panose="020B0502020202020204" pitchFamily="34" charset="0"/>
              </a:rPr>
              <a:t>knowledge about language</a:t>
            </a:r>
          </a:p>
          <a:p>
            <a:endParaRPr lang="en-GB" sz="2000" b="1" dirty="0">
              <a:solidFill>
                <a:schemeClr val="tx2"/>
              </a:solidFill>
              <a:latin typeface="Century Gothic" panose="020B0502020202020204" pitchFamily="34" charset="0"/>
            </a:endParaRPr>
          </a:p>
          <a:p>
            <a:pPr algn="ctr"/>
            <a:r>
              <a:rPr lang="en-GB" sz="2400" b="1" dirty="0">
                <a:solidFill>
                  <a:schemeClr val="tx2"/>
                </a:solidFill>
                <a:latin typeface="Century Gothic" panose="020B0502020202020204" pitchFamily="34" charset="0"/>
              </a:rPr>
              <a:t>“</a:t>
            </a:r>
            <a:r>
              <a:rPr lang="en-GB" sz="2000" dirty="0">
                <a:solidFill>
                  <a:schemeClr val="tx2"/>
                </a:solidFill>
                <a:latin typeface="Century Gothic" panose="020B0502020202020204" pitchFamily="34" charset="0"/>
              </a:rPr>
              <a:t>When learning a new language, children reinforce and reinterpret knowledge and</a:t>
            </a:r>
          </a:p>
          <a:p>
            <a:pPr algn="ctr"/>
            <a:r>
              <a:rPr lang="en-GB" sz="2000" dirty="0">
                <a:solidFill>
                  <a:schemeClr val="tx2"/>
                </a:solidFill>
                <a:latin typeface="Century Gothic" panose="020B0502020202020204" pitchFamily="34" charset="0"/>
              </a:rPr>
              <a:t>understanding gained in learning their first language(s). […] They compare the new language with English or another language […] They become aware of rules or patterns in language and begin to apply their knowledge when creating new language.”</a:t>
            </a:r>
            <a:endParaRPr lang="en-GB" sz="2400" b="1"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p:txBody>
      </p:sp>
      <p:sp>
        <p:nvSpPr>
          <p:cNvPr id="8" name="TextBox 7"/>
          <p:cNvSpPr txBox="1"/>
          <p:nvPr/>
        </p:nvSpPr>
        <p:spPr>
          <a:xfrm>
            <a:off x="7115415" y="6494075"/>
            <a:ext cx="3112320"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2350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a:extLst>
              <a:ext uri="{FF2B5EF4-FFF2-40B4-BE49-F238E27FC236}">
                <a16:creationId xmlns:a16="http://schemas.microsoft.com/office/drawing/2014/main" id="{E2B13E36-C10E-F646-B889-3F29239DF2F0}"/>
              </a:ext>
            </a:extLst>
          </p:cNvPr>
          <p:cNvSpPr>
            <a:spLocks noGrp="1"/>
          </p:cNvSpPr>
          <p:nvPr>
            <p:ph type="title"/>
          </p:nvPr>
        </p:nvSpPr>
        <p:spPr>
          <a:xfrm>
            <a:off x="300038" y="0"/>
            <a:ext cx="10515600" cy="1325563"/>
          </a:xfrm>
        </p:spPr>
        <p:txBody>
          <a:bodyPr>
            <a:normAutofit/>
          </a:bodyPr>
          <a:lstStyle/>
          <a:p>
            <a:r>
              <a:rPr lang="en-GB" sz="2700" b="1" dirty="0">
                <a:solidFill>
                  <a:schemeClr val="bg1"/>
                </a:solidFill>
              </a:rPr>
              <a:t>References</a:t>
            </a:r>
            <a:endParaRPr lang="en-US" sz="2700" dirty="0"/>
          </a:p>
        </p:txBody>
      </p:sp>
      <p:sp>
        <p:nvSpPr>
          <p:cNvPr id="6" name="Content Placeholder 2"/>
          <p:cNvSpPr>
            <a:spLocks noGrp="1"/>
          </p:cNvSpPr>
          <p:nvPr>
            <p:ph idx="4294967295"/>
          </p:nvPr>
        </p:nvSpPr>
        <p:spPr>
          <a:xfrm>
            <a:off x="300038" y="1316038"/>
            <a:ext cx="11891962" cy="4995862"/>
          </a:xfrm>
        </p:spPr>
        <p:txBody>
          <a:bodyPr>
            <a:noAutofit/>
          </a:bodyPr>
          <a:lstStyle/>
          <a:p>
            <a:pPr marL="0" indent="0">
              <a:buNone/>
            </a:pPr>
            <a:r>
              <a:rPr lang="en-GB" sz="1200" dirty="0">
                <a:ea typeface="Calibri"/>
                <a:cs typeface="Calibri"/>
                <a:sym typeface="Calibri"/>
              </a:rPr>
              <a:t>Ammar, A., </a:t>
            </a:r>
            <a:r>
              <a:rPr lang="en-GB" sz="1200" dirty="0" err="1">
                <a:ea typeface="Calibri"/>
                <a:cs typeface="Calibri"/>
                <a:sym typeface="Calibri"/>
              </a:rPr>
              <a:t>Lightbown</a:t>
            </a:r>
            <a:r>
              <a:rPr lang="en-GB" sz="1200" dirty="0">
                <a:ea typeface="Calibri"/>
                <a:cs typeface="Calibri"/>
                <a:sym typeface="Calibri"/>
              </a:rPr>
              <a:t>, P., &amp; </a:t>
            </a:r>
            <a:r>
              <a:rPr lang="en-GB" sz="1200" dirty="0" err="1">
                <a:ea typeface="Calibri"/>
                <a:cs typeface="Calibri"/>
                <a:sym typeface="Calibri"/>
              </a:rPr>
              <a:t>Spada</a:t>
            </a:r>
            <a:r>
              <a:rPr lang="en-GB" sz="1200" dirty="0">
                <a:ea typeface="Calibri"/>
                <a:cs typeface="Calibri"/>
                <a:sym typeface="Calibri"/>
              </a:rPr>
              <a:t>, N. (2010). Awareness of L1/L2 differences: Does it matter? </a:t>
            </a:r>
            <a:r>
              <a:rPr lang="en-GB" sz="1200" i="1" dirty="0">
                <a:ea typeface="Calibri"/>
                <a:cs typeface="Calibri"/>
                <a:sym typeface="Calibri"/>
              </a:rPr>
              <a:t>Language Awareness 19(2), 129-146.</a:t>
            </a:r>
            <a:endParaRPr lang="en-GB" sz="1200" dirty="0">
              <a:ea typeface="Calibri"/>
              <a:cs typeface="Calibri"/>
              <a:sym typeface="Calibri"/>
            </a:endParaRPr>
          </a:p>
          <a:p>
            <a:pPr marL="0" indent="0">
              <a:buNone/>
            </a:pPr>
            <a:r>
              <a:rPr lang="en-GB" sz="1200" dirty="0" err="1"/>
              <a:t>DfE</a:t>
            </a:r>
            <a:r>
              <a:rPr lang="en-GB" sz="1200" dirty="0"/>
              <a:t> (2013a). </a:t>
            </a:r>
            <a:r>
              <a:rPr lang="en-GB" sz="1200" i="1" dirty="0"/>
              <a:t>English programmes of study: Key Stages 1 and 2. </a:t>
            </a:r>
            <a:r>
              <a:rPr lang="en-GB" sz="1200" dirty="0"/>
              <a:t>London: Crown Copyright.</a:t>
            </a:r>
          </a:p>
          <a:p>
            <a:pPr marL="0" indent="0">
              <a:buNone/>
            </a:pPr>
            <a:r>
              <a:rPr lang="en-GB" sz="1200" dirty="0" err="1"/>
              <a:t>DfE</a:t>
            </a:r>
            <a:r>
              <a:rPr lang="en-GB" sz="1200" dirty="0"/>
              <a:t> (2013b). </a:t>
            </a:r>
            <a:r>
              <a:rPr lang="en-GB" sz="1200" i="1" dirty="0"/>
              <a:t>Languages programme of study: Key Stage 2. </a:t>
            </a:r>
            <a:r>
              <a:rPr lang="en-GB" sz="1200" dirty="0"/>
              <a:t>London: Crown Copyright.</a:t>
            </a:r>
          </a:p>
          <a:p>
            <a:pPr marL="0" indent="0">
              <a:buNone/>
            </a:pPr>
            <a:r>
              <a:rPr lang="en-GB" sz="1200" dirty="0" err="1"/>
              <a:t>DfE</a:t>
            </a:r>
            <a:r>
              <a:rPr lang="en-GB" sz="1200" dirty="0"/>
              <a:t> (2019). </a:t>
            </a:r>
            <a:r>
              <a:rPr lang="en-GB" sz="1200" i="1" dirty="0"/>
              <a:t>National curriculum assessments at Key Stage 2 in England, 2019: Revised. </a:t>
            </a:r>
            <a:r>
              <a:rPr lang="en-GB" sz="1200" dirty="0"/>
              <a:t>London: Crown Copyright.</a:t>
            </a:r>
          </a:p>
          <a:p>
            <a:pPr marL="0" indent="0">
              <a:buNone/>
            </a:pPr>
            <a:r>
              <a:rPr lang="en-GB" sz="1200" dirty="0"/>
              <a:t>Ellis, N. (2006). Selective attention, and transfer phenomena in L2 acquisition: Contingency, cue competition, salience, interference, overshadowing, blocking, and perceptual learning. </a:t>
            </a:r>
            <a:r>
              <a:rPr lang="en-GB" sz="1200" i="1" dirty="0"/>
              <a:t>Applied Linguistics, 27</a:t>
            </a:r>
            <a:r>
              <a:rPr lang="en-GB" sz="1200" dirty="0"/>
              <a:t>(2), 164-194. </a:t>
            </a:r>
          </a:p>
          <a:p>
            <a:pPr marL="0" indent="0">
              <a:buNone/>
            </a:pPr>
            <a:r>
              <a:rPr lang="en-GB" sz="1200" dirty="0"/>
              <a:t>Han, Y. &amp; Ellis, R. (1998). Implicit knowledge, explicit knowledge and general language proficiency. </a:t>
            </a:r>
            <a:r>
              <a:rPr lang="en-GB" sz="1200" i="1" dirty="0"/>
              <a:t>Language Teaching Research, 2, </a:t>
            </a:r>
            <a:r>
              <a:rPr lang="en-GB" sz="1200" dirty="0"/>
              <a:t>1-23.</a:t>
            </a:r>
          </a:p>
          <a:p>
            <a:pPr marL="0" indent="0">
              <a:buNone/>
            </a:pPr>
            <a:r>
              <a:rPr lang="en-GB" sz="1200" b="1" dirty="0"/>
              <a:t>Horst, M., White, J., &amp; Bell, P. (2010). First and second language knowledge in the language classroom. </a:t>
            </a:r>
            <a:r>
              <a:rPr lang="en-GB" sz="1200" b="1" i="1" dirty="0"/>
              <a:t>International Journal of Bilingualism, 14</a:t>
            </a:r>
            <a:r>
              <a:rPr lang="en-GB" sz="1200" b="1" dirty="0"/>
              <a:t>(3), 331-349.</a:t>
            </a:r>
          </a:p>
          <a:p>
            <a:pPr marL="0" lvl="0" indent="0">
              <a:buClr>
                <a:schemeClr val="dk1"/>
              </a:buClr>
              <a:buSzPts val="1100"/>
              <a:buNone/>
            </a:pPr>
            <a:r>
              <a:rPr lang="en-GB" sz="1200" dirty="0">
                <a:ea typeface="Calibri"/>
                <a:cs typeface="Calibri"/>
                <a:sym typeface="Calibri"/>
              </a:rPr>
              <a:t>McManus, K. &amp; Marsden, E. (2017). L1 explicit instruction can improve L2 online and offline comprehension. </a:t>
            </a:r>
            <a:r>
              <a:rPr lang="en-GB" sz="1200" i="1" dirty="0">
                <a:ea typeface="Calibri"/>
                <a:cs typeface="Calibri"/>
                <a:sym typeface="Calibri"/>
              </a:rPr>
              <a:t>Studies in Second Language Acquisition, 39</a:t>
            </a:r>
            <a:r>
              <a:rPr lang="en-GB" sz="1200" dirty="0">
                <a:ea typeface="Calibri"/>
                <a:cs typeface="Calibri"/>
                <a:sym typeface="Calibri"/>
              </a:rPr>
              <a:t>, 459-492.</a:t>
            </a:r>
            <a:endParaRPr lang="en-GB" sz="1200" dirty="0"/>
          </a:p>
          <a:p>
            <a:pPr marL="0" lvl="0" indent="0">
              <a:buClr>
                <a:schemeClr val="dk1"/>
              </a:buClr>
              <a:buSzPts val="1100"/>
              <a:buNone/>
            </a:pPr>
            <a:r>
              <a:rPr lang="en-GB" sz="1200" dirty="0">
                <a:ea typeface="Calibri"/>
                <a:cs typeface="Calibri"/>
                <a:sym typeface="Calibri"/>
              </a:rPr>
              <a:t>McManus, K. &amp; Marsden, E. (2018). Online and offline effects of L1 practice in L2 grammar learning: A partial replication. </a:t>
            </a:r>
            <a:r>
              <a:rPr lang="en-GB" sz="1200" i="1" dirty="0">
                <a:ea typeface="Calibri"/>
                <a:cs typeface="Calibri"/>
                <a:sym typeface="Calibri"/>
              </a:rPr>
              <a:t>Studies in Second Language Acquisition, 40, 459-</a:t>
            </a:r>
            <a:r>
              <a:rPr lang="en-GB" sz="1200" dirty="0">
                <a:ea typeface="Calibri"/>
                <a:cs typeface="Calibri"/>
                <a:sym typeface="Calibri"/>
              </a:rPr>
              <a:t>475.</a:t>
            </a:r>
            <a:endParaRPr lang="en-GB" sz="1200" dirty="0"/>
          </a:p>
          <a:p>
            <a:pPr marL="0" indent="0">
              <a:buNone/>
            </a:pPr>
            <a:r>
              <a:rPr lang="en-GB" sz="1200" b="1" dirty="0" err="1"/>
              <a:t>Roehr-Brackin</a:t>
            </a:r>
            <a:r>
              <a:rPr lang="en-GB" sz="1200" b="1" dirty="0"/>
              <a:t>, K. &amp; Tellier, A. (2019). The role of language analytic ability in children’s instructed second language learning. </a:t>
            </a:r>
            <a:r>
              <a:rPr lang="en-GB" sz="1200" b="1" i="1" dirty="0"/>
              <a:t>Studies in Second Language Acquisition, 45</a:t>
            </a:r>
            <a:r>
              <a:rPr lang="en-GB" sz="1200" b="1" dirty="0"/>
              <a:t>(5), 1111-1131.</a:t>
            </a:r>
          </a:p>
          <a:p>
            <a:pPr marL="0" indent="0">
              <a:buNone/>
            </a:pPr>
            <a:r>
              <a:rPr lang="en-GB" sz="1200" b="1" dirty="0" err="1"/>
              <a:t>Roehr-Brackin</a:t>
            </a:r>
            <a:r>
              <a:rPr lang="en-GB" sz="1200" b="1" dirty="0"/>
              <a:t>. K. &amp; Tellier, A. (2018). Esperanto as a tool in classroom foreign language learning in England</a:t>
            </a:r>
            <a:r>
              <a:rPr lang="en-GB" sz="1200" b="1" i="1" dirty="0"/>
              <a:t>. Language Problems and Language Planning</a:t>
            </a:r>
            <a:r>
              <a:rPr lang="en-GB" sz="1200" b="1" dirty="0"/>
              <a:t>, 42(1), 89 –111. </a:t>
            </a:r>
          </a:p>
          <a:p>
            <a:pPr marL="0" indent="0">
              <a:buNone/>
            </a:pPr>
            <a:r>
              <a:rPr lang="en-GB" sz="1200" dirty="0"/>
              <a:t>Safford, K. (2016). Teaching grammar and testing grammar in the English primary school: The impact on teachers and their teaching of the grammar element of the statutory test in spelling punctuation and grammar (</a:t>
            </a:r>
            <a:r>
              <a:rPr lang="en-GB" sz="1200" dirty="0" err="1"/>
              <a:t>SPaG</a:t>
            </a:r>
            <a:r>
              <a:rPr lang="en-GB" sz="1200" dirty="0"/>
              <a:t>). </a:t>
            </a:r>
            <a:r>
              <a:rPr lang="en-GB" sz="1200" i="1" dirty="0"/>
              <a:t>Changing English, 23</a:t>
            </a:r>
            <a:r>
              <a:rPr lang="en-GB" sz="1200" dirty="0"/>
              <a:t>(1), 3-21.</a:t>
            </a:r>
            <a:r>
              <a:rPr lang="en-GB" sz="1200" i="1" dirty="0"/>
              <a:t> </a:t>
            </a:r>
          </a:p>
          <a:p>
            <a:pPr marL="0" indent="0">
              <a:buNone/>
            </a:pPr>
            <a:r>
              <a:rPr lang="en-GB" sz="1200" dirty="0"/>
              <a:t>White, J. &amp; </a:t>
            </a:r>
            <a:r>
              <a:rPr lang="en-GB" sz="1200" dirty="0" err="1"/>
              <a:t>Ranta</a:t>
            </a:r>
            <a:r>
              <a:rPr lang="en-GB" sz="1200" dirty="0"/>
              <a:t>, L. (2002). Examining the interface between metalinguistic task performance and oral production in a second language. </a:t>
            </a:r>
            <a:r>
              <a:rPr lang="en-GB" sz="1200" i="1" dirty="0"/>
              <a:t>Language Awareness, 11</a:t>
            </a:r>
            <a:r>
              <a:rPr lang="en-GB" sz="1200" dirty="0"/>
              <a:t>(4), 259-290.</a:t>
            </a:r>
          </a:p>
          <a:p>
            <a:pPr marL="0" indent="0">
              <a:buNone/>
            </a:pPr>
            <a:endParaRPr lang="en-GB" sz="1200" dirty="0">
              <a:solidFill>
                <a:schemeClr val="tx2"/>
              </a:solidFill>
            </a:endParaRPr>
          </a:p>
        </p:txBody>
      </p:sp>
      <p:sp>
        <p:nvSpPr>
          <p:cNvPr id="7" name="TextBox 6"/>
          <p:cNvSpPr txBox="1"/>
          <p:nvPr/>
        </p:nvSpPr>
        <p:spPr>
          <a:xfrm>
            <a:off x="7115415" y="6494075"/>
            <a:ext cx="31123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Rowena Kasprowicz</a:t>
            </a:r>
          </a:p>
        </p:txBody>
      </p:sp>
    </p:spTree>
    <p:extLst>
      <p:ext uri="{BB962C8B-B14F-4D97-AF65-F5344CB8AC3E}">
        <p14:creationId xmlns:p14="http://schemas.microsoft.com/office/powerpoint/2010/main" val="1217808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a:extLst>
              <a:ext uri="{FF2B5EF4-FFF2-40B4-BE49-F238E27FC236}">
                <a16:creationId xmlns:a16="http://schemas.microsoft.com/office/drawing/2014/main" id="{30020DAC-3C5D-9F42-838A-CCD8A19CE435}"/>
              </a:ext>
            </a:extLst>
          </p:cNvPr>
          <p:cNvSpPr>
            <a:spLocks noGrp="1"/>
          </p:cNvSpPr>
          <p:nvPr>
            <p:ph type="title"/>
          </p:nvPr>
        </p:nvSpPr>
        <p:spPr>
          <a:xfrm>
            <a:off x="300038" y="-8761"/>
            <a:ext cx="10515600" cy="1325563"/>
          </a:xfrm>
        </p:spPr>
        <p:txBody>
          <a:bodyPr>
            <a:normAutofit/>
          </a:bodyPr>
          <a:lstStyle/>
          <a:p>
            <a:r>
              <a:rPr lang="en-GB" sz="2700" b="1" dirty="0">
                <a:solidFill>
                  <a:schemeClr val="bg1"/>
                </a:solidFill>
              </a:rPr>
              <a:t>Other resources</a:t>
            </a:r>
            <a:endParaRPr lang="en-US" sz="2700" dirty="0"/>
          </a:p>
        </p:txBody>
      </p:sp>
      <p:sp>
        <p:nvSpPr>
          <p:cNvPr id="9" name="Content Placeholder 2"/>
          <p:cNvSpPr txBox="1">
            <a:spLocks/>
          </p:cNvSpPr>
          <p:nvPr/>
        </p:nvSpPr>
        <p:spPr>
          <a:xfrm>
            <a:off x="622300" y="1622426"/>
            <a:ext cx="10744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p>
          <a:p>
            <a:pPr marL="0" indent="0">
              <a:buFont typeface="Arial" panose="020B0604020202020204" pitchFamily="34" charset="0"/>
              <a:buNone/>
            </a:pPr>
            <a:r>
              <a:rPr lang="en-GB" sz="2400" dirty="0" err="1">
                <a:hlinkClick r:id="rId4"/>
              </a:rPr>
              <a:t>Englicious</a:t>
            </a:r>
            <a:r>
              <a:rPr lang="en-GB" sz="2400" dirty="0"/>
              <a:t>: a free online library of original English language teaching resources</a:t>
            </a:r>
          </a:p>
        </p:txBody>
      </p:sp>
      <p:sp>
        <p:nvSpPr>
          <p:cNvPr id="7" name="TextBox 6"/>
          <p:cNvSpPr txBox="1"/>
          <p:nvPr/>
        </p:nvSpPr>
        <p:spPr>
          <a:xfrm>
            <a:off x="7115415" y="6494075"/>
            <a:ext cx="31123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Rowena Kasprowicz</a:t>
            </a:r>
          </a:p>
        </p:txBody>
      </p:sp>
    </p:spTree>
    <p:extLst>
      <p:ext uri="{BB962C8B-B14F-4D97-AF65-F5344CB8AC3E}">
        <p14:creationId xmlns:p14="http://schemas.microsoft.com/office/powerpoint/2010/main" val="1132173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200" b="1" dirty="0">
                <a:solidFill>
                  <a:schemeClr val="bg1"/>
                </a:solidFill>
              </a:rPr>
              <a:t>Grammar teaching in KS2</a:t>
            </a:r>
          </a:p>
        </p:txBody>
      </p:sp>
      <p:sp>
        <p:nvSpPr>
          <p:cNvPr id="7" name="TextBox 6"/>
          <p:cNvSpPr txBox="1"/>
          <p:nvPr/>
        </p:nvSpPr>
        <p:spPr>
          <a:xfrm>
            <a:off x="570734" y="1333620"/>
            <a:ext cx="11301952" cy="4955203"/>
          </a:xfrm>
          <a:prstGeom prst="rect">
            <a:avLst/>
          </a:prstGeom>
          <a:noFill/>
        </p:spPr>
        <p:txBody>
          <a:bodyPr wrap="square" rtlCol="0">
            <a:spAutoFit/>
          </a:bodyPr>
          <a:lstStyle/>
          <a:p>
            <a:pPr>
              <a:buClr>
                <a:schemeClr val="accent2"/>
              </a:buClr>
            </a:pPr>
            <a:r>
              <a:rPr lang="en-GB" sz="2000" dirty="0">
                <a:solidFill>
                  <a:schemeClr val="tx2"/>
                </a:solidFill>
                <a:latin typeface="Century Gothic" panose="020B0502020202020204" pitchFamily="34" charset="0"/>
              </a:rPr>
              <a:t>Pupils’ perceptions of grammar teaching at KS2:</a:t>
            </a:r>
          </a:p>
          <a:p>
            <a:pPr>
              <a:buClr>
                <a:schemeClr val="accent2"/>
              </a:buClr>
            </a:pPr>
            <a:endParaRPr lang="en-GB" sz="2000" dirty="0">
              <a:solidFill>
                <a:schemeClr val="tx2"/>
              </a:solidFill>
              <a:latin typeface="Century Gothic" panose="020B0502020202020204" pitchFamily="34" charset="0"/>
            </a:endParaRPr>
          </a:p>
          <a:p>
            <a:pPr>
              <a:buClr>
                <a:schemeClr val="accent2"/>
              </a:buClr>
            </a:pPr>
            <a:r>
              <a:rPr lang="en-GB" sz="2000" i="1" dirty="0">
                <a:solidFill>
                  <a:schemeClr val="tx2"/>
                </a:solidFill>
                <a:latin typeface="Century Gothic" panose="020B0502020202020204" pitchFamily="34" charset="0"/>
              </a:rPr>
              <a:t>Often contrary to teachers’ view of grammar teaching…</a:t>
            </a:r>
          </a:p>
          <a:p>
            <a:pPr>
              <a:buClr>
                <a:schemeClr val="accent2"/>
              </a:buClr>
            </a:pPr>
            <a:endParaRPr lang="en-GB" sz="2000" dirty="0">
              <a:solidFill>
                <a:schemeClr val="tx2"/>
              </a:solidFill>
              <a:latin typeface="Century Gothic" panose="020B0502020202020204" pitchFamily="34" charset="0"/>
            </a:endParaRP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Viewed positively and enjoyed by pupils</a:t>
            </a:r>
          </a:p>
          <a:p>
            <a:pPr marL="342900" indent="-342900">
              <a:buClr>
                <a:schemeClr val="accent2"/>
              </a:buClr>
              <a:buFont typeface="Wingdings" panose="05000000000000000000" pitchFamily="2" charset="2"/>
              <a:buChar char="Ø"/>
            </a:pPr>
            <a:endParaRPr lang="en-GB" sz="2000" dirty="0">
              <a:solidFill>
                <a:schemeClr val="tx2"/>
              </a:solidFill>
              <a:latin typeface="Century Gothic" panose="020B0502020202020204" pitchFamily="34" charset="0"/>
            </a:endParaRP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Appreciate having a clearly defined set of rules (at least within context of </a:t>
            </a:r>
            <a:r>
              <a:rPr lang="en-GB" sz="2000" dirty="0" err="1">
                <a:solidFill>
                  <a:schemeClr val="tx2"/>
                </a:solidFill>
                <a:latin typeface="Century Gothic" panose="020B0502020202020204" pitchFamily="34" charset="0"/>
              </a:rPr>
              <a:t>SPaG</a:t>
            </a:r>
            <a:r>
              <a:rPr lang="en-GB" sz="2000" dirty="0">
                <a:solidFill>
                  <a:schemeClr val="tx2"/>
                </a:solidFill>
                <a:latin typeface="Century Gothic" panose="020B0502020202020204" pitchFamily="34" charset="0"/>
              </a:rPr>
              <a:t>)</a:t>
            </a:r>
          </a:p>
          <a:p>
            <a:pPr marL="342900" indent="-342900">
              <a:buClr>
                <a:schemeClr val="accent2"/>
              </a:buClr>
              <a:buFont typeface="Wingdings" panose="05000000000000000000" pitchFamily="2" charset="2"/>
              <a:buChar char="Ø"/>
            </a:pPr>
            <a:endParaRPr lang="en-GB" sz="2000" dirty="0">
              <a:solidFill>
                <a:schemeClr val="tx2"/>
              </a:solidFill>
              <a:latin typeface="Century Gothic" panose="020B0502020202020204" pitchFamily="34" charset="0"/>
            </a:endParaRP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Boosts confidence of weaker readers and writers</a:t>
            </a:r>
          </a:p>
          <a:p>
            <a:pPr marL="342900" indent="-342900">
              <a:buClr>
                <a:schemeClr val="accent2"/>
              </a:buClr>
              <a:buFont typeface="Wingdings" panose="05000000000000000000" pitchFamily="2" charset="2"/>
              <a:buChar char="Ø"/>
            </a:pPr>
            <a:endParaRPr lang="en-GB" sz="2000" dirty="0">
              <a:solidFill>
                <a:schemeClr val="tx2"/>
              </a:solidFill>
              <a:latin typeface="Century Gothic" panose="020B0502020202020204" pitchFamily="34" charset="0"/>
            </a:endParaRP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Embedding grammar practice in wider literacy work helps to deepen pupils’ understanding of the concepts (although this isn’t reflected in the content of the test)</a:t>
            </a:r>
          </a:p>
          <a:p>
            <a:pPr marL="342900" indent="-342900">
              <a:buClr>
                <a:schemeClr val="accent2"/>
              </a:buClr>
              <a:buFont typeface="Wingdings" panose="05000000000000000000" pitchFamily="2" charset="2"/>
              <a:buChar char="Ø"/>
            </a:pPr>
            <a:endParaRPr lang="en-GB" sz="2000" dirty="0">
              <a:solidFill>
                <a:schemeClr val="tx2"/>
              </a:solidFill>
              <a:latin typeface="Century Gothic" panose="020B0502020202020204" pitchFamily="34" charset="0"/>
            </a:endParaRP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Notably, </a:t>
            </a:r>
            <a:r>
              <a:rPr lang="en-GB" sz="2000" dirty="0" err="1">
                <a:solidFill>
                  <a:schemeClr val="tx2"/>
                </a:solidFill>
                <a:latin typeface="Century Gothic" panose="020B0502020202020204" pitchFamily="34" charset="0"/>
              </a:rPr>
              <a:t>SPaG</a:t>
            </a:r>
            <a:r>
              <a:rPr lang="en-GB" sz="2000" dirty="0">
                <a:solidFill>
                  <a:schemeClr val="tx2"/>
                </a:solidFill>
                <a:latin typeface="Century Gothic" panose="020B0502020202020204" pitchFamily="34" charset="0"/>
              </a:rPr>
              <a:t> is one area in which EAL learners perform at a similar level (or indeed outperform) L1 English learners </a:t>
            </a:r>
            <a:r>
              <a:rPr lang="en-GB" sz="1600" dirty="0">
                <a:solidFill>
                  <a:schemeClr val="tx2"/>
                </a:solidFill>
                <a:latin typeface="Century Gothic" panose="020B0502020202020204" pitchFamily="34" charset="0"/>
              </a:rPr>
              <a:t>(</a:t>
            </a:r>
            <a:r>
              <a:rPr lang="en-GB" sz="1600" dirty="0" err="1">
                <a:solidFill>
                  <a:schemeClr val="tx2"/>
                </a:solidFill>
                <a:latin typeface="Century Gothic" panose="020B0502020202020204" pitchFamily="34" charset="0"/>
              </a:rPr>
              <a:t>DfE</a:t>
            </a:r>
            <a:r>
              <a:rPr lang="en-GB" sz="1600" dirty="0">
                <a:solidFill>
                  <a:schemeClr val="tx2"/>
                </a:solidFill>
                <a:latin typeface="Century Gothic" panose="020B0502020202020204" pitchFamily="34" charset="0"/>
              </a:rPr>
              <a:t>, 2019)</a:t>
            </a:r>
          </a:p>
          <a:p>
            <a:pPr algn="r">
              <a:buClr>
                <a:schemeClr val="accent2"/>
              </a:buClr>
            </a:pPr>
            <a:r>
              <a:rPr lang="en-GB" sz="1600" dirty="0">
                <a:solidFill>
                  <a:schemeClr val="tx2"/>
                </a:solidFill>
                <a:latin typeface="Century Gothic" panose="020B0502020202020204" pitchFamily="34" charset="0"/>
              </a:rPr>
              <a:t>(Safford, 2016)</a:t>
            </a:r>
          </a:p>
        </p:txBody>
      </p:sp>
      <p:sp>
        <p:nvSpPr>
          <p:cNvPr id="8" name="TextBox 7"/>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153710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200" b="1" dirty="0">
                <a:solidFill>
                  <a:schemeClr val="bg1"/>
                </a:solidFill>
              </a:rPr>
              <a:t>Using metalanguage</a:t>
            </a:r>
          </a:p>
        </p:txBody>
      </p:sp>
      <p:sp>
        <p:nvSpPr>
          <p:cNvPr id="7" name="TextBox 6"/>
          <p:cNvSpPr txBox="1"/>
          <p:nvPr/>
        </p:nvSpPr>
        <p:spPr>
          <a:xfrm>
            <a:off x="270195" y="1347488"/>
            <a:ext cx="7581908" cy="4708981"/>
          </a:xfrm>
          <a:prstGeom prst="rect">
            <a:avLst/>
          </a:prstGeom>
          <a:noFill/>
        </p:spPr>
        <p:txBody>
          <a:bodyPr wrap="square" rtlCol="0">
            <a:spAutoFit/>
          </a:bodyPr>
          <a:lstStyle/>
          <a:p>
            <a:endParaRPr lang="en-GB" sz="2000" dirty="0">
              <a:solidFill>
                <a:schemeClr val="tx2"/>
              </a:solidFill>
              <a:latin typeface="Century Gothic" panose="020B0502020202020204" pitchFamily="34" charset="0"/>
            </a:endParaRPr>
          </a:p>
          <a:p>
            <a:r>
              <a:rPr lang="en-GB" sz="2000" b="1" dirty="0">
                <a:solidFill>
                  <a:schemeClr val="tx2"/>
                </a:solidFill>
                <a:latin typeface="Century Gothic" panose="020B0502020202020204" pitchFamily="34" charset="0"/>
              </a:rPr>
              <a:t>Handouts 1 to 3: </a:t>
            </a:r>
            <a:r>
              <a:rPr lang="en-GB" sz="2000" dirty="0">
                <a:solidFill>
                  <a:schemeClr val="tx2"/>
                </a:solidFill>
                <a:latin typeface="Century Gothic" panose="020B0502020202020204" pitchFamily="34" charset="0"/>
              </a:rPr>
              <a:t>List of recommended terminology</a:t>
            </a:r>
          </a:p>
          <a:p>
            <a:r>
              <a:rPr lang="en-GB" sz="2000" i="1" dirty="0">
                <a:solidFill>
                  <a:schemeClr val="tx2"/>
                </a:solidFill>
                <a:latin typeface="Century Gothic" panose="020B0502020202020204" pitchFamily="34" charset="0"/>
              </a:rPr>
              <a:t>Based on terminology taught in KS1 &amp; KS2 English curriculum and core grammatical concepts introduced in </a:t>
            </a:r>
            <a:r>
              <a:rPr lang="en-GB" sz="2000" i="1" dirty="0" err="1">
                <a:solidFill>
                  <a:schemeClr val="tx2"/>
                </a:solidFill>
                <a:latin typeface="Century Gothic" panose="020B0502020202020204" pitchFamily="34" charset="0"/>
              </a:rPr>
              <a:t>SoW</a:t>
            </a:r>
            <a:endParaRPr lang="en-GB" sz="2000" i="1"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pPr algn="ctr"/>
            <a:r>
              <a:rPr lang="en-GB" sz="2000" b="1" dirty="0">
                <a:solidFill>
                  <a:schemeClr val="tx2"/>
                </a:solidFill>
                <a:latin typeface="Century Gothic" panose="020B0502020202020204" pitchFamily="34" charset="0"/>
              </a:rPr>
              <a:t>How closely do the terms match with those you currently use in your teaching?</a:t>
            </a:r>
          </a:p>
          <a:p>
            <a:pPr algn="ctr"/>
            <a:endParaRPr lang="en-GB" sz="2000" b="1" dirty="0">
              <a:solidFill>
                <a:schemeClr val="tx2"/>
              </a:solidFill>
              <a:latin typeface="Century Gothic" panose="020B0502020202020204" pitchFamily="34" charset="0"/>
            </a:endParaRPr>
          </a:p>
          <a:p>
            <a:pPr algn="ctr"/>
            <a:r>
              <a:rPr lang="en-GB" sz="2000" b="1" dirty="0">
                <a:solidFill>
                  <a:schemeClr val="tx2"/>
                </a:solidFill>
                <a:latin typeface="Century Gothic" panose="020B0502020202020204" pitchFamily="34" charset="0"/>
              </a:rPr>
              <a:t>Are there any terms that are surprising or potentially problematic?</a:t>
            </a:r>
          </a:p>
          <a:p>
            <a:pPr algn="ctr"/>
            <a:endParaRPr lang="en-GB" sz="2000" b="1" dirty="0">
              <a:solidFill>
                <a:schemeClr val="tx2"/>
              </a:solidFill>
              <a:latin typeface="Century Gothic" panose="020B0502020202020204" pitchFamily="34" charset="0"/>
            </a:endParaRPr>
          </a:p>
          <a:p>
            <a:pPr algn="ctr"/>
            <a:r>
              <a:rPr lang="en-GB" sz="2000" b="1" dirty="0">
                <a:solidFill>
                  <a:schemeClr val="tx2"/>
                </a:solidFill>
                <a:latin typeface="Century Gothic" panose="020B0502020202020204" pitchFamily="34" charset="0"/>
              </a:rPr>
              <a:t>Is there anything missing?</a:t>
            </a:r>
          </a:p>
        </p:txBody>
      </p:sp>
      <p:pic>
        <p:nvPicPr>
          <p:cNvPr id="4" name="Picture 3" descr="showing a sample handout"/>
          <p:cNvPicPr>
            <a:picLocks noChangeAspect="1"/>
          </p:cNvPicPr>
          <p:nvPr/>
        </p:nvPicPr>
        <p:blipFill>
          <a:blip r:embed="rId4"/>
          <a:stretch>
            <a:fillRect/>
          </a:stretch>
        </p:blipFill>
        <p:spPr>
          <a:xfrm>
            <a:off x="7827962" y="344644"/>
            <a:ext cx="4054691" cy="5711825"/>
          </a:xfrm>
          <a:prstGeom prst="rect">
            <a:avLst/>
          </a:prstGeom>
          <a:ln>
            <a:solidFill>
              <a:schemeClr val="tx2"/>
            </a:solidFill>
          </a:ln>
        </p:spPr>
      </p:pic>
      <p:sp>
        <p:nvSpPr>
          <p:cNvPr id="8" name="TextBox 7"/>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376453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8760"/>
            <a:ext cx="5922792" cy="1325563"/>
          </a:xfrm>
        </p:spPr>
        <p:txBody>
          <a:bodyPr>
            <a:normAutofit/>
          </a:bodyPr>
          <a:lstStyle/>
          <a:p>
            <a:r>
              <a:rPr lang="en-GB" sz="2700" b="1" dirty="0">
                <a:solidFill>
                  <a:schemeClr val="bg1"/>
                </a:solidFill>
              </a:rPr>
              <a:t>Developing learners’ knowledge about language</a:t>
            </a:r>
          </a:p>
        </p:txBody>
      </p:sp>
      <p:sp>
        <p:nvSpPr>
          <p:cNvPr id="7" name="TextBox 6"/>
          <p:cNvSpPr txBox="1"/>
          <p:nvPr/>
        </p:nvSpPr>
        <p:spPr>
          <a:xfrm>
            <a:off x="429585" y="1238147"/>
            <a:ext cx="11333790" cy="1292662"/>
          </a:xfrm>
          <a:prstGeom prst="rect">
            <a:avLst/>
          </a:prstGeom>
          <a:noFill/>
        </p:spPr>
        <p:txBody>
          <a:bodyPr wrap="square" rtlCol="0">
            <a:spAutoFit/>
          </a:bodyPr>
          <a:lstStyle/>
          <a:p>
            <a:r>
              <a:rPr lang="en-GB" sz="2000" b="1" dirty="0">
                <a:solidFill>
                  <a:schemeClr val="tx2"/>
                </a:solidFill>
                <a:latin typeface="Century Gothic" panose="020B0502020202020204" pitchFamily="34" charset="0"/>
              </a:rPr>
              <a:t>Training</a:t>
            </a:r>
            <a:r>
              <a:rPr lang="en-GB" sz="2000" dirty="0">
                <a:solidFill>
                  <a:schemeClr val="tx2"/>
                </a:solidFill>
                <a:latin typeface="Century Gothic" panose="020B0502020202020204" pitchFamily="34" charset="0"/>
              </a:rPr>
              <a:t> pupils in </a:t>
            </a:r>
            <a:r>
              <a:rPr lang="en-GB" sz="2000" b="1" dirty="0">
                <a:solidFill>
                  <a:schemeClr val="tx2"/>
                </a:solidFill>
                <a:latin typeface="Century Gothic" panose="020B0502020202020204" pitchFamily="34" charset="0"/>
              </a:rPr>
              <a:t>language analysis </a:t>
            </a:r>
            <a:r>
              <a:rPr lang="en-GB" sz="2000" dirty="0">
                <a:solidFill>
                  <a:schemeClr val="tx2"/>
                </a:solidFill>
                <a:latin typeface="Century Gothic" panose="020B0502020202020204" pitchFamily="34" charset="0"/>
              </a:rPr>
              <a:t>seems to lead to </a:t>
            </a:r>
            <a:r>
              <a:rPr lang="en-GB" sz="2000" b="1" dirty="0">
                <a:solidFill>
                  <a:schemeClr val="tx2"/>
                </a:solidFill>
                <a:latin typeface="Century Gothic" panose="020B0502020202020204" pitchFamily="34" charset="0"/>
              </a:rPr>
              <a:t>more consistent outcomes </a:t>
            </a:r>
            <a:r>
              <a:rPr lang="en-GB" sz="2000" dirty="0">
                <a:solidFill>
                  <a:schemeClr val="tx2"/>
                </a:solidFill>
                <a:latin typeface="Century Gothic" panose="020B0502020202020204" pitchFamily="34" charset="0"/>
              </a:rPr>
              <a:t>amongst pupils</a:t>
            </a:r>
          </a:p>
          <a:p>
            <a:endParaRPr lang="en-GB" sz="2000" dirty="0">
              <a:solidFill>
                <a:schemeClr val="tx2"/>
              </a:solidFill>
              <a:latin typeface="Century Gothic" panose="020B0502020202020204" pitchFamily="34" charset="0"/>
            </a:endParaRPr>
          </a:p>
          <a:p>
            <a:r>
              <a:rPr lang="en-GB" dirty="0">
                <a:solidFill>
                  <a:schemeClr val="tx2"/>
                </a:solidFill>
                <a:latin typeface="Century Gothic" panose="020B0502020202020204" pitchFamily="34" charset="0"/>
              </a:rPr>
              <a:t>White &amp; </a:t>
            </a:r>
            <a:r>
              <a:rPr lang="en-GB" dirty="0" err="1">
                <a:solidFill>
                  <a:schemeClr val="tx2"/>
                </a:solidFill>
                <a:latin typeface="Century Gothic" panose="020B0502020202020204" pitchFamily="34" charset="0"/>
              </a:rPr>
              <a:t>Ranta</a:t>
            </a:r>
            <a:r>
              <a:rPr lang="en-GB" dirty="0">
                <a:solidFill>
                  <a:schemeClr val="tx2"/>
                </a:solidFill>
                <a:latin typeface="Century Gothic" panose="020B0502020202020204" pitchFamily="34" charset="0"/>
              </a:rPr>
              <a:t> (2002) observed less variation in outcomes for their </a:t>
            </a:r>
            <a:r>
              <a:rPr lang="en-GB" b="1" dirty="0">
                <a:solidFill>
                  <a:schemeClr val="tx2"/>
                </a:solidFill>
                <a:latin typeface="Century Gothic" panose="020B0502020202020204" pitchFamily="34" charset="0"/>
              </a:rPr>
              <a:t>metalinguistic instruction </a:t>
            </a:r>
            <a:r>
              <a:rPr lang="en-GB" dirty="0">
                <a:solidFill>
                  <a:schemeClr val="tx2"/>
                </a:solidFill>
                <a:latin typeface="Century Gothic" panose="020B0502020202020204" pitchFamily="34" charset="0"/>
              </a:rPr>
              <a:t>group</a:t>
            </a:r>
          </a:p>
        </p:txBody>
      </p:sp>
      <p:sp>
        <p:nvSpPr>
          <p:cNvPr id="9" name="Rectangle 8"/>
          <p:cNvSpPr/>
          <p:nvPr/>
        </p:nvSpPr>
        <p:spPr>
          <a:xfrm>
            <a:off x="429585" y="2511895"/>
            <a:ext cx="8866815" cy="3847207"/>
          </a:xfrm>
          <a:prstGeom prst="rect">
            <a:avLst/>
          </a:prstGeom>
        </p:spPr>
        <p:txBody>
          <a:bodyPr wrap="square">
            <a:spAutoFit/>
          </a:bodyPr>
          <a:lstStyle/>
          <a:p>
            <a:r>
              <a:rPr lang="en-GB" b="1" dirty="0">
                <a:solidFill>
                  <a:schemeClr val="tx2"/>
                </a:solidFill>
                <a:latin typeface="Century Gothic" panose="020B0502020202020204" pitchFamily="34" charset="0"/>
              </a:rPr>
              <a:t>OASIS Summary of </a:t>
            </a:r>
            <a:r>
              <a:rPr lang="en-GB" b="1" dirty="0" err="1">
                <a:solidFill>
                  <a:schemeClr val="tx2"/>
                </a:solidFill>
                <a:latin typeface="Century Gothic" panose="020B0502020202020204" pitchFamily="34" charset="0"/>
              </a:rPr>
              <a:t>Roehr-Brackin</a:t>
            </a:r>
            <a:r>
              <a:rPr lang="en-GB" b="1" dirty="0">
                <a:solidFill>
                  <a:schemeClr val="tx2"/>
                </a:solidFill>
                <a:latin typeface="Century Gothic" panose="020B0502020202020204" pitchFamily="34" charset="0"/>
              </a:rPr>
              <a:t> &amp; Tellier (2018) </a:t>
            </a:r>
          </a:p>
          <a:p>
            <a:pPr marL="342900" indent="-342900">
              <a:buFont typeface="Wingdings" panose="05000000000000000000" pitchFamily="2" charset="2"/>
              <a:buChar char="Ø"/>
            </a:pPr>
            <a:endParaRPr lang="en-GB"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dirty="0">
                <a:solidFill>
                  <a:schemeClr val="tx2"/>
                </a:solidFill>
                <a:latin typeface="Century Gothic" panose="020B0502020202020204" pitchFamily="34" charset="0"/>
              </a:rPr>
              <a:t>Three studies investigated whether metalinguistic ability can be improved by learning Esperanto</a:t>
            </a:r>
          </a:p>
          <a:p>
            <a:pPr marL="342900" indent="-342900">
              <a:spcAft>
                <a:spcPts val="1200"/>
              </a:spcAft>
              <a:buFont typeface="Wingdings" panose="05000000000000000000" pitchFamily="2" charset="2"/>
              <a:buChar char="Ø"/>
            </a:pPr>
            <a:endParaRPr lang="en-GB" dirty="0">
              <a:solidFill>
                <a:schemeClr val="tx2"/>
              </a:solidFill>
              <a:latin typeface="Century Gothic" panose="020B0502020202020204" pitchFamily="34" charset="0"/>
            </a:endParaRPr>
          </a:p>
          <a:p>
            <a:pPr marL="342900" indent="-342900">
              <a:buFont typeface="Wingdings" panose="05000000000000000000" pitchFamily="2" charset="2"/>
              <a:buChar char="Ø"/>
            </a:pPr>
            <a:r>
              <a:rPr lang="en-GB" b="1" dirty="0">
                <a:solidFill>
                  <a:schemeClr val="tx2"/>
                </a:solidFill>
                <a:latin typeface="Century Gothic" panose="020B0502020202020204" pitchFamily="34" charset="0"/>
              </a:rPr>
              <a:t>Form-focused activities improved metalinguistic ability</a:t>
            </a:r>
            <a:r>
              <a:rPr lang="en-GB" dirty="0">
                <a:solidFill>
                  <a:schemeClr val="tx2"/>
                </a:solidFill>
                <a:latin typeface="Century Gothic" panose="020B0502020202020204" pitchFamily="34" charset="0"/>
              </a:rPr>
              <a:t>, regardless of  language (real language or Esperanto)</a:t>
            </a:r>
          </a:p>
          <a:p>
            <a:pPr marL="342900" indent="-342900">
              <a:buFont typeface="Wingdings" panose="05000000000000000000" pitchFamily="2" charset="2"/>
              <a:buChar char="Ø"/>
            </a:pPr>
            <a:r>
              <a:rPr lang="en-GB" dirty="0">
                <a:solidFill>
                  <a:schemeClr val="tx2"/>
                </a:solidFill>
                <a:latin typeface="Century Gothic" panose="020B0502020202020204" pitchFamily="34" charset="0"/>
              </a:rPr>
              <a:t>Learning Esperanto did not confer special benefits for metalinguistic ability or language proficiency</a:t>
            </a:r>
          </a:p>
          <a:p>
            <a:r>
              <a:rPr lang="en-GB" dirty="0">
                <a:solidFill>
                  <a:schemeClr val="tx2"/>
                </a:solidFill>
                <a:latin typeface="Century Gothic" panose="020B0502020202020204" pitchFamily="34" charset="0"/>
              </a:rPr>
              <a:t>BUT</a:t>
            </a:r>
          </a:p>
          <a:p>
            <a:pPr marL="342900" indent="-342900">
              <a:buFont typeface="Wingdings" panose="05000000000000000000" pitchFamily="2" charset="2"/>
              <a:buChar char="Ø"/>
            </a:pPr>
            <a:r>
              <a:rPr lang="en-GB" dirty="0">
                <a:solidFill>
                  <a:schemeClr val="tx2"/>
                </a:solidFill>
                <a:latin typeface="Century Gothic" panose="020B0502020202020204" pitchFamily="34" charset="0"/>
              </a:rPr>
              <a:t>Across all three studies there was </a:t>
            </a:r>
            <a:r>
              <a:rPr lang="en-GB" b="1" dirty="0">
                <a:solidFill>
                  <a:schemeClr val="tx2"/>
                </a:solidFill>
                <a:latin typeface="Century Gothic" panose="020B0502020202020204" pitchFamily="34" charset="0"/>
              </a:rPr>
              <a:t>less variation </a:t>
            </a:r>
            <a:r>
              <a:rPr lang="en-GB" dirty="0">
                <a:solidFill>
                  <a:schemeClr val="tx2"/>
                </a:solidFill>
                <a:latin typeface="Century Gothic" panose="020B0502020202020204" pitchFamily="34" charset="0"/>
              </a:rPr>
              <a:t>in </a:t>
            </a:r>
            <a:r>
              <a:rPr lang="en-GB" b="1" dirty="0">
                <a:solidFill>
                  <a:schemeClr val="tx2"/>
                </a:solidFill>
                <a:latin typeface="Century Gothic" panose="020B0502020202020204" pitchFamily="34" charset="0"/>
              </a:rPr>
              <a:t>L2 performance </a:t>
            </a:r>
            <a:r>
              <a:rPr lang="en-GB" dirty="0">
                <a:solidFill>
                  <a:schemeClr val="tx2"/>
                </a:solidFill>
                <a:latin typeface="Century Gothic" panose="020B0502020202020204" pitchFamily="34" charset="0"/>
              </a:rPr>
              <a:t>among children who learnt Esperanto </a:t>
            </a:r>
          </a:p>
          <a:p>
            <a:pPr marL="800100" lvl="1" indent="-342900">
              <a:buFont typeface="Wingdings" panose="05000000000000000000" pitchFamily="2" charset="2"/>
              <a:buChar char="Ø"/>
            </a:pPr>
            <a:r>
              <a:rPr lang="en-GB" dirty="0">
                <a:solidFill>
                  <a:schemeClr val="tx2"/>
                </a:solidFill>
                <a:latin typeface="Century Gothic" panose="020B0502020202020204" pitchFamily="34" charset="0"/>
              </a:rPr>
              <a:t>Fewer learners did poorly</a:t>
            </a:r>
          </a:p>
        </p:txBody>
      </p:sp>
      <p:sp>
        <p:nvSpPr>
          <p:cNvPr id="11" name="Rounded Rectangular Callout 10"/>
          <p:cNvSpPr/>
          <p:nvPr/>
        </p:nvSpPr>
        <p:spPr>
          <a:xfrm>
            <a:off x="6157515" y="2507998"/>
            <a:ext cx="2158886" cy="570139"/>
          </a:xfrm>
          <a:prstGeom prst="wedgeRoundRectCallout">
            <a:avLst>
              <a:gd name="adj1" fmla="val -62550"/>
              <a:gd name="adj2" fmla="val -16259"/>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latin typeface="Century Gothic" panose="020B0502020202020204" pitchFamily="34" charset="0"/>
              </a:rPr>
              <a:t>Resource portal </a:t>
            </a:r>
            <a:r>
              <a:rPr lang="en-GB" sz="1600" dirty="0">
                <a:solidFill>
                  <a:schemeClr val="tx2"/>
                </a:solidFill>
                <a:latin typeface="Century Gothic" panose="020B0502020202020204" pitchFamily="34" charset="0"/>
                <a:sym typeface="Wingdings" panose="05000000000000000000" pitchFamily="2" charset="2"/>
              </a:rPr>
              <a:t></a:t>
            </a:r>
          </a:p>
          <a:p>
            <a:pPr algn="ctr"/>
            <a:r>
              <a:rPr lang="en-GB" sz="1600" dirty="0">
                <a:solidFill>
                  <a:schemeClr val="tx2"/>
                </a:solidFill>
                <a:latin typeface="Century Gothic" panose="020B0502020202020204" pitchFamily="34" charset="0"/>
                <a:sym typeface="Wingdings" panose="05000000000000000000" pitchFamily="2" charset="2"/>
              </a:rPr>
              <a:t>KS2 Grammar</a:t>
            </a:r>
            <a:endParaRPr lang="en-GB" sz="1600" dirty="0">
              <a:solidFill>
                <a:schemeClr val="tx2"/>
              </a:solidFill>
              <a:latin typeface="Century Gothic" panose="020B0502020202020204" pitchFamily="34" charset="0"/>
            </a:endParaRPr>
          </a:p>
        </p:txBody>
      </p:sp>
      <p:sp>
        <p:nvSpPr>
          <p:cNvPr id="4" name="Rounded Rectangular Callout 3"/>
          <p:cNvSpPr/>
          <p:nvPr/>
        </p:nvSpPr>
        <p:spPr>
          <a:xfrm>
            <a:off x="3648551" y="3444764"/>
            <a:ext cx="4000014" cy="486074"/>
          </a:xfrm>
          <a:prstGeom prst="wedgeRoundRectCallout">
            <a:avLst>
              <a:gd name="adj1" fmla="val -58236"/>
              <a:gd name="adj2" fmla="val -343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Century Gothic" panose="020B0502020202020204" pitchFamily="34" charset="0"/>
              </a:rPr>
              <a:t>Artificial language governed by transparent, systematic, unambiguous rules</a:t>
            </a:r>
          </a:p>
        </p:txBody>
      </p:sp>
      <p:pic>
        <p:nvPicPr>
          <p:cNvPr id="8" name="Picture 7" descr="esperanto at a glance phoentic and accents chart "/>
          <p:cNvPicPr>
            <a:picLocks noChangeAspect="1"/>
          </p:cNvPicPr>
          <p:nvPr/>
        </p:nvPicPr>
        <p:blipFill>
          <a:blip r:embed="rId4"/>
          <a:stretch>
            <a:fillRect/>
          </a:stretch>
        </p:blipFill>
        <p:spPr>
          <a:xfrm>
            <a:off x="9306305" y="2654300"/>
            <a:ext cx="2747461" cy="3622252"/>
          </a:xfrm>
          <a:prstGeom prst="rect">
            <a:avLst/>
          </a:prstGeom>
        </p:spPr>
      </p:pic>
      <p:sp>
        <p:nvSpPr>
          <p:cNvPr id="10" name="TextBox 9"/>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20515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527" y="294718"/>
            <a:ext cx="5368070" cy="707849"/>
          </a:xfrm>
        </p:spPr>
        <p:txBody>
          <a:bodyPr>
            <a:normAutofit/>
          </a:bodyPr>
          <a:lstStyle/>
          <a:p>
            <a:r>
              <a:rPr lang="en-GB" sz="3600" b="1" dirty="0" err="1">
                <a:solidFill>
                  <a:schemeClr val="bg1"/>
                </a:solidFill>
              </a:rPr>
              <a:t>Ist</a:t>
            </a:r>
            <a:r>
              <a:rPr lang="en-GB" sz="3600" b="1" dirty="0">
                <a:solidFill>
                  <a:schemeClr val="bg1"/>
                </a:solidFill>
              </a:rPr>
              <a:t> das </a:t>
            </a:r>
            <a:r>
              <a:rPr lang="en-GB" sz="3600" b="1" dirty="0" err="1">
                <a:solidFill>
                  <a:schemeClr val="bg1"/>
                </a:solidFill>
              </a:rPr>
              <a:t>eine</a:t>
            </a:r>
            <a:r>
              <a:rPr lang="en-GB" sz="3600" b="1" dirty="0">
                <a:solidFill>
                  <a:schemeClr val="bg1"/>
                </a:solidFill>
              </a:rPr>
              <a:t> </a:t>
            </a:r>
            <a:r>
              <a:rPr lang="en-GB" sz="3600" b="1" dirty="0" err="1">
                <a:solidFill>
                  <a:schemeClr val="bg1"/>
                </a:solidFill>
              </a:rPr>
              <a:t>Frage</a:t>
            </a:r>
            <a:r>
              <a:rPr lang="en-GB" sz="3600" b="1" dirty="0">
                <a:solidFill>
                  <a:schemeClr val="bg1"/>
                </a:solidFill>
              </a:rPr>
              <a:t>?</a:t>
            </a:r>
          </a:p>
        </p:txBody>
      </p:sp>
      <p:sp>
        <p:nvSpPr>
          <p:cNvPr id="10" name="Title 3" descr="title "/>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2" name="Rounded Rectangle 11">
            <a:extLst>
              <a:ext uri="{FF2B5EF4-FFF2-40B4-BE49-F238E27FC236}">
                <a16:creationId xmlns:a16="http://schemas.microsoft.com/office/drawing/2014/main" id="{D578714D-3580-C545-B5C1-E2A9449A0E26}"/>
              </a:ext>
            </a:extLst>
          </p:cNvPr>
          <p:cNvSpPr/>
          <p:nvPr/>
        </p:nvSpPr>
        <p:spPr>
          <a:xfrm>
            <a:off x="10227735" y="291230"/>
            <a:ext cx="1664227" cy="400919"/>
          </a:xfrm>
          <a:prstGeom prst="roundRect">
            <a:avLst/>
          </a:prstGeom>
          <a:solidFill>
            <a:srgbClr val="DAA5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ANTWORTEN</a:t>
            </a:r>
          </a:p>
        </p:txBody>
      </p:sp>
      <p:pic>
        <p:nvPicPr>
          <p:cNvPr id="39" name="Picture 38" descr="boy">
            <a:extLst>
              <a:ext uri="{FF2B5EF4-FFF2-40B4-BE49-F238E27FC236}">
                <a16:creationId xmlns:a16="http://schemas.microsoft.com/office/drawing/2014/main" id="{5F094FFE-9FAB-4E61-B008-6D745DB14A9A}"/>
              </a:ext>
            </a:extLst>
          </p:cNvPr>
          <p:cNvPicPr>
            <a:picLocks noChangeAspect="1"/>
          </p:cNvPicPr>
          <p:nvPr/>
        </p:nvPicPr>
        <p:blipFill>
          <a:blip r:embed="rId4"/>
          <a:stretch>
            <a:fillRect/>
          </a:stretch>
        </p:blipFill>
        <p:spPr>
          <a:xfrm>
            <a:off x="2516344" y="3905406"/>
            <a:ext cx="1755067" cy="2221932"/>
          </a:xfrm>
          <a:prstGeom prst="rect">
            <a:avLst/>
          </a:prstGeom>
        </p:spPr>
      </p:pic>
      <p:pic>
        <p:nvPicPr>
          <p:cNvPr id="5" name="Picture 4" descr="woman">
            <a:extLst>
              <a:ext uri="{FF2B5EF4-FFF2-40B4-BE49-F238E27FC236}">
                <a16:creationId xmlns:a16="http://schemas.microsoft.com/office/drawing/2014/main" id="{69EFE1DF-E138-4C62-BEF9-AA10315758ED}"/>
              </a:ext>
            </a:extLst>
          </p:cNvPr>
          <p:cNvPicPr>
            <a:picLocks noChangeAspect="1"/>
          </p:cNvPicPr>
          <p:nvPr/>
        </p:nvPicPr>
        <p:blipFill>
          <a:blip r:embed="rId5"/>
          <a:stretch>
            <a:fillRect/>
          </a:stretch>
        </p:blipFill>
        <p:spPr>
          <a:xfrm>
            <a:off x="726247" y="4007045"/>
            <a:ext cx="1645255" cy="2120293"/>
          </a:xfrm>
          <a:prstGeom prst="rect">
            <a:avLst/>
          </a:prstGeom>
        </p:spPr>
      </p:pic>
      <p:grpSp>
        <p:nvGrpSpPr>
          <p:cNvPr id="90" name="Group 89" descr="phone with text conversation">
            <a:extLst>
              <a:ext uri="{FF2B5EF4-FFF2-40B4-BE49-F238E27FC236}">
                <a16:creationId xmlns:a16="http://schemas.microsoft.com/office/drawing/2014/main" id="{6F551770-AB3F-4E0B-A717-F645EB787A76}"/>
              </a:ext>
            </a:extLst>
          </p:cNvPr>
          <p:cNvGrpSpPr/>
          <p:nvPr/>
        </p:nvGrpSpPr>
        <p:grpSpPr>
          <a:xfrm>
            <a:off x="4719331" y="2191837"/>
            <a:ext cx="2314515" cy="4003200"/>
            <a:chOff x="4719331" y="2191837"/>
            <a:chExt cx="2198943" cy="4003200"/>
          </a:xfrm>
        </p:grpSpPr>
        <p:grpSp>
          <p:nvGrpSpPr>
            <p:cNvPr id="76" name="Group 75">
              <a:extLst>
                <a:ext uri="{FF2B5EF4-FFF2-40B4-BE49-F238E27FC236}">
                  <a16:creationId xmlns:a16="http://schemas.microsoft.com/office/drawing/2014/main" id="{E7DED12D-7FC8-4014-B2B6-C8BE48ACB9C3}"/>
                </a:ext>
              </a:extLst>
            </p:cNvPr>
            <p:cNvGrpSpPr/>
            <p:nvPr/>
          </p:nvGrpSpPr>
          <p:grpSpPr>
            <a:xfrm>
              <a:off x="4719331" y="2191837"/>
              <a:ext cx="2198943" cy="4003200"/>
              <a:chOff x="-30480" y="22860"/>
              <a:chExt cx="3394710" cy="6004560"/>
            </a:xfrm>
          </p:grpSpPr>
          <p:grpSp>
            <p:nvGrpSpPr>
              <p:cNvPr id="77" name="Group 76">
                <a:extLst>
                  <a:ext uri="{FF2B5EF4-FFF2-40B4-BE49-F238E27FC236}">
                    <a16:creationId xmlns:a16="http://schemas.microsoft.com/office/drawing/2014/main" id="{D75A9328-389D-444C-B00B-D94BE34F30D1}"/>
                  </a:ext>
                </a:extLst>
              </p:cNvPr>
              <p:cNvGrpSpPr/>
              <p:nvPr/>
            </p:nvGrpSpPr>
            <p:grpSpPr>
              <a:xfrm>
                <a:off x="-30480" y="22860"/>
                <a:ext cx="3394710" cy="6004560"/>
                <a:chOff x="-30480" y="22860"/>
                <a:chExt cx="3394710" cy="6004560"/>
              </a:xfrm>
            </p:grpSpPr>
            <p:grpSp>
              <p:nvGrpSpPr>
                <p:cNvPr id="79" name="Group 78">
                  <a:extLst>
                    <a:ext uri="{FF2B5EF4-FFF2-40B4-BE49-F238E27FC236}">
                      <a16:creationId xmlns:a16="http://schemas.microsoft.com/office/drawing/2014/main" id="{7020764E-ED02-42E6-9A59-D371FCF15D9B}"/>
                    </a:ext>
                  </a:extLst>
                </p:cNvPr>
                <p:cNvGrpSpPr/>
                <p:nvPr/>
              </p:nvGrpSpPr>
              <p:grpSpPr>
                <a:xfrm>
                  <a:off x="-30480" y="22860"/>
                  <a:ext cx="3394710" cy="6004560"/>
                  <a:chOff x="-30480" y="22860"/>
                  <a:chExt cx="3394710" cy="6004560"/>
                </a:xfrm>
              </p:grpSpPr>
              <p:sp>
                <p:nvSpPr>
                  <p:cNvPr id="81" name="Rectangle: Rounded Corners 80">
                    <a:extLst>
                      <a:ext uri="{FF2B5EF4-FFF2-40B4-BE49-F238E27FC236}">
                        <a16:creationId xmlns:a16="http://schemas.microsoft.com/office/drawing/2014/main" id="{069099F8-6722-4A8F-B685-F4EDED6119E5}"/>
                      </a:ext>
                    </a:extLst>
                  </p:cNvPr>
                  <p:cNvSpPr/>
                  <p:nvPr/>
                </p:nvSpPr>
                <p:spPr>
                  <a:xfrm>
                    <a:off x="-30480" y="22860"/>
                    <a:ext cx="3394710" cy="6004560"/>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2" name="Rectangle 81">
                    <a:extLst>
                      <a:ext uri="{FF2B5EF4-FFF2-40B4-BE49-F238E27FC236}">
                        <a16:creationId xmlns:a16="http://schemas.microsoft.com/office/drawing/2014/main" id="{879BCA75-A814-4DA4-A859-302359A0E6F4}"/>
                      </a:ext>
                    </a:extLst>
                  </p:cNvPr>
                  <p:cNvSpPr/>
                  <p:nvPr/>
                </p:nvSpPr>
                <p:spPr>
                  <a:xfrm>
                    <a:off x="152400" y="396240"/>
                    <a:ext cx="3032760" cy="510921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80" name="Oval 79">
                  <a:extLst>
                    <a:ext uri="{FF2B5EF4-FFF2-40B4-BE49-F238E27FC236}">
                      <a16:creationId xmlns:a16="http://schemas.microsoft.com/office/drawing/2014/main" id="{8C437A37-4428-43F1-A016-887FECEA67C4}"/>
                    </a:ext>
                  </a:extLst>
                </p:cNvPr>
                <p:cNvSpPr/>
                <p:nvPr/>
              </p:nvSpPr>
              <p:spPr>
                <a:xfrm>
                  <a:off x="1577340" y="5593080"/>
                  <a:ext cx="316230" cy="31623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78" name="Speech Bubble: Rectangle with Corners Rounded 77">
                <a:extLst>
                  <a:ext uri="{FF2B5EF4-FFF2-40B4-BE49-F238E27FC236}">
                    <a16:creationId xmlns:a16="http://schemas.microsoft.com/office/drawing/2014/main" id="{421064E6-492F-487F-B13B-3B47F95E1554}"/>
                  </a:ext>
                </a:extLst>
              </p:cNvPr>
              <p:cNvSpPr/>
              <p:nvPr/>
            </p:nvSpPr>
            <p:spPr>
              <a:xfrm>
                <a:off x="266309" y="525985"/>
                <a:ext cx="2830692" cy="1228946"/>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grpSp>
        <p:sp>
          <p:nvSpPr>
            <p:cNvPr id="7" name="TextBox 6">
              <a:extLst>
                <a:ext uri="{FF2B5EF4-FFF2-40B4-BE49-F238E27FC236}">
                  <a16:creationId xmlns:a16="http://schemas.microsoft.com/office/drawing/2014/main" id="{E0D05E5E-F816-4891-AE1E-F21AF2EFD445}"/>
                </a:ext>
              </a:extLst>
            </p:cNvPr>
            <p:cNvSpPr txBox="1"/>
            <p:nvPr/>
          </p:nvSpPr>
          <p:spPr>
            <a:xfrm>
              <a:off x="4895789" y="2605567"/>
              <a:ext cx="19644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1. Hast du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Flasche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Cola __</a:t>
              </a:r>
            </a:p>
          </p:txBody>
        </p:sp>
      </p:grpSp>
      <p:sp>
        <p:nvSpPr>
          <p:cNvPr id="96" name="Speech Bubble: Rectangle with Corners Rounded 95" descr="speech bubble for text conversation">
            <a:extLst>
              <a:ext uri="{FF2B5EF4-FFF2-40B4-BE49-F238E27FC236}">
                <a16:creationId xmlns:a16="http://schemas.microsoft.com/office/drawing/2014/main" id="{46A5212B-EDF8-42DC-A7D1-6D39472F1F3F}"/>
              </a:ext>
            </a:extLst>
          </p:cNvPr>
          <p:cNvSpPr/>
          <p:nvPr/>
        </p:nvSpPr>
        <p:spPr>
          <a:xfrm>
            <a:off x="4905063" y="3657996"/>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98" name="Speech Bubble: Rectangle with Corners Rounded 97" descr="speech bubble for text conversation">
            <a:extLst>
              <a:ext uri="{FF2B5EF4-FFF2-40B4-BE49-F238E27FC236}">
                <a16:creationId xmlns:a16="http://schemas.microsoft.com/office/drawing/2014/main" id="{DC9A4151-88BC-4DD1-8AED-89901FC450CC}"/>
              </a:ext>
            </a:extLst>
          </p:cNvPr>
          <p:cNvSpPr/>
          <p:nvPr/>
        </p:nvSpPr>
        <p:spPr>
          <a:xfrm>
            <a:off x="4905063" y="4756310"/>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1283182B-E25D-4F55-8EE6-19114F0E72F2}"/>
              </a:ext>
            </a:extLst>
          </p:cNvPr>
          <p:cNvSpPr txBox="1"/>
          <p:nvPr/>
        </p:nvSpPr>
        <p:spPr>
          <a:xfrm>
            <a:off x="4875957" y="3744495"/>
            <a:ext cx="206773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2. Du hast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einen</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Fußball</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__</a:t>
            </a:r>
          </a:p>
        </p:txBody>
      </p:sp>
      <p:sp>
        <p:nvSpPr>
          <p:cNvPr id="99" name="TextBox 98">
            <a:extLst>
              <a:ext uri="{FF2B5EF4-FFF2-40B4-BE49-F238E27FC236}">
                <a16:creationId xmlns:a16="http://schemas.microsoft.com/office/drawing/2014/main" id="{745C6E73-8CA3-467D-9193-ABA88B8ECD74}"/>
              </a:ext>
            </a:extLst>
          </p:cNvPr>
          <p:cNvSpPr txBox="1"/>
          <p:nvPr/>
        </p:nvSpPr>
        <p:spPr>
          <a:xfrm>
            <a:off x="4933749" y="4830120"/>
            <a:ext cx="187345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3. Hast du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Buch</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__</a:t>
            </a:r>
          </a:p>
        </p:txBody>
      </p:sp>
      <p:grpSp>
        <p:nvGrpSpPr>
          <p:cNvPr id="112" name="Group 111" descr="Phone with three German messages on the screen ">
            <a:extLst>
              <a:ext uri="{FF2B5EF4-FFF2-40B4-BE49-F238E27FC236}">
                <a16:creationId xmlns:a16="http://schemas.microsoft.com/office/drawing/2014/main" id="{2DCEC697-AC25-41B7-AB5C-E7CB0F93F1D8}"/>
              </a:ext>
            </a:extLst>
          </p:cNvPr>
          <p:cNvGrpSpPr/>
          <p:nvPr/>
        </p:nvGrpSpPr>
        <p:grpSpPr>
          <a:xfrm>
            <a:off x="7199264" y="2211446"/>
            <a:ext cx="2314515" cy="4003200"/>
            <a:chOff x="4719331" y="2191837"/>
            <a:chExt cx="2314515" cy="4003200"/>
          </a:xfrm>
        </p:grpSpPr>
        <p:grpSp>
          <p:nvGrpSpPr>
            <p:cNvPr id="113" name="Group 112">
              <a:extLst>
                <a:ext uri="{FF2B5EF4-FFF2-40B4-BE49-F238E27FC236}">
                  <a16:creationId xmlns:a16="http://schemas.microsoft.com/office/drawing/2014/main" id="{F97C8ECC-7E79-426A-BBDE-707101CC14D0}"/>
                </a:ext>
              </a:extLst>
            </p:cNvPr>
            <p:cNvGrpSpPr/>
            <p:nvPr/>
          </p:nvGrpSpPr>
          <p:grpSpPr>
            <a:xfrm>
              <a:off x="4719331" y="2191837"/>
              <a:ext cx="2314515" cy="4003200"/>
              <a:chOff x="4719331" y="2191837"/>
              <a:chExt cx="2198943" cy="4003200"/>
            </a:xfrm>
          </p:grpSpPr>
          <p:grpSp>
            <p:nvGrpSpPr>
              <p:cNvPr id="118" name="Group 117">
                <a:extLst>
                  <a:ext uri="{FF2B5EF4-FFF2-40B4-BE49-F238E27FC236}">
                    <a16:creationId xmlns:a16="http://schemas.microsoft.com/office/drawing/2014/main" id="{089362AC-466B-4E0F-BF60-8EF16F1CBAB3}"/>
                  </a:ext>
                </a:extLst>
              </p:cNvPr>
              <p:cNvGrpSpPr/>
              <p:nvPr/>
            </p:nvGrpSpPr>
            <p:grpSpPr>
              <a:xfrm>
                <a:off x="4719331" y="2191837"/>
                <a:ext cx="2198943" cy="4003200"/>
                <a:chOff x="-30480" y="22860"/>
                <a:chExt cx="3394710" cy="6004560"/>
              </a:xfrm>
            </p:grpSpPr>
            <p:grpSp>
              <p:nvGrpSpPr>
                <p:cNvPr id="120" name="Group 119">
                  <a:extLst>
                    <a:ext uri="{FF2B5EF4-FFF2-40B4-BE49-F238E27FC236}">
                      <a16:creationId xmlns:a16="http://schemas.microsoft.com/office/drawing/2014/main" id="{BD5968BF-C12C-4A64-9675-72D218FADD35}"/>
                    </a:ext>
                  </a:extLst>
                </p:cNvPr>
                <p:cNvGrpSpPr/>
                <p:nvPr/>
              </p:nvGrpSpPr>
              <p:grpSpPr>
                <a:xfrm>
                  <a:off x="-30480" y="22860"/>
                  <a:ext cx="3394710" cy="6004560"/>
                  <a:chOff x="-30480" y="22860"/>
                  <a:chExt cx="3394710" cy="6004560"/>
                </a:xfrm>
              </p:grpSpPr>
              <p:grpSp>
                <p:nvGrpSpPr>
                  <p:cNvPr id="122" name="Group 121">
                    <a:extLst>
                      <a:ext uri="{FF2B5EF4-FFF2-40B4-BE49-F238E27FC236}">
                        <a16:creationId xmlns:a16="http://schemas.microsoft.com/office/drawing/2014/main" id="{7E58D85D-E2E6-45F5-BB03-8017FA8B18F6}"/>
                      </a:ext>
                    </a:extLst>
                  </p:cNvPr>
                  <p:cNvGrpSpPr/>
                  <p:nvPr/>
                </p:nvGrpSpPr>
                <p:grpSpPr>
                  <a:xfrm>
                    <a:off x="-30480" y="22860"/>
                    <a:ext cx="3394710" cy="6004560"/>
                    <a:chOff x="-30480" y="22860"/>
                    <a:chExt cx="3394710" cy="6004560"/>
                  </a:xfrm>
                </p:grpSpPr>
                <p:sp>
                  <p:nvSpPr>
                    <p:cNvPr id="124" name="Rectangle: Rounded Corners 123">
                      <a:extLst>
                        <a:ext uri="{FF2B5EF4-FFF2-40B4-BE49-F238E27FC236}">
                          <a16:creationId xmlns:a16="http://schemas.microsoft.com/office/drawing/2014/main" id="{82B7748A-C3E5-4E04-996B-35B073C090D4}"/>
                        </a:ext>
                      </a:extLst>
                    </p:cNvPr>
                    <p:cNvSpPr/>
                    <p:nvPr/>
                  </p:nvSpPr>
                  <p:spPr>
                    <a:xfrm>
                      <a:off x="-30480" y="22860"/>
                      <a:ext cx="3394710" cy="6004560"/>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5" name="Rectangle 124">
                      <a:extLst>
                        <a:ext uri="{FF2B5EF4-FFF2-40B4-BE49-F238E27FC236}">
                          <a16:creationId xmlns:a16="http://schemas.microsoft.com/office/drawing/2014/main" id="{703557F3-EEDF-4910-BACC-0D5DC05585D5}"/>
                        </a:ext>
                      </a:extLst>
                    </p:cNvPr>
                    <p:cNvSpPr/>
                    <p:nvPr/>
                  </p:nvSpPr>
                  <p:spPr>
                    <a:xfrm>
                      <a:off x="152400" y="396240"/>
                      <a:ext cx="3032760" cy="510921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23" name="Oval 122">
                    <a:extLst>
                      <a:ext uri="{FF2B5EF4-FFF2-40B4-BE49-F238E27FC236}">
                        <a16:creationId xmlns:a16="http://schemas.microsoft.com/office/drawing/2014/main" id="{C69813EE-DFFD-4B99-9A5C-8D7F272819CE}"/>
                      </a:ext>
                    </a:extLst>
                  </p:cNvPr>
                  <p:cNvSpPr/>
                  <p:nvPr/>
                </p:nvSpPr>
                <p:spPr>
                  <a:xfrm>
                    <a:off x="1577340" y="5593080"/>
                    <a:ext cx="316230" cy="31623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21" name="Speech Bubble: Rectangle with Corners Rounded 120">
                  <a:extLst>
                    <a:ext uri="{FF2B5EF4-FFF2-40B4-BE49-F238E27FC236}">
                      <a16:creationId xmlns:a16="http://schemas.microsoft.com/office/drawing/2014/main" id="{F99099F8-3378-4345-AEBA-A3CA87A9121E}"/>
                    </a:ext>
                  </a:extLst>
                </p:cNvPr>
                <p:cNvSpPr/>
                <p:nvPr/>
              </p:nvSpPr>
              <p:spPr>
                <a:xfrm>
                  <a:off x="266309" y="525985"/>
                  <a:ext cx="2830692" cy="1228946"/>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grpSp>
          <p:sp>
            <p:nvSpPr>
              <p:cNvPr id="119" name="TextBox 118">
                <a:extLst>
                  <a:ext uri="{FF2B5EF4-FFF2-40B4-BE49-F238E27FC236}">
                    <a16:creationId xmlns:a16="http://schemas.microsoft.com/office/drawing/2014/main" id="{FEF36CF4-9F67-4E5C-97D5-6F9D469C12D4}"/>
                  </a:ext>
                </a:extLst>
              </p:cNvPr>
              <p:cNvSpPr txBox="1"/>
              <p:nvPr/>
            </p:nvSpPr>
            <p:spPr>
              <a:xfrm>
                <a:off x="4895789" y="2605567"/>
                <a:ext cx="19644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4. Hast du ein Heft __</a:t>
                </a:r>
              </a:p>
            </p:txBody>
          </p:sp>
        </p:grpSp>
        <p:sp>
          <p:nvSpPr>
            <p:cNvPr id="114" name="Speech Bubble: Rectangle with Corners Rounded 113">
              <a:extLst>
                <a:ext uri="{FF2B5EF4-FFF2-40B4-BE49-F238E27FC236}">
                  <a16:creationId xmlns:a16="http://schemas.microsoft.com/office/drawing/2014/main" id="{02549495-DCC5-4B41-AEA1-1BB565AE709E}"/>
                </a:ext>
              </a:extLst>
            </p:cNvPr>
            <p:cNvSpPr/>
            <p:nvPr/>
          </p:nvSpPr>
          <p:spPr>
            <a:xfrm>
              <a:off x="4905063" y="3657996"/>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115" name="Speech Bubble: Rectangle with Corners Rounded 114">
              <a:extLst>
                <a:ext uri="{FF2B5EF4-FFF2-40B4-BE49-F238E27FC236}">
                  <a16:creationId xmlns:a16="http://schemas.microsoft.com/office/drawing/2014/main" id="{5985CFF1-6286-4001-83CC-1E74073DB614}"/>
                </a:ext>
              </a:extLst>
            </p:cNvPr>
            <p:cNvSpPr/>
            <p:nvPr/>
          </p:nvSpPr>
          <p:spPr>
            <a:xfrm>
              <a:off x="4905063" y="4756310"/>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116" name="TextBox 115">
              <a:extLst>
                <a:ext uri="{FF2B5EF4-FFF2-40B4-BE49-F238E27FC236}">
                  <a16:creationId xmlns:a16="http://schemas.microsoft.com/office/drawing/2014/main" id="{A4AA0C5F-2128-4202-BBE9-6DE7256CCDE6}"/>
                </a:ext>
              </a:extLst>
            </p:cNvPr>
            <p:cNvSpPr txBox="1"/>
            <p:nvPr/>
          </p:nvSpPr>
          <p:spPr>
            <a:xfrm>
              <a:off x="4875957" y="3744495"/>
              <a:ext cx="206773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5. Du hast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Wasserflasche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__</a:t>
              </a:r>
            </a:p>
          </p:txBody>
        </p:sp>
        <p:sp>
          <p:nvSpPr>
            <p:cNvPr id="117" name="TextBox 116">
              <a:extLst>
                <a:ext uri="{FF2B5EF4-FFF2-40B4-BE49-F238E27FC236}">
                  <a16:creationId xmlns:a16="http://schemas.microsoft.com/office/drawing/2014/main" id="{76BA73CF-DCCB-472B-8C33-91FF64507F6A}"/>
                </a:ext>
              </a:extLst>
            </p:cNvPr>
            <p:cNvSpPr txBox="1"/>
            <p:nvPr/>
          </p:nvSpPr>
          <p:spPr>
            <a:xfrm>
              <a:off x="4933749" y="4830120"/>
              <a:ext cx="187345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6. Du hast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einen</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Tisch  __</a:t>
              </a:r>
            </a:p>
          </p:txBody>
        </p:sp>
      </p:grpSp>
      <p:grpSp>
        <p:nvGrpSpPr>
          <p:cNvPr id="126" name="Group 125" descr="Phone with three German messages on the screen ">
            <a:extLst>
              <a:ext uri="{FF2B5EF4-FFF2-40B4-BE49-F238E27FC236}">
                <a16:creationId xmlns:a16="http://schemas.microsoft.com/office/drawing/2014/main" id="{8F55C734-C1CD-4519-99F8-BD765ED1DEE9}"/>
              </a:ext>
            </a:extLst>
          </p:cNvPr>
          <p:cNvGrpSpPr/>
          <p:nvPr/>
        </p:nvGrpSpPr>
        <p:grpSpPr>
          <a:xfrm>
            <a:off x="9679197" y="2191837"/>
            <a:ext cx="2314515" cy="4003200"/>
            <a:chOff x="4719331" y="2191837"/>
            <a:chExt cx="2314515" cy="4003200"/>
          </a:xfrm>
        </p:grpSpPr>
        <p:grpSp>
          <p:nvGrpSpPr>
            <p:cNvPr id="127" name="Group 126">
              <a:extLst>
                <a:ext uri="{FF2B5EF4-FFF2-40B4-BE49-F238E27FC236}">
                  <a16:creationId xmlns:a16="http://schemas.microsoft.com/office/drawing/2014/main" id="{3922E8CE-BB0B-4538-B7AD-7B3F7F0719C0}"/>
                </a:ext>
              </a:extLst>
            </p:cNvPr>
            <p:cNvGrpSpPr/>
            <p:nvPr/>
          </p:nvGrpSpPr>
          <p:grpSpPr>
            <a:xfrm>
              <a:off x="4719331" y="2191837"/>
              <a:ext cx="2314515" cy="4003200"/>
              <a:chOff x="4719331" y="2191837"/>
              <a:chExt cx="2198943" cy="4003200"/>
            </a:xfrm>
          </p:grpSpPr>
          <p:grpSp>
            <p:nvGrpSpPr>
              <p:cNvPr id="132" name="Group 131">
                <a:extLst>
                  <a:ext uri="{FF2B5EF4-FFF2-40B4-BE49-F238E27FC236}">
                    <a16:creationId xmlns:a16="http://schemas.microsoft.com/office/drawing/2014/main" id="{CFAFA11C-7A2C-4FD4-AF70-ACF2FC0F1AA1}"/>
                  </a:ext>
                </a:extLst>
              </p:cNvPr>
              <p:cNvGrpSpPr/>
              <p:nvPr/>
            </p:nvGrpSpPr>
            <p:grpSpPr>
              <a:xfrm>
                <a:off x="4719331" y="2191837"/>
                <a:ext cx="2198943" cy="4003200"/>
                <a:chOff x="-30480" y="22860"/>
                <a:chExt cx="3394710" cy="6004560"/>
              </a:xfrm>
            </p:grpSpPr>
            <p:grpSp>
              <p:nvGrpSpPr>
                <p:cNvPr id="134" name="Group 133">
                  <a:extLst>
                    <a:ext uri="{FF2B5EF4-FFF2-40B4-BE49-F238E27FC236}">
                      <a16:creationId xmlns:a16="http://schemas.microsoft.com/office/drawing/2014/main" id="{8EC3ACC7-86E5-4AC8-881C-8FFF3BC098F8}"/>
                    </a:ext>
                  </a:extLst>
                </p:cNvPr>
                <p:cNvGrpSpPr/>
                <p:nvPr/>
              </p:nvGrpSpPr>
              <p:grpSpPr>
                <a:xfrm>
                  <a:off x="-30480" y="22860"/>
                  <a:ext cx="3394710" cy="6004560"/>
                  <a:chOff x="-30480" y="22860"/>
                  <a:chExt cx="3394710" cy="6004560"/>
                </a:xfrm>
              </p:grpSpPr>
              <p:grpSp>
                <p:nvGrpSpPr>
                  <p:cNvPr id="136" name="Group 135">
                    <a:extLst>
                      <a:ext uri="{FF2B5EF4-FFF2-40B4-BE49-F238E27FC236}">
                        <a16:creationId xmlns:a16="http://schemas.microsoft.com/office/drawing/2014/main" id="{B82AB554-F36A-41BC-9F07-4DDADBD9BEA5}"/>
                      </a:ext>
                    </a:extLst>
                  </p:cNvPr>
                  <p:cNvGrpSpPr/>
                  <p:nvPr/>
                </p:nvGrpSpPr>
                <p:grpSpPr>
                  <a:xfrm>
                    <a:off x="-30480" y="22860"/>
                    <a:ext cx="3394710" cy="6004560"/>
                    <a:chOff x="-30480" y="22860"/>
                    <a:chExt cx="3394710" cy="6004560"/>
                  </a:xfrm>
                </p:grpSpPr>
                <p:sp>
                  <p:nvSpPr>
                    <p:cNvPr id="138" name="Rectangle: Rounded Corners 137">
                      <a:extLst>
                        <a:ext uri="{FF2B5EF4-FFF2-40B4-BE49-F238E27FC236}">
                          <a16:creationId xmlns:a16="http://schemas.microsoft.com/office/drawing/2014/main" id="{2936B72D-D11A-4DF5-A323-FE82B084493E}"/>
                        </a:ext>
                      </a:extLst>
                    </p:cNvPr>
                    <p:cNvSpPr/>
                    <p:nvPr/>
                  </p:nvSpPr>
                  <p:spPr>
                    <a:xfrm>
                      <a:off x="-30480" y="22860"/>
                      <a:ext cx="3394710" cy="6004560"/>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9" name="Rectangle 138">
                      <a:extLst>
                        <a:ext uri="{FF2B5EF4-FFF2-40B4-BE49-F238E27FC236}">
                          <a16:creationId xmlns:a16="http://schemas.microsoft.com/office/drawing/2014/main" id="{B8B804A5-30D4-4581-B27C-5FFA3D6F5567}"/>
                        </a:ext>
                      </a:extLst>
                    </p:cNvPr>
                    <p:cNvSpPr/>
                    <p:nvPr/>
                  </p:nvSpPr>
                  <p:spPr>
                    <a:xfrm>
                      <a:off x="152400" y="396240"/>
                      <a:ext cx="3032760" cy="510921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37" name="Oval 136">
                    <a:extLst>
                      <a:ext uri="{FF2B5EF4-FFF2-40B4-BE49-F238E27FC236}">
                        <a16:creationId xmlns:a16="http://schemas.microsoft.com/office/drawing/2014/main" id="{FD31DC41-4344-40E0-A65D-C8551B527EC0}"/>
                      </a:ext>
                    </a:extLst>
                  </p:cNvPr>
                  <p:cNvSpPr/>
                  <p:nvPr/>
                </p:nvSpPr>
                <p:spPr>
                  <a:xfrm>
                    <a:off x="1577340" y="5593080"/>
                    <a:ext cx="316230" cy="31623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35" name="Speech Bubble: Rectangle with Corners Rounded 134">
                  <a:extLst>
                    <a:ext uri="{FF2B5EF4-FFF2-40B4-BE49-F238E27FC236}">
                      <a16:creationId xmlns:a16="http://schemas.microsoft.com/office/drawing/2014/main" id="{943CF503-06B0-49DA-A455-A2FF1999A0C8}"/>
                    </a:ext>
                  </a:extLst>
                </p:cNvPr>
                <p:cNvSpPr/>
                <p:nvPr/>
              </p:nvSpPr>
              <p:spPr>
                <a:xfrm>
                  <a:off x="266309" y="525985"/>
                  <a:ext cx="2830692" cy="1228946"/>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grpSp>
          <p:sp>
            <p:nvSpPr>
              <p:cNvPr id="133" name="TextBox 132">
                <a:extLst>
                  <a:ext uri="{FF2B5EF4-FFF2-40B4-BE49-F238E27FC236}">
                    <a16:creationId xmlns:a16="http://schemas.microsoft.com/office/drawing/2014/main" id="{D7ABB757-15E2-4E96-A474-1CB4E8893D3E}"/>
                  </a:ext>
                </a:extLst>
              </p:cNvPr>
              <p:cNvSpPr txBox="1"/>
              <p:nvPr/>
            </p:nvSpPr>
            <p:spPr>
              <a:xfrm>
                <a:off x="4895789" y="2605567"/>
                <a:ext cx="19644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7. Du hast ein Lied __</a:t>
                </a:r>
              </a:p>
            </p:txBody>
          </p:sp>
        </p:grpSp>
        <p:sp>
          <p:nvSpPr>
            <p:cNvPr id="128" name="Speech Bubble: Rectangle with Corners Rounded 127">
              <a:extLst>
                <a:ext uri="{FF2B5EF4-FFF2-40B4-BE49-F238E27FC236}">
                  <a16:creationId xmlns:a16="http://schemas.microsoft.com/office/drawing/2014/main" id="{EA2E2D9E-CBF1-4EDE-9D8E-056F36210DBF}"/>
                </a:ext>
              </a:extLst>
            </p:cNvPr>
            <p:cNvSpPr/>
            <p:nvPr/>
          </p:nvSpPr>
          <p:spPr>
            <a:xfrm>
              <a:off x="4905063" y="3657996"/>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129" name="Speech Bubble: Rectangle with Corners Rounded 128">
              <a:extLst>
                <a:ext uri="{FF2B5EF4-FFF2-40B4-BE49-F238E27FC236}">
                  <a16:creationId xmlns:a16="http://schemas.microsoft.com/office/drawing/2014/main" id="{9FBD1603-DFCF-4CF0-9524-AF8367CA5D95}"/>
                </a:ext>
              </a:extLst>
            </p:cNvPr>
            <p:cNvSpPr/>
            <p:nvPr/>
          </p:nvSpPr>
          <p:spPr>
            <a:xfrm>
              <a:off x="4905063" y="4756310"/>
              <a:ext cx="1929967" cy="819330"/>
            </a:xfrm>
            <a:prstGeom prst="wedgeRoundRectCallout">
              <a:avLst>
                <a:gd name="adj1" fmla="val 34002"/>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Tw Cen MT" panose="020B0602020104020603"/>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Tw Cen MT" panose="020B0602020104020603"/>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AF1B1077-E590-4907-9F89-4761CEF5A406}"/>
                </a:ext>
              </a:extLst>
            </p:cNvPr>
            <p:cNvSpPr txBox="1"/>
            <p:nvPr/>
          </p:nvSpPr>
          <p:spPr>
            <a:xfrm>
              <a:off x="4875957" y="3744495"/>
              <a:ext cx="206773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8. Hast du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einen</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Film __</a:t>
              </a:r>
            </a:p>
          </p:txBody>
        </p:sp>
        <p:sp>
          <p:nvSpPr>
            <p:cNvPr id="131" name="TextBox 130">
              <a:extLst>
                <a:ext uri="{FF2B5EF4-FFF2-40B4-BE49-F238E27FC236}">
                  <a16:creationId xmlns:a16="http://schemas.microsoft.com/office/drawing/2014/main" id="{169439CC-1C06-49C8-ACC0-FBAA9ED00B49}"/>
                </a:ext>
              </a:extLst>
            </p:cNvPr>
            <p:cNvSpPr txBox="1"/>
            <p:nvPr/>
          </p:nvSpPr>
          <p:spPr>
            <a:xfrm>
              <a:off x="4933749" y="4830120"/>
              <a:ext cx="187345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9. Hast du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eine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17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Frage</a:t>
              </a:r>
              <a:r>
                <a:rPr kumimoji="0" lang="en-GB" sz="17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__</a:t>
              </a:r>
            </a:p>
          </p:txBody>
        </p:sp>
      </p:grpSp>
      <p:sp>
        <p:nvSpPr>
          <p:cNvPr id="53" name="TextBox 52">
            <a:extLst>
              <a:ext uri="{FF2B5EF4-FFF2-40B4-BE49-F238E27FC236}">
                <a16:creationId xmlns:a16="http://schemas.microsoft.com/office/drawing/2014/main" id="{44F94EED-80B2-4640-BA41-72DDDA7289A7}"/>
              </a:ext>
            </a:extLst>
          </p:cNvPr>
          <p:cNvSpPr txBox="1"/>
          <p:nvPr/>
        </p:nvSpPr>
        <p:spPr>
          <a:xfrm>
            <a:off x="6371425" y="2864203"/>
            <a:ext cx="360846"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endParaRPr kumimoji="0" lang="en-GB" sz="17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6" name="TextBox 55">
            <a:extLst>
              <a:ext uri="{FF2B5EF4-FFF2-40B4-BE49-F238E27FC236}">
                <a16:creationId xmlns:a16="http://schemas.microsoft.com/office/drawing/2014/main" id="{44F94EED-80B2-4640-BA41-72DDDA7289A7}"/>
              </a:ext>
            </a:extLst>
          </p:cNvPr>
          <p:cNvSpPr txBox="1"/>
          <p:nvPr/>
        </p:nvSpPr>
        <p:spPr>
          <a:xfrm>
            <a:off x="7907960" y="2883812"/>
            <a:ext cx="360846"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endParaRPr kumimoji="0" lang="en-GB" sz="17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7" name="TextBox 56">
            <a:extLst>
              <a:ext uri="{FF2B5EF4-FFF2-40B4-BE49-F238E27FC236}">
                <a16:creationId xmlns:a16="http://schemas.microsoft.com/office/drawing/2014/main" id="{44F94EED-80B2-4640-BA41-72DDDA7289A7}"/>
              </a:ext>
            </a:extLst>
          </p:cNvPr>
          <p:cNvSpPr txBox="1"/>
          <p:nvPr/>
        </p:nvSpPr>
        <p:spPr>
          <a:xfrm>
            <a:off x="10594986" y="5079105"/>
            <a:ext cx="360846"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endParaRPr kumimoji="0" lang="en-GB" sz="17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8" name="TextBox 57">
            <a:extLst>
              <a:ext uri="{FF2B5EF4-FFF2-40B4-BE49-F238E27FC236}">
                <a16:creationId xmlns:a16="http://schemas.microsoft.com/office/drawing/2014/main" id="{44F94EED-80B2-4640-BA41-72DDDA7289A7}"/>
              </a:ext>
            </a:extLst>
          </p:cNvPr>
          <p:cNvSpPr txBox="1"/>
          <p:nvPr/>
        </p:nvSpPr>
        <p:spPr>
          <a:xfrm>
            <a:off x="10319065" y="4010023"/>
            <a:ext cx="360846"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endParaRPr kumimoji="0" lang="en-GB" sz="17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9" name="TextBox 58">
            <a:extLst>
              <a:ext uri="{FF2B5EF4-FFF2-40B4-BE49-F238E27FC236}">
                <a16:creationId xmlns:a16="http://schemas.microsoft.com/office/drawing/2014/main" id="{852100A0-C0B9-4817-9011-444058E3A3F1}"/>
              </a:ext>
            </a:extLst>
          </p:cNvPr>
          <p:cNvSpPr txBox="1"/>
          <p:nvPr/>
        </p:nvSpPr>
        <p:spPr>
          <a:xfrm>
            <a:off x="5569513" y="5086689"/>
            <a:ext cx="360846"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endParaRPr kumimoji="0" lang="en-GB" sz="17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1" name="TextBox 60">
            <a:extLst>
              <a:ext uri="{FF2B5EF4-FFF2-40B4-BE49-F238E27FC236}">
                <a16:creationId xmlns:a16="http://schemas.microsoft.com/office/drawing/2014/main" id="{8E460F4F-F7AE-475B-B44D-FF00110C4A20}"/>
              </a:ext>
            </a:extLst>
          </p:cNvPr>
          <p:cNvSpPr txBox="1"/>
          <p:nvPr/>
        </p:nvSpPr>
        <p:spPr>
          <a:xfrm>
            <a:off x="5750313" y="4003131"/>
            <a:ext cx="360846"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endParaRPr kumimoji="0" lang="en-GB" sz="17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2" name="TextBox 61">
            <a:extLst>
              <a:ext uri="{FF2B5EF4-FFF2-40B4-BE49-F238E27FC236}">
                <a16:creationId xmlns:a16="http://schemas.microsoft.com/office/drawing/2014/main" id="{CD737682-824D-4267-9F45-E5EA0F0450D5}"/>
              </a:ext>
            </a:extLst>
          </p:cNvPr>
          <p:cNvSpPr txBox="1"/>
          <p:nvPr/>
        </p:nvSpPr>
        <p:spPr>
          <a:xfrm>
            <a:off x="8983223" y="4010023"/>
            <a:ext cx="360846"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endParaRPr kumimoji="0" lang="en-GB" sz="17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3" name="TextBox 62">
            <a:extLst>
              <a:ext uri="{FF2B5EF4-FFF2-40B4-BE49-F238E27FC236}">
                <a16:creationId xmlns:a16="http://schemas.microsoft.com/office/drawing/2014/main" id="{1ACCABBF-CA9E-4FC4-8DC3-0CF4F7617DBE}"/>
              </a:ext>
            </a:extLst>
          </p:cNvPr>
          <p:cNvSpPr txBox="1"/>
          <p:nvPr/>
        </p:nvSpPr>
        <p:spPr>
          <a:xfrm>
            <a:off x="10430532" y="2858846"/>
            <a:ext cx="360846"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endParaRPr kumimoji="0" lang="en-GB" sz="17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5" name="TextBox 64">
            <a:extLst>
              <a:ext uri="{FF2B5EF4-FFF2-40B4-BE49-F238E27FC236}">
                <a16:creationId xmlns:a16="http://schemas.microsoft.com/office/drawing/2014/main" id="{F698DB22-1647-432A-B257-3E7F5119C8C2}"/>
              </a:ext>
            </a:extLst>
          </p:cNvPr>
          <p:cNvSpPr txBox="1"/>
          <p:nvPr/>
        </p:nvSpPr>
        <p:spPr>
          <a:xfrm>
            <a:off x="8115053" y="5082043"/>
            <a:ext cx="360846"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endParaRPr kumimoji="0" lang="en-GB" sz="17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4" name="TextBox 63">
            <a:extLst>
              <a:ext uri="{FF2B5EF4-FFF2-40B4-BE49-F238E27FC236}">
                <a16:creationId xmlns:a16="http://schemas.microsoft.com/office/drawing/2014/main" id="{7D77069A-5832-483F-90C1-0A720945AF94}"/>
              </a:ext>
            </a:extLst>
          </p:cNvPr>
          <p:cNvSpPr txBox="1"/>
          <p:nvPr/>
        </p:nvSpPr>
        <p:spPr>
          <a:xfrm>
            <a:off x="445477" y="1312985"/>
            <a:ext cx="1144648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Frau </a:t>
            </a:r>
            <a:r>
              <a:rPr kumimoji="0" lang="en-GB" sz="22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Organisiert</a:t>
            </a: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is texting Herr </a:t>
            </a:r>
            <a:r>
              <a:rPr kumimoji="0" lang="en-GB" sz="22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Organisiert</a:t>
            </a: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to plan the shopping. </a:t>
            </a:r>
            <a:b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b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He is confused as there is no punctuation!</a:t>
            </a:r>
          </a:p>
        </p:txBody>
      </p:sp>
      <p:sp>
        <p:nvSpPr>
          <p:cNvPr id="66" name="TextBox 65">
            <a:extLst>
              <a:ext uri="{FF2B5EF4-FFF2-40B4-BE49-F238E27FC236}">
                <a16:creationId xmlns:a16="http://schemas.microsoft.com/office/drawing/2014/main" id="{D1255D2D-B63F-477D-8728-F86343D6D4A1}"/>
              </a:ext>
            </a:extLst>
          </p:cNvPr>
          <p:cNvSpPr txBox="1"/>
          <p:nvPr/>
        </p:nvSpPr>
        <p:spPr>
          <a:xfrm>
            <a:off x="445477" y="2315056"/>
            <a:ext cx="418412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Help Herr </a:t>
            </a:r>
            <a:r>
              <a:rPr kumimoji="0" lang="en-GB" sz="22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Organisiert</a:t>
            </a: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b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b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Write "</a:t>
            </a:r>
            <a:r>
              <a:rPr kumimoji="0" lang="en-GB" sz="2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after questions and "</a:t>
            </a:r>
            <a:r>
              <a:rPr kumimoji="0" lang="en-GB" sz="2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after statements.</a:t>
            </a:r>
          </a:p>
        </p:txBody>
      </p:sp>
    </p:spTree>
    <p:extLst>
      <p:ext uri="{BB962C8B-B14F-4D97-AF65-F5344CB8AC3E}">
        <p14:creationId xmlns:p14="http://schemas.microsoft.com/office/powerpoint/2010/main" val="1174341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a:extLst>
              <a:ext uri="{FF2B5EF4-FFF2-40B4-BE49-F238E27FC236}">
                <a16:creationId xmlns:a16="http://schemas.microsoft.com/office/drawing/2014/main" id="{F31ADA9B-E7D1-4B8A-9FBE-2F759A656D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6" name="Title 3">
            <a:extLst>
              <a:ext uri="{FF2B5EF4-FFF2-40B4-BE49-F238E27FC236}">
                <a16:creationId xmlns:a16="http://schemas.microsoft.com/office/drawing/2014/main" id="{D61F815E-0A20-4C75-8FB5-A8619683F2B4}"/>
              </a:ext>
            </a:extLst>
          </p:cNvPr>
          <p:cNvSpPr>
            <a:spLocks noGrp="1"/>
          </p:cNvSpPr>
          <p:nvPr>
            <p:ph type="title"/>
          </p:nvPr>
        </p:nvSpPr>
        <p:spPr>
          <a:xfrm>
            <a:off x="0" y="212990"/>
            <a:ext cx="5706319" cy="707849"/>
          </a:xfrm>
        </p:spPr>
        <p:txBody>
          <a:bodyPr>
            <a:normAutofit/>
          </a:bodyPr>
          <a:lstStyle/>
          <a:p>
            <a:r>
              <a:rPr lang="en-GB" sz="3600" b="1" dirty="0" err="1">
                <a:solidFill>
                  <a:schemeClr val="bg1"/>
                </a:solidFill>
              </a:rPr>
              <a:t>Frage</a:t>
            </a:r>
            <a:r>
              <a:rPr lang="en-GB" sz="3600" b="1" dirty="0">
                <a:solidFill>
                  <a:schemeClr val="bg1"/>
                </a:solidFill>
              </a:rPr>
              <a:t> </a:t>
            </a:r>
            <a:r>
              <a:rPr lang="en-GB" sz="3600" b="1" dirty="0" err="1">
                <a:solidFill>
                  <a:schemeClr val="bg1"/>
                </a:solidFill>
              </a:rPr>
              <a:t>oder</a:t>
            </a:r>
            <a:r>
              <a:rPr lang="en-GB" sz="3600" b="1" dirty="0">
                <a:solidFill>
                  <a:schemeClr val="bg1"/>
                </a:solidFill>
              </a:rPr>
              <a:t> </a:t>
            </a:r>
            <a:r>
              <a:rPr lang="en-GB" sz="3600" b="1" dirty="0" err="1">
                <a:solidFill>
                  <a:schemeClr val="bg1"/>
                </a:solidFill>
              </a:rPr>
              <a:t>Satz</a:t>
            </a:r>
            <a:r>
              <a:rPr lang="en-GB" sz="3600" b="1" dirty="0">
                <a:solidFill>
                  <a:schemeClr val="bg1"/>
                </a:solidFill>
              </a:rPr>
              <a:t>?</a:t>
            </a:r>
          </a:p>
        </p:txBody>
      </p:sp>
      <p:sp>
        <p:nvSpPr>
          <p:cNvPr id="4" name="Rounded Rectangle 11">
            <a:extLst>
              <a:ext uri="{FF2B5EF4-FFF2-40B4-BE49-F238E27FC236}">
                <a16:creationId xmlns:a16="http://schemas.microsoft.com/office/drawing/2014/main" id="{F244358A-BC0D-444B-AA4D-A899992D3B7E}"/>
              </a:ext>
            </a:extLst>
          </p:cNvPr>
          <p:cNvSpPr/>
          <p:nvPr/>
        </p:nvSpPr>
        <p:spPr>
          <a:xfrm>
            <a:off x="9900745" y="213709"/>
            <a:ext cx="2099196"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F0302020204030204"/>
                <a:ea typeface="+mn-ea"/>
                <a:cs typeface="+mn-cs"/>
              </a:rPr>
              <a:t>hören</a:t>
            </a:r>
            <a:endPar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64AAD5A0-CCBD-423A-B353-9E973ABC915F}"/>
              </a:ext>
            </a:extLst>
          </p:cNvPr>
          <p:cNvSpPr txBox="1"/>
          <p:nvPr/>
        </p:nvSpPr>
        <p:spPr>
          <a:xfrm>
            <a:off x="372757" y="1316435"/>
            <a:ext cx="1144648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1F4E79"/>
                </a:solidFill>
                <a:effectLst/>
                <a:uLnTx/>
                <a:uFillTx/>
                <a:latin typeface="Century Gothic" panose="020F0302020204030204"/>
                <a:ea typeface="+mn-ea"/>
                <a:cs typeface="+mn-cs"/>
              </a:rPr>
              <a:t>Zorg</a:t>
            </a: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 is making observations about Wolfgang. He can produce a lot of words, but lacks intonation (and manners!)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Is </a:t>
            </a:r>
            <a:r>
              <a:rPr kumimoji="0" lang="en-GB" sz="2200" b="0" i="0" u="none" strike="noStrike" kern="1200" cap="none" spc="0" normalizeH="0" baseline="0" noProof="0" dirty="0" err="1">
                <a:ln>
                  <a:noFill/>
                </a:ln>
                <a:solidFill>
                  <a:srgbClr val="1F4E79"/>
                </a:solidFill>
                <a:effectLst/>
                <a:uLnTx/>
                <a:uFillTx/>
                <a:latin typeface="Century Gothic" panose="020F0302020204030204"/>
                <a:ea typeface="+mn-ea"/>
                <a:cs typeface="+mn-cs"/>
              </a:rPr>
              <a:t>Zorg</a:t>
            </a: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 asking a question or making a statement? Write </a:t>
            </a:r>
            <a:r>
              <a:rPr kumimoji="0" lang="en-GB" sz="2200" b="1" i="0" u="none" strike="noStrike" kern="1200" cap="none" spc="0" normalizeH="0" baseline="0" noProof="0" dirty="0">
                <a:ln>
                  <a:noFill/>
                </a:ln>
                <a:solidFill>
                  <a:srgbClr val="1F4E79"/>
                </a:solidFill>
                <a:effectLst/>
                <a:uLnTx/>
                <a:uFillTx/>
                <a:latin typeface="Century Gothic" panose="020F0302020204030204"/>
                <a:ea typeface="+mn-ea"/>
                <a:cs typeface="+mn-cs"/>
              </a:rPr>
              <a:t>?</a:t>
            </a: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 or </a:t>
            </a:r>
            <a:r>
              <a:rPr kumimoji="0" lang="en-GB" sz="22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F4E79"/>
              </a:solidFill>
              <a:effectLst/>
              <a:uLnTx/>
              <a:uFillTx/>
              <a:latin typeface="Century Gothic" panose="020F0302020204030204"/>
              <a:ea typeface="+mn-ea"/>
              <a:cs typeface="+mn-cs"/>
            </a:endParaRPr>
          </a:p>
        </p:txBody>
      </p:sp>
      <p:pic>
        <p:nvPicPr>
          <p:cNvPr id="7" name="Picture 6" descr="Zorg the robot">
            <a:extLst>
              <a:ext uri="{FF2B5EF4-FFF2-40B4-BE49-F238E27FC236}">
                <a16:creationId xmlns:a16="http://schemas.microsoft.com/office/drawing/2014/main" id="{86F59DF3-BBE6-4498-A4B9-A13605F311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984" y="3405743"/>
            <a:ext cx="1469557" cy="2275443"/>
          </a:xfrm>
          <a:prstGeom prst="rect">
            <a:avLst/>
          </a:prstGeom>
        </p:spPr>
      </p:pic>
      <p:grpSp>
        <p:nvGrpSpPr>
          <p:cNvPr id="2" name="Group 1" descr="listening exercise">
            <a:extLst>
              <a:ext uri="{FF2B5EF4-FFF2-40B4-BE49-F238E27FC236}">
                <a16:creationId xmlns:a16="http://schemas.microsoft.com/office/drawing/2014/main" id="{205325B1-71C8-8344-B6A5-10F71B55B7A0}"/>
              </a:ext>
            </a:extLst>
          </p:cNvPr>
          <p:cNvGrpSpPr/>
          <p:nvPr/>
        </p:nvGrpSpPr>
        <p:grpSpPr>
          <a:xfrm>
            <a:off x="3205794" y="3299735"/>
            <a:ext cx="5968997" cy="2488578"/>
            <a:chOff x="3205794" y="3299735"/>
            <a:chExt cx="5968997" cy="2488578"/>
          </a:xfrm>
        </p:grpSpPr>
        <p:sp>
          <p:nvSpPr>
            <p:cNvPr id="49" name="TextBox 48" descr="A">
              <a:extLst>
                <a:ext uri="{FF2B5EF4-FFF2-40B4-BE49-F238E27FC236}">
                  <a16:creationId xmlns:a16="http://schemas.microsoft.com/office/drawing/2014/main" id="{33A32CF9-F42C-6241-8072-3EB4C1DC220D}"/>
                </a:ext>
              </a:extLst>
            </p:cNvPr>
            <p:cNvSpPr txBox="1"/>
            <p:nvPr/>
          </p:nvSpPr>
          <p:spPr>
            <a:xfrm>
              <a:off x="3205795" y="3456525"/>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50" name="TextBox 49">
              <a:hlinkClick r:id="" action="ppaction://noaction" highlightClick="1">
                <a:snd r:embed="rId5" name="L2-A.wav"/>
              </a:hlinkClick>
              <a:extLst>
                <a:ext uri="{FF2B5EF4-FFF2-40B4-BE49-F238E27FC236}">
                  <a16:creationId xmlns:a16="http://schemas.microsoft.com/office/drawing/2014/main" id="{353921DF-D7FE-3F4D-B601-7F032B733E7E}"/>
                </a:ext>
              </a:extLst>
            </p:cNvPr>
            <p:cNvSpPr txBox="1"/>
            <p:nvPr/>
          </p:nvSpPr>
          <p:spPr>
            <a:xfrm>
              <a:off x="3268369" y="3446119"/>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A</a:t>
              </a:r>
            </a:p>
          </p:txBody>
        </p:sp>
        <p:cxnSp>
          <p:nvCxnSpPr>
            <p:cNvPr id="51" name="Straight Connector 50">
              <a:extLst>
                <a:ext uri="{FF2B5EF4-FFF2-40B4-BE49-F238E27FC236}">
                  <a16:creationId xmlns:a16="http://schemas.microsoft.com/office/drawing/2014/main" id="{37208551-4977-3740-B75D-EFDC5B108890}"/>
                </a:ext>
              </a:extLst>
            </p:cNvPr>
            <p:cNvCxnSpPr/>
            <p:nvPr/>
          </p:nvCxnSpPr>
          <p:spPr>
            <a:xfrm>
              <a:off x="3898447" y="3980632"/>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E02C812-AF77-374C-85FB-BED8C89B9B06}"/>
                </a:ext>
              </a:extLst>
            </p:cNvPr>
            <p:cNvSpPr txBox="1"/>
            <p:nvPr/>
          </p:nvSpPr>
          <p:spPr>
            <a:xfrm>
              <a:off x="4204026" y="3321797"/>
              <a:ext cx="5765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sp>
          <p:nvSpPr>
            <p:cNvPr id="53" name="TextBox 52">
              <a:extLst>
                <a:ext uri="{FF2B5EF4-FFF2-40B4-BE49-F238E27FC236}">
                  <a16:creationId xmlns:a16="http://schemas.microsoft.com/office/drawing/2014/main" id="{2A651388-0ECA-D949-A3D6-3ABC801B90BF}"/>
                </a:ext>
              </a:extLst>
            </p:cNvPr>
            <p:cNvSpPr txBox="1"/>
            <p:nvPr/>
          </p:nvSpPr>
          <p:spPr>
            <a:xfrm>
              <a:off x="5247850" y="3456525"/>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54" name="TextBox 53">
              <a:hlinkClick r:id="" action="ppaction://noaction" highlightClick="1">
                <a:snd r:embed="rId6" name="L2-B.wav"/>
              </a:hlinkClick>
              <a:extLst>
                <a:ext uri="{FF2B5EF4-FFF2-40B4-BE49-F238E27FC236}">
                  <a16:creationId xmlns:a16="http://schemas.microsoft.com/office/drawing/2014/main" id="{A8716877-A2BC-9146-B7D5-F18F7C1ADDAE}"/>
                </a:ext>
              </a:extLst>
            </p:cNvPr>
            <p:cNvSpPr txBox="1"/>
            <p:nvPr/>
          </p:nvSpPr>
          <p:spPr>
            <a:xfrm>
              <a:off x="5346862" y="3446231"/>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B</a:t>
              </a:r>
            </a:p>
          </p:txBody>
        </p:sp>
        <p:cxnSp>
          <p:nvCxnSpPr>
            <p:cNvPr id="55" name="Straight Connector 54">
              <a:extLst>
                <a:ext uri="{FF2B5EF4-FFF2-40B4-BE49-F238E27FC236}">
                  <a16:creationId xmlns:a16="http://schemas.microsoft.com/office/drawing/2014/main" id="{923373DA-4C60-4F4E-8BDC-CC41EBFD4D36}"/>
                </a:ext>
              </a:extLst>
            </p:cNvPr>
            <p:cNvCxnSpPr/>
            <p:nvPr/>
          </p:nvCxnSpPr>
          <p:spPr>
            <a:xfrm>
              <a:off x="5896072" y="396433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05775D8-B814-2D47-8A7A-4FB00237231B}"/>
                </a:ext>
              </a:extLst>
            </p:cNvPr>
            <p:cNvSpPr txBox="1"/>
            <p:nvPr/>
          </p:nvSpPr>
          <p:spPr>
            <a:xfrm>
              <a:off x="6201651" y="3299735"/>
              <a:ext cx="576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sp>
          <p:nvSpPr>
            <p:cNvPr id="57" name="TextBox 56">
              <a:extLst>
                <a:ext uri="{FF2B5EF4-FFF2-40B4-BE49-F238E27FC236}">
                  <a16:creationId xmlns:a16="http://schemas.microsoft.com/office/drawing/2014/main" id="{D1B3F1CD-BD51-024A-BC1E-45E28AD0031B}"/>
                </a:ext>
              </a:extLst>
            </p:cNvPr>
            <p:cNvSpPr txBox="1"/>
            <p:nvPr/>
          </p:nvSpPr>
          <p:spPr>
            <a:xfrm>
              <a:off x="7254520" y="3451268"/>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58" name="TextBox 57">
              <a:extLst>
                <a:ext uri="{FF2B5EF4-FFF2-40B4-BE49-F238E27FC236}">
                  <a16:creationId xmlns:a16="http://schemas.microsoft.com/office/drawing/2014/main" id="{028F388A-77D8-F14F-8E52-8A67011C3996}"/>
                </a:ext>
              </a:extLst>
            </p:cNvPr>
            <p:cNvSpPr txBox="1"/>
            <p:nvPr/>
          </p:nvSpPr>
          <p:spPr>
            <a:xfrm>
              <a:off x="7315959" y="3432979"/>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C</a:t>
              </a:r>
            </a:p>
          </p:txBody>
        </p:sp>
        <p:cxnSp>
          <p:nvCxnSpPr>
            <p:cNvPr id="59" name="Straight Connector 58">
              <a:extLst>
                <a:ext uri="{FF2B5EF4-FFF2-40B4-BE49-F238E27FC236}">
                  <a16:creationId xmlns:a16="http://schemas.microsoft.com/office/drawing/2014/main" id="{D0A1054E-3164-5A41-B6C8-3A1A92F0AF52}"/>
                </a:ext>
              </a:extLst>
            </p:cNvPr>
            <p:cNvCxnSpPr/>
            <p:nvPr/>
          </p:nvCxnSpPr>
          <p:spPr>
            <a:xfrm>
              <a:off x="7987122" y="3974233"/>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9A6C292-A032-4B63-92A5-4FC130AB70FF}"/>
                </a:ext>
              </a:extLst>
            </p:cNvPr>
            <p:cNvSpPr txBox="1"/>
            <p:nvPr/>
          </p:nvSpPr>
          <p:spPr>
            <a:xfrm>
              <a:off x="8321761" y="3321797"/>
              <a:ext cx="5765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sp>
          <p:nvSpPr>
            <p:cNvPr id="60" name="TextBox 59">
              <a:extLst>
                <a:ext uri="{FF2B5EF4-FFF2-40B4-BE49-F238E27FC236}">
                  <a16:creationId xmlns:a16="http://schemas.microsoft.com/office/drawing/2014/main" id="{5A9DEC27-8C05-5B46-841E-63CEFE3556B5}"/>
                </a:ext>
              </a:extLst>
            </p:cNvPr>
            <p:cNvSpPr txBox="1"/>
            <p:nvPr/>
          </p:nvSpPr>
          <p:spPr>
            <a:xfrm>
              <a:off x="3205794" y="4330754"/>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1" name="TextBox 60">
              <a:extLst>
                <a:ext uri="{FF2B5EF4-FFF2-40B4-BE49-F238E27FC236}">
                  <a16:creationId xmlns:a16="http://schemas.microsoft.com/office/drawing/2014/main" id="{6671237D-1BA5-4B4A-A8E1-4104904DAA34}"/>
                </a:ext>
              </a:extLst>
            </p:cNvPr>
            <p:cNvSpPr txBox="1"/>
            <p:nvPr/>
          </p:nvSpPr>
          <p:spPr>
            <a:xfrm>
              <a:off x="3280709" y="4320348"/>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D</a:t>
              </a:r>
            </a:p>
          </p:txBody>
        </p:sp>
        <p:cxnSp>
          <p:nvCxnSpPr>
            <p:cNvPr id="62" name="Straight Connector 61">
              <a:extLst>
                <a:ext uri="{FF2B5EF4-FFF2-40B4-BE49-F238E27FC236}">
                  <a16:creationId xmlns:a16="http://schemas.microsoft.com/office/drawing/2014/main" id="{75654413-5435-654D-BF50-390616BEAF6D}"/>
                </a:ext>
              </a:extLst>
            </p:cNvPr>
            <p:cNvCxnSpPr/>
            <p:nvPr/>
          </p:nvCxnSpPr>
          <p:spPr>
            <a:xfrm>
              <a:off x="3898446" y="4824842"/>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F09CC9C-A8CE-4AF0-BE94-E46B1EBBA862}"/>
                </a:ext>
              </a:extLst>
            </p:cNvPr>
            <p:cNvSpPr txBox="1"/>
            <p:nvPr/>
          </p:nvSpPr>
          <p:spPr>
            <a:xfrm>
              <a:off x="4124072" y="4166241"/>
              <a:ext cx="576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sp>
          <p:nvSpPr>
            <p:cNvPr id="63" name="TextBox 62">
              <a:extLst>
                <a:ext uri="{FF2B5EF4-FFF2-40B4-BE49-F238E27FC236}">
                  <a16:creationId xmlns:a16="http://schemas.microsoft.com/office/drawing/2014/main" id="{1427A2BA-8EEE-0C4D-B7FE-517E23523145}"/>
                </a:ext>
              </a:extLst>
            </p:cNvPr>
            <p:cNvSpPr txBox="1"/>
            <p:nvPr/>
          </p:nvSpPr>
          <p:spPr>
            <a:xfrm>
              <a:off x="5247849" y="4330753"/>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4" name="TextBox 63">
              <a:extLst>
                <a:ext uri="{FF2B5EF4-FFF2-40B4-BE49-F238E27FC236}">
                  <a16:creationId xmlns:a16="http://schemas.microsoft.com/office/drawing/2014/main" id="{E08897A6-6743-2B45-8377-8814BFFA8772}"/>
                </a:ext>
              </a:extLst>
            </p:cNvPr>
            <p:cNvSpPr txBox="1"/>
            <p:nvPr/>
          </p:nvSpPr>
          <p:spPr>
            <a:xfrm>
              <a:off x="5346862" y="4320348"/>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E</a:t>
              </a:r>
            </a:p>
          </p:txBody>
        </p:sp>
        <p:cxnSp>
          <p:nvCxnSpPr>
            <p:cNvPr id="65" name="Straight Connector 64">
              <a:extLst>
                <a:ext uri="{FF2B5EF4-FFF2-40B4-BE49-F238E27FC236}">
                  <a16:creationId xmlns:a16="http://schemas.microsoft.com/office/drawing/2014/main" id="{326AEE05-9236-474D-A2BA-DCB1115E5691}"/>
                </a:ext>
              </a:extLst>
            </p:cNvPr>
            <p:cNvCxnSpPr/>
            <p:nvPr/>
          </p:nvCxnSpPr>
          <p:spPr>
            <a:xfrm>
              <a:off x="5896071" y="480854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063189A-AA5F-445A-BC9D-F382A0B3F47A}"/>
                </a:ext>
              </a:extLst>
            </p:cNvPr>
            <p:cNvSpPr txBox="1"/>
            <p:nvPr/>
          </p:nvSpPr>
          <p:spPr>
            <a:xfrm>
              <a:off x="6216344" y="4193309"/>
              <a:ext cx="576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sp>
          <p:nvSpPr>
            <p:cNvPr id="66" name="TextBox 65">
              <a:extLst>
                <a:ext uri="{FF2B5EF4-FFF2-40B4-BE49-F238E27FC236}">
                  <a16:creationId xmlns:a16="http://schemas.microsoft.com/office/drawing/2014/main" id="{6DB9CD44-EC26-1248-AE62-6C352E493D25}"/>
                </a:ext>
              </a:extLst>
            </p:cNvPr>
            <p:cNvSpPr txBox="1"/>
            <p:nvPr/>
          </p:nvSpPr>
          <p:spPr>
            <a:xfrm>
              <a:off x="7253045" y="4350549"/>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7" name="TextBox 66">
              <a:extLst>
                <a:ext uri="{FF2B5EF4-FFF2-40B4-BE49-F238E27FC236}">
                  <a16:creationId xmlns:a16="http://schemas.microsoft.com/office/drawing/2014/main" id="{3CD64209-B0BA-0A44-8A31-8E33A5C44EEE}"/>
                </a:ext>
              </a:extLst>
            </p:cNvPr>
            <p:cNvSpPr txBox="1"/>
            <p:nvPr/>
          </p:nvSpPr>
          <p:spPr>
            <a:xfrm>
              <a:off x="7350247" y="4328199"/>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F</a:t>
              </a:r>
            </a:p>
          </p:txBody>
        </p:sp>
        <p:cxnSp>
          <p:nvCxnSpPr>
            <p:cNvPr id="68" name="Straight Connector 67">
              <a:extLst>
                <a:ext uri="{FF2B5EF4-FFF2-40B4-BE49-F238E27FC236}">
                  <a16:creationId xmlns:a16="http://schemas.microsoft.com/office/drawing/2014/main" id="{C11D4F77-F339-2241-BD00-4346BE86BD56}"/>
                </a:ext>
              </a:extLst>
            </p:cNvPr>
            <p:cNvCxnSpPr/>
            <p:nvPr/>
          </p:nvCxnSpPr>
          <p:spPr>
            <a:xfrm>
              <a:off x="7987121" y="4818443"/>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A5DDF59-AF5C-421C-8043-74FCCC807A43}"/>
                </a:ext>
              </a:extLst>
            </p:cNvPr>
            <p:cNvSpPr txBox="1"/>
            <p:nvPr/>
          </p:nvSpPr>
          <p:spPr>
            <a:xfrm>
              <a:off x="8297425" y="4202517"/>
              <a:ext cx="5765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sp>
          <p:nvSpPr>
            <p:cNvPr id="69" name="TextBox 68">
              <a:extLst>
                <a:ext uri="{FF2B5EF4-FFF2-40B4-BE49-F238E27FC236}">
                  <a16:creationId xmlns:a16="http://schemas.microsoft.com/office/drawing/2014/main" id="{A7122608-9A47-8A45-9E40-FBE314883AF5}"/>
                </a:ext>
              </a:extLst>
            </p:cNvPr>
            <p:cNvSpPr txBox="1"/>
            <p:nvPr/>
          </p:nvSpPr>
          <p:spPr>
            <a:xfrm>
              <a:off x="3205794" y="5222906"/>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70" name="TextBox 69">
              <a:extLst>
                <a:ext uri="{FF2B5EF4-FFF2-40B4-BE49-F238E27FC236}">
                  <a16:creationId xmlns:a16="http://schemas.microsoft.com/office/drawing/2014/main" id="{22CE5279-2520-9D4B-AB66-33611ECECD03}"/>
                </a:ext>
              </a:extLst>
            </p:cNvPr>
            <p:cNvSpPr txBox="1"/>
            <p:nvPr/>
          </p:nvSpPr>
          <p:spPr>
            <a:xfrm>
              <a:off x="3255682" y="5212500"/>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G</a:t>
              </a:r>
            </a:p>
          </p:txBody>
        </p:sp>
        <p:cxnSp>
          <p:nvCxnSpPr>
            <p:cNvPr id="71" name="Straight Connector 70">
              <a:extLst>
                <a:ext uri="{FF2B5EF4-FFF2-40B4-BE49-F238E27FC236}">
                  <a16:creationId xmlns:a16="http://schemas.microsoft.com/office/drawing/2014/main" id="{009E0B53-C500-CC4F-AC7E-3841DEA7038D}"/>
                </a:ext>
              </a:extLst>
            </p:cNvPr>
            <p:cNvCxnSpPr/>
            <p:nvPr/>
          </p:nvCxnSpPr>
          <p:spPr>
            <a:xfrm>
              <a:off x="3898445" y="5707275"/>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5B82059-2A85-4723-9857-CCDAC94B3EAE}"/>
                </a:ext>
              </a:extLst>
            </p:cNvPr>
            <p:cNvSpPr txBox="1"/>
            <p:nvPr/>
          </p:nvSpPr>
          <p:spPr>
            <a:xfrm>
              <a:off x="4132994" y="5074060"/>
              <a:ext cx="576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sp>
          <p:nvSpPr>
            <p:cNvPr id="72" name="TextBox 71">
              <a:extLst>
                <a:ext uri="{FF2B5EF4-FFF2-40B4-BE49-F238E27FC236}">
                  <a16:creationId xmlns:a16="http://schemas.microsoft.com/office/drawing/2014/main" id="{CE46C3CE-AF46-094E-9A1B-8080622B4782}"/>
                </a:ext>
              </a:extLst>
            </p:cNvPr>
            <p:cNvSpPr txBox="1"/>
            <p:nvPr/>
          </p:nvSpPr>
          <p:spPr>
            <a:xfrm>
              <a:off x="5247849" y="5204617"/>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73" name="TextBox 72">
              <a:extLst>
                <a:ext uri="{FF2B5EF4-FFF2-40B4-BE49-F238E27FC236}">
                  <a16:creationId xmlns:a16="http://schemas.microsoft.com/office/drawing/2014/main" id="{9E81BD85-BA9C-D34C-9FA8-FA146BBB70ED}"/>
                </a:ext>
              </a:extLst>
            </p:cNvPr>
            <p:cNvSpPr txBox="1"/>
            <p:nvPr/>
          </p:nvSpPr>
          <p:spPr>
            <a:xfrm>
              <a:off x="5310764" y="5212500"/>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H</a:t>
              </a:r>
            </a:p>
          </p:txBody>
        </p:sp>
        <p:cxnSp>
          <p:nvCxnSpPr>
            <p:cNvPr id="74" name="Straight Connector 73">
              <a:extLst>
                <a:ext uri="{FF2B5EF4-FFF2-40B4-BE49-F238E27FC236}">
                  <a16:creationId xmlns:a16="http://schemas.microsoft.com/office/drawing/2014/main" id="{D7B04856-BAFD-C742-B34D-3450975046EA}"/>
                </a:ext>
              </a:extLst>
            </p:cNvPr>
            <p:cNvCxnSpPr/>
            <p:nvPr/>
          </p:nvCxnSpPr>
          <p:spPr>
            <a:xfrm>
              <a:off x="5896070" y="5690978"/>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A2A1ED1-FACB-4C37-A6E7-257B6B8A4F21}"/>
                </a:ext>
              </a:extLst>
            </p:cNvPr>
            <p:cNvSpPr txBox="1"/>
            <p:nvPr/>
          </p:nvSpPr>
          <p:spPr>
            <a:xfrm>
              <a:off x="6272141" y="5074060"/>
              <a:ext cx="5765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sp>
          <p:nvSpPr>
            <p:cNvPr id="75" name="TextBox 74">
              <a:hlinkClick r:id="" action="ppaction://noaction">
                <a:snd r:embed="rId7" name="9. Können sie fliegen_no pitch_dupl.wav"/>
              </a:hlinkClick>
              <a:extLst>
                <a:ext uri="{FF2B5EF4-FFF2-40B4-BE49-F238E27FC236}">
                  <a16:creationId xmlns:a16="http://schemas.microsoft.com/office/drawing/2014/main" id="{04A0FF4F-2409-A14C-A9EF-BFF0D512D89A}"/>
                </a:ext>
              </a:extLst>
            </p:cNvPr>
            <p:cNvSpPr txBox="1"/>
            <p:nvPr/>
          </p:nvSpPr>
          <p:spPr>
            <a:xfrm>
              <a:off x="7253044" y="5219521"/>
              <a:ext cx="530915" cy="461665"/>
            </a:xfrm>
            <a:prstGeom prst="rect">
              <a:avLst/>
            </a:prstGeom>
            <a:solidFill>
              <a:srgbClr val="DAA520"/>
            </a:solidFill>
            <a:ln w="19050">
              <a:solidFill>
                <a:srgbClr val="115076"/>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76" name="TextBox 75">
              <a:extLst>
                <a:ext uri="{FF2B5EF4-FFF2-40B4-BE49-F238E27FC236}">
                  <a16:creationId xmlns:a16="http://schemas.microsoft.com/office/drawing/2014/main" id="{F219BCB2-63B8-A642-B2B2-EC26FE5BEAD0}"/>
                </a:ext>
              </a:extLst>
            </p:cNvPr>
            <p:cNvSpPr txBox="1"/>
            <p:nvPr/>
          </p:nvSpPr>
          <p:spPr>
            <a:xfrm>
              <a:off x="7395193" y="5197171"/>
              <a:ext cx="46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F0302020204030204"/>
                  <a:ea typeface="+mn-ea"/>
                  <a:cs typeface="Calibri" panose="020F0502020204030204" pitchFamily="34" charset="0"/>
                </a:rPr>
                <a:t>I</a:t>
              </a:r>
            </a:p>
          </p:txBody>
        </p:sp>
        <p:cxnSp>
          <p:nvCxnSpPr>
            <p:cNvPr id="77" name="Straight Connector 76">
              <a:extLst>
                <a:ext uri="{FF2B5EF4-FFF2-40B4-BE49-F238E27FC236}">
                  <a16:creationId xmlns:a16="http://schemas.microsoft.com/office/drawing/2014/main" id="{CA3A1A62-95C8-B045-9E4F-3BD7A7B69D8A}"/>
                </a:ext>
              </a:extLst>
            </p:cNvPr>
            <p:cNvCxnSpPr/>
            <p:nvPr/>
          </p:nvCxnSpPr>
          <p:spPr>
            <a:xfrm>
              <a:off x="7987120" y="5700876"/>
              <a:ext cx="1187669"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DC696C7-6464-4C40-B1A1-D4E993E480F3}"/>
                </a:ext>
              </a:extLst>
            </p:cNvPr>
            <p:cNvSpPr txBox="1"/>
            <p:nvPr/>
          </p:nvSpPr>
          <p:spPr>
            <a:xfrm>
              <a:off x="8321761" y="5080427"/>
              <a:ext cx="5765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E79"/>
                  </a:solidFill>
                  <a:effectLst/>
                  <a:uLnTx/>
                  <a:uFillTx/>
                  <a:latin typeface="Century Gothic" panose="020F0302020204030204"/>
                  <a:ea typeface="+mn-ea"/>
                  <a:cs typeface="+mn-cs"/>
                </a:rPr>
                <a:t>?</a:t>
              </a:r>
            </a:p>
          </p:txBody>
        </p:sp>
      </p:grpSp>
      <p:pic>
        <p:nvPicPr>
          <p:cNvPr id="41" name="Picture 40" descr="boy's face">
            <a:extLst>
              <a:ext uri="{FF2B5EF4-FFF2-40B4-BE49-F238E27FC236}">
                <a16:creationId xmlns:a16="http://schemas.microsoft.com/office/drawing/2014/main" id="{72BC4323-F2C7-417C-8739-694A925B1985}"/>
              </a:ext>
            </a:extLst>
          </p:cNvPr>
          <p:cNvPicPr>
            <a:picLocks noChangeAspect="1"/>
          </p:cNvPicPr>
          <p:nvPr/>
        </p:nvPicPr>
        <p:blipFill>
          <a:blip r:embed="rId8"/>
          <a:stretch>
            <a:fillRect/>
          </a:stretch>
        </p:blipFill>
        <p:spPr>
          <a:xfrm>
            <a:off x="10053158" y="4041799"/>
            <a:ext cx="1648929" cy="1791750"/>
          </a:xfrm>
          <a:prstGeom prst="rect">
            <a:avLst/>
          </a:prstGeom>
        </p:spPr>
      </p:pic>
    </p:spTree>
    <p:extLst>
      <p:ext uri="{BB962C8B-B14F-4D97-AF65-F5344CB8AC3E}">
        <p14:creationId xmlns:p14="http://schemas.microsoft.com/office/powerpoint/2010/main" val="1592865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background rectangle "/>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6" name="Title 5">
            <a:extLst>
              <a:ext uri="{FF2B5EF4-FFF2-40B4-BE49-F238E27FC236}">
                <a16:creationId xmlns:a16="http://schemas.microsoft.com/office/drawing/2014/main" id="{2D1FB96C-8CED-124A-9B42-C92076C9EBC0}"/>
              </a:ext>
            </a:extLst>
          </p:cNvPr>
          <p:cNvSpPr>
            <a:spLocks noGrp="1"/>
          </p:cNvSpPr>
          <p:nvPr>
            <p:ph type="title" idx="4294967295"/>
          </p:nvPr>
        </p:nvSpPr>
        <p:spPr>
          <a:xfrm>
            <a:off x="0" y="1804988"/>
            <a:ext cx="6773863" cy="1325562"/>
          </a:xfrm>
        </p:spPr>
        <p:txBody>
          <a:bodyPr>
            <a:normAutofit/>
          </a:bodyPr>
          <a:lstStyle/>
          <a:p>
            <a:r>
              <a:rPr lang="en-GB" sz="4000" b="1" dirty="0">
                <a:solidFill>
                  <a:prstClr val="white"/>
                </a:solidFill>
              </a:rPr>
              <a:t>Saying what people do [1]</a:t>
            </a:r>
            <a:endParaRPr lang="en-US" sz="4000" dirty="0"/>
          </a:p>
        </p:txBody>
      </p:sp>
      <p:sp>
        <p:nvSpPr>
          <p:cNvPr id="14" name="Title 3"/>
          <p:cNvSpPr txBox="1">
            <a:spLocks/>
          </p:cNvSpPr>
          <p:nvPr/>
        </p:nvSpPr>
        <p:spPr>
          <a:xfrm>
            <a:off x="185383" y="2813447"/>
            <a:ext cx="6587983"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lnSpc>
                <a:spcPct val="100000"/>
              </a:lnSpc>
              <a:spcBef>
                <a:spcPts val="0"/>
              </a:spcBef>
              <a:defRPr/>
            </a:pPr>
            <a:r>
              <a:rPr lang="en-GB" sz="3200" dirty="0">
                <a:solidFill>
                  <a:prstClr val="white"/>
                </a:solidFill>
                <a:latin typeface="Century Gothic" panose="020B0502020202020204" pitchFamily="34" charset="0"/>
              </a:rPr>
              <a:t>Present simple and continuous</a:t>
            </a:r>
          </a:p>
        </p:txBody>
      </p:sp>
      <p:grpSp>
        <p:nvGrpSpPr>
          <p:cNvPr id="3" name="Group 2" descr="subtitles">
            <a:extLst>
              <a:ext uri="{FF2B5EF4-FFF2-40B4-BE49-F238E27FC236}">
                <a16:creationId xmlns:a16="http://schemas.microsoft.com/office/drawing/2014/main" id="{67C98102-8B67-464D-9A7A-7FBF0D46B95E}"/>
              </a:ext>
            </a:extLst>
          </p:cNvPr>
          <p:cNvGrpSpPr/>
          <p:nvPr/>
        </p:nvGrpSpPr>
        <p:grpSpPr>
          <a:xfrm>
            <a:off x="178969" y="4974109"/>
            <a:ext cx="5791386" cy="1883889"/>
            <a:chOff x="-204" y="5828736"/>
            <a:chExt cx="5791386" cy="1267778"/>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1.2 - Week 3 - Lesson 19</a:t>
              </a:r>
            </a:p>
            <a:p>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1"/>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1600" dirty="0">
                  <a:solidFill>
                    <a:prstClr val="white"/>
                  </a:solidFill>
                  <a:latin typeface="Century Gothic" panose="020B0502020202020204" pitchFamily="34" charset="0"/>
                </a:rPr>
                <a:t>Natalie Finlayson / Emma Marsden /</a:t>
              </a:r>
            </a:p>
            <a:p>
              <a:r>
                <a:rPr lang="en-GB" sz="1600" dirty="0">
                  <a:solidFill>
                    <a:prstClr val="white"/>
                  </a:solidFill>
                  <a:latin typeface="Century Gothic" panose="020B0502020202020204" pitchFamily="34" charset="0"/>
                </a:rPr>
                <a:t>Stephen Owen</a:t>
              </a:r>
            </a:p>
          </p:txBody>
        </p:sp>
      </p:grpSp>
      <p:sp>
        <p:nvSpPr>
          <p:cNvPr id="18" name="Rounded Rectangular Callout 17"/>
          <p:cNvSpPr/>
          <p:nvPr/>
        </p:nvSpPr>
        <p:spPr>
          <a:xfrm>
            <a:off x="8690967" y="4403970"/>
            <a:ext cx="3021304" cy="827988"/>
          </a:xfrm>
          <a:prstGeom prst="wedgeRoundRectCallout">
            <a:avLst>
              <a:gd name="adj1" fmla="val -48554"/>
              <a:gd name="adj2" fmla="val -118067"/>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latin typeface="Century Gothic" panose="020B0502020202020204" pitchFamily="34" charset="0"/>
              </a:rPr>
              <a:t>Resource portal </a:t>
            </a:r>
            <a:r>
              <a:rPr lang="en-GB" sz="2400" dirty="0">
                <a:solidFill>
                  <a:schemeClr val="tx2"/>
                </a:solidFill>
                <a:latin typeface="Century Gothic" panose="020B0502020202020204" pitchFamily="34" charset="0"/>
                <a:sym typeface="Wingdings" panose="05000000000000000000" pitchFamily="2" charset="2"/>
              </a:rPr>
              <a:t></a:t>
            </a:r>
          </a:p>
          <a:p>
            <a:pPr algn="ctr"/>
            <a:r>
              <a:rPr lang="en-GB" sz="2400" dirty="0">
                <a:solidFill>
                  <a:schemeClr val="tx2"/>
                </a:solidFill>
                <a:latin typeface="Century Gothic" panose="020B0502020202020204" pitchFamily="34" charset="0"/>
                <a:sym typeface="Wingdings" panose="05000000000000000000" pitchFamily="2" charset="2"/>
              </a:rPr>
              <a:t>KS2 Grammar</a:t>
            </a:r>
            <a:endParaRPr lang="en-GB" sz="2400" dirty="0">
              <a:solidFill>
                <a:schemeClr val="tx2"/>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05395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fo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21"/>
            <a:ext cx="6457246" cy="867128"/>
          </a:xfrm>
          <a:prstGeom prst="rect">
            <a:avLst/>
          </a:prstGeom>
        </p:spPr>
      </p:pic>
      <p:sp>
        <p:nvSpPr>
          <p:cNvPr id="3" name="Title 2">
            <a:extLst>
              <a:ext uri="{FF2B5EF4-FFF2-40B4-BE49-F238E27FC236}">
                <a16:creationId xmlns:a16="http://schemas.microsoft.com/office/drawing/2014/main" id="{72467987-10D4-9544-B443-F692992DAE1B}"/>
              </a:ext>
            </a:extLst>
          </p:cNvPr>
          <p:cNvSpPr>
            <a:spLocks noGrp="1"/>
          </p:cNvSpPr>
          <p:nvPr>
            <p:ph type="title"/>
          </p:nvPr>
        </p:nvSpPr>
        <p:spPr>
          <a:xfrm>
            <a:off x="115172" y="-21596"/>
            <a:ext cx="5403273" cy="988045"/>
          </a:xfrm>
        </p:spPr>
        <p:txBody>
          <a:bodyPr>
            <a:normAutofit/>
          </a:bodyPr>
          <a:lstStyle/>
          <a:p>
            <a:r>
              <a:rPr lang="en-GB" sz="3600" b="1" dirty="0">
                <a:solidFill>
                  <a:prstClr val="white"/>
                </a:solidFill>
              </a:rPr>
              <a:t>Le </a:t>
            </a:r>
            <a:r>
              <a:rPr lang="en-GB" sz="3600" b="1" dirty="0" err="1">
                <a:solidFill>
                  <a:prstClr val="white"/>
                </a:solidFill>
              </a:rPr>
              <a:t>verbe</a:t>
            </a:r>
            <a:endParaRPr lang="en-US" sz="3600" dirty="0"/>
          </a:p>
        </p:txBody>
      </p:sp>
      <p:sp>
        <p:nvSpPr>
          <p:cNvPr id="2" name="Rounded Rectangle 1">
            <a:extLst>
              <a:ext uri="{FF2B5EF4-FFF2-40B4-BE49-F238E27FC236}">
                <a16:creationId xmlns:a16="http://schemas.microsoft.com/office/drawing/2014/main" id="{C296FE08-43E2-6E45-A27E-234EC6D29B89}"/>
              </a:ext>
            </a:extLst>
          </p:cNvPr>
          <p:cNvSpPr/>
          <p:nvPr/>
        </p:nvSpPr>
        <p:spPr>
          <a:xfrm>
            <a:off x="10254492" y="99321"/>
            <a:ext cx="1821839" cy="514828"/>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grammaire</a:t>
            </a:r>
            <a:endParaRPr lang="en-GB" b="1" dirty="0">
              <a:solidFill>
                <a:prstClr val="white"/>
              </a:solidFill>
              <a:latin typeface="Century Gothic" panose="020B0502020202020204" pitchFamily="34" charset="0"/>
            </a:endParaRPr>
          </a:p>
        </p:txBody>
      </p:sp>
      <p:sp>
        <p:nvSpPr>
          <p:cNvPr id="7" name="TextBox 6"/>
          <p:cNvSpPr txBox="1"/>
          <p:nvPr/>
        </p:nvSpPr>
        <p:spPr>
          <a:xfrm>
            <a:off x="247284" y="1201057"/>
            <a:ext cx="11944716" cy="4493538"/>
          </a:xfrm>
          <a:prstGeom prst="rect">
            <a:avLst/>
          </a:prstGeom>
          <a:noFill/>
        </p:spPr>
        <p:txBody>
          <a:bodyPr wrap="square" rtlCol="0">
            <a:spAutoFit/>
          </a:bodyPr>
          <a:lstStyle/>
          <a:p>
            <a:r>
              <a:rPr lang="en-GB" sz="2200" dirty="0">
                <a:solidFill>
                  <a:srgbClr val="105076"/>
                </a:solidFill>
                <a:latin typeface="Century Gothic" panose="020B0502020202020204" pitchFamily="34" charset="0"/>
              </a:rPr>
              <a:t>Verbs tell you how two nouns relate to each other.</a:t>
            </a:r>
          </a:p>
          <a:p>
            <a:endParaRPr lang="en-GB" sz="2200" dirty="0">
              <a:solidFill>
                <a:srgbClr val="105076"/>
              </a:solidFill>
              <a:latin typeface="Century Gothic" panose="020B0502020202020204" pitchFamily="34" charset="0"/>
            </a:endParaRPr>
          </a:p>
          <a:p>
            <a:endParaRPr lang="en-GB" sz="2200" dirty="0">
              <a:solidFill>
                <a:srgbClr val="105076"/>
              </a:solidFill>
              <a:latin typeface="Century Gothic" panose="020B0502020202020204" pitchFamily="34" charset="0"/>
            </a:endParaRPr>
          </a:p>
          <a:p>
            <a:endParaRPr lang="en-GB" sz="2200" dirty="0">
              <a:solidFill>
                <a:srgbClr val="105076"/>
              </a:solidFill>
              <a:latin typeface="Century Gothic" panose="020B0502020202020204" pitchFamily="34" charset="0"/>
            </a:endParaRPr>
          </a:p>
          <a:p>
            <a:endParaRPr lang="en-GB" sz="2200" dirty="0">
              <a:solidFill>
                <a:srgbClr val="105076"/>
              </a:solidFill>
              <a:latin typeface="Century Gothic" panose="020B0502020202020204" pitchFamily="34" charset="0"/>
            </a:endParaRPr>
          </a:p>
          <a:p>
            <a:r>
              <a:rPr lang="en-GB" sz="2200" dirty="0">
                <a:solidFill>
                  <a:srgbClr val="105076"/>
                </a:solidFill>
                <a:latin typeface="Century Gothic" panose="020B0502020202020204" pitchFamily="34" charset="0"/>
              </a:rPr>
              <a:t>Verbs are not just action words! They can mean things that we can’t see or hear:</a:t>
            </a:r>
          </a:p>
          <a:p>
            <a:endParaRPr lang="en-GB" sz="2200" dirty="0">
              <a:solidFill>
                <a:srgbClr val="105076"/>
              </a:solidFill>
              <a:latin typeface="Century Gothic" panose="020B0502020202020204" pitchFamily="34" charset="0"/>
            </a:endParaRPr>
          </a:p>
          <a:p>
            <a:pPr algn="ctr"/>
            <a:endParaRPr lang="en-GB" sz="2200" dirty="0">
              <a:solidFill>
                <a:srgbClr val="105076"/>
              </a:solidFill>
              <a:latin typeface="Century Gothic" panose="020B0502020202020204" pitchFamily="34" charset="0"/>
            </a:endParaRPr>
          </a:p>
          <a:p>
            <a:pPr algn="ctr"/>
            <a:endParaRPr lang="en-GB" sz="2200" dirty="0">
              <a:solidFill>
                <a:srgbClr val="105076"/>
              </a:solidFill>
              <a:latin typeface="Century Gothic" panose="020B0502020202020204" pitchFamily="34" charset="0"/>
            </a:endParaRPr>
          </a:p>
          <a:p>
            <a:endParaRPr lang="en-GB" sz="2200" dirty="0">
              <a:solidFill>
                <a:srgbClr val="105076"/>
              </a:solidFill>
              <a:latin typeface="Century Gothic" panose="020B0502020202020204" pitchFamily="34" charset="0"/>
            </a:endParaRPr>
          </a:p>
          <a:p>
            <a:r>
              <a:rPr lang="en-GB" sz="2200" dirty="0">
                <a:solidFill>
                  <a:srgbClr val="105076"/>
                </a:solidFill>
                <a:latin typeface="Century Gothic" panose="020B0502020202020204" pitchFamily="34" charset="0"/>
              </a:rPr>
              <a:t>In English, you can add ‘-</a:t>
            </a:r>
            <a:r>
              <a:rPr lang="en-GB" sz="2200" dirty="0" err="1">
                <a:solidFill>
                  <a:srgbClr val="105076"/>
                </a:solidFill>
                <a:latin typeface="Century Gothic" panose="020B0502020202020204" pitchFamily="34" charset="0"/>
              </a:rPr>
              <a:t>ed</a:t>
            </a:r>
            <a:r>
              <a:rPr lang="en-GB" sz="2200" dirty="0">
                <a:solidFill>
                  <a:srgbClr val="105076"/>
                </a:solidFill>
                <a:latin typeface="Century Gothic" panose="020B0502020202020204" pitchFamily="34" charset="0"/>
              </a:rPr>
              <a:t>’ or ‘-</a:t>
            </a:r>
            <a:r>
              <a:rPr lang="en-GB" sz="2200" dirty="0" err="1">
                <a:solidFill>
                  <a:srgbClr val="105076"/>
                </a:solidFill>
                <a:latin typeface="Century Gothic" panose="020B0502020202020204" pitchFamily="34" charset="0"/>
              </a:rPr>
              <a:t>ing</a:t>
            </a:r>
            <a:r>
              <a:rPr lang="en-GB" sz="2200" dirty="0">
                <a:solidFill>
                  <a:srgbClr val="105076"/>
                </a:solidFill>
                <a:latin typeface="Century Gothic" panose="020B0502020202020204" pitchFamily="34" charset="0"/>
              </a:rPr>
              <a:t>’ to the end of verbs and put ‘to’ in front of them. </a:t>
            </a:r>
          </a:p>
          <a:p>
            <a:endParaRPr lang="en-GB" sz="2200" dirty="0">
              <a:solidFill>
                <a:srgbClr val="105076"/>
              </a:solidFill>
              <a:latin typeface="Century Gothic" panose="020B0502020202020204" pitchFamily="34" charset="0"/>
            </a:endParaRPr>
          </a:p>
          <a:p>
            <a:r>
              <a:rPr lang="en-GB" sz="2200" dirty="0">
                <a:solidFill>
                  <a:srgbClr val="105076"/>
                </a:solidFill>
                <a:latin typeface="Century Gothic" panose="020B0502020202020204" pitchFamily="34" charset="0"/>
              </a:rPr>
              <a:t>Verbs can have other verbs in front of them, like ‘do’, ‘was’, ‘is’, or ‘has’.</a:t>
            </a:r>
          </a:p>
        </p:txBody>
      </p:sp>
      <p:sp>
        <p:nvSpPr>
          <p:cNvPr id="17" name="TextBox 16">
            <a:extLst>
              <a:ext uri="{FF2B5EF4-FFF2-40B4-BE49-F238E27FC236}">
                <a16:creationId xmlns:a16="http://schemas.microsoft.com/office/drawing/2014/main" id="{37E60037-0105-4942-8E73-FC9C18DABF19}"/>
              </a:ext>
            </a:extLst>
          </p:cNvPr>
          <p:cNvSpPr txBox="1"/>
          <p:nvPr/>
        </p:nvSpPr>
        <p:spPr>
          <a:xfrm>
            <a:off x="2839688" y="2000892"/>
            <a:ext cx="1146278" cy="430887"/>
          </a:xfrm>
          <a:prstGeom prst="rect">
            <a:avLst/>
          </a:prstGeom>
          <a:noFill/>
        </p:spPr>
        <p:txBody>
          <a:bodyPr wrap="square" rtlCol="0">
            <a:spAutoFit/>
          </a:bodyPr>
          <a:lstStyle/>
          <a:p>
            <a:r>
              <a:rPr lang="en-GB" sz="2200" b="1" dirty="0">
                <a:solidFill>
                  <a:srgbClr val="00B0F0"/>
                </a:solidFill>
                <a:latin typeface="Century Gothic" panose="020B0502020202020204" pitchFamily="34" charset="0"/>
              </a:rPr>
              <a:t>studies</a:t>
            </a:r>
          </a:p>
        </p:txBody>
      </p:sp>
      <p:sp>
        <p:nvSpPr>
          <p:cNvPr id="18" name="TextBox 17">
            <a:extLst>
              <a:ext uri="{FF2B5EF4-FFF2-40B4-BE49-F238E27FC236}">
                <a16:creationId xmlns:a16="http://schemas.microsoft.com/office/drawing/2014/main" id="{BCE5E3FD-431D-44F0-9614-459B7047CA88}"/>
              </a:ext>
            </a:extLst>
          </p:cNvPr>
          <p:cNvSpPr txBox="1"/>
          <p:nvPr/>
        </p:nvSpPr>
        <p:spPr>
          <a:xfrm>
            <a:off x="3985966" y="2000893"/>
            <a:ext cx="958148" cy="430887"/>
          </a:xfrm>
          <a:prstGeom prst="rect">
            <a:avLst/>
          </a:prstGeom>
          <a:noFill/>
        </p:spPr>
        <p:txBody>
          <a:bodyPr wrap="square" rtlCol="0">
            <a:spAutoFit/>
          </a:bodyPr>
          <a:lstStyle/>
          <a:p>
            <a:r>
              <a:rPr lang="en-GB" sz="2200" b="1" dirty="0">
                <a:solidFill>
                  <a:srgbClr val="00B050"/>
                </a:solidFill>
                <a:latin typeface="Century Gothic" panose="020B0502020202020204" pitchFamily="34" charset="0"/>
              </a:rPr>
              <a:t>hates</a:t>
            </a:r>
          </a:p>
        </p:txBody>
      </p:sp>
      <p:sp>
        <p:nvSpPr>
          <p:cNvPr id="22" name="TextBox 21">
            <a:extLst>
              <a:ext uri="{FF2B5EF4-FFF2-40B4-BE49-F238E27FC236}">
                <a16:creationId xmlns:a16="http://schemas.microsoft.com/office/drawing/2014/main" id="{3EC4BD8D-99F2-4F4F-8066-8ED5FB167270}"/>
              </a:ext>
            </a:extLst>
          </p:cNvPr>
          <p:cNvSpPr txBox="1"/>
          <p:nvPr/>
        </p:nvSpPr>
        <p:spPr>
          <a:xfrm>
            <a:off x="5023163" y="2000894"/>
            <a:ext cx="2793788" cy="430887"/>
          </a:xfrm>
          <a:prstGeom prst="rect">
            <a:avLst/>
          </a:prstGeom>
          <a:noFill/>
        </p:spPr>
        <p:txBody>
          <a:bodyPr wrap="square" rtlCol="0">
            <a:spAutoFit/>
          </a:bodyPr>
          <a:lstStyle/>
          <a:p>
            <a:pPr algn="ctr"/>
            <a:r>
              <a:rPr lang="en-GB" sz="2200" dirty="0">
                <a:solidFill>
                  <a:srgbClr val="5B9BD5">
                    <a:lumMod val="50000"/>
                  </a:srgbClr>
                </a:solidFill>
                <a:latin typeface="Century Gothic" panose="020B0502020202020204" pitchFamily="34" charset="0"/>
              </a:rPr>
              <a:t>The girl ??? French. </a:t>
            </a:r>
          </a:p>
        </p:txBody>
      </p:sp>
      <p:sp>
        <p:nvSpPr>
          <p:cNvPr id="16" name="TextBox 15">
            <a:extLst>
              <a:ext uri="{FF2B5EF4-FFF2-40B4-BE49-F238E27FC236}">
                <a16:creationId xmlns:a16="http://schemas.microsoft.com/office/drawing/2014/main" id="{F052688E-1319-455B-80B7-36B43AF99647}"/>
              </a:ext>
            </a:extLst>
          </p:cNvPr>
          <p:cNvSpPr txBox="1"/>
          <p:nvPr/>
        </p:nvSpPr>
        <p:spPr>
          <a:xfrm>
            <a:off x="7896000" y="2000893"/>
            <a:ext cx="1009134" cy="430887"/>
          </a:xfrm>
          <a:prstGeom prst="rect">
            <a:avLst/>
          </a:prstGeom>
          <a:noFill/>
        </p:spPr>
        <p:txBody>
          <a:bodyPr wrap="square" rtlCol="0">
            <a:spAutoFit/>
          </a:bodyPr>
          <a:lstStyle/>
          <a:p>
            <a:r>
              <a:rPr lang="en-GB" sz="2200" b="1" dirty="0">
                <a:solidFill>
                  <a:srgbClr val="FF66FF"/>
                </a:solidFill>
                <a:latin typeface="Century Gothic" panose="020B0502020202020204" pitchFamily="34" charset="0"/>
              </a:rPr>
              <a:t>loves</a:t>
            </a:r>
          </a:p>
        </p:txBody>
      </p:sp>
      <p:sp>
        <p:nvSpPr>
          <p:cNvPr id="19" name="TextBox 18">
            <a:extLst>
              <a:ext uri="{FF2B5EF4-FFF2-40B4-BE49-F238E27FC236}">
                <a16:creationId xmlns:a16="http://schemas.microsoft.com/office/drawing/2014/main" id="{5E74F11F-AA69-4649-B2BA-87CB80E293EB}"/>
              </a:ext>
            </a:extLst>
          </p:cNvPr>
          <p:cNvSpPr txBox="1"/>
          <p:nvPr/>
        </p:nvSpPr>
        <p:spPr>
          <a:xfrm>
            <a:off x="8905134" y="2000893"/>
            <a:ext cx="1169670" cy="430887"/>
          </a:xfrm>
          <a:prstGeom prst="rect">
            <a:avLst/>
          </a:prstGeom>
          <a:noFill/>
        </p:spPr>
        <p:txBody>
          <a:bodyPr wrap="square" rtlCol="0">
            <a:spAutoFit/>
          </a:bodyPr>
          <a:lstStyle/>
          <a:p>
            <a:r>
              <a:rPr lang="en-GB" sz="2200" b="1" dirty="0">
                <a:solidFill>
                  <a:srgbClr val="FFC000"/>
                </a:solidFill>
                <a:latin typeface="Century Gothic" panose="020B0502020202020204" pitchFamily="34" charset="0"/>
              </a:rPr>
              <a:t>speaks</a:t>
            </a:r>
          </a:p>
        </p:txBody>
      </p:sp>
      <p:sp>
        <p:nvSpPr>
          <p:cNvPr id="25" name="TextBox 24">
            <a:extLst>
              <a:ext uri="{FF2B5EF4-FFF2-40B4-BE49-F238E27FC236}">
                <a16:creationId xmlns:a16="http://schemas.microsoft.com/office/drawing/2014/main" id="{41FFA6E2-B79D-46C4-A2F7-0BEC3A397B68}"/>
              </a:ext>
            </a:extLst>
          </p:cNvPr>
          <p:cNvSpPr txBox="1"/>
          <p:nvPr/>
        </p:nvSpPr>
        <p:spPr>
          <a:xfrm>
            <a:off x="3312452" y="3654432"/>
            <a:ext cx="642551" cy="430887"/>
          </a:xfrm>
          <a:prstGeom prst="rect">
            <a:avLst/>
          </a:prstGeom>
          <a:noFill/>
        </p:spPr>
        <p:txBody>
          <a:bodyPr wrap="square" rtlCol="0">
            <a:spAutoFit/>
          </a:bodyPr>
          <a:lstStyle/>
          <a:p>
            <a:r>
              <a:rPr lang="en-GB" sz="2200" b="1" dirty="0">
                <a:solidFill>
                  <a:srgbClr val="7030A0"/>
                </a:solidFill>
                <a:latin typeface="Century Gothic" panose="020B0502020202020204" pitchFamily="34" charset="0"/>
              </a:rPr>
              <a:t>be</a:t>
            </a:r>
          </a:p>
        </p:txBody>
      </p:sp>
      <p:sp>
        <p:nvSpPr>
          <p:cNvPr id="26" name="TextBox 25">
            <a:extLst>
              <a:ext uri="{FF2B5EF4-FFF2-40B4-BE49-F238E27FC236}">
                <a16:creationId xmlns:a16="http://schemas.microsoft.com/office/drawing/2014/main" id="{2A4FC66E-7455-419F-BC03-BE75964DF03D}"/>
              </a:ext>
            </a:extLst>
          </p:cNvPr>
          <p:cNvSpPr txBox="1"/>
          <p:nvPr/>
        </p:nvSpPr>
        <p:spPr>
          <a:xfrm>
            <a:off x="4027084" y="3654431"/>
            <a:ext cx="1009135" cy="430887"/>
          </a:xfrm>
          <a:prstGeom prst="rect">
            <a:avLst/>
          </a:prstGeom>
          <a:noFill/>
        </p:spPr>
        <p:txBody>
          <a:bodyPr wrap="square" rtlCol="0">
            <a:spAutoFit/>
          </a:bodyPr>
          <a:lstStyle/>
          <a:p>
            <a:r>
              <a:rPr lang="en-GB" sz="2200" b="1" dirty="0">
                <a:solidFill>
                  <a:srgbClr val="FF66FF"/>
                </a:solidFill>
                <a:latin typeface="Century Gothic" panose="020B0502020202020204" pitchFamily="34" charset="0"/>
              </a:rPr>
              <a:t>have</a:t>
            </a:r>
          </a:p>
        </p:txBody>
      </p:sp>
      <p:sp>
        <p:nvSpPr>
          <p:cNvPr id="27" name="TextBox 26">
            <a:extLst>
              <a:ext uri="{FF2B5EF4-FFF2-40B4-BE49-F238E27FC236}">
                <a16:creationId xmlns:a16="http://schemas.microsoft.com/office/drawing/2014/main" id="{7FD9A9B5-6041-4BFE-B0AB-FFAF9A812FEC}"/>
              </a:ext>
            </a:extLst>
          </p:cNvPr>
          <p:cNvSpPr txBox="1"/>
          <p:nvPr/>
        </p:nvSpPr>
        <p:spPr>
          <a:xfrm>
            <a:off x="5036219" y="3654427"/>
            <a:ext cx="1009135" cy="430887"/>
          </a:xfrm>
          <a:prstGeom prst="rect">
            <a:avLst/>
          </a:prstGeom>
          <a:noFill/>
        </p:spPr>
        <p:txBody>
          <a:bodyPr wrap="square" rtlCol="0">
            <a:spAutoFit/>
          </a:bodyPr>
          <a:lstStyle/>
          <a:p>
            <a:r>
              <a:rPr lang="en-GB" sz="2200" b="1" dirty="0">
                <a:solidFill>
                  <a:srgbClr val="FFC000"/>
                </a:solidFill>
                <a:latin typeface="Century Gothic" panose="020B0502020202020204" pitchFamily="34" charset="0"/>
              </a:rPr>
              <a:t>want</a:t>
            </a:r>
          </a:p>
        </p:txBody>
      </p:sp>
      <p:sp>
        <p:nvSpPr>
          <p:cNvPr id="28" name="TextBox 27">
            <a:extLst>
              <a:ext uri="{FF2B5EF4-FFF2-40B4-BE49-F238E27FC236}">
                <a16:creationId xmlns:a16="http://schemas.microsoft.com/office/drawing/2014/main" id="{037A8D72-1E61-46E1-B811-D183BA78DE11}"/>
              </a:ext>
            </a:extLst>
          </p:cNvPr>
          <p:cNvSpPr txBox="1"/>
          <p:nvPr/>
        </p:nvSpPr>
        <p:spPr>
          <a:xfrm>
            <a:off x="6049473" y="3654428"/>
            <a:ext cx="650790" cy="430887"/>
          </a:xfrm>
          <a:prstGeom prst="rect">
            <a:avLst/>
          </a:prstGeom>
          <a:noFill/>
        </p:spPr>
        <p:txBody>
          <a:bodyPr wrap="square" rtlCol="0">
            <a:spAutoFit/>
          </a:bodyPr>
          <a:lstStyle/>
          <a:p>
            <a:r>
              <a:rPr lang="en-GB" sz="2200" b="1" dirty="0">
                <a:solidFill>
                  <a:srgbClr val="FF0000"/>
                </a:solidFill>
                <a:latin typeface="Century Gothic" panose="020B0502020202020204" pitchFamily="34" charset="0"/>
              </a:rPr>
              <a:t>get</a:t>
            </a:r>
          </a:p>
        </p:txBody>
      </p:sp>
      <p:sp>
        <p:nvSpPr>
          <p:cNvPr id="29" name="TextBox 28">
            <a:extLst>
              <a:ext uri="{FF2B5EF4-FFF2-40B4-BE49-F238E27FC236}">
                <a16:creationId xmlns:a16="http://schemas.microsoft.com/office/drawing/2014/main" id="{9D14255D-56A6-44C1-A8F0-D9D54BF3F230}"/>
              </a:ext>
            </a:extLst>
          </p:cNvPr>
          <p:cNvSpPr txBox="1"/>
          <p:nvPr/>
        </p:nvSpPr>
        <p:spPr>
          <a:xfrm>
            <a:off x="6842367" y="3654428"/>
            <a:ext cx="1379836" cy="430887"/>
          </a:xfrm>
          <a:prstGeom prst="rect">
            <a:avLst/>
          </a:prstGeom>
          <a:noFill/>
        </p:spPr>
        <p:txBody>
          <a:bodyPr wrap="square" rtlCol="0">
            <a:spAutoFit/>
          </a:bodyPr>
          <a:lstStyle/>
          <a:p>
            <a:r>
              <a:rPr lang="en-GB" sz="2200" b="1" dirty="0">
                <a:solidFill>
                  <a:srgbClr val="00B050"/>
                </a:solidFill>
                <a:latin typeface="Century Gothic" panose="020B0502020202020204" pitchFamily="34" charset="0"/>
              </a:rPr>
              <a:t>become</a:t>
            </a:r>
          </a:p>
        </p:txBody>
      </p:sp>
      <p:sp>
        <p:nvSpPr>
          <p:cNvPr id="30" name="TextBox 29">
            <a:extLst>
              <a:ext uri="{FF2B5EF4-FFF2-40B4-BE49-F238E27FC236}">
                <a16:creationId xmlns:a16="http://schemas.microsoft.com/office/drawing/2014/main" id="{E03518E7-5508-440E-96DF-5E66C84F3C05}"/>
              </a:ext>
            </a:extLst>
          </p:cNvPr>
          <p:cNvSpPr txBox="1"/>
          <p:nvPr/>
        </p:nvSpPr>
        <p:spPr>
          <a:xfrm>
            <a:off x="8222203" y="3654427"/>
            <a:ext cx="1379836" cy="430887"/>
          </a:xfrm>
          <a:prstGeom prst="rect">
            <a:avLst/>
          </a:prstGeom>
          <a:noFill/>
        </p:spPr>
        <p:txBody>
          <a:bodyPr wrap="square" rtlCol="0">
            <a:spAutoFit/>
          </a:bodyPr>
          <a:lstStyle/>
          <a:p>
            <a:r>
              <a:rPr lang="en-GB" sz="2200" b="1" dirty="0">
                <a:solidFill>
                  <a:srgbClr val="00B0F0"/>
                </a:solidFill>
                <a:latin typeface="Century Gothic" panose="020B0502020202020204" pitchFamily="34" charset="0"/>
              </a:rPr>
              <a:t>happen</a:t>
            </a:r>
          </a:p>
        </p:txBody>
      </p:sp>
    </p:spTree>
    <p:extLst>
      <p:ext uri="{BB962C8B-B14F-4D97-AF65-F5344CB8AC3E}">
        <p14:creationId xmlns:p14="http://schemas.microsoft.com/office/powerpoint/2010/main" val="269861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6" grpId="0"/>
      <p:bldP spid="19" grpId="0"/>
      <p:bldP spid="25" grpId="0"/>
      <p:bldP spid="26" grpId="0"/>
      <p:bldP spid="27" grpId="0"/>
      <p:bldP spid="28" grpId="0"/>
      <p:bldP spid="29" grpId="0"/>
      <p:bldP spid="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fo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21"/>
            <a:ext cx="6457246" cy="867128"/>
          </a:xfrm>
          <a:prstGeom prst="rect">
            <a:avLst/>
          </a:prstGeom>
        </p:spPr>
      </p:pic>
      <p:sp>
        <p:nvSpPr>
          <p:cNvPr id="3" name="Title 2">
            <a:extLst>
              <a:ext uri="{FF2B5EF4-FFF2-40B4-BE49-F238E27FC236}">
                <a16:creationId xmlns:a16="http://schemas.microsoft.com/office/drawing/2014/main" id="{91A81298-8C3F-A642-8BFC-ED2A969485A2}"/>
              </a:ext>
            </a:extLst>
          </p:cNvPr>
          <p:cNvSpPr>
            <a:spLocks noGrp="1"/>
          </p:cNvSpPr>
          <p:nvPr>
            <p:ph type="title"/>
          </p:nvPr>
        </p:nvSpPr>
        <p:spPr>
          <a:xfrm>
            <a:off x="124692" y="-197087"/>
            <a:ext cx="3678382" cy="1325563"/>
          </a:xfrm>
        </p:spPr>
        <p:txBody>
          <a:bodyPr>
            <a:normAutofit/>
          </a:bodyPr>
          <a:lstStyle/>
          <a:p>
            <a:r>
              <a:rPr lang="en-GB" sz="3600" b="1" dirty="0">
                <a:solidFill>
                  <a:prstClr val="white"/>
                </a:solidFill>
              </a:rPr>
              <a:t>Le </a:t>
            </a:r>
            <a:r>
              <a:rPr lang="en-GB" sz="3600" b="1" dirty="0" err="1">
                <a:solidFill>
                  <a:prstClr val="white"/>
                </a:solidFill>
              </a:rPr>
              <a:t>verbe</a:t>
            </a:r>
            <a:endParaRPr lang="en-US" sz="3600" dirty="0"/>
          </a:p>
        </p:txBody>
      </p:sp>
      <p:pic>
        <p:nvPicPr>
          <p:cNvPr id="1026" name="Picture 2" descr="pencil">
            <a:extLst>
              <a:ext uri="{FF2B5EF4-FFF2-40B4-BE49-F238E27FC236}">
                <a16:creationId xmlns:a16="http://schemas.microsoft.com/office/drawing/2014/main" id="{FFFDF23F-C64A-40A1-9D39-F9F1C93151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63573">
            <a:off x="4819034" y="-507082"/>
            <a:ext cx="2659436" cy="13297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C296FE08-43E2-6E45-A27E-234EC6D29B89}"/>
              </a:ext>
            </a:extLst>
          </p:cNvPr>
          <p:cNvSpPr/>
          <p:nvPr/>
        </p:nvSpPr>
        <p:spPr>
          <a:xfrm>
            <a:off x="10254492" y="99321"/>
            <a:ext cx="1821839" cy="514828"/>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grammaire</a:t>
            </a:r>
            <a:endParaRPr lang="en-GB" b="1" dirty="0">
              <a:solidFill>
                <a:prstClr val="white"/>
              </a:solidFill>
              <a:latin typeface="Century Gothic" panose="020B0502020202020204" pitchFamily="34" charset="0"/>
            </a:endParaRPr>
          </a:p>
        </p:txBody>
      </p:sp>
      <p:sp>
        <p:nvSpPr>
          <p:cNvPr id="7" name="TextBox 6"/>
          <p:cNvSpPr txBox="1"/>
          <p:nvPr/>
        </p:nvSpPr>
        <p:spPr>
          <a:xfrm>
            <a:off x="115669" y="979307"/>
            <a:ext cx="11697432" cy="5386090"/>
          </a:xfrm>
          <a:prstGeom prst="rect">
            <a:avLst/>
          </a:prstGeom>
          <a:noFill/>
        </p:spPr>
        <p:txBody>
          <a:bodyPr wrap="square" rtlCol="0">
            <a:spAutoFit/>
          </a:bodyPr>
          <a:lstStyle/>
          <a:p>
            <a:r>
              <a:rPr lang="en-GB" sz="2100" dirty="0">
                <a:solidFill>
                  <a:srgbClr val="105076"/>
                </a:solidFill>
                <a:latin typeface="Century Gothic" panose="020B0502020202020204" pitchFamily="34" charset="0"/>
              </a:rPr>
              <a:t>Circle the verb/verbs in the following sentences.</a:t>
            </a:r>
          </a:p>
          <a:p>
            <a:endParaRPr lang="en-GB" sz="800" dirty="0">
              <a:solidFill>
                <a:srgbClr val="105076"/>
              </a:solidFill>
              <a:latin typeface="Century Gothic" panose="020B0502020202020204" pitchFamily="34" charset="0"/>
            </a:endParaRPr>
          </a:p>
          <a:p>
            <a:pPr>
              <a:lnSpc>
                <a:spcPct val="150000"/>
              </a:lnSpc>
            </a:pPr>
            <a:r>
              <a:rPr lang="en-GB" sz="2100" dirty="0">
                <a:solidFill>
                  <a:srgbClr val="105076"/>
                </a:solidFill>
                <a:latin typeface="Century Gothic" panose="020B0502020202020204" pitchFamily="34" charset="0"/>
              </a:rPr>
              <a:t>1. George plays computer games for three hours every day. </a:t>
            </a:r>
            <a:br>
              <a:rPr lang="en-GB" sz="2100" dirty="0">
                <a:solidFill>
                  <a:srgbClr val="105076"/>
                </a:solidFill>
                <a:latin typeface="Century Gothic" panose="020B0502020202020204" pitchFamily="34" charset="0"/>
              </a:rPr>
            </a:br>
            <a:r>
              <a:rPr lang="en-GB" sz="2100" dirty="0">
                <a:solidFill>
                  <a:srgbClr val="105076"/>
                </a:solidFill>
                <a:latin typeface="Century Gothic" panose="020B0502020202020204" pitchFamily="34" charset="0"/>
              </a:rPr>
              <a:t>2. Helen loves detective stories. </a:t>
            </a:r>
            <a:br>
              <a:rPr lang="en-GB" sz="2100" dirty="0">
                <a:solidFill>
                  <a:srgbClr val="105076"/>
                </a:solidFill>
                <a:latin typeface="Century Gothic" panose="020B0502020202020204" pitchFamily="34" charset="0"/>
              </a:rPr>
            </a:br>
            <a:r>
              <a:rPr lang="en-GB" sz="2100" dirty="0">
                <a:solidFill>
                  <a:srgbClr val="105076"/>
                </a:solidFill>
                <a:latin typeface="Century Gothic" panose="020B0502020202020204" pitchFamily="34" charset="0"/>
              </a:rPr>
              <a:t>3. Everyone thinks that it is great. </a:t>
            </a:r>
            <a:br>
              <a:rPr lang="en-GB" sz="2100" dirty="0">
                <a:solidFill>
                  <a:srgbClr val="105076"/>
                </a:solidFill>
                <a:latin typeface="Century Gothic" panose="020B0502020202020204" pitchFamily="34" charset="0"/>
              </a:rPr>
            </a:br>
            <a:r>
              <a:rPr lang="en-GB" sz="2100" dirty="0">
                <a:solidFill>
                  <a:srgbClr val="105076"/>
                </a:solidFill>
                <a:latin typeface="Century Gothic" panose="020B0502020202020204" pitchFamily="34" charset="0"/>
              </a:rPr>
              <a:t>4. He never really liked fizzy drinks. </a:t>
            </a:r>
            <a:br>
              <a:rPr lang="en-GB" sz="2100" dirty="0">
                <a:solidFill>
                  <a:srgbClr val="105076"/>
                </a:solidFill>
                <a:latin typeface="Century Gothic" panose="020B0502020202020204" pitchFamily="34" charset="0"/>
              </a:rPr>
            </a:br>
            <a:r>
              <a:rPr lang="en-GB" sz="2100" dirty="0">
                <a:solidFill>
                  <a:srgbClr val="105076"/>
                </a:solidFill>
                <a:latin typeface="Century Gothic" panose="020B0502020202020204" pitchFamily="34" charset="0"/>
              </a:rPr>
              <a:t>5. The climate is getting warmer.</a:t>
            </a:r>
          </a:p>
          <a:p>
            <a:pPr>
              <a:lnSpc>
                <a:spcPct val="150000"/>
              </a:lnSpc>
            </a:pPr>
            <a:r>
              <a:rPr lang="en-GB" sz="2100" dirty="0">
                <a:solidFill>
                  <a:srgbClr val="105076"/>
                </a:solidFill>
                <a:latin typeface="Century Gothic" panose="020B0502020202020204" pitchFamily="34" charset="0"/>
              </a:rPr>
              <a:t>6. If the match had been more exciting, the players would have been happier. </a:t>
            </a:r>
            <a:br>
              <a:rPr lang="en-GB" sz="2100" dirty="0">
                <a:solidFill>
                  <a:srgbClr val="105076"/>
                </a:solidFill>
                <a:latin typeface="Century Gothic" panose="020B0502020202020204" pitchFamily="34" charset="0"/>
              </a:rPr>
            </a:br>
            <a:r>
              <a:rPr lang="en-GB" sz="2100" dirty="0">
                <a:solidFill>
                  <a:srgbClr val="105076"/>
                </a:solidFill>
                <a:latin typeface="Century Gothic" panose="020B0502020202020204" pitchFamily="34" charset="0"/>
              </a:rPr>
              <a:t>7. Are you becoming a bore? </a:t>
            </a:r>
            <a:br>
              <a:rPr lang="en-GB" sz="2100" dirty="0">
                <a:solidFill>
                  <a:srgbClr val="105076"/>
                </a:solidFill>
                <a:latin typeface="Century Gothic" panose="020B0502020202020204" pitchFamily="34" charset="0"/>
              </a:rPr>
            </a:br>
            <a:r>
              <a:rPr lang="en-GB" sz="2100" dirty="0">
                <a:solidFill>
                  <a:srgbClr val="105076"/>
                </a:solidFill>
                <a:latin typeface="Century Gothic" panose="020B0502020202020204" pitchFamily="34" charset="0"/>
              </a:rPr>
              <a:t>8. What kind of taste do you detect? </a:t>
            </a:r>
            <a:br>
              <a:rPr lang="en-GB" sz="2100" dirty="0">
                <a:solidFill>
                  <a:srgbClr val="105076"/>
                </a:solidFill>
                <a:latin typeface="Century Gothic" panose="020B0502020202020204" pitchFamily="34" charset="0"/>
              </a:rPr>
            </a:br>
            <a:r>
              <a:rPr lang="en-GB" sz="2100" dirty="0">
                <a:solidFill>
                  <a:srgbClr val="105076"/>
                </a:solidFill>
                <a:latin typeface="Century Gothic" panose="020B0502020202020204" pitchFamily="34" charset="0"/>
              </a:rPr>
              <a:t>9. The fish was eaten by the shark. </a:t>
            </a:r>
            <a:br>
              <a:rPr lang="en-GB" sz="2100" dirty="0">
                <a:solidFill>
                  <a:srgbClr val="105076"/>
                </a:solidFill>
                <a:latin typeface="Century Gothic" panose="020B0502020202020204" pitchFamily="34" charset="0"/>
              </a:rPr>
            </a:br>
            <a:r>
              <a:rPr lang="en-GB" sz="2100" dirty="0">
                <a:solidFill>
                  <a:srgbClr val="105076"/>
                </a:solidFill>
                <a:latin typeface="Century Gothic" panose="020B0502020202020204" pitchFamily="34" charset="0"/>
              </a:rPr>
              <a:t>10. Making myself do sport is my ambition this year! </a:t>
            </a:r>
          </a:p>
        </p:txBody>
      </p:sp>
      <p:sp>
        <p:nvSpPr>
          <p:cNvPr id="20" name="TextBox 19"/>
          <p:cNvSpPr txBox="1"/>
          <p:nvPr/>
        </p:nvSpPr>
        <p:spPr>
          <a:xfrm>
            <a:off x="115669" y="1533657"/>
            <a:ext cx="11604095" cy="415498"/>
          </a:xfrm>
          <a:prstGeom prst="rect">
            <a:avLst/>
          </a:prstGeom>
          <a:solidFill>
            <a:schemeClr val="bg1"/>
          </a:solidFill>
        </p:spPr>
        <p:txBody>
          <a:bodyPr wrap="square" rtlCol="0">
            <a:spAutoFit/>
          </a:bodyPr>
          <a:lstStyle/>
          <a:p>
            <a:r>
              <a:rPr lang="en-GB" sz="2100" dirty="0">
                <a:solidFill>
                  <a:srgbClr val="105076"/>
                </a:solidFill>
                <a:latin typeface="Century Gothic" panose="020B0502020202020204" pitchFamily="34" charset="0"/>
              </a:rPr>
              <a:t>1. George </a:t>
            </a:r>
            <a:r>
              <a:rPr lang="en-GB" sz="2100" b="1" dirty="0">
                <a:solidFill>
                  <a:srgbClr val="105076"/>
                </a:solidFill>
                <a:latin typeface="Century Gothic" panose="020B0502020202020204" pitchFamily="34" charset="0"/>
              </a:rPr>
              <a:t>plays</a:t>
            </a:r>
            <a:r>
              <a:rPr lang="en-GB" sz="2100" dirty="0">
                <a:solidFill>
                  <a:srgbClr val="105076"/>
                </a:solidFill>
                <a:latin typeface="Century Gothic" panose="020B0502020202020204" pitchFamily="34" charset="0"/>
              </a:rPr>
              <a:t> computer games for three hours every day. </a:t>
            </a:r>
            <a:r>
              <a:rPr lang="en-GB" sz="2100" b="1" dirty="0">
                <a:solidFill>
                  <a:srgbClr val="105076"/>
                </a:solidFill>
                <a:latin typeface="Century Gothic" panose="020B0502020202020204" pitchFamily="34" charset="0"/>
              </a:rPr>
              <a:t>[to play]</a:t>
            </a:r>
            <a:endParaRPr lang="en-GB" sz="2100" b="1" dirty="0">
              <a:solidFill>
                <a:prstClr val="black"/>
              </a:solidFill>
            </a:endParaRPr>
          </a:p>
        </p:txBody>
      </p:sp>
      <p:sp>
        <p:nvSpPr>
          <p:cNvPr id="47" name="TextBox 46"/>
          <p:cNvSpPr txBox="1"/>
          <p:nvPr/>
        </p:nvSpPr>
        <p:spPr>
          <a:xfrm>
            <a:off x="115668" y="2011492"/>
            <a:ext cx="11604095" cy="415498"/>
          </a:xfrm>
          <a:prstGeom prst="rect">
            <a:avLst/>
          </a:prstGeom>
          <a:solidFill>
            <a:schemeClr val="bg1"/>
          </a:solidFill>
        </p:spPr>
        <p:txBody>
          <a:bodyPr wrap="square" rtlCol="0">
            <a:spAutoFit/>
          </a:bodyPr>
          <a:lstStyle/>
          <a:p>
            <a:r>
              <a:rPr lang="en-GB" sz="2100" dirty="0">
                <a:solidFill>
                  <a:srgbClr val="105076"/>
                </a:solidFill>
                <a:latin typeface="Century Gothic" panose="020B0502020202020204" pitchFamily="34" charset="0"/>
              </a:rPr>
              <a:t>2. Helen </a:t>
            </a:r>
            <a:r>
              <a:rPr lang="en-GB" sz="2100" b="1" dirty="0">
                <a:solidFill>
                  <a:srgbClr val="105076"/>
                </a:solidFill>
                <a:latin typeface="Century Gothic" panose="020B0502020202020204" pitchFamily="34" charset="0"/>
              </a:rPr>
              <a:t>loves</a:t>
            </a:r>
            <a:r>
              <a:rPr lang="en-GB" sz="2100" dirty="0">
                <a:solidFill>
                  <a:srgbClr val="105076"/>
                </a:solidFill>
                <a:latin typeface="Century Gothic" panose="020B0502020202020204" pitchFamily="34" charset="0"/>
              </a:rPr>
              <a:t> detective stories. </a:t>
            </a:r>
            <a:r>
              <a:rPr lang="en-GB" sz="2100" b="1" dirty="0">
                <a:solidFill>
                  <a:srgbClr val="105076"/>
                </a:solidFill>
                <a:latin typeface="Century Gothic" panose="020B0502020202020204" pitchFamily="34" charset="0"/>
              </a:rPr>
              <a:t>[to love]</a:t>
            </a:r>
            <a:endParaRPr lang="en-GB" sz="2100" b="1" dirty="0">
              <a:solidFill>
                <a:prstClr val="black"/>
              </a:solidFill>
            </a:endParaRPr>
          </a:p>
        </p:txBody>
      </p:sp>
      <p:sp>
        <p:nvSpPr>
          <p:cNvPr id="66" name="TextBox 65"/>
          <p:cNvSpPr txBox="1"/>
          <p:nvPr/>
        </p:nvSpPr>
        <p:spPr>
          <a:xfrm>
            <a:off x="115667" y="2491194"/>
            <a:ext cx="11604095" cy="415498"/>
          </a:xfrm>
          <a:prstGeom prst="rect">
            <a:avLst/>
          </a:prstGeom>
          <a:solidFill>
            <a:schemeClr val="bg1"/>
          </a:solidFill>
        </p:spPr>
        <p:txBody>
          <a:bodyPr wrap="square" rtlCol="0">
            <a:spAutoFit/>
          </a:bodyPr>
          <a:lstStyle/>
          <a:p>
            <a:r>
              <a:rPr lang="en-GB" sz="2100" dirty="0">
                <a:solidFill>
                  <a:srgbClr val="105076"/>
                </a:solidFill>
                <a:latin typeface="Century Gothic" panose="020B0502020202020204" pitchFamily="34" charset="0"/>
              </a:rPr>
              <a:t>3. Everyone </a:t>
            </a:r>
            <a:r>
              <a:rPr lang="en-GB" sz="2100" b="1" dirty="0">
                <a:solidFill>
                  <a:srgbClr val="105076"/>
                </a:solidFill>
                <a:latin typeface="Century Gothic" panose="020B0502020202020204" pitchFamily="34" charset="0"/>
              </a:rPr>
              <a:t>thinks </a:t>
            </a:r>
            <a:r>
              <a:rPr lang="en-GB" sz="2100" dirty="0">
                <a:solidFill>
                  <a:srgbClr val="105076"/>
                </a:solidFill>
                <a:latin typeface="Century Gothic" panose="020B0502020202020204" pitchFamily="34" charset="0"/>
              </a:rPr>
              <a:t>that it </a:t>
            </a:r>
            <a:r>
              <a:rPr lang="en-GB" sz="2100" b="1" dirty="0">
                <a:solidFill>
                  <a:srgbClr val="105076"/>
                </a:solidFill>
                <a:latin typeface="Century Gothic" panose="020B0502020202020204" pitchFamily="34" charset="0"/>
              </a:rPr>
              <a:t>is</a:t>
            </a:r>
            <a:r>
              <a:rPr lang="en-GB" sz="2100" dirty="0">
                <a:solidFill>
                  <a:srgbClr val="105076"/>
                </a:solidFill>
                <a:latin typeface="Century Gothic" panose="020B0502020202020204" pitchFamily="34" charset="0"/>
              </a:rPr>
              <a:t> great. </a:t>
            </a:r>
            <a:r>
              <a:rPr lang="en-GB" sz="2100" b="1" dirty="0">
                <a:solidFill>
                  <a:srgbClr val="105076"/>
                </a:solidFill>
                <a:latin typeface="Century Gothic" panose="020B0502020202020204" pitchFamily="34" charset="0"/>
              </a:rPr>
              <a:t>[to think, to be]</a:t>
            </a:r>
            <a:endParaRPr lang="en-GB" sz="2100" b="1" dirty="0">
              <a:solidFill>
                <a:prstClr val="black"/>
              </a:solidFill>
            </a:endParaRPr>
          </a:p>
        </p:txBody>
      </p:sp>
      <p:sp>
        <p:nvSpPr>
          <p:cNvPr id="69" name="TextBox 68"/>
          <p:cNvSpPr txBox="1"/>
          <p:nvPr/>
        </p:nvSpPr>
        <p:spPr>
          <a:xfrm>
            <a:off x="115666" y="2969029"/>
            <a:ext cx="11604095" cy="415498"/>
          </a:xfrm>
          <a:prstGeom prst="rect">
            <a:avLst/>
          </a:prstGeom>
          <a:solidFill>
            <a:schemeClr val="bg1"/>
          </a:solidFill>
        </p:spPr>
        <p:txBody>
          <a:bodyPr wrap="square" rtlCol="0">
            <a:spAutoFit/>
          </a:bodyPr>
          <a:lstStyle/>
          <a:p>
            <a:r>
              <a:rPr lang="en-GB" sz="2100" dirty="0">
                <a:solidFill>
                  <a:srgbClr val="105076"/>
                </a:solidFill>
                <a:latin typeface="Century Gothic" panose="020B0502020202020204" pitchFamily="34" charset="0"/>
              </a:rPr>
              <a:t>4. He never really </a:t>
            </a:r>
            <a:r>
              <a:rPr lang="en-GB" sz="2100" b="1" dirty="0">
                <a:solidFill>
                  <a:srgbClr val="105076"/>
                </a:solidFill>
                <a:latin typeface="Century Gothic" panose="020B0502020202020204" pitchFamily="34" charset="0"/>
              </a:rPr>
              <a:t>liked </a:t>
            </a:r>
            <a:r>
              <a:rPr lang="en-GB" sz="2100" dirty="0">
                <a:solidFill>
                  <a:srgbClr val="105076"/>
                </a:solidFill>
                <a:latin typeface="Century Gothic" panose="020B0502020202020204" pitchFamily="34" charset="0"/>
              </a:rPr>
              <a:t>fizzy drinks. </a:t>
            </a:r>
            <a:r>
              <a:rPr lang="en-GB" sz="2100" b="1" dirty="0">
                <a:solidFill>
                  <a:srgbClr val="105076"/>
                </a:solidFill>
                <a:latin typeface="Century Gothic" panose="020B0502020202020204" pitchFamily="34" charset="0"/>
              </a:rPr>
              <a:t>[to like]</a:t>
            </a:r>
            <a:endParaRPr lang="en-GB" sz="2100" b="1" dirty="0">
              <a:solidFill>
                <a:prstClr val="black"/>
              </a:solidFill>
            </a:endParaRPr>
          </a:p>
        </p:txBody>
      </p:sp>
      <p:sp>
        <p:nvSpPr>
          <p:cNvPr id="75" name="TextBox 74"/>
          <p:cNvSpPr txBox="1"/>
          <p:nvPr/>
        </p:nvSpPr>
        <p:spPr>
          <a:xfrm>
            <a:off x="115665" y="3445296"/>
            <a:ext cx="11604095" cy="415498"/>
          </a:xfrm>
          <a:prstGeom prst="rect">
            <a:avLst/>
          </a:prstGeom>
          <a:solidFill>
            <a:schemeClr val="bg1"/>
          </a:solidFill>
        </p:spPr>
        <p:txBody>
          <a:bodyPr wrap="square" rtlCol="0">
            <a:spAutoFit/>
          </a:bodyPr>
          <a:lstStyle/>
          <a:p>
            <a:r>
              <a:rPr lang="en-GB" sz="2100" dirty="0">
                <a:solidFill>
                  <a:srgbClr val="105076"/>
                </a:solidFill>
                <a:latin typeface="Century Gothic" panose="020B0502020202020204" pitchFamily="34" charset="0"/>
              </a:rPr>
              <a:t>5. The climate is </a:t>
            </a:r>
            <a:r>
              <a:rPr lang="en-GB" sz="2100" b="1" dirty="0">
                <a:solidFill>
                  <a:srgbClr val="105076"/>
                </a:solidFill>
                <a:latin typeface="Century Gothic" panose="020B0502020202020204" pitchFamily="34" charset="0"/>
              </a:rPr>
              <a:t>getting</a:t>
            </a:r>
            <a:r>
              <a:rPr lang="en-GB" sz="2100" dirty="0">
                <a:solidFill>
                  <a:srgbClr val="105076"/>
                </a:solidFill>
                <a:latin typeface="Century Gothic" panose="020B0502020202020204" pitchFamily="34" charset="0"/>
              </a:rPr>
              <a:t> warmer. </a:t>
            </a:r>
            <a:r>
              <a:rPr lang="en-GB" sz="2100" b="1" dirty="0">
                <a:solidFill>
                  <a:srgbClr val="105076"/>
                </a:solidFill>
                <a:latin typeface="Century Gothic" panose="020B0502020202020204" pitchFamily="34" charset="0"/>
              </a:rPr>
              <a:t>[to get]</a:t>
            </a:r>
            <a:endParaRPr lang="en-GB" sz="2100" dirty="0">
              <a:solidFill>
                <a:srgbClr val="105076"/>
              </a:solidFill>
              <a:latin typeface="Century Gothic" panose="020B0502020202020204" pitchFamily="34" charset="0"/>
            </a:endParaRPr>
          </a:p>
        </p:txBody>
      </p:sp>
      <p:sp>
        <p:nvSpPr>
          <p:cNvPr id="76" name="TextBox 75"/>
          <p:cNvSpPr txBox="1"/>
          <p:nvPr/>
        </p:nvSpPr>
        <p:spPr>
          <a:xfrm>
            <a:off x="115664" y="3938940"/>
            <a:ext cx="12076336" cy="415498"/>
          </a:xfrm>
          <a:prstGeom prst="rect">
            <a:avLst/>
          </a:prstGeom>
          <a:solidFill>
            <a:schemeClr val="bg1"/>
          </a:solidFill>
        </p:spPr>
        <p:txBody>
          <a:bodyPr wrap="square" rtlCol="0">
            <a:spAutoFit/>
          </a:bodyPr>
          <a:lstStyle/>
          <a:p>
            <a:r>
              <a:rPr lang="en-GB" sz="2100" dirty="0">
                <a:solidFill>
                  <a:srgbClr val="105076"/>
                </a:solidFill>
                <a:latin typeface="Century Gothic" panose="020B0502020202020204" pitchFamily="34" charset="0"/>
              </a:rPr>
              <a:t>6. If the match </a:t>
            </a:r>
            <a:r>
              <a:rPr lang="en-GB" sz="2100" b="1" dirty="0">
                <a:solidFill>
                  <a:srgbClr val="105076"/>
                </a:solidFill>
                <a:latin typeface="Century Gothic" panose="020B0502020202020204" pitchFamily="34" charset="0"/>
              </a:rPr>
              <a:t>had been </a:t>
            </a:r>
            <a:r>
              <a:rPr lang="en-GB" sz="2100" dirty="0">
                <a:solidFill>
                  <a:srgbClr val="105076"/>
                </a:solidFill>
                <a:latin typeface="Century Gothic" panose="020B0502020202020204" pitchFamily="34" charset="0"/>
              </a:rPr>
              <a:t>more exciting, the players would </a:t>
            </a:r>
            <a:r>
              <a:rPr lang="en-GB" sz="2100" b="1" dirty="0">
                <a:solidFill>
                  <a:srgbClr val="105076"/>
                </a:solidFill>
                <a:latin typeface="Century Gothic" panose="020B0502020202020204" pitchFamily="34" charset="0"/>
              </a:rPr>
              <a:t>have been </a:t>
            </a:r>
            <a:r>
              <a:rPr lang="en-GB" sz="2100" dirty="0">
                <a:solidFill>
                  <a:srgbClr val="105076"/>
                </a:solidFill>
                <a:latin typeface="Century Gothic" panose="020B0502020202020204" pitchFamily="34" charset="0"/>
              </a:rPr>
              <a:t>happier. </a:t>
            </a:r>
            <a:r>
              <a:rPr lang="en-GB" sz="2100" b="1" dirty="0">
                <a:solidFill>
                  <a:srgbClr val="105076"/>
                </a:solidFill>
                <a:latin typeface="Century Gothic" panose="020B0502020202020204" pitchFamily="34" charset="0"/>
              </a:rPr>
              <a:t>[to be, to be]</a:t>
            </a:r>
            <a:endParaRPr lang="en-GB" sz="2100" dirty="0">
              <a:solidFill>
                <a:srgbClr val="105076"/>
              </a:solidFill>
              <a:latin typeface="Century Gothic" panose="020B0502020202020204" pitchFamily="34" charset="0"/>
            </a:endParaRPr>
          </a:p>
        </p:txBody>
      </p:sp>
      <p:sp>
        <p:nvSpPr>
          <p:cNvPr id="77" name="TextBox 76"/>
          <p:cNvSpPr txBox="1"/>
          <p:nvPr/>
        </p:nvSpPr>
        <p:spPr>
          <a:xfrm>
            <a:off x="115664" y="4399398"/>
            <a:ext cx="11604095" cy="415498"/>
          </a:xfrm>
          <a:prstGeom prst="rect">
            <a:avLst/>
          </a:prstGeom>
          <a:solidFill>
            <a:schemeClr val="bg1"/>
          </a:solidFill>
        </p:spPr>
        <p:txBody>
          <a:bodyPr wrap="square" rtlCol="0">
            <a:spAutoFit/>
          </a:bodyPr>
          <a:lstStyle/>
          <a:p>
            <a:r>
              <a:rPr lang="en-GB" sz="2100" dirty="0">
                <a:solidFill>
                  <a:srgbClr val="105076"/>
                </a:solidFill>
                <a:latin typeface="Century Gothic" panose="020B0502020202020204" pitchFamily="34" charset="0"/>
              </a:rPr>
              <a:t>7. Are you </a:t>
            </a:r>
            <a:r>
              <a:rPr lang="en-GB" sz="2100" b="1" dirty="0">
                <a:solidFill>
                  <a:srgbClr val="105076"/>
                </a:solidFill>
                <a:latin typeface="Century Gothic" panose="020B0502020202020204" pitchFamily="34" charset="0"/>
              </a:rPr>
              <a:t>becoming </a:t>
            </a:r>
            <a:r>
              <a:rPr lang="en-GB" sz="2100" dirty="0">
                <a:solidFill>
                  <a:srgbClr val="105076"/>
                </a:solidFill>
                <a:latin typeface="Century Gothic" panose="020B0502020202020204" pitchFamily="34" charset="0"/>
              </a:rPr>
              <a:t>a bore? </a:t>
            </a:r>
            <a:r>
              <a:rPr lang="en-GB" sz="2100" b="1" dirty="0">
                <a:solidFill>
                  <a:srgbClr val="105076"/>
                </a:solidFill>
                <a:latin typeface="Century Gothic" panose="020B0502020202020204" pitchFamily="34" charset="0"/>
              </a:rPr>
              <a:t>[to become]</a:t>
            </a:r>
            <a:endParaRPr lang="en-GB" sz="2100" dirty="0">
              <a:solidFill>
                <a:srgbClr val="105076"/>
              </a:solidFill>
              <a:latin typeface="Century Gothic" panose="020B0502020202020204" pitchFamily="34" charset="0"/>
            </a:endParaRPr>
          </a:p>
        </p:txBody>
      </p:sp>
      <p:sp>
        <p:nvSpPr>
          <p:cNvPr id="78" name="TextBox 77"/>
          <p:cNvSpPr txBox="1"/>
          <p:nvPr/>
        </p:nvSpPr>
        <p:spPr>
          <a:xfrm>
            <a:off x="115664" y="4859856"/>
            <a:ext cx="11604095" cy="415498"/>
          </a:xfrm>
          <a:prstGeom prst="rect">
            <a:avLst/>
          </a:prstGeom>
          <a:solidFill>
            <a:schemeClr val="bg1"/>
          </a:solidFill>
        </p:spPr>
        <p:txBody>
          <a:bodyPr wrap="square" rtlCol="0">
            <a:spAutoFit/>
          </a:bodyPr>
          <a:lstStyle/>
          <a:p>
            <a:r>
              <a:rPr lang="en-GB" sz="2100" dirty="0">
                <a:solidFill>
                  <a:srgbClr val="105076"/>
                </a:solidFill>
                <a:latin typeface="Century Gothic" panose="020B0502020202020204" pitchFamily="34" charset="0"/>
              </a:rPr>
              <a:t>8. What kind of taste </a:t>
            </a:r>
            <a:r>
              <a:rPr lang="en-GB" sz="2100" b="1" dirty="0">
                <a:solidFill>
                  <a:srgbClr val="105076"/>
                </a:solidFill>
                <a:latin typeface="Century Gothic" panose="020B0502020202020204" pitchFamily="34" charset="0"/>
              </a:rPr>
              <a:t>do</a:t>
            </a:r>
            <a:r>
              <a:rPr lang="en-GB" sz="2100" dirty="0">
                <a:solidFill>
                  <a:srgbClr val="105076"/>
                </a:solidFill>
                <a:latin typeface="Century Gothic" panose="020B0502020202020204" pitchFamily="34" charset="0"/>
              </a:rPr>
              <a:t> you </a:t>
            </a:r>
            <a:r>
              <a:rPr lang="en-GB" sz="2100" b="1" dirty="0">
                <a:solidFill>
                  <a:srgbClr val="105076"/>
                </a:solidFill>
                <a:latin typeface="Century Gothic" panose="020B0502020202020204" pitchFamily="34" charset="0"/>
              </a:rPr>
              <a:t>detect</a:t>
            </a:r>
            <a:r>
              <a:rPr lang="en-GB" sz="2100" dirty="0">
                <a:solidFill>
                  <a:srgbClr val="105076"/>
                </a:solidFill>
                <a:latin typeface="Century Gothic" panose="020B0502020202020204" pitchFamily="34" charset="0"/>
              </a:rPr>
              <a:t>? </a:t>
            </a:r>
            <a:r>
              <a:rPr lang="en-GB" sz="2100" b="1" dirty="0">
                <a:solidFill>
                  <a:srgbClr val="105076"/>
                </a:solidFill>
                <a:latin typeface="Century Gothic" panose="020B0502020202020204" pitchFamily="34" charset="0"/>
              </a:rPr>
              <a:t>[to do, to detect]</a:t>
            </a:r>
            <a:endParaRPr lang="en-GB" sz="2100" dirty="0">
              <a:solidFill>
                <a:srgbClr val="105076"/>
              </a:solidFill>
              <a:latin typeface="Century Gothic" panose="020B0502020202020204" pitchFamily="34" charset="0"/>
            </a:endParaRPr>
          </a:p>
        </p:txBody>
      </p:sp>
      <p:sp>
        <p:nvSpPr>
          <p:cNvPr id="79" name="TextBox 78"/>
          <p:cNvSpPr txBox="1"/>
          <p:nvPr/>
        </p:nvSpPr>
        <p:spPr>
          <a:xfrm>
            <a:off x="115663" y="5355590"/>
            <a:ext cx="11604095" cy="415498"/>
          </a:xfrm>
          <a:prstGeom prst="rect">
            <a:avLst/>
          </a:prstGeom>
          <a:solidFill>
            <a:schemeClr val="bg1"/>
          </a:solidFill>
        </p:spPr>
        <p:txBody>
          <a:bodyPr wrap="square" rtlCol="0">
            <a:spAutoFit/>
          </a:bodyPr>
          <a:lstStyle/>
          <a:p>
            <a:r>
              <a:rPr lang="en-GB" sz="2100" dirty="0">
                <a:solidFill>
                  <a:srgbClr val="105076"/>
                </a:solidFill>
                <a:latin typeface="Century Gothic" panose="020B0502020202020204" pitchFamily="34" charset="0"/>
              </a:rPr>
              <a:t>9. The fish </a:t>
            </a:r>
            <a:r>
              <a:rPr lang="en-GB" sz="2100" b="1" dirty="0">
                <a:solidFill>
                  <a:srgbClr val="105076"/>
                </a:solidFill>
                <a:latin typeface="Century Gothic" panose="020B0502020202020204" pitchFamily="34" charset="0"/>
              </a:rPr>
              <a:t>was eaten </a:t>
            </a:r>
            <a:r>
              <a:rPr lang="en-GB" sz="2100" dirty="0">
                <a:solidFill>
                  <a:srgbClr val="105076"/>
                </a:solidFill>
                <a:latin typeface="Century Gothic" panose="020B0502020202020204" pitchFamily="34" charset="0"/>
              </a:rPr>
              <a:t>by the shark. </a:t>
            </a:r>
            <a:r>
              <a:rPr lang="en-GB" sz="2100" b="1" dirty="0">
                <a:solidFill>
                  <a:srgbClr val="105076"/>
                </a:solidFill>
                <a:latin typeface="Century Gothic" panose="020B0502020202020204" pitchFamily="34" charset="0"/>
              </a:rPr>
              <a:t>[to eat]</a:t>
            </a:r>
            <a:endParaRPr lang="en-GB" sz="2100" dirty="0">
              <a:solidFill>
                <a:srgbClr val="105076"/>
              </a:solidFill>
              <a:latin typeface="Century Gothic" panose="020B0502020202020204" pitchFamily="34" charset="0"/>
            </a:endParaRPr>
          </a:p>
        </p:txBody>
      </p:sp>
      <p:sp>
        <p:nvSpPr>
          <p:cNvPr id="81" name="TextBox 80"/>
          <p:cNvSpPr txBox="1"/>
          <p:nvPr/>
        </p:nvSpPr>
        <p:spPr>
          <a:xfrm>
            <a:off x="115662" y="5816048"/>
            <a:ext cx="11604095" cy="415498"/>
          </a:xfrm>
          <a:prstGeom prst="rect">
            <a:avLst/>
          </a:prstGeom>
          <a:solidFill>
            <a:schemeClr val="bg1"/>
          </a:solidFill>
        </p:spPr>
        <p:txBody>
          <a:bodyPr wrap="square" rtlCol="0">
            <a:spAutoFit/>
          </a:bodyPr>
          <a:lstStyle/>
          <a:p>
            <a:r>
              <a:rPr lang="en-GB" sz="2100" dirty="0">
                <a:solidFill>
                  <a:srgbClr val="105076"/>
                </a:solidFill>
                <a:latin typeface="Century Gothic" panose="020B0502020202020204" pitchFamily="34" charset="0"/>
              </a:rPr>
              <a:t>10. </a:t>
            </a:r>
            <a:r>
              <a:rPr lang="en-GB" sz="2100" b="1" dirty="0">
                <a:solidFill>
                  <a:srgbClr val="105076"/>
                </a:solidFill>
                <a:latin typeface="Century Gothic" panose="020B0502020202020204" pitchFamily="34" charset="0"/>
              </a:rPr>
              <a:t>Making</a:t>
            </a:r>
            <a:r>
              <a:rPr lang="en-GB" sz="2100" dirty="0">
                <a:solidFill>
                  <a:srgbClr val="105076"/>
                </a:solidFill>
                <a:latin typeface="Century Gothic" panose="020B0502020202020204" pitchFamily="34" charset="0"/>
              </a:rPr>
              <a:t> myself </a:t>
            </a:r>
            <a:r>
              <a:rPr lang="en-GB" sz="2100" b="1" dirty="0">
                <a:solidFill>
                  <a:srgbClr val="105076"/>
                </a:solidFill>
                <a:latin typeface="Century Gothic" panose="020B0502020202020204" pitchFamily="34" charset="0"/>
              </a:rPr>
              <a:t>do</a:t>
            </a:r>
            <a:r>
              <a:rPr lang="en-GB" sz="2100" dirty="0">
                <a:solidFill>
                  <a:srgbClr val="105076"/>
                </a:solidFill>
                <a:latin typeface="Century Gothic" panose="020B0502020202020204" pitchFamily="34" charset="0"/>
              </a:rPr>
              <a:t> sport</a:t>
            </a:r>
            <a:r>
              <a:rPr lang="en-GB" sz="2100" b="1" dirty="0">
                <a:solidFill>
                  <a:srgbClr val="105076"/>
                </a:solidFill>
                <a:latin typeface="Century Gothic" panose="020B0502020202020204" pitchFamily="34" charset="0"/>
              </a:rPr>
              <a:t> is </a:t>
            </a:r>
            <a:r>
              <a:rPr lang="en-GB" sz="2100" dirty="0">
                <a:solidFill>
                  <a:srgbClr val="105076"/>
                </a:solidFill>
                <a:latin typeface="Century Gothic" panose="020B0502020202020204" pitchFamily="34" charset="0"/>
              </a:rPr>
              <a:t>my ambition this year! </a:t>
            </a:r>
            <a:r>
              <a:rPr lang="en-GB" sz="2100" b="1" dirty="0">
                <a:solidFill>
                  <a:srgbClr val="105076"/>
                </a:solidFill>
                <a:latin typeface="Century Gothic" panose="020B0502020202020204" pitchFamily="34" charset="0"/>
              </a:rPr>
              <a:t>[to make, to do, to be]</a:t>
            </a:r>
            <a:endParaRPr lang="en-GB" sz="2100" dirty="0">
              <a:solidFill>
                <a:srgbClr val="105076"/>
              </a:solidFill>
              <a:latin typeface="Century Gothic" panose="020B0502020202020204" pitchFamily="34" charset="0"/>
            </a:endParaRPr>
          </a:p>
        </p:txBody>
      </p:sp>
    </p:spTree>
    <p:extLst>
      <p:ext uri="{BB962C8B-B14F-4D97-AF65-F5344CB8AC3E}">
        <p14:creationId xmlns:p14="http://schemas.microsoft.com/office/powerpoint/2010/main" val="42144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7" grpId="0" animBg="1"/>
      <p:bldP spid="66" grpId="0" animBg="1"/>
      <p:bldP spid="69" grpId="0" animBg="1"/>
      <p:bldP spid="75" grpId="0" animBg="1"/>
      <p:bldP spid="76" grpId="0" animBg="1"/>
      <p:bldP spid="77" grpId="0" animBg="1"/>
      <p:bldP spid="78" grpId="0" animBg="1"/>
      <p:bldP spid="79"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200" b="1" dirty="0">
                <a:solidFill>
                  <a:schemeClr val="bg1"/>
                </a:solidFill>
              </a:rPr>
              <a:t>Grammar teaching in KS2</a:t>
            </a:r>
          </a:p>
        </p:txBody>
      </p:sp>
      <p:sp>
        <p:nvSpPr>
          <p:cNvPr id="7" name="TextBox 6"/>
          <p:cNvSpPr txBox="1"/>
          <p:nvPr/>
        </p:nvSpPr>
        <p:spPr>
          <a:xfrm>
            <a:off x="594588" y="1622426"/>
            <a:ext cx="11432580" cy="4093428"/>
          </a:xfrm>
          <a:prstGeom prst="rect">
            <a:avLst/>
          </a:prstGeom>
          <a:noFill/>
        </p:spPr>
        <p:txBody>
          <a:bodyPr wrap="square" rtlCol="0">
            <a:spAutoFit/>
          </a:bodyPr>
          <a:lstStyle/>
          <a:p>
            <a:r>
              <a:rPr lang="en-GB" sz="2000" dirty="0">
                <a:solidFill>
                  <a:schemeClr val="tx2"/>
                </a:solidFill>
                <a:latin typeface="Century Gothic" panose="020B0502020202020204" pitchFamily="34" charset="0"/>
              </a:rPr>
              <a:t>In the English curriculum…</a:t>
            </a: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Driven by the Grammar, Punctuation and Spelling component of the SATs tests</a:t>
            </a: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Developing pupils’ explicit knowledge about English to enable “more conscious control and choice” in their language use (</a:t>
            </a:r>
            <a:r>
              <a:rPr lang="en-GB" sz="2000" dirty="0" err="1">
                <a:solidFill>
                  <a:schemeClr val="tx2"/>
                </a:solidFill>
                <a:latin typeface="Century Gothic" panose="020B0502020202020204" pitchFamily="34" charset="0"/>
              </a:rPr>
              <a:t>DfE</a:t>
            </a:r>
            <a:r>
              <a:rPr lang="en-GB" sz="2000" dirty="0">
                <a:solidFill>
                  <a:schemeClr val="tx2"/>
                </a:solidFill>
                <a:latin typeface="Century Gothic" panose="020B0502020202020204" pitchFamily="34" charset="0"/>
              </a:rPr>
              <a:t>, 2013a)</a:t>
            </a:r>
          </a:p>
          <a:p>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In tandem with developing literacy skills: exploring how new grammatical concepts are used by others (e.g. in their reading) and how to apply these concepts (e.g. in their writing)</a:t>
            </a:r>
          </a:p>
          <a:p>
            <a:endParaRPr lang="en-GB" sz="2000" dirty="0">
              <a:solidFill>
                <a:schemeClr val="tx2"/>
              </a:solidFill>
              <a:latin typeface="Century Gothic" panose="020B0502020202020204" pitchFamily="34" charset="0"/>
            </a:endParaRPr>
          </a:p>
        </p:txBody>
      </p:sp>
      <p:sp>
        <p:nvSpPr>
          <p:cNvPr id="8" name="TextBox 7"/>
          <p:cNvSpPr txBox="1"/>
          <p:nvPr/>
        </p:nvSpPr>
        <p:spPr>
          <a:xfrm>
            <a:off x="7115415" y="6494075"/>
            <a:ext cx="3112320"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26061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fo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21"/>
            <a:ext cx="6457246" cy="867128"/>
          </a:xfrm>
          <a:prstGeom prst="rect">
            <a:avLst/>
          </a:prstGeom>
        </p:spPr>
      </p:pic>
      <p:sp>
        <p:nvSpPr>
          <p:cNvPr id="8" name="Title 7">
            <a:extLst>
              <a:ext uri="{FF2B5EF4-FFF2-40B4-BE49-F238E27FC236}">
                <a16:creationId xmlns:a16="http://schemas.microsoft.com/office/drawing/2014/main" id="{38BC897D-3409-B041-AA0F-0B82B0B7EE16}"/>
              </a:ext>
            </a:extLst>
          </p:cNvPr>
          <p:cNvSpPr>
            <a:spLocks noGrp="1"/>
          </p:cNvSpPr>
          <p:nvPr>
            <p:ph type="title"/>
          </p:nvPr>
        </p:nvSpPr>
        <p:spPr>
          <a:xfrm>
            <a:off x="41564" y="87016"/>
            <a:ext cx="5424055" cy="833419"/>
          </a:xfrm>
        </p:spPr>
        <p:txBody>
          <a:bodyPr>
            <a:normAutofit/>
          </a:bodyPr>
          <a:lstStyle/>
          <a:p>
            <a:r>
              <a:rPr lang="en-GB" sz="2800" b="1" dirty="0">
                <a:solidFill>
                  <a:prstClr val="white"/>
                </a:solidFill>
              </a:rPr>
              <a:t>Present simple or continuous?</a:t>
            </a:r>
            <a:endParaRPr lang="en-US" sz="2800" dirty="0"/>
          </a:p>
        </p:txBody>
      </p:sp>
      <p:sp>
        <p:nvSpPr>
          <p:cNvPr id="2" name="Rounded Rectangle 1">
            <a:extLst>
              <a:ext uri="{FF2B5EF4-FFF2-40B4-BE49-F238E27FC236}">
                <a16:creationId xmlns:a16="http://schemas.microsoft.com/office/drawing/2014/main" id="{C296FE08-43E2-6E45-A27E-234EC6D29B89}"/>
              </a:ext>
            </a:extLst>
          </p:cNvPr>
          <p:cNvSpPr/>
          <p:nvPr/>
        </p:nvSpPr>
        <p:spPr>
          <a:xfrm>
            <a:off x="10175630" y="181905"/>
            <a:ext cx="1821839"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grammaire</a:t>
            </a:r>
            <a:endParaRPr lang="en-GB" b="1" dirty="0">
              <a:solidFill>
                <a:prstClr val="white"/>
              </a:solidFill>
              <a:latin typeface="Century Gothic" panose="020B0502020202020204" pitchFamily="34" charset="0"/>
            </a:endParaRPr>
          </a:p>
        </p:txBody>
      </p:sp>
      <p:sp>
        <p:nvSpPr>
          <p:cNvPr id="7" name="TextBox 6"/>
          <p:cNvSpPr txBox="1"/>
          <p:nvPr/>
        </p:nvSpPr>
        <p:spPr>
          <a:xfrm>
            <a:off x="300037" y="1425855"/>
            <a:ext cx="11697432" cy="4154984"/>
          </a:xfrm>
          <a:prstGeom prst="rect">
            <a:avLst/>
          </a:prstGeom>
          <a:noFill/>
        </p:spPr>
        <p:txBody>
          <a:bodyPr wrap="square" rtlCol="0">
            <a:spAutoFit/>
          </a:bodyPr>
          <a:lstStyle/>
          <a:p>
            <a:r>
              <a:rPr lang="en-GB" sz="2200" dirty="0">
                <a:solidFill>
                  <a:srgbClr val="105076"/>
                </a:solidFill>
                <a:latin typeface="Century Gothic" panose="020B0502020202020204" pitchFamily="34" charset="0"/>
              </a:rPr>
              <a:t>English has </a:t>
            </a:r>
            <a:r>
              <a:rPr lang="en-GB" sz="2200" b="1" dirty="0">
                <a:solidFill>
                  <a:srgbClr val="105076"/>
                </a:solidFill>
                <a:latin typeface="Century Gothic" panose="020B0502020202020204" pitchFamily="34" charset="0"/>
              </a:rPr>
              <a:t>two present tense forms. </a:t>
            </a:r>
          </a:p>
          <a:p>
            <a:endParaRPr lang="en-GB" sz="2200" b="1" dirty="0">
              <a:solidFill>
                <a:srgbClr val="105076"/>
              </a:solidFill>
              <a:latin typeface="Century Gothic" panose="020B0502020202020204" pitchFamily="34" charset="0"/>
            </a:endParaRPr>
          </a:p>
          <a:p>
            <a:r>
              <a:rPr lang="en-GB" sz="2200" dirty="0">
                <a:solidFill>
                  <a:srgbClr val="105076"/>
                </a:solidFill>
                <a:latin typeface="Century Gothic" panose="020B0502020202020204" pitchFamily="34" charset="0"/>
              </a:rPr>
              <a:t>I </a:t>
            </a:r>
            <a:r>
              <a:rPr lang="en-GB" sz="2200" b="1" dirty="0">
                <a:solidFill>
                  <a:srgbClr val="105076"/>
                </a:solidFill>
                <a:latin typeface="Century Gothic" panose="020B0502020202020204" pitchFamily="34" charset="0"/>
              </a:rPr>
              <a:t>make </a:t>
            </a:r>
            <a:r>
              <a:rPr lang="en-GB" sz="2200" dirty="0">
                <a:solidFill>
                  <a:srgbClr val="105076"/>
                </a:solidFill>
                <a:latin typeface="Century Gothic" panose="020B0502020202020204" pitchFamily="34" charset="0"/>
              </a:rPr>
              <a:t>the bed every week.	     I</a:t>
            </a:r>
            <a:r>
              <a:rPr lang="en-GB" sz="2200" b="1" dirty="0">
                <a:solidFill>
                  <a:srgbClr val="105076"/>
                </a:solidFill>
                <a:latin typeface="Century Gothic" panose="020B0502020202020204" pitchFamily="34" charset="0"/>
              </a:rPr>
              <a:t> am</a:t>
            </a:r>
            <a:r>
              <a:rPr lang="en-GB" sz="2200" dirty="0">
                <a:solidFill>
                  <a:srgbClr val="105076"/>
                </a:solidFill>
                <a:latin typeface="Century Gothic" panose="020B0502020202020204" pitchFamily="34" charset="0"/>
              </a:rPr>
              <a:t> </a:t>
            </a:r>
            <a:r>
              <a:rPr lang="en-GB" sz="2200" b="1" dirty="0">
                <a:solidFill>
                  <a:srgbClr val="105076"/>
                </a:solidFill>
                <a:latin typeface="Century Gothic" panose="020B0502020202020204" pitchFamily="34" charset="0"/>
              </a:rPr>
              <a:t>making</a:t>
            </a:r>
            <a:r>
              <a:rPr lang="en-GB" sz="2200" dirty="0">
                <a:solidFill>
                  <a:srgbClr val="105076"/>
                </a:solidFill>
                <a:latin typeface="Century Gothic" panose="020B0502020202020204" pitchFamily="34" charset="0"/>
              </a:rPr>
              <a:t> the bed at the moment.</a:t>
            </a:r>
          </a:p>
          <a:p>
            <a:endParaRPr lang="en-GB" sz="2200" dirty="0">
              <a:solidFill>
                <a:srgbClr val="105076"/>
              </a:solidFill>
              <a:latin typeface="Century Gothic" panose="020B0502020202020204" pitchFamily="34" charset="0"/>
            </a:endParaRPr>
          </a:p>
          <a:p>
            <a:endParaRPr lang="en-GB" sz="2200" dirty="0">
              <a:solidFill>
                <a:srgbClr val="105076"/>
              </a:solidFill>
              <a:latin typeface="Century Gothic" panose="020B0502020202020204" pitchFamily="34" charset="0"/>
            </a:endParaRPr>
          </a:p>
          <a:p>
            <a:endParaRPr lang="en-GB" sz="2200" dirty="0">
              <a:solidFill>
                <a:srgbClr val="105076"/>
              </a:solidFill>
              <a:latin typeface="Century Gothic" panose="020B0502020202020204" pitchFamily="34" charset="0"/>
            </a:endParaRPr>
          </a:p>
          <a:p>
            <a:endParaRPr lang="en-GB" sz="2200" b="1" dirty="0">
              <a:solidFill>
                <a:srgbClr val="105076"/>
              </a:solidFill>
              <a:latin typeface="Century Gothic" panose="020B0502020202020204" pitchFamily="34" charset="0"/>
            </a:endParaRPr>
          </a:p>
          <a:p>
            <a:endParaRPr lang="en-GB" sz="2200" b="1" dirty="0">
              <a:solidFill>
                <a:srgbClr val="105076"/>
              </a:solidFill>
              <a:latin typeface="Century Gothic" panose="020B0502020202020204" pitchFamily="34" charset="0"/>
            </a:endParaRPr>
          </a:p>
          <a:p>
            <a:r>
              <a:rPr lang="en-GB" sz="2200" dirty="0">
                <a:solidFill>
                  <a:srgbClr val="105076"/>
                </a:solidFill>
                <a:latin typeface="Century Gothic" panose="020B0502020202020204" pitchFamily="34" charset="0"/>
              </a:rPr>
              <a:t>French has </a:t>
            </a:r>
            <a:r>
              <a:rPr lang="en-GB" sz="2200" b="1" dirty="0">
                <a:solidFill>
                  <a:srgbClr val="105076"/>
                </a:solidFill>
                <a:latin typeface="Century Gothic" panose="020B0502020202020204" pitchFamily="34" charset="0"/>
              </a:rPr>
              <a:t>one present tense </a:t>
            </a:r>
            <a:r>
              <a:rPr lang="en-GB" sz="2200" dirty="0">
                <a:solidFill>
                  <a:srgbClr val="105076"/>
                </a:solidFill>
                <a:latin typeface="Century Gothic" panose="020B0502020202020204" pitchFamily="34" charset="0"/>
              </a:rPr>
              <a:t>only. The BE + -</a:t>
            </a:r>
            <a:r>
              <a:rPr lang="en-GB" sz="2200" dirty="0" err="1">
                <a:solidFill>
                  <a:srgbClr val="105076"/>
                </a:solidFill>
                <a:latin typeface="Century Gothic" panose="020B0502020202020204" pitchFamily="34" charset="0"/>
              </a:rPr>
              <a:t>ing</a:t>
            </a:r>
            <a:r>
              <a:rPr lang="en-GB" sz="2200" dirty="0">
                <a:solidFill>
                  <a:srgbClr val="105076"/>
                </a:solidFill>
                <a:latin typeface="Century Gothic" panose="020B0502020202020204" pitchFamily="34" charset="0"/>
              </a:rPr>
              <a:t> form does not exist.</a:t>
            </a:r>
          </a:p>
          <a:p>
            <a:endParaRPr lang="en-GB" sz="2200" dirty="0">
              <a:solidFill>
                <a:srgbClr val="105076"/>
              </a:solidFill>
              <a:latin typeface="Century Gothic" panose="020B0502020202020204" pitchFamily="34" charset="0"/>
            </a:endParaRPr>
          </a:p>
          <a:p>
            <a:r>
              <a:rPr lang="en-GB" sz="2200" dirty="0">
                <a:solidFill>
                  <a:srgbClr val="105076"/>
                </a:solidFill>
                <a:latin typeface="Century Gothic" panose="020B0502020202020204" pitchFamily="34" charset="0"/>
              </a:rPr>
              <a:t>Je </a:t>
            </a:r>
            <a:r>
              <a:rPr lang="en-GB" sz="2200" b="1" dirty="0" err="1">
                <a:solidFill>
                  <a:srgbClr val="105076"/>
                </a:solidFill>
                <a:latin typeface="Century Gothic" panose="020B0502020202020204" pitchFamily="34" charset="0"/>
              </a:rPr>
              <a:t>fais</a:t>
            </a:r>
            <a:r>
              <a:rPr lang="en-GB" sz="2200" b="1" dirty="0">
                <a:solidFill>
                  <a:srgbClr val="105076"/>
                </a:solidFill>
                <a:latin typeface="Century Gothic" panose="020B0502020202020204" pitchFamily="34" charset="0"/>
              </a:rPr>
              <a:t> </a:t>
            </a:r>
            <a:r>
              <a:rPr lang="en-GB" sz="2200" dirty="0">
                <a:solidFill>
                  <a:srgbClr val="105076"/>
                </a:solidFill>
                <a:latin typeface="Century Gothic" panose="020B0502020202020204" pitchFamily="34" charset="0"/>
              </a:rPr>
              <a:t>le lit </a:t>
            </a:r>
            <a:r>
              <a:rPr lang="en-GB" sz="2200" dirty="0" err="1">
                <a:solidFill>
                  <a:srgbClr val="105076"/>
                </a:solidFill>
                <a:latin typeface="Century Gothic" panose="020B0502020202020204" pitchFamily="34" charset="0"/>
              </a:rPr>
              <a:t>chaque</a:t>
            </a:r>
            <a:r>
              <a:rPr lang="en-GB" sz="2200" dirty="0">
                <a:solidFill>
                  <a:srgbClr val="105076"/>
                </a:solidFill>
                <a:latin typeface="Century Gothic" panose="020B0502020202020204" pitchFamily="34" charset="0"/>
              </a:rPr>
              <a:t> </a:t>
            </a:r>
            <a:r>
              <a:rPr lang="en-GB" sz="2200" dirty="0" err="1">
                <a:solidFill>
                  <a:srgbClr val="105076"/>
                </a:solidFill>
                <a:latin typeface="Century Gothic" panose="020B0502020202020204" pitchFamily="34" charset="0"/>
              </a:rPr>
              <a:t>semaine</a:t>
            </a:r>
            <a:r>
              <a:rPr lang="en-GB" sz="2200" dirty="0">
                <a:solidFill>
                  <a:srgbClr val="105076"/>
                </a:solidFill>
                <a:latin typeface="Century Gothic" panose="020B0502020202020204" pitchFamily="34" charset="0"/>
              </a:rPr>
              <a:t>.		Je </a:t>
            </a:r>
            <a:r>
              <a:rPr lang="en-GB" sz="2200" b="1" dirty="0" err="1">
                <a:solidFill>
                  <a:srgbClr val="105076"/>
                </a:solidFill>
                <a:latin typeface="Century Gothic" panose="020B0502020202020204" pitchFamily="34" charset="0"/>
              </a:rPr>
              <a:t>fais</a:t>
            </a:r>
            <a:r>
              <a:rPr lang="en-GB" sz="2200" dirty="0">
                <a:solidFill>
                  <a:srgbClr val="105076"/>
                </a:solidFill>
                <a:latin typeface="Century Gothic" panose="020B0502020202020204" pitchFamily="34" charset="0"/>
              </a:rPr>
              <a:t> le lit </a:t>
            </a:r>
            <a:r>
              <a:rPr lang="en-GB" sz="2200" dirty="0" err="1">
                <a:solidFill>
                  <a:srgbClr val="105076"/>
                </a:solidFill>
                <a:latin typeface="Century Gothic" panose="020B0502020202020204" pitchFamily="34" charset="0"/>
              </a:rPr>
              <a:t>en</a:t>
            </a:r>
            <a:r>
              <a:rPr lang="en-GB" sz="2200" dirty="0">
                <a:solidFill>
                  <a:srgbClr val="105076"/>
                </a:solidFill>
                <a:latin typeface="Century Gothic" panose="020B0502020202020204" pitchFamily="34" charset="0"/>
              </a:rPr>
              <a:t> </a:t>
            </a:r>
            <a:r>
              <a:rPr lang="en-GB" sz="2200" dirty="0" err="1">
                <a:solidFill>
                  <a:srgbClr val="105076"/>
                </a:solidFill>
                <a:latin typeface="Century Gothic" panose="020B0502020202020204" pitchFamily="34" charset="0"/>
              </a:rPr>
              <a:t>ce</a:t>
            </a:r>
            <a:r>
              <a:rPr lang="en-GB" sz="2200" dirty="0">
                <a:solidFill>
                  <a:srgbClr val="105076"/>
                </a:solidFill>
                <a:latin typeface="Century Gothic" panose="020B0502020202020204" pitchFamily="34" charset="0"/>
              </a:rPr>
              <a:t> moment.</a:t>
            </a:r>
          </a:p>
          <a:p>
            <a:endParaRPr lang="en-GB" sz="2200" dirty="0">
              <a:solidFill>
                <a:srgbClr val="105076"/>
              </a:solidFill>
              <a:latin typeface="Century Gothic" panose="020B0502020202020204" pitchFamily="34" charset="0"/>
            </a:endParaRPr>
          </a:p>
        </p:txBody>
      </p:sp>
      <p:sp>
        <p:nvSpPr>
          <p:cNvPr id="27" name="Rectangle: Rounded Corners 26" descr="rounded rectangle around part of sentence">
            <a:extLst>
              <a:ext uri="{FF2B5EF4-FFF2-40B4-BE49-F238E27FC236}">
                <a16:creationId xmlns:a16="http://schemas.microsoft.com/office/drawing/2014/main" id="{7D53378A-F5F9-49CE-9F92-9BE986A39A2B}"/>
              </a:ext>
            </a:extLst>
          </p:cNvPr>
          <p:cNvSpPr/>
          <p:nvPr/>
        </p:nvSpPr>
        <p:spPr>
          <a:xfrm>
            <a:off x="2520177" y="2120025"/>
            <a:ext cx="1722922" cy="43088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Rounded Corners 27" descr="rounded rectangle around part of sentence">
            <a:extLst>
              <a:ext uri="{FF2B5EF4-FFF2-40B4-BE49-F238E27FC236}">
                <a16:creationId xmlns:a16="http://schemas.microsoft.com/office/drawing/2014/main" id="{CFBE04AD-4D0E-421C-BA59-44E0E923C7AA}"/>
              </a:ext>
            </a:extLst>
          </p:cNvPr>
          <p:cNvSpPr/>
          <p:nvPr/>
        </p:nvSpPr>
        <p:spPr>
          <a:xfrm>
            <a:off x="8256833" y="2103310"/>
            <a:ext cx="2176913" cy="43088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Rounded Corners 28" descr="rounded rectangle around part of sentence">
            <a:extLst>
              <a:ext uri="{FF2B5EF4-FFF2-40B4-BE49-F238E27FC236}">
                <a16:creationId xmlns:a16="http://schemas.microsoft.com/office/drawing/2014/main" id="{32C334C3-A4CE-4D48-978E-A2C2404C7845}"/>
              </a:ext>
            </a:extLst>
          </p:cNvPr>
          <p:cNvSpPr/>
          <p:nvPr/>
        </p:nvSpPr>
        <p:spPr>
          <a:xfrm>
            <a:off x="1873679" y="4798578"/>
            <a:ext cx="2456047" cy="43088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Rounded Corners 29" descr="rounded rectangle around part of sentence">
            <a:extLst>
              <a:ext uri="{FF2B5EF4-FFF2-40B4-BE49-F238E27FC236}">
                <a16:creationId xmlns:a16="http://schemas.microsoft.com/office/drawing/2014/main" id="{A72189A7-C050-4CE1-B026-F4F7223B3659}"/>
              </a:ext>
            </a:extLst>
          </p:cNvPr>
          <p:cNvSpPr/>
          <p:nvPr/>
        </p:nvSpPr>
        <p:spPr>
          <a:xfrm>
            <a:off x="7352302" y="4796537"/>
            <a:ext cx="2180863" cy="43088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a:extLst>
              <a:ext uri="{FF2B5EF4-FFF2-40B4-BE49-F238E27FC236}">
                <a16:creationId xmlns:a16="http://schemas.microsoft.com/office/drawing/2014/main" id="{5A93EC28-0F94-4DAE-9CF6-335A95A2B896}"/>
              </a:ext>
            </a:extLst>
          </p:cNvPr>
          <p:cNvSpPr txBox="1"/>
          <p:nvPr/>
        </p:nvSpPr>
        <p:spPr>
          <a:xfrm>
            <a:off x="300037" y="2733051"/>
            <a:ext cx="4924369" cy="430887"/>
          </a:xfrm>
          <a:prstGeom prst="rect">
            <a:avLst/>
          </a:prstGeom>
          <a:noFill/>
        </p:spPr>
        <p:txBody>
          <a:bodyPr wrap="square" rtlCol="0">
            <a:spAutoFit/>
          </a:bodyPr>
          <a:lstStyle/>
          <a:p>
            <a:r>
              <a:rPr lang="en-GB" sz="2200" b="1" dirty="0">
                <a:solidFill>
                  <a:srgbClr val="105076"/>
                </a:solidFill>
                <a:latin typeface="Century Gothic" panose="020B0502020202020204" pitchFamily="34" charset="0"/>
              </a:rPr>
              <a:t>Present simple - normally; routine</a:t>
            </a:r>
          </a:p>
        </p:txBody>
      </p:sp>
      <p:sp>
        <p:nvSpPr>
          <p:cNvPr id="10" name="TextBox 9">
            <a:extLst>
              <a:ext uri="{FF2B5EF4-FFF2-40B4-BE49-F238E27FC236}">
                <a16:creationId xmlns:a16="http://schemas.microsoft.com/office/drawing/2014/main" id="{DD3B3C74-D4C4-4D96-8A13-A1346445F201}"/>
              </a:ext>
            </a:extLst>
          </p:cNvPr>
          <p:cNvSpPr txBox="1"/>
          <p:nvPr/>
        </p:nvSpPr>
        <p:spPr>
          <a:xfrm>
            <a:off x="5224406" y="2757298"/>
            <a:ext cx="7242139" cy="430887"/>
          </a:xfrm>
          <a:prstGeom prst="rect">
            <a:avLst/>
          </a:prstGeom>
          <a:noFill/>
        </p:spPr>
        <p:txBody>
          <a:bodyPr wrap="square" rtlCol="0">
            <a:spAutoFit/>
          </a:bodyPr>
          <a:lstStyle/>
          <a:p>
            <a:r>
              <a:rPr lang="en-GB" sz="2200" b="1" dirty="0">
                <a:solidFill>
                  <a:srgbClr val="105076"/>
                </a:solidFill>
                <a:latin typeface="Century Gothic" panose="020B0502020202020204" pitchFamily="34" charset="0"/>
              </a:rPr>
              <a:t>Present continuous </a:t>
            </a:r>
            <a:r>
              <a:rPr lang="en-GB" sz="2200" dirty="0">
                <a:solidFill>
                  <a:srgbClr val="105076"/>
                </a:solidFill>
                <a:latin typeface="Century Gothic" panose="020B0502020202020204" pitchFamily="34" charset="0"/>
              </a:rPr>
              <a:t>(BE + -</a:t>
            </a:r>
            <a:r>
              <a:rPr lang="en-GB" sz="2200" dirty="0" err="1">
                <a:solidFill>
                  <a:srgbClr val="105076"/>
                </a:solidFill>
                <a:latin typeface="Century Gothic" panose="020B0502020202020204" pitchFamily="34" charset="0"/>
              </a:rPr>
              <a:t>ing</a:t>
            </a:r>
            <a:r>
              <a:rPr lang="en-GB" sz="2200" dirty="0">
                <a:solidFill>
                  <a:srgbClr val="105076"/>
                </a:solidFill>
                <a:latin typeface="Century Gothic" panose="020B0502020202020204" pitchFamily="34" charset="0"/>
              </a:rPr>
              <a:t>) </a:t>
            </a:r>
            <a:r>
              <a:rPr lang="en-GB" sz="2200" b="1" dirty="0">
                <a:solidFill>
                  <a:srgbClr val="105076"/>
                </a:solidFill>
                <a:latin typeface="Century Gothic" panose="020B0502020202020204" pitchFamily="34" charset="0"/>
              </a:rPr>
              <a:t>-</a:t>
            </a:r>
            <a:r>
              <a:rPr lang="en-GB" sz="2200" dirty="0">
                <a:solidFill>
                  <a:srgbClr val="105076"/>
                </a:solidFill>
                <a:latin typeface="Century Gothic" panose="020B0502020202020204" pitchFamily="34" charset="0"/>
              </a:rPr>
              <a:t> </a:t>
            </a:r>
            <a:r>
              <a:rPr lang="en-GB" sz="2200" b="1" dirty="0">
                <a:solidFill>
                  <a:srgbClr val="105076"/>
                </a:solidFill>
                <a:latin typeface="Century Gothic" panose="020B0502020202020204" pitchFamily="34" charset="0"/>
              </a:rPr>
              <a:t>ongoing; current</a:t>
            </a:r>
          </a:p>
        </p:txBody>
      </p:sp>
      <p:sp>
        <p:nvSpPr>
          <p:cNvPr id="23" name="TextBox 22">
            <a:extLst>
              <a:ext uri="{FF2B5EF4-FFF2-40B4-BE49-F238E27FC236}">
                <a16:creationId xmlns:a16="http://schemas.microsoft.com/office/drawing/2014/main" id="{D9181EAB-E740-4113-B9CB-8FE2B1A333AD}"/>
              </a:ext>
            </a:extLst>
          </p:cNvPr>
          <p:cNvSpPr txBox="1"/>
          <p:nvPr/>
        </p:nvSpPr>
        <p:spPr>
          <a:xfrm>
            <a:off x="300036" y="3434753"/>
            <a:ext cx="9140703" cy="430887"/>
          </a:xfrm>
          <a:prstGeom prst="rect">
            <a:avLst/>
          </a:prstGeom>
          <a:noFill/>
        </p:spPr>
        <p:txBody>
          <a:bodyPr wrap="square" rtlCol="0">
            <a:spAutoFit/>
          </a:bodyPr>
          <a:lstStyle/>
          <a:p>
            <a:r>
              <a:rPr lang="en-GB" sz="2200" b="1" dirty="0">
                <a:solidFill>
                  <a:srgbClr val="ED7D31"/>
                </a:solidFill>
                <a:latin typeface="Century Gothic" panose="020B0502020202020204" pitchFamily="34" charset="0"/>
              </a:rPr>
              <a:t>Adverbs of time</a:t>
            </a:r>
            <a:r>
              <a:rPr lang="en-GB" sz="2200" dirty="0">
                <a:solidFill>
                  <a:srgbClr val="ED7D31"/>
                </a:solidFill>
                <a:latin typeface="Century Gothic" panose="020B0502020202020204" pitchFamily="34" charset="0"/>
              </a:rPr>
              <a:t> </a:t>
            </a:r>
            <a:r>
              <a:rPr lang="en-GB" sz="2200" dirty="0">
                <a:solidFill>
                  <a:srgbClr val="105076"/>
                </a:solidFill>
                <a:latin typeface="Century Gothic" panose="020B0502020202020204" pitchFamily="34" charset="0"/>
              </a:rPr>
              <a:t>tell us which English tense to choose.</a:t>
            </a:r>
          </a:p>
        </p:txBody>
      </p:sp>
      <p:sp>
        <p:nvSpPr>
          <p:cNvPr id="24" name="TextBox 23">
            <a:extLst>
              <a:ext uri="{FF2B5EF4-FFF2-40B4-BE49-F238E27FC236}">
                <a16:creationId xmlns:a16="http://schemas.microsoft.com/office/drawing/2014/main" id="{9772736D-C1C0-4F4F-A65C-AEB778AD4D28}"/>
              </a:ext>
            </a:extLst>
          </p:cNvPr>
          <p:cNvSpPr txBox="1"/>
          <p:nvPr/>
        </p:nvSpPr>
        <p:spPr>
          <a:xfrm>
            <a:off x="300036" y="5465114"/>
            <a:ext cx="9140703" cy="430887"/>
          </a:xfrm>
          <a:prstGeom prst="rect">
            <a:avLst/>
          </a:prstGeom>
          <a:noFill/>
        </p:spPr>
        <p:txBody>
          <a:bodyPr wrap="square" rtlCol="0">
            <a:spAutoFit/>
          </a:bodyPr>
          <a:lstStyle/>
          <a:p>
            <a:r>
              <a:rPr lang="en-GB" sz="2200" dirty="0">
                <a:solidFill>
                  <a:srgbClr val="105076"/>
                </a:solidFill>
                <a:latin typeface="Century Gothic" panose="020B0502020202020204" pitchFamily="34" charset="0"/>
              </a:rPr>
              <a:t>In French, the </a:t>
            </a:r>
            <a:r>
              <a:rPr lang="en-GB" sz="2200" b="1" dirty="0">
                <a:solidFill>
                  <a:srgbClr val="105076"/>
                </a:solidFill>
                <a:latin typeface="Century Gothic" panose="020B0502020202020204" pitchFamily="34" charset="0"/>
              </a:rPr>
              <a:t>present</a:t>
            </a:r>
            <a:r>
              <a:rPr lang="en-GB" sz="2200" dirty="0">
                <a:solidFill>
                  <a:srgbClr val="105076"/>
                </a:solidFill>
                <a:latin typeface="Century Gothic" panose="020B0502020202020204" pitchFamily="34" charset="0"/>
              </a:rPr>
              <a:t> </a:t>
            </a:r>
            <a:r>
              <a:rPr lang="en-GB" sz="2200" b="1" dirty="0">
                <a:solidFill>
                  <a:srgbClr val="105076"/>
                </a:solidFill>
                <a:latin typeface="Century Gothic" panose="020B0502020202020204" pitchFamily="34" charset="0"/>
              </a:rPr>
              <a:t>simple </a:t>
            </a:r>
            <a:r>
              <a:rPr lang="en-GB" sz="2200" dirty="0">
                <a:solidFill>
                  <a:srgbClr val="105076"/>
                </a:solidFill>
                <a:latin typeface="Century Gothic" panose="020B0502020202020204" pitchFamily="34" charset="0"/>
              </a:rPr>
              <a:t>is used with </a:t>
            </a:r>
            <a:r>
              <a:rPr lang="en-GB" sz="2200" b="1" dirty="0">
                <a:solidFill>
                  <a:srgbClr val="ED7D31"/>
                </a:solidFill>
                <a:latin typeface="Century Gothic" panose="020B0502020202020204" pitchFamily="34" charset="0"/>
              </a:rPr>
              <a:t>all adverbs</a:t>
            </a:r>
            <a:r>
              <a:rPr lang="en-GB" sz="2200" dirty="0">
                <a:solidFill>
                  <a:srgbClr val="105076"/>
                </a:solidFill>
                <a:latin typeface="Century Gothic" panose="020B0502020202020204" pitchFamily="34" charset="0"/>
              </a:rPr>
              <a:t>.</a:t>
            </a:r>
          </a:p>
        </p:txBody>
      </p:sp>
      <p:sp>
        <p:nvSpPr>
          <p:cNvPr id="21" name="Explosion: 8 Points 20" descr="callout to highlight verb meaning">
            <a:extLst>
              <a:ext uri="{FF2B5EF4-FFF2-40B4-BE49-F238E27FC236}">
                <a16:creationId xmlns:a16="http://schemas.microsoft.com/office/drawing/2014/main" id="{608D6088-26AE-4412-A13D-48C65CA9A46B}"/>
              </a:ext>
            </a:extLst>
          </p:cNvPr>
          <p:cNvSpPr/>
          <p:nvPr/>
        </p:nvSpPr>
        <p:spPr>
          <a:xfrm>
            <a:off x="7896678" y="2733051"/>
            <a:ext cx="4100791" cy="3496955"/>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i="1" dirty="0">
                <a:solidFill>
                  <a:srgbClr val="105076"/>
                </a:solidFill>
                <a:latin typeface="Century Gothic" panose="020B0502020202020204" pitchFamily="34" charset="0"/>
              </a:rPr>
              <a:t>Je </a:t>
            </a:r>
            <a:r>
              <a:rPr lang="en-GB" sz="2200" i="1" dirty="0" err="1">
                <a:solidFill>
                  <a:srgbClr val="105076"/>
                </a:solidFill>
                <a:latin typeface="Century Gothic" panose="020B0502020202020204" pitchFamily="34" charset="0"/>
              </a:rPr>
              <a:t>fais</a:t>
            </a:r>
            <a:r>
              <a:rPr lang="en-GB" sz="2200" i="1" dirty="0">
                <a:solidFill>
                  <a:srgbClr val="105076"/>
                </a:solidFill>
                <a:latin typeface="Century Gothic" panose="020B0502020202020204" pitchFamily="34" charset="0"/>
              </a:rPr>
              <a:t> </a:t>
            </a:r>
            <a:r>
              <a:rPr lang="en-GB" sz="2200" dirty="0">
                <a:solidFill>
                  <a:srgbClr val="105076"/>
                </a:solidFill>
                <a:latin typeface="Century Gothic" panose="020B0502020202020204" pitchFamily="34" charset="0"/>
              </a:rPr>
              <a:t>= I make AND </a:t>
            </a:r>
          </a:p>
          <a:p>
            <a:pPr algn="ctr"/>
            <a:r>
              <a:rPr lang="en-GB" sz="2200" dirty="0">
                <a:solidFill>
                  <a:srgbClr val="105076"/>
                </a:solidFill>
                <a:latin typeface="Century Gothic" panose="020B0502020202020204" pitchFamily="34" charset="0"/>
              </a:rPr>
              <a:t>I’m making</a:t>
            </a:r>
          </a:p>
        </p:txBody>
      </p:sp>
    </p:spTree>
    <p:extLst>
      <p:ext uri="{BB962C8B-B14F-4D97-AF65-F5344CB8AC3E}">
        <p14:creationId xmlns:p14="http://schemas.microsoft.com/office/powerpoint/2010/main" val="217692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 grpId="0"/>
      <p:bldP spid="10" grpId="0"/>
      <p:bldP spid="23" grpId="0"/>
      <p:bldP spid="24" grpId="0"/>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for title ">
            <a:extLst>
              <a:ext uri="{FF2B5EF4-FFF2-40B4-BE49-F238E27FC236}">
                <a16:creationId xmlns:a16="http://schemas.microsoft.com/office/drawing/2014/main" id="{8187B3EA-FAA5-4984-9FED-144FA4B7A3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21"/>
            <a:ext cx="6457246" cy="867128"/>
          </a:xfrm>
          <a:prstGeom prst="rect">
            <a:avLst/>
          </a:prstGeom>
        </p:spPr>
      </p:pic>
      <p:sp>
        <p:nvSpPr>
          <p:cNvPr id="2" name="Title 1">
            <a:extLst>
              <a:ext uri="{FF2B5EF4-FFF2-40B4-BE49-F238E27FC236}">
                <a16:creationId xmlns:a16="http://schemas.microsoft.com/office/drawing/2014/main" id="{A0EB33A2-3834-BE46-9C4A-57740AEAE926}"/>
              </a:ext>
            </a:extLst>
          </p:cNvPr>
          <p:cNvSpPr>
            <a:spLocks noGrp="1"/>
          </p:cNvSpPr>
          <p:nvPr>
            <p:ph type="title"/>
          </p:nvPr>
        </p:nvSpPr>
        <p:spPr>
          <a:xfrm>
            <a:off x="115669" y="-132020"/>
            <a:ext cx="5329167" cy="1160815"/>
          </a:xfrm>
        </p:spPr>
        <p:txBody>
          <a:bodyPr>
            <a:normAutofit/>
          </a:bodyPr>
          <a:lstStyle/>
          <a:p>
            <a:r>
              <a:rPr lang="en-GB" sz="3600" b="1" dirty="0">
                <a:solidFill>
                  <a:prstClr val="white"/>
                </a:solidFill>
              </a:rPr>
              <a:t>Adverbs of time</a:t>
            </a:r>
            <a:endParaRPr lang="en-US" sz="3600" dirty="0"/>
          </a:p>
        </p:txBody>
      </p:sp>
      <p:sp>
        <p:nvSpPr>
          <p:cNvPr id="3" name="TextBox 2">
            <a:extLst>
              <a:ext uri="{FF2B5EF4-FFF2-40B4-BE49-F238E27FC236}">
                <a16:creationId xmlns:a16="http://schemas.microsoft.com/office/drawing/2014/main" id="{6ACA71FC-D9BB-44BE-9FE7-818BD5ED425A}"/>
              </a:ext>
            </a:extLst>
          </p:cNvPr>
          <p:cNvSpPr txBox="1"/>
          <p:nvPr/>
        </p:nvSpPr>
        <p:spPr>
          <a:xfrm>
            <a:off x="3348389" y="2239003"/>
            <a:ext cx="5495218" cy="1077218"/>
          </a:xfrm>
          <a:prstGeom prst="rect">
            <a:avLst/>
          </a:prstGeom>
          <a:noFill/>
        </p:spPr>
        <p:txBody>
          <a:bodyPr wrap="square" rtlCol="0">
            <a:spAutoFit/>
          </a:bodyPr>
          <a:lstStyle/>
          <a:p>
            <a:pPr algn="ctr"/>
            <a:r>
              <a:rPr lang="en-GB" sz="6400" dirty="0">
                <a:solidFill>
                  <a:srgbClr val="1F4E79"/>
                </a:solidFill>
                <a:latin typeface="Century Gothic" panose="020B0502020202020204" pitchFamily="34" charset="0"/>
              </a:rPr>
              <a:t>[every week]</a:t>
            </a:r>
          </a:p>
        </p:txBody>
      </p:sp>
      <p:sp>
        <p:nvSpPr>
          <p:cNvPr id="53" name="TextBox 52">
            <a:extLst>
              <a:ext uri="{FF2B5EF4-FFF2-40B4-BE49-F238E27FC236}">
                <a16:creationId xmlns:a16="http://schemas.microsoft.com/office/drawing/2014/main" id="{F204D7E1-CAF7-4C39-9F98-74EFF26FA7DF}"/>
              </a:ext>
            </a:extLst>
          </p:cNvPr>
          <p:cNvSpPr txBox="1"/>
          <p:nvPr/>
        </p:nvSpPr>
        <p:spPr>
          <a:xfrm>
            <a:off x="2567623" y="2239003"/>
            <a:ext cx="7056751" cy="1077218"/>
          </a:xfrm>
          <a:prstGeom prst="rect">
            <a:avLst/>
          </a:prstGeom>
          <a:solidFill>
            <a:schemeClr val="bg1"/>
          </a:solidFill>
        </p:spPr>
        <p:txBody>
          <a:bodyPr wrap="square" rtlCol="0">
            <a:spAutoFit/>
          </a:bodyPr>
          <a:lstStyle/>
          <a:p>
            <a:pPr algn="ctr"/>
            <a:r>
              <a:rPr lang="en-GB" sz="6400" dirty="0" err="1">
                <a:solidFill>
                  <a:srgbClr val="1F4E79"/>
                </a:solidFill>
                <a:latin typeface="Century Gothic" panose="020B0502020202020204" pitchFamily="34" charset="0"/>
              </a:rPr>
              <a:t>chaque</a:t>
            </a:r>
            <a:r>
              <a:rPr lang="en-GB" sz="6400" dirty="0">
                <a:solidFill>
                  <a:srgbClr val="1F4E79"/>
                </a:solidFill>
                <a:latin typeface="Century Gothic" panose="020B0502020202020204" pitchFamily="34" charset="0"/>
              </a:rPr>
              <a:t> </a:t>
            </a:r>
            <a:r>
              <a:rPr lang="en-GB" sz="6400" dirty="0" err="1">
                <a:solidFill>
                  <a:srgbClr val="1F4E79"/>
                </a:solidFill>
                <a:latin typeface="Century Gothic" panose="020B0502020202020204" pitchFamily="34" charset="0"/>
              </a:rPr>
              <a:t>semaine</a:t>
            </a:r>
            <a:endParaRPr lang="en-GB" sz="6400" dirty="0">
              <a:solidFill>
                <a:srgbClr val="1F4E79"/>
              </a:solidFill>
              <a:latin typeface="Century Gothic" panose="020B0502020202020204" pitchFamily="34" charset="0"/>
            </a:endParaRPr>
          </a:p>
        </p:txBody>
      </p:sp>
      <p:sp>
        <p:nvSpPr>
          <p:cNvPr id="8" name="TextBox 7">
            <a:extLst>
              <a:ext uri="{FF2B5EF4-FFF2-40B4-BE49-F238E27FC236}">
                <a16:creationId xmlns:a16="http://schemas.microsoft.com/office/drawing/2014/main" id="{2B11FDBC-174C-4704-AE66-535D3C4B320B}"/>
              </a:ext>
            </a:extLst>
          </p:cNvPr>
          <p:cNvSpPr txBox="1"/>
          <p:nvPr/>
        </p:nvSpPr>
        <p:spPr>
          <a:xfrm>
            <a:off x="2779507" y="4206271"/>
            <a:ext cx="7056751" cy="1077218"/>
          </a:xfrm>
          <a:prstGeom prst="rect">
            <a:avLst/>
          </a:prstGeom>
          <a:noFill/>
        </p:spPr>
        <p:txBody>
          <a:bodyPr wrap="square" rtlCol="0">
            <a:spAutoFit/>
          </a:bodyPr>
          <a:lstStyle/>
          <a:p>
            <a:pPr algn="ctr"/>
            <a:r>
              <a:rPr lang="en-GB" sz="6400" dirty="0">
                <a:solidFill>
                  <a:srgbClr val="1F4E79"/>
                </a:solidFill>
                <a:latin typeface="Century Gothic" panose="020B0502020202020204" pitchFamily="34" charset="0"/>
              </a:rPr>
              <a:t>[at the moment]</a:t>
            </a:r>
          </a:p>
        </p:txBody>
      </p:sp>
      <p:sp>
        <p:nvSpPr>
          <p:cNvPr id="9" name="TextBox 8">
            <a:extLst>
              <a:ext uri="{FF2B5EF4-FFF2-40B4-BE49-F238E27FC236}">
                <a16:creationId xmlns:a16="http://schemas.microsoft.com/office/drawing/2014/main" id="{39787EE5-D9E2-48A3-B1DF-61AAF09847ED}"/>
              </a:ext>
            </a:extLst>
          </p:cNvPr>
          <p:cNvSpPr txBox="1"/>
          <p:nvPr/>
        </p:nvSpPr>
        <p:spPr>
          <a:xfrm>
            <a:off x="2567623" y="4363984"/>
            <a:ext cx="7056751" cy="1077218"/>
          </a:xfrm>
          <a:prstGeom prst="rect">
            <a:avLst/>
          </a:prstGeom>
          <a:solidFill>
            <a:schemeClr val="bg1"/>
          </a:solidFill>
        </p:spPr>
        <p:txBody>
          <a:bodyPr wrap="square" rtlCol="0">
            <a:spAutoFit/>
          </a:bodyPr>
          <a:lstStyle/>
          <a:p>
            <a:pPr algn="ctr"/>
            <a:r>
              <a:rPr lang="en-GB" sz="6400" dirty="0" err="1">
                <a:solidFill>
                  <a:srgbClr val="1F4E79"/>
                </a:solidFill>
                <a:latin typeface="Century Gothic" panose="020B0502020202020204" pitchFamily="34" charset="0"/>
              </a:rPr>
              <a:t>en</a:t>
            </a:r>
            <a:r>
              <a:rPr lang="en-GB" sz="6400" dirty="0">
                <a:solidFill>
                  <a:srgbClr val="1F4E79"/>
                </a:solidFill>
                <a:latin typeface="Century Gothic" panose="020B0502020202020204" pitchFamily="34" charset="0"/>
              </a:rPr>
              <a:t> </a:t>
            </a:r>
            <a:r>
              <a:rPr lang="en-GB" sz="6400" dirty="0" err="1">
                <a:solidFill>
                  <a:srgbClr val="1F4E79"/>
                </a:solidFill>
                <a:latin typeface="Century Gothic" panose="020B0502020202020204" pitchFamily="34" charset="0"/>
              </a:rPr>
              <a:t>ce</a:t>
            </a:r>
            <a:r>
              <a:rPr lang="en-GB" sz="6400" dirty="0">
                <a:solidFill>
                  <a:srgbClr val="1F4E79"/>
                </a:solidFill>
                <a:latin typeface="Century Gothic" panose="020B0502020202020204" pitchFamily="34" charset="0"/>
              </a:rPr>
              <a:t> moment</a:t>
            </a:r>
          </a:p>
        </p:txBody>
      </p:sp>
    </p:spTree>
    <p:extLst>
      <p:ext uri="{BB962C8B-B14F-4D97-AF65-F5344CB8AC3E}">
        <p14:creationId xmlns:p14="http://schemas.microsoft.com/office/powerpoint/2010/main" val="342911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fo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21"/>
            <a:ext cx="6457246" cy="867128"/>
          </a:xfrm>
          <a:prstGeom prst="rect">
            <a:avLst/>
          </a:prstGeom>
        </p:spPr>
      </p:pic>
      <p:sp>
        <p:nvSpPr>
          <p:cNvPr id="8" name="Title 7">
            <a:extLst>
              <a:ext uri="{FF2B5EF4-FFF2-40B4-BE49-F238E27FC236}">
                <a16:creationId xmlns:a16="http://schemas.microsoft.com/office/drawing/2014/main" id="{E9FD55D5-0B0F-C646-9584-5B849FAEFBB1}"/>
              </a:ext>
            </a:extLst>
          </p:cNvPr>
          <p:cNvSpPr>
            <a:spLocks noGrp="1"/>
          </p:cNvSpPr>
          <p:nvPr>
            <p:ph type="title"/>
          </p:nvPr>
        </p:nvSpPr>
        <p:spPr>
          <a:xfrm>
            <a:off x="0" y="52939"/>
            <a:ext cx="5465618" cy="867129"/>
          </a:xfrm>
        </p:spPr>
        <p:txBody>
          <a:bodyPr>
            <a:normAutofit/>
          </a:bodyPr>
          <a:lstStyle/>
          <a:p>
            <a:r>
              <a:rPr lang="en-GB" sz="2800" b="1" dirty="0">
                <a:solidFill>
                  <a:prstClr val="white"/>
                </a:solidFill>
              </a:rPr>
              <a:t>Present simple or continuous?</a:t>
            </a:r>
            <a:endParaRPr lang="en-US" sz="2800" dirty="0"/>
          </a:p>
        </p:txBody>
      </p:sp>
      <p:sp>
        <p:nvSpPr>
          <p:cNvPr id="6" name="Rounded Rectangle 5">
            <a:extLst>
              <a:ext uri="{FF2B5EF4-FFF2-40B4-BE49-F238E27FC236}">
                <a16:creationId xmlns:a16="http://schemas.microsoft.com/office/drawing/2014/main" id="{C296FE08-43E2-6E45-A27E-234EC6D29B89}"/>
              </a:ext>
            </a:extLst>
          </p:cNvPr>
          <p:cNvSpPr/>
          <p:nvPr/>
        </p:nvSpPr>
        <p:spPr>
          <a:xfrm>
            <a:off x="10175630" y="181905"/>
            <a:ext cx="1821839"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prstClr val="white"/>
                </a:solidFill>
                <a:latin typeface="Century Gothic" panose="020B0502020202020204" pitchFamily="34" charset="0"/>
              </a:rPr>
              <a:t>lire (1/2)</a:t>
            </a:r>
          </a:p>
        </p:txBody>
      </p:sp>
      <p:sp>
        <p:nvSpPr>
          <p:cNvPr id="7" name="TextBox 6"/>
          <p:cNvSpPr txBox="1"/>
          <p:nvPr/>
        </p:nvSpPr>
        <p:spPr>
          <a:xfrm>
            <a:off x="300037" y="1212566"/>
            <a:ext cx="11697432" cy="1446550"/>
          </a:xfrm>
          <a:prstGeom prst="rect">
            <a:avLst/>
          </a:prstGeom>
          <a:noFill/>
        </p:spPr>
        <p:txBody>
          <a:bodyPr wrap="square" rtlCol="0">
            <a:spAutoFit/>
          </a:bodyPr>
          <a:lstStyle/>
          <a:p>
            <a:r>
              <a:rPr lang="en-GB" sz="2200" dirty="0">
                <a:solidFill>
                  <a:srgbClr val="105076"/>
                </a:solidFill>
                <a:latin typeface="Century Gothic" panose="020B0502020202020204" pitchFamily="34" charset="0"/>
              </a:rPr>
              <a:t>Nick is babysitting for the Petit family. He makes notes about the children, </a:t>
            </a:r>
            <a:r>
              <a:rPr lang="en-GB" sz="2200" dirty="0" err="1">
                <a:solidFill>
                  <a:srgbClr val="105076"/>
                </a:solidFill>
                <a:latin typeface="Century Gothic" panose="020B0502020202020204" pitchFamily="34" charset="0"/>
              </a:rPr>
              <a:t>Jaques</a:t>
            </a:r>
            <a:r>
              <a:rPr lang="en-GB" sz="2200" dirty="0">
                <a:solidFill>
                  <a:srgbClr val="105076"/>
                </a:solidFill>
                <a:latin typeface="Century Gothic" panose="020B0502020202020204" pitchFamily="34" charset="0"/>
              </a:rPr>
              <a:t> and </a:t>
            </a:r>
            <a:r>
              <a:rPr lang="en-GB" sz="2200" dirty="0" err="1">
                <a:solidFill>
                  <a:srgbClr val="105076"/>
                </a:solidFill>
                <a:latin typeface="Century Gothic" panose="020B0502020202020204" pitchFamily="34" charset="0"/>
              </a:rPr>
              <a:t>Géraldine</a:t>
            </a:r>
            <a:r>
              <a:rPr lang="en-GB" sz="2200" dirty="0">
                <a:solidFill>
                  <a:srgbClr val="105076"/>
                </a:solidFill>
                <a:latin typeface="Century Gothic" panose="020B0502020202020204" pitchFamily="34" charset="0"/>
              </a:rPr>
              <a:t>.</a:t>
            </a:r>
          </a:p>
          <a:p>
            <a:endParaRPr lang="en-GB" sz="2200" b="1" dirty="0">
              <a:solidFill>
                <a:srgbClr val="105076"/>
              </a:solidFill>
              <a:latin typeface="Century Gothic" panose="020B0502020202020204" pitchFamily="34" charset="0"/>
            </a:endParaRPr>
          </a:p>
          <a:p>
            <a:r>
              <a:rPr lang="en-GB" sz="2200" dirty="0">
                <a:solidFill>
                  <a:srgbClr val="105076"/>
                </a:solidFill>
                <a:latin typeface="Century Gothic" panose="020B0502020202020204" pitchFamily="34" charset="0"/>
              </a:rPr>
              <a:t>1.1 Choose the </a:t>
            </a:r>
            <a:r>
              <a:rPr lang="en-GB" sz="2200" b="1" dirty="0">
                <a:solidFill>
                  <a:srgbClr val="105076"/>
                </a:solidFill>
                <a:latin typeface="Century Gothic" panose="020B0502020202020204" pitchFamily="34" charset="0"/>
              </a:rPr>
              <a:t>correct adverb</a:t>
            </a:r>
            <a:r>
              <a:rPr lang="en-GB" sz="2200" dirty="0">
                <a:solidFill>
                  <a:srgbClr val="105076"/>
                </a:solidFill>
                <a:latin typeface="Century Gothic" panose="020B0502020202020204" pitchFamily="34" charset="0"/>
              </a:rPr>
              <a:t>.</a:t>
            </a:r>
          </a:p>
        </p:txBody>
      </p:sp>
      <p:grpSp>
        <p:nvGrpSpPr>
          <p:cNvPr id="2" name="Group 1" descr="listening exercise"/>
          <p:cNvGrpSpPr/>
          <p:nvPr/>
        </p:nvGrpSpPr>
        <p:grpSpPr>
          <a:xfrm>
            <a:off x="787402" y="3173120"/>
            <a:ext cx="8086964" cy="2476068"/>
            <a:chOff x="810848" y="3091059"/>
            <a:chExt cx="8086964" cy="2476068"/>
          </a:xfrm>
        </p:grpSpPr>
        <p:grpSp>
          <p:nvGrpSpPr>
            <p:cNvPr id="15" name="Group 14"/>
            <p:cNvGrpSpPr/>
            <p:nvPr/>
          </p:nvGrpSpPr>
          <p:grpSpPr>
            <a:xfrm>
              <a:off x="810848" y="3091059"/>
              <a:ext cx="549030" cy="2476068"/>
              <a:chOff x="1150816" y="2729627"/>
              <a:chExt cx="948251" cy="2907312"/>
            </a:xfrm>
          </p:grpSpPr>
          <p:sp>
            <p:nvSpPr>
              <p:cNvPr id="9" name="Action Button: Custom 8">
                <a:hlinkClick r:id="" action="ppaction://noaction" highlightClick="1"/>
              </p:cNvPr>
              <p:cNvSpPr/>
              <p:nvPr/>
            </p:nvSpPr>
            <p:spPr>
              <a:xfrm>
                <a:off x="1150816" y="2729627"/>
                <a:ext cx="948251"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4472C4">
                        <a:lumMod val="50000"/>
                      </a:srgbClr>
                    </a:solidFill>
                    <a:latin typeface="Century Gothic" panose="020B0502020202020204" pitchFamily="34" charset="0"/>
                  </a:rPr>
                  <a:t>A</a:t>
                </a:r>
              </a:p>
            </p:txBody>
          </p:sp>
          <p:sp>
            <p:nvSpPr>
              <p:cNvPr id="10" name="Action Button: Custom 9">
                <a:hlinkClick r:id="" action="ppaction://noaction" highlightClick="1">
                  <a:snd r:embed="rId4" name="Fr_6.wav"/>
                </a:hlinkClick>
              </p:cNvPr>
              <p:cNvSpPr/>
              <p:nvPr/>
            </p:nvSpPr>
            <p:spPr>
              <a:xfrm>
                <a:off x="1150816" y="3339227"/>
                <a:ext cx="948251"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4472C4">
                        <a:lumMod val="50000"/>
                      </a:srgbClr>
                    </a:solidFill>
                    <a:latin typeface="Century Gothic" panose="020B0502020202020204" pitchFamily="34" charset="0"/>
                  </a:rPr>
                  <a:t>B</a:t>
                </a:r>
              </a:p>
            </p:txBody>
          </p:sp>
          <p:sp>
            <p:nvSpPr>
              <p:cNvPr id="11" name="Action Button: Custom 10">
                <a:hlinkClick r:id="" action="ppaction://noaction" highlightClick="1"/>
              </p:cNvPr>
              <p:cNvSpPr/>
              <p:nvPr/>
            </p:nvSpPr>
            <p:spPr>
              <a:xfrm>
                <a:off x="1150816" y="3948827"/>
                <a:ext cx="948251"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4472C4">
                        <a:lumMod val="50000"/>
                      </a:srgbClr>
                    </a:solidFill>
                    <a:latin typeface="Century Gothic" panose="020B0502020202020204" pitchFamily="34" charset="0"/>
                  </a:rPr>
                  <a:t>C</a:t>
                </a:r>
              </a:p>
            </p:txBody>
          </p:sp>
          <p:sp>
            <p:nvSpPr>
              <p:cNvPr id="12" name="Action Button: Custom 11">
                <a:hlinkClick r:id="" action="ppaction://noaction" highlightClick="1"/>
              </p:cNvPr>
              <p:cNvSpPr/>
              <p:nvPr/>
            </p:nvSpPr>
            <p:spPr>
              <a:xfrm>
                <a:off x="1150816" y="4558427"/>
                <a:ext cx="948251"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4472C4">
                        <a:lumMod val="50000"/>
                      </a:srgbClr>
                    </a:solidFill>
                    <a:latin typeface="Century Gothic" panose="020B0502020202020204" pitchFamily="34" charset="0"/>
                  </a:rPr>
                  <a:t>D</a:t>
                </a:r>
              </a:p>
            </p:txBody>
          </p:sp>
          <p:sp>
            <p:nvSpPr>
              <p:cNvPr id="13" name="Action Button: Custom 12">
                <a:hlinkClick r:id="" action="ppaction://noaction" highlightClick="1"/>
              </p:cNvPr>
              <p:cNvSpPr/>
              <p:nvPr/>
            </p:nvSpPr>
            <p:spPr>
              <a:xfrm>
                <a:off x="1150816" y="5130003"/>
                <a:ext cx="948251"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4472C4">
                        <a:lumMod val="50000"/>
                      </a:srgbClr>
                    </a:solidFill>
                    <a:latin typeface="Century Gothic" panose="020B0502020202020204" pitchFamily="34" charset="0"/>
                  </a:rPr>
                  <a:t>E</a:t>
                </a:r>
              </a:p>
            </p:txBody>
          </p:sp>
        </p:grpSp>
        <p:sp>
          <p:nvSpPr>
            <p:cNvPr id="22" name="TextBox 21"/>
            <p:cNvSpPr txBox="1"/>
            <p:nvPr/>
          </p:nvSpPr>
          <p:spPr>
            <a:xfrm>
              <a:off x="1531321" y="3122691"/>
              <a:ext cx="7366489" cy="400110"/>
            </a:xfrm>
            <a:prstGeom prst="rect">
              <a:avLst/>
            </a:prstGeom>
            <a:noFill/>
          </p:spPr>
          <p:txBody>
            <a:bodyPr wrap="square" rtlCol="0">
              <a:spAutoFit/>
            </a:bodyPr>
            <a:lstStyle/>
            <a:p>
              <a:pPr>
                <a:defRPr/>
              </a:pPr>
              <a:r>
                <a:rPr lang="en-GB" sz="2000" dirty="0" err="1">
                  <a:solidFill>
                    <a:srgbClr val="5B9BD5">
                      <a:lumMod val="50000"/>
                    </a:srgbClr>
                  </a:solidFill>
                  <a:latin typeface="Century Gothic" panose="020B0502020202020204" pitchFamily="34" charset="0"/>
                  <a:ea typeface="Calibri" panose="020F0502020204030204" pitchFamily="34" charset="0"/>
                  <a:cs typeface="Times New Roman" panose="02020603050405020304" pitchFamily="18" charset="0"/>
                </a:rPr>
                <a:t>Jaques</a:t>
              </a:r>
              <a:r>
                <a:rPr lang="en-GB" sz="2000" dirty="0">
                  <a:solidFill>
                    <a:srgbClr val="5B9BD5">
                      <a:lumMod val="50000"/>
                    </a:srgbClr>
                  </a:solidFill>
                  <a:latin typeface="Century Gothic" panose="020B0502020202020204" pitchFamily="34" charset="0"/>
                </a:rPr>
                <a:t> is playing tennis at the moment/every week.</a:t>
              </a:r>
              <a:endParaRPr lang="en-GB" dirty="0">
                <a:solidFill>
                  <a:srgbClr val="5B9BD5">
                    <a:lumMod val="50000"/>
                  </a:srgbClr>
                </a:solidFill>
                <a:latin typeface="Lucida Handwriting" panose="03010101010101010101" pitchFamily="66" charset="0"/>
              </a:endParaRPr>
            </a:p>
          </p:txBody>
        </p:sp>
        <p:sp>
          <p:nvSpPr>
            <p:cNvPr id="23" name="TextBox 22"/>
            <p:cNvSpPr txBox="1"/>
            <p:nvPr/>
          </p:nvSpPr>
          <p:spPr>
            <a:xfrm>
              <a:off x="1531318" y="3644690"/>
              <a:ext cx="7366489" cy="400110"/>
            </a:xfrm>
            <a:prstGeom prst="rect">
              <a:avLst/>
            </a:prstGeom>
            <a:noFill/>
          </p:spPr>
          <p:txBody>
            <a:bodyPr wrap="square" rtlCol="0">
              <a:spAutoFit/>
            </a:bodyPr>
            <a:lstStyle/>
            <a:p>
              <a:pPr>
                <a:defRPr/>
              </a:pPr>
              <a:r>
                <a:rPr lang="en-GB" sz="2000" dirty="0" err="1">
                  <a:solidFill>
                    <a:srgbClr val="5B9BD5">
                      <a:lumMod val="50000"/>
                    </a:srgbClr>
                  </a:solidFill>
                  <a:latin typeface="Century Gothic" panose="020B0502020202020204" pitchFamily="34" charset="0"/>
                  <a:ea typeface="Calibri" panose="020F0502020204030204" pitchFamily="34" charset="0"/>
                  <a:cs typeface="Times New Roman" panose="02020603050405020304" pitchFamily="18" charset="0"/>
                </a:rPr>
                <a:t>Géraldine</a:t>
              </a:r>
              <a:r>
                <a:rPr lang="en-GB" sz="2000" dirty="0">
                  <a:solidFill>
                    <a:srgbClr val="5B9BD5">
                      <a:lumMod val="50000"/>
                    </a:srgbClr>
                  </a:solidFill>
                  <a:latin typeface="Century Gothic" panose="020B0502020202020204" pitchFamily="34" charset="0"/>
                </a:rPr>
                <a:t> wears a uniform at the moment/every week.</a:t>
              </a:r>
              <a:endParaRPr lang="en-GB" dirty="0">
                <a:solidFill>
                  <a:srgbClr val="5B9BD5">
                    <a:lumMod val="50000"/>
                  </a:srgbClr>
                </a:solidFill>
                <a:latin typeface="Lucida Handwriting" panose="03010101010101010101" pitchFamily="66" charset="0"/>
              </a:endParaRPr>
            </a:p>
          </p:txBody>
        </p:sp>
        <p:sp>
          <p:nvSpPr>
            <p:cNvPr id="24" name="TextBox 23"/>
            <p:cNvSpPr txBox="1"/>
            <p:nvPr/>
          </p:nvSpPr>
          <p:spPr>
            <a:xfrm>
              <a:off x="1531319" y="4148052"/>
              <a:ext cx="7366493" cy="400110"/>
            </a:xfrm>
            <a:prstGeom prst="rect">
              <a:avLst/>
            </a:prstGeom>
            <a:noFill/>
          </p:spPr>
          <p:txBody>
            <a:bodyPr wrap="square" rtlCol="0">
              <a:spAutoFit/>
            </a:bodyPr>
            <a:lstStyle/>
            <a:p>
              <a:pPr>
                <a:defRPr/>
              </a:pPr>
              <a:r>
                <a:rPr lang="en-GB" sz="2000" dirty="0" err="1">
                  <a:solidFill>
                    <a:srgbClr val="105076"/>
                  </a:solidFill>
                  <a:latin typeface="Century Gothic" panose="020B0502020202020204" pitchFamily="34" charset="0"/>
                </a:rPr>
                <a:t>Géraldine</a:t>
              </a:r>
              <a:r>
                <a:rPr lang="en-GB" sz="2000" dirty="0">
                  <a:solidFill>
                    <a:srgbClr val="5B9BD5">
                      <a:lumMod val="50000"/>
                    </a:srgbClr>
                  </a:solidFill>
                  <a:latin typeface="Century Gothic" panose="020B0502020202020204" pitchFamily="34" charset="0"/>
                </a:rPr>
                <a:t> is having lunch at the moment/every week.</a:t>
              </a:r>
              <a:endParaRPr lang="en-GB" dirty="0">
                <a:solidFill>
                  <a:srgbClr val="5B9BD5">
                    <a:lumMod val="50000"/>
                  </a:srgbClr>
                </a:solidFill>
                <a:latin typeface="Lucida Handwriting" panose="03010101010101010101" pitchFamily="66" charset="0"/>
              </a:endParaRPr>
            </a:p>
          </p:txBody>
        </p:sp>
        <p:sp>
          <p:nvSpPr>
            <p:cNvPr id="18" name="TextBox 17"/>
            <p:cNvSpPr txBox="1"/>
            <p:nvPr/>
          </p:nvSpPr>
          <p:spPr>
            <a:xfrm>
              <a:off x="1531319" y="4670051"/>
              <a:ext cx="7366493" cy="400110"/>
            </a:xfrm>
            <a:prstGeom prst="rect">
              <a:avLst/>
            </a:prstGeom>
            <a:noFill/>
          </p:spPr>
          <p:txBody>
            <a:bodyPr wrap="square" rtlCol="0">
              <a:spAutoFit/>
            </a:bodyPr>
            <a:lstStyle/>
            <a:p>
              <a:pPr>
                <a:defRPr/>
              </a:pPr>
              <a:r>
                <a:rPr lang="en-GB" sz="2000" dirty="0" err="1">
                  <a:solidFill>
                    <a:srgbClr val="105076"/>
                  </a:solidFill>
                  <a:latin typeface="Century Gothic" panose="020B0502020202020204" pitchFamily="34" charset="0"/>
                </a:rPr>
                <a:t>Jaques</a:t>
              </a:r>
              <a:r>
                <a:rPr lang="en-GB" sz="2000" dirty="0">
                  <a:solidFill>
                    <a:srgbClr val="5B9BD5">
                      <a:lumMod val="50000"/>
                    </a:srgbClr>
                  </a:solidFill>
                  <a:latin typeface="Century Gothic" panose="020B0502020202020204" pitchFamily="34" charset="0"/>
                </a:rPr>
                <a:t> is doing his homework at the moment/every week.</a:t>
              </a:r>
              <a:endParaRPr lang="en-GB" dirty="0">
                <a:solidFill>
                  <a:srgbClr val="5B9BD5">
                    <a:lumMod val="50000"/>
                  </a:srgbClr>
                </a:solidFill>
                <a:latin typeface="Lucida Handwriting" panose="03010101010101010101" pitchFamily="66" charset="0"/>
              </a:endParaRPr>
            </a:p>
          </p:txBody>
        </p:sp>
        <p:sp>
          <p:nvSpPr>
            <p:cNvPr id="19" name="TextBox 18"/>
            <p:cNvSpPr txBox="1"/>
            <p:nvPr/>
          </p:nvSpPr>
          <p:spPr>
            <a:xfrm>
              <a:off x="1531318" y="5162863"/>
              <a:ext cx="7366493" cy="400110"/>
            </a:xfrm>
            <a:prstGeom prst="rect">
              <a:avLst/>
            </a:prstGeom>
            <a:noFill/>
          </p:spPr>
          <p:txBody>
            <a:bodyPr wrap="square" rtlCol="0">
              <a:spAutoFit/>
            </a:bodyPr>
            <a:lstStyle/>
            <a:p>
              <a:pPr>
                <a:defRPr/>
              </a:pPr>
              <a:r>
                <a:rPr lang="en-GB" sz="2000" dirty="0" err="1">
                  <a:solidFill>
                    <a:srgbClr val="105076"/>
                  </a:solidFill>
                  <a:latin typeface="Century Gothic" panose="020B0502020202020204" pitchFamily="34" charset="0"/>
                </a:rPr>
                <a:t>Jaques</a:t>
              </a:r>
              <a:r>
                <a:rPr lang="en-GB" sz="2000" dirty="0">
                  <a:solidFill>
                    <a:srgbClr val="5B9BD5">
                      <a:lumMod val="50000"/>
                    </a:srgbClr>
                  </a:solidFill>
                  <a:latin typeface="Century Gothic" panose="020B0502020202020204" pitchFamily="34" charset="0"/>
                </a:rPr>
                <a:t> goes for a walk at the moment/every week.</a:t>
              </a:r>
              <a:endParaRPr lang="en-GB" dirty="0">
                <a:solidFill>
                  <a:srgbClr val="5B9BD5">
                    <a:lumMod val="50000"/>
                  </a:srgbClr>
                </a:solidFill>
                <a:latin typeface="Lucida Handwriting" panose="03010101010101010101" pitchFamily="66" charset="0"/>
              </a:endParaRPr>
            </a:p>
          </p:txBody>
        </p:sp>
      </p:grpSp>
      <p:cxnSp>
        <p:nvCxnSpPr>
          <p:cNvPr id="28" name="Straight Connector 27" descr="straight line crossing out part of sentence"/>
          <p:cNvCxnSpPr>
            <a:cxnSpLocks/>
          </p:cNvCxnSpPr>
          <p:nvPr/>
        </p:nvCxnSpPr>
        <p:spPr>
          <a:xfrm flipV="1">
            <a:off x="6498190" y="3412516"/>
            <a:ext cx="1395220" cy="3220"/>
          </a:xfrm>
          <a:prstGeom prst="line">
            <a:avLst/>
          </a:prstGeom>
          <a:ln w="4127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21" name="Straight Connector 20" descr="straight line crossing out part of sentence"/>
          <p:cNvCxnSpPr/>
          <p:nvPr/>
        </p:nvCxnSpPr>
        <p:spPr>
          <a:xfrm>
            <a:off x="4988856" y="3926806"/>
            <a:ext cx="1817866" cy="12236"/>
          </a:xfrm>
          <a:prstGeom prst="line">
            <a:avLst/>
          </a:prstGeom>
          <a:ln w="4127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descr="straight line crossing out part of sentence"/>
          <p:cNvCxnSpPr/>
          <p:nvPr/>
        </p:nvCxnSpPr>
        <p:spPr>
          <a:xfrm>
            <a:off x="6806722" y="4434864"/>
            <a:ext cx="1394409" cy="19938"/>
          </a:xfrm>
          <a:prstGeom prst="line">
            <a:avLst/>
          </a:prstGeom>
          <a:ln w="4127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27" name="Straight Connector 26" descr="straight line crossing out part of sentence"/>
          <p:cNvCxnSpPr>
            <a:cxnSpLocks/>
          </p:cNvCxnSpPr>
          <p:nvPr/>
        </p:nvCxnSpPr>
        <p:spPr>
          <a:xfrm>
            <a:off x="7315200" y="4966462"/>
            <a:ext cx="1316334" cy="0"/>
          </a:xfrm>
          <a:prstGeom prst="line">
            <a:avLst/>
          </a:prstGeom>
          <a:ln w="4127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25" name="Straight Connector 24" descr="straight line crossing out part of sentence">
            <a:extLst>
              <a:ext uri="{FF2B5EF4-FFF2-40B4-BE49-F238E27FC236}">
                <a16:creationId xmlns:a16="http://schemas.microsoft.com/office/drawing/2014/main" id="{4DD69F3E-51F7-4B09-AC55-B4FDAB63C6C3}"/>
              </a:ext>
            </a:extLst>
          </p:cNvPr>
          <p:cNvCxnSpPr/>
          <p:nvPr/>
        </p:nvCxnSpPr>
        <p:spPr>
          <a:xfrm>
            <a:off x="4517996" y="5460621"/>
            <a:ext cx="1817866" cy="12236"/>
          </a:xfrm>
          <a:prstGeom prst="line">
            <a:avLst/>
          </a:prstGeom>
          <a:ln w="41275">
            <a:solidFill>
              <a:schemeClr val="accent1">
                <a:lumMod val="50000"/>
              </a:schemeClr>
            </a:solidFill>
          </a:ln>
        </p:spPr>
        <p:style>
          <a:lnRef idx="3">
            <a:schemeClr val="dk1"/>
          </a:lnRef>
          <a:fillRef idx="0">
            <a:schemeClr val="dk1"/>
          </a:fillRef>
          <a:effectRef idx="2">
            <a:schemeClr val="dk1"/>
          </a:effectRef>
          <a:fontRef idx="minor">
            <a:schemeClr val="tx1"/>
          </a:fontRef>
        </p:style>
      </p:cxnSp>
      <p:pic>
        <p:nvPicPr>
          <p:cNvPr id="1026" name="Picture 2" descr="boy's face">
            <a:extLst>
              <a:ext uri="{FF2B5EF4-FFF2-40B4-BE49-F238E27FC236}">
                <a16:creationId xmlns:a16="http://schemas.microsoft.com/office/drawing/2014/main" id="{A3C75EF2-8A23-4E21-9DBB-155D95BB79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9953" y="3657254"/>
            <a:ext cx="2110897" cy="214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18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fo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21"/>
            <a:ext cx="6457246" cy="867128"/>
          </a:xfrm>
          <a:prstGeom prst="rect">
            <a:avLst/>
          </a:prstGeom>
        </p:spPr>
      </p:pic>
      <p:sp>
        <p:nvSpPr>
          <p:cNvPr id="2" name="Title 1">
            <a:extLst>
              <a:ext uri="{FF2B5EF4-FFF2-40B4-BE49-F238E27FC236}">
                <a16:creationId xmlns:a16="http://schemas.microsoft.com/office/drawing/2014/main" id="{DF124855-E048-2A45-BF98-2C15ABCB5A1C}"/>
              </a:ext>
            </a:extLst>
          </p:cNvPr>
          <p:cNvSpPr>
            <a:spLocks noGrp="1"/>
          </p:cNvSpPr>
          <p:nvPr>
            <p:ph type="title"/>
          </p:nvPr>
        </p:nvSpPr>
        <p:spPr>
          <a:xfrm>
            <a:off x="98382" y="61803"/>
            <a:ext cx="5491927" cy="821518"/>
          </a:xfrm>
        </p:spPr>
        <p:txBody>
          <a:bodyPr>
            <a:normAutofit/>
          </a:bodyPr>
          <a:lstStyle/>
          <a:p>
            <a:r>
              <a:rPr lang="en-GB" sz="2800" b="1" dirty="0">
                <a:solidFill>
                  <a:prstClr val="white"/>
                </a:solidFill>
              </a:rPr>
              <a:t>Present simple or continuous?</a:t>
            </a:r>
            <a:endParaRPr lang="en-US" sz="2800" dirty="0"/>
          </a:p>
        </p:txBody>
      </p:sp>
      <p:sp>
        <p:nvSpPr>
          <p:cNvPr id="6" name="Rounded Rectangle 5">
            <a:extLst>
              <a:ext uri="{FF2B5EF4-FFF2-40B4-BE49-F238E27FC236}">
                <a16:creationId xmlns:a16="http://schemas.microsoft.com/office/drawing/2014/main" id="{C296FE08-43E2-6E45-A27E-234EC6D29B89}"/>
              </a:ext>
            </a:extLst>
          </p:cNvPr>
          <p:cNvSpPr/>
          <p:nvPr/>
        </p:nvSpPr>
        <p:spPr>
          <a:xfrm>
            <a:off x="10175630" y="181905"/>
            <a:ext cx="1821839"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prstClr val="white"/>
                </a:solidFill>
                <a:latin typeface="Century Gothic" panose="020B0502020202020204" pitchFamily="34" charset="0"/>
              </a:rPr>
              <a:t>lire (2/2)</a:t>
            </a:r>
          </a:p>
        </p:txBody>
      </p:sp>
      <p:sp>
        <p:nvSpPr>
          <p:cNvPr id="7" name="TextBox 6"/>
          <p:cNvSpPr txBox="1"/>
          <p:nvPr/>
        </p:nvSpPr>
        <p:spPr>
          <a:xfrm>
            <a:off x="300037" y="1212566"/>
            <a:ext cx="11697432" cy="1446550"/>
          </a:xfrm>
          <a:prstGeom prst="rect">
            <a:avLst/>
          </a:prstGeom>
          <a:noFill/>
        </p:spPr>
        <p:txBody>
          <a:bodyPr wrap="square" rtlCol="0">
            <a:spAutoFit/>
          </a:bodyPr>
          <a:lstStyle/>
          <a:p>
            <a:r>
              <a:rPr lang="en-GB" sz="2200" dirty="0">
                <a:solidFill>
                  <a:srgbClr val="105076"/>
                </a:solidFill>
                <a:latin typeface="Century Gothic" panose="020B0502020202020204" pitchFamily="34" charset="0"/>
              </a:rPr>
              <a:t>Nick is babysitting for the Petit family. She makes notes about the children, </a:t>
            </a:r>
            <a:r>
              <a:rPr lang="en-GB" sz="2200" dirty="0" err="1">
                <a:solidFill>
                  <a:srgbClr val="105076"/>
                </a:solidFill>
                <a:latin typeface="Century Gothic" panose="020B0502020202020204" pitchFamily="34" charset="0"/>
              </a:rPr>
              <a:t>Jaques</a:t>
            </a:r>
            <a:r>
              <a:rPr lang="en-GB" sz="2200" dirty="0">
                <a:solidFill>
                  <a:srgbClr val="105076"/>
                </a:solidFill>
                <a:latin typeface="Century Gothic" panose="020B0502020202020204" pitchFamily="34" charset="0"/>
              </a:rPr>
              <a:t> and </a:t>
            </a:r>
            <a:r>
              <a:rPr lang="en-GB" sz="2200" dirty="0" err="1">
                <a:solidFill>
                  <a:srgbClr val="105076"/>
                </a:solidFill>
                <a:latin typeface="Century Gothic" panose="020B0502020202020204" pitchFamily="34" charset="0"/>
              </a:rPr>
              <a:t>Géraldine</a:t>
            </a:r>
            <a:r>
              <a:rPr lang="en-GB" sz="2200" dirty="0">
                <a:solidFill>
                  <a:srgbClr val="105076"/>
                </a:solidFill>
                <a:latin typeface="Century Gothic" panose="020B0502020202020204" pitchFamily="34" charset="0"/>
              </a:rPr>
              <a:t>.</a:t>
            </a:r>
          </a:p>
          <a:p>
            <a:endParaRPr lang="en-GB" sz="2200" dirty="0">
              <a:solidFill>
                <a:srgbClr val="105076"/>
              </a:solidFill>
              <a:latin typeface="Century Gothic" panose="020B0502020202020204" pitchFamily="34" charset="0"/>
            </a:endParaRPr>
          </a:p>
          <a:p>
            <a:r>
              <a:rPr lang="en-GB" sz="2200" dirty="0">
                <a:solidFill>
                  <a:srgbClr val="105076"/>
                </a:solidFill>
                <a:latin typeface="Century Gothic" panose="020B0502020202020204" pitchFamily="34" charset="0"/>
              </a:rPr>
              <a:t>1.2 Choose present </a:t>
            </a:r>
            <a:r>
              <a:rPr lang="en-GB" sz="2200" b="1" dirty="0">
                <a:solidFill>
                  <a:srgbClr val="105076"/>
                </a:solidFill>
                <a:latin typeface="Century Gothic" panose="020B0502020202020204" pitchFamily="34" charset="0"/>
              </a:rPr>
              <a:t>simple (normally; routine)</a:t>
            </a:r>
            <a:r>
              <a:rPr lang="en-GB" sz="2200" dirty="0">
                <a:solidFill>
                  <a:srgbClr val="105076"/>
                </a:solidFill>
                <a:latin typeface="Century Gothic" panose="020B0502020202020204" pitchFamily="34" charset="0"/>
              </a:rPr>
              <a:t> or </a:t>
            </a:r>
            <a:r>
              <a:rPr lang="en-GB" sz="2200" b="1" dirty="0">
                <a:solidFill>
                  <a:srgbClr val="105076"/>
                </a:solidFill>
                <a:latin typeface="Century Gothic" panose="020B0502020202020204" pitchFamily="34" charset="0"/>
              </a:rPr>
              <a:t>continuous (ongoing; current)</a:t>
            </a:r>
            <a:r>
              <a:rPr lang="en-GB" sz="2200" dirty="0">
                <a:solidFill>
                  <a:srgbClr val="105076"/>
                </a:solidFill>
                <a:latin typeface="Century Gothic" panose="020B0502020202020204" pitchFamily="34" charset="0"/>
              </a:rPr>
              <a:t>.</a:t>
            </a:r>
          </a:p>
        </p:txBody>
      </p:sp>
      <p:grpSp>
        <p:nvGrpSpPr>
          <p:cNvPr id="25" name="Group 24" descr="reading exercise"/>
          <p:cNvGrpSpPr/>
          <p:nvPr/>
        </p:nvGrpSpPr>
        <p:grpSpPr>
          <a:xfrm>
            <a:off x="787402" y="3173120"/>
            <a:ext cx="8462106" cy="2476068"/>
            <a:chOff x="810848" y="3091059"/>
            <a:chExt cx="8086964" cy="2476068"/>
          </a:xfrm>
        </p:grpSpPr>
        <p:grpSp>
          <p:nvGrpSpPr>
            <p:cNvPr id="26" name="Group 25"/>
            <p:cNvGrpSpPr/>
            <p:nvPr/>
          </p:nvGrpSpPr>
          <p:grpSpPr>
            <a:xfrm>
              <a:off x="810848" y="3091059"/>
              <a:ext cx="549030" cy="2476068"/>
              <a:chOff x="1150816" y="2729627"/>
              <a:chExt cx="948251" cy="2907312"/>
            </a:xfrm>
          </p:grpSpPr>
          <p:sp>
            <p:nvSpPr>
              <p:cNvPr id="32" name="Action Button: Custom 31">
                <a:hlinkClick r:id="" action="ppaction://noaction" highlightClick="1"/>
              </p:cNvPr>
              <p:cNvSpPr/>
              <p:nvPr/>
            </p:nvSpPr>
            <p:spPr>
              <a:xfrm>
                <a:off x="1150816" y="2729627"/>
                <a:ext cx="948251"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4472C4">
                        <a:lumMod val="50000"/>
                      </a:srgbClr>
                    </a:solidFill>
                    <a:latin typeface="Century Gothic" panose="020B0502020202020204" pitchFamily="34" charset="0"/>
                  </a:rPr>
                  <a:t>F</a:t>
                </a:r>
              </a:p>
            </p:txBody>
          </p:sp>
          <p:sp>
            <p:nvSpPr>
              <p:cNvPr id="33" name="Action Button: Custom 32">
                <a:hlinkClick r:id="" action="ppaction://noaction" highlightClick="1"/>
              </p:cNvPr>
              <p:cNvSpPr/>
              <p:nvPr/>
            </p:nvSpPr>
            <p:spPr>
              <a:xfrm>
                <a:off x="1150816" y="3339227"/>
                <a:ext cx="948251"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4472C4">
                        <a:lumMod val="50000"/>
                      </a:srgbClr>
                    </a:solidFill>
                    <a:latin typeface="Century Gothic" panose="020B0502020202020204" pitchFamily="34" charset="0"/>
                  </a:rPr>
                  <a:t>G</a:t>
                </a:r>
              </a:p>
            </p:txBody>
          </p:sp>
          <p:sp>
            <p:nvSpPr>
              <p:cNvPr id="34" name="Action Button: Custom 33">
                <a:hlinkClick r:id="" action="ppaction://noaction" highlightClick="1"/>
              </p:cNvPr>
              <p:cNvSpPr/>
              <p:nvPr/>
            </p:nvSpPr>
            <p:spPr>
              <a:xfrm>
                <a:off x="1150816" y="3948827"/>
                <a:ext cx="948251"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4472C4">
                        <a:lumMod val="50000"/>
                      </a:srgbClr>
                    </a:solidFill>
                    <a:latin typeface="Century Gothic" panose="020B0502020202020204" pitchFamily="34" charset="0"/>
                  </a:rPr>
                  <a:t>H</a:t>
                </a:r>
              </a:p>
            </p:txBody>
          </p:sp>
          <p:sp>
            <p:nvSpPr>
              <p:cNvPr id="35" name="Action Button: Custom 34">
                <a:hlinkClick r:id="" action="ppaction://noaction" highlightClick="1"/>
              </p:cNvPr>
              <p:cNvSpPr/>
              <p:nvPr/>
            </p:nvSpPr>
            <p:spPr>
              <a:xfrm>
                <a:off x="1150816" y="4558427"/>
                <a:ext cx="948251"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4472C4">
                        <a:lumMod val="50000"/>
                      </a:srgbClr>
                    </a:solidFill>
                    <a:latin typeface="Century Gothic" panose="020B0502020202020204" pitchFamily="34" charset="0"/>
                  </a:rPr>
                  <a:t>I</a:t>
                </a:r>
              </a:p>
            </p:txBody>
          </p:sp>
          <p:sp>
            <p:nvSpPr>
              <p:cNvPr id="36" name="Action Button: Custom 35">
                <a:hlinkClick r:id="" action="ppaction://noaction" highlightClick="1"/>
              </p:cNvPr>
              <p:cNvSpPr/>
              <p:nvPr/>
            </p:nvSpPr>
            <p:spPr>
              <a:xfrm>
                <a:off x="1150816" y="5130003"/>
                <a:ext cx="948251"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4472C4">
                        <a:lumMod val="50000"/>
                      </a:srgbClr>
                    </a:solidFill>
                    <a:latin typeface="Century Gothic" panose="020B0502020202020204" pitchFamily="34" charset="0"/>
                  </a:rPr>
                  <a:t>J</a:t>
                </a:r>
              </a:p>
            </p:txBody>
          </p:sp>
        </p:grpSp>
        <p:sp>
          <p:nvSpPr>
            <p:cNvPr id="27" name="TextBox 26"/>
            <p:cNvSpPr txBox="1"/>
            <p:nvPr/>
          </p:nvSpPr>
          <p:spPr>
            <a:xfrm>
              <a:off x="1531322" y="3122691"/>
              <a:ext cx="6088678" cy="400110"/>
            </a:xfrm>
            <a:prstGeom prst="rect">
              <a:avLst/>
            </a:prstGeom>
            <a:noFill/>
          </p:spPr>
          <p:txBody>
            <a:bodyPr wrap="square" rtlCol="0">
              <a:spAutoFit/>
            </a:bodyPr>
            <a:lstStyle/>
            <a:p>
              <a:pPr>
                <a:defRPr/>
              </a:pPr>
              <a:r>
                <a:rPr lang="en-GB" sz="2000" dirty="0" err="1">
                  <a:solidFill>
                    <a:srgbClr val="5B9BD5">
                      <a:lumMod val="50000"/>
                    </a:srgbClr>
                  </a:solidFill>
                  <a:latin typeface="Century Gothic" panose="020B0502020202020204" pitchFamily="34" charset="0"/>
                  <a:ea typeface="Calibri" panose="020F0502020204030204" pitchFamily="34" charset="0"/>
                  <a:cs typeface="Times New Roman" panose="02020603050405020304" pitchFamily="18" charset="0"/>
                </a:rPr>
                <a:t>Jaques</a:t>
              </a:r>
              <a:r>
                <a:rPr lang="en-GB" sz="2000" dirty="0">
                  <a:solidFill>
                    <a:srgbClr val="5B9BD5">
                      <a:lumMod val="50000"/>
                    </a:srgbClr>
                  </a:solidFill>
                  <a:latin typeface="Century Gothic" panose="020B0502020202020204" pitchFamily="34" charset="0"/>
                </a:rPr>
                <a:t> washes/is washing up at the moment.</a:t>
              </a:r>
              <a:endParaRPr lang="en-GB" dirty="0">
                <a:solidFill>
                  <a:srgbClr val="5B9BD5">
                    <a:lumMod val="50000"/>
                  </a:srgbClr>
                </a:solidFill>
                <a:latin typeface="Lucida Handwriting" panose="03010101010101010101" pitchFamily="66" charset="0"/>
              </a:endParaRPr>
            </a:p>
          </p:txBody>
        </p:sp>
        <p:sp>
          <p:nvSpPr>
            <p:cNvPr id="28" name="TextBox 27"/>
            <p:cNvSpPr txBox="1"/>
            <p:nvPr/>
          </p:nvSpPr>
          <p:spPr>
            <a:xfrm>
              <a:off x="1531319" y="3644690"/>
              <a:ext cx="6088678" cy="400110"/>
            </a:xfrm>
            <a:prstGeom prst="rect">
              <a:avLst/>
            </a:prstGeom>
            <a:noFill/>
          </p:spPr>
          <p:txBody>
            <a:bodyPr wrap="square" rtlCol="0">
              <a:spAutoFit/>
            </a:bodyPr>
            <a:lstStyle/>
            <a:p>
              <a:pPr>
                <a:defRPr/>
              </a:pPr>
              <a:r>
                <a:rPr lang="en-GB" sz="2000" dirty="0" err="1">
                  <a:solidFill>
                    <a:srgbClr val="105076"/>
                  </a:solidFill>
                  <a:latin typeface="Century Gothic" panose="020B0502020202020204" pitchFamily="34" charset="0"/>
                </a:rPr>
                <a:t>Géraldine</a:t>
              </a:r>
              <a:r>
                <a:rPr lang="en-GB" sz="2000" dirty="0">
                  <a:solidFill>
                    <a:srgbClr val="5B9BD5">
                      <a:lumMod val="50000"/>
                    </a:srgbClr>
                  </a:solidFill>
                  <a:latin typeface="Century Gothic" panose="020B0502020202020204" pitchFamily="34" charset="0"/>
                </a:rPr>
                <a:t> learns/is learning English every week.</a:t>
              </a:r>
              <a:endParaRPr lang="en-GB" dirty="0">
                <a:solidFill>
                  <a:srgbClr val="5B9BD5">
                    <a:lumMod val="50000"/>
                  </a:srgbClr>
                </a:solidFill>
                <a:latin typeface="Lucida Handwriting" panose="03010101010101010101" pitchFamily="66" charset="0"/>
              </a:endParaRPr>
            </a:p>
          </p:txBody>
        </p:sp>
        <p:sp>
          <p:nvSpPr>
            <p:cNvPr id="29" name="TextBox 28"/>
            <p:cNvSpPr txBox="1"/>
            <p:nvPr/>
          </p:nvSpPr>
          <p:spPr>
            <a:xfrm>
              <a:off x="1531319" y="4148052"/>
              <a:ext cx="7366493" cy="400110"/>
            </a:xfrm>
            <a:prstGeom prst="rect">
              <a:avLst/>
            </a:prstGeom>
            <a:noFill/>
          </p:spPr>
          <p:txBody>
            <a:bodyPr wrap="square" rtlCol="0">
              <a:spAutoFit/>
            </a:bodyPr>
            <a:lstStyle/>
            <a:p>
              <a:pPr>
                <a:defRPr/>
              </a:pPr>
              <a:r>
                <a:rPr lang="en-GB" sz="2000" dirty="0" err="1">
                  <a:solidFill>
                    <a:srgbClr val="105076"/>
                  </a:solidFill>
                  <a:latin typeface="Century Gothic" panose="020B0502020202020204" pitchFamily="34" charset="0"/>
                </a:rPr>
                <a:t>Géraldine</a:t>
              </a:r>
              <a:r>
                <a:rPr lang="en-GB" sz="2000" dirty="0">
                  <a:solidFill>
                    <a:srgbClr val="5B9BD5">
                      <a:lumMod val="50000"/>
                    </a:srgbClr>
                  </a:solidFill>
                  <a:latin typeface="Century Gothic" panose="020B0502020202020204" pitchFamily="34" charset="0"/>
                </a:rPr>
                <a:t> plays/is playing with her friends at the moment.</a:t>
              </a:r>
              <a:endParaRPr lang="en-GB" dirty="0">
                <a:solidFill>
                  <a:srgbClr val="5B9BD5">
                    <a:lumMod val="50000"/>
                  </a:srgbClr>
                </a:solidFill>
                <a:latin typeface="Lucida Handwriting" panose="03010101010101010101" pitchFamily="66" charset="0"/>
              </a:endParaRPr>
            </a:p>
          </p:txBody>
        </p:sp>
        <p:sp>
          <p:nvSpPr>
            <p:cNvPr id="30" name="TextBox 29"/>
            <p:cNvSpPr txBox="1"/>
            <p:nvPr/>
          </p:nvSpPr>
          <p:spPr>
            <a:xfrm>
              <a:off x="1531319" y="4670051"/>
              <a:ext cx="7366493" cy="400110"/>
            </a:xfrm>
            <a:prstGeom prst="rect">
              <a:avLst/>
            </a:prstGeom>
            <a:noFill/>
          </p:spPr>
          <p:txBody>
            <a:bodyPr wrap="square" rtlCol="0">
              <a:spAutoFit/>
            </a:bodyPr>
            <a:lstStyle/>
            <a:p>
              <a:pPr>
                <a:defRPr/>
              </a:pPr>
              <a:r>
                <a:rPr lang="en-GB" sz="2000" dirty="0" err="1">
                  <a:solidFill>
                    <a:srgbClr val="5B9BD5">
                      <a:lumMod val="50000"/>
                    </a:srgbClr>
                  </a:solidFill>
                  <a:latin typeface="Century Gothic" panose="020B0502020202020204" pitchFamily="34" charset="0"/>
                  <a:ea typeface="Calibri" panose="020F0502020204030204" pitchFamily="34" charset="0"/>
                  <a:cs typeface="Times New Roman" panose="02020603050405020304" pitchFamily="18" charset="0"/>
                </a:rPr>
                <a:t>Jaques</a:t>
              </a:r>
              <a:r>
                <a:rPr lang="en-GB" sz="2000" dirty="0">
                  <a:solidFill>
                    <a:srgbClr val="5B9BD5">
                      <a:lumMod val="50000"/>
                    </a:srgbClr>
                  </a:solidFill>
                  <a:latin typeface="Century Gothic" panose="020B0502020202020204" pitchFamily="34" charset="0"/>
                </a:rPr>
                <a:t> reads/is reading a book at the moment.</a:t>
              </a:r>
              <a:endParaRPr lang="en-GB" dirty="0">
                <a:solidFill>
                  <a:srgbClr val="5B9BD5">
                    <a:lumMod val="50000"/>
                  </a:srgbClr>
                </a:solidFill>
                <a:latin typeface="Lucida Handwriting" panose="03010101010101010101" pitchFamily="66" charset="0"/>
              </a:endParaRPr>
            </a:p>
          </p:txBody>
        </p:sp>
        <p:sp>
          <p:nvSpPr>
            <p:cNvPr id="31" name="TextBox 30"/>
            <p:cNvSpPr txBox="1"/>
            <p:nvPr/>
          </p:nvSpPr>
          <p:spPr>
            <a:xfrm>
              <a:off x="1531318" y="5162863"/>
              <a:ext cx="7366493" cy="400110"/>
            </a:xfrm>
            <a:prstGeom prst="rect">
              <a:avLst/>
            </a:prstGeom>
            <a:noFill/>
          </p:spPr>
          <p:txBody>
            <a:bodyPr wrap="square" rtlCol="0">
              <a:spAutoFit/>
            </a:bodyPr>
            <a:lstStyle/>
            <a:p>
              <a:pPr>
                <a:defRPr/>
              </a:pPr>
              <a:r>
                <a:rPr lang="en-GB" sz="2000" dirty="0" err="1">
                  <a:solidFill>
                    <a:srgbClr val="105076"/>
                  </a:solidFill>
                  <a:latin typeface="Century Gothic" panose="020B0502020202020204" pitchFamily="34" charset="0"/>
                </a:rPr>
                <a:t>Géraldine</a:t>
              </a:r>
              <a:r>
                <a:rPr lang="en-GB" sz="2000" dirty="0">
                  <a:solidFill>
                    <a:srgbClr val="5B9BD5">
                      <a:lumMod val="50000"/>
                    </a:srgbClr>
                  </a:solidFill>
                  <a:latin typeface="Century Gothic" panose="020B0502020202020204" pitchFamily="34" charset="0"/>
                </a:rPr>
                <a:t> sings/is singing every week.</a:t>
              </a:r>
              <a:endParaRPr lang="en-GB" dirty="0">
                <a:solidFill>
                  <a:srgbClr val="5B9BD5">
                    <a:lumMod val="50000"/>
                  </a:srgbClr>
                </a:solidFill>
                <a:latin typeface="Lucida Handwriting" panose="03010101010101010101" pitchFamily="66" charset="0"/>
              </a:endParaRPr>
            </a:p>
          </p:txBody>
        </p:sp>
      </p:grpSp>
      <p:cxnSp>
        <p:nvCxnSpPr>
          <p:cNvPr id="37" name="Straight Connector 36" descr="straight line to cross out part of sentence"/>
          <p:cNvCxnSpPr/>
          <p:nvPr/>
        </p:nvCxnSpPr>
        <p:spPr>
          <a:xfrm>
            <a:off x="2639770" y="3408674"/>
            <a:ext cx="801064" cy="5452"/>
          </a:xfrm>
          <a:prstGeom prst="line">
            <a:avLst/>
          </a:prstGeom>
          <a:ln w="4127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40" name="Straight Connector 39" descr="straight line to cross out part of sentence"/>
          <p:cNvCxnSpPr>
            <a:cxnSpLocks/>
          </p:cNvCxnSpPr>
          <p:nvPr/>
        </p:nvCxnSpPr>
        <p:spPr>
          <a:xfrm>
            <a:off x="3798277" y="3926351"/>
            <a:ext cx="1216248" cy="1"/>
          </a:xfrm>
          <a:prstGeom prst="line">
            <a:avLst/>
          </a:prstGeom>
          <a:ln w="4127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42" name="Straight Connector 41" descr="straight line to cross out part of sentence"/>
          <p:cNvCxnSpPr>
            <a:cxnSpLocks/>
          </p:cNvCxnSpPr>
          <p:nvPr/>
        </p:nvCxnSpPr>
        <p:spPr>
          <a:xfrm>
            <a:off x="2942492" y="4442183"/>
            <a:ext cx="634126" cy="1"/>
          </a:xfrm>
          <a:prstGeom prst="line">
            <a:avLst/>
          </a:prstGeom>
          <a:ln w="4127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44" name="Straight Connector 43" descr="straight line to cross out part of sentence"/>
          <p:cNvCxnSpPr/>
          <p:nvPr/>
        </p:nvCxnSpPr>
        <p:spPr>
          <a:xfrm flipV="1">
            <a:off x="2575627" y="4971549"/>
            <a:ext cx="652996" cy="1"/>
          </a:xfrm>
          <a:prstGeom prst="line">
            <a:avLst/>
          </a:prstGeom>
          <a:ln w="4127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46" name="Straight Connector 45" descr="straight line to cross out part of sentence"/>
          <p:cNvCxnSpPr>
            <a:cxnSpLocks/>
          </p:cNvCxnSpPr>
          <p:nvPr/>
        </p:nvCxnSpPr>
        <p:spPr>
          <a:xfrm>
            <a:off x="3647551" y="5452186"/>
            <a:ext cx="1059208" cy="1"/>
          </a:xfrm>
          <a:prstGeom prst="line">
            <a:avLst/>
          </a:prstGeom>
          <a:ln w="41275">
            <a:solidFill>
              <a:schemeClr val="accent1">
                <a:lumMod val="50000"/>
              </a:schemeClr>
            </a:solidFill>
          </a:ln>
        </p:spPr>
        <p:style>
          <a:lnRef idx="3">
            <a:schemeClr val="dk1"/>
          </a:lnRef>
          <a:fillRef idx="0">
            <a:schemeClr val="dk1"/>
          </a:fillRef>
          <a:effectRef idx="2">
            <a:schemeClr val="dk1"/>
          </a:effectRef>
          <a:fontRef idx="minor">
            <a:schemeClr val="tx1"/>
          </a:fontRef>
        </p:style>
      </p:cxnSp>
      <p:pic>
        <p:nvPicPr>
          <p:cNvPr id="38" name="Picture 2" descr="Boy Face Cartoon Clip Art">
            <a:extLst>
              <a:ext uri="{FF2B5EF4-FFF2-40B4-BE49-F238E27FC236}">
                <a16:creationId xmlns:a16="http://schemas.microsoft.com/office/drawing/2014/main" id="{C06191C2-30BE-42DC-A961-3D8E261C5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9953" y="3657254"/>
            <a:ext cx="2110897" cy="214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3" name="Title 2">
            <a:extLst>
              <a:ext uri="{FF2B5EF4-FFF2-40B4-BE49-F238E27FC236}">
                <a16:creationId xmlns:a16="http://schemas.microsoft.com/office/drawing/2014/main" id="{F0781274-A563-8542-BDB4-55189AC74D8F}"/>
              </a:ext>
            </a:extLst>
          </p:cNvPr>
          <p:cNvSpPr>
            <a:spLocks noGrp="1"/>
          </p:cNvSpPr>
          <p:nvPr>
            <p:ph type="title" idx="4294967295"/>
          </p:nvPr>
        </p:nvSpPr>
        <p:spPr>
          <a:xfrm>
            <a:off x="0" y="1797050"/>
            <a:ext cx="10515600" cy="1325563"/>
          </a:xfrm>
        </p:spPr>
        <p:txBody>
          <a:bodyPr>
            <a:normAutofit/>
          </a:bodyPr>
          <a:lstStyle/>
          <a:p>
            <a:r>
              <a:rPr lang="en-GB" sz="4000" b="1" dirty="0">
                <a:solidFill>
                  <a:prstClr val="white"/>
                </a:solidFill>
              </a:rPr>
              <a:t>Possessive adjectives</a:t>
            </a:r>
            <a:endParaRPr lang="en-US" sz="4000" dirty="0"/>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Rounded Rectangular Callout 10"/>
          <p:cNvSpPr/>
          <p:nvPr/>
        </p:nvSpPr>
        <p:spPr>
          <a:xfrm>
            <a:off x="8690967" y="4403970"/>
            <a:ext cx="3021304" cy="827988"/>
          </a:xfrm>
          <a:prstGeom prst="wedgeRoundRectCallout">
            <a:avLst>
              <a:gd name="adj1" fmla="val -48554"/>
              <a:gd name="adj2" fmla="val -118067"/>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latin typeface="Century Gothic" panose="020B0502020202020204" pitchFamily="34" charset="0"/>
              </a:rPr>
              <a:t>Resource portal </a:t>
            </a:r>
            <a:r>
              <a:rPr lang="en-GB" sz="2400" dirty="0">
                <a:solidFill>
                  <a:schemeClr val="tx2"/>
                </a:solidFill>
                <a:latin typeface="Century Gothic" panose="020B0502020202020204" pitchFamily="34" charset="0"/>
                <a:sym typeface="Wingdings" panose="05000000000000000000" pitchFamily="2" charset="2"/>
              </a:rPr>
              <a:t></a:t>
            </a:r>
          </a:p>
          <a:p>
            <a:pPr algn="ctr"/>
            <a:r>
              <a:rPr lang="en-GB" sz="2400" dirty="0">
                <a:solidFill>
                  <a:schemeClr val="tx2"/>
                </a:solidFill>
                <a:latin typeface="Century Gothic" panose="020B0502020202020204" pitchFamily="34" charset="0"/>
                <a:sym typeface="Wingdings" panose="05000000000000000000" pitchFamily="2" charset="2"/>
              </a:rPr>
              <a:t>KS2 Grammar</a:t>
            </a:r>
            <a:endParaRPr lang="en-GB" sz="24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559609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8" name="Picture 7" descr="background fo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905"/>
            <a:ext cx="6457246" cy="867128"/>
          </a:xfrm>
          <a:prstGeom prst="rect">
            <a:avLst/>
          </a:prstGeom>
        </p:spPr>
      </p:pic>
      <p:sp>
        <p:nvSpPr>
          <p:cNvPr id="10" name="Title 3"/>
          <p:cNvSpPr>
            <a:spLocks noGrp="1"/>
          </p:cNvSpPr>
          <p:nvPr>
            <p:ph type="title"/>
          </p:nvPr>
        </p:nvSpPr>
        <p:spPr>
          <a:xfrm>
            <a:off x="51548" y="215134"/>
            <a:ext cx="6354150" cy="707849"/>
          </a:xfrm>
        </p:spPr>
        <p:txBody>
          <a:bodyPr>
            <a:noAutofit/>
          </a:bodyPr>
          <a:lstStyle/>
          <a:p>
            <a:r>
              <a:rPr lang="en-GB" sz="2800" b="1" dirty="0">
                <a:solidFill>
                  <a:schemeClr val="bg1"/>
                </a:solidFill>
              </a:rPr>
              <a:t>Possessive adjectives</a:t>
            </a:r>
            <a:endParaRPr lang="en-GB" sz="3200" b="1" i="1" dirty="0">
              <a:solidFill>
                <a:schemeClr val="bg1"/>
              </a:solidFill>
            </a:endParaRPr>
          </a:p>
        </p:txBody>
      </p:sp>
      <p:sp>
        <p:nvSpPr>
          <p:cNvPr id="13" name="TextBox 12"/>
          <p:cNvSpPr txBox="1"/>
          <p:nvPr/>
        </p:nvSpPr>
        <p:spPr>
          <a:xfrm>
            <a:off x="668594" y="1316803"/>
            <a:ext cx="10264877" cy="4031873"/>
          </a:xfrm>
          <a:prstGeom prst="rect">
            <a:avLst/>
          </a:prstGeom>
          <a:noFill/>
        </p:spPr>
        <p:txBody>
          <a:bodyPr wrap="square" rtlCol="0">
            <a:spAutoFit/>
          </a:bodyPr>
          <a:lstStyle/>
          <a:p>
            <a:r>
              <a:rPr lang="en-GB" sz="2000" dirty="0">
                <a:solidFill>
                  <a:schemeClr val="tx2"/>
                </a:solidFill>
                <a:latin typeface="Century Gothic" panose="020B0502020202020204" pitchFamily="34" charset="0"/>
              </a:rPr>
              <a:t>Compare these French and English sentences.</a:t>
            </a:r>
          </a:p>
          <a:p>
            <a:r>
              <a:rPr lang="en-GB" sz="2000" dirty="0">
                <a:solidFill>
                  <a:schemeClr val="tx2"/>
                </a:solidFill>
                <a:latin typeface="Century Gothic" panose="020B0502020202020204" pitchFamily="34" charset="0"/>
              </a:rPr>
              <a:t>What do you notice about the </a:t>
            </a:r>
            <a:r>
              <a:rPr lang="en-GB" sz="2000" b="1" dirty="0">
                <a:solidFill>
                  <a:schemeClr val="tx2"/>
                </a:solidFill>
                <a:latin typeface="Century Gothic" panose="020B0502020202020204" pitchFamily="34" charset="0"/>
              </a:rPr>
              <a:t>possessive adjectives</a:t>
            </a:r>
            <a:r>
              <a:rPr lang="en-GB" sz="2000" dirty="0">
                <a:solidFill>
                  <a:schemeClr val="tx2"/>
                </a:solidFill>
                <a:latin typeface="Century Gothic" panose="020B0502020202020204" pitchFamily="34" charset="0"/>
              </a:rPr>
              <a:t>?</a:t>
            </a:r>
          </a:p>
          <a:p>
            <a:endParaRPr lang="en-GB" sz="2400" dirty="0">
              <a:solidFill>
                <a:schemeClr val="tx2"/>
              </a:solidFill>
              <a:latin typeface="Century Gothic" panose="020B0502020202020204" pitchFamily="34" charset="0"/>
            </a:endParaRPr>
          </a:p>
          <a:p>
            <a:r>
              <a:rPr lang="en-GB" sz="3200" dirty="0">
                <a:solidFill>
                  <a:schemeClr val="tx2"/>
                </a:solidFill>
                <a:latin typeface="Century Gothic" panose="020B0502020202020204" pitchFamily="34" charset="0"/>
              </a:rPr>
              <a:t>Elle adore </a:t>
            </a:r>
            <a:r>
              <a:rPr lang="en-GB" sz="3200" b="1" dirty="0">
                <a:solidFill>
                  <a:schemeClr val="tx2"/>
                </a:solidFill>
                <a:latin typeface="Century Gothic" panose="020B0502020202020204" pitchFamily="34" charset="0"/>
              </a:rPr>
              <a:t>son</a:t>
            </a:r>
            <a:r>
              <a:rPr lang="en-GB" sz="3200" dirty="0">
                <a:solidFill>
                  <a:schemeClr val="tx2"/>
                </a:solidFill>
                <a:latin typeface="Century Gothic" panose="020B0502020202020204" pitchFamily="34" charset="0"/>
              </a:rPr>
              <a:t> livre.		</a:t>
            </a:r>
          </a:p>
          <a:p>
            <a:r>
              <a:rPr lang="en-GB" sz="3200" dirty="0">
                <a:solidFill>
                  <a:schemeClr val="tx2"/>
                </a:solidFill>
                <a:latin typeface="Century Gothic" panose="020B0502020202020204" pitchFamily="34" charset="0"/>
              </a:rPr>
              <a:t>She loves </a:t>
            </a:r>
            <a:r>
              <a:rPr lang="en-GB" sz="3200" b="1" dirty="0">
                <a:solidFill>
                  <a:schemeClr val="tx2"/>
                </a:solidFill>
                <a:latin typeface="Century Gothic" panose="020B0502020202020204" pitchFamily="34" charset="0"/>
              </a:rPr>
              <a:t>her </a:t>
            </a:r>
            <a:r>
              <a:rPr lang="en-GB" sz="3200" dirty="0">
                <a:solidFill>
                  <a:schemeClr val="tx2"/>
                </a:solidFill>
                <a:latin typeface="Century Gothic" panose="020B0502020202020204" pitchFamily="34" charset="0"/>
              </a:rPr>
              <a:t>book.</a:t>
            </a:r>
          </a:p>
          <a:p>
            <a:endParaRPr lang="en-GB" sz="3200" dirty="0">
              <a:solidFill>
                <a:schemeClr val="tx2"/>
              </a:solidFill>
              <a:latin typeface="Century Gothic" panose="020B0502020202020204" pitchFamily="34" charset="0"/>
            </a:endParaRPr>
          </a:p>
          <a:p>
            <a:endParaRPr lang="en-GB" sz="3200" dirty="0">
              <a:solidFill>
                <a:schemeClr val="tx2"/>
              </a:solidFill>
              <a:latin typeface="Century Gothic" panose="020B0502020202020204" pitchFamily="34" charset="0"/>
            </a:endParaRPr>
          </a:p>
          <a:p>
            <a:r>
              <a:rPr lang="en-GB" sz="3200" dirty="0">
                <a:solidFill>
                  <a:schemeClr val="tx2"/>
                </a:solidFill>
                <a:latin typeface="Century Gothic" panose="020B0502020202020204" pitchFamily="34" charset="0"/>
              </a:rPr>
              <a:t>Il adore </a:t>
            </a:r>
            <a:r>
              <a:rPr lang="en-GB" sz="3200" b="1" dirty="0">
                <a:solidFill>
                  <a:schemeClr val="tx2"/>
                </a:solidFill>
                <a:latin typeface="Century Gothic" panose="020B0502020202020204" pitchFamily="34" charset="0"/>
              </a:rPr>
              <a:t>son</a:t>
            </a:r>
            <a:r>
              <a:rPr lang="en-GB" sz="3200" dirty="0">
                <a:solidFill>
                  <a:schemeClr val="tx2"/>
                </a:solidFill>
                <a:latin typeface="Century Gothic" panose="020B0502020202020204" pitchFamily="34" charset="0"/>
              </a:rPr>
              <a:t> livre.			</a:t>
            </a:r>
          </a:p>
          <a:p>
            <a:r>
              <a:rPr lang="en-GB" sz="3200" dirty="0">
                <a:solidFill>
                  <a:schemeClr val="tx2"/>
                </a:solidFill>
                <a:latin typeface="Century Gothic" panose="020B0502020202020204" pitchFamily="34" charset="0"/>
              </a:rPr>
              <a:t>He loves </a:t>
            </a:r>
            <a:r>
              <a:rPr lang="en-GB" sz="3200" b="1" dirty="0">
                <a:solidFill>
                  <a:schemeClr val="tx2"/>
                </a:solidFill>
                <a:latin typeface="Century Gothic" panose="020B0502020202020204" pitchFamily="34" charset="0"/>
              </a:rPr>
              <a:t>his</a:t>
            </a:r>
            <a:r>
              <a:rPr lang="en-GB" sz="3200" dirty="0">
                <a:solidFill>
                  <a:schemeClr val="tx2"/>
                </a:solidFill>
                <a:latin typeface="Century Gothic" panose="020B0502020202020204" pitchFamily="34" charset="0"/>
              </a:rPr>
              <a:t> book.</a:t>
            </a:r>
          </a:p>
        </p:txBody>
      </p:sp>
      <p:sp>
        <p:nvSpPr>
          <p:cNvPr id="14" name="Rectangle 13"/>
          <p:cNvSpPr/>
          <p:nvPr/>
        </p:nvSpPr>
        <p:spPr>
          <a:xfrm>
            <a:off x="6222829" y="2301688"/>
            <a:ext cx="5079198" cy="3046988"/>
          </a:xfrm>
          <a:prstGeom prst="rect">
            <a:avLst/>
          </a:prstGeom>
        </p:spPr>
        <p:txBody>
          <a:bodyPr wrap="square">
            <a:spAutoFit/>
          </a:bodyPr>
          <a:lstStyle/>
          <a:p>
            <a:r>
              <a:rPr lang="en-GB" sz="3200" dirty="0">
                <a:solidFill>
                  <a:schemeClr val="tx2"/>
                </a:solidFill>
                <a:latin typeface="Century Gothic" panose="020B0502020202020204" pitchFamily="34" charset="0"/>
              </a:rPr>
              <a:t>Elle adore </a:t>
            </a:r>
            <a:r>
              <a:rPr lang="en-GB" sz="3200" b="1" dirty="0" err="1">
                <a:solidFill>
                  <a:schemeClr val="tx2"/>
                </a:solidFill>
                <a:latin typeface="Century Gothic" panose="020B0502020202020204" pitchFamily="34" charset="0"/>
              </a:rPr>
              <a:t>sa</a:t>
            </a:r>
            <a:r>
              <a:rPr lang="en-GB" sz="3200" dirty="0">
                <a:solidFill>
                  <a:schemeClr val="tx2"/>
                </a:solidFill>
                <a:latin typeface="Century Gothic" panose="020B0502020202020204" pitchFamily="34" charset="0"/>
              </a:rPr>
              <a:t> </a:t>
            </a:r>
            <a:r>
              <a:rPr lang="en-GB" sz="3200" dirty="0" err="1">
                <a:solidFill>
                  <a:schemeClr val="tx2"/>
                </a:solidFill>
                <a:latin typeface="Century Gothic" panose="020B0502020202020204" pitchFamily="34" charset="0"/>
              </a:rPr>
              <a:t>voiture</a:t>
            </a:r>
            <a:r>
              <a:rPr lang="en-GB" sz="3200" dirty="0">
                <a:solidFill>
                  <a:schemeClr val="tx2"/>
                </a:solidFill>
                <a:latin typeface="Century Gothic" panose="020B0502020202020204" pitchFamily="34" charset="0"/>
              </a:rPr>
              <a:t>.</a:t>
            </a:r>
          </a:p>
          <a:p>
            <a:r>
              <a:rPr lang="en-GB" sz="3200" dirty="0">
                <a:solidFill>
                  <a:schemeClr val="tx2"/>
                </a:solidFill>
                <a:latin typeface="Century Gothic" panose="020B0502020202020204" pitchFamily="34" charset="0"/>
              </a:rPr>
              <a:t>She loves </a:t>
            </a:r>
            <a:r>
              <a:rPr lang="en-GB" sz="3200" b="1" dirty="0">
                <a:solidFill>
                  <a:schemeClr val="tx2"/>
                </a:solidFill>
                <a:latin typeface="Century Gothic" panose="020B0502020202020204" pitchFamily="34" charset="0"/>
              </a:rPr>
              <a:t>her</a:t>
            </a:r>
            <a:r>
              <a:rPr lang="en-GB" sz="3200" dirty="0">
                <a:solidFill>
                  <a:schemeClr val="tx2"/>
                </a:solidFill>
                <a:latin typeface="Century Gothic" panose="020B0502020202020204" pitchFamily="34" charset="0"/>
              </a:rPr>
              <a:t> car.</a:t>
            </a:r>
          </a:p>
          <a:p>
            <a:endParaRPr lang="en-GB" sz="3200" dirty="0">
              <a:solidFill>
                <a:schemeClr val="tx2"/>
              </a:solidFill>
              <a:latin typeface="Century Gothic" panose="020B0502020202020204" pitchFamily="34" charset="0"/>
            </a:endParaRPr>
          </a:p>
          <a:p>
            <a:endParaRPr lang="en-GB" sz="3200" dirty="0">
              <a:solidFill>
                <a:schemeClr val="tx2"/>
              </a:solidFill>
              <a:latin typeface="Century Gothic" panose="020B0502020202020204" pitchFamily="34" charset="0"/>
            </a:endParaRPr>
          </a:p>
          <a:p>
            <a:r>
              <a:rPr lang="en-GB" sz="3200" dirty="0">
                <a:solidFill>
                  <a:schemeClr val="tx2"/>
                </a:solidFill>
                <a:latin typeface="Century Gothic" panose="020B0502020202020204" pitchFamily="34" charset="0"/>
              </a:rPr>
              <a:t>Il adore </a:t>
            </a:r>
            <a:r>
              <a:rPr lang="en-GB" sz="3200" b="1" dirty="0" err="1">
                <a:solidFill>
                  <a:schemeClr val="tx2"/>
                </a:solidFill>
                <a:latin typeface="Century Gothic" panose="020B0502020202020204" pitchFamily="34" charset="0"/>
              </a:rPr>
              <a:t>sa</a:t>
            </a:r>
            <a:r>
              <a:rPr lang="en-GB" sz="3200" dirty="0">
                <a:solidFill>
                  <a:schemeClr val="tx2"/>
                </a:solidFill>
                <a:latin typeface="Century Gothic" panose="020B0502020202020204" pitchFamily="34" charset="0"/>
              </a:rPr>
              <a:t> </a:t>
            </a:r>
            <a:r>
              <a:rPr lang="en-GB" sz="3200" dirty="0" err="1">
                <a:solidFill>
                  <a:schemeClr val="tx2"/>
                </a:solidFill>
                <a:latin typeface="Century Gothic" panose="020B0502020202020204" pitchFamily="34" charset="0"/>
              </a:rPr>
              <a:t>voiture</a:t>
            </a:r>
            <a:r>
              <a:rPr lang="en-GB" sz="3200" dirty="0">
                <a:solidFill>
                  <a:schemeClr val="tx2"/>
                </a:solidFill>
                <a:latin typeface="Century Gothic" panose="020B0502020202020204" pitchFamily="34" charset="0"/>
              </a:rPr>
              <a:t>.		</a:t>
            </a:r>
          </a:p>
          <a:p>
            <a:r>
              <a:rPr lang="en-GB" sz="3200" dirty="0">
                <a:solidFill>
                  <a:schemeClr val="tx2"/>
                </a:solidFill>
                <a:latin typeface="Century Gothic" panose="020B0502020202020204" pitchFamily="34" charset="0"/>
              </a:rPr>
              <a:t>He loves </a:t>
            </a:r>
            <a:r>
              <a:rPr lang="en-GB" sz="3200" b="1" dirty="0">
                <a:solidFill>
                  <a:schemeClr val="tx2"/>
                </a:solidFill>
                <a:latin typeface="Century Gothic" panose="020B0502020202020204" pitchFamily="34" charset="0"/>
              </a:rPr>
              <a:t>his</a:t>
            </a:r>
            <a:r>
              <a:rPr lang="en-GB" sz="3200" dirty="0">
                <a:solidFill>
                  <a:schemeClr val="tx2"/>
                </a:solidFill>
                <a:latin typeface="Century Gothic" panose="020B0502020202020204" pitchFamily="34" charset="0"/>
              </a:rPr>
              <a:t> car.</a:t>
            </a:r>
          </a:p>
        </p:txBody>
      </p:sp>
      <p:sp>
        <p:nvSpPr>
          <p:cNvPr id="15" name="Curved Down Arrow 14" descr="curved arrow contect possessive adjective to object in sentence"/>
          <p:cNvSpPr/>
          <p:nvPr/>
        </p:nvSpPr>
        <p:spPr>
          <a:xfrm>
            <a:off x="3116826" y="2118118"/>
            <a:ext cx="973393" cy="324465"/>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urved Down Arrow 15" descr="curved arrow contect possessive adjective to object in sentence"/>
          <p:cNvSpPr/>
          <p:nvPr/>
        </p:nvSpPr>
        <p:spPr>
          <a:xfrm>
            <a:off x="2630129" y="4027658"/>
            <a:ext cx="973393" cy="324465"/>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urved Down Arrow 16" descr="curved arrow contect possessive adjective to object in sentence"/>
          <p:cNvSpPr/>
          <p:nvPr/>
        </p:nvSpPr>
        <p:spPr>
          <a:xfrm>
            <a:off x="8646480" y="2063049"/>
            <a:ext cx="973393" cy="324465"/>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urved Down Arrow 17" descr="curved arrow contect possessive adjective to object in sentence"/>
          <p:cNvSpPr/>
          <p:nvPr/>
        </p:nvSpPr>
        <p:spPr>
          <a:xfrm>
            <a:off x="8159783" y="4027658"/>
            <a:ext cx="973393" cy="324465"/>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Curved Down Arrow 18" descr="curved arrow contect possessive adjective to subject in sentence"/>
          <p:cNvSpPr/>
          <p:nvPr/>
        </p:nvSpPr>
        <p:spPr>
          <a:xfrm rot="10800000">
            <a:off x="1002890" y="5289610"/>
            <a:ext cx="1720645" cy="409980"/>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urved Down Arrow 19" descr="curved arrow contect possessive adjective to subject in sentence"/>
          <p:cNvSpPr/>
          <p:nvPr/>
        </p:nvSpPr>
        <p:spPr>
          <a:xfrm rot="10800000">
            <a:off x="1214283" y="3304461"/>
            <a:ext cx="1720645" cy="409980"/>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Curved Down Arrow 20" descr="curved arrow contect possessive adjective to subject in sentence"/>
          <p:cNvSpPr/>
          <p:nvPr/>
        </p:nvSpPr>
        <p:spPr>
          <a:xfrm rot="10800000">
            <a:off x="6520246" y="5231982"/>
            <a:ext cx="1720645" cy="409980"/>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Down Arrow 21" descr="curved arrow contect possessive adjective to subject in sentence"/>
          <p:cNvSpPr/>
          <p:nvPr/>
        </p:nvSpPr>
        <p:spPr>
          <a:xfrm rot="10800000">
            <a:off x="6768518" y="3324391"/>
            <a:ext cx="1720645" cy="409980"/>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Box 23"/>
          <p:cNvSpPr txBox="1"/>
          <p:nvPr/>
        </p:nvSpPr>
        <p:spPr>
          <a:xfrm>
            <a:off x="5617024" y="6474694"/>
            <a:ext cx="39992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Rowena Kasprowicz</a:t>
            </a:r>
          </a:p>
        </p:txBody>
      </p:sp>
    </p:spTree>
    <p:extLst>
      <p:ext uri="{BB962C8B-B14F-4D97-AF65-F5344CB8AC3E}">
        <p14:creationId xmlns:p14="http://schemas.microsoft.com/office/powerpoint/2010/main" val="35132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5" name="TextBox 24"/>
          <p:cNvSpPr txBox="1"/>
          <p:nvPr/>
        </p:nvSpPr>
        <p:spPr>
          <a:xfrm>
            <a:off x="6134204" y="2174743"/>
            <a:ext cx="5539636" cy="4647426"/>
          </a:xfrm>
          <a:prstGeom prst="rect">
            <a:avLst/>
          </a:prstGeom>
          <a:noFill/>
        </p:spPr>
        <p:txBody>
          <a:bodyPr wrap="square" rtlCol="0">
            <a:spAutoFit/>
          </a:bodyPr>
          <a:lstStyle/>
          <a:p>
            <a:r>
              <a:rPr lang="en-GB" sz="2400" dirty="0">
                <a:solidFill>
                  <a:schemeClr val="tx2"/>
                </a:solidFill>
                <a:latin typeface="Century Gothic" panose="020B0502020202020204" pitchFamily="34" charset="0"/>
              </a:rPr>
              <a:t>In French, the possessive adjective (his / her) has to agree with the </a:t>
            </a:r>
            <a:r>
              <a:rPr lang="en-GB" sz="2400" b="1" dirty="0">
                <a:solidFill>
                  <a:schemeClr val="tx2"/>
                </a:solidFill>
                <a:latin typeface="Century Gothic" panose="020B0502020202020204" pitchFamily="34" charset="0"/>
              </a:rPr>
              <a:t>noun it belongs to.</a:t>
            </a:r>
            <a:endParaRPr lang="en-GB" sz="2400" dirty="0">
              <a:solidFill>
                <a:schemeClr val="tx2"/>
              </a:solidFill>
              <a:latin typeface="Century Gothic" panose="020B0502020202020204" pitchFamily="34" charset="0"/>
            </a:endParaRPr>
          </a:p>
          <a:p>
            <a:r>
              <a:rPr lang="en-GB" sz="3200" dirty="0">
                <a:solidFill>
                  <a:schemeClr val="tx2"/>
                </a:solidFill>
                <a:latin typeface="Century Gothic" panose="020B0502020202020204" pitchFamily="34" charset="0"/>
              </a:rPr>
              <a:t>					</a:t>
            </a:r>
          </a:p>
          <a:p>
            <a:r>
              <a:rPr lang="en-GB" sz="3200" dirty="0">
                <a:solidFill>
                  <a:schemeClr val="tx2"/>
                </a:solidFill>
                <a:latin typeface="Century Gothic" panose="020B0502020202020204" pitchFamily="34" charset="0"/>
              </a:rPr>
              <a:t>Elle adore </a:t>
            </a:r>
            <a:r>
              <a:rPr lang="en-GB" sz="3200" b="1" dirty="0">
                <a:solidFill>
                  <a:schemeClr val="tx2"/>
                </a:solidFill>
                <a:latin typeface="Century Gothic" panose="020B0502020202020204" pitchFamily="34" charset="0"/>
              </a:rPr>
              <a:t>son</a:t>
            </a:r>
            <a:r>
              <a:rPr lang="en-GB" sz="3200" dirty="0">
                <a:solidFill>
                  <a:schemeClr val="tx2"/>
                </a:solidFill>
                <a:latin typeface="Century Gothic" panose="020B0502020202020204" pitchFamily="34" charset="0"/>
              </a:rPr>
              <a:t> </a:t>
            </a:r>
            <a:r>
              <a:rPr lang="en-GB" sz="3200" b="1" dirty="0">
                <a:solidFill>
                  <a:schemeClr val="tx2"/>
                </a:solidFill>
                <a:latin typeface="Century Gothic" panose="020B0502020202020204" pitchFamily="34" charset="0"/>
              </a:rPr>
              <a:t>livre</a:t>
            </a:r>
            <a:r>
              <a:rPr lang="en-GB" sz="3200" dirty="0">
                <a:solidFill>
                  <a:schemeClr val="tx2"/>
                </a:solidFill>
                <a:latin typeface="Century Gothic" panose="020B0502020202020204" pitchFamily="34" charset="0"/>
              </a:rPr>
              <a:t>.</a:t>
            </a:r>
          </a:p>
          <a:p>
            <a:endParaRPr lang="en-GB" sz="3200" dirty="0">
              <a:solidFill>
                <a:schemeClr val="tx2"/>
              </a:solidFill>
              <a:latin typeface="Century Gothic" panose="020B0502020202020204" pitchFamily="34" charset="0"/>
            </a:endParaRPr>
          </a:p>
          <a:p>
            <a:endParaRPr lang="en-GB" sz="3200" dirty="0">
              <a:solidFill>
                <a:schemeClr val="tx2"/>
              </a:solidFill>
              <a:latin typeface="Century Gothic" panose="020B0502020202020204" pitchFamily="34" charset="0"/>
            </a:endParaRPr>
          </a:p>
          <a:p>
            <a:r>
              <a:rPr lang="en-GB" sz="3200" dirty="0">
                <a:solidFill>
                  <a:schemeClr val="tx2"/>
                </a:solidFill>
                <a:latin typeface="Century Gothic" panose="020B0502020202020204" pitchFamily="34" charset="0"/>
              </a:rPr>
              <a:t>Il adore </a:t>
            </a:r>
            <a:r>
              <a:rPr lang="en-GB" sz="3200" b="1" dirty="0" err="1">
                <a:solidFill>
                  <a:schemeClr val="tx2"/>
                </a:solidFill>
                <a:latin typeface="Century Gothic" panose="020B0502020202020204" pitchFamily="34" charset="0"/>
              </a:rPr>
              <a:t>sa</a:t>
            </a:r>
            <a:r>
              <a:rPr lang="en-GB" sz="3200" dirty="0">
                <a:solidFill>
                  <a:schemeClr val="tx2"/>
                </a:solidFill>
                <a:latin typeface="Century Gothic" panose="020B0502020202020204" pitchFamily="34" charset="0"/>
              </a:rPr>
              <a:t> </a:t>
            </a:r>
            <a:r>
              <a:rPr lang="en-GB" sz="3200" b="1" dirty="0" err="1">
                <a:solidFill>
                  <a:schemeClr val="tx2"/>
                </a:solidFill>
                <a:latin typeface="Century Gothic" panose="020B0502020202020204" pitchFamily="34" charset="0"/>
              </a:rPr>
              <a:t>voiture</a:t>
            </a:r>
            <a:r>
              <a:rPr lang="en-GB" sz="3200" dirty="0">
                <a:solidFill>
                  <a:schemeClr val="tx2"/>
                </a:solidFill>
                <a:latin typeface="Century Gothic" panose="020B0502020202020204" pitchFamily="34" charset="0"/>
              </a:rPr>
              <a:t>.</a:t>
            </a:r>
            <a:endParaRPr lang="en-GB" sz="3200" dirty="0">
              <a:solidFill>
                <a:schemeClr val="tx2"/>
              </a:solidFill>
            </a:endParaRPr>
          </a:p>
          <a:p>
            <a:endParaRPr lang="en-GB" sz="3200" dirty="0">
              <a:solidFill>
                <a:schemeClr val="tx2"/>
              </a:solidFill>
              <a:latin typeface="Century Gothic" panose="020B0502020202020204" pitchFamily="34" charset="0"/>
            </a:endParaRPr>
          </a:p>
          <a:p>
            <a:endParaRPr lang="en-GB" sz="3200" dirty="0">
              <a:solidFill>
                <a:schemeClr val="tx2"/>
              </a:solidFill>
              <a:latin typeface="Century Gothic" panose="020B0502020202020204" pitchFamily="34" charset="0"/>
            </a:endParaRPr>
          </a:p>
        </p:txBody>
      </p:sp>
      <p:pic>
        <p:nvPicPr>
          <p:cNvPr id="8" name="Picture 7" descr="background fo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905"/>
            <a:ext cx="6457246" cy="867128"/>
          </a:xfrm>
          <a:prstGeom prst="rect">
            <a:avLst/>
          </a:prstGeom>
        </p:spPr>
      </p:pic>
      <p:sp>
        <p:nvSpPr>
          <p:cNvPr id="10" name="Title 3"/>
          <p:cNvSpPr>
            <a:spLocks noGrp="1"/>
          </p:cNvSpPr>
          <p:nvPr>
            <p:ph type="title"/>
          </p:nvPr>
        </p:nvSpPr>
        <p:spPr>
          <a:xfrm>
            <a:off x="51548" y="215134"/>
            <a:ext cx="6354150" cy="707849"/>
          </a:xfrm>
        </p:spPr>
        <p:txBody>
          <a:bodyPr>
            <a:noAutofit/>
          </a:bodyPr>
          <a:lstStyle/>
          <a:p>
            <a:r>
              <a:rPr lang="en-GB" sz="2800" b="1" dirty="0">
                <a:solidFill>
                  <a:schemeClr val="bg1"/>
                </a:solidFill>
              </a:rPr>
              <a:t>Possessive adjectives</a:t>
            </a:r>
            <a:endParaRPr lang="en-GB" sz="3200" b="1" i="1" dirty="0">
              <a:solidFill>
                <a:schemeClr val="bg1"/>
              </a:solidFill>
            </a:endParaRPr>
          </a:p>
        </p:txBody>
      </p:sp>
      <p:sp>
        <p:nvSpPr>
          <p:cNvPr id="13" name="TextBox 12"/>
          <p:cNvSpPr txBox="1"/>
          <p:nvPr/>
        </p:nvSpPr>
        <p:spPr>
          <a:xfrm>
            <a:off x="454808" y="2174743"/>
            <a:ext cx="5460920" cy="5139869"/>
          </a:xfrm>
          <a:prstGeom prst="rect">
            <a:avLst/>
          </a:prstGeom>
          <a:noFill/>
        </p:spPr>
        <p:txBody>
          <a:bodyPr wrap="square" rtlCol="0">
            <a:spAutoFit/>
          </a:bodyPr>
          <a:lstStyle/>
          <a:p>
            <a:r>
              <a:rPr lang="en-GB" sz="2400" dirty="0">
                <a:solidFill>
                  <a:schemeClr val="tx2"/>
                </a:solidFill>
                <a:latin typeface="Century Gothic" panose="020B0502020202020204" pitchFamily="34" charset="0"/>
              </a:rPr>
              <a:t>In English, the possessive adjective (his / her) has to agree with the </a:t>
            </a:r>
            <a:r>
              <a:rPr lang="en-GB" sz="2400" b="1" dirty="0">
                <a:solidFill>
                  <a:schemeClr val="tx2"/>
                </a:solidFill>
                <a:latin typeface="Century Gothic" panose="020B0502020202020204" pitchFamily="34" charset="0"/>
              </a:rPr>
              <a:t>subject of the sentence</a:t>
            </a:r>
            <a:endParaRPr lang="en-GB" sz="2400" dirty="0">
              <a:solidFill>
                <a:schemeClr val="tx2"/>
              </a:solidFill>
              <a:latin typeface="Century Gothic" panose="020B0502020202020204" pitchFamily="34" charset="0"/>
            </a:endParaRPr>
          </a:p>
          <a:p>
            <a:r>
              <a:rPr lang="en-GB" sz="3200" dirty="0">
                <a:solidFill>
                  <a:schemeClr val="tx2"/>
                </a:solidFill>
                <a:latin typeface="Century Gothic" panose="020B0502020202020204" pitchFamily="34" charset="0"/>
              </a:rPr>
              <a:t>					</a:t>
            </a:r>
          </a:p>
          <a:p>
            <a:r>
              <a:rPr lang="en-GB" sz="3200" b="1" dirty="0">
                <a:solidFill>
                  <a:schemeClr val="tx2"/>
                </a:solidFill>
                <a:latin typeface="Century Gothic" panose="020B0502020202020204" pitchFamily="34" charset="0"/>
              </a:rPr>
              <a:t>She</a:t>
            </a:r>
            <a:r>
              <a:rPr lang="en-GB" sz="3200" dirty="0">
                <a:solidFill>
                  <a:schemeClr val="tx2"/>
                </a:solidFill>
                <a:latin typeface="Century Gothic" panose="020B0502020202020204" pitchFamily="34" charset="0"/>
              </a:rPr>
              <a:t> loves </a:t>
            </a:r>
            <a:r>
              <a:rPr lang="en-GB" sz="3200" b="1" dirty="0">
                <a:solidFill>
                  <a:schemeClr val="tx2"/>
                </a:solidFill>
                <a:latin typeface="Century Gothic" panose="020B0502020202020204" pitchFamily="34" charset="0"/>
              </a:rPr>
              <a:t>her </a:t>
            </a:r>
            <a:r>
              <a:rPr lang="en-GB" sz="3200" dirty="0">
                <a:solidFill>
                  <a:schemeClr val="tx2"/>
                </a:solidFill>
                <a:latin typeface="Century Gothic" panose="020B0502020202020204" pitchFamily="34" charset="0"/>
              </a:rPr>
              <a:t>book.				</a:t>
            </a:r>
          </a:p>
          <a:p>
            <a:endParaRPr lang="en-GB" sz="3200" dirty="0">
              <a:solidFill>
                <a:schemeClr val="tx2"/>
              </a:solidFill>
              <a:latin typeface="Century Gothic" panose="020B0502020202020204" pitchFamily="34" charset="0"/>
            </a:endParaRPr>
          </a:p>
          <a:p>
            <a:r>
              <a:rPr lang="en-GB" sz="3200" b="1" dirty="0">
                <a:solidFill>
                  <a:schemeClr val="tx2"/>
                </a:solidFill>
                <a:latin typeface="Century Gothic" panose="020B0502020202020204" pitchFamily="34" charset="0"/>
              </a:rPr>
              <a:t>He</a:t>
            </a:r>
            <a:r>
              <a:rPr lang="en-GB" sz="3200" dirty="0">
                <a:solidFill>
                  <a:schemeClr val="tx2"/>
                </a:solidFill>
                <a:latin typeface="Century Gothic" panose="020B0502020202020204" pitchFamily="34" charset="0"/>
              </a:rPr>
              <a:t> loves </a:t>
            </a:r>
            <a:r>
              <a:rPr lang="en-GB" sz="3200" b="1" dirty="0">
                <a:solidFill>
                  <a:schemeClr val="tx2"/>
                </a:solidFill>
                <a:latin typeface="Century Gothic" panose="020B0502020202020204" pitchFamily="34" charset="0"/>
              </a:rPr>
              <a:t>his</a:t>
            </a:r>
            <a:r>
              <a:rPr lang="en-GB" sz="3200" dirty="0">
                <a:solidFill>
                  <a:schemeClr val="tx2"/>
                </a:solidFill>
                <a:latin typeface="Century Gothic" panose="020B0502020202020204" pitchFamily="34" charset="0"/>
              </a:rPr>
              <a:t> car.						</a:t>
            </a:r>
          </a:p>
          <a:p>
            <a:endParaRPr lang="en-GB" sz="3200" dirty="0">
              <a:solidFill>
                <a:schemeClr val="tx2"/>
              </a:solidFill>
              <a:latin typeface="Century Gothic" panose="020B0502020202020204" pitchFamily="34" charset="0"/>
            </a:endParaRPr>
          </a:p>
          <a:p>
            <a:endParaRPr lang="en-GB" sz="3200" dirty="0">
              <a:solidFill>
                <a:schemeClr val="tx2"/>
              </a:solidFill>
              <a:latin typeface="Century Gothic" panose="020B0502020202020204" pitchFamily="34" charset="0"/>
            </a:endParaRPr>
          </a:p>
        </p:txBody>
      </p:sp>
      <p:sp>
        <p:nvSpPr>
          <p:cNvPr id="23" name="Curved Down Arrow 22" descr="curved arrow to connect English subject to English possessive adjective "/>
          <p:cNvSpPr/>
          <p:nvPr/>
        </p:nvSpPr>
        <p:spPr>
          <a:xfrm rot="10800000">
            <a:off x="950637" y="5765527"/>
            <a:ext cx="1720645" cy="409980"/>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Curved Down Arrow 23" descr="curved arrow to connect English subject to English possessive adjective "/>
          <p:cNvSpPr/>
          <p:nvPr/>
        </p:nvSpPr>
        <p:spPr>
          <a:xfrm rot="10800000">
            <a:off x="1083653" y="4312789"/>
            <a:ext cx="1720645" cy="409980"/>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Curved Down Arrow 25" descr="arrow to connect French possessive adjective to noun"/>
          <p:cNvSpPr/>
          <p:nvPr/>
        </p:nvSpPr>
        <p:spPr>
          <a:xfrm>
            <a:off x="8473058" y="3591409"/>
            <a:ext cx="973393" cy="324465"/>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Curved Down Arrow 26" descr="arrow to connect French possessive adjective to noun"/>
          <p:cNvSpPr/>
          <p:nvPr/>
        </p:nvSpPr>
        <p:spPr>
          <a:xfrm>
            <a:off x="8156178" y="4994316"/>
            <a:ext cx="973393" cy="324465"/>
          </a:xfrm>
          <a:prstGeom prst="curvedDownArrow">
            <a:avLst/>
          </a:prstGeom>
          <a:solidFill>
            <a:srgbClr val="E3E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Cloud Callout 5"/>
          <p:cNvSpPr/>
          <p:nvPr/>
        </p:nvSpPr>
        <p:spPr>
          <a:xfrm>
            <a:off x="6223104" y="257794"/>
            <a:ext cx="5235817" cy="1574477"/>
          </a:xfrm>
          <a:prstGeom prst="cloudCallout">
            <a:avLst>
              <a:gd name="adj1" fmla="val -30457"/>
              <a:gd name="adj2" fmla="val 75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“agree” means it needs to match the noun’s gender (masculine or feminine) and number (singular or plural)</a:t>
            </a:r>
          </a:p>
        </p:txBody>
      </p:sp>
      <p:sp>
        <p:nvSpPr>
          <p:cNvPr id="28" name="TextBox 27"/>
          <p:cNvSpPr txBox="1"/>
          <p:nvPr/>
        </p:nvSpPr>
        <p:spPr>
          <a:xfrm>
            <a:off x="5617024" y="6474694"/>
            <a:ext cx="39992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Rowena Kasprowicz</a:t>
            </a:r>
          </a:p>
        </p:txBody>
      </p:sp>
    </p:spTree>
    <p:extLst>
      <p:ext uri="{BB962C8B-B14F-4D97-AF65-F5344CB8AC3E}">
        <p14:creationId xmlns:p14="http://schemas.microsoft.com/office/powerpoint/2010/main" val="85834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P spid="24" grpId="0" animBg="1"/>
      <p:bldP spid="26" grpId="0" animBg="1"/>
      <p:bldP spid="27"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8" name="Picture 7" descr="background fo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905"/>
            <a:ext cx="6457246" cy="867128"/>
          </a:xfrm>
          <a:prstGeom prst="rect">
            <a:avLst/>
          </a:prstGeom>
        </p:spPr>
      </p:pic>
      <p:sp>
        <p:nvSpPr>
          <p:cNvPr id="10" name="Title 3"/>
          <p:cNvSpPr>
            <a:spLocks noGrp="1"/>
          </p:cNvSpPr>
          <p:nvPr>
            <p:ph type="title"/>
          </p:nvPr>
        </p:nvSpPr>
        <p:spPr>
          <a:xfrm>
            <a:off x="51548" y="215134"/>
            <a:ext cx="6354150" cy="707849"/>
          </a:xfrm>
        </p:spPr>
        <p:txBody>
          <a:bodyPr>
            <a:noAutofit/>
          </a:bodyPr>
          <a:lstStyle/>
          <a:p>
            <a:r>
              <a:rPr lang="en-GB" sz="2800" b="1" dirty="0">
                <a:solidFill>
                  <a:schemeClr val="bg1"/>
                </a:solidFill>
              </a:rPr>
              <a:t>Possessive adjectives</a:t>
            </a:r>
            <a:endParaRPr lang="en-GB" sz="3200" b="1" i="1" dirty="0">
              <a:solidFill>
                <a:schemeClr val="bg1"/>
              </a:solidFill>
            </a:endParaRPr>
          </a:p>
        </p:txBody>
      </p:sp>
      <p:sp>
        <p:nvSpPr>
          <p:cNvPr id="7" name="TextBox 6"/>
          <p:cNvSpPr txBox="1"/>
          <p:nvPr/>
        </p:nvSpPr>
        <p:spPr>
          <a:xfrm>
            <a:off x="5617024" y="6474694"/>
            <a:ext cx="39992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Rowena Kasprowicz</a:t>
            </a:r>
          </a:p>
        </p:txBody>
      </p:sp>
      <p:graphicFrame>
        <p:nvGraphicFramePr>
          <p:cNvPr id="2" name="Table 1"/>
          <p:cNvGraphicFramePr>
            <a:graphicFrameLocks noGrp="1"/>
          </p:cNvGraphicFramePr>
          <p:nvPr/>
        </p:nvGraphicFramePr>
        <p:xfrm>
          <a:off x="477518" y="2214844"/>
          <a:ext cx="10965544" cy="3817618"/>
        </p:xfrm>
        <a:graphic>
          <a:graphicData uri="http://schemas.openxmlformats.org/drawingml/2006/table">
            <a:tbl>
              <a:tblPr firstRow="1" bandRow="1">
                <a:tableStyleId>{5C22544A-7EE6-4342-B048-85BDC9FD1C3A}</a:tableStyleId>
              </a:tblPr>
              <a:tblGrid>
                <a:gridCol w="5361579">
                  <a:extLst>
                    <a:ext uri="{9D8B030D-6E8A-4147-A177-3AD203B41FA5}">
                      <a16:colId xmlns:a16="http://schemas.microsoft.com/office/drawing/2014/main" val="2445923825"/>
                    </a:ext>
                  </a:extLst>
                </a:gridCol>
                <a:gridCol w="5603965">
                  <a:extLst>
                    <a:ext uri="{9D8B030D-6E8A-4147-A177-3AD203B41FA5}">
                      <a16:colId xmlns:a16="http://schemas.microsoft.com/office/drawing/2014/main" val="3263907781"/>
                    </a:ext>
                  </a:extLst>
                </a:gridCol>
              </a:tblGrid>
              <a:tr h="545374">
                <a:tc>
                  <a:txBody>
                    <a:bodyPr/>
                    <a:lstStyle/>
                    <a:p>
                      <a:r>
                        <a:rPr lang="en-GB" sz="2400" dirty="0">
                          <a:solidFill>
                            <a:schemeClr val="tx2"/>
                          </a:solidFill>
                          <a:latin typeface="Century Gothic" panose="020B0502020202020204" pitchFamily="34" charset="0"/>
                        </a:rPr>
                        <a:t>English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2"/>
                          </a:solidFill>
                          <a:latin typeface="Century Gothic" panose="020B0502020202020204" pitchFamily="34" charset="0"/>
                        </a:rPr>
                        <a:t>French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0427016"/>
                  </a:ext>
                </a:extLst>
              </a:tr>
              <a:tr h="545374">
                <a:tc>
                  <a:txBody>
                    <a:bodyPr/>
                    <a:lstStyle/>
                    <a:p>
                      <a:r>
                        <a:rPr lang="en-GB" sz="2400" dirty="0">
                          <a:solidFill>
                            <a:schemeClr val="tx2"/>
                          </a:solidFill>
                          <a:latin typeface="Century Gothic" panose="020B0502020202020204" pitchFamily="34" charset="0"/>
                        </a:rPr>
                        <a:t>She loves her brother.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2"/>
                          </a:solidFill>
                          <a:latin typeface="Century Gothic" panose="020B0502020202020204" pitchFamily="34" charset="0"/>
                        </a:rPr>
                        <a:t>Elle adore </a:t>
                      </a:r>
                      <a:r>
                        <a:rPr lang="en-GB" sz="2400" b="1" dirty="0">
                          <a:solidFill>
                            <a:schemeClr val="tx2"/>
                          </a:solidFill>
                          <a:latin typeface="Century Gothic" panose="020B0502020202020204" pitchFamily="34" charset="0"/>
                        </a:rPr>
                        <a:t>son / </a:t>
                      </a:r>
                      <a:r>
                        <a:rPr lang="en-GB" sz="2400" b="1" dirty="0" err="1">
                          <a:solidFill>
                            <a:schemeClr val="tx2"/>
                          </a:solidFill>
                          <a:latin typeface="Century Gothic" panose="020B0502020202020204" pitchFamily="34" charset="0"/>
                        </a:rPr>
                        <a:t>sa</a:t>
                      </a:r>
                      <a:r>
                        <a:rPr lang="en-GB" sz="2400" b="1" dirty="0">
                          <a:solidFill>
                            <a:schemeClr val="tx2"/>
                          </a:solidFill>
                          <a:latin typeface="Century Gothic" panose="020B0502020202020204" pitchFamily="34" charset="0"/>
                        </a:rPr>
                        <a:t> </a:t>
                      </a:r>
                      <a:r>
                        <a:rPr lang="en-GB" sz="2400" b="0" i="0" u="none" strike="noStrike" kern="1200" dirty="0">
                          <a:solidFill>
                            <a:schemeClr val="tx2"/>
                          </a:solidFill>
                          <a:effectLst/>
                          <a:latin typeface="Century Gothic" panose="020B0502020202020204" pitchFamily="34" charset="0"/>
                          <a:ea typeface="+mn-ea"/>
                          <a:cs typeface="+mn-cs"/>
                        </a:rPr>
                        <a:t>frère.</a:t>
                      </a:r>
                      <a:endParaRPr lang="en-GB" sz="2400" b="1" dirty="0">
                        <a:solidFill>
                          <a:schemeClr val="tx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0705522"/>
                  </a:ext>
                </a:extLst>
              </a:tr>
              <a:tr h="545374">
                <a:tc>
                  <a:txBody>
                    <a:bodyPr/>
                    <a:lstStyle/>
                    <a:p>
                      <a:r>
                        <a:rPr lang="en-GB" sz="2400" dirty="0">
                          <a:solidFill>
                            <a:schemeClr val="tx2"/>
                          </a:solidFill>
                          <a:latin typeface="Century Gothic" panose="020B0502020202020204" pitchFamily="34" charset="0"/>
                        </a:rPr>
                        <a:t>He likes his sister.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2"/>
                          </a:solidFill>
                          <a:latin typeface="Century Gothic" panose="020B0502020202020204" pitchFamily="34" charset="0"/>
                        </a:rPr>
                        <a:t>Il </a:t>
                      </a:r>
                      <a:r>
                        <a:rPr lang="en-GB" sz="2400" dirty="0" err="1">
                          <a:solidFill>
                            <a:schemeClr val="tx2"/>
                          </a:solidFill>
                          <a:latin typeface="Century Gothic" panose="020B0502020202020204" pitchFamily="34" charset="0"/>
                        </a:rPr>
                        <a:t>aime</a:t>
                      </a:r>
                      <a:r>
                        <a:rPr lang="en-GB" sz="2400" dirty="0">
                          <a:solidFill>
                            <a:schemeClr val="tx2"/>
                          </a:solidFill>
                          <a:latin typeface="Century Gothic" panose="020B0502020202020204" pitchFamily="34" charset="0"/>
                        </a:rPr>
                        <a:t> </a:t>
                      </a:r>
                      <a:r>
                        <a:rPr lang="en-GB" sz="2400" b="1" dirty="0">
                          <a:solidFill>
                            <a:schemeClr val="tx2"/>
                          </a:solidFill>
                          <a:latin typeface="Century Gothic" panose="020B0502020202020204" pitchFamily="34" charset="0"/>
                        </a:rPr>
                        <a:t>son / </a:t>
                      </a:r>
                      <a:r>
                        <a:rPr lang="en-GB" sz="2400" b="1" dirty="0" err="1">
                          <a:solidFill>
                            <a:schemeClr val="tx2"/>
                          </a:solidFill>
                          <a:latin typeface="Century Gothic" panose="020B0502020202020204" pitchFamily="34" charset="0"/>
                        </a:rPr>
                        <a:t>sa</a:t>
                      </a:r>
                      <a:r>
                        <a:rPr lang="en-GB" sz="2400" b="1" dirty="0">
                          <a:solidFill>
                            <a:schemeClr val="tx2"/>
                          </a:solidFill>
                          <a:latin typeface="Century Gothic" panose="020B0502020202020204" pitchFamily="34" charset="0"/>
                        </a:rPr>
                        <a:t> </a:t>
                      </a:r>
                      <a:r>
                        <a:rPr lang="en-GB" sz="2400" b="0" i="0" u="none" strike="noStrike" kern="1200" dirty="0">
                          <a:solidFill>
                            <a:schemeClr val="tx2"/>
                          </a:solidFill>
                          <a:effectLst/>
                          <a:latin typeface="Century Gothic" panose="020B0502020202020204" pitchFamily="34" charset="0"/>
                          <a:ea typeface="+mn-ea"/>
                          <a:cs typeface="+mn-cs"/>
                        </a:rPr>
                        <a:t>sœur.</a:t>
                      </a:r>
                      <a:endParaRPr lang="en-GB" sz="2400" dirty="0">
                        <a:solidFill>
                          <a:schemeClr val="tx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5426059"/>
                  </a:ext>
                </a:extLst>
              </a:tr>
              <a:tr h="545374">
                <a:tc>
                  <a:txBody>
                    <a:bodyPr/>
                    <a:lstStyle/>
                    <a:p>
                      <a:r>
                        <a:rPr lang="en-GB" sz="2400" dirty="0">
                          <a:solidFill>
                            <a:schemeClr val="tx2"/>
                          </a:solidFill>
                          <a:latin typeface="Century Gothic" panose="020B0502020202020204" pitchFamily="34" charset="0"/>
                        </a:rPr>
                        <a:t>He reads his 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2"/>
                          </a:solidFill>
                          <a:latin typeface="Century Gothic" panose="020B0502020202020204" pitchFamily="34" charset="0"/>
                        </a:rPr>
                        <a:t>Il lit </a:t>
                      </a:r>
                      <a:r>
                        <a:rPr lang="en-GB" sz="2400" b="1" dirty="0">
                          <a:solidFill>
                            <a:schemeClr val="tx2"/>
                          </a:solidFill>
                          <a:latin typeface="Century Gothic" panose="020B0502020202020204" pitchFamily="34" charset="0"/>
                        </a:rPr>
                        <a:t>son / </a:t>
                      </a:r>
                      <a:r>
                        <a:rPr lang="en-GB" sz="2400" b="1" dirty="0" err="1">
                          <a:solidFill>
                            <a:schemeClr val="tx2"/>
                          </a:solidFill>
                          <a:latin typeface="Century Gothic" panose="020B0502020202020204" pitchFamily="34" charset="0"/>
                        </a:rPr>
                        <a:t>sa</a:t>
                      </a:r>
                      <a:r>
                        <a:rPr lang="en-GB" sz="2400" dirty="0">
                          <a:solidFill>
                            <a:schemeClr val="tx2"/>
                          </a:solidFill>
                          <a:latin typeface="Century Gothic" panose="020B0502020202020204" pitchFamily="34" charset="0"/>
                        </a:rPr>
                        <a:t> livre.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879222"/>
                  </a:ext>
                </a:extLst>
              </a:tr>
              <a:tr h="545374">
                <a:tc>
                  <a:txBody>
                    <a:bodyPr/>
                    <a:lstStyle/>
                    <a:p>
                      <a:r>
                        <a:rPr lang="en-GB" sz="2400" dirty="0">
                          <a:solidFill>
                            <a:schemeClr val="tx2"/>
                          </a:solidFill>
                          <a:latin typeface="Century Gothic" panose="020B0502020202020204" pitchFamily="34" charset="0"/>
                        </a:rPr>
                        <a:t>She finds her mobile 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2"/>
                          </a:solidFill>
                          <a:latin typeface="Century Gothic" panose="020B0502020202020204" pitchFamily="34" charset="0"/>
                        </a:rPr>
                        <a:t>Elle</a:t>
                      </a:r>
                      <a:r>
                        <a:rPr lang="en-GB" sz="2400" baseline="0" dirty="0">
                          <a:solidFill>
                            <a:schemeClr val="tx2"/>
                          </a:solidFill>
                          <a:latin typeface="Century Gothic" panose="020B0502020202020204" pitchFamily="34" charset="0"/>
                        </a:rPr>
                        <a:t> </a:t>
                      </a:r>
                      <a:r>
                        <a:rPr lang="en-GB" sz="2400" baseline="0" dirty="0" err="1">
                          <a:solidFill>
                            <a:schemeClr val="tx2"/>
                          </a:solidFill>
                          <a:latin typeface="Century Gothic" panose="020B0502020202020204" pitchFamily="34" charset="0"/>
                        </a:rPr>
                        <a:t>trouve</a:t>
                      </a:r>
                      <a:r>
                        <a:rPr lang="en-GB" sz="2400" baseline="0" dirty="0">
                          <a:solidFill>
                            <a:schemeClr val="tx2"/>
                          </a:solidFill>
                          <a:latin typeface="Century Gothic" panose="020B0502020202020204" pitchFamily="34" charset="0"/>
                        </a:rPr>
                        <a:t> </a:t>
                      </a:r>
                      <a:r>
                        <a:rPr lang="en-GB" sz="2400" b="1" dirty="0">
                          <a:solidFill>
                            <a:schemeClr val="tx2"/>
                          </a:solidFill>
                          <a:latin typeface="Century Gothic" panose="020B0502020202020204" pitchFamily="34" charset="0"/>
                        </a:rPr>
                        <a:t>son / </a:t>
                      </a:r>
                      <a:r>
                        <a:rPr lang="en-GB" sz="2400" b="1" dirty="0" err="1">
                          <a:solidFill>
                            <a:schemeClr val="tx2"/>
                          </a:solidFill>
                          <a:latin typeface="Century Gothic" panose="020B0502020202020204" pitchFamily="34" charset="0"/>
                        </a:rPr>
                        <a:t>sa</a:t>
                      </a:r>
                      <a:r>
                        <a:rPr lang="en-GB" sz="2400" b="1" dirty="0">
                          <a:solidFill>
                            <a:schemeClr val="tx2"/>
                          </a:solidFill>
                          <a:latin typeface="Century Gothic" panose="020B0502020202020204" pitchFamily="34" charset="0"/>
                        </a:rPr>
                        <a:t> </a:t>
                      </a:r>
                      <a:r>
                        <a:rPr lang="en-GB" sz="2400" b="0" dirty="0">
                          <a:solidFill>
                            <a:schemeClr val="tx2"/>
                          </a:solidFill>
                          <a:latin typeface="Century Gothic" panose="020B0502020202020204" pitchFamily="34" charset="0"/>
                        </a:rPr>
                        <a:t>portable.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927263"/>
                  </a:ext>
                </a:extLst>
              </a:tr>
              <a:tr h="545374">
                <a:tc>
                  <a:txBody>
                    <a:bodyPr/>
                    <a:lstStyle/>
                    <a:p>
                      <a:r>
                        <a:rPr lang="en-GB" sz="2400" dirty="0">
                          <a:solidFill>
                            <a:schemeClr val="tx2"/>
                          </a:solidFill>
                          <a:latin typeface="Century Gothic" panose="020B0502020202020204" pitchFamily="34" charset="0"/>
                        </a:rPr>
                        <a:t>She writes her letter.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2"/>
                          </a:solidFill>
                          <a:latin typeface="Century Gothic" panose="020B0502020202020204" pitchFamily="34" charset="0"/>
                        </a:rPr>
                        <a:t>Elle </a:t>
                      </a:r>
                      <a:r>
                        <a:rPr lang="en-GB" sz="2400" dirty="0" err="1">
                          <a:solidFill>
                            <a:schemeClr val="tx2"/>
                          </a:solidFill>
                          <a:latin typeface="Century Gothic" panose="020B0502020202020204" pitchFamily="34" charset="0"/>
                        </a:rPr>
                        <a:t>écrit</a:t>
                      </a:r>
                      <a:r>
                        <a:rPr lang="en-GB" sz="2400" dirty="0">
                          <a:solidFill>
                            <a:schemeClr val="tx2"/>
                          </a:solidFill>
                          <a:latin typeface="Century Gothic" panose="020B0502020202020204" pitchFamily="34" charset="0"/>
                        </a:rPr>
                        <a:t> </a:t>
                      </a:r>
                      <a:r>
                        <a:rPr lang="en-GB" sz="2400" b="1" dirty="0">
                          <a:solidFill>
                            <a:schemeClr val="tx2"/>
                          </a:solidFill>
                          <a:latin typeface="Century Gothic" panose="020B0502020202020204" pitchFamily="34" charset="0"/>
                        </a:rPr>
                        <a:t>son / </a:t>
                      </a:r>
                      <a:r>
                        <a:rPr lang="en-GB" sz="2400" b="1" dirty="0" err="1">
                          <a:solidFill>
                            <a:schemeClr val="tx2"/>
                          </a:solidFill>
                          <a:latin typeface="Century Gothic" panose="020B0502020202020204" pitchFamily="34" charset="0"/>
                        </a:rPr>
                        <a:t>sa</a:t>
                      </a:r>
                      <a:r>
                        <a:rPr lang="en-GB" sz="2400" b="1" dirty="0">
                          <a:solidFill>
                            <a:schemeClr val="tx2"/>
                          </a:solidFill>
                          <a:latin typeface="Century Gothic" panose="020B0502020202020204" pitchFamily="34" charset="0"/>
                        </a:rPr>
                        <a:t> </a:t>
                      </a:r>
                      <a:r>
                        <a:rPr lang="en-GB" sz="2400" b="0" dirty="0" err="1">
                          <a:solidFill>
                            <a:schemeClr val="tx2"/>
                          </a:solidFill>
                          <a:latin typeface="Century Gothic" panose="020B0502020202020204" pitchFamily="34" charset="0"/>
                        </a:rPr>
                        <a:t>lettre</a:t>
                      </a:r>
                      <a:r>
                        <a:rPr lang="en-GB" sz="2400" b="0" dirty="0">
                          <a:solidFill>
                            <a:schemeClr val="tx2"/>
                          </a:solidFill>
                          <a:latin typeface="Century Gothic" panose="020B0502020202020204" pitchFamily="34" charset="0"/>
                        </a:rPr>
                        <a:t>.</a:t>
                      </a:r>
                      <a:endParaRPr lang="en-GB" sz="2400" dirty="0">
                        <a:solidFill>
                          <a:schemeClr val="tx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824194"/>
                  </a:ext>
                </a:extLst>
              </a:tr>
              <a:tr h="545374">
                <a:tc>
                  <a:txBody>
                    <a:bodyPr/>
                    <a:lstStyle/>
                    <a:p>
                      <a:r>
                        <a:rPr lang="en-GB" sz="2400" dirty="0">
                          <a:solidFill>
                            <a:schemeClr val="tx2"/>
                          </a:solidFill>
                          <a:latin typeface="Century Gothic" panose="020B0502020202020204" pitchFamily="34" charset="0"/>
                        </a:rPr>
                        <a:t>He wears his shirt.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2"/>
                          </a:solidFill>
                          <a:latin typeface="Century Gothic" panose="020B0502020202020204" pitchFamily="34" charset="0"/>
                        </a:rPr>
                        <a:t>Il </a:t>
                      </a:r>
                      <a:r>
                        <a:rPr lang="en-GB" sz="2400" dirty="0" err="1">
                          <a:solidFill>
                            <a:schemeClr val="tx2"/>
                          </a:solidFill>
                          <a:latin typeface="Century Gothic" panose="020B0502020202020204" pitchFamily="34" charset="0"/>
                        </a:rPr>
                        <a:t>porte</a:t>
                      </a:r>
                      <a:r>
                        <a:rPr lang="en-GB" sz="2400" dirty="0">
                          <a:solidFill>
                            <a:schemeClr val="tx2"/>
                          </a:solidFill>
                          <a:latin typeface="Century Gothic" panose="020B0502020202020204" pitchFamily="34" charset="0"/>
                        </a:rPr>
                        <a:t> </a:t>
                      </a:r>
                      <a:r>
                        <a:rPr lang="en-GB" sz="2400" b="1" dirty="0">
                          <a:solidFill>
                            <a:schemeClr val="tx2"/>
                          </a:solidFill>
                          <a:latin typeface="Century Gothic" panose="020B0502020202020204" pitchFamily="34" charset="0"/>
                        </a:rPr>
                        <a:t>son / </a:t>
                      </a:r>
                      <a:r>
                        <a:rPr lang="en-GB" sz="2400" b="1" dirty="0" err="1">
                          <a:solidFill>
                            <a:schemeClr val="tx2"/>
                          </a:solidFill>
                          <a:latin typeface="Century Gothic" panose="020B0502020202020204" pitchFamily="34" charset="0"/>
                        </a:rPr>
                        <a:t>sa</a:t>
                      </a:r>
                      <a:r>
                        <a:rPr lang="en-GB" sz="2400" b="1" dirty="0">
                          <a:solidFill>
                            <a:schemeClr val="tx2"/>
                          </a:solidFill>
                          <a:latin typeface="Century Gothic" panose="020B0502020202020204" pitchFamily="34" charset="0"/>
                        </a:rPr>
                        <a:t> </a:t>
                      </a:r>
                      <a:r>
                        <a:rPr lang="en-GB" sz="2400" dirty="0">
                          <a:solidFill>
                            <a:schemeClr val="tx2"/>
                          </a:solidFill>
                          <a:latin typeface="Century Gothic" panose="020B0502020202020204" pitchFamily="34" charset="0"/>
                        </a:rPr>
                        <a:t>chemise.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8299281"/>
                  </a:ext>
                </a:extLst>
              </a:tr>
            </a:tbl>
          </a:graphicData>
        </a:graphic>
      </p:graphicFrame>
      <p:sp>
        <p:nvSpPr>
          <p:cNvPr id="3" name="TextBox 2"/>
          <p:cNvSpPr txBox="1"/>
          <p:nvPr/>
        </p:nvSpPr>
        <p:spPr>
          <a:xfrm>
            <a:off x="477518" y="1162731"/>
            <a:ext cx="10965544" cy="830997"/>
          </a:xfrm>
          <a:prstGeom prst="rect">
            <a:avLst/>
          </a:prstGeom>
          <a:noFill/>
        </p:spPr>
        <p:txBody>
          <a:bodyPr wrap="square" rtlCol="0">
            <a:spAutoFit/>
          </a:bodyPr>
          <a:lstStyle/>
          <a:p>
            <a:r>
              <a:rPr lang="en-GB" sz="2400" dirty="0">
                <a:solidFill>
                  <a:schemeClr val="tx2"/>
                </a:solidFill>
                <a:latin typeface="Century Gothic" panose="020B0502020202020204" pitchFamily="34" charset="0"/>
              </a:rPr>
              <a:t>Choose which possessive adjective is needed to complete the French sentences. Don’t be tricked by the English sentences!</a:t>
            </a:r>
          </a:p>
        </p:txBody>
      </p:sp>
    </p:spTree>
    <p:extLst>
      <p:ext uri="{BB962C8B-B14F-4D97-AF65-F5344CB8AC3E}">
        <p14:creationId xmlns:p14="http://schemas.microsoft.com/office/powerpoint/2010/main" val="1055016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background rectangle "/>
          <p:cNvGrpSpPr/>
          <p:nvPr/>
        </p:nvGrpSpPr>
        <p:grpSpPr>
          <a:xfrm>
            <a:off x="0" y="6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12" name="Isosceles Triangle 11"/>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Rectangle 12"/>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9" name="Isosceles Triangle 8"/>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Rectangle 10"/>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32" name="Title 1"/>
          <p:cNvSpPr>
            <a:spLocks noGrp="1"/>
          </p:cNvSpPr>
          <p:nvPr>
            <p:ph type="title" idx="4294967295"/>
          </p:nvPr>
        </p:nvSpPr>
        <p:spPr>
          <a:xfrm>
            <a:off x="395111" y="1772255"/>
            <a:ext cx="10515600" cy="1325563"/>
          </a:xfrm>
        </p:spPr>
        <p:txBody>
          <a:bodyPr>
            <a:normAutofit/>
          </a:bodyPr>
          <a:lstStyle/>
          <a:p>
            <a:pPr lvl="0">
              <a:lnSpc>
                <a:spcPct val="100000"/>
              </a:lnSpc>
              <a:spcBef>
                <a:spcPts val="0"/>
              </a:spcBef>
              <a:defRPr/>
            </a:pPr>
            <a:r>
              <a:rPr lang="en-GB" sz="4000" b="1" dirty="0">
                <a:solidFill>
                  <a:prstClr val="white"/>
                </a:solidFill>
                <a:ea typeface="+mn-ea"/>
                <a:cs typeface="+mn-cs"/>
              </a:rPr>
              <a:t>3</a:t>
            </a:r>
            <a:r>
              <a:rPr lang="en-GB" sz="4000" b="1" baseline="30000" dirty="0">
                <a:solidFill>
                  <a:prstClr val="white"/>
                </a:solidFill>
                <a:ea typeface="+mn-ea"/>
                <a:cs typeface="+mn-cs"/>
              </a:rPr>
              <a:t>rd</a:t>
            </a:r>
            <a:r>
              <a:rPr lang="en-GB" sz="4000" b="1" dirty="0">
                <a:solidFill>
                  <a:prstClr val="white"/>
                </a:solidFill>
                <a:ea typeface="+mn-ea"/>
                <a:cs typeface="+mn-cs"/>
              </a:rPr>
              <a:t> person singular</a:t>
            </a:r>
          </a:p>
        </p:txBody>
      </p:sp>
      <p:sp>
        <p:nvSpPr>
          <p:cNvPr id="15" name="Title 3"/>
          <p:cNvSpPr txBox="1">
            <a:spLocks/>
          </p:cNvSpPr>
          <p:nvPr/>
        </p:nvSpPr>
        <p:spPr>
          <a:xfrm>
            <a:off x="395111" y="2737679"/>
            <a:ext cx="5320595" cy="1311807"/>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Explanation and activity</a:t>
            </a:r>
            <a:endParaRPr kumimoji="0" lang="en-GB" sz="3200" b="0" i="1"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Rounded Rectangular Callout 13"/>
          <p:cNvSpPr/>
          <p:nvPr/>
        </p:nvSpPr>
        <p:spPr>
          <a:xfrm>
            <a:off x="8690967" y="4403970"/>
            <a:ext cx="3021304" cy="827988"/>
          </a:xfrm>
          <a:prstGeom prst="wedgeRoundRectCallout">
            <a:avLst>
              <a:gd name="adj1" fmla="val -48554"/>
              <a:gd name="adj2" fmla="val -118067"/>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latin typeface="Century Gothic" panose="020B0502020202020204" pitchFamily="34" charset="0"/>
              </a:rPr>
              <a:t>Resource portal </a:t>
            </a:r>
            <a:r>
              <a:rPr lang="en-GB" sz="2400" dirty="0">
                <a:solidFill>
                  <a:schemeClr val="tx2"/>
                </a:solidFill>
                <a:latin typeface="Century Gothic" panose="020B0502020202020204" pitchFamily="34" charset="0"/>
                <a:sym typeface="Wingdings" panose="05000000000000000000" pitchFamily="2" charset="2"/>
              </a:rPr>
              <a:t></a:t>
            </a:r>
          </a:p>
          <a:p>
            <a:pPr algn="ctr"/>
            <a:r>
              <a:rPr lang="en-GB" sz="2400" dirty="0">
                <a:solidFill>
                  <a:schemeClr val="tx2"/>
                </a:solidFill>
                <a:latin typeface="Century Gothic" panose="020B0502020202020204" pitchFamily="34" charset="0"/>
                <a:sym typeface="Wingdings" panose="05000000000000000000" pitchFamily="2" charset="2"/>
              </a:rPr>
              <a:t>KS2 Grammar</a:t>
            </a:r>
            <a:endParaRPr lang="en-GB" sz="2400" dirty="0">
              <a:solidFill>
                <a:schemeClr val="tx2"/>
              </a:solidFill>
              <a:latin typeface="Century Gothic" panose="020B0502020202020204" pitchFamily="34" charset="0"/>
            </a:endParaRPr>
          </a:p>
        </p:txBody>
      </p:sp>
      <p:pic>
        <p:nvPicPr>
          <p:cNvPr id="16" name="Picture 15"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98853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200" b="1" dirty="0">
                <a:solidFill>
                  <a:schemeClr val="bg1"/>
                </a:solidFill>
              </a:rPr>
              <a:t>Grammar teaching in KS2</a:t>
            </a:r>
          </a:p>
        </p:txBody>
      </p:sp>
      <p:sp>
        <p:nvSpPr>
          <p:cNvPr id="7" name="TextBox 6"/>
          <p:cNvSpPr txBox="1"/>
          <p:nvPr/>
        </p:nvSpPr>
        <p:spPr>
          <a:xfrm>
            <a:off x="570734" y="1333620"/>
            <a:ext cx="10935978" cy="4739759"/>
          </a:xfrm>
          <a:prstGeom prst="rect">
            <a:avLst/>
          </a:prstGeom>
          <a:noFill/>
        </p:spPr>
        <p:txBody>
          <a:bodyPr wrap="square" rtlCol="0">
            <a:spAutoFit/>
          </a:bodyPr>
          <a:lstStyle/>
          <a:p>
            <a:pPr>
              <a:buClr>
                <a:schemeClr val="accent2"/>
              </a:buClr>
            </a:pPr>
            <a:r>
              <a:rPr lang="en-GB" sz="2000" dirty="0">
                <a:solidFill>
                  <a:schemeClr val="tx2"/>
                </a:solidFill>
                <a:latin typeface="Century Gothic" panose="020B0502020202020204" pitchFamily="34" charset="0"/>
              </a:rPr>
              <a:t>What does (English) grammar teaching look like in KS2?</a:t>
            </a:r>
          </a:p>
          <a:p>
            <a:pPr>
              <a:buClr>
                <a:schemeClr val="accent2"/>
              </a:buClr>
            </a:pPr>
            <a:endParaRPr lang="en-GB" sz="2400" dirty="0">
              <a:solidFill>
                <a:schemeClr val="tx2"/>
              </a:solidFill>
              <a:latin typeface="Century Gothic" panose="020B0502020202020204" pitchFamily="34" charset="0"/>
            </a:endParaRP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Explicit, decontextualized practice (e.g. prefix bingo)</a:t>
            </a: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Definitions of grammatical terms; functions of word classes</a:t>
            </a: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Repeated exposure to and reinforcement of metalanguage (in line with curriculum)</a:t>
            </a:r>
          </a:p>
          <a:p>
            <a:pPr marL="342900" indent="-342900">
              <a:buClr>
                <a:schemeClr val="accent2"/>
              </a:buClr>
              <a:buFont typeface="Wingdings" panose="05000000000000000000" pitchFamily="2" charset="2"/>
              <a:buChar char="Ø"/>
            </a:pPr>
            <a:endParaRPr lang="en-GB" sz="2000" dirty="0">
              <a:solidFill>
                <a:schemeClr val="tx2"/>
              </a:solidFill>
              <a:latin typeface="Century Gothic" panose="020B0502020202020204" pitchFamily="34" charset="0"/>
            </a:endParaRP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Frequent repetition and revisiting (e.g. “grammar starter” to every literacy lesson)</a:t>
            </a:r>
          </a:p>
          <a:p>
            <a:pPr marL="342900" indent="-342900">
              <a:buClr>
                <a:schemeClr val="accent2"/>
              </a:buClr>
              <a:buFont typeface="Wingdings" panose="05000000000000000000" pitchFamily="2" charset="2"/>
              <a:buChar char="Ø"/>
            </a:pPr>
            <a:endParaRPr lang="en-GB" sz="2000" dirty="0">
              <a:solidFill>
                <a:schemeClr val="tx2"/>
              </a:solidFill>
              <a:latin typeface="Century Gothic" panose="020B0502020202020204" pitchFamily="34" charset="0"/>
            </a:endParaRP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Highlighting and discussing structures when they arise in guided reading, shared and guided writing, and in other subject work (e.g. history)</a:t>
            </a:r>
          </a:p>
          <a:p>
            <a:pPr marL="342900" indent="-342900">
              <a:buClr>
                <a:schemeClr val="accent2"/>
              </a:buClr>
              <a:buFont typeface="Wingdings" panose="05000000000000000000" pitchFamily="2" charset="2"/>
              <a:buChar char="Ø"/>
            </a:pPr>
            <a:endParaRPr lang="en-GB" sz="2000" dirty="0">
              <a:solidFill>
                <a:schemeClr val="tx2"/>
              </a:solidFill>
              <a:latin typeface="Century Gothic" panose="020B0502020202020204" pitchFamily="34" charset="0"/>
            </a:endParaRPr>
          </a:p>
          <a:p>
            <a:pPr marL="342900" indent="-342900">
              <a:buClr>
                <a:schemeClr val="accent2"/>
              </a:buClr>
              <a:buFont typeface="Wingdings" panose="05000000000000000000" pitchFamily="2" charset="2"/>
              <a:buChar char="Ø"/>
            </a:pPr>
            <a:endParaRPr lang="en-GB" sz="2000" dirty="0">
              <a:solidFill>
                <a:schemeClr val="tx2"/>
              </a:solidFill>
              <a:latin typeface="Century Gothic" panose="020B0502020202020204" pitchFamily="34" charset="0"/>
            </a:endParaRPr>
          </a:p>
          <a:p>
            <a:pPr>
              <a:buClr>
                <a:schemeClr val="accent2"/>
              </a:buClr>
            </a:pPr>
            <a:endParaRPr lang="en-GB" sz="2000" dirty="0">
              <a:solidFill>
                <a:schemeClr val="tx2"/>
              </a:solidFill>
              <a:latin typeface="Century Gothic" panose="020B0502020202020204" pitchFamily="34" charset="0"/>
            </a:endParaRP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Proof-reading own work, identifying errors, making improvements</a:t>
            </a:r>
          </a:p>
          <a:p>
            <a:pPr algn="r">
              <a:buClr>
                <a:schemeClr val="accent2"/>
              </a:buClr>
            </a:pPr>
            <a:r>
              <a:rPr lang="en-GB" dirty="0">
                <a:solidFill>
                  <a:schemeClr val="tx2"/>
                </a:solidFill>
                <a:latin typeface="Century Gothic" panose="020B0502020202020204" pitchFamily="34" charset="0"/>
              </a:rPr>
              <a:t>(Safford, 2016, pg. 10)</a:t>
            </a:r>
          </a:p>
        </p:txBody>
      </p:sp>
      <p:pic>
        <p:nvPicPr>
          <p:cNvPr id="8" name="Picture 7" descr="text box with quote"/>
          <p:cNvPicPr>
            <a:picLocks noChangeAspect="1"/>
          </p:cNvPicPr>
          <p:nvPr/>
        </p:nvPicPr>
        <p:blipFill>
          <a:blip r:embed="rId4"/>
          <a:stretch>
            <a:fillRect/>
          </a:stretch>
        </p:blipFill>
        <p:spPr>
          <a:xfrm>
            <a:off x="1344246" y="4617250"/>
            <a:ext cx="9388953" cy="636539"/>
          </a:xfrm>
          <a:prstGeom prst="rect">
            <a:avLst/>
          </a:prstGeom>
          <a:ln w="28575">
            <a:solidFill>
              <a:schemeClr val="accent4"/>
            </a:solidFill>
          </a:ln>
        </p:spPr>
      </p:pic>
      <p:pic>
        <p:nvPicPr>
          <p:cNvPr id="3" name="Picture 2" descr="picture of teaching slides"/>
          <p:cNvPicPr>
            <a:picLocks noChangeAspect="1"/>
          </p:cNvPicPr>
          <p:nvPr/>
        </p:nvPicPr>
        <p:blipFill rotWithShape="1">
          <a:blip r:embed="rId5"/>
          <a:srcRect b="12423"/>
          <a:stretch/>
        </p:blipFill>
        <p:spPr>
          <a:xfrm>
            <a:off x="8355164" y="97166"/>
            <a:ext cx="3737552" cy="2257152"/>
          </a:xfrm>
          <a:prstGeom prst="rect">
            <a:avLst/>
          </a:prstGeom>
          <a:ln w="28575">
            <a:solidFill>
              <a:srgbClr val="7030A0"/>
            </a:solidFill>
          </a:ln>
        </p:spPr>
      </p:pic>
      <p:pic>
        <p:nvPicPr>
          <p:cNvPr id="4" name="Picture 3" descr="Word Detective teaching exercise"/>
          <p:cNvPicPr>
            <a:picLocks noChangeAspect="1"/>
          </p:cNvPicPr>
          <p:nvPr/>
        </p:nvPicPr>
        <p:blipFill>
          <a:blip r:embed="rId6"/>
          <a:stretch>
            <a:fillRect/>
          </a:stretch>
        </p:blipFill>
        <p:spPr>
          <a:xfrm rot="841976">
            <a:off x="7729939" y="497914"/>
            <a:ext cx="3831199" cy="1790877"/>
          </a:xfrm>
          <a:prstGeom prst="rect">
            <a:avLst/>
          </a:prstGeom>
        </p:spPr>
      </p:pic>
      <p:sp>
        <p:nvSpPr>
          <p:cNvPr id="9" name="TextBox 8"/>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353688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200" b="1" dirty="0">
                <a:solidFill>
                  <a:schemeClr val="bg1"/>
                </a:solidFill>
              </a:rPr>
              <a:t>Grammar teaching in KS2</a:t>
            </a:r>
          </a:p>
        </p:txBody>
      </p:sp>
      <p:sp>
        <p:nvSpPr>
          <p:cNvPr id="3" name="TextBox 2"/>
          <p:cNvSpPr txBox="1"/>
          <p:nvPr/>
        </p:nvSpPr>
        <p:spPr>
          <a:xfrm>
            <a:off x="7641019" y="254823"/>
            <a:ext cx="4120055" cy="338554"/>
          </a:xfrm>
          <a:prstGeom prst="rect">
            <a:avLst/>
          </a:prstGeom>
          <a:noFill/>
        </p:spPr>
        <p:txBody>
          <a:bodyPr wrap="square" rtlCol="0">
            <a:spAutoFit/>
          </a:bodyPr>
          <a:lstStyle/>
          <a:p>
            <a:pPr algn="r"/>
            <a:r>
              <a:rPr lang="en-GB" sz="1600" dirty="0">
                <a:solidFill>
                  <a:schemeClr val="tx2"/>
                </a:solidFill>
                <a:latin typeface="Century Gothic" panose="020B0502020202020204" pitchFamily="34" charset="0"/>
              </a:rPr>
              <a:t>(Examples taken from 2019 test paper)</a:t>
            </a:r>
          </a:p>
        </p:txBody>
      </p:sp>
      <p:sp>
        <p:nvSpPr>
          <p:cNvPr id="7" name="TextBox 6"/>
          <p:cNvSpPr txBox="1"/>
          <p:nvPr/>
        </p:nvSpPr>
        <p:spPr>
          <a:xfrm>
            <a:off x="570734" y="1333620"/>
            <a:ext cx="10935978" cy="400110"/>
          </a:xfrm>
          <a:prstGeom prst="rect">
            <a:avLst/>
          </a:prstGeom>
          <a:noFill/>
        </p:spPr>
        <p:txBody>
          <a:bodyPr wrap="square" rtlCol="0">
            <a:spAutoFit/>
          </a:bodyPr>
          <a:lstStyle/>
          <a:p>
            <a:pPr>
              <a:buClr>
                <a:schemeClr val="accent2"/>
              </a:buClr>
            </a:pPr>
            <a:r>
              <a:rPr lang="en-GB" sz="2000" dirty="0">
                <a:latin typeface="Century Gothic" panose="020B0502020202020204" pitchFamily="34" charset="0"/>
              </a:rPr>
              <a:t>What does (English) grammar assessment look like in KS2?</a:t>
            </a:r>
          </a:p>
        </p:txBody>
      </p:sp>
      <p:pic>
        <p:nvPicPr>
          <p:cNvPr id="8" name="Picture 7" descr="sample assessment question "/>
          <p:cNvPicPr>
            <a:picLocks noChangeAspect="1"/>
          </p:cNvPicPr>
          <p:nvPr/>
        </p:nvPicPr>
        <p:blipFill>
          <a:blip r:embed="rId4"/>
          <a:stretch>
            <a:fillRect/>
          </a:stretch>
        </p:blipFill>
        <p:spPr>
          <a:xfrm>
            <a:off x="281147" y="1724249"/>
            <a:ext cx="5088332" cy="2922353"/>
          </a:xfrm>
          <a:prstGeom prst="rect">
            <a:avLst/>
          </a:prstGeom>
        </p:spPr>
      </p:pic>
      <p:pic>
        <p:nvPicPr>
          <p:cNvPr id="11" name="Picture 10" descr="sample assessment question "/>
          <p:cNvPicPr>
            <a:picLocks noChangeAspect="1"/>
          </p:cNvPicPr>
          <p:nvPr/>
        </p:nvPicPr>
        <p:blipFill>
          <a:blip r:embed="rId5"/>
          <a:stretch>
            <a:fillRect/>
          </a:stretch>
        </p:blipFill>
        <p:spPr>
          <a:xfrm>
            <a:off x="5524759" y="1839762"/>
            <a:ext cx="6491456" cy="1487625"/>
          </a:xfrm>
          <a:prstGeom prst="rect">
            <a:avLst/>
          </a:prstGeom>
        </p:spPr>
      </p:pic>
      <p:pic>
        <p:nvPicPr>
          <p:cNvPr id="9" name="Picture 8" descr="sample assessment question "/>
          <p:cNvPicPr>
            <a:picLocks noChangeAspect="1"/>
          </p:cNvPicPr>
          <p:nvPr/>
        </p:nvPicPr>
        <p:blipFill>
          <a:blip r:embed="rId6"/>
          <a:stretch>
            <a:fillRect/>
          </a:stretch>
        </p:blipFill>
        <p:spPr>
          <a:xfrm>
            <a:off x="300038" y="4646602"/>
            <a:ext cx="6244187" cy="1710836"/>
          </a:xfrm>
          <a:prstGeom prst="rect">
            <a:avLst/>
          </a:prstGeom>
        </p:spPr>
      </p:pic>
      <p:pic>
        <p:nvPicPr>
          <p:cNvPr id="10" name="Picture 9" descr="sample assessment question "/>
          <p:cNvPicPr>
            <a:picLocks noChangeAspect="1"/>
          </p:cNvPicPr>
          <p:nvPr/>
        </p:nvPicPr>
        <p:blipFill>
          <a:blip r:embed="rId7"/>
          <a:stretch>
            <a:fillRect/>
          </a:stretch>
        </p:blipFill>
        <p:spPr>
          <a:xfrm>
            <a:off x="6326291" y="3495796"/>
            <a:ext cx="5689924" cy="2649311"/>
          </a:xfrm>
          <a:prstGeom prst="rect">
            <a:avLst/>
          </a:prstGeom>
        </p:spPr>
      </p:pic>
      <p:sp>
        <p:nvSpPr>
          <p:cNvPr id="12" name="TextBox 11"/>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196206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200" b="1" dirty="0">
                <a:solidFill>
                  <a:schemeClr val="bg1"/>
                </a:solidFill>
              </a:rPr>
              <a:t>Using metalanguage</a:t>
            </a:r>
          </a:p>
        </p:txBody>
      </p:sp>
      <p:sp>
        <p:nvSpPr>
          <p:cNvPr id="7" name="TextBox 6"/>
          <p:cNvSpPr txBox="1"/>
          <p:nvPr/>
        </p:nvSpPr>
        <p:spPr>
          <a:xfrm>
            <a:off x="412136" y="1204056"/>
            <a:ext cx="11475065" cy="4862870"/>
          </a:xfrm>
          <a:prstGeom prst="rect">
            <a:avLst/>
          </a:prstGeom>
          <a:noFill/>
        </p:spPr>
        <p:txBody>
          <a:bodyPr wrap="square" rtlCol="0">
            <a:spAutoFit/>
          </a:bodyPr>
          <a:lstStyle/>
          <a:p>
            <a:r>
              <a:rPr lang="en-GB" sz="2000" dirty="0">
                <a:solidFill>
                  <a:schemeClr val="tx2"/>
                </a:solidFill>
                <a:latin typeface="Century Gothic" panose="020B0502020202020204" pitchFamily="34" charset="0"/>
              </a:rPr>
              <a:t>MFL Pedagogy Review recommends making use of </a:t>
            </a:r>
            <a:r>
              <a:rPr lang="en-GB" sz="2000" b="1" dirty="0">
                <a:solidFill>
                  <a:schemeClr val="accent2"/>
                </a:solidFill>
                <a:latin typeface="Century Gothic" panose="020B0502020202020204" pitchFamily="34" charset="0"/>
              </a:rPr>
              <a:t>standard grammatical terminology</a:t>
            </a:r>
            <a:endParaRPr lang="en-GB" sz="2000" dirty="0">
              <a:solidFill>
                <a:schemeClr val="accent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The KS1 and KS2 (English) curriculums also require children to recognise and use grammatical terminology.</a:t>
            </a: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rPr>
              <a:t>This knowledge is tested in the Grammar Punctuation and Spelling test at the end of KS2.</a:t>
            </a:r>
          </a:p>
          <a:p>
            <a:endParaRPr lang="en-GB" sz="2000" dirty="0">
              <a:solidFill>
                <a:schemeClr val="tx2"/>
              </a:solidFill>
              <a:latin typeface="Century Gothic" panose="020B0502020202020204" pitchFamily="34" charset="0"/>
            </a:endParaRPr>
          </a:p>
          <a:p>
            <a:r>
              <a:rPr lang="en-GB" sz="2000" i="1" u="sng" dirty="0">
                <a:solidFill>
                  <a:schemeClr val="tx2"/>
                </a:solidFill>
                <a:latin typeface="Century Gothic" panose="020B0502020202020204" pitchFamily="34" charset="0"/>
              </a:rPr>
              <a:t>Why is this useful?</a:t>
            </a:r>
          </a:p>
          <a:p>
            <a:pPr marL="342900" indent="-342900">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Equips children with language they can use to talk about their knowledge and learning</a:t>
            </a:r>
          </a:p>
          <a:p>
            <a:pPr marL="342900" indent="-342900">
              <a:spcBef>
                <a:spcPts val="1200"/>
              </a:spcBef>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Provides clarity through shared understanding of a clearly defined set of terms and definitions</a:t>
            </a:r>
          </a:p>
          <a:p>
            <a:pPr marL="342900" indent="-342900">
              <a:spcBef>
                <a:spcPts val="1200"/>
              </a:spcBef>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Boosts children’s confidence, including lower ability learners</a:t>
            </a:r>
          </a:p>
          <a:p>
            <a:pPr marL="342900" indent="-342900">
              <a:spcBef>
                <a:spcPts val="1200"/>
              </a:spcBef>
              <a:buClr>
                <a:schemeClr val="accent2"/>
              </a:buClr>
              <a:buFont typeface="Wingdings" panose="05000000000000000000" pitchFamily="2" charset="2"/>
              <a:buChar char="Ø"/>
            </a:pPr>
            <a:r>
              <a:rPr lang="en-GB" sz="2000" dirty="0">
                <a:solidFill>
                  <a:schemeClr val="tx2"/>
                </a:solidFill>
                <a:latin typeface="Century Gothic" panose="020B0502020202020204" pitchFamily="34" charset="0"/>
              </a:rPr>
              <a:t>To some extent, facilitates application of these concepts to different contexts and languages									</a:t>
            </a:r>
            <a:r>
              <a:rPr lang="en-GB" sz="1400" dirty="0">
                <a:solidFill>
                  <a:schemeClr val="tx2"/>
                </a:solidFill>
                <a:latin typeface="Century Gothic" panose="020B0502020202020204" pitchFamily="34" charset="0"/>
              </a:rPr>
              <a:t>(Safford, 2016; TSC, 2016)</a:t>
            </a:r>
            <a:endParaRPr lang="en-GB" sz="2000" dirty="0">
              <a:solidFill>
                <a:schemeClr val="tx2"/>
              </a:solidFill>
              <a:latin typeface="Century Gothic" panose="020B0502020202020204" pitchFamily="34" charset="0"/>
            </a:endParaRPr>
          </a:p>
        </p:txBody>
      </p:sp>
      <p:sp>
        <p:nvSpPr>
          <p:cNvPr id="8" name="TextBox 7"/>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89811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3EB0-DBDB-FE4E-9694-7990011E107F}"/>
              </a:ext>
            </a:extLst>
          </p:cNvPr>
          <p:cNvSpPr>
            <a:spLocks noGrp="1"/>
          </p:cNvSpPr>
          <p:nvPr>
            <p:ph type="title"/>
          </p:nvPr>
        </p:nvSpPr>
        <p:spPr>
          <a:xfrm>
            <a:off x="5481882" y="5023945"/>
            <a:ext cx="10515600" cy="1325563"/>
          </a:xfrm>
        </p:spPr>
        <p:txBody>
          <a:bodyPr>
            <a:normAutofit/>
          </a:bodyPr>
          <a:lstStyle/>
          <a:p>
            <a:r>
              <a:rPr lang="en-GB" sz="2400" dirty="0">
                <a:solidFill>
                  <a:schemeClr val="tx2"/>
                </a:solidFill>
              </a:rPr>
              <a:t>Access the handouts:</a:t>
            </a:r>
            <a:br>
              <a:rPr lang="en-GB" sz="2400" dirty="0">
                <a:solidFill>
                  <a:schemeClr val="tx2"/>
                </a:solidFill>
              </a:rPr>
            </a:br>
            <a:r>
              <a:rPr lang="en-GB" sz="2400" dirty="0">
                <a:solidFill>
                  <a:schemeClr val="tx2"/>
                </a:solidFill>
              </a:rPr>
              <a:t>NCELP Resource portal </a:t>
            </a:r>
            <a:r>
              <a:rPr lang="en-GB" sz="2400" dirty="0">
                <a:solidFill>
                  <a:schemeClr val="tx2"/>
                </a:solidFill>
                <a:sym typeface="Wingdings" panose="05000000000000000000" pitchFamily="2" charset="2"/>
              </a:rPr>
              <a:t> KS2 Grammar</a:t>
            </a:r>
            <a:endParaRPr lang="en-US" sz="2400" dirty="0"/>
          </a:p>
        </p:txBody>
      </p:sp>
      <p:pic>
        <p:nvPicPr>
          <p:cNvPr id="3" name="Picture 2" descr="screenshot of the handouts from the NCELP Resource Portal"/>
          <p:cNvPicPr>
            <a:picLocks noChangeAspect="1"/>
          </p:cNvPicPr>
          <p:nvPr/>
        </p:nvPicPr>
        <p:blipFill>
          <a:blip r:embed="rId3"/>
          <a:stretch>
            <a:fillRect/>
          </a:stretch>
        </p:blipFill>
        <p:spPr>
          <a:xfrm>
            <a:off x="180050" y="122464"/>
            <a:ext cx="3854412" cy="5488483"/>
          </a:xfrm>
          <a:prstGeom prst="rect">
            <a:avLst/>
          </a:prstGeom>
          <a:ln>
            <a:solidFill>
              <a:schemeClr val="tx2"/>
            </a:solidFill>
          </a:ln>
        </p:spPr>
      </p:pic>
      <p:pic>
        <p:nvPicPr>
          <p:cNvPr id="10" name="Picture 9" descr="screenshot of the handouts from the NCELP Resource Portal"/>
          <p:cNvPicPr>
            <a:picLocks noChangeAspect="1"/>
          </p:cNvPicPr>
          <p:nvPr/>
        </p:nvPicPr>
        <p:blipFill>
          <a:blip r:embed="rId4"/>
          <a:stretch>
            <a:fillRect/>
          </a:stretch>
        </p:blipFill>
        <p:spPr>
          <a:xfrm>
            <a:off x="596434" y="446502"/>
            <a:ext cx="3859608" cy="5521820"/>
          </a:xfrm>
          <a:prstGeom prst="rect">
            <a:avLst/>
          </a:prstGeom>
          <a:ln>
            <a:solidFill>
              <a:schemeClr val="tx2"/>
            </a:solidFill>
          </a:ln>
        </p:spPr>
      </p:pic>
      <p:pic>
        <p:nvPicPr>
          <p:cNvPr id="6" name="Picture 5" descr="screenshot of the handouts from the NCELP Resource Portal"/>
          <p:cNvPicPr>
            <a:picLocks noChangeAspect="1"/>
          </p:cNvPicPr>
          <p:nvPr/>
        </p:nvPicPr>
        <p:blipFill>
          <a:blip r:embed="rId5"/>
          <a:stretch>
            <a:fillRect/>
          </a:stretch>
        </p:blipFill>
        <p:spPr>
          <a:xfrm>
            <a:off x="1050670" y="798147"/>
            <a:ext cx="3854411" cy="5551361"/>
          </a:xfrm>
          <a:prstGeom prst="rect">
            <a:avLst/>
          </a:prstGeom>
          <a:ln>
            <a:solidFill>
              <a:schemeClr val="tx2"/>
            </a:solidFill>
          </a:ln>
        </p:spPr>
      </p:pic>
      <p:pic>
        <p:nvPicPr>
          <p:cNvPr id="4" name="Picture 3" descr="showing a sample handout"/>
          <p:cNvPicPr>
            <a:picLocks noChangeAspect="1"/>
          </p:cNvPicPr>
          <p:nvPr/>
        </p:nvPicPr>
        <p:blipFill rotWithShape="1">
          <a:blip r:embed="rId6"/>
          <a:srcRect l="2106" t="50255" r="2103" b="5435"/>
          <a:stretch/>
        </p:blipFill>
        <p:spPr>
          <a:xfrm>
            <a:off x="5151665" y="442953"/>
            <a:ext cx="6937894" cy="4520932"/>
          </a:xfrm>
          <a:prstGeom prst="rect">
            <a:avLst/>
          </a:prstGeom>
          <a:ln>
            <a:solidFill>
              <a:schemeClr val="tx2"/>
            </a:solidFill>
          </a:ln>
        </p:spPr>
      </p:pic>
      <p:sp>
        <p:nvSpPr>
          <p:cNvPr id="8" name="TextBox 7"/>
          <p:cNvSpPr txBox="1"/>
          <p:nvPr/>
        </p:nvSpPr>
        <p:spPr>
          <a:xfrm>
            <a:off x="7158446" y="6494075"/>
            <a:ext cx="3069289"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Rowena Kasprowicz</a:t>
            </a:r>
          </a:p>
        </p:txBody>
      </p:sp>
    </p:spTree>
    <p:extLst>
      <p:ext uri="{BB962C8B-B14F-4D97-AF65-F5344CB8AC3E}">
        <p14:creationId xmlns:p14="http://schemas.microsoft.com/office/powerpoint/2010/main" val="58468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9.3"/>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A901516E60EB44A62E43187FB77164" ma:contentTypeVersion="13" ma:contentTypeDescription="Create a new document." ma:contentTypeScope="" ma:versionID="d5916819ca5a71e76b99028877215d9c">
  <xsd:schema xmlns:xsd="http://www.w3.org/2001/XMLSchema" xmlns:xs="http://www.w3.org/2001/XMLSchema" xmlns:p="http://schemas.microsoft.com/office/2006/metadata/properties" xmlns:ns3="78a4bef1-4619-421c-8d53-915879e4d4f7" xmlns:ns4="c8f9ce02-ea57-4ec0-9475-ee420f787bd4" targetNamespace="http://schemas.microsoft.com/office/2006/metadata/properties" ma:root="true" ma:fieldsID="fb2cf239a7347c20afb4211da9785574" ns3:_="" ns4:_="">
    <xsd:import namespace="78a4bef1-4619-421c-8d53-915879e4d4f7"/>
    <xsd:import namespace="c8f9ce02-ea57-4ec0-9475-ee420f787bd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4bef1-4619-421c-8d53-915879e4d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f9ce02-ea57-4ec0-9475-ee420f787bd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18824E-C9D7-4685-9F90-8AE88ACB7C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a4bef1-4619-421c-8d53-915879e4d4f7"/>
    <ds:schemaRef ds:uri="c8f9ce02-ea57-4ec0-9475-ee420f787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EE4791-7E0A-44AA-8317-021E24D3248E}">
  <ds:schemaRefs>
    <ds:schemaRef ds:uri="http://purl.org/dc/dcmitype/"/>
    <ds:schemaRef ds:uri="http://schemas.microsoft.com/office/infopath/2007/PartnerControls"/>
    <ds:schemaRef ds:uri="78a4bef1-4619-421c-8d53-915879e4d4f7"/>
    <ds:schemaRef ds:uri="http://schemas.microsoft.com/office/2006/documentManagement/types"/>
    <ds:schemaRef ds:uri="http://schemas.microsoft.com/office/2006/metadata/properties"/>
    <ds:schemaRef ds:uri="http://purl.org/dc/terms/"/>
    <ds:schemaRef ds:uri="http://schemas.openxmlformats.org/package/2006/metadata/core-properties"/>
    <ds:schemaRef ds:uri="c8f9ce02-ea57-4ec0-9475-ee420f787bd4"/>
    <ds:schemaRef ds:uri="http://www.w3.org/XML/1998/namespace"/>
    <ds:schemaRef ds:uri="http://purl.org/dc/elements/1.1/"/>
  </ds:schemaRefs>
</ds:datastoreItem>
</file>

<file path=customXml/itemProps3.xml><?xml version="1.0" encoding="utf-8"?>
<ds:datastoreItem xmlns:ds="http://schemas.openxmlformats.org/officeDocument/2006/customXml" ds:itemID="{572BA6C0-DFDB-4BB6-975A-C521D296E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6459</TotalTime>
  <Words>15425</Words>
  <Application>Microsoft Macintosh PowerPoint</Application>
  <PresentationFormat>Widescreen</PresentationFormat>
  <Paragraphs>1200</Paragraphs>
  <Slides>58</Slides>
  <Notes>58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58</vt:i4>
      </vt:variant>
    </vt:vector>
  </HeadingPairs>
  <TitlesOfParts>
    <vt:vector size="68" baseType="lpstr">
      <vt:lpstr>Arial</vt:lpstr>
      <vt:lpstr>Calibri</vt:lpstr>
      <vt:lpstr>Century Gothic</vt:lpstr>
      <vt:lpstr>Lucida Handwriting</vt:lpstr>
      <vt:lpstr>Tw Cen MT</vt:lpstr>
      <vt:lpstr>Wingdings</vt:lpstr>
      <vt:lpstr>1_Office Theme</vt:lpstr>
      <vt:lpstr>2_Office Theme</vt:lpstr>
      <vt:lpstr>4_Office Theme</vt:lpstr>
      <vt:lpstr>6_Office Theme</vt:lpstr>
      <vt:lpstr>Drawing on KS2 grammar knowledge  for KS3 foreign languages</vt:lpstr>
      <vt:lpstr>Aims of the session</vt:lpstr>
      <vt:lpstr>MFL Pedagogy Review</vt:lpstr>
      <vt:lpstr>Grammar teaching in KS2</vt:lpstr>
      <vt:lpstr>Grammar teaching in KS2</vt:lpstr>
      <vt:lpstr>Grammar teaching in KS2</vt:lpstr>
      <vt:lpstr>Grammar teaching in KS2</vt:lpstr>
      <vt:lpstr>Using metalanguage</vt:lpstr>
      <vt:lpstr>Access the handouts: NCELP Resource portal  KS2 Grammar</vt:lpstr>
      <vt:lpstr>Using metalanguage – English first</vt:lpstr>
      <vt:lpstr>Developing learners’ knowledge about language</vt:lpstr>
      <vt:lpstr>Developing learners’ knowledge about language</vt:lpstr>
      <vt:lpstr>Developing learners’ knowledge about language</vt:lpstr>
      <vt:lpstr>Developing learners’ knowledge about language</vt:lpstr>
      <vt:lpstr>Engaging in language analysis</vt:lpstr>
      <vt:lpstr>Yodaspeak</vt:lpstr>
      <vt:lpstr>Practising language analysis</vt:lpstr>
      <vt:lpstr>Practising language analysis: Example</vt:lpstr>
      <vt:lpstr>Examples of questions</vt:lpstr>
      <vt:lpstr>Practising in language analysis</vt:lpstr>
      <vt:lpstr>Yoda’s sentences</vt:lpstr>
      <vt:lpstr>Practising in language analysis</vt:lpstr>
      <vt:lpstr>Practising language analysis</vt:lpstr>
      <vt:lpstr>Comparing different languages</vt:lpstr>
      <vt:lpstr>Comparing different languages</vt:lpstr>
      <vt:lpstr>Comparing different languages</vt:lpstr>
      <vt:lpstr>Asking questions</vt:lpstr>
      <vt:lpstr>Asking questions</vt:lpstr>
      <vt:lpstr>Ist das eine Frage?</vt:lpstr>
      <vt:lpstr>Frage oder Satz?</vt:lpstr>
      <vt:lpstr>Frage oder Satz?</vt:lpstr>
      <vt:lpstr>Open (wh-) questions</vt:lpstr>
      <vt:lpstr>Order of words in a question</vt:lpstr>
      <vt:lpstr>Saying what people do [1]</vt:lpstr>
      <vt:lpstr>Possessive adjectives</vt:lpstr>
      <vt:lpstr>3rd person singular</vt:lpstr>
      <vt:lpstr>KS2 – KS3 Transition </vt:lpstr>
      <vt:lpstr>Summary</vt:lpstr>
      <vt:lpstr>Questions?</vt:lpstr>
      <vt:lpstr>References</vt:lpstr>
      <vt:lpstr>Other resources</vt:lpstr>
      <vt:lpstr>Grammar teaching in KS2</vt:lpstr>
      <vt:lpstr>Using metalanguage</vt:lpstr>
      <vt:lpstr>Developing learners’ knowledge about language</vt:lpstr>
      <vt:lpstr>Ist das eine Frage?</vt:lpstr>
      <vt:lpstr>Frage oder Satz?</vt:lpstr>
      <vt:lpstr>Saying what people do [1]</vt:lpstr>
      <vt:lpstr>Le verbe</vt:lpstr>
      <vt:lpstr>Le verbe</vt:lpstr>
      <vt:lpstr>Present simple or continuous?</vt:lpstr>
      <vt:lpstr>Adverbs of time</vt:lpstr>
      <vt:lpstr>Present simple or continuous?</vt:lpstr>
      <vt:lpstr>Present simple or continuous?</vt:lpstr>
      <vt:lpstr>Possessive adjectives</vt:lpstr>
      <vt:lpstr>Possessive adjectives</vt:lpstr>
      <vt:lpstr>Possessive adjectives</vt:lpstr>
      <vt:lpstr>Possessive adjectives</vt:lpstr>
      <vt:lpstr>3rd person singular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616</cp:revision>
  <dcterms:created xsi:type="dcterms:W3CDTF">2019-03-27T07:30:03Z</dcterms:created>
  <dcterms:modified xsi:type="dcterms:W3CDTF">2020-07-13T13:03:45Z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0x010100EAA901516E60EB44A62E43187FB77164</vt:lpwstr>
  </property>
</Properties>
</file>