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6" r:id="rId2"/>
  </p:sldMasterIdLst>
  <p:notesMasterIdLst>
    <p:notesMasterId r:id="rId53"/>
  </p:notesMasterIdLst>
  <p:sldIdLst>
    <p:sldId id="400" r:id="rId3"/>
    <p:sldId id="293" r:id="rId4"/>
    <p:sldId id="374"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402" r:id="rId20"/>
    <p:sldId id="403" r:id="rId21"/>
    <p:sldId id="404" r:id="rId22"/>
    <p:sldId id="389" r:id="rId23"/>
    <p:sldId id="390" r:id="rId24"/>
    <p:sldId id="391" r:id="rId25"/>
    <p:sldId id="392" r:id="rId26"/>
    <p:sldId id="393" r:id="rId27"/>
    <p:sldId id="394" r:id="rId28"/>
    <p:sldId id="395" r:id="rId29"/>
    <p:sldId id="396" r:id="rId30"/>
    <p:sldId id="401" r:id="rId31"/>
    <p:sldId id="398" r:id="rId32"/>
    <p:sldId id="322" r:id="rId33"/>
    <p:sldId id="358" r:id="rId34"/>
    <p:sldId id="359" r:id="rId35"/>
    <p:sldId id="268" r:id="rId36"/>
    <p:sldId id="360" r:id="rId37"/>
    <p:sldId id="361" r:id="rId38"/>
    <p:sldId id="362" r:id="rId39"/>
    <p:sldId id="363" r:id="rId40"/>
    <p:sldId id="364" r:id="rId41"/>
    <p:sldId id="365" r:id="rId42"/>
    <p:sldId id="367" r:id="rId43"/>
    <p:sldId id="399" r:id="rId44"/>
    <p:sldId id="405" r:id="rId45"/>
    <p:sldId id="406" r:id="rId46"/>
    <p:sldId id="368" r:id="rId47"/>
    <p:sldId id="369" r:id="rId48"/>
    <p:sldId id="407" r:id="rId49"/>
    <p:sldId id="371" r:id="rId50"/>
    <p:sldId id="321" r:id="rId51"/>
    <p:sldId id="298"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s1SypBlt9hvXMQudas1JK2CjvE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5BA3"/>
    <a:srgbClr val="C2931C"/>
    <a:srgbClr val="FFD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6BAC6D-A865-435B-B571-F8410709C444}">
  <a:tblStyle styleId="{896BAC6D-A865-435B-B571-F8410709C44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28351" autoAdjust="0"/>
    <p:restoredTop sz="86376" autoAdjust="0"/>
  </p:normalViewPr>
  <p:slideViewPr>
    <p:cSldViewPr snapToGrid="0">
      <p:cViewPr>
        <p:scale>
          <a:sx n="60" d="100"/>
          <a:sy n="60" d="100"/>
        </p:scale>
        <p:origin x="960" y="1168"/>
      </p:cViewPr>
      <p:guideLst>
        <p:guide orient="horz" pos="2228"/>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88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1T18:39:02.618" idx="1">
    <p:pos x="4846" y="2482"/>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6168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mikepetrucci?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nsplash.com/s/photos/open-shop?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s/photos/open-shop?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s/photos/open-shop?utm_source=unsplash&amp;utm_medium=referral&amp;utm_content=creditCopyTex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s/photos/open-shop?utm_source=unsplash&amp;utm_medium=referral&amp;utm_content=creditCopyTex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s/photos/open-shop?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dulgier?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unsplash.com/s/photos/market-in-germany?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s/photos/open-shop?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mikepetrucci?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unsplash.com/s/photos/open-shop?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zhushuibuxing"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nsplash.com/s/photos/open-shop?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0" dirty="0"/>
              <a:t>Introduction of SSC [</a:t>
            </a:r>
            <a:r>
              <a:rPr lang="en-GB" sz="1200" b="0" dirty="0" err="1"/>
              <a:t>st</a:t>
            </a:r>
            <a:r>
              <a:rPr lang="en-GB" sz="1200" b="0" dirty="0"/>
              <a:t>]</a:t>
            </a:r>
            <a:endParaRPr lang="en-GB" dirty="0"/>
          </a:p>
          <a:p>
            <a:pPr marL="0" lvl="0" indent="0" algn="l" rtl="0">
              <a:lnSpc>
                <a:spcPct val="90000"/>
              </a:lnSpc>
              <a:spcBef>
                <a:spcPts val="0"/>
              </a:spcBef>
              <a:spcAft>
                <a:spcPts val="0"/>
              </a:spcAft>
              <a:buClr>
                <a:schemeClr val="lt1"/>
              </a:buClr>
              <a:buSzPts val="1800"/>
              <a:buNone/>
            </a:pPr>
            <a:r>
              <a:rPr lang="en-GB" sz="1200" b="0" dirty="0"/>
              <a:t>Introduction of </a:t>
            </a:r>
            <a:r>
              <a:rPr lang="en-GB" sz="1200" b="0" dirty="0">
                <a:solidFill>
                  <a:schemeClr val="lt1"/>
                </a:solidFill>
              </a:rPr>
              <a:t>p</a:t>
            </a:r>
            <a:r>
              <a:rPr lang="en-GB" sz="1200" dirty="0">
                <a:solidFill>
                  <a:schemeClr val="lt1"/>
                </a:solidFill>
              </a:rPr>
              <a:t>repositions in and auf + R2 (</a:t>
            </a:r>
            <a:r>
              <a:rPr lang="en-GB" sz="1200" dirty="0" err="1">
                <a:solidFill>
                  <a:schemeClr val="lt1"/>
                </a:solidFill>
              </a:rPr>
              <a:t>acc</a:t>
            </a:r>
            <a:r>
              <a:rPr lang="en-GB" sz="1200" dirty="0">
                <a:solidFill>
                  <a:schemeClr val="lt1"/>
                </a:solidFill>
              </a:rPr>
              <a:t>) + movement, R3(</a:t>
            </a:r>
            <a:r>
              <a:rPr lang="en-GB" sz="1200" dirty="0" err="1">
                <a:solidFill>
                  <a:schemeClr val="lt1"/>
                </a:solidFill>
              </a:rPr>
              <a:t>dat</a:t>
            </a:r>
            <a:r>
              <a:rPr lang="en-GB" sz="1200" dirty="0">
                <a:solidFill>
                  <a:schemeClr val="lt1"/>
                </a:solidFill>
              </a:rPr>
              <a:t>) + location</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German):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2.2.4 </a:t>
            </a:r>
            <a:r>
              <a:rPr lang="en-GB" sz="1200" b="0" i="0" u="none" strike="noStrike" cap="none" dirty="0">
                <a:solidFill>
                  <a:schemeClr val="dk1"/>
                </a:solidFill>
                <a:latin typeface="Calibri"/>
                <a:ea typeface="Calibri"/>
                <a:cs typeface="Calibri"/>
                <a:sym typeface="Calibri"/>
              </a:rPr>
              <a:t>- Rad </a:t>
            </a:r>
            <a:r>
              <a:rPr lang="en-GB" sz="1200" b="0" i="0" u="none" strike="noStrike" cap="none" dirty="0" err="1">
                <a:solidFill>
                  <a:schemeClr val="dk1"/>
                </a:solidFill>
                <a:latin typeface="Calibri"/>
                <a:ea typeface="Calibri"/>
                <a:cs typeface="Calibri"/>
                <a:sym typeface="Calibri"/>
              </a:rPr>
              <a:t>fahren</a:t>
            </a:r>
            <a:r>
              <a:rPr lang="en-GB" sz="1200" b="0" i="0" u="none" strike="noStrike" cap="none" dirty="0">
                <a:solidFill>
                  <a:schemeClr val="dk1"/>
                </a:solidFill>
                <a:latin typeface="Calibri"/>
                <a:ea typeface="Calibri"/>
                <a:cs typeface="Calibri"/>
                <a:sym typeface="Calibri"/>
              </a:rPr>
              <a:t> [2156/169] am </a:t>
            </a:r>
            <a:r>
              <a:rPr lang="en-GB" sz="1200" b="0" i="0" u="none" strike="noStrike" cap="none" dirty="0" err="1">
                <a:solidFill>
                  <a:schemeClr val="dk1"/>
                </a:solidFill>
                <a:latin typeface="Calibri"/>
                <a:ea typeface="Calibri"/>
                <a:cs typeface="Calibri"/>
                <a:sym typeface="Calibri"/>
              </a:rPr>
              <a:t>Nachmittag</a:t>
            </a:r>
            <a:r>
              <a:rPr lang="en-GB" sz="1200" b="0" i="0" u="none" strike="noStrike" cap="none" dirty="0">
                <a:solidFill>
                  <a:schemeClr val="dk1"/>
                </a:solidFill>
                <a:latin typeface="Calibri"/>
                <a:ea typeface="Calibri"/>
                <a:cs typeface="Calibri"/>
                <a:sym typeface="Calibri"/>
              </a:rPr>
              <a:t> [1426] am Abend [313] am </a:t>
            </a:r>
            <a:r>
              <a:rPr lang="en-GB" sz="1200" b="0" i="0" u="none" strike="noStrike" cap="none" dirty="0" err="1">
                <a:solidFill>
                  <a:schemeClr val="dk1"/>
                </a:solidFill>
                <a:latin typeface="Calibri"/>
                <a:ea typeface="Calibri"/>
                <a:cs typeface="Calibri"/>
                <a:sym typeface="Calibri"/>
              </a:rPr>
              <a:t>Wochenende</a:t>
            </a:r>
            <a:r>
              <a:rPr lang="en-GB" sz="1200" b="0" i="0" u="none" strike="noStrike" cap="none" dirty="0">
                <a:solidFill>
                  <a:schemeClr val="dk1"/>
                </a:solidFill>
                <a:latin typeface="Calibri"/>
                <a:ea typeface="Calibri"/>
                <a:cs typeface="Calibri"/>
                <a:sym typeface="Calibri"/>
              </a:rPr>
              <a:t> [764] </a:t>
            </a:r>
            <a:r>
              <a:rPr lang="en-GB" sz="1200" b="0" i="0" u="none" strike="noStrike" cap="none" dirty="0" err="1">
                <a:solidFill>
                  <a:schemeClr val="dk1"/>
                </a:solidFill>
                <a:latin typeface="Calibri"/>
                <a:ea typeface="Calibri"/>
                <a:cs typeface="Calibri"/>
                <a:sym typeface="Calibri"/>
              </a:rPr>
              <a:t>mit</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wem</a:t>
            </a:r>
            <a:r>
              <a:rPr lang="en-GB" sz="1200" b="0" i="0" u="none" strike="noStrike" cap="none" dirty="0">
                <a:solidFill>
                  <a:schemeClr val="dk1"/>
                </a:solidFill>
                <a:latin typeface="Calibri"/>
                <a:ea typeface="Calibri"/>
                <a:cs typeface="Calibri"/>
                <a:sym typeface="Calibri"/>
              </a:rPr>
              <a:t>? [13/173] </a:t>
            </a:r>
            <a:r>
              <a:rPr lang="en-GB" sz="1200" b="0" i="0" u="none" strike="noStrike" cap="none" dirty="0" err="1">
                <a:solidFill>
                  <a:schemeClr val="dk1"/>
                </a:solidFill>
                <a:latin typeface="Calibri"/>
                <a:ea typeface="Calibri"/>
                <a:cs typeface="Calibri"/>
                <a:sym typeface="Calibri"/>
              </a:rPr>
              <a:t>heute</a:t>
            </a:r>
            <a:r>
              <a:rPr lang="en-GB" sz="1200" b="0" i="0" u="none" strike="noStrike" cap="none" dirty="0">
                <a:solidFill>
                  <a:schemeClr val="dk1"/>
                </a:solidFill>
                <a:latin typeface="Calibri"/>
                <a:ea typeface="Calibri"/>
                <a:cs typeface="Calibri"/>
                <a:sym typeface="Calibri"/>
              </a:rPr>
              <a:t> [121] </a:t>
            </a:r>
            <a:r>
              <a:rPr lang="en-GB" sz="1200" b="0" i="0" u="none" strike="noStrike" cap="none" dirty="0" err="1">
                <a:solidFill>
                  <a:schemeClr val="dk1"/>
                </a:solidFill>
                <a:latin typeface="Calibri"/>
                <a:ea typeface="Calibri"/>
                <a:cs typeface="Calibri"/>
                <a:sym typeface="Calibri"/>
              </a:rPr>
              <a:t>Fleisch</a:t>
            </a:r>
            <a:r>
              <a:rPr lang="en-GB" sz="1200" b="0" i="0" u="none" strike="noStrike" cap="none" dirty="0">
                <a:solidFill>
                  <a:schemeClr val="dk1"/>
                </a:solidFill>
                <a:latin typeface="Calibri"/>
                <a:ea typeface="Calibri"/>
                <a:cs typeface="Calibri"/>
                <a:sym typeface="Calibri"/>
              </a:rPr>
              <a:t> [1624] </a:t>
            </a:r>
            <a:r>
              <a:rPr lang="en-GB" sz="1200" b="0" i="0" u="none" strike="noStrike" cap="none" dirty="0" err="1">
                <a:solidFill>
                  <a:schemeClr val="dk1"/>
                </a:solidFill>
                <a:latin typeface="Calibri"/>
                <a:ea typeface="Calibri"/>
                <a:cs typeface="Calibri"/>
                <a:sym typeface="Calibri"/>
              </a:rPr>
              <a:t>Gemüse</a:t>
            </a:r>
            <a:r>
              <a:rPr lang="en-GB" sz="1200" b="0" i="0" u="none" strike="noStrike" cap="none" dirty="0">
                <a:solidFill>
                  <a:schemeClr val="dk1"/>
                </a:solidFill>
                <a:latin typeface="Calibri"/>
                <a:ea typeface="Calibri"/>
                <a:cs typeface="Calibri"/>
                <a:sym typeface="Calibri"/>
              </a:rPr>
              <a:t> [3450] </a:t>
            </a:r>
            <a:r>
              <a:rPr lang="en-GB" sz="1200" b="0" i="0" u="none" strike="noStrike" cap="none" dirty="0" err="1">
                <a:solidFill>
                  <a:schemeClr val="dk1"/>
                </a:solidFill>
                <a:latin typeface="Calibri"/>
                <a:ea typeface="Calibri"/>
                <a:cs typeface="Calibri"/>
                <a:sym typeface="Calibri"/>
              </a:rPr>
              <a:t>Eis</a:t>
            </a:r>
            <a:r>
              <a:rPr lang="en-GB" sz="1200" b="0" i="0" u="none" strike="noStrike" cap="none" dirty="0">
                <a:solidFill>
                  <a:schemeClr val="dk1"/>
                </a:solidFill>
                <a:latin typeface="Calibri"/>
                <a:ea typeface="Calibri"/>
                <a:cs typeface="Calibri"/>
                <a:sym typeface="Calibri"/>
              </a:rPr>
              <a:t> [2818] die </a:t>
            </a:r>
            <a:r>
              <a:rPr lang="en-GB" sz="1200" b="0" i="0" u="none" strike="noStrike" cap="none" dirty="0" err="1">
                <a:solidFill>
                  <a:schemeClr val="dk1"/>
                </a:solidFill>
                <a:latin typeface="Calibri"/>
                <a:ea typeface="Calibri"/>
                <a:cs typeface="Calibri"/>
                <a:sym typeface="Calibri"/>
              </a:rPr>
              <a:t>Tasche</a:t>
            </a:r>
            <a:r>
              <a:rPr lang="en-GB" sz="1200" b="0" i="0" u="none" strike="noStrike" cap="none" dirty="0">
                <a:solidFill>
                  <a:schemeClr val="dk1"/>
                </a:solidFill>
                <a:latin typeface="Calibri"/>
                <a:ea typeface="Calibri"/>
                <a:cs typeface="Calibri"/>
                <a:sym typeface="Calibri"/>
              </a:rPr>
              <a:t> [1638]</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2.1.3 </a:t>
            </a:r>
            <a:r>
              <a:rPr lang="en-GB" sz="1200" b="0" i="0" u="none" strike="noStrike" cap="none" dirty="0">
                <a:solidFill>
                  <a:schemeClr val="dk1"/>
                </a:solidFill>
                <a:latin typeface="Calibri"/>
                <a:ea typeface="Calibri"/>
                <a:cs typeface="Calibri"/>
                <a:sym typeface="Calibri"/>
              </a:rPr>
              <a:t>- mag [151] </a:t>
            </a:r>
            <a:r>
              <a:rPr lang="en-GB" sz="1200" b="0" i="0" u="none" strike="noStrike" cap="none" dirty="0" err="1">
                <a:solidFill>
                  <a:schemeClr val="dk1"/>
                </a:solidFill>
                <a:latin typeface="Calibri"/>
                <a:ea typeface="Calibri"/>
                <a:cs typeface="Calibri"/>
                <a:sym typeface="Calibri"/>
              </a:rPr>
              <a:t>mögen</a:t>
            </a:r>
            <a:r>
              <a:rPr lang="en-GB" sz="1200" b="0" i="0" u="none" strike="noStrike" cap="none" dirty="0">
                <a:solidFill>
                  <a:schemeClr val="dk1"/>
                </a:solidFill>
                <a:latin typeface="Calibri"/>
                <a:ea typeface="Calibri"/>
                <a:cs typeface="Calibri"/>
                <a:sym typeface="Calibri"/>
              </a:rPr>
              <a:t> [151] </a:t>
            </a:r>
            <a:r>
              <a:rPr lang="en-GB" sz="1200" b="0" i="0" u="none" strike="noStrike" cap="none" dirty="0" err="1">
                <a:solidFill>
                  <a:schemeClr val="dk1"/>
                </a:solidFill>
                <a:latin typeface="Calibri"/>
                <a:ea typeface="Calibri"/>
                <a:cs typeface="Calibri"/>
                <a:sym typeface="Calibri"/>
              </a:rPr>
              <a:t>ihn</a:t>
            </a:r>
            <a:r>
              <a:rPr lang="en-GB" sz="1200" b="0" i="0" u="none" strike="noStrike" cap="none" dirty="0">
                <a:solidFill>
                  <a:schemeClr val="dk1"/>
                </a:solidFill>
                <a:latin typeface="Calibri"/>
                <a:ea typeface="Calibri"/>
                <a:cs typeface="Calibri"/>
                <a:sym typeface="Calibri"/>
              </a:rPr>
              <a:t> (him/it) [93] </a:t>
            </a:r>
            <a:r>
              <a:rPr lang="en-GB" sz="1200" b="0" i="0" u="none" strike="noStrike" cap="none" dirty="0" err="1">
                <a:solidFill>
                  <a:schemeClr val="dk1"/>
                </a:solidFill>
                <a:latin typeface="Calibri"/>
                <a:ea typeface="Calibri"/>
                <a:cs typeface="Calibri"/>
                <a:sym typeface="Calibri"/>
              </a:rPr>
              <a:t>sie</a:t>
            </a:r>
            <a:r>
              <a:rPr lang="en-GB" sz="1200" b="0" i="0" u="none" strike="noStrike" cap="none" dirty="0">
                <a:solidFill>
                  <a:schemeClr val="dk1"/>
                </a:solidFill>
                <a:latin typeface="Calibri"/>
                <a:ea typeface="Calibri"/>
                <a:cs typeface="Calibri"/>
                <a:sym typeface="Calibri"/>
              </a:rPr>
              <a:t> (her/it) [10] die </a:t>
            </a:r>
            <a:r>
              <a:rPr lang="en-GB" sz="1200" b="0" i="0" u="none" strike="noStrike" cap="none" dirty="0" err="1">
                <a:solidFill>
                  <a:schemeClr val="dk1"/>
                </a:solidFill>
                <a:latin typeface="Calibri"/>
                <a:ea typeface="Calibri"/>
                <a:cs typeface="Calibri"/>
                <a:sym typeface="Calibri"/>
              </a:rPr>
              <a:t>Fremdsprache</a:t>
            </a:r>
            <a:r>
              <a:rPr lang="en-GB" sz="1200" b="0" i="0" u="none" strike="noStrike" cap="none" dirty="0">
                <a:solidFill>
                  <a:schemeClr val="dk1"/>
                </a:solidFill>
                <a:latin typeface="Calibri"/>
                <a:ea typeface="Calibri"/>
                <a:cs typeface="Calibri"/>
                <a:sym typeface="Calibri"/>
              </a:rPr>
              <a:t> [1791] die </a:t>
            </a:r>
            <a:r>
              <a:rPr lang="en-GB" sz="1200" b="0" i="0" u="none" strike="noStrike" cap="none" dirty="0" err="1">
                <a:solidFill>
                  <a:schemeClr val="dk1"/>
                </a:solidFill>
                <a:latin typeface="Calibri"/>
                <a:ea typeface="Calibri"/>
                <a:cs typeface="Calibri"/>
                <a:sym typeface="Calibri"/>
              </a:rPr>
              <a:t>Kunst</a:t>
            </a:r>
            <a:r>
              <a:rPr lang="en-GB" sz="1200" b="0" i="0" u="none" strike="noStrike" cap="none" dirty="0">
                <a:solidFill>
                  <a:schemeClr val="dk1"/>
                </a:solidFill>
                <a:latin typeface="Calibri"/>
                <a:ea typeface="Calibri"/>
                <a:cs typeface="Calibri"/>
                <a:sym typeface="Calibri"/>
              </a:rPr>
              <a:t> [468] die </a:t>
            </a:r>
            <a:r>
              <a:rPr lang="en-GB" sz="1200" b="0" i="0" u="none" strike="noStrike" cap="none" dirty="0" err="1">
                <a:solidFill>
                  <a:schemeClr val="dk1"/>
                </a:solidFill>
                <a:latin typeface="Calibri"/>
                <a:ea typeface="Calibri"/>
                <a:cs typeface="Calibri"/>
                <a:sym typeface="Calibri"/>
              </a:rPr>
              <a:t>Naturwissenschaft</a:t>
            </a:r>
            <a:r>
              <a:rPr lang="en-GB" sz="1200" b="0" i="0" u="none" strike="noStrike" cap="none" dirty="0">
                <a:solidFill>
                  <a:schemeClr val="dk1"/>
                </a:solidFill>
                <a:latin typeface="Calibri"/>
                <a:ea typeface="Calibri"/>
                <a:cs typeface="Calibri"/>
                <a:sym typeface="Calibri"/>
              </a:rPr>
              <a:t> [3772] das </a:t>
            </a:r>
            <a:r>
              <a:rPr lang="en-GB" sz="1200" b="0" i="0" u="none" strike="noStrike" cap="none" dirty="0" err="1">
                <a:solidFill>
                  <a:schemeClr val="dk1"/>
                </a:solidFill>
                <a:latin typeface="Calibri"/>
                <a:ea typeface="Calibri"/>
                <a:cs typeface="Calibri"/>
                <a:sym typeface="Calibri"/>
              </a:rPr>
              <a:t>Schulfach</a:t>
            </a:r>
            <a:r>
              <a:rPr lang="en-GB" sz="1200" b="0" i="0" u="none" strike="noStrike" cap="none" dirty="0">
                <a:solidFill>
                  <a:schemeClr val="dk1"/>
                </a:solidFill>
                <a:latin typeface="Calibri"/>
                <a:ea typeface="Calibri"/>
                <a:cs typeface="Calibri"/>
                <a:sym typeface="Calibri"/>
              </a:rPr>
              <a:t> [208/698] die </a:t>
            </a:r>
            <a:r>
              <a:rPr lang="en-GB" sz="1200" b="0" i="0" u="none" strike="noStrike" cap="none" dirty="0" err="1">
                <a:solidFill>
                  <a:schemeClr val="dk1"/>
                </a:solidFill>
                <a:latin typeface="Calibri"/>
                <a:ea typeface="Calibri"/>
                <a:cs typeface="Calibri"/>
                <a:sym typeface="Calibri"/>
              </a:rPr>
              <a:t>Mathematik</a:t>
            </a:r>
            <a:r>
              <a:rPr lang="en-GB" sz="1200" b="0" i="0" u="none" strike="noStrike" cap="none" dirty="0">
                <a:solidFill>
                  <a:schemeClr val="dk1"/>
                </a:solidFill>
                <a:latin typeface="Calibri"/>
                <a:ea typeface="Calibri"/>
                <a:cs typeface="Calibri"/>
                <a:sym typeface="Calibri"/>
              </a:rPr>
              <a:t> [1827]  Deutsch [105]</a:t>
            </a:r>
            <a:endParaRPr lang="en-GB" dirty="0"/>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r>
              <a:rPr lang="en-GB" b="1" dirty="0"/>
              <a:t>Additional known vocabulary or cognates to recycle</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dirty="0"/>
              <a:t>der Boden [445] der Park [&gt;4034] die </a:t>
            </a:r>
            <a:r>
              <a:rPr lang="en-GB" dirty="0" err="1"/>
              <a:t>Stadt</a:t>
            </a:r>
            <a:r>
              <a:rPr lang="en-GB" dirty="0"/>
              <a:t> [188] die </a:t>
            </a:r>
            <a:r>
              <a:rPr lang="en-GB" dirty="0" err="1"/>
              <a:t>Schule</a:t>
            </a:r>
            <a:r>
              <a:rPr lang="en-GB" dirty="0"/>
              <a:t> [208] das </a:t>
            </a:r>
            <a:r>
              <a:rPr lang="en-GB" dirty="0" err="1"/>
              <a:t>Klassenzimmer</a:t>
            </a:r>
            <a:r>
              <a:rPr lang="en-GB" dirty="0"/>
              <a:t> [609/619]  das Café [2345] die </a:t>
            </a:r>
            <a:r>
              <a:rPr lang="en-GB" dirty="0" err="1"/>
              <a:t>Bibliothek</a:t>
            </a:r>
            <a:r>
              <a:rPr lang="en-GB" dirty="0"/>
              <a:t> [927] das </a:t>
            </a:r>
            <a:r>
              <a:rPr lang="en-GB" dirty="0" err="1"/>
              <a:t>Theater</a:t>
            </a:r>
            <a:r>
              <a:rPr lang="en-GB" dirty="0"/>
              <a:t> [725] </a:t>
            </a:r>
            <a:r>
              <a:rPr lang="en-GB" dirty="0" err="1"/>
              <a:t>kommen</a:t>
            </a:r>
            <a:r>
              <a:rPr lang="en-GB" dirty="0"/>
              <a:t> [61] </a:t>
            </a:r>
            <a:r>
              <a:rPr lang="en-GB" dirty="0" err="1"/>
              <a:t>stehen</a:t>
            </a:r>
            <a:r>
              <a:rPr lang="en-GB" dirty="0"/>
              <a:t> [87] </a:t>
            </a:r>
            <a:r>
              <a:rPr lang="en-GB" dirty="0" err="1"/>
              <a:t>sitzen</a:t>
            </a:r>
            <a:r>
              <a:rPr lang="en-GB" dirty="0"/>
              <a:t> [261] still [1405]</a:t>
            </a:r>
          </a:p>
          <a:p>
            <a:pPr marL="0" lvl="0" indent="0" algn="l" rtl="0">
              <a:lnSpc>
                <a:spcPct val="100000"/>
              </a:lnSpc>
              <a:spcBef>
                <a:spcPts val="0"/>
              </a:spcBef>
              <a:spcAft>
                <a:spcPts val="0"/>
              </a:spcAft>
              <a:buClr>
                <a:schemeClr val="dk1"/>
              </a:buClr>
              <a:buSzPts val="1400"/>
              <a:buFont typeface="Calibri"/>
              <a:buNone/>
            </a:pPr>
            <a:endParaRPr lang="en-GB" dirty="0"/>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GB"/>
              <a:pPr algn="r"/>
              <a:t>1</a:t>
            </a:fld>
            <a:endParaRPr/>
          </a:p>
        </p:txBody>
      </p:sp>
    </p:spTree>
    <p:extLst>
      <p:ext uri="{BB962C8B-B14F-4D97-AF65-F5344CB8AC3E}">
        <p14:creationId xmlns:p14="http://schemas.microsoft.com/office/powerpoint/2010/main" val="1584168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80836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1351354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dirty="0"/>
              <a:t>Draw students’ attention to the ‘we’ forms in sentences 3,5 and 6;</a:t>
            </a:r>
            <a:r>
              <a:rPr lang="en-GB" baseline="0" dirty="0"/>
              <a:t> it is useful to take every opportunity to compel learners to notice different verb inflections (endings) and connect them to their meanings.</a:t>
            </a: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3652490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Photo by </a:t>
            </a:r>
            <a:r>
              <a:rPr lang="en-GB" sz="1200" kern="1200" dirty="0">
                <a:solidFill>
                  <a:schemeClr val="tx1"/>
                </a:solidFill>
                <a:effectLst/>
                <a:latin typeface="+mn-lt"/>
                <a:ea typeface="+mn-ea"/>
                <a:cs typeface="+mn-cs"/>
                <a:hlinkClick r:id="rId3"/>
              </a:rPr>
              <a:t>Mike </a:t>
            </a:r>
            <a:r>
              <a:rPr lang="en-GB" sz="1200" kern="1200" dirty="0" err="1">
                <a:solidFill>
                  <a:schemeClr val="tx1"/>
                </a:solidFill>
                <a:effectLst/>
                <a:latin typeface="+mn-lt"/>
                <a:ea typeface="+mn-ea"/>
                <a:cs typeface="+mn-cs"/>
                <a:hlinkClick r:id="rId3"/>
              </a:rPr>
              <a:t>Petrucci</a:t>
            </a:r>
            <a:r>
              <a:rPr lang="en-GB" dirty="0">
                <a:effectLst/>
              </a:rPr>
              <a:t> on </a:t>
            </a:r>
            <a:r>
              <a:rPr lang="en-GB" sz="1200" kern="1200" dirty="0" err="1">
                <a:solidFill>
                  <a:schemeClr val="tx1"/>
                </a:solidFill>
                <a:effectLst/>
                <a:latin typeface="+mn-lt"/>
                <a:ea typeface="+mn-ea"/>
                <a:cs typeface="+mn-cs"/>
                <a:hlinkClick r:id="rId4"/>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r>
              <a:rPr lang="en-GB" sz="1200" u="none" strike="noStrike" kern="1200" dirty="0">
                <a:solidFill>
                  <a:schemeClr val="tx1"/>
                </a:solidFill>
                <a:effectLst/>
                <a:latin typeface="+mn-lt"/>
                <a:ea typeface="+mn-ea"/>
                <a:cs typeface="+mn-cs"/>
              </a:rPr>
              <a:t>Set of revision slides for </a:t>
            </a:r>
            <a:r>
              <a:rPr lang="en-GB" sz="1200" b="1" u="none" strike="noStrike" kern="1200" dirty="0">
                <a:solidFill>
                  <a:schemeClr val="tx1"/>
                </a:solidFill>
                <a:effectLst/>
                <a:latin typeface="+mn-lt"/>
                <a:ea typeface="+mn-ea"/>
                <a:cs typeface="+mn-cs"/>
              </a:rPr>
              <a:t>all</a:t>
            </a:r>
            <a:r>
              <a:rPr lang="en-GB" sz="1200" u="none" strike="noStrike" kern="1200" dirty="0">
                <a:solidFill>
                  <a:schemeClr val="tx1"/>
                </a:solidFill>
                <a:effectLst/>
                <a:latin typeface="+mn-lt"/>
                <a:ea typeface="+mn-ea"/>
                <a:cs typeface="+mn-cs"/>
              </a:rPr>
              <a:t> new</a:t>
            </a:r>
            <a:r>
              <a:rPr lang="en-GB" sz="1200" u="none" strike="noStrike" kern="1200" baseline="0" dirty="0">
                <a:solidFill>
                  <a:schemeClr val="tx1"/>
                </a:solidFill>
                <a:effectLst/>
                <a:latin typeface="+mn-lt"/>
                <a:ea typeface="+mn-ea"/>
                <a:cs typeface="+mn-cs"/>
              </a:rPr>
              <a:t> vocabulary from this week’s sequence.  Focus as above for gender to make it as salient as possible.</a:t>
            </a: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t>13</a:t>
            </a:fld>
            <a:endParaRPr lang="en-GB"/>
          </a:p>
        </p:txBody>
      </p:sp>
    </p:spTree>
    <p:extLst>
      <p:ext uri="{BB962C8B-B14F-4D97-AF65-F5344CB8AC3E}">
        <p14:creationId xmlns:p14="http://schemas.microsoft.com/office/powerpoint/2010/main" val="93312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Photo by </a:t>
            </a:r>
            <a:r>
              <a:rPr lang="en-GB" dirty="0" err="1">
                <a:effectLst/>
              </a:rPr>
              <a:t>Mansoor</a:t>
            </a:r>
            <a:r>
              <a:rPr lang="en-GB" dirty="0">
                <a:effectLst/>
              </a:rPr>
              <a:t> on </a:t>
            </a:r>
            <a:r>
              <a:rPr lang="en-GB" sz="1200" kern="1200" dirty="0" err="1">
                <a:solidFill>
                  <a:schemeClr val="tx1"/>
                </a:solidFill>
                <a:effectLst/>
                <a:latin typeface="+mn-lt"/>
                <a:ea typeface="+mn-ea"/>
                <a:cs typeface="+mn-cs"/>
                <a:hlinkClick r:id="rId3"/>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t>14</a:t>
            </a:fld>
            <a:endParaRPr lang="en-GB"/>
          </a:p>
        </p:txBody>
      </p:sp>
    </p:spTree>
    <p:extLst>
      <p:ext uri="{BB962C8B-B14F-4D97-AF65-F5344CB8AC3E}">
        <p14:creationId xmlns:p14="http://schemas.microsoft.com/office/powerpoint/2010/main" val="3128268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Photo by </a:t>
            </a:r>
            <a:r>
              <a:rPr lang="en-GB" sz="1200" kern="1200" dirty="0">
                <a:solidFill>
                  <a:schemeClr val="tx1"/>
                </a:solidFill>
                <a:effectLst/>
                <a:latin typeface="+mn-lt"/>
                <a:ea typeface="+mn-ea"/>
                <a:cs typeface="+mn-cs"/>
              </a:rPr>
              <a:t>JC</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Gellidon</a:t>
            </a:r>
            <a:r>
              <a:rPr lang="en-GB" dirty="0">
                <a:effectLst/>
              </a:rPr>
              <a:t> on </a:t>
            </a:r>
            <a:r>
              <a:rPr lang="en-GB" sz="1200" kern="1200" dirty="0" err="1">
                <a:solidFill>
                  <a:schemeClr val="tx1"/>
                </a:solidFill>
                <a:effectLst/>
                <a:latin typeface="+mn-lt"/>
                <a:ea typeface="+mn-ea"/>
                <a:cs typeface="+mn-cs"/>
                <a:hlinkClick r:id="rId3"/>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t>15</a:t>
            </a:fld>
            <a:endParaRPr lang="en-GB"/>
          </a:p>
        </p:txBody>
      </p:sp>
    </p:spTree>
    <p:extLst>
      <p:ext uri="{BB962C8B-B14F-4D97-AF65-F5344CB8AC3E}">
        <p14:creationId xmlns:p14="http://schemas.microsoft.com/office/powerpoint/2010/main" val="247312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Photo by </a:t>
            </a:r>
            <a:r>
              <a:rPr lang="en-GB" sz="1200" kern="1200" dirty="0" err="1">
                <a:solidFill>
                  <a:schemeClr val="tx1"/>
                </a:solidFill>
                <a:effectLst/>
                <a:latin typeface="+mn-lt"/>
                <a:ea typeface="+mn-ea"/>
                <a:cs typeface="+mn-cs"/>
              </a:rPr>
              <a:t>Tijs</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Leur</a:t>
            </a:r>
            <a:r>
              <a:rPr lang="en-GB" dirty="0">
                <a:effectLst/>
              </a:rPr>
              <a:t> on </a:t>
            </a:r>
            <a:r>
              <a:rPr lang="en-GB" sz="1200" kern="1200" dirty="0" err="1">
                <a:solidFill>
                  <a:schemeClr val="tx1"/>
                </a:solidFill>
                <a:effectLst/>
                <a:latin typeface="+mn-lt"/>
                <a:ea typeface="+mn-ea"/>
                <a:cs typeface="+mn-cs"/>
                <a:hlinkClick r:id="rId3"/>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t>16</a:t>
            </a:fld>
            <a:endParaRPr lang="en-GB"/>
          </a:p>
        </p:txBody>
      </p:sp>
    </p:spTree>
    <p:extLst>
      <p:ext uri="{BB962C8B-B14F-4D97-AF65-F5344CB8AC3E}">
        <p14:creationId xmlns:p14="http://schemas.microsoft.com/office/powerpoint/2010/main" val="423183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Photo by </a:t>
            </a:r>
            <a:r>
              <a:rPr lang="en-GB" sz="1200" kern="1200" dirty="0">
                <a:solidFill>
                  <a:schemeClr val="tx1"/>
                </a:solidFill>
                <a:effectLst/>
                <a:latin typeface="+mn-lt"/>
                <a:ea typeface="+mn-ea"/>
                <a:cs typeface="+mn-cs"/>
              </a:rPr>
              <a:t>Chris Nguyen</a:t>
            </a:r>
            <a:r>
              <a:rPr lang="en-GB" dirty="0">
                <a:effectLst/>
              </a:rPr>
              <a:t> on </a:t>
            </a:r>
            <a:r>
              <a:rPr lang="en-GB" sz="1200" kern="1200" dirty="0" err="1">
                <a:solidFill>
                  <a:schemeClr val="tx1"/>
                </a:solidFill>
                <a:effectLst/>
                <a:latin typeface="+mn-lt"/>
                <a:ea typeface="+mn-ea"/>
                <a:cs typeface="+mn-cs"/>
                <a:hlinkClick r:id="rId3"/>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t>17</a:t>
            </a:fld>
            <a:endParaRPr lang="en-GB"/>
          </a:p>
        </p:txBody>
      </p:sp>
    </p:spTree>
    <p:extLst>
      <p:ext uri="{BB962C8B-B14F-4D97-AF65-F5344CB8AC3E}">
        <p14:creationId xmlns:p14="http://schemas.microsoft.com/office/powerpoint/2010/main" val="4016940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kern="1200" cap="none" dirty="0">
                <a:solidFill>
                  <a:schemeClr val="tx1"/>
                </a:solidFill>
                <a:effectLst/>
                <a:latin typeface="Calibri"/>
                <a:ea typeface="Calibri"/>
                <a:cs typeface="Calibri"/>
                <a:sym typeface="Calibri"/>
              </a:rPr>
              <a:t>Photo by Samantha </a:t>
            </a:r>
            <a:r>
              <a:rPr lang="en-GB" sz="1200" b="0" i="0" u="none" strike="noStrike" kern="1200" cap="none" dirty="0" err="1">
                <a:solidFill>
                  <a:schemeClr val="tx1"/>
                </a:solidFill>
                <a:effectLst/>
                <a:latin typeface="Calibri"/>
                <a:ea typeface="Calibri"/>
                <a:cs typeface="Calibri"/>
                <a:sym typeface="Calibri"/>
              </a:rPr>
              <a:t>Gades</a:t>
            </a:r>
            <a:r>
              <a:rPr lang="en-GB" sz="1200" b="0" i="0" u="none" strike="noStrike" kern="1200" cap="none" dirty="0">
                <a:solidFill>
                  <a:schemeClr val="tx1"/>
                </a:solidFill>
                <a:effectLst/>
                <a:latin typeface="Calibri"/>
                <a:ea typeface="Calibri"/>
                <a:cs typeface="Calibri"/>
                <a:sym typeface="Calibri"/>
              </a:rPr>
              <a:t> on </a:t>
            </a:r>
            <a:r>
              <a:rPr lang="en-GB" sz="1200" b="0" i="0" u="none" strike="noStrike" kern="1200" cap="none" dirty="0" err="1">
                <a:solidFill>
                  <a:schemeClr val="tx1"/>
                </a:solidFill>
                <a:effectLst/>
                <a:latin typeface="Calibri"/>
                <a:ea typeface="Calibri"/>
                <a:cs typeface="Calibri"/>
                <a:sym typeface="Calibri"/>
              </a:rPr>
              <a:t>Unsplash</a:t>
            </a:r>
            <a:br>
              <a:rPr lang="en-GB" sz="1200" b="0" i="0" u="none" strike="noStrike" kern="1200" cap="none" dirty="0">
                <a:solidFill>
                  <a:schemeClr val="tx1"/>
                </a:solidFill>
                <a:effectLst/>
                <a:latin typeface="Calibri"/>
                <a:ea typeface="Calibri"/>
                <a:cs typeface="Calibri"/>
                <a:sym typeface="Calibri"/>
              </a:rPr>
            </a:br>
            <a:endParaRPr lang="en-GB" sz="1200" b="0" i="0" u="none" strike="noStrike" kern="1200" cap="none" dirty="0">
              <a:solidFill>
                <a:schemeClr val="tx1"/>
              </a:solidFill>
              <a:effectLst/>
              <a:latin typeface="Calibri"/>
              <a:ea typeface="Calibri"/>
              <a:cs typeface="Calibri"/>
              <a:sym typeface="Calibri"/>
            </a:endParaRPr>
          </a:p>
          <a:p>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pPr/>
              <a:t>18</a:t>
            </a:fld>
            <a:endParaRPr lang="en-GB"/>
          </a:p>
        </p:txBody>
      </p:sp>
    </p:spTree>
    <p:extLst>
      <p:ext uri="{BB962C8B-B14F-4D97-AF65-F5344CB8AC3E}">
        <p14:creationId xmlns:p14="http://schemas.microsoft.com/office/powerpoint/2010/main" val="1216285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Photo by </a:t>
            </a:r>
            <a:r>
              <a:rPr lang="en-GB" sz="1200" b="0" i="0" u="none" strike="noStrike" cap="none" dirty="0">
                <a:solidFill>
                  <a:schemeClr val="dk1"/>
                </a:solidFill>
                <a:effectLst/>
                <a:latin typeface="Calibri"/>
                <a:ea typeface="Calibri"/>
                <a:cs typeface="Calibri"/>
                <a:sym typeface="Calibri"/>
                <a:hlinkClick r:id="rId3"/>
              </a:rPr>
              <a:t>Anastasia </a:t>
            </a:r>
            <a:r>
              <a:rPr lang="en-GB" sz="1200" b="0" i="0" u="none" strike="noStrike" cap="none" dirty="0" err="1">
                <a:solidFill>
                  <a:schemeClr val="dk1"/>
                </a:solidFill>
                <a:effectLst/>
                <a:latin typeface="Calibri"/>
                <a:ea typeface="Calibri"/>
                <a:cs typeface="Calibri"/>
                <a:sym typeface="Calibri"/>
                <a:hlinkClick r:id="rId3"/>
              </a:rPr>
              <a:t>Dulgier</a:t>
            </a:r>
            <a:r>
              <a:rPr lang="en-GB" sz="1200" b="0" i="0" u="none" strike="noStrike" cap="none" dirty="0">
                <a:solidFill>
                  <a:schemeClr val="dk1"/>
                </a:solidFill>
                <a:effectLst/>
                <a:latin typeface="Calibri"/>
                <a:ea typeface="Calibri"/>
                <a:cs typeface="Calibri"/>
                <a:sym typeface="Calibri"/>
              </a:rPr>
              <a:t> on </a:t>
            </a:r>
            <a:r>
              <a:rPr lang="en-GB" sz="1200" b="0" i="0" u="none" strike="noStrike" cap="none" dirty="0" err="1">
                <a:solidFill>
                  <a:schemeClr val="dk1"/>
                </a:solidFill>
                <a:effectLst/>
                <a:latin typeface="Calibri"/>
                <a:ea typeface="Calibri"/>
                <a:cs typeface="Calibri"/>
                <a:sym typeface="Calibri"/>
                <a:hlinkClick r:id="rId4"/>
              </a:rPr>
              <a:t>Unsplash</a:t>
            </a:r>
            <a:endParaRPr lang="en-GB" sz="1200" b="0" i="0" u="none" strike="noStrike" cap="none" dirty="0">
              <a:solidFill>
                <a:schemeClr val="dk1"/>
              </a:solidFill>
              <a:effectLst/>
              <a:latin typeface="Calibri"/>
              <a:ea typeface="Calibri"/>
              <a:cs typeface="Calibri"/>
              <a:sym typeface="Calibri"/>
            </a:endParaRPr>
          </a:p>
          <a:p>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pPr/>
              <a:t>19</a:t>
            </a:fld>
            <a:endParaRPr lang="en-GB"/>
          </a:p>
        </p:txBody>
      </p:sp>
    </p:spTree>
    <p:extLst>
      <p:ext uri="{BB962C8B-B14F-4D97-AF65-F5344CB8AC3E}">
        <p14:creationId xmlns:p14="http://schemas.microsoft.com/office/powerpoint/2010/main" val="378183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err="1">
                <a:solidFill>
                  <a:srgbClr val="FFCC00"/>
                </a:solidFill>
                <a:latin typeface="Century Gothic" panose="020B0502020202020204" pitchFamily="34" charset="0"/>
              </a:rPr>
              <a:t>st</a:t>
            </a:r>
            <a:r>
              <a:rPr lang="en-GB" sz="9600" b="1" baseline="0" dirty="0">
                <a:solidFill>
                  <a:srgbClr val="FFCC00"/>
                </a:solidFill>
                <a:latin typeface="Century Gothic" panose="020B0502020202020204" pitchFamily="34" charset="0"/>
              </a:rPr>
              <a:t>-</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a:solidFill>
                  <a:srgbClr val="002060"/>
                </a:solidFill>
                <a:latin typeface="Century Gothic" panose="020B0502020202020204" pitchFamily="34" charset="0"/>
              </a:rPr>
              <a:t>stark</a:t>
            </a:r>
            <a:r>
              <a:rPr lang="en-GB" b="1" baseline="0" dirty="0"/>
              <a:t>’.</a:t>
            </a:r>
            <a:endParaRPr lang="en-GB" b="1" dirty="0"/>
          </a:p>
          <a:p>
            <a:r>
              <a:rPr lang="en-GB" dirty="0"/>
              <a:t>A</a:t>
            </a:r>
            <a:r>
              <a:rPr lang="en-GB" baseline="0" dirty="0"/>
              <a:t> possible gesture for this would be to mime lifting </a:t>
            </a:r>
            <a:r>
              <a:rPr lang="en-GB" baseline="0" dirty="0" err="1"/>
              <a:t>dumbells</a:t>
            </a:r>
            <a:r>
              <a:rPr lang="en-GB" baseline="0" dirty="0"/>
              <a:t> by clenching your fists and raising them above your head.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dirty="0">
                <a:solidFill>
                  <a:schemeClr val="tx1"/>
                </a:solidFill>
                <a:effectLst/>
                <a:latin typeface="+mn-lt"/>
                <a:ea typeface="+mn-ea"/>
                <a:cs typeface="+mn-cs"/>
              </a:rPr>
              <a:t>Photo by Samantha </a:t>
            </a:r>
            <a:r>
              <a:rPr lang="en-GB" sz="1200" u="none" strike="noStrike" kern="1200" dirty="0" err="1">
                <a:solidFill>
                  <a:schemeClr val="tx1"/>
                </a:solidFill>
                <a:effectLst/>
                <a:latin typeface="+mn-lt"/>
                <a:ea typeface="+mn-ea"/>
                <a:cs typeface="+mn-cs"/>
              </a:rPr>
              <a:t>Gades</a:t>
            </a:r>
            <a:r>
              <a:rPr lang="en-GB" sz="1200" u="none" strike="noStrike" kern="1200" dirty="0">
                <a:solidFill>
                  <a:schemeClr val="tx1"/>
                </a:solidFill>
                <a:effectLst/>
                <a:latin typeface="+mn-lt"/>
                <a:ea typeface="+mn-ea"/>
                <a:cs typeface="+mn-cs"/>
              </a:rPr>
              <a:t> on </a:t>
            </a:r>
            <a:r>
              <a:rPr lang="en-GB" sz="1200" u="none" strike="noStrike" kern="1200" dirty="0" err="1">
                <a:solidFill>
                  <a:schemeClr val="tx1"/>
                </a:solidFill>
                <a:effectLst/>
                <a:latin typeface="+mn-lt"/>
                <a:ea typeface="+mn-ea"/>
                <a:cs typeface="+mn-cs"/>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pPr/>
              <a:t>20</a:t>
            </a:fld>
            <a:endParaRPr lang="en-GB"/>
          </a:p>
        </p:txBody>
      </p:sp>
    </p:spTree>
    <p:extLst>
      <p:ext uri="{BB962C8B-B14F-4D97-AF65-F5344CB8AC3E}">
        <p14:creationId xmlns:p14="http://schemas.microsoft.com/office/powerpoint/2010/main" val="3262237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Photo by </a:t>
            </a:r>
            <a:r>
              <a:rPr lang="en-GB" sz="1200" kern="1200" dirty="0">
                <a:solidFill>
                  <a:schemeClr val="tx1"/>
                </a:solidFill>
                <a:effectLst/>
                <a:latin typeface="+mn-lt"/>
                <a:ea typeface="+mn-ea"/>
                <a:cs typeface="+mn-cs"/>
              </a:rPr>
              <a:t>Paige Cody</a:t>
            </a:r>
            <a:r>
              <a:rPr lang="en-GB" dirty="0">
                <a:effectLst/>
              </a:rPr>
              <a:t> on </a:t>
            </a:r>
            <a:r>
              <a:rPr lang="en-GB" sz="1200" kern="1200" dirty="0" err="1">
                <a:solidFill>
                  <a:schemeClr val="tx1"/>
                </a:solidFill>
                <a:effectLst/>
                <a:latin typeface="+mn-lt"/>
                <a:ea typeface="+mn-ea"/>
                <a:cs typeface="+mn-cs"/>
                <a:hlinkClick r:id="rId3"/>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a:p>
            <a:pPr lvl="0"/>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t>21</a:t>
            </a:fld>
            <a:endParaRPr lang="en-GB"/>
          </a:p>
        </p:txBody>
      </p:sp>
    </p:spTree>
    <p:extLst>
      <p:ext uri="{BB962C8B-B14F-4D97-AF65-F5344CB8AC3E}">
        <p14:creationId xmlns:p14="http://schemas.microsoft.com/office/powerpoint/2010/main" val="2726749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Photo by </a:t>
            </a:r>
            <a:r>
              <a:rPr lang="en-GB" sz="1200" kern="1200" dirty="0">
                <a:solidFill>
                  <a:schemeClr val="tx1"/>
                </a:solidFill>
                <a:effectLst/>
                <a:latin typeface="+mn-lt"/>
                <a:ea typeface="+mn-ea"/>
                <a:cs typeface="+mn-cs"/>
                <a:hlinkClick r:id="rId3"/>
              </a:rPr>
              <a:t>Mike </a:t>
            </a:r>
            <a:r>
              <a:rPr lang="en-GB" sz="1200" kern="1200" dirty="0" err="1">
                <a:solidFill>
                  <a:schemeClr val="tx1"/>
                </a:solidFill>
                <a:effectLst/>
                <a:latin typeface="+mn-lt"/>
                <a:ea typeface="+mn-ea"/>
                <a:cs typeface="+mn-cs"/>
                <a:hlinkClick r:id="rId3"/>
              </a:rPr>
              <a:t>Petrucci</a:t>
            </a:r>
            <a:r>
              <a:rPr lang="en-GB" dirty="0">
                <a:effectLst/>
              </a:rPr>
              <a:t> on </a:t>
            </a:r>
            <a:r>
              <a:rPr lang="en-GB" sz="1200" kern="1200" dirty="0" err="1">
                <a:solidFill>
                  <a:schemeClr val="tx1"/>
                </a:solidFill>
                <a:effectLst/>
                <a:latin typeface="+mn-lt"/>
                <a:ea typeface="+mn-ea"/>
                <a:cs typeface="+mn-cs"/>
                <a:hlinkClick r:id="rId4"/>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a:p>
            <a:pPr lvl="0"/>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t>22</a:t>
            </a:fld>
            <a:endParaRPr lang="en-GB"/>
          </a:p>
        </p:txBody>
      </p:sp>
    </p:spTree>
    <p:extLst>
      <p:ext uri="{BB962C8B-B14F-4D97-AF65-F5344CB8AC3E}">
        <p14:creationId xmlns:p14="http://schemas.microsoft.com/office/powerpoint/2010/main" val="2499156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Photo by </a:t>
            </a:r>
            <a:r>
              <a:rPr lang="en-GB" sz="1200" b="0" i="0" u="none" strike="noStrike" cap="none" dirty="0">
                <a:solidFill>
                  <a:schemeClr val="dk1"/>
                </a:solidFill>
                <a:effectLst/>
                <a:latin typeface="Calibri"/>
                <a:ea typeface="Calibri"/>
                <a:cs typeface="Calibri"/>
                <a:sym typeface="Calibri"/>
                <a:hlinkClick r:id="rId3"/>
              </a:rPr>
              <a:t>@</a:t>
            </a:r>
            <a:r>
              <a:rPr lang="en-GB" sz="1200" b="0" i="0" u="none" strike="noStrike" cap="none" dirty="0" err="1">
                <a:solidFill>
                  <a:schemeClr val="dk1"/>
                </a:solidFill>
                <a:effectLst/>
                <a:latin typeface="Calibri"/>
                <a:ea typeface="Calibri"/>
                <a:cs typeface="Calibri"/>
                <a:sym typeface="Calibri"/>
                <a:hlinkClick r:id="rId3"/>
              </a:rPr>
              <a:t>zhushuibuxing</a:t>
            </a:r>
            <a:r>
              <a:rPr lang="en-GB" dirty="0">
                <a:effectLst/>
              </a:rPr>
              <a:t> on </a:t>
            </a:r>
            <a:r>
              <a:rPr lang="en-GB" sz="1200" kern="1200" dirty="0" err="1">
                <a:solidFill>
                  <a:schemeClr val="tx1"/>
                </a:solidFill>
                <a:effectLst/>
                <a:latin typeface="+mn-lt"/>
                <a:ea typeface="+mn-ea"/>
                <a:cs typeface="+mn-cs"/>
                <a:hlinkClick r:id="rId4"/>
              </a:rPr>
              <a:t>Unsplash</a:t>
            </a:r>
            <a:br>
              <a:rPr lang="en-GB" sz="1200" u="none" strike="noStrike" kern="1200" dirty="0">
                <a:solidFill>
                  <a:schemeClr val="tx1"/>
                </a:solidFill>
                <a:effectLst/>
                <a:latin typeface="+mn-lt"/>
                <a:ea typeface="+mn-ea"/>
                <a:cs typeface="+mn-cs"/>
              </a:rPr>
            </a:br>
            <a:endParaRPr lang="en-GB" sz="1200" u="none" strike="noStrike" kern="1200" dirty="0">
              <a:solidFill>
                <a:schemeClr val="tx1"/>
              </a:solidFill>
              <a:effectLst/>
              <a:latin typeface="+mn-lt"/>
              <a:ea typeface="+mn-ea"/>
              <a:cs typeface="+mn-cs"/>
            </a:endParaRPr>
          </a:p>
          <a:p>
            <a:pPr lvl="0"/>
            <a:endParaRPr lang="en-GB" sz="1200" u="none" strike="noStrike" kern="1200" baseline="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t>23</a:t>
            </a:fld>
            <a:endParaRPr lang="en-GB"/>
          </a:p>
        </p:txBody>
      </p:sp>
    </p:spTree>
    <p:extLst>
      <p:ext uri="{BB962C8B-B14F-4D97-AF65-F5344CB8AC3E}">
        <p14:creationId xmlns:p14="http://schemas.microsoft.com/office/powerpoint/2010/main" val="776970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p:txBody>
      </p:sp>
      <p:sp>
        <p:nvSpPr>
          <p:cNvPr id="4" name="Slide Number Placeholder 3"/>
          <p:cNvSpPr>
            <a:spLocks noGrp="1"/>
          </p:cNvSpPr>
          <p:nvPr>
            <p:ph type="sldNum" sz="quarter" idx="10"/>
          </p:nvPr>
        </p:nvSpPr>
        <p:spPr/>
        <p:txBody>
          <a:bodyPr/>
          <a:lstStyle/>
          <a:p>
            <a:fld id="{1E43764D-CAD4-4614-B1FD-A9C92153AD29}" type="slidenum">
              <a:rPr lang="en-GB" smtClean="0"/>
              <a:t>24</a:t>
            </a:fld>
            <a:endParaRPr lang="en-GB"/>
          </a:p>
        </p:txBody>
      </p:sp>
    </p:spTree>
    <p:extLst>
      <p:ext uri="{BB962C8B-B14F-4D97-AF65-F5344CB8AC3E}">
        <p14:creationId xmlns:p14="http://schemas.microsoft.com/office/powerpoint/2010/main" val="1886722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das Kino [1825] die </a:t>
            </a:r>
            <a:r>
              <a:rPr lang="en-GB" sz="1200" b="0" i="0" u="none" strike="noStrike" cap="none" dirty="0" err="1">
                <a:solidFill>
                  <a:schemeClr val="dk1"/>
                </a:solidFill>
                <a:latin typeface="Calibri"/>
                <a:ea typeface="Calibri"/>
                <a:cs typeface="Calibri"/>
                <a:sym typeface="Calibri"/>
              </a:rPr>
              <a:t>Stadt</a:t>
            </a:r>
            <a:r>
              <a:rPr lang="en-GB" sz="1200" b="0" i="0" u="none" strike="noStrike" cap="none" dirty="0">
                <a:solidFill>
                  <a:schemeClr val="dk1"/>
                </a:solidFill>
                <a:latin typeface="Calibri"/>
                <a:ea typeface="Calibri"/>
                <a:cs typeface="Calibri"/>
                <a:sym typeface="Calibri"/>
              </a:rPr>
              <a:t> [186]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das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 [663] das Museum [1360]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endParaRPr lang="en-GB" sz="1200" b="1" i="0" u="none" strike="noStrike" cap="none" baseline="0" dirty="0">
              <a:solidFill>
                <a:schemeClr val="dk1"/>
              </a:solidFill>
              <a:latin typeface="Calibri"/>
              <a:ea typeface="Calibri"/>
              <a:cs typeface="Calibri"/>
              <a:sym typeface="Calibri"/>
            </a:endParaRPr>
          </a:p>
          <a:p>
            <a:r>
              <a:rPr lang="en-GB" b="0" baseline="0" dirty="0"/>
              <a:t>die Party [3634] die </a:t>
            </a:r>
            <a:r>
              <a:rPr lang="en-GB" b="0" baseline="0" dirty="0" err="1"/>
              <a:t>Straße</a:t>
            </a:r>
            <a:r>
              <a:rPr lang="en-GB" b="0" baseline="0" dirty="0"/>
              <a:t> [355] der </a:t>
            </a:r>
            <a:r>
              <a:rPr lang="en-GB" b="0" baseline="0" dirty="0" err="1"/>
              <a:t>Markt</a:t>
            </a:r>
            <a:r>
              <a:rPr lang="en-GB" b="0" baseline="0" dirty="0"/>
              <a:t> [508]</a:t>
            </a:r>
          </a:p>
          <a:p>
            <a:pPr lvl="0"/>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t>25</a:t>
            </a:fld>
            <a:endParaRPr lang="en-GB"/>
          </a:p>
        </p:txBody>
      </p:sp>
    </p:spTree>
    <p:extLst>
      <p:ext uri="{BB962C8B-B14F-4D97-AF65-F5344CB8AC3E}">
        <p14:creationId xmlns:p14="http://schemas.microsoft.com/office/powerpoint/2010/main" val="306631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Note: Students</a:t>
            </a:r>
            <a:r>
              <a:rPr lang="en-GB" b="1" baseline="0" dirty="0"/>
              <a:t> have been taught definite (and indefinite) article in Row 2 (accusative) in Term 1.1 Weeks 5 &amp; 6. </a:t>
            </a:r>
          </a:p>
          <a:p>
            <a:pPr algn="l"/>
            <a:r>
              <a:rPr lang="en-GB" dirty="0"/>
              <a:t>This explanation expands the students’ knowledge of the</a:t>
            </a:r>
            <a:r>
              <a:rPr lang="en-GB" baseline="0" dirty="0"/>
              <a:t> Row 2 (accusative) </a:t>
            </a:r>
            <a:r>
              <a:rPr lang="en-GB" dirty="0"/>
              <a:t>definite article to their use following these two high-frequency prepositions.</a:t>
            </a:r>
            <a:r>
              <a:rPr lang="en-GB" baseline="0" dirty="0"/>
              <a:t>  </a:t>
            </a:r>
          </a:p>
          <a:p>
            <a:pPr algn="l"/>
            <a:endParaRPr lang="en-GB" baseline="0" dirty="0"/>
          </a:p>
          <a:p>
            <a:pPr algn="l"/>
            <a:r>
              <a:rPr lang="en-GB" baseline="0" dirty="0"/>
              <a:t>Teachers should elicit the English meanings of each sentence from students, stressing the directional movement involved: ‘I go / I’m going’ and ‘The cat jumps / is jumping’.</a:t>
            </a:r>
            <a:endParaRPr lang="en-GB" dirty="0"/>
          </a:p>
          <a:p>
            <a:endParaRPr lang="en-GB" dirty="0"/>
          </a:p>
          <a:p>
            <a:r>
              <a:rPr lang="en-GB" dirty="0"/>
              <a:t>A listening and reading activity to practise this will follow.</a:t>
            </a:r>
          </a:p>
          <a:p>
            <a:endParaRPr lang="en-GB" baseline="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16001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Note: </a:t>
            </a:r>
            <a:r>
              <a:rPr lang="en-GB" dirty="0"/>
              <a:t>This explanation expands the students knowledge of the</a:t>
            </a:r>
            <a:r>
              <a:rPr lang="en-GB" baseline="0" dirty="0"/>
              <a:t> </a:t>
            </a:r>
            <a:r>
              <a:rPr lang="en-GB" dirty="0"/>
              <a:t>definite article to the dative (Row 3).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Teachers should elicit the English meanings of each sentence from students, stressing the static position implicated by ‘I am’ and ‘The book is’, as well as the difference in prepositional meaning between ‘into’ and ‘in’, ‘onto’ and ‘on’.</a:t>
            </a:r>
            <a:endParaRPr lang="en-GB" dirty="0"/>
          </a:p>
          <a:p>
            <a:endParaRPr lang="en-GB" dirty="0"/>
          </a:p>
          <a:p>
            <a:r>
              <a:rPr lang="en-GB" dirty="0"/>
              <a:t>A listening and reading activity to practise this will follow.</a:t>
            </a:r>
          </a:p>
          <a:p>
            <a:endParaRPr lang="en-GB" baseline="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130668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This slide summarises the changes to the article for Row 2 and Row 3, reiterating when to use each.</a:t>
            </a:r>
            <a:endParaRPr lang="en-GB" baseline="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177971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reading activity requires students to pay attention to the case used for the definite article,</a:t>
            </a:r>
            <a:r>
              <a:rPr lang="en-GB" baseline="0" dirty="0"/>
              <a:t> in order to choose the correct verb – location or motion.</a:t>
            </a:r>
          </a:p>
          <a:p>
            <a:r>
              <a:rPr lang="en-GB" baseline="0" dirty="0"/>
              <a:t>The answers are animated and appear upon successive clicks of the mouse.</a:t>
            </a: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545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a:t>
            </a:r>
            <a:r>
              <a:rPr lang="en-GB" b="1" baseline="0" dirty="0"/>
              <a:t>individual SSC ‘</a:t>
            </a:r>
            <a:r>
              <a:rPr lang="en-GB" b="1" baseline="0" dirty="0" err="1"/>
              <a:t>st</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a:t>
            </a:r>
            <a:r>
              <a:rPr lang="en-GB" baseline="0"/>
              <a:t>the words (</a:t>
            </a:r>
            <a:r>
              <a:rPr lang="en-GB" baseline="0" dirty="0"/>
              <a:t>e.g. initial, </a:t>
            </a:r>
            <a:r>
              <a:rPr lang="en-GB" baseline="0"/>
              <a:t>2</a:t>
            </a:r>
            <a:r>
              <a:rPr lang="en-GB" baseline="30000"/>
              <a:t>nd</a:t>
            </a:r>
            <a:r>
              <a:rPr lang="en-GB" baseline="0"/>
              <a:t>, etc.) </a:t>
            </a:r>
            <a:r>
              <a:rPr lang="en-GB" baseline="0" dirty="0"/>
              <a:t>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a:t>stark</a:t>
            </a:r>
            <a:r>
              <a:rPr lang="en-GB" sz="1200" b="0" baseline="0" dirty="0"/>
              <a:t> [207</a:t>
            </a:r>
            <a:r>
              <a:rPr lang="en-GB" sz="1200" baseline="0" dirty="0"/>
              <a:t>]; </a:t>
            </a:r>
            <a:r>
              <a:rPr lang="en-GB" sz="1200" b="1" baseline="0" dirty="0" err="1"/>
              <a:t>Straße</a:t>
            </a:r>
            <a:r>
              <a:rPr lang="en-GB" sz="1200" b="1" baseline="0" dirty="0"/>
              <a:t> </a:t>
            </a:r>
            <a:r>
              <a:rPr lang="en-GB" sz="1200" b="0" baseline="0" dirty="0"/>
              <a:t>[355] </a:t>
            </a:r>
            <a:r>
              <a:rPr lang="en-GB" sz="1200" b="1" baseline="0" dirty="0" err="1"/>
              <a:t>stehen</a:t>
            </a:r>
            <a:r>
              <a:rPr lang="en-GB" sz="1200" b="1" baseline="0" dirty="0"/>
              <a:t> </a:t>
            </a:r>
            <a:r>
              <a:rPr lang="en-GB" sz="1200" baseline="0" dirty="0"/>
              <a:t>[87]; </a:t>
            </a:r>
            <a:r>
              <a:rPr lang="en-GB" sz="1200" b="1" baseline="0" dirty="0"/>
              <a:t>verstehen </a:t>
            </a:r>
            <a:r>
              <a:rPr lang="en-GB" sz="1200" baseline="0" dirty="0"/>
              <a:t>[222]; </a:t>
            </a:r>
            <a:r>
              <a:rPr lang="en-GB" sz="1200" b="1" baseline="0" dirty="0" err="1"/>
              <a:t>bestimmt</a:t>
            </a:r>
            <a:r>
              <a:rPr lang="en-GB" sz="1200" b="1" baseline="0" dirty="0"/>
              <a:t> </a:t>
            </a:r>
            <a:r>
              <a:rPr lang="en-GB" sz="1200" baseline="0" dirty="0"/>
              <a:t>[226]; </a:t>
            </a:r>
            <a:r>
              <a:rPr lang="en-GB" sz="1200" b="1" baseline="0" dirty="0" err="1"/>
              <a:t>Stadt</a:t>
            </a:r>
            <a:r>
              <a:rPr lang="en-GB" sz="1200" b="1" baseline="0" dirty="0"/>
              <a:t> </a:t>
            </a:r>
            <a:r>
              <a:rPr lang="en-GB" sz="1200" baseline="0" dirty="0"/>
              <a:t>[186].</a:t>
            </a: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panose="020F0502020204030204"/>
              </a: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1306120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listening activity requires students to pay attention to the case used for the definite article,</a:t>
            </a:r>
            <a:r>
              <a:rPr lang="en-GB" baseline="0" dirty="0"/>
              <a:t> in order to choose the correct verb – location or motion.</a:t>
            </a:r>
            <a:br>
              <a:rPr lang="en-GB" baseline="0" dirty="0"/>
            </a:br>
            <a:r>
              <a:rPr lang="en-GB" baseline="0" dirty="0"/>
              <a:t>Students need only write 1-8 and either </a:t>
            </a:r>
            <a:r>
              <a:rPr lang="en-GB" i="1" baseline="0" dirty="0" err="1"/>
              <a:t>gehe</a:t>
            </a:r>
            <a:r>
              <a:rPr lang="en-GB" i="1" baseline="0" dirty="0"/>
              <a:t> </a:t>
            </a:r>
            <a:r>
              <a:rPr lang="en-GB" baseline="0" dirty="0"/>
              <a:t>or </a:t>
            </a:r>
            <a:r>
              <a:rPr lang="en-GB" i="1" baseline="0" dirty="0"/>
              <a:t>bin</a:t>
            </a:r>
            <a:r>
              <a:rPr lang="en-GB"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The answers are animated and appear upon successive clicks of the mouse.</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a:t>1. </a:t>
            </a:r>
            <a:r>
              <a:rPr lang="en-GB" b="0" dirty="0" err="1"/>
              <a:t>Ich</a:t>
            </a:r>
            <a:r>
              <a:rPr lang="en-GB" b="0" dirty="0"/>
              <a:t> [</a:t>
            </a:r>
            <a:r>
              <a:rPr lang="en-GB" b="0" dirty="0" err="1"/>
              <a:t>gehe</a:t>
            </a:r>
            <a:r>
              <a:rPr lang="en-GB" b="0" dirty="0"/>
              <a:t>] ins Kino.</a:t>
            </a:r>
          </a:p>
          <a:p>
            <a:pPr marL="0" lvl="0" indent="0" algn="l" rtl="0">
              <a:spcBef>
                <a:spcPts val="0"/>
              </a:spcBef>
              <a:spcAft>
                <a:spcPts val="0"/>
              </a:spcAft>
              <a:buNone/>
            </a:pPr>
            <a:r>
              <a:rPr lang="en-GB" b="0" dirty="0"/>
              <a:t>2. </a:t>
            </a:r>
            <a:r>
              <a:rPr lang="en-GB" b="0" dirty="0" err="1"/>
              <a:t>Ich</a:t>
            </a:r>
            <a:r>
              <a:rPr lang="en-GB" b="0" baseline="0" dirty="0"/>
              <a:t> [bin] </a:t>
            </a:r>
            <a:r>
              <a:rPr lang="en-GB" b="0" baseline="0" dirty="0" err="1"/>
              <a:t>im</a:t>
            </a:r>
            <a:r>
              <a:rPr lang="en-GB" b="0" baseline="0" dirty="0"/>
              <a:t> </a:t>
            </a:r>
            <a:r>
              <a:rPr lang="en-GB" b="0" baseline="0" dirty="0" err="1"/>
              <a:t>Konzert</a:t>
            </a:r>
            <a:r>
              <a:rPr lang="en-GB" b="0" baseline="0" dirty="0"/>
              <a:t>. </a:t>
            </a:r>
          </a:p>
          <a:p>
            <a:pPr marL="0" lvl="0" indent="0" algn="l" rtl="0">
              <a:spcBef>
                <a:spcPts val="0"/>
              </a:spcBef>
              <a:spcAft>
                <a:spcPts val="0"/>
              </a:spcAft>
              <a:buNone/>
            </a:pPr>
            <a:r>
              <a:rPr lang="en-GB" b="0" baseline="0" dirty="0"/>
              <a:t>3. </a:t>
            </a:r>
            <a:r>
              <a:rPr lang="en-GB" b="0" baseline="0" dirty="0" err="1"/>
              <a:t>Ich</a:t>
            </a:r>
            <a:r>
              <a:rPr lang="en-GB" b="0" baseline="0" dirty="0"/>
              <a:t> [bin] in der </a:t>
            </a:r>
            <a:r>
              <a:rPr lang="en-GB" b="0" baseline="0" dirty="0" err="1"/>
              <a:t>Bibliothek</a:t>
            </a:r>
            <a:r>
              <a:rPr lang="en-GB" b="0" baseline="0" dirty="0"/>
              <a:t>.</a:t>
            </a:r>
            <a:endParaRPr lang="en-GB" b="0" dirty="0"/>
          </a:p>
          <a:p>
            <a:pPr marL="0" lvl="0" indent="0" algn="l" rtl="0">
              <a:spcBef>
                <a:spcPts val="0"/>
              </a:spcBef>
              <a:spcAft>
                <a:spcPts val="0"/>
              </a:spcAft>
              <a:buNone/>
            </a:pPr>
            <a:r>
              <a:rPr lang="en-GB" b="0" dirty="0"/>
              <a:t>4. </a:t>
            </a:r>
            <a:r>
              <a:rPr lang="en-GB" b="0" dirty="0" err="1"/>
              <a:t>Ich</a:t>
            </a:r>
            <a:r>
              <a:rPr lang="en-GB" b="0" dirty="0"/>
              <a:t> [</a:t>
            </a:r>
            <a:r>
              <a:rPr lang="en-GB" b="0" dirty="0" err="1"/>
              <a:t>gehe</a:t>
            </a:r>
            <a:r>
              <a:rPr lang="en-GB" b="0" dirty="0"/>
              <a:t>] in den Park.</a:t>
            </a:r>
          </a:p>
          <a:p>
            <a:pPr marL="0" lvl="0" indent="0" algn="l" rtl="0">
              <a:spcBef>
                <a:spcPts val="0"/>
              </a:spcBef>
              <a:spcAft>
                <a:spcPts val="0"/>
              </a:spcAft>
              <a:buNone/>
            </a:pPr>
            <a:r>
              <a:rPr lang="en-GB" b="0" dirty="0"/>
              <a:t>5. </a:t>
            </a:r>
            <a:r>
              <a:rPr lang="en-GB" b="0" dirty="0" err="1"/>
              <a:t>Ich</a:t>
            </a:r>
            <a:r>
              <a:rPr lang="en-GB" b="0" dirty="0"/>
              <a:t> [bin] </a:t>
            </a:r>
            <a:r>
              <a:rPr lang="en-GB" b="0" dirty="0" err="1"/>
              <a:t>im</a:t>
            </a:r>
            <a:r>
              <a:rPr lang="en-GB" b="0" dirty="0"/>
              <a:t> Museum.</a:t>
            </a:r>
          </a:p>
          <a:p>
            <a:pPr marL="0" lvl="0" indent="0" algn="l" rtl="0">
              <a:spcBef>
                <a:spcPts val="0"/>
              </a:spcBef>
              <a:spcAft>
                <a:spcPts val="0"/>
              </a:spcAft>
              <a:buNone/>
            </a:pPr>
            <a:r>
              <a:rPr lang="en-GB" b="0" dirty="0"/>
              <a:t>6. </a:t>
            </a:r>
            <a:r>
              <a:rPr lang="en-GB" b="0" dirty="0" err="1"/>
              <a:t>Ich</a:t>
            </a:r>
            <a:r>
              <a:rPr lang="en-GB" b="0" dirty="0"/>
              <a:t> [</a:t>
            </a:r>
            <a:r>
              <a:rPr lang="en-GB" b="0" dirty="0" err="1"/>
              <a:t>gehe</a:t>
            </a:r>
            <a:r>
              <a:rPr lang="en-GB" b="0" dirty="0"/>
              <a:t>] in die </a:t>
            </a:r>
            <a:r>
              <a:rPr lang="en-GB" b="0" dirty="0" err="1"/>
              <a:t>Stadt</a:t>
            </a:r>
            <a:r>
              <a:rPr lang="en-GB" b="0" dirty="0"/>
              <a:t>.</a:t>
            </a:r>
          </a:p>
          <a:p>
            <a:pPr marL="0" lvl="0" indent="0" algn="l" rtl="0">
              <a:spcBef>
                <a:spcPts val="0"/>
              </a:spcBef>
              <a:spcAft>
                <a:spcPts val="0"/>
              </a:spcAft>
              <a:buNone/>
            </a:pPr>
            <a:r>
              <a:rPr lang="en-GB" b="0" dirty="0"/>
              <a:t>7. </a:t>
            </a:r>
            <a:r>
              <a:rPr lang="en-GB" b="0" dirty="0" err="1"/>
              <a:t>Ich</a:t>
            </a:r>
            <a:r>
              <a:rPr lang="en-GB" b="0" dirty="0"/>
              <a:t> [</a:t>
            </a:r>
            <a:r>
              <a:rPr lang="en-GB" b="0" dirty="0" err="1"/>
              <a:t>gehe</a:t>
            </a:r>
            <a:r>
              <a:rPr lang="en-GB" b="0" dirty="0"/>
              <a:t>] in</a:t>
            </a:r>
            <a:r>
              <a:rPr lang="en-GB" b="0" baseline="0" dirty="0"/>
              <a:t> den</a:t>
            </a:r>
            <a:r>
              <a:rPr lang="en-GB" b="0" dirty="0"/>
              <a:t> Garten.</a:t>
            </a:r>
          </a:p>
          <a:p>
            <a:pPr marL="0" lvl="0" indent="0" algn="l" rtl="0">
              <a:spcBef>
                <a:spcPts val="0"/>
              </a:spcBef>
              <a:spcAft>
                <a:spcPts val="0"/>
              </a:spcAft>
              <a:buNone/>
            </a:pPr>
            <a:r>
              <a:rPr lang="en-GB" b="0" dirty="0"/>
              <a:t>8. </a:t>
            </a:r>
            <a:r>
              <a:rPr lang="en-GB" b="0" dirty="0" err="1"/>
              <a:t>Ich</a:t>
            </a:r>
            <a:r>
              <a:rPr lang="en-GB" b="0" dirty="0"/>
              <a:t> [bin] </a:t>
            </a:r>
            <a:r>
              <a:rPr lang="en-GB" b="0" dirty="0" err="1"/>
              <a:t>im</a:t>
            </a:r>
            <a:r>
              <a:rPr lang="en-GB" b="0" dirty="0"/>
              <a:t> </a:t>
            </a:r>
            <a:r>
              <a:rPr lang="en-GB" b="0" dirty="0" err="1"/>
              <a:t>Theater</a:t>
            </a:r>
            <a:r>
              <a:rPr lang="en-GB" b="0" dirty="0"/>
              <a:t>.</a:t>
            </a:r>
          </a:p>
          <a:p>
            <a:pPr marL="0" lvl="0" indent="0" algn="l" rtl="0">
              <a:spcBef>
                <a:spcPts val="0"/>
              </a:spcBef>
              <a:spcAft>
                <a:spcPts val="0"/>
              </a:spcAft>
              <a:buNone/>
            </a:pPr>
            <a:r>
              <a:rPr lang="en-GB" b="0" dirty="0"/>
              <a:t>9.</a:t>
            </a:r>
            <a:r>
              <a:rPr lang="en-GB" b="0" baseline="0" dirty="0"/>
              <a:t> </a:t>
            </a:r>
            <a:r>
              <a:rPr lang="en-GB" b="0" dirty="0" err="1"/>
              <a:t>Ich</a:t>
            </a:r>
            <a:r>
              <a:rPr lang="en-GB" b="0" dirty="0"/>
              <a:t> [</a:t>
            </a:r>
            <a:r>
              <a:rPr lang="en-GB" b="0" dirty="0" err="1"/>
              <a:t>gehe</a:t>
            </a:r>
            <a:r>
              <a:rPr lang="en-GB" b="0" dirty="0"/>
              <a:t>] ins </a:t>
            </a:r>
            <a:r>
              <a:rPr lang="en-GB" dirty="0"/>
              <a:t>Café.</a:t>
            </a:r>
          </a:p>
          <a:p>
            <a:pPr marL="0" lvl="0" indent="0" algn="l" rtl="0">
              <a:spcBef>
                <a:spcPts val="0"/>
              </a:spcBef>
              <a:spcAft>
                <a:spcPts val="0"/>
              </a:spcAft>
              <a:buNone/>
            </a:pPr>
            <a:r>
              <a:rPr lang="en-GB" b="0" dirty="0"/>
              <a:t>10. </a:t>
            </a:r>
            <a:r>
              <a:rPr lang="en-GB" b="0" dirty="0" err="1"/>
              <a:t>Ich</a:t>
            </a:r>
            <a:r>
              <a:rPr lang="en-GB" b="0" dirty="0"/>
              <a:t> [</a:t>
            </a:r>
            <a:r>
              <a:rPr lang="en-GB" b="0" dirty="0" err="1"/>
              <a:t>gehe</a:t>
            </a:r>
            <a:r>
              <a:rPr lang="en-GB" b="0" dirty="0"/>
              <a:t>] in</a:t>
            </a:r>
            <a:r>
              <a:rPr lang="en-GB" b="0" baseline="0" dirty="0"/>
              <a:t> die </a:t>
            </a:r>
            <a:r>
              <a:rPr lang="en-GB" b="0" baseline="0" dirty="0" err="1"/>
              <a:t>Schule</a:t>
            </a:r>
            <a:r>
              <a:rPr lang="en-GB" b="0" baseline="0" dirty="0"/>
              <a:t>.</a:t>
            </a:r>
          </a:p>
          <a:p>
            <a:pPr marL="0" lvl="0" indent="0" algn="l" rtl="0">
              <a:spcBef>
                <a:spcPts val="0"/>
              </a:spcBef>
              <a:spcAft>
                <a:spcPts val="0"/>
              </a:spcAft>
              <a:buNone/>
            </a:pPr>
            <a:r>
              <a:rPr lang="en-GB" b="0" baseline="0" dirty="0"/>
              <a:t>11. </a:t>
            </a:r>
            <a:r>
              <a:rPr lang="en-GB" b="0" baseline="0" dirty="0" err="1"/>
              <a:t>Ich</a:t>
            </a:r>
            <a:r>
              <a:rPr lang="en-GB" b="0" baseline="0" dirty="0"/>
              <a:t> [bin] </a:t>
            </a:r>
            <a:r>
              <a:rPr lang="en-GB" b="0" baseline="0" dirty="0" err="1"/>
              <a:t>im</a:t>
            </a:r>
            <a:r>
              <a:rPr lang="en-GB" b="0" baseline="0" dirty="0"/>
              <a:t> </a:t>
            </a:r>
            <a:r>
              <a:rPr lang="en-GB" b="0" baseline="0" dirty="0" err="1"/>
              <a:t>Klassenzimmer</a:t>
            </a:r>
            <a:r>
              <a:rPr lang="en-GB" b="0" baseline="0" dirty="0"/>
              <a:t>.</a:t>
            </a:r>
          </a:p>
          <a:p>
            <a:pPr marL="0" lvl="0" indent="0" algn="l" rtl="0">
              <a:spcBef>
                <a:spcPts val="0"/>
              </a:spcBef>
              <a:spcAft>
                <a:spcPts val="0"/>
              </a:spcAft>
              <a:buNone/>
            </a:pPr>
            <a:r>
              <a:rPr lang="en-GB" b="0" baseline="0" dirty="0"/>
              <a:t>12. </a:t>
            </a:r>
            <a:r>
              <a:rPr lang="en-GB" b="0" dirty="0" err="1"/>
              <a:t>Ich</a:t>
            </a:r>
            <a:r>
              <a:rPr lang="en-GB" b="0" dirty="0"/>
              <a:t> [</a:t>
            </a:r>
            <a:r>
              <a:rPr lang="en-GB" b="0" dirty="0" err="1"/>
              <a:t>gehe</a:t>
            </a:r>
            <a:r>
              <a:rPr lang="en-GB" b="0" dirty="0"/>
              <a:t>] ins </a:t>
            </a:r>
            <a:r>
              <a:rPr lang="en-GB" sz="1200" b="0" i="0" u="none" strike="noStrike" cap="none" dirty="0" err="1">
                <a:solidFill>
                  <a:schemeClr val="dk1"/>
                </a:solidFill>
                <a:latin typeface="Calibri"/>
                <a:ea typeface="Calibri"/>
                <a:cs typeface="Calibri"/>
                <a:sym typeface="Calibri"/>
              </a:rPr>
              <a:t>Geschäft</a:t>
            </a:r>
            <a:r>
              <a:rPr lang="en-GB" sz="1200" b="0" i="0" u="none" strike="noStrike" cap="none" dirty="0">
                <a:solidFill>
                  <a:schemeClr val="dk1"/>
                </a:solidFill>
                <a:latin typeface="Calibri"/>
                <a:ea typeface="Calibri"/>
                <a:cs typeface="Calibri"/>
                <a:sym typeface="Calibri"/>
              </a:rPr>
              <a:t>.</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b="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5190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2)</a:t>
            </a:r>
            <a:endParaRPr dirty="0"/>
          </a:p>
          <a:p>
            <a:pPr marL="0" marR="0" lvl="0" indent="0" algn="l" rtl="0">
              <a:lnSpc>
                <a:spcPct val="100000"/>
              </a:lnSpc>
              <a:spcBef>
                <a:spcPts val="0"/>
              </a:spcBef>
              <a:spcAft>
                <a:spcPts val="0"/>
              </a:spcAft>
              <a:buClr>
                <a:schemeClr val="dk1"/>
              </a:buClr>
              <a:buSzPts val="1200"/>
              <a:buFont typeface="Calibri"/>
              <a:buNone/>
            </a:pP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0"/>
              <a:t>Further</a:t>
            </a:r>
            <a:r>
              <a:rPr lang="en-GB" sz="1200" b="0" baseline="0"/>
              <a:t> practice with </a:t>
            </a:r>
            <a:r>
              <a:rPr lang="en-GB" sz="1200" b="0"/>
              <a:t>SSC </a:t>
            </a:r>
            <a:r>
              <a:rPr lang="en-GB" sz="1200" b="0" dirty="0"/>
              <a:t>[</a:t>
            </a:r>
            <a:r>
              <a:rPr lang="en-GB" sz="1200" b="0" dirty="0" err="1"/>
              <a:t>st</a:t>
            </a:r>
            <a:r>
              <a:rPr lang="en-GB" sz="1200" b="0" dirty="0"/>
              <a:t>]</a:t>
            </a:r>
            <a:endParaRPr dirty="0"/>
          </a:p>
          <a:p>
            <a:pPr marL="0" lvl="0" indent="0" algn="l" rtl="0">
              <a:lnSpc>
                <a:spcPct val="90000"/>
              </a:lnSpc>
              <a:spcBef>
                <a:spcPts val="0"/>
              </a:spcBef>
              <a:spcAft>
                <a:spcPts val="0"/>
              </a:spcAft>
              <a:buClr>
                <a:schemeClr val="lt1"/>
              </a:buClr>
              <a:buSzPts val="1800"/>
              <a:buNone/>
            </a:pPr>
            <a:r>
              <a:rPr lang="en-GB" sz="1200" b="0"/>
              <a:t>Further work with </a:t>
            </a:r>
            <a:r>
              <a:rPr lang="en-GB" sz="1200" b="0">
                <a:solidFill>
                  <a:schemeClr val="lt1"/>
                </a:solidFill>
              </a:rPr>
              <a:t>p</a:t>
            </a:r>
            <a:r>
              <a:rPr lang="en-GB" sz="1200">
                <a:solidFill>
                  <a:schemeClr val="lt1"/>
                </a:solidFill>
              </a:rPr>
              <a:t>repositions </a:t>
            </a:r>
            <a:r>
              <a:rPr lang="en-GB" sz="1200" dirty="0">
                <a:solidFill>
                  <a:schemeClr val="lt1"/>
                </a:solidFill>
              </a:rPr>
              <a:t>in and auf + R2 (</a:t>
            </a:r>
            <a:r>
              <a:rPr lang="en-GB" sz="1200" dirty="0" err="1">
                <a:solidFill>
                  <a:schemeClr val="lt1"/>
                </a:solidFill>
              </a:rPr>
              <a:t>acc</a:t>
            </a:r>
            <a:r>
              <a:rPr lang="en-GB" sz="1200" dirty="0">
                <a:solidFill>
                  <a:schemeClr val="lt1"/>
                </a:solidFill>
              </a:rPr>
              <a:t>) + movement, R3(</a:t>
            </a:r>
            <a:r>
              <a:rPr lang="en-GB" sz="1200" dirty="0" err="1">
                <a:solidFill>
                  <a:schemeClr val="lt1"/>
                </a:solidFill>
              </a:rPr>
              <a:t>dat</a:t>
            </a:r>
            <a:r>
              <a:rPr lang="en-GB" sz="1200" dirty="0">
                <a:solidFill>
                  <a:schemeClr val="lt1"/>
                </a:solidFill>
              </a:rPr>
              <a:t>) + location</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a:t>
            </a:r>
            <a:r>
              <a:rPr lang="de-DE" sz="1200" b="0" i="0" u="none" strike="noStrike" cap="none" dirty="0">
                <a:solidFill>
                  <a:schemeClr val="dk1"/>
                </a:solidFill>
                <a:latin typeface="Calibri"/>
                <a:ea typeface="Calibri"/>
                <a:cs typeface="Calibri"/>
                <a:sym typeface="Calibri"/>
              </a:rPr>
              <a:t>in [4], auf [17] springen [1468] fallen [278] das Kino [1825] die Stadt [186] das Konzert [1721] das Geschäft [663] das Museum [1360] angenehm </a:t>
            </a:r>
            <a:r>
              <a:rPr lang="de-DE" sz="1200" b="0" i="0" u="none" strike="noStrike" cap="none">
                <a:solidFill>
                  <a:schemeClr val="dk1"/>
                </a:solidFill>
                <a:latin typeface="Calibri"/>
                <a:ea typeface="Calibri"/>
                <a:cs typeface="Calibri"/>
                <a:sym typeface="Calibri"/>
              </a:rPr>
              <a:t>[1748]</a:t>
            </a:r>
          </a:p>
          <a:p>
            <a:pPr marL="0" marR="0" lvl="0" indent="0" algn="l" rtl="0">
              <a:lnSpc>
                <a:spcPct val="100000"/>
              </a:lnSpc>
              <a:spcBef>
                <a:spcPts val="0"/>
              </a:spcBef>
              <a:spcAft>
                <a:spcPts val="0"/>
              </a:spcAft>
              <a:buClr>
                <a:schemeClr val="dk1"/>
              </a:buClr>
              <a:buSzPts val="1200"/>
              <a:buFont typeface="Calibri"/>
              <a:buNone/>
            </a:pPr>
            <a:r>
              <a:rPr lang="en-US" b="1" baseline="0"/>
              <a:t>die Party [3634] die Straße [355] der Markt [508]</a:t>
            </a:r>
            <a:endParaRPr lang="en-GB" b="1" baseline="0"/>
          </a:p>
          <a:p>
            <a:pPr marL="0" marR="0" lvl="0" indent="0" algn="l" rtl="0">
              <a:lnSpc>
                <a:spcPct val="100000"/>
              </a:lnSpc>
              <a:spcBef>
                <a:spcPts val="0"/>
              </a:spcBef>
              <a:spcAft>
                <a:spcPts val="0"/>
              </a:spcAft>
              <a:buClr>
                <a:schemeClr val="dk1"/>
              </a:buClr>
              <a:buSzPts val="1200"/>
              <a:buFont typeface="Calibri"/>
              <a:buNone/>
            </a:pPr>
            <a:endParaRPr lang="de-DE"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German): </a:t>
            </a: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2.2.4 </a:t>
            </a:r>
            <a:r>
              <a:rPr lang="en-GB" sz="1200" b="0" i="0" u="none" strike="noStrike" cap="none" dirty="0">
                <a:solidFill>
                  <a:schemeClr val="dk1"/>
                </a:solidFill>
                <a:latin typeface="Calibri"/>
                <a:ea typeface="Calibri"/>
                <a:cs typeface="Calibri"/>
                <a:sym typeface="Calibri"/>
              </a:rPr>
              <a:t>- </a:t>
            </a:r>
            <a:r>
              <a:rPr lang="de-DE" sz="1200" b="0" i="0" u="none" strike="noStrike" cap="none" dirty="0">
                <a:solidFill>
                  <a:schemeClr val="dk1"/>
                </a:solidFill>
                <a:latin typeface="Calibri"/>
                <a:ea typeface="Calibri"/>
                <a:cs typeface="Calibri"/>
                <a:sym typeface="Calibri"/>
              </a:rPr>
              <a:t>Rad fahren [2156/169] am Nachmittag [1426] am Abend [313] am Wochenende [764] mit wem? [13/173] heute [121] Fleisch [1624] Gemüse [3450] Eis [2818] die Tasche [1638]</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2.1.3 </a:t>
            </a:r>
            <a:r>
              <a:rPr lang="en-GB" sz="1200" b="0" i="0" u="none" strike="noStrike" cap="none" dirty="0">
                <a:solidFill>
                  <a:schemeClr val="dk1"/>
                </a:solidFill>
                <a:latin typeface="Calibri"/>
                <a:ea typeface="Calibri"/>
                <a:cs typeface="Calibri"/>
                <a:sym typeface="Calibri"/>
              </a:rPr>
              <a:t>- </a:t>
            </a:r>
            <a:r>
              <a:rPr lang="de-DE" sz="1200" b="0" i="0" u="none" strike="noStrike" cap="none" dirty="0">
                <a:solidFill>
                  <a:schemeClr val="dk1"/>
                </a:solidFill>
                <a:latin typeface="Calibri"/>
                <a:ea typeface="Calibri"/>
                <a:cs typeface="Calibri"/>
                <a:sym typeface="Calibri"/>
              </a:rPr>
              <a:t>mag [151] mögen [151] ihn (him/it) [93] sie (her/it) [10] die Fremdsprache [1791] die Kunst [468] die Naturwissenschaft [3772] das Schulfach [208/698] die Mathematik [1827]  Deutsch [105]</a:t>
            </a:r>
            <a:endParaRPr dirty="0"/>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r>
              <a:rPr lang="en-GB" b="1" dirty="0"/>
              <a:t>Additional known vocabulary or cognates to recycle</a:t>
            </a:r>
            <a:r>
              <a:rPr lang="en-GB" dirty="0"/>
              <a:t>:</a:t>
            </a:r>
          </a:p>
          <a:p>
            <a:pPr marL="0" lvl="0" indent="0" algn="l" rtl="0">
              <a:lnSpc>
                <a:spcPct val="100000"/>
              </a:lnSpc>
              <a:spcBef>
                <a:spcPts val="0"/>
              </a:spcBef>
              <a:spcAft>
                <a:spcPts val="0"/>
              </a:spcAft>
              <a:buClr>
                <a:schemeClr val="dk1"/>
              </a:buClr>
              <a:buSzPts val="1400"/>
              <a:buFont typeface="Calibri"/>
              <a:buNone/>
            </a:pPr>
            <a:r>
              <a:rPr lang="en-GB" dirty="0"/>
              <a:t>der Boden [445] der Park [&gt;4034] die </a:t>
            </a:r>
            <a:r>
              <a:rPr lang="en-GB" dirty="0" err="1"/>
              <a:t>Stadt</a:t>
            </a:r>
            <a:r>
              <a:rPr lang="en-GB" dirty="0"/>
              <a:t> [188] die </a:t>
            </a:r>
            <a:r>
              <a:rPr lang="en-GB" dirty="0" err="1"/>
              <a:t>Schule</a:t>
            </a:r>
            <a:r>
              <a:rPr lang="en-GB" dirty="0"/>
              <a:t> [208] das </a:t>
            </a:r>
            <a:r>
              <a:rPr lang="en-GB" dirty="0" err="1"/>
              <a:t>Klassenzimmer</a:t>
            </a:r>
            <a:r>
              <a:rPr lang="en-GB" dirty="0"/>
              <a:t> [609/619]  das Café [2345] die </a:t>
            </a:r>
            <a:r>
              <a:rPr lang="en-GB" dirty="0" err="1"/>
              <a:t>Bibliothek</a:t>
            </a:r>
            <a:r>
              <a:rPr lang="en-GB" dirty="0"/>
              <a:t> [927] das </a:t>
            </a:r>
            <a:r>
              <a:rPr lang="en-GB" dirty="0" err="1"/>
              <a:t>Theater</a:t>
            </a:r>
            <a:r>
              <a:rPr lang="en-GB" dirty="0"/>
              <a:t> [725</a:t>
            </a:r>
            <a:r>
              <a:rPr lang="en-GB"/>
              <a:t>] kommen </a:t>
            </a:r>
            <a:r>
              <a:rPr lang="en-GB" dirty="0"/>
              <a:t>[61] </a:t>
            </a:r>
            <a:r>
              <a:rPr lang="en-GB" dirty="0" err="1"/>
              <a:t>stehen</a:t>
            </a:r>
            <a:r>
              <a:rPr lang="en-GB" dirty="0"/>
              <a:t> [87] </a:t>
            </a:r>
            <a:r>
              <a:rPr lang="en-GB" dirty="0" err="1"/>
              <a:t>sitzen</a:t>
            </a:r>
            <a:r>
              <a:rPr lang="en-GB" dirty="0"/>
              <a:t> [261] still [1405]</a:t>
            </a:r>
            <a:endParaRPr dirty="0"/>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GB"/>
              <a:pPr algn="r"/>
              <a:t>31</a:t>
            </a:fld>
            <a:endParaRPr/>
          </a:p>
        </p:txBody>
      </p:sp>
    </p:spTree>
    <p:extLst>
      <p:ext uri="{BB962C8B-B14F-4D97-AF65-F5344CB8AC3E}">
        <p14:creationId xmlns:p14="http://schemas.microsoft.com/office/powerpoint/2010/main" val="2948608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a:t>
            </a:r>
            <a:r>
              <a:rPr lang="en-GB" dirty="0"/>
              <a:t>challenge students further, </a:t>
            </a:r>
            <a:r>
              <a:rPr lang="en-GB" baseline="0" dirty="0"/>
              <a:t>ask them to turn away from the board to complete the task and write the whole word independently. This allows for differentiation through </a:t>
            </a:r>
            <a:r>
              <a:rPr lang="en-GB" baseline="0"/>
              <a:t>more/less support. If the whole class is high attaining, then the prompts can be removed from the slide, of course.</a:t>
            </a:r>
            <a:r>
              <a:rPr lang="en-GB" sz="1200" b="0" i="0" u="none" strike="noStrike" cap="none">
                <a:solidFill>
                  <a:schemeClr val="dk1"/>
                </a:solidFill>
                <a:effectLst/>
                <a:latin typeface="Calibri"/>
                <a:ea typeface="Calibri"/>
                <a:cs typeface="Calibri"/>
                <a:sym typeface="Calibri"/>
              </a:rPr>
              <a:t> Teachers should elicit meanings to confirm vocabulary knowledge. They should also point out that the –st in Kunst is pronounced as in English, to reinforce the fact that it is only a ‘sht’ sound at the beginning of word.</a:t>
            </a:r>
            <a:endParaRPr lang="en-GB" baseline="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Frequency rankings of vocabulary featured (1 is the most common word in German): </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das Schulfach [208/698] 2.1.3</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stehen [87] 1.2.5</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das Stück [417]</a:t>
            </a:r>
            <a:r>
              <a:rPr lang="en-GB" sz="1200" b="0" i="0" u="none" strike="noStrike" cap="none" baseline="0">
                <a:solidFill>
                  <a:schemeClr val="dk1"/>
                </a:solidFill>
                <a:latin typeface="Calibri"/>
                <a:ea typeface="Calibri"/>
                <a:cs typeface="Calibri"/>
                <a:sym typeface="Calibri"/>
              </a:rPr>
              <a:t> 1.2.6</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baseline="0">
                <a:solidFill>
                  <a:schemeClr val="dk1"/>
                </a:solidFill>
                <a:latin typeface="Calibri"/>
                <a:ea typeface="Calibri"/>
                <a:cs typeface="Calibri"/>
                <a:sym typeface="Calibri"/>
              </a:rPr>
              <a:t>schreiben [245] 1.2.1</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baseline="0">
                <a:solidFill>
                  <a:schemeClr val="dk1"/>
                </a:solidFill>
                <a:latin typeface="Calibri"/>
                <a:ea typeface="Calibri"/>
                <a:cs typeface="Calibri"/>
                <a:sym typeface="Calibri"/>
              </a:rPr>
              <a:t>das Fleisch [1624] 2.2.4</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streng [1224] 2.1.4</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das Geschenk [2610] 2.1.1</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das Deutsch [105] 2.1.3</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der</a:t>
            </a:r>
            <a:r>
              <a:rPr lang="en-GB" sz="1200" b="0" i="0" u="none" strike="noStrike" cap="none" baseline="0">
                <a:solidFill>
                  <a:schemeClr val="dk1"/>
                </a:solidFill>
                <a:latin typeface="Calibri"/>
                <a:ea typeface="Calibri"/>
                <a:cs typeface="Calibri"/>
                <a:sym typeface="Calibri"/>
              </a:rPr>
              <a:t> Gutschein [78/3025] 2.1.1</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baseline="0">
                <a:solidFill>
                  <a:schemeClr val="dk1"/>
                </a:solidFill>
                <a:latin typeface="Calibri"/>
                <a:ea typeface="Calibri"/>
                <a:cs typeface="Calibri"/>
                <a:sym typeface="Calibri"/>
              </a:rPr>
              <a:t>die Kunst [468] 2.1.3</a:t>
            </a:r>
            <a:endParaRPr lang="en-GB"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006371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Same</a:t>
            </a:r>
            <a:r>
              <a:rPr lang="en-GB" baseline="0"/>
              <a:t> task, but answers appear as a whole word, rather than just the target graphemes. </a:t>
            </a:r>
            <a:r>
              <a:rPr lang="en-GB" sz="1200" b="0" i="0" u="none" strike="noStrike" cap="none">
                <a:solidFill>
                  <a:schemeClr val="dk1"/>
                </a:solidFill>
                <a:effectLst/>
                <a:latin typeface="Calibri"/>
                <a:ea typeface="Calibri"/>
                <a:cs typeface="Calibri"/>
                <a:sym typeface="Calibri"/>
              </a:rPr>
              <a:t>Teachers should elicit meanings to confirm vocabulary knowledge. They should also point out that the –st in Kunst is pronounced as in English, to reinforce the fact that it is only a ‘sht’ sound at the beginning of word.</a:t>
            </a:r>
            <a:endParaRPr lang="en-GB" baseline="0"/>
          </a:p>
          <a:p>
            <a:endParaRPr lang="en-GB" baseline="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Frequency rankings of vocabulary featured (1 is the most common word in German): </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das Schulfach [208/698] 2.1.3</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stehen [87] 1.2.5</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das Stück [417]</a:t>
            </a:r>
            <a:r>
              <a:rPr lang="en-GB" sz="1200" b="0" i="0" u="none" strike="noStrike" cap="none" baseline="0">
                <a:solidFill>
                  <a:schemeClr val="dk1"/>
                </a:solidFill>
                <a:latin typeface="Calibri"/>
                <a:ea typeface="Calibri"/>
                <a:cs typeface="Calibri"/>
                <a:sym typeface="Calibri"/>
              </a:rPr>
              <a:t> 1.2.6</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baseline="0">
                <a:solidFill>
                  <a:schemeClr val="dk1"/>
                </a:solidFill>
                <a:latin typeface="Calibri"/>
                <a:ea typeface="Calibri"/>
                <a:cs typeface="Calibri"/>
                <a:sym typeface="Calibri"/>
              </a:rPr>
              <a:t>schreiben [245] 1.2.1</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baseline="0">
                <a:solidFill>
                  <a:schemeClr val="dk1"/>
                </a:solidFill>
                <a:latin typeface="Calibri"/>
                <a:ea typeface="Calibri"/>
                <a:cs typeface="Calibri"/>
                <a:sym typeface="Calibri"/>
              </a:rPr>
              <a:t>das Fleisch [1624] 2.2.4</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streng [1224] 2.1.4</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das Geschenk [2610] 2.1.1</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das Deutsch [105] 2.1.3</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a:solidFill>
                  <a:schemeClr val="dk1"/>
                </a:solidFill>
                <a:latin typeface="Calibri"/>
                <a:ea typeface="Calibri"/>
                <a:cs typeface="Calibri"/>
                <a:sym typeface="Calibri"/>
              </a:rPr>
              <a:t>der</a:t>
            </a:r>
            <a:r>
              <a:rPr lang="en-GB" sz="1200" b="0" i="0" u="none" strike="noStrike" cap="none" baseline="0">
                <a:solidFill>
                  <a:schemeClr val="dk1"/>
                </a:solidFill>
                <a:latin typeface="Calibri"/>
                <a:ea typeface="Calibri"/>
                <a:cs typeface="Calibri"/>
                <a:sym typeface="Calibri"/>
              </a:rPr>
              <a:t> Gutschein [78/3025] 2.1.1</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baseline="0">
                <a:solidFill>
                  <a:schemeClr val="dk1"/>
                </a:solidFill>
                <a:latin typeface="Calibri"/>
                <a:ea typeface="Calibri"/>
                <a:cs typeface="Calibri"/>
                <a:sym typeface="Calibri"/>
              </a:rPr>
              <a:t>die Kunst [468] 2.1.3</a:t>
            </a:r>
            <a:endParaRPr lang="en-GB" sz="1200" b="0" i="0" u="none" strike="noStrike" cap="none">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7967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This task (Slides 31 - 38) revises all</a:t>
            </a:r>
            <a:r>
              <a:rPr lang="en-GB" baseline="0"/>
              <a:t> of the vocabulary items not yet incorporated into the sequence from the sets to be revisited (see title slide).</a:t>
            </a:r>
          </a:p>
          <a:p>
            <a:pPr marL="0" lvl="0" indent="0" algn="l" rtl="0">
              <a:spcBef>
                <a:spcPts val="0"/>
              </a:spcBef>
              <a:spcAft>
                <a:spcPts val="0"/>
              </a:spcAft>
              <a:buNone/>
            </a:pPr>
            <a:r>
              <a:rPr lang="en-GB" baseline="0"/>
              <a:t>Students choose a word/words from those displayed to write the full sentence, replacing the English word(s) of the same meaning.</a:t>
            </a:r>
          </a:p>
          <a:p>
            <a:pPr marL="0" lvl="0" indent="0" algn="l" rtl="0">
              <a:spcBef>
                <a:spcPts val="0"/>
              </a:spcBef>
              <a:spcAft>
                <a:spcPts val="0"/>
              </a:spcAft>
              <a:buNone/>
            </a:pPr>
            <a:r>
              <a:rPr lang="en-GB" baseline="0"/>
              <a:t>The answers appear upon clicking the mouse, and the correct option is highlighted from the list.</a:t>
            </a: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34</a:t>
            </a:fld>
            <a:endParaRPr>
              <a:solidFill>
                <a:srgbClr val="000000"/>
              </a:solidFill>
            </a:endParaRPr>
          </a:p>
        </p:txBody>
      </p:sp>
    </p:spTree>
    <p:extLst>
      <p:ext uri="{BB962C8B-B14F-4D97-AF65-F5344CB8AC3E}">
        <p14:creationId xmlns:p14="http://schemas.microsoft.com/office/powerpoint/2010/main" val="1097695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35</a:t>
            </a:fld>
            <a:endParaRPr>
              <a:solidFill>
                <a:srgbClr val="000000"/>
              </a:solidFill>
            </a:endParaRPr>
          </a:p>
        </p:txBody>
      </p:sp>
    </p:spTree>
    <p:extLst>
      <p:ext uri="{BB962C8B-B14F-4D97-AF65-F5344CB8AC3E}">
        <p14:creationId xmlns:p14="http://schemas.microsoft.com/office/powerpoint/2010/main" val="1803816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This items offers the opportunity to reinforce that</a:t>
            </a:r>
            <a:r>
              <a:rPr lang="en-GB" baseline="0" dirty="0"/>
              <a:t> in German, as in English, the definite article is not needed with school subjects.</a:t>
            </a: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36</a:t>
            </a:fld>
            <a:endParaRPr>
              <a:solidFill>
                <a:srgbClr val="000000"/>
              </a:solidFill>
            </a:endParaRPr>
          </a:p>
        </p:txBody>
      </p:sp>
    </p:spTree>
    <p:extLst>
      <p:ext uri="{BB962C8B-B14F-4D97-AF65-F5344CB8AC3E}">
        <p14:creationId xmlns:p14="http://schemas.microsoft.com/office/powerpoint/2010/main" val="3347571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And here, hopefully students will realise</a:t>
            </a:r>
            <a:r>
              <a:rPr lang="en-GB" baseline="0" dirty="0"/>
              <a:t> that they wouldn’t put </a:t>
            </a:r>
            <a:r>
              <a:rPr lang="en-GB" baseline="0" dirty="0" err="1"/>
              <a:t>eine</a:t>
            </a:r>
            <a:r>
              <a:rPr lang="en-GB" baseline="0" dirty="0"/>
              <a:t> + die together in a sentence, but if they do </a:t>
            </a:r>
            <a:r>
              <a:rPr lang="en-GB" baseline="0" dirty="0" err="1"/>
              <a:t>do</a:t>
            </a:r>
            <a:r>
              <a:rPr lang="en-GB" baseline="0" dirty="0"/>
              <a:t> this, it’s an opportunity to elicit why this doesn’t work, and reinforce the use of definite / indefinite articles.</a:t>
            </a: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37</a:t>
            </a:fld>
            <a:endParaRPr>
              <a:solidFill>
                <a:srgbClr val="000000"/>
              </a:solidFill>
            </a:endParaRPr>
          </a:p>
        </p:txBody>
      </p:sp>
    </p:spTree>
    <p:extLst>
      <p:ext uri="{BB962C8B-B14F-4D97-AF65-F5344CB8AC3E}">
        <p14:creationId xmlns:p14="http://schemas.microsoft.com/office/powerpoint/2010/main" val="2694163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Here students may naturally put the adjective before the adverb</a:t>
            </a:r>
            <a:r>
              <a:rPr lang="en-GB" baseline="0" dirty="0"/>
              <a:t> of time, as we do in English.</a:t>
            </a:r>
            <a:br>
              <a:rPr lang="en-GB" baseline="0" dirty="0"/>
            </a:br>
            <a:r>
              <a:rPr lang="en-GB" baseline="0" dirty="0"/>
              <a:t>Teachers can remind students that adverbs go directly after the verb in German (this is a rule they were previously taught).</a:t>
            </a: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38</a:t>
            </a:fld>
            <a:endParaRPr>
              <a:solidFill>
                <a:srgbClr val="000000"/>
              </a:solidFill>
            </a:endParaRPr>
          </a:p>
        </p:txBody>
      </p:sp>
    </p:spTree>
    <p:extLst>
      <p:ext uri="{BB962C8B-B14F-4D97-AF65-F5344CB8AC3E}">
        <p14:creationId xmlns:p14="http://schemas.microsoft.com/office/powerpoint/2010/main" val="2618554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The absence</a:t>
            </a:r>
            <a:r>
              <a:rPr lang="en-GB" baseline="0" dirty="0"/>
              <a:t> of articles in this sentence also mirrors the English.</a:t>
            </a: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39</a:t>
            </a:fld>
            <a:endParaRPr>
              <a:solidFill>
                <a:srgbClr val="000000"/>
              </a:solidFill>
            </a:endParaRPr>
          </a:p>
        </p:txBody>
      </p:sp>
    </p:spTree>
    <p:extLst>
      <p:ext uri="{BB962C8B-B14F-4D97-AF65-F5344CB8AC3E}">
        <p14:creationId xmlns:p14="http://schemas.microsoft.com/office/powerpoint/2010/main" val="91379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pictures to focus on the SSC alone.</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panose="020F0502020204030204"/>
              </a: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1538387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40</a:t>
            </a:fld>
            <a:endParaRPr>
              <a:solidFill>
                <a:srgbClr val="000000"/>
              </a:solidFill>
            </a:endParaRPr>
          </a:p>
        </p:txBody>
      </p:sp>
    </p:spTree>
    <p:extLst>
      <p:ext uri="{BB962C8B-B14F-4D97-AF65-F5344CB8AC3E}">
        <p14:creationId xmlns:p14="http://schemas.microsoft.com/office/powerpoint/2010/main" val="3951729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The second</a:t>
            </a:r>
            <a:r>
              <a:rPr lang="en-GB" baseline="0" dirty="0"/>
              <a:t> phrase here reinforces the knowledge that German only has one present tense and it expresses both ‘we are coming’ and ‘we come’.</a:t>
            </a:r>
          </a:p>
          <a:p>
            <a:pPr marL="0" lvl="0" indent="0" algn="l" rtl="0">
              <a:spcBef>
                <a:spcPts val="0"/>
              </a:spcBef>
              <a:spcAft>
                <a:spcPts val="0"/>
              </a:spcAft>
              <a:buNone/>
            </a:pPr>
            <a:r>
              <a:rPr lang="en-GB" baseline="0" dirty="0"/>
              <a:t>It would be worth teachers asking students how they would say in German ‘we come’ to reinforce this learning.</a:t>
            </a:r>
            <a:endParaRPr lang="en-GB"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41</a:t>
            </a:fld>
            <a:endParaRPr>
              <a:solidFill>
                <a:srgbClr val="000000"/>
              </a:solidFill>
            </a:endParaRPr>
          </a:p>
        </p:txBody>
      </p:sp>
    </p:spTree>
    <p:extLst>
      <p:ext uri="{BB962C8B-B14F-4D97-AF65-F5344CB8AC3E}">
        <p14:creationId xmlns:p14="http://schemas.microsoft.com/office/powerpoint/2010/main" val="2930970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This slide explains the use of </a:t>
            </a:r>
            <a:r>
              <a:rPr lang="en-US" b="0" i="1" baseline="0"/>
              <a:t>auf</a:t>
            </a:r>
            <a:r>
              <a:rPr lang="en-US" b="0" i="0" baseline="0"/>
              <a:t> to mean ‘at’ or ‘to’ (we have previously seen it meaning ‘on’ or ‘onto’).</a:t>
            </a:r>
            <a:endParaRPr lang="en-US" b="0" baseline="0"/>
          </a:p>
          <a:p>
            <a:r>
              <a:rPr lang="en-US" b="1" baseline="0"/>
              <a:t>New vocabulary</a:t>
            </a:r>
          </a:p>
          <a:p>
            <a:r>
              <a:rPr lang="en-US" b="1" baseline="0"/>
              <a:t>die Party [3634] die Straße [355] der Markt [508]</a:t>
            </a:r>
            <a:endParaRPr lang="en-GB" b="1"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618231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reading activity practises the different translation </a:t>
            </a:r>
            <a:r>
              <a:rPr lang="en-GB" b="0"/>
              <a:t>of the preposition</a:t>
            </a:r>
            <a:r>
              <a:rPr lang="en-GB" b="0" baseline="0"/>
              <a:t> </a:t>
            </a:r>
            <a:r>
              <a:rPr lang="en-GB" b="0" i="1" baseline="0"/>
              <a:t>auf </a:t>
            </a:r>
            <a:r>
              <a:rPr lang="en-GB" b="0"/>
              <a:t>with </a:t>
            </a:r>
            <a:r>
              <a:rPr lang="en-GB" b="0" dirty="0"/>
              <a:t>verbs of movement and location.</a:t>
            </a:r>
          </a:p>
          <a:p>
            <a:endParaRPr lang="en-GB" b="0" dirty="0"/>
          </a:p>
          <a:p>
            <a:r>
              <a:rPr lang="en-GB" b="0" dirty="0"/>
              <a:t>Attention should be drawn to the fact that the same preposition can be translated differently depending on the context.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7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This</a:t>
            </a:r>
            <a:r>
              <a:rPr lang="en-GB" b="0" baseline="0"/>
              <a:t> is a continuation of the previous slide.</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829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This segmentation exercise, which consists of known words and cognates,</a:t>
            </a:r>
            <a:r>
              <a:rPr lang="en-GB" i="0" baseline="0" dirty="0"/>
              <a:t> with a small number of (glossed) exceptions, can be treated as a reading exercise, a listening exercise, or a multimodal exercise, as described below. N.B. The word </a:t>
            </a:r>
            <a:r>
              <a:rPr lang="en-GB" sz="1200" i="1" dirty="0" err="1">
                <a:solidFill>
                  <a:schemeClr val="accent1">
                    <a:lumMod val="50000"/>
                  </a:schemeClr>
                </a:solidFill>
                <a:latin typeface="Century Gothic" panose="020B0502020202020204" pitchFamily="34" charset="0"/>
              </a:rPr>
              <a:t>Schauspieler</a:t>
            </a:r>
            <a:r>
              <a:rPr lang="en-GB" sz="1200" i="1" dirty="0">
                <a:solidFill>
                  <a:schemeClr val="accent1">
                    <a:lumMod val="50000"/>
                  </a:schemeClr>
                </a:solidFill>
                <a:latin typeface="Century Gothic" panose="020B0502020202020204" pitchFamily="34" charset="0"/>
              </a:rPr>
              <a:t> </a:t>
            </a:r>
            <a:r>
              <a:rPr lang="en-GB" sz="1200" i="0" dirty="0">
                <a:solidFill>
                  <a:schemeClr val="accent1">
                    <a:lumMod val="50000"/>
                  </a:schemeClr>
                </a:solidFill>
                <a:latin typeface="Century Gothic" panose="020B0502020202020204" pitchFamily="34" charset="0"/>
              </a:rPr>
              <a:t>features in</a:t>
            </a:r>
            <a:r>
              <a:rPr lang="en-GB" sz="1200" i="0" baseline="0" dirty="0">
                <a:solidFill>
                  <a:schemeClr val="accent1">
                    <a:lumMod val="50000"/>
                  </a:schemeClr>
                </a:solidFill>
                <a:latin typeface="Century Gothic" panose="020B0502020202020204" pitchFamily="34" charset="0"/>
              </a:rPr>
              <a:t> next week’s vocabulary list. </a:t>
            </a:r>
            <a:r>
              <a:rPr lang="en-GB" sz="1200" b="0" i="0" u="none" strike="noStrike" cap="none" baseline="0" dirty="0">
                <a:solidFill>
                  <a:schemeClr val="dk1"/>
                </a:solidFill>
                <a:effectLst/>
                <a:latin typeface="Calibri"/>
                <a:cs typeface="Calibri"/>
                <a:sym typeface="Calibri"/>
              </a:rPr>
              <a:t>T</a:t>
            </a:r>
            <a:r>
              <a:rPr lang="en-GB" sz="1200" b="0" i="0" u="none" strike="noStrike" cap="none" dirty="0">
                <a:solidFill>
                  <a:schemeClr val="dk1"/>
                </a:solidFill>
                <a:effectLst/>
                <a:latin typeface="Calibri"/>
                <a:ea typeface="Calibri"/>
                <a:cs typeface="Calibri"/>
                <a:sym typeface="Calibri"/>
              </a:rPr>
              <a:t>eachers should flag the compounds for times of day – e.g. </a:t>
            </a:r>
            <a:r>
              <a:rPr lang="en-GB" sz="1200" b="0" i="0" u="none" strike="noStrike" cap="none" dirty="0" err="1">
                <a:solidFill>
                  <a:schemeClr val="dk1"/>
                </a:solidFill>
                <a:effectLst/>
                <a:latin typeface="Calibri"/>
                <a:ea typeface="Calibri"/>
                <a:cs typeface="Calibri"/>
                <a:sym typeface="Calibri"/>
              </a:rPr>
              <a:t>Samstagnachmittag</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Sonntagabend</a:t>
            </a:r>
            <a:r>
              <a:rPr lang="en-GB" sz="1200" b="0" i="0" u="none" strike="noStrike" cap="none" dirty="0">
                <a:solidFill>
                  <a:schemeClr val="dk1"/>
                </a:solidFill>
                <a:effectLst/>
                <a:latin typeface="Calibri"/>
                <a:ea typeface="Calibri"/>
                <a:cs typeface="Calibri"/>
                <a:sym typeface="Calibri"/>
              </a:rPr>
              <a:t>, reminding students to try to break down longer words into more familiar single words.</a:t>
            </a:r>
          </a:p>
          <a:p>
            <a:endParaRPr lang="en-GB" i="0" dirty="0"/>
          </a:p>
          <a:p>
            <a:endParaRPr lang="en-GB" i="0" dirty="0"/>
          </a:p>
          <a:p>
            <a:r>
              <a:rPr lang="en-GB" i="0" dirty="0"/>
              <a:t>1/ Teacher presses play. Students listen</a:t>
            </a:r>
            <a:r>
              <a:rPr lang="en-GB" i="0" baseline="0" dirty="0"/>
              <a:t> to the audio and read along. Alternatively the teacher can read the text him/herself.</a:t>
            </a:r>
          </a:p>
          <a:p>
            <a:r>
              <a:rPr lang="en-GB" i="0" baseline="0" dirty="0"/>
              <a:t>2/ </a:t>
            </a:r>
            <a:r>
              <a:rPr lang="en-GB" i="0" dirty="0"/>
              <a:t>Teacher pauses the audio before the gaps.</a:t>
            </a:r>
          </a:p>
          <a:p>
            <a:r>
              <a:rPr lang="en-GB" i="0" dirty="0"/>
              <a:t>3/ Students and teacher summarise the meaning of what has come before as a class. </a:t>
            </a:r>
          </a:p>
          <a:p>
            <a:r>
              <a:rPr lang="en-GB" i="0" dirty="0"/>
              <a:t>4/ Students are then given 10 seconds to propose a sensible word (or phrase) which could</a:t>
            </a:r>
            <a:r>
              <a:rPr lang="en-GB" i="0" baseline="0" dirty="0"/>
              <a:t> </a:t>
            </a:r>
            <a:r>
              <a:rPr lang="en-GB" i="0" dirty="0"/>
              <a:t>come next, and to write it down. </a:t>
            </a:r>
          </a:p>
          <a:p>
            <a:r>
              <a:rPr lang="en-GB" i="0" dirty="0"/>
              <a:t>5/ Teacher elicits suggestions from the class.</a:t>
            </a:r>
            <a:r>
              <a:rPr lang="en-GB" i="0" baseline="0" dirty="0"/>
              <a:t> </a:t>
            </a:r>
            <a:r>
              <a:rPr lang="en-GB" i="0" dirty="0"/>
              <a:t>Multiple suggestions are possible. Students should be encouraged to be creative, and recap vocabulary from previous learning. </a:t>
            </a:r>
          </a:p>
          <a:p>
            <a:r>
              <a:rPr lang="en-GB" i="0" dirty="0"/>
              <a:t>6/ Teacher reveals the written</a:t>
            </a:r>
            <a:r>
              <a:rPr lang="en-GB" i="0" baseline="0" dirty="0"/>
              <a:t> </a:t>
            </a:r>
            <a:r>
              <a:rPr lang="en-GB" i="0" dirty="0"/>
              <a:t>solution by clicking</a:t>
            </a:r>
            <a:r>
              <a:rPr lang="en-GB" i="0" baseline="0" dirty="0"/>
              <a:t> on the gap, and</a:t>
            </a:r>
            <a:r>
              <a:rPr lang="en-GB" i="0" dirty="0"/>
              <a:t> presses play to continue.</a:t>
            </a:r>
            <a:endParaRPr lang="en-GB" b="1" i="0" dirty="0"/>
          </a:p>
          <a:p>
            <a:endParaRPr lang="en-GB" i="0" dirty="0"/>
          </a:p>
          <a:p>
            <a:r>
              <a:rPr lang="en-GB" i="0" dirty="0"/>
              <a:t>If time permits, students can write a summary from audio only, or work with the written text to produce a summary or full translation.</a:t>
            </a:r>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1646063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This activity requires</a:t>
            </a:r>
            <a:r>
              <a:rPr lang="en-GB" b="0" baseline="0" dirty="0"/>
              <a:t> partners to listen to the information from each other about where Wolfgang and Mia (a) are going, and (b) are already situated. Partners have complementary information, making this a genuine information-gap exercise.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Partners note the answers in English on the </a:t>
            </a:r>
            <a:r>
              <a:rPr lang="en-GB" b="1" baseline="0" dirty="0"/>
              <a:t>printed version of the exercise (which shows the different information for each partner) – this is available to download as a Word file from the NCELP Resource Portal.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N.B. The table is blank, apart from the examples, in the version on this slide. This is to avoid giving away the answers, which are shown on slide 48. </a:t>
            </a:r>
            <a:endParaRPr lang="en-GB" b="0" dirty="0"/>
          </a:p>
          <a:p>
            <a:pPr marL="0" lvl="0" indent="0" algn="l" rtl="0">
              <a:spcBef>
                <a:spcPts val="0"/>
              </a:spcBef>
              <a:spcAft>
                <a:spcPts val="0"/>
              </a:spcAft>
              <a:buNone/>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E.g., ‘1. </a:t>
            </a:r>
            <a:r>
              <a:rPr lang="en-GB" b="1" baseline="0" dirty="0" err="1"/>
              <a:t>Er</a:t>
            </a:r>
            <a:r>
              <a:rPr lang="en-GB" b="1" baseline="0" dirty="0"/>
              <a:t> </a:t>
            </a:r>
            <a:r>
              <a:rPr lang="en-GB" b="1" baseline="0" dirty="0" err="1"/>
              <a:t>ist</a:t>
            </a:r>
            <a:r>
              <a:rPr lang="en-GB" b="1" baseline="0" dirty="0"/>
              <a:t> auf </a:t>
            </a:r>
            <a:r>
              <a:rPr lang="en-GB" b="1" baseline="0" dirty="0" err="1"/>
              <a:t>dem</a:t>
            </a:r>
            <a:r>
              <a:rPr lang="en-GB" b="1" baseline="0" dirty="0"/>
              <a:t> Festival’; ‘4. Sie </a:t>
            </a:r>
            <a:r>
              <a:rPr lang="en-GB" b="1" baseline="0" dirty="0" err="1"/>
              <a:t>geht</a:t>
            </a:r>
            <a:r>
              <a:rPr lang="en-GB" b="1" baseline="0" dirty="0"/>
              <a:t> in die </a:t>
            </a:r>
            <a:r>
              <a:rPr lang="en-GB" b="1" baseline="0" dirty="0" err="1"/>
              <a:t>Schule</a:t>
            </a:r>
            <a:r>
              <a:rPr lang="en-GB" b="1"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T</a:t>
            </a:r>
            <a:r>
              <a:rPr lang="en-GB" sz="1200" b="0" i="0" u="none" strike="noStrike" cap="none" dirty="0">
                <a:solidFill>
                  <a:schemeClr val="dk1"/>
                </a:solidFill>
                <a:effectLst/>
                <a:latin typeface="Calibri"/>
                <a:ea typeface="Calibri"/>
                <a:cs typeface="Calibri"/>
                <a:sym typeface="Calibri"/>
              </a:rPr>
              <a:t>he student speaking is thus compelled to select the correct preposition, case and use the correct article, whilst the listener is processing the vocabulary meaning.</a:t>
            </a:r>
          </a:p>
          <a:p>
            <a:br>
              <a:rPr lang="en-GB" dirty="0"/>
            </a:br>
            <a:endParaRPr b="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53971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This is</a:t>
            </a:r>
            <a:r>
              <a:rPr lang="en-GB" b="1" baseline="0" dirty="0"/>
              <a:t> a </a:t>
            </a:r>
            <a:r>
              <a:rPr lang="en-GB" b="1" dirty="0"/>
              <a:t>self-study version of the task</a:t>
            </a:r>
            <a:r>
              <a:rPr lang="en-GB" b="1" baseline="0" dirty="0"/>
              <a:t>.  </a:t>
            </a:r>
            <a:br>
              <a:rPr lang="en-GB" b="0" baseline="0" dirty="0"/>
            </a:br>
            <a:r>
              <a:rPr lang="en-GB" b="0" baseline="0" dirty="0"/>
              <a:t>The information that Partner B has is recorded and activated by clicking on each number.</a:t>
            </a:r>
            <a:br>
              <a:rPr lang="en-GB" b="0" baseline="0" dirty="0"/>
            </a:br>
            <a:r>
              <a:rPr lang="en-GB" b="0" baseline="0" dirty="0"/>
              <a:t>Students listen and record the answers in the correct part of the table, depending on whether Wolfgang and meaning are already somewhere or going </a:t>
            </a:r>
            <a:r>
              <a:rPr lang="en-GB" b="0" baseline="0" dirty="0" err="1"/>
              <a:t>somewhereuse</a:t>
            </a:r>
            <a:r>
              <a:rPr lang="en-GB" b="0" baseline="0" dirty="0"/>
              <a:t> the prompts to give their information in German for each question, and then click to hear Partner B’s information, which they then write down.</a:t>
            </a:r>
            <a:br>
              <a:rPr lang="en-GB" b="0" baseline="0" dirty="0"/>
            </a:br>
            <a:br>
              <a:rPr lang="en-GB" b="0" baseline="0" dirty="0"/>
            </a:br>
            <a:r>
              <a:rPr lang="en-GB" b="0" baseline="0" dirty="0"/>
              <a:t>After that, they can use the details on the Partner A </a:t>
            </a:r>
            <a:r>
              <a:rPr lang="en-GB" b="0" baseline="0" dirty="0" err="1"/>
              <a:t>pairwork</a:t>
            </a:r>
            <a:r>
              <a:rPr lang="en-GB" b="0" baseline="0" dirty="0"/>
              <a:t> sheet to give their information in German.</a:t>
            </a:r>
            <a:br>
              <a:rPr lang="en-GB" dirty="0"/>
            </a:br>
            <a:endParaRPr b="0" dirty="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21712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a:t>These are the answers to the acitivity on the previous slide.</a:t>
            </a:r>
          </a:p>
          <a:p>
            <a:pPr marL="0" lvl="0" indent="0" algn="l" rtl="0">
              <a:spcBef>
                <a:spcPts val="0"/>
              </a:spcBef>
              <a:spcAft>
                <a:spcPts val="0"/>
              </a:spcAft>
              <a:buNone/>
            </a:pPr>
            <a:endParaRPr lang="en-GB" b="0" baseline="0"/>
          </a:p>
          <a:p>
            <a:pPr marL="0" lvl="0" indent="0" algn="l" rtl="0">
              <a:spcBef>
                <a:spcPts val="0"/>
              </a:spcBef>
              <a:spcAft>
                <a:spcPts val="0"/>
              </a:spcAft>
              <a:buNone/>
            </a:pPr>
            <a:endParaRPr lang="en-GB" b="0" baseline="0"/>
          </a:p>
        </p:txBody>
      </p:sp>
      <p:sp>
        <p:nvSpPr>
          <p:cNvPr id="531" name="Google Shape;5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3865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a:t>
            </a:r>
            <a:r>
              <a:rPr lang="en-GB" baseline="0" dirty="0"/>
              <a:t> write the sentences implied by the pictures in each thought bubble, taking care to use the Row 2 and Row 3 articles correctly. </a:t>
            </a:r>
          </a:p>
          <a:p>
            <a:r>
              <a:rPr lang="en-GB" baseline="0" dirty="0"/>
              <a:t>Each student writes three extended sentences, choosing to be either Wolfgang OR Heidi.</a:t>
            </a:r>
          </a:p>
          <a:p>
            <a:r>
              <a:rPr lang="en-GB" b="1" baseline="0" dirty="0"/>
              <a:t>Note:  </a:t>
            </a:r>
            <a:r>
              <a:rPr lang="en-GB" baseline="0" dirty="0"/>
              <a:t>they won’t all be the same sentences as students can choose which combination of places to talk about in each sentence.</a:t>
            </a:r>
          </a:p>
          <a:p>
            <a:r>
              <a:rPr lang="en-GB" baseline="0" dirty="0"/>
              <a:t>Students can be encouraged to share their texts with each other.  They can orally translate these into English, and peer check answers for meaning.  </a:t>
            </a:r>
          </a:p>
          <a:p>
            <a:r>
              <a:rPr lang="en-GB" baseline="0" dirty="0"/>
              <a:t>Clearly, teachers will want to circulate as students are writing to check accuracy of Row 2/Row 3 articles.</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908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Without sound</a:t>
            </a:r>
            <a:r>
              <a:rPr lang="en-GB" sz="1200" baseline="0" dirty="0"/>
              <a:t> to elicit the pronunciation.</a:t>
            </a:r>
            <a:endParaRPr lang="en-GB" sz="1200" i="1"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panose="020F0502020204030204"/>
              </a: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762177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sz="1200" b="1" i="0" dirty="0">
                <a:latin typeface="Calibri"/>
                <a:ea typeface="Calibri"/>
                <a:cs typeface="Calibri"/>
                <a:sym typeface="Calibri"/>
              </a:rPr>
              <a:t>Note to resource creators: links needs to be properly formatted as hyperlinks (copy </a:t>
            </a:r>
            <a:r>
              <a:rPr lang="en-GB" sz="1200" b="1" i="0" dirty="0" err="1">
                <a:latin typeface="Calibri"/>
                <a:ea typeface="Calibri"/>
                <a:cs typeface="Calibri"/>
                <a:sym typeface="Calibri"/>
              </a:rPr>
              <a:t>url</a:t>
            </a:r>
            <a:r>
              <a:rPr lang="en-GB" sz="1200" b="1" i="0" dirty="0">
                <a:latin typeface="Calibri"/>
                <a:ea typeface="Calibri"/>
                <a:cs typeface="Calibri"/>
                <a:sym typeface="Calibri"/>
              </a:rPr>
              <a:t>, select target text, right click, and add hyperlink), do not paste the website </a:t>
            </a:r>
            <a:r>
              <a:rPr lang="en-GB" sz="1200" b="1" i="0" dirty="0" err="1">
                <a:latin typeface="Calibri"/>
                <a:ea typeface="Calibri"/>
                <a:cs typeface="Calibri"/>
                <a:sym typeface="Calibri"/>
              </a:rPr>
              <a:t>url</a:t>
            </a:r>
            <a:r>
              <a:rPr lang="en-GB" sz="1200" b="1" i="0" dirty="0">
                <a:latin typeface="Calibri"/>
                <a:ea typeface="Calibri"/>
                <a:cs typeface="Calibri"/>
                <a:sym typeface="Calibri"/>
              </a:rPr>
              <a:t> directly on the slide. The Student worksheet link to the resource portal needs to be formatted like the other links on the slide,  if this is done correctly there is no need to shorten the </a:t>
            </a:r>
            <a:r>
              <a:rPr lang="en-GB" sz="1200" b="1" i="0" dirty="0" err="1">
                <a:latin typeface="Calibri"/>
                <a:ea typeface="Calibri"/>
                <a:cs typeface="Calibri"/>
                <a:sym typeface="Calibri"/>
              </a:rPr>
              <a:t>url</a:t>
            </a:r>
            <a:r>
              <a:rPr lang="en-GB" sz="1200" b="1" i="0" dirty="0">
                <a:latin typeface="Calibri"/>
                <a:ea typeface="Calibri"/>
                <a:cs typeface="Calibri"/>
                <a:sym typeface="Calibri"/>
              </a:rPr>
              <a:t>. </a:t>
            </a:r>
            <a:endParaRPr sz="1200" i="0" dirty="0">
              <a:latin typeface="Calibri"/>
              <a:ea typeface="Calibri"/>
              <a:cs typeface="Calibri"/>
              <a:sym typeface="Calibri"/>
            </a:endParaRPr>
          </a:p>
        </p:txBody>
      </p:sp>
      <p:sp>
        <p:nvSpPr>
          <p:cNvPr id="678" name="Google Shape;67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50</a:t>
            </a:fld>
            <a:endParaRPr/>
          </a:p>
        </p:txBody>
      </p:sp>
    </p:spTree>
    <p:extLst>
      <p:ext uri="{BB962C8B-B14F-4D97-AF65-F5344CB8AC3E}">
        <p14:creationId xmlns:p14="http://schemas.microsoft.com/office/powerpoint/2010/main" val="41937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b="1" dirty="0"/>
              <a:t>Vocabulary</a:t>
            </a:r>
            <a:endParaRPr b="1" dirty="0"/>
          </a:p>
          <a:p>
            <a:pPr marL="0" lvl="0" indent="0" algn="l" rtl="0">
              <a:spcBef>
                <a:spcPts val="0"/>
              </a:spcBef>
              <a:spcAft>
                <a:spcPts val="0"/>
              </a:spcAft>
              <a:buNone/>
            </a:pPr>
            <a:r>
              <a:rPr lang="en-GB" dirty="0"/>
              <a:t>This vocabulary</a:t>
            </a:r>
            <a:r>
              <a:rPr lang="en-GB" baseline="0" dirty="0"/>
              <a:t> starter activity revisits the following vocabulary from this, and previous weeks.  The words in </a:t>
            </a:r>
            <a:r>
              <a:rPr lang="en-GB" b="1" baseline="0" dirty="0"/>
              <a:t>bold</a:t>
            </a:r>
            <a:r>
              <a:rPr lang="en-GB" baseline="0" dirty="0"/>
              <a:t> type are revisited in this task.</a:t>
            </a:r>
            <a:br>
              <a:rPr lang="en-GB" baseline="0" dirty="0"/>
            </a:b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introduced</a:t>
            </a:r>
            <a:r>
              <a:rPr lang="en-GB" sz="1200" b="1" i="0" u="none" strike="noStrike" cap="none" dirty="0">
                <a:solidFill>
                  <a:schemeClr val="dk1"/>
                </a:solidFill>
                <a:latin typeface="Calibri"/>
                <a:ea typeface="Calibri"/>
                <a:cs typeface="Calibri"/>
                <a:sym typeface="Calibri"/>
              </a:rPr>
              <a:t> this week (1 is the most common word in German): </a:t>
            </a:r>
            <a:endParaRPr lang="en-GB"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3.1.3 </a:t>
            </a:r>
            <a:r>
              <a:rPr lang="en-GB" sz="1200" b="0" i="0" u="none" strike="noStrike" cap="none" dirty="0">
                <a:solidFill>
                  <a:schemeClr val="dk1"/>
                </a:solidFill>
                <a:latin typeface="Calibri"/>
                <a:ea typeface="Calibri"/>
                <a:cs typeface="Calibri"/>
                <a:sym typeface="Calibri"/>
              </a:rPr>
              <a:t>- in [4], auf [17] </a:t>
            </a:r>
            <a:r>
              <a:rPr lang="en-GB" sz="1200" b="0" i="0" u="none" strike="noStrike" cap="none" dirty="0" err="1">
                <a:solidFill>
                  <a:schemeClr val="dk1"/>
                </a:solidFill>
                <a:latin typeface="Calibri"/>
                <a:ea typeface="Calibri"/>
                <a:cs typeface="Calibri"/>
                <a:sym typeface="Calibri"/>
              </a:rPr>
              <a:t>springen</a:t>
            </a:r>
            <a:r>
              <a:rPr lang="en-GB" sz="1200" b="0" i="0" u="none" strike="noStrike" cap="none" dirty="0">
                <a:solidFill>
                  <a:schemeClr val="dk1"/>
                </a:solidFill>
                <a:latin typeface="Calibri"/>
                <a:ea typeface="Calibri"/>
                <a:cs typeface="Calibri"/>
                <a:sym typeface="Calibri"/>
              </a:rPr>
              <a:t> [1468] fallen [278] </a:t>
            </a:r>
            <a:r>
              <a:rPr lang="en-GB" sz="1200" b="1" i="0" u="none" strike="noStrike" cap="none" dirty="0">
                <a:solidFill>
                  <a:schemeClr val="dk1"/>
                </a:solidFill>
                <a:latin typeface="Calibri"/>
                <a:ea typeface="Calibri"/>
                <a:cs typeface="Calibri"/>
                <a:sym typeface="Calibri"/>
              </a:rPr>
              <a:t>das Kino </a:t>
            </a:r>
            <a:r>
              <a:rPr lang="en-GB" sz="1200" b="0" i="0" u="none" strike="noStrike" cap="none" dirty="0">
                <a:solidFill>
                  <a:schemeClr val="dk1"/>
                </a:solidFill>
                <a:latin typeface="Calibri"/>
                <a:ea typeface="Calibri"/>
                <a:cs typeface="Calibri"/>
                <a:sym typeface="Calibri"/>
              </a:rPr>
              <a:t>[1825] </a:t>
            </a:r>
            <a:r>
              <a:rPr lang="en-GB" sz="1200" b="1" i="0" u="none" strike="noStrike" cap="none" dirty="0">
                <a:solidFill>
                  <a:schemeClr val="dk1"/>
                </a:solidFill>
                <a:latin typeface="Calibri"/>
                <a:ea typeface="Calibri"/>
                <a:cs typeface="Calibri"/>
                <a:sym typeface="Calibri"/>
              </a:rPr>
              <a:t>die </a:t>
            </a:r>
            <a:r>
              <a:rPr lang="en-GB" sz="1200" b="1" i="0" u="none" strike="noStrike" cap="none" dirty="0" err="1">
                <a:solidFill>
                  <a:schemeClr val="dk1"/>
                </a:solidFill>
                <a:latin typeface="Calibri"/>
                <a:ea typeface="Calibri"/>
                <a:cs typeface="Calibri"/>
                <a:sym typeface="Calibri"/>
              </a:rPr>
              <a:t>Stadt</a:t>
            </a:r>
            <a:r>
              <a:rPr lang="en-GB" sz="1200" b="1" i="0" u="none" strike="noStrike" cap="none" dirty="0">
                <a:solidFill>
                  <a:schemeClr val="dk1"/>
                </a:solidFill>
                <a:latin typeface="Calibri"/>
                <a:ea typeface="Calibri"/>
                <a:cs typeface="Calibri"/>
                <a:sym typeface="Calibri"/>
              </a:rPr>
              <a:t> </a:t>
            </a:r>
            <a:r>
              <a:rPr lang="en-GB" sz="1200" b="0" i="0" u="none" strike="noStrike" cap="none" dirty="0">
                <a:solidFill>
                  <a:schemeClr val="dk1"/>
                </a:solidFill>
                <a:latin typeface="Calibri"/>
                <a:ea typeface="Calibri"/>
                <a:cs typeface="Calibri"/>
                <a:sym typeface="Calibri"/>
              </a:rPr>
              <a:t>[186] das </a:t>
            </a:r>
            <a:r>
              <a:rPr lang="en-GB" sz="1200" b="0" i="0" u="none" strike="noStrike" cap="none" dirty="0" err="1">
                <a:solidFill>
                  <a:schemeClr val="dk1"/>
                </a:solidFill>
                <a:latin typeface="Calibri"/>
                <a:ea typeface="Calibri"/>
                <a:cs typeface="Calibri"/>
                <a:sym typeface="Calibri"/>
              </a:rPr>
              <a:t>Konzert</a:t>
            </a:r>
            <a:r>
              <a:rPr lang="en-GB" sz="1200" b="0" i="0" u="none" strike="noStrike" cap="none" dirty="0">
                <a:solidFill>
                  <a:schemeClr val="dk1"/>
                </a:solidFill>
                <a:latin typeface="Calibri"/>
                <a:ea typeface="Calibri"/>
                <a:cs typeface="Calibri"/>
                <a:sym typeface="Calibri"/>
              </a:rPr>
              <a:t> [1721] </a:t>
            </a:r>
            <a:r>
              <a:rPr lang="en-GB" sz="1200" b="1" i="0" u="none" strike="noStrike" cap="none" dirty="0">
                <a:solidFill>
                  <a:schemeClr val="dk1"/>
                </a:solidFill>
                <a:latin typeface="Calibri"/>
                <a:ea typeface="Calibri"/>
                <a:cs typeface="Calibri"/>
                <a:sym typeface="Calibri"/>
              </a:rPr>
              <a:t>das </a:t>
            </a:r>
            <a:r>
              <a:rPr lang="en-GB" sz="1200" b="1" i="0" u="none" strike="noStrike" cap="none" dirty="0" err="1">
                <a:solidFill>
                  <a:schemeClr val="dk1"/>
                </a:solidFill>
                <a:latin typeface="Calibri"/>
                <a:ea typeface="Calibri"/>
                <a:cs typeface="Calibri"/>
                <a:sym typeface="Calibri"/>
              </a:rPr>
              <a:t>Geschäft</a:t>
            </a:r>
            <a:r>
              <a:rPr lang="en-GB" sz="1200" b="1" i="0" u="none" strike="noStrike" cap="none" dirty="0">
                <a:solidFill>
                  <a:schemeClr val="dk1"/>
                </a:solidFill>
                <a:latin typeface="Calibri"/>
                <a:ea typeface="Calibri"/>
                <a:cs typeface="Calibri"/>
                <a:sym typeface="Calibri"/>
              </a:rPr>
              <a:t> </a:t>
            </a:r>
            <a:r>
              <a:rPr lang="en-GB" sz="1200" b="0" i="0" u="none" strike="noStrike" cap="none" dirty="0">
                <a:solidFill>
                  <a:schemeClr val="dk1"/>
                </a:solidFill>
                <a:latin typeface="Calibri"/>
                <a:ea typeface="Calibri"/>
                <a:cs typeface="Calibri"/>
                <a:sym typeface="Calibri"/>
              </a:rPr>
              <a:t>[663] </a:t>
            </a:r>
            <a:r>
              <a:rPr lang="en-GB" sz="1200" b="1" i="0" u="none" strike="noStrike" cap="none" dirty="0">
                <a:solidFill>
                  <a:schemeClr val="dk1"/>
                </a:solidFill>
                <a:latin typeface="Calibri"/>
                <a:ea typeface="Calibri"/>
                <a:cs typeface="Calibri"/>
                <a:sym typeface="Calibri"/>
              </a:rPr>
              <a:t>das Museum </a:t>
            </a:r>
            <a:r>
              <a:rPr lang="en-GB" sz="1200" b="0" i="0" u="none" strike="noStrike" cap="none" dirty="0">
                <a:solidFill>
                  <a:schemeClr val="dk1"/>
                </a:solidFill>
                <a:latin typeface="Calibri"/>
                <a:ea typeface="Calibri"/>
                <a:cs typeface="Calibri"/>
                <a:sym typeface="Calibri"/>
              </a:rPr>
              <a:t>[1360] </a:t>
            </a:r>
            <a:r>
              <a:rPr lang="en-GB" sz="1200" b="0" i="0" u="none" strike="noStrike" cap="none" dirty="0" err="1">
                <a:solidFill>
                  <a:schemeClr val="dk1"/>
                </a:solidFill>
                <a:latin typeface="Calibri"/>
                <a:ea typeface="Calibri"/>
                <a:cs typeface="Calibri"/>
                <a:sym typeface="Calibri"/>
              </a:rPr>
              <a:t>angenehm</a:t>
            </a:r>
            <a:r>
              <a:rPr lang="en-GB" sz="1200" b="0" i="0" u="none" strike="noStrike" cap="none" dirty="0">
                <a:solidFill>
                  <a:schemeClr val="dk1"/>
                </a:solidFill>
                <a:latin typeface="Calibri"/>
                <a:ea typeface="Calibri"/>
                <a:cs typeface="Calibri"/>
                <a:sym typeface="Calibri"/>
              </a:rPr>
              <a:t> [1748]</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German):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2.2.4 </a:t>
            </a:r>
            <a:r>
              <a:rPr lang="en-GB" sz="1200" b="0" i="0" u="none" strike="noStrike" cap="none" dirty="0">
                <a:solidFill>
                  <a:schemeClr val="dk1"/>
                </a:solidFill>
                <a:latin typeface="Calibri"/>
                <a:ea typeface="Calibri"/>
                <a:cs typeface="Calibri"/>
                <a:sym typeface="Calibri"/>
              </a:rPr>
              <a:t>- </a:t>
            </a:r>
            <a:r>
              <a:rPr lang="en-GB" sz="1200" b="1" i="0" u="none" strike="noStrike" cap="none" dirty="0">
                <a:solidFill>
                  <a:schemeClr val="dk1"/>
                </a:solidFill>
                <a:latin typeface="Calibri"/>
                <a:ea typeface="Calibri"/>
                <a:cs typeface="Calibri"/>
                <a:sym typeface="Calibri"/>
              </a:rPr>
              <a:t>Rad </a:t>
            </a:r>
            <a:r>
              <a:rPr lang="en-GB" sz="1200" b="1" i="0" u="none" strike="noStrike" cap="none" dirty="0" err="1">
                <a:solidFill>
                  <a:schemeClr val="dk1"/>
                </a:solidFill>
                <a:latin typeface="Calibri"/>
                <a:ea typeface="Calibri"/>
                <a:cs typeface="Calibri"/>
                <a:sym typeface="Calibri"/>
              </a:rPr>
              <a:t>fahren</a:t>
            </a:r>
            <a:r>
              <a:rPr lang="en-GB" sz="1200" b="1" i="0" u="none" strike="noStrike" cap="none" dirty="0">
                <a:solidFill>
                  <a:schemeClr val="dk1"/>
                </a:solidFill>
                <a:latin typeface="Calibri"/>
                <a:ea typeface="Calibri"/>
                <a:cs typeface="Calibri"/>
                <a:sym typeface="Calibri"/>
              </a:rPr>
              <a:t> </a:t>
            </a:r>
            <a:r>
              <a:rPr lang="en-GB" sz="1200" b="0" i="0" u="none" strike="noStrike" cap="none" dirty="0">
                <a:solidFill>
                  <a:schemeClr val="dk1"/>
                </a:solidFill>
                <a:latin typeface="Calibri"/>
                <a:ea typeface="Calibri"/>
                <a:cs typeface="Calibri"/>
                <a:sym typeface="Calibri"/>
              </a:rPr>
              <a:t>[2156/169] am </a:t>
            </a:r>
            <a:r>
              <a:rPr lang="en-GB" sz="1200" b="0" i="0" u="none" strike="noStrike" cap="none" dirty="0" err="1">
                <a:solidFill>
                  <a:schemeClr val="dk1"/>
                </a:solidFill>
                <a:latin typeface="Calibri"/>
                <a:ea typeface="Calibri"/>
                <a:cs typeface="Calibri"/>
                <a:sym typeface="Calibri"/>
              </a:rPr>
              <a:t>Nachmittag</a:t>
            </a:r>
            <a:r>
              <a:rPr lang="en-GB" sz="1200" b="0" i="0" u="none" strike="noStrike" cap="none" dirty="0">
                <a:solidFill>
                  <a:schemeClr val="dk1"/>
                </a:solidFill>
                <a:latin typeface="Calibri"/>
                <a:ea typeface="Calibri"/>
                <a:cs typeface="Calibri"/>
                <a:sym typeface="Calibri"/>
              </a:rPr>
              <a:t> [1426] </a:t>
            </a:r>
            <a:r>
              <a:rPr lang="en-GB" sz="1200" b="1" i="0" u="none" strike="noStrike" cap="none" dirty="0">
                <a:solidFill>
                  <a:schemeClr val="dk1"/>
                </a:solidFill>
                <a:latin typeface="Calibri"/>
                <a:ea typeface="Calibri"/>
                <a:cs typeface="Calibri"/>
                <a:sym typeface="Calibri"/>
              </a:rPr>
              <a:t>am Abend </a:t>
            </a:r>
            <a:r>
              <a:rPr lang="en-GB" sz="1200" b="0" i="0" u="none" strike="noStrike" cap="none" dirty="0">
                <a:solidFill>
                  <a:schemeClr val="dk1"/>
                </a:solidFill>
                <a:latin typeface="Calibri"/>
                <a:ea typeface="Calibri"/>
                <a:cs typeface="Calibri"/>
                <a:sym typeface="Calibri"/>
              </a:rPr>
              <a:t>[313] </a:t>
            </a:r>
            <a:r>
              <a:rPr lang="en-GB" sz="1200" b="1" i="0" u="none" strike="noStrike" cap="none" dirty="0">
                <a:solidFill>
                  <a:schemeClr val="dk1"/>
                </a:solidFill>
                <a:latin typeface="Calibri"/>
                <a:ea typeface="Calibri"/>
                <a:cs typeface="Calibri"/>
                <a:sym typeface="Calibri"/>
              </a:rPr>
              <a:t>am </a:t>
            </a:r>
            <a:r>
              <a:rPr lang="en-GB" sz="1200" b="1" i="0" u="none" strike="noStrike" cap="none" dirty="0" err="1">
                <a:solidFill>
                  <a:schemeClr val="dk1"/>
                </a:solidFill>
                <a:latin typeface="Calibri"/>
                <a:ea typeface="Calibri"/>
                <a:cs typeface="Calibri"/>
                <a:sym typeface="Calibri"/>
              </a:rPr>
              <a:t>Wochenende</a:t>
            </a:r>
            <a:r>
              <a:rPr lang="en-GB" sz="1200" b="1" i="0" u="none" strike="noStrike" cap="none" dirty="0">
                <a:solidFill>
                  <a:schemeClr val="dk1"/>
                </a:solidFill>
                <a:latin typeface="Calibri"/>
                <a:ea typeface="Calibri"/>
                <a:cs typeface="Calibri"/>
                <a:sym typeface="Calibri"/>
              </a:rPr>
              <a:t> </a:t>
            </a:r>
            <a:r>
              <a:rPr lang="en-GB" sz="1200" b="0" i="0" u="none" strike="noStrike" cap="none" dirty="0">
                <a:solidFill>
                  <a:schemeClr val="dk1"/>
                </a:solidFill>
                <a:latin typeface="Calibri"/>
                <a:ea typeface="Calibri"/>
                <a:cs typeface="Calibri"/>
                <a:sym typeface="Calibri"/>
              </a:rPr>
              <a:t>[764] </a:t>
            </a:r>
            <a:r>
              <a:rPr lang="en-GB" sz="1200" b="0" i="0" u="none" strike="noStrike" cap="none" dirty="0" err="1">
                <a:solidFill>
                  <a:schemeClr val="dk1"/>
                </a:solidFill>
                <a:latin typeface="Calibri"/>
                <a:ea typeface="Calibri"/>
                <a:cs typeface="Calibri"/>
                <a:sym typeface="Calibri"/>
              </a:rPr>
              <a:t>mit</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wem</a:t>
            </a:r>
            <a:r>
              <a:rPr lang="en-GB" sz="1200" b="0" i="0" u="none" strike="noStrike" cap="none" dirty="0">
                <a:solidFill>
                  <a:schemeClr val="dk1"/>
                </a:solidFill>
                <a:latin typeface="Calibri"/>
                <a:ea typeface="Calibri"/>
                <a:cs typeface="Calibri"/>
                <a:sym typeface="Calibri"/>
              </a:rPr>
              <a:t>? [13/173] </a:t>
            </a:r>
            <a:r>
              <a:rPr lang="en-GB" sz="1200" b="0" i="0" u="none" strike="noStrike" cap="none" dirty="0" err="1">
                <a:solidFill>
                  <a:schemeClr val="dk1"/>
                </a:solidFill>
                <a:latin typeface="Calibri"/>
                <a:ea typeface="Calibri"/>
                <a:cs typeface="Calibri"/>
                <a:sym typeface="Calibri"/>
              </a:rPr>
              <a:t>heute</a:t>
            </a:r>
            <a:r>
              <a:rPr lang="en-GB" sz="1200" b="0" i="0" u="none" strike="noStrike" cap="none" dirty="0">
                <a:solidFill>
                  <a:schemeClr val="dk1"/>
                </a:solidFill>
                <a:latin typeface="Calibri"/>
                <a:ea typeface="Calibri"/>
                <a:cs typeface="Calibri"/>
                <a:sym typeface="Calibri"/>
              </a:rPr>
              <a:t> [121] </a:t>
            </a:r>
            <a:r>
              <a:rPr lang="en-GB" sz="1200" b="0" i="0" u="none" strike="noStrike" cap="none" dirty="0" err="1">
                <a:solidFill>
                  <a:schemeClr val="dk1"/>
                </a:solidFill>
                <a:latin typeface="Calibri"/>
                <a:ea typeface="Calibri"/>
                <a:cs typeface="Calibri"/>
                <a:sym typeface="Calibri"/>
              </a:rPr>
              <a:t>Fleisch</a:t>
            </a:r>
            <a:r>
              <a:rPr lang="en-GB" sz="1200" b="0" i="0" u="none" strike="noStrike" cap="none" dirty="0">
                <a:solidFill>
                  <a:schemeClr val="dk1"/>
                </a:solidFill>
                <a:latin typeface="Calibri"/>
                <a:ea typeface="Calibri"/>
                <a:cs typeface="Calibri"/>
                <a:sym typeface="Calibri"/>
              </a:rPr>
              <a:t> [1624] </a:t>
            </a:r>
            <a:r>
              <a:rPr lang="en-GB" sz="1200" b="0" i="0" u="none" strike="noStrike" cap="none" dirty="0" err="1">
                <a:solidFill>
                  <a:schemeClr val="dk1"/>
                </a:solidFill>
                <a:latin typeface="Calibri"/>
                <a:ea typeface="Calibri"/>
                <a:cs typeface="Calibri"/>
                <a:sym typeface="Calibri"/>
              </a:rPr>
              <a:t>Gemüse</a:t>
            </a:r>
            <a:r>
              <a:rPr lang="en-GB" sz="1200" b="0" i="0" u="none" strike="noStrike" cap="none" dirty="0">
                <a:solidFill>
                  <a:schemeClr val="dk1"/>
                </a:solidFill>
                <a:latin typeface="Calibri"/>
                <a:ea typeface="Calibri"/>
                <a:cs typeface="Calibri"/>
                <a:sym typeface="Calibri"/>
              </a:rPr>
              <a:t> [3450] </a:t>
            </a:r>
            <a:r>
              <a:rPr lang="en-GB" sz="1200" b="0" i="0" u="none" strike="noStrike" cap="none" dirty="0" err="1">
                <a:solidFill>
                  <a:schemeClr val="dk1"/>
                </a:solidFill>
                <a:latin typeface="Calibri"/>
                <a:ea typeface="Calibri"/>
                <a:cs typeface="Calibri"/>
                <a:sym typeface="Calibri"/>
              </a:rPr>
              <a:t>Eis</a:t>
            </a:r>
            <a:r>
              <a:rPr lang="en-GB" sz="1200" b="0" i="0" u="none" strike="noStrike" cap="none" dirty="0">
                <a:solidFill>
                  <a:schemeClr val="dk1"/>
                </a:solidFill>
                <a:latin typeface="Calibri"/>
                <a:ea typeface="Calibri"/>
                <a:cs typeface="Calibri"/>
                <a:sym typeface="Calibri"/>
              </a:rPr>
              <a:t> [2818] die </a:t>
            </a:r>
            <a:r>
              <a:rPr lang="en-GB" sz="1200" b="0" i="0" u="none" strike="noStrike" cap="none" dirty="0" err="1">
                <a:solidFill>
                  <a:schemeClr val="dk1"/>
                </a:solidFill>
                <a:latin typeface="Calibri"/>
                <a:ea typeface="Calibri"/>
                <a:cs typeface="Calibri"/>
                <a:sym typeface="Calibri"/>
              </a:rPr>
              <a:t>Tasche</a:t>
            </a:r>
            <a:r>
              <a:rPr lang="en-GB" sz="1200" b="0" i="0" u="none" strike="noStrike" cap="none" dirty="0">
                <a:solidFill>
                  <a:schemeClr val="dk1"/>
                </a:solidFill>
                <a:latin typeface="Calibri"/>
                <a:ea typeface="Calibri"/>
                <a:cs typeface="Calibri"/>
                <a:sym typeface="Calibri"/>
              </a:rPr>
              <a:t> [1638]</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2.1.3 </a:t>
            </a:r>
            <a:r>
              <a:rPr lang="en-GB" sz="1200" b="0" i="0" u="none" strike="noStrike" cap="none" dirty="0">
                <a:solidFill>
                  <a:schemeClr val="dk1"/>
                </a:solidFill>
                <a:latin typeface="Calibri"/>
                <a:ea typeface="Calibri"/>
                <a:cs typeface="Calibri"/>
                <a:sym typeface="Calibri"/>
              </a:rPr>
              <a:t>- </a:t>
            </a:r>
            <a:r>
              <a:rPr lang="en-GB" sz="1200" b="1" i="0" u="none" strike="noStrike" cap="none" dirty="0">
                <a:solidFill>
                  <a:schemeClr val="dk1"/>
                </a:solidFill>
                <a:latin typeface="Calibri"/>
                <a:ea typeface="Calibri"/>
                <a:cs typeface="Calibri"/>
                <a:sym typeface="Calibri"/>
              </a:rPr>
              <a:t>mag</a:t>
            </a:r>
            <a:r>
              <a:rPr lang="en-GB" sz="1200" b="0" i="0" u="none" strike="noStrike" cap="none" dirty="0">
                <a:solidFill>
                  <a:schemeClr val="dk1"/>
                </a:solidFill>
                <a:latin typeface="Calibri"/>
                <a:ea typeface="Calibri"/>
                <a:cs typeface="Calibri"/>
                <a:sym typeface="Calibri"/>
              </a:rPr>
              <a:t> [151] </a:t>
            </a:r>
            <a:r>
              <a:rPr lang="en-GB" sz="1200" b="0" i="0" u="none" strike="noStrike" cap="none" dirty="0" err="1">
                <a:solidFill>
                  <a:schemeClr val="dk1"/>
                </a:solidFill>
                <a:latin typeface="Calibri"/>
                <a:ea typeface="Calibri"/>
                <a:cs typeface="Calibri"/>
                <a:sym typeface="Calibri"/>
              </a:rPr>
              <a:t>mögen</a:t>
            </a:r>
            <a:r>
              <a:rPr lang="en-GB" sz="1200" b="0" i="0" u="none" strike="noStrike" cap="none" dirty="0">
                <a:solidFill>
                  <a:schemeClr val="dk1"/>
                </a:solidFill>
                <a:latin typeface="Calibri"/>
                <a:ea typeface="Calibri"/>
                <a:cs typeface="Calibri"/>
                <a:sym typeface="Calibri"/>
              </a:rPr>
              <a:t> [151] </a:t>
            </a:r>
            <a:r>
              <a:rPr lang="en-GB" sz="1200" b="0" i="0" u="none" strike="noStrike" cap="none" dirty="0" err="1">
                <a:solidFill>
                  <a:schemeClr val="dk1"/>
                </a:solidFill>
                <a:latin typeface="Calibri"/>
                <a:ea typeface="Calibri"/>
                <a:cs typeface="Calibri"/>
                <a:sym typeface="Calibri"/>
              </a:rPr>
              <a:t>ihn</a:t>
            </a:r>
            <a:r>
              <a:rPr lang="en-GB" sz="1200" b="0" i="0" u="none" strike="noStrike" cap="none" dirty="0">
                <a:solidFill>
                  <a:schemeClr val="dk1"/>
                </a:solidFill>
                <a:latin typeface="Calibri"/>
                <a:ea typeface="Calibri"/>
                <a:cs typeface="Calibri"/>
                <a:sym typeface="Calibri"/>
              </a:rPr>
              <a:t> (him/it) [93] </a:t>
            </a:r>
            <a:r>
              <a:rPr lang="en-GB" sz="1200" b="0" i="0" u="none" strike="noStrike" cap="none" dirty="0" err="1">
                <a:solidFill>
                  <a:schemeClr val="dk1"/>
                </a:solidFill>
                <a:latin typeface="Calibri"/>
                <a:ea typeface="Calibri"/>
                <a:cs typeface="Calibri"/>
                <a:sym typeface="Calibri"/>
              </a:rPr>
              <a:t>sie</a:t>
            </a:r>
            <a:r>
              <a:rPr lang="en-GB" sz="1200" b="0" i="0" u="none" strike="noStrike" cap="none" dirty="0">
                <a:solidFill>
                  <a:schemeClr val="dk1"/>
                </a:solidFill>
                <a:latin typeface="Calibri"/>
                <a:ea typeface="Calibri"/>
                <a:cs typeface="Calibri"/>
                <a:sym typeface="Calibri"/>
              </a:rPr>
              <a:t> (her/it) [10] die </a:t>
            </a:r>
            <a:r>
              <a:rPr lang="en-GB" sz="1200" b="0" i="0" u="none" strike="noStrike" cap="none" dirty="0" err="1">
                <a:solidFill>
                  <a:schemeClr val="dk1"/>
                </a:solidFill>
                <a:latin typeface="Calibri"/>
                <a:ea typeface="Calibri"/>
                <a:cs typeface="Calibri"/>
                <a:sym typeface="Calibri"/>
              </a:rPr>
              <a:t>Fremdsprache</a:t>
            </a:r>
            <a:r>
              <a:rPr lang="en-GB" sz="1200" b="0" i="0" u="none" strike="noStrike" cap="none" dirty="0">
                <a:solidFill>
                  <a:schemeClr val="dk1"/>
                </a:solidFill>
                <a:latin typeface="Calibri"/>
                <a:ea typeface="Calibri"/>
                <a:cs typeface="Calibri"/>
                <a:sym typeface="Calibri"/>
              </a:rPr>
              <a:t> [1791] die </a:t>
            </a:r>
            <a:r>
              <a:rPr lang="en-GB" sz="1200" b="0" i="0" u="none" strike="noStrike" cap="none" dirty="0" err="1">
                <a:solidFill>
                  <a:schemeClr val="dk1"/>
                </a:solidFill>
                <a:latin typeface="Calibri"/>
                <a:ea typeface="Calibri"/>
                <a:cs typeface="Calibri"/>
                <a:sym typeface="Calibri"/>
              </a:rPr>
              <a:t>Kunst</a:t>
            </a:r>
            <a:r>
              <a:rPr lang="en-GB" sz="1200" b="0" i="0" u="none" strike="noStrike" cap="none" dirty="0">
                <a:solidFill>
                  <a:schemeClr val="dk1"/>
                </a:solidFill>
                <a:latin typeface="Calibri"/>
                <a:ea typeface="Calibri"/>
                <a:cs typeface="Calibri"/>
                <a:sym typeface="Calibri"/>
              </a:rPr>
              <a:t> [468] die </a:t>
            </a:r>
            <a:r>
              <a:rPr lang="en-GB" sz="1200" b="0" i="0" u="none" strike="noStrike" cap="none" dirty="0" err="1">
                <a:solidFill>
                  <a:schemeClr val="dk1"/>
                </a:solidFill>
                <a:latin typeface="Calibri"/>
                <a:ea typeface="Calibri"/>
                <a:cs typeface="Calibri"/>
                <a:sym typeface="Calibri"/>
              </a:rPr>
              <a:t>Naturwissenschaft</a:t>
            </a:r>
            <a:r>
              <a:rPr lang="en-GB" sz="1200" b="0" i="0" u="none" strike="noStrike" cap="none" dirty="0">
                <a:solidFill>
                  <a:schemeClr val="dk1"/>
                </a:solidFill>
                <a:latin typeface="Calibri"/>
                <a:ea typeface="Calibri"/>
                <a:cs typeface="Calibri"/>
                <a:sym typeface="Calibri"/>
              </a:rPr>
              <a:t> [3772] das </a:t>
            </a:r>
            <a:r>
              <a:rPr lang="en-GB" sz="1200" b="0" i="0" u="none" strike="noStrike" cap="none" dirty="0" err="1">
                <a:solidFill>
                  <a:schemeClr val="dk1"/>
                </a:solidFill>
                <a:latin typeface="Calibri"/>
                <a:ea typeface="Calibri"/>
                <a:cs typeface="Calibri"/>
                <a:sym typeface="Calibri"/>
              </a:rPr>
              <a:t>Schulfach</a:t>
            </a:r>
            <a:r>
              <a:rPr lang="en-GB" sz="1200" b="0" i="0" u="none" strike="noStrike" cap="none" dirty="0">
                <a:solidFill>
                  <a:schemeClr val="dk1"/>
                </a:solidFill>
                <a:latin typeface="Calibri"/>
                <a:ea typeface="Calibri"/>
                <a:cs typeface="Calibri"/>
                <a:sym typeface="Calibri"/>
              </a:rPr>
              <a:t> [208/698] die </a:t>
            </a:r>
            <a:r>
              <a:rPr lang="en-GB" sz="1200" b="0" i="0" u="none" strike="noStrike" cap="none" dirty="0" err="1">
                <a:solidFill>
                  <a:schemeClr val="dk1"/>
                </a:solidFill>
                <a:latin typeface="Calibri"/>
                <a:ea typeface="Calibri"/>
                <a:cs typeface="Calibri"/>
                <a:sym typeface="Calibri"/>
              </a:rPr>
              <a:t>Mathematik</a:t>
            </a:r>
            <a:r>
              <a:rPr lang="en-GB" sz="1200" b="0" i="0" u="none" strike="noStrike" cap="none" dirty="0">
                <a:solidFill>
                  <a:schemeClr val="dk1"/>
                </a:solidFill>
                <a:latin typeface="Calibri"/>
                <a:ea typeface="Calibri"/>
                <a:cs typeface="Calibri"/>
                <a:sym typeface="Calibri"/>
              </a:rPr>
              <a:t> [1827]  Deutsch [105]</a:t>
            </a:r>
            <a:endParaRPr lang="en-GB" dirty="0"/>
          </a:p>
          <a:p>
            <a:pPr marL="0" lvl="0" indent="0" algn="l" rtl="0">
              <a:lnSpc>
                <a:spcPct val="100000"/>
              </a:lnSpc>
              <a:spcBef>
                <a:spcPts val="0"/>
              </a:spcBef>
              <a:spcAft>
                <a:spcPts val="0"/>
              </a:spcAft>
              <a:buClr>
                <a:schemeClr val="dk1"/>
              </a:buClr>
              <a:buSzPts val="1400"/>
              <a:buFont typeface="Calibri"/>
              <a:buNone/>
            </a:pPr>
            <a:endParaRPr lang="en-GB" dirty="0"/>
          </a:p>
          <a:p>
            <a:pPr marL="0" lvl="0" indent="0" algn="l" rtl="0">
              <a:lnSpc>
                <a:spcPct val="100000"/>
              </a:lnSpc>
              <a:spcBef>
                <a:spcPts val="0"/>
              </a:spcBef>
              <a:spcAft>
                <a:spcPts val="0"/>
              </a:spcAft>
              <a:buClr>
                <a:schemeClr val="dk1"/>
              </a:buClr>
              <a:buSzPts val="1400"/>
              <a:buFont typeface="Calibri"/>
              <a:buNone/>
            </a:pPr>
            <a:r>
              <a:rPr lang="en-GB" b="1" dirty="0"/>
              <a:t>Additional known vocabulary or cognates to recycle</a:t>
            </a:r>
            <a:r>
              <a:rPr lang="en-GB" dirty="0"/>
              <a:t>:</a:t>
            </a:r>
          </a:p>
          <a:p>
            <a:pPr marL="0" lvl="0" indent="0" algn="l" rtl="0">
              <a:lnSpc>
                <a:spcPct val="100000"/>
              </a:lnSpc>
              <a:spcBef>
                <a:spcPts val="0"/>
              </a:spcBef>
              <a:spcAft>
                <a:spcPts val="0"/>
              </a:spcAft>
              <a:buClr>
                <a:schemeClr val="dk1"/>
              </a:buClr>
              <a:buSzPts val="1400"/>
              <a:buFont typeface="Calibri"/>
              <a:buNone/>
            </a:pPr>
            <a:r>
              <a:rPr lang="en-GB" dirty="0"/>
              <a:t>der Boden [445] der Park [&gt;4034] die </a:t>
            </a:r>
            <a:r>
              <a:rPr lang="en-GB" dirty="0" err="1"/>
              <a:t>Stadt</a:t>
            </a:r>
            <a:r>
              <a:rPr lang="en-GB" dirty="0"/>
              <a:t> [188] die </a:t>
            </a:r>
            <a:r>
              <a:rPr lang="en-GB" dirty="0" err="1"/>
              <a:t>Schule</a:t>
            </a:r>
            <a:r>
              <a:rPr lang="en-GB" dirty="0"/>
              <a:t> [208] das </a:t>
            </a:r>
            <a:r>
              <a:rPr lang="en-GB" dirty="0" err="1"/>
              <a:t>Klassenzimmer</a:t>
            </a:r>
            <a:r>
              <a:rPr lang="en-GB" dirty="0"/>
              <a:t> [609/619]  das Café [2345] die </a:t>
            </a:r>
            <a:r>
              <a:rPr lang="en-GB" dirty="0" err="1"/>
              <a:t>Bibliothek</a:t>
            </a:r>
            <a:r>
              <a:rPr lang="en-GB" dirty="0"/>
              <a:t> [927] das </a:t>
            </a:r>
            <a:r>
              <a:rPr lang="en-GB" dirty="0" err="1"/>
              <a:t>Theater</a:t>
            </a:r>
            <a:r>
              <a:rPr lang="en-GB" dirty="0"/>
              <a:t> [725] der </a:t>
            </a:r>
            <a:r>
              <a:rPr lang="en-GB" dirty="0" err="1"/>
              <a:t>Markt</a:t>
            </a:r>
            <a:r>
              <a:rPr lang="en-GB" dirty="0"/>
              <a:t> [508] </a:t>
            </a:r>
            <a:r>
              <a:rPr lang="en-GB" dirty="0" err="1"/>
              <a:t>kommen</a:t>
            </a:r>
            <a:r>
              <a:rPr lang="en-GB" dirty="0"/>
              <a:t> [61] </a:t>
            </a:r>
            <a:r>
              <a:rPr lang="en-GB" dirty="0" err="1"/>
              <a:t>stehen</a:t>
            </a:r>
            <a:r>
              <a:rPr lang="en-GB" dirty="0"/>
              <a:t> [87] </a:t>
            </a:r>
            <a:r>
              <a:rPr lang="en-GB" dirty="0" err="1"/>
              <a:t>sitzen</a:t>
            </a:r>
            <a:r>
              <a:rPr lang="en-GB" dirty="0"/>
              <a:t> [261] still [1405]</a:t>
            </a:r>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47491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1467090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2900835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GB" dirty="0"/>
          </a:p>
        </p:txBody>
      </p:sp>
      <p:sp>
        <p:nvSpPr>
          <p:cNvPr id="85" name="Google Shape;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551319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4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45"/>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7"/>
        <p:cNvGrpSpPr/>
        <p:nvPr/>
      </p:nvGrpSpPr>
      <p:grpSpPr>
        <a:xfrm>
          <a:off x="0" y="0"/>
          <a:ext cx="0" cy="0"/>
          <a:chOff x="0" y="0"/>
          <a:chExt cx="0" cy="0"/>
        </a:xfrm>
      </p:grpSpPr>
      <p:sp>
        <p:nvSpPr>
          <p:cNvPr id="48" name="Google Shape;48;p5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3061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658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5334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9771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427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8333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04/05/2020</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27721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04/05/2020</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982982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6"/>
        <p:cNvGrpSpPr/>
        <p:nvPr/>
      </p:nvGrpSpPr>
      <p:grpSpPr>
        <a:xfrm>
          <a:off x="0" y="0"/>
          <a:ext cx="0" cy="0"/>
          <a:chOff x="0" y="0"/>
          <a:chExt cx="0" cy="0"/>
        </a:xfrm>
      </p:grpSpPr>
      <p:sp>
        <p:nvSpPr>
          <p:cNvPr id="17" name="Google Shape;17;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04/05/2020</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677371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04/05/2020</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790188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04/05/2020</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28904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8"/>
        <p:cNvGrpSpPr/>
        <p:nvPr/>
      </p:nvGrpSpPr>
      <p:grpSpPr>
        <a:xfrm>
          <a:off x="0" y="0"/>
          <a:ext cx="0" cy="0"/>
          <a:chOff x="0" y="0"/>
          <a:chExt cx="0" cy="0"/>
        </a:xfrm>
      </p:grpSpPr>
      <p:sp>
        <p:nvSpPr>
          <p:cNvPr id="19" name="Google Shape;19;p4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
        <p:cNvGrpSpPr/>
        <p:nvPr/>
      </p:nvGrpSpPr>
      <p:grpSpPr>
        <a:xfrm>
          <a:off x="0" y="0"/>
          <a:ext cx="0" cy="0"/>
          <a:chOff x="0" y="0"/>
          <a:chExt cx="0" cy="0"/>
        </a:xfrm>
      </p:grpSpPr>
      <p:sp>
        <p:nvSpPr>
          <p:cNvPr id="23" name="Google Shape;23;p4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5"/>
        <p:cNvGrpSpPr/>
        <p:nvPr/>
      </p:nvGrpSpPr>
      <p:grpSpPr>
        <a:xfrm>
          <a:off x="0" y="0"/>
          <a:ext cx="0" cy="0"/>
          <a:chOff x="0" y="0"/>
          <a:chExt cx="0" cy="0"/>
        </a:xfrm>
      </p:grpSpPr>
      <p:sp>
        <p:nvSpPr>
          <p:cNvPr id="26" name="Google Shape;26;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9"/>
        <p:cNvGrpSpPr/>
        <p:nvPr/>
      </p:nvGrpSpPr>
      <p:grpSpPr>
        <a:xfrm>
          <a:off x="0" y="0"/>
          <a:ext cx="0" cy="0"/>
          <a:chOff x="0" y="0"/>
          <a:chExt cx="0" cy="0"/>
        </a:xfrm>
      </p:grpSpPr>
      <p:sp>
        <p:nvSpPr>
          <p:cNvPr id="30" name="Google Shape;30;p5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5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5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53"/>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30569415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5.gif"/><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15.gi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5.gif"/><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29.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8.gif"/><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image" Target="../media/image13.pn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30.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s>
</file>

<file path=ppt/slides/_rels/slide33.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comments" Target="../comments/comment1.xml"/><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jpeg"/><Relationship Id="rId4" Type="http://schemas.openxmlformats.org/officeDocument/2006/relationships/audio" Target="../media/audio3.wav"/><Relationship Id="rId9" Type="http://schemas.openxmlformats.org/officeDocument/2006/relationships/audio" Target="../media/audio8.wav"/></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wav"/><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5.xml"/><Relationship Id="rId5" Type="http://schemas.openxmlformats.org/officeDocument/2006/relationships/slideLayout" Target="../slideLayouts/slideLayout3.xml"/><Relationship Id="rId4" Type="http://schemas.openxmlformats.org/officeDocument/2006/relationships/audio" Target="../media/media2.wav"/></Relationships>
</file>

<file path=ppt/slides/_rels/slide4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39.gif"/><Relationship Id="rId10" Type="http://schemas.openxmlformats.org/officeDocument/2006/relationships/image" Target="../media/image47.png"/><Relationship Id="rId4" Type="http://schemas.openxmlformats.org/officeDocument/2006/relationships/image" Target="../media/image42.gif"/><Relationship Id="rId9"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44.png"/><Relationship Id="rId3" Type="http://schemas.openxmlformats.org/officeDocument/2006/relationships/image" Target="../media/image13.png"/><Relationship Id="rId7" Type="http://schemas.openxmlformats.org/officeDocument/2006/relationships/audio" Target="../media/audio34.wav"/><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47.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image" Target="../media/image39.gif"/><Relationship Id="rId5" Type="http://schemas.openxmlformats.org/officeDocument/2006/relationships/audio" Target="../media/audio32.wav"/><Relationship Id="rId15" Type="http://schemas.openxmlformats.org/officeDocument/2006/relationships/image" Target="../media/image46.png"/><Relationship Id="rId10" Type="http://schemas.openxmlformats.org/officeDocument/2006/relationships/image" Target="../media/image42.gif"/><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45.jpeg"/></Relationships>
</file>

<file path=ppt/slides/_rels/slide4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39.gif"/><Relationship Id="rId10" Type="http://schemas.openxmlformats.org/officeDocument/2006/relationships/image" Target="../media/image47.png"/><Relationship Id="rId4" Type="http://schemas.openxmlformats.org/officeDocument/2006/relationships/image" Target="../media/image42.gif"/><Relationship Id="rId9" Type="http://schemas.openxmlformats.org/officeDocument/2006/relationships/image" Target="../media/image46.png"/></Relationships>
</file>

<file path=ppt/slides/_rels/slide49.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42.gif"/><Relationship Id="rId12"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43.png"/><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quizlet.com/gb/486550087/year-7-german-term-22-week-4-flash-cards/" TargetMode="External"/><Relationship Id="rId3" Type="http://schemas.openxmlformats.org/officeDocument/2006/relationships/image" Target="../media/image13.png"/><Relationship Id="rId7" Type="http://schemas.openxmlformats.org/officeDocument/2006/relationships/hyperlink" Target="https://quizlet.com/gb/499226693/year-7-german-term-31-week-4-flash-cards/"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resources.ncelp.org/concern/resources/0p096723d?locale=en" TargetMode="External"/><Relationship Id="rId11" Type="http://schemas.openxmlformats.org/officeDocument/2006/relationships/image" Target="../media/image55.png"/><Relationship Id="rId5" Type="http://schemas.openxmlformats.org/officeDocument/2006/relationships/hyperlink" Target="http://www.ncelp.org/audio/GY7T3-1W4" TargetMode="External"/><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hyperlink" Target="https://quizlet.com/gb/460048692/year-7-german-term-21-week-3-flash-car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5.gif"/><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5.gif"/><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5.gif"/><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55"/>
        <p:cNvGrpSpPr/>
        <p:nvPr/>
      </p:nvGrpSpPr>
      <p:grpSpPr>
        <a:xfrm>
          <a:off x="0" y="0"/>
          <a:ext cx="0" cy="0"/>
          <a:chOff x="0" y="0"/>
          <a:chExt cx="0" cy="0"/>
        </a:xfrm>
      </p:grpSpPr>
      <p:grpSp>
        <p:nvGrpSpPr>
          <p:cNvPr id="56" name="Google Shape;56;p1" descr="background rectangle"/>
          <p:cNvGrpSpPr/>
          <p:nvPr/>
        </p:nvGrpSpPr>
        <p:grpSpPr>
          <a:xfrm>
            <a:off x="0" y="-19335"/>
            <a:ext cx="12192000" cy="6858000"/>
            <a:chOff x="-56445" y="0"/>
            <a:chExt cx="12192000" cy="6858000"/>
          </a:xfrm>
        </p:grpSpPr>
        <p:grpSp>
          <p:nvGrpSpPr>
            <p:cNvPr id="57" name="Google Shape;57;p1"/>
            <p:cNvGrpSpPr/>
            <p:nvPr/>
          </p:nvGrpSpPr>
          <p:grpSpPr>
            <a:xfrm>
              <a:off x="-56445" y="0"/>
              <a:ext cx="12192000" cy="6858000"/>
              <a:chOff x="0" y="0"/>
              <a:chExt cx="12192000" cy="6858000"/>
            </a:xfrm>
          </p:grpSpPr>
          <p:sp>
            <p:nvSpPr>
              <p:cNvPr id="58" name="Google Shape;58;p1"/>
              <p:cNvSpPr/>
              <p:nvPr/>
            </p:nvSpPr>
            <p:spPr>
              <a:xfrm rot="5400000">
                <a:off x="4992512" y="-341488"/>
                <a:ext cx="6857998" cy="7540978"/>
              </a:xfrm>
              <a:prstGeom prst="triangle">
                <a:avLst>
                  <a:gd name="adj" fmla="val 0"/>
                </a:avLst>
              </a:prstGeom>
              <a:solidFill>
                <a:srgbClr val="FBF0D5"/>
              </a:solidFill>
              <a:ln>
                <a:noFill/>
              </a:ln>
            </p:spPr>
            <p:txBody>
              <a:bodyPr spcFirstLastPara="1" wrap="square" lIns="91425" tIns="45700" rIns="91425" bIns="45700" anchor="ctr" anchorCtr="0">
                <a:noAutofit/>
              </a:bodyPr>
              <a:lstStyle/>
              <a:p>
                <a:pPr algn="ctr"/>
                <a:endParaRPr sz="1600">
                  <a:solidFill>
                    <a:srgbClr val="FFFFFF"/>
                  </a:solidFill>
                  <a:latin typeface="Century Gothic"/>
                  <a:ea typeface="Century Gothic"/>
                  <a:cs typeface="Century Gothic"/>
                  <a:sym typeface="Century Gothic"/>
                </a:endParaRPr>
              </a:p>
            </p:txBody>
          </p:sp>
          <p:sp>
            <p:nvSpPr>
              <p:cNvPr id="59" name="Google Shape;59;p1"/>
              <p:cNvSpPr/>
              <p:nvPr/>
            </p:nvSpPr>
            <p:spPr>
              <a:xfrm>
                <a:off x="0" y="0"/>
                <a:ext cx="4651022" cy="6858000"/>
              </a:xfrm>
              <a:prstGeom prst="rect">
                <a:avLst/>
              </a:prstGeom>
              <a:solidFill>
                <a:srgbClr val="FBF0D5"/>
              </a:solidFill>
              <a:ln>
                <a:noFill/>
              </a:ln>
            </p:spPr>
            <p:txBody>
              <a:bodyPr spcFirstLastPara="1" wrap="square" lIns="91425" tIns="45700" rIns="91425" bIns="45700" anchor="ctr" anchorCtr="0">
                <a:noAutofit/>
              </a:bodyPr>
              <a:lstStyle/>
              <a:p>
                <a:pPr algn="ctr"/>
                <a:endParaRPr sz="1600">
                  <a:solidFill>
                    <a:srgbClr val="FFFFFF"/>
                  </a:solidFill>
                  <a:latin typeface="Century Gothic"/>
                  <a:ea typeface="Century Gothic"/>
                  <a:cs typeface="Century Gothic"/>
                  <a:sym typeface="Century Gothic"/>
                </a:endParaRPr>
              </a:p>
            </p:txBody>
          </p:sp>
        </p:grpSp>
        <p:sp>
          <p:nvSpPr>
            <p:cNvPr id="60" name="Google Shape;60;p1"/>
            <p:cNvSpPr/>
            <p:nvPr/>
          </p:nvSpPr>
          <p:spPr>
            <a:xfrm rot="5400000">
              <a:off x="4636029" y="-341488"/>
              <a:ext cx="6857998" cy="7540978"/>
            </a:xfrm>
            <a:prstGeom prst="triangle">
              <a:avLst>
                <a:gd name="adj" fmla="val 0"/>
              </a:avLst>
            </a:prstGeom>
            <a:solidFill>
              <a:srgbClr val="DAA520"/>
            </a:solidFill>
            <a:ln>
              <a:noFill/>
            </a:ln>
          </p:spPr>
          <p:txBody>
            <a:bodyPr spcFirstLastPara="1" wrap="square" lIns="91425" tIns="45700" rIns="91425" bIns="45700" anchor="ctr" anchorCtr="0">
              <a:noAutofit/>
            </a:bodyPr>
            <a:lstStyle/>
            <a:p>
              <a:pPr algn="ctr"/>
              <a:endParaRPr sz="1600">
                <a:solidFill>
                  <a:srgbClr val="FFFFFF"/>
                </a:solidFill>
                <a:latin typeface="Century Gothic"/>
                <a:ea typeface="Century Gothic"/>
                <a:cs typeface="Century Gothic"/>
                <a:sym typeface="Century Gothic"/>
              </a:endParaRPr>
            </a:p>
          </p:txBody>
        </p:sp>
        <p:sp>
          <p:nvSpPr>
            <p:cNvPr id="61" name="Google Shape;61;p1"/>
            <p:cNvSpPr/>
            <p:nvPr/>
          </p:nvSpPr>
          <p:spPr>
            <a:xfrm>
              <a:off x="-56445" y="0"/>
              <a:ext cx="4350984" cy="6858000"/>
            </a:xfrm>
            <a:prstGeom prst="rect">
              <a:avLst/>
            </a:prstGeom>
            <a:solidFill>
              <a:srgbClr val="DAA520"/>
            </a:solidFill>
            <a:ln>
              <a:noFill/>
            </a:ln>
          </p:spPr>
          <p:txBody>
            <a:bodyPr spcFirstLastPara="1" wrap="square" lIns="91425" tIns="45700" rIns="91425" bIns="45700" anchor="ctr" anchorCtr="0">
              <a:noAutofit/>
            </a:bodyPr>
            <a:lstStyle/>
            <a:p>
              <a:pPr algn="ctr"/>
              <a:endParaRPr sz="1600">
                <a:solidFill>
                  <a:srgbClr val="FFFFFF"/>
                </a:solidFill>
                <a:latin typeface="Century Gothic"/>
                <a:ea typeface="Century Gothic"/>
                <a:cs typeface="Century Gothic"/>
                <a:sym typeface="Century Gothic"/>
              </a:endParaRPr>
            </a:p>
          </p:txBody>
        </p:sp>
      </p:grpSp>
      <p:sp>
        <p:nvSpPr>
          <p:cNvPr id="62" name="Google Shape;62;p1"/>
          <p:cNvSpPr txBox="1">
            <a:spLocks noGrp="1"/>
          </p:cNvSpPr>
          <p:nvPr>
            <p:ph type="ctrTitle"/>
          </p:nvPr>
        </p:nvSpPr>
        <p:spPr>
          <a:xfrm>
            <a:off x="123336" y="2116439"/>
            <a:ext cx="7678057" cy="12165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3600"/>
              <a:buFont typeface="Century Gothic"/>
              <a:buNone/>
            </a:pPr>
            <a:r>
              <a:rPr lang="en-GB" sz="3600" b="1" dirty="0">
                <a:solidFill>
                  <a:schemeClr val="bg1"/>
                </a:solidFill>
              </a:rPr>
              <a:t>Talking about movement into, and location in, places</a:t>
            </a:r>
            <a:endParaRPr sz="3600" b="1" dirty="0">
              <a:solidFill>
                <a:schemeClr val="bg1"/>
              </a:solidFill>
            </a:endParaRPr>
          </a:p>
        </p:txBody>
      </p:sp>
      <p:sp>
        <p:nvSpPr>
          <p:cNvPr id="63" name="Google Shape;63;p1"/>
          <p:cNvSpPr txBox="1">
            <a:spLocks noGrp="1"/>
          </p:cNvSpPr>
          <p:nvPr>
            <p:ph type="subTitle" idx="1"/>
          </p:nvPr>
        </p:nvSpPr>
        <p:spPr>
          <a:xfrm>
            <a:off x="123336" y="3346866"/>
            <a:ext cx="7742327" cy="5717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dirty="0">
                <a:solidFill>
                  <a:schemeClr val="lt1"/>
                </a:solidFill>
              </a:rPr>
              <a:t>Prepositions </a:t>
            </a:r>
            <a:r>
              <a:rPr lang="en-GB" b="1" dirty="0">
                <a:solidFill>
                  <a:schemeClr val="lt1"/>
                </a:solidFill>
              </a:rPr>
              <a:t>in</a:t>
            </a:r>
            <a:r>
              <a:rPr lang="en-GB" dirty="0">
                <a:solidFill>
                  <a:schemeClr val="lt1"/>
                </a:solidFill>
              </a:rPr>
              <a:t> and </a:t>
            </a:r>
            <a:r>
              <a:rPr lang="en-GB" b="1" dirty="0">
                <a:solidFill>
                  <a:schemeClr val="lt1"/>
                </a:solidFill>
              </a:rPr>
              <a:t>auf </a:t>
            </a:r>
            <a:br>
              <a:rPr lang="en-GB" dirty="0">
                <a:solidFill>
                  <a:schemeClr val="lt1"/>
                </a:solidFill>
              </a:rPr>
            </a:br>
            <a:r>
              <a:rPr lang="en-GB" dirty="0">
                <a:solidFill>
                  <a:schemeClr val="lt1"/>
                </a:solidFill>
              </a:rPr>
              <a:t>+ R2 (</a:t>
            </a:r>
            <a:r>
              <a:rPr lang="en-GB" dirty="0" err="1">
                <a:solidFill>
                  <a:schemeClr val="lt1"/>
                </a:solidFill>
              </a:rPr>
              <a:t>acc</a:t>
            </a:r>
            <a:r>
              <a:rPr lang="en-GB" dirty="0">
                <a:solidFill>
                  <a:schemeClr val="lt1"/>
                </a:solidFill>
              </a:rPr>
              <a:t>) + movement</a:t>
            </a:r>
            <a:br>
              <a:rPr lang="en-GB" dirty="0">
                <a:solidFill>
                  <a:schemeClr val="lt1"/>
                </a:solidFill>
              </a:rPr>
            </a:br>
            <a:r>
              <a:rPr lang="en-GB" dirty="0">
                <a:solidFill>
                  <a:schemeClr val="lt1"/>
                </a:solidFill>
              </a:rPr>
              <a:t>+ R3(</a:t>
            </a:r>
            <a:r>
              <a:rPr lang="en-GB" dirty="0" err="1">
                <a:solidFill>
                  <a:schemeClr val="lt1"/>
                </a:solidFill>
              </a:rPr>
              <a:t>dat</a:t>
            </a:r>
            <a:r>
              <a:rPr lang="en-GB" dirty="0">
                <a:solidFill>
                  <a:schemeClr val="lt1"/>
                </a:solidFill>
              </a:rPr>
              <a:t>) + location</a:t>
            </a:r>
            <a:endParaRPr dirty="0">
              <a:solidFill>
                <a:schemeClr val="lt1"/>
              </a:solidFill>
            </a:endParaRPr>
          </a:p>
        </p:txBody>
      </p:sp>
      <p:sp>
        <p:nvSpPr>
          <p:cNvPr id="64" name="Google Shape;64;p1"/>
          <p:cNvSpPr txBox="1"/>
          <p:nvPr/>
        </p:nvSpPr>
        <p:spPr>
          <a:xfrm>
            <a:off x="161930" y="5308430"/>
            <a:ext cx="5784972" cy="998893"/>
          </a:xfrm>
          <a:prstGeom prst="rect">
            <a:avLst/>
          </a:prstGeom>
          <a:noFill/>
          <a:ln>
            <a:noFill/>
          </a:ln>
        </p:spPr>
        <p:txBody>
          <a:bodyPr spcFirstLastPara="1" wrap="square" lIns="91425" tIns="45700" rIns="91425" bIns="45700" anchor="ctr" anchorCtr="0">
            <a:noAutofit/>
          </a:bodyPr>
          <a:lstStyle/>
          <a:p>
            <a:pPr>
              <a:lnSpc>
                <a:spcPct val="90000"/>
              </a:lnSpc>
              <a:buClr>
                <a:srgbClr val="FFFFFF"/>
              </a:buClr>
              <a:buSzPts val="1800"/>
              <a:buFont typeface="Century Gothic"/>
              <a:buNone/>
            </a:pPr>
            <a:r>
              <a:rPr lang="en-GB" sz="1800" b="1" dirty="0">
                <a:solidFill>
                  <a:srgbClr val="FFFFFF"/>
                </a:solidFill>
                <a:latin typeface="Century Gothic"/>
                <a:ea typeface="Century Gothic"/>
                <a:cs typeface="Century Gothic"/>
                <a:sym typeface="Century Gothic"/>
              </a:rPr>
              <a:t>Y7 German </a:t>
            </a:r>
            <a:endParaRPr dirty="0"/>
          </a:p>
          <a:p>
            <a:pPr>
              <a:lnSpc>
                <a:spcPct val="90000"/>
              </a:lnSpc>
              <a:buClr>
                <a:srgbClr val="FFFFFF"/>
              </a:buClr>
              <a:buSzPts val="1800"/>
              <a:buFont typeface="Century Gothic"/>
              <a:buNone/>
            </a:pPr>
            <a:r>
              <a:rPr lang="en-GB" sz="1800" dirty="0">
                <a:solidFill>
                  <a:srgbClr val="FFFFFF"/>
                </a:solidFill>
                <a:latin typeface="Century Gothic"/>
                <a:ea typeface="Century Gothic"/>
                <a:cs typeface="Century Gothic"/>
                <a:sym typeface="Century Gothic"/>
              </a:rPr>
              <a:t>Term 3.1 - Week 3 - Lesson 53</a:t>
            </a:r>
            <a:endParaRPr sz="1800" dirty="0">
              <a:solidFill>
                <a:srgbClr val="FFFFFF"/>
              </a:solidFill>
              <a:latin typeface="Century Gothic"/>
              <a:ea typeface="Century Gothic"/>
              <a:cs typeface="Century Gothic"/>
              <a:sym typeface="Century Gothic"/>
            </a:endParaRPr>
          </a:p>
        </p:txBody>
      </p:sp>
      <p:sp>
        <p:nvSpPr>
          <p:cNvPr id="65" name="Google Shape;65;p1"/>
          <p:cNvSpPr txBox="1"/>
          <p:nvPr/>
        </p:nvSpPr>
        <p:spPr>
          <a:xfrm>
            <a:off x="161930" y="6161349"/>
            <a:ext cx="5784972" cy="594189"/>
          </a:xfrm>
          <a:prstGeom prst="rect">
            <a:avLst/>
          </a:prstGeom>
          <a:noFill/>
          <a:ln>
            <a:noFill/>
          </a:ln>
        </p:spPr>
        <p:txBody>
          <a:bodyPr spcFirstLastPara="1" wrap="square" lIns="91425" tIns="45700" rIns="91425" bIns="45700" anchor="ctr" anchorCtr="0">
            <a:noAutofit/>
          </a:bodyPr>
          <a:lstStyle/>
          <a:p>
            <a:pPr>
              <a:lnSpc>
                <a:spcPct val="90000"/>
              </a:lnSpc>
              <a:buClr>
                <a:srgbClr val="FFFFFF"/>
              </a:buClr>
              <a:buSzPts val="1400"/>
              <a:buFont typeface="Century Gothic"/>
              <a:buNone/>
            </a:pPr>
            <a:r>
              <a:rPr lang="en-GB" dirty="0">
                <a:solidFill>
                  <a:srgbClr val="FFFFFF"/>
                </a:solidFill>
                <a:latin typeface="Century Gothic"/>
                <a:ea typeface="Century Gothic"/>
                <a:cs typeface="Century Gothic"/>
                <a:sym typeface="Century Gothic"/>
              </a:rPr>
              <a:t>Mel Yates / Stephen Owen / Rachel Hawkes</a:t>
            </a:r>
            <a:endParaRPr sz="1600" dirty="0">
              <a:solidFill>
                <a:srgbClr val="FFFFFF"/>
              </a:solidFill>
              <a:latin typeface="Century Gothic"/>
              <a:ea typeface="Century Gothic"/>
              <a:cs typeface="Century Gothic"/>
              <a:sym typeface="Century Gothic"/>
            </a:endParaRPr>
          </a:p>
          <a:p>
            <a:pPr>
              <a:lnSpc>
                <a:spcPct val="90000"/>
              </a:lnSpc>
              <a:buClr>
                <a:srgbClr val="FFFFFF"/>
              </a:buClr>
              <a:buSzPts val="1400"/>
              <a:buFont typeface="Century Gothic"/>
              <a:buNone/>
            </a:pPr>
            <a:r>
              <a:rPr lang="en-GB" dirty="0">
                <a:solidFill>
                  <a:srgbClr val="FFFFFF"/>
                </a:solidFill>
                <a:latin typeface="Century Gothic"/>
                <a:ea typeface="Century Gothic"/>
                <a:cs typeface="Century Gothic"/>
                <a:sym typeface="Century Gothic"/>
              </a:rPr>
              <a:t>Date updated: 04/05/20</a:t>
            </a:r>
            <a:endParaRPr dirty="0">
              <a:solidFill>
                <a:srgbClr val="FFFFFF"/>
              </a:solidFill>
              <a:latin typeface="Century Gothic"/>
              <a:ea typeface="Century Gothic"/>
              <a:cs typeface="Century Gothic"/>
              <a:sym typeface="Century Gothic"/>
            </a:endParaRPr>
          </a:p>
        </p:txBody>
      </p:sp>
      <p:pic>
        <p:nvPicPr>
          <p:cNvPr id="66" name="Google Shape;66;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extLst>
      <p:ext uri="{BB962C8B-B14F-4D97-AF65-F5344CB8AC3E}">
        <p14:creationId xmlns:p14="http://schemas.microsoft.com/office/powerpoint/2010/main" val="751336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840229" y="1356523"/>
            <a:ext cx="3797099" cy="1638264"/>
          </a:xfrm>
          <a:prstGeom prst="wedgeEllipseCallout">
            <a:avLst>
              <a:gd name="adj1" fmla="val 49261"/>
              <a:gd name="adj2" fmla="val 58513"/>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 name="TextBox 10"/>
          <p:cNvSpPr txBox="1"/>
          <p:nvPr/>
        </p:nvSpPr>
        <p:spPr>
          <a:xfrm>
            <a:off x="1063272" y="1774719"/>
            <a:ext cx="4680656" cy="830997"/>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Wir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mögen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Naturwissenschaften</a:t>
            </a:r>
            <a:r>
              <a:rPr lang="en-GB" sz="2400" dirty="0">
                <a:solidFill>
                  <a:schemeClr val="bg1"/>
                </a:solidFill>
                <a:latin typeface="Century Gothic" panose="020B0502020202020204" pitchFamily="34" charset="0"/>
              </a:rPr>
              <a:t>. </a:t>
            </a:r>
            <a:endParaRPr lang="en-GB" sz="4000" dirty="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4" name="Oval Callout 3"/>
          <p:cNvSpPr/>
          <p:nvPr/>
        </p:nvSpPr>
        <p:spPr>
          <a:xfrm>
            <a:off x="7707506" y="1069333"/>
            <a:ext cx="2808515" cy="482265"/>
          </a:xfrm>
          <a:prstGeom prst="wedgeEllipseCallout">
            <a:avLst>
              <a:gd name="adj1" fmla="val 59400"/>
              <a:gd name="adj2" fmla="val 55728"/>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878746" y="1069333"/>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d_ _ S_ _ _ _ _ !</a:t>
            </a:r>
          </a:p>
        </p:txBody>
      </p:sp>
      <p:sp>
        <p:nvSpPr>
          <p:cNvPr id="24" name="TextBox 23"/>
          <p:cNvSpPr txBox="1"/>
          <p:nvPr/>
        </p:nvSpPr>
        <p:spPr>
          <a:xfrm>
            <a:off x="8222345" y="1079632"/>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die Schule!</a:t>
            </a:r>
          </a:p>
        </p:txBody>
      </p:sp>
      <p:pic>
        <p:nvPicPr>
          <p:cNvPr id="2050" name="Picture 2" descr="photography of school ro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2345" y="3198168"/>
            <a:ext cx="3683000" cy="2449195"/>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89;p3"/>
          <p:cNvSpPr/>
          <p:nvPr/>
        </p:nvSpPr>
        <p:spPr>
          <a:xfrm>
            <a:off x="10787513" y="247046"/>
            <a:ext cx="116981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65589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7852536" y="3250851"/>
            <a:ext cx="4085784" cy="1638264"/>
          </a:xfrm>
          <a:prstGeom prst="wedgeEllipseCallout">
            <a:avLst>
              <a:gd name="adj1" fmla="val -59695"/>
              <a:gd name="adj2" fmla="val -48711"/>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 name="TextBox 6"/>
          <p:cNvSpPr txBox="1"/>
          <p:nvPr/>
        </p:nvSpPr>
        <p:spPr>
          <a:xfrm>
            <a:off x="7958733" y="3839150"/>
            <a:ext cx="46029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Ich brauche eine Tasche. </a:t>
            </a:r>
            <a:endParaRPr lang="en-GB" sz="400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4" name="Oval Callout 3"/>
          <p:cNvSpPr/>
          <p:nvPr/>
        </p:nvSpPr>
        <p:spPr>
          <a:xfrm>
            <a:off x="6775846" y="964122"/>
            <a:ext cx="3532831" cy="587123"/>
          </a:xfrm>
          <a:prstGeom prst="wedgeEllipseCallout">
            <a:avLst>
              <a:gd name="adj1" fmla="val 59400"/>
              <a:gd name="adj2" fmla="val 55728"/>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022567" y="1026829"/>
            <a:ext cx="3358749"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 _ _ G _ _ _ _ _ _ _ !</a:t>
            </a:r>
          </a:p>
        </p:txBody>
      </p:sp>
      <p:sp>
        <p:nvSpPr>
          <p:cNvPr id="24" name="TextBox 23"/>
          <p:cNvSpPr txBox="1"/>
          <p:nvPr/>
        </p:nvSpPr>
        <p:spPr>
          <a:xfrm>
            <a:off x="7472531" y="1033999"/>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das Geschäft!</a:t>
            </a:r>
          </a:p>
        </p:txBody>
      </p:sp>
      <p:pic>
        <p:nvPicPr>
          <p:cNvPr id="25" name="Picture 2" descr="gray and blue Open sign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276" y="2326818"/>
            <a:ext cx="3810000" cy="2541270"/>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89;p3"/>
          <p:cNvSpPr/>
          <p:nvPr/>
        </p:nvSpPr>
        <p:spPr>
          <a:xfrm>
            <a:off x="10787513" y="247046"/>
            <a:ext cx="116981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1426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0" y="1264830"/>
            <a:ext cx="6400467" cy="4390382"/>
          </a:xfrm>
          <a:prstGeom prst="wedgeEllipseCallout">
            <a:avLst>
              <a:gd name="adj1" fmla="val 63713"/>
              <a:gd name="adj2" fmla="val -8868"/>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89" name="Google Shape;89;p3"/>
          <p:cNvSpPr/>
          <p:nvPr/>
        </p:nvSpPr>
        <p:spPr>
          <a:xfrm>
            <a:off x="10787513" y="247046"/>
            <a:ext cx="116981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7" name="TextBox 6"/>
          <p:cNvSpPr txBox="1"/>
          <p:nvPr/>
        </p:nvSpPr>
        <p:spPr>
          <a:xfrm>
            <a:off x="695718" y="2221326"/>
            <a:ext cx="5746348" cy="2308324"/>
          </a:xfrm>
          <a:prstGeom prst="rect">
            <a:avLst/>
          </a:prstGeom>
          <a:noFill/>
        </p:spPr>
        <p:txBody>
          <a:bodyPr wrap="square" rtlCol="0">
            <a:spAutoFit/>
          </a:bodyPr>
          <a:lstStyle/>
          <a:p>
            <a:r>
              <a:rPr lang="en-GB" sz="2400">
                <a:solidFill>
                  <a:schemeClr val="bg1"/>
                </a:solidFill>
                <a:latin typeface="Century Gothic" panose="020B0502020202020204" pitchFamily="34" charset="0"/>
              </a:rPr>
              <a:t>1. Ich mag Naturwissenschaften.  </a:t>
            </a:r>
            <a:br>
              <a:rPr lang="en-GB" sz="2400">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2. Ich brauche eine Tasche.</a:t>
            </a:r>
          </a:p>
          <a:p>
            <a:r>
              <a:rPr lang="en-GB" sz="2400">
                <a:solidFill>
                  <a:schemeClr val="bg1"/>
                </a:solidFill>
                <a:latin typeface="Century Gothic" panose="020B0502020202020204" pitchFamily="34" charset="0"/>
              </a:rPr>
              <a:t>3. Wir essen Eis. </a:t>
            </a:r>
            <a:br>
              <a:rPr lang="en-GB" sz="2400">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4. Ich spiele am Abend Klarinette. </a:t>
            </a:r>
            <a:br>
              <a:rPr lang="en-GB" sz="2400">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5. Wir fahren am Wochenende Rad.</a:t>
            </a:r>
            <a:br>
              <a:rPr lang="en-GB" sz="2400">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6. Wir mögen Mathematik. </a:t>
            </a:r>
            <a:endParaRPr lang="en-GB" sz="600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6636482" y="2221326"/>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4" name="Oval Callout 3"/>
          <p:cNvSpPr/>
          <p:nvPr/>
        </p:nvSpPr>
        <p:spPr>
          <a:xfrm>
            <a:off x="6247650" y="294041"/>
            <a:ext cx="4191289" cy="1826444"/>
          </a:xfrm>
          <a:prstGeom prst="wedgeEllipseCallout">
            <a:avLst>
              <a:gd name="adj1" fmla="val 59974"/>
              <a:gd name="adj2" fmla="val 24108"/>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95718" y="2221326"/>
            <a:ext cx="5551932" cy="2308324"/>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1. </a:t>
            </a:r>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mag </a:t>
            </a:r>
            <a:r>
              <a:rPr lang="en-GB" sz="2400" dirty="0" err="1">
                <a:solidFill>
                  <a:schemeClr val="bg1"/>
                </a:solidFill>
                <a:latin typeface="Century Gothic" panose="020B0502020202020204" pitchFamily="34" charset="0"/>
              </a:rPr>
              <a:t>Naturwissenschaften</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2. </a:t>
            </a:r>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brauche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eine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Tasche</a:t>
            </a:r>
            <a:r>
              <a:rPr lang="en-GB" sz="2400" dirty="0">
                <a:solidFill>
                  <a:schemeClr val="bg1"/>
                </a:solidFill>
                <a:latin typeface="Century Gothic" panose="020B0502020202020204" pitchFamily="34" charset="0"/>
              </a:rPr>
              <a:t>.</a:t>
            </a:r>
          </a:p>
          <a:p>
            <a:r>
              <a:rPr lang="en-GB" sz="2400" dirty="0">
                <a:solidFill>
                  <a:schemeClr val="bg1"/>
                </a:solidFill>
                <a:latin typeface="Century Gothic" panose="020B0502020202020204" pitchFamily="34" charset="0"/>
              </a:rPr>
              <a:t>3. </a:t>
            </a:r>
            <a:r>
              <a:rPr lang="en-GB" sz="2400" b="1" dirty="0" err="1">
                <a:solidFill>
                  <a:srgbClr val="FFD243"/>
                </a:solidFill>
                <a:latin typeface="Century Gothic" panose="020B0502020202020204" pitchFamily="34" charset="0"/>
              </a:rPr>
              <a:t>Wir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ess</a:t>
            </a:r>
            <a:r>
              <a:rPr lang="en-GB" sz="2400" b="1" dirty="0" err="1">
                <a:solidFill>
                  <a:srgbClr val="FFD243"/>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Eis</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4. </a:t>
            </a:r>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spiele</a:t>
            </a:r>
            <a:r>
              <a:rPr lang="en-GB" sz="2400" dirty="0">
                <a:solidFill>
                  <a:schemeClr val="bg1"/>
                </a:solidFill>
                <a:latin typeface="Century Gothic" panose="020B0502020202020204" pitchFamily="34" charset="0"/>
              </a:rPr>
              <a:t> am Abend </a:t>
            </a:r>
            <a:r>
              <a:rPr lang="en-GB" sz="2400" dirty="0" err="1">
                <a:solidFill>
                  <a:schemeClr val="bg1"/>
                </a:solidFill>
                <a:latin typeface="Century Gothic" panose="020B0502020202020204" pitchFamily="34" charset="0"/>
              </a:rPr>
              <a:t>Klarinette</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5. </a:t>
            </a:r>
            <a:r>
              <a:rPr lang="en-GB" sz="2400" b="1" dirty="0" err="1">
                <a:solidFill>
                  <a:srgbClr val="FFD243"/>
                </a:solidFill>
                <a:latin typeface="Century Gothic" panose="020B0502020202020204" pitchFamily="34" charset="0"/>
              </a:rPr>
              <a:t>Wir</a:t>
            </a:r>
            <a:r>
              <a:rPr lang="en-GB" sz="2400" b="1" dirty="0">
                <a:solidFill>
                  <a:srgbClr val="FFD243"/>
                </a:solidFill>
                <a:latin typeface="Century Gothic" panose="020B0502020202020204" pitchFamily="34" charset="0"/>
              </a:rPr>
              <a:t> </a:t>
            </a:r>
            <a:r>
              <a:rPr lang="en-GB" sz="2400" dirty="0" err="1">
                <a:solidFill>
                  <a:schemeClr val="bg1"/>
                </a:solidFill>
                <a:latin typeface="Century Gothic" panose="020B0502020202020204" pitchFamily="34" charset="0"/>
              </a:rPr>
              <a:t>fahr</a:t>
            </a:r>
            <a:r>
              <a:rPr lang="en-GB" sz="2400" b="1" dirty="0" err="1">
                <a:solidFill>
                  <a:srgbClr val="FFD243"/>
                </a:solidFill>
                <a:latin typeface="Century Gothic" panose="020B0502020202020204" pitchFamily="34" charset="0"/>
              </a:rPr>
              <a:t>en</a:t>
            </a:r>
            <a:r>
              <a:rPr lang="en-GB" sz="2400" dirty="0">
                <a:solidFill>
                  <a:schemeClr val="bg1"/>
                </a:solidFill>
                <a:latin typeface="Century Gothic" panose="020B0502020202020204" pitchFamily="34" charset="0"/>
              </a:rPr>
              <a:t> am </a:t>
            </a:r>
            <a:r>
              <a:rPr lang="en-GB" sz="2400" dirty="0" err="1">
                <a:solidFill>
                  <a:schemeClr val="bg1"/>
                </a:solidFill>
                <a:latin typeface="Century Gothic" panose="020B0502020202020204" pitchFamily="34" charset="0"/>
              </a:rPr>
              <a:t>Wochenende</a:t>
            </a:r>
            <a:r>
              <a:rPr lang="en-GB" sz="2400" dirty="0">
                <a:solidFill>
                  <a:schemeClr val="bg1"/>
                </a:solidFill>
                <a:latin typeface="Century Gothic" panose="020B0502020202020204" pitchFamily="34" charset="0"/>
              </a:rPr>
              <a:t> Rad.</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6. </a:t>
            </a:r>
            <a:r>
              <a:rPr lang="en-GB" sz="2400" b="1" dirty="0" err="1">
                <a:solidFill>
                  <a:srgbClr val="FFD243"/>
                </a:solidFill>
                <a:latin typeface="Century Gothic" panose="020B0502020202020204" pitchFamily="34" charset="0"/>
              </a:rPr>
              <a:t>Wir</a:t>
            </a:r>
            <a:r>
              <a:rPr lang="en-GB" sz="2400" dirty="0">
                <a:solidFill>
                  <a:schemeClr val="accent2"/>
                </a:solidFill>
                <a:latin typeface="Century Gothic" panose="020B0502020202020204" pitchFamily="34" charset="0"/>
              </a:rPr>
              <a:t> </a:t>
            </a:r>
            <a:r>
              <a:rPr lang="en-GB" sz="2400" dirty="0" err="1">
                <a:solidFill>
                  <a:schemeClr val="bg1"/>
                </a:solidFill>
                <a:latin typeface="Century Gothic" panose="020B0502020202020204" pitchFamily="34" charset="0"/>
              </a:rPr>
              <a:t>mög</a:t>
            </a:r>
            <a:r>
              <a:rPr lang="en-GB" sz="2400" b="1" dirty="0" err="1">
                <a:solidFill>
                  <a:srgbClr val="FFD243"/>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Mathematik</a:t>
            </a:r>
            <a:r>
              <a:rPr lang="en-GB" sz="2400" dirty="0">
                <a:solidFill>
                  <a:schemeClr val="bg1"/>
                </a:solidFill>
                <a:latin typeface="Century Gothic" panose="020B0502020202020204" pitchFamily="34" charset="0"/>
              </a:rPr>
              <a:t>. </a:t>
            </a:r>
            <a:endParaRPr lang="en-GB" sz="6000" dirty="0">
              <a:solidFill>
                <a:schemeClr val="bg1"/>
              </a:solidFill>
              <a:latin typeface="Century Gothic" panose="020B0502020202020204" pitchFamily="34" charset="0"/>
            </a:endParaRPr>
          </a:p>
        </p:txBody>
      </p:sp>
      <p:sp>
        <p:nvSpPr>
          <p:cNvPr id="2" name="TextBox 1"/>
          <p:cNvSpPr txBox="1"/>
          <p:nvPr/>
        </p:nvSpPr>
        <p:spPr>
          <a:xfrm>
            <a:off x="6541045" y="933158"/>
            <a:ext cx="4521598" cy="461665"/>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Eine</a:t>
            </a:r>
            <a:r>
              <a:rPr lang="en-GB" sz="2400" b="1" dirty="0">
                <a:solidFill>
                  <a:schemeClr val="bg1"/>
                </a:solidFill>
                <a:latin typeface="Century Gothic" panose="020B0502020202020204" pitchFamily="34" charset="0"/>
              </a:rPr>
              <a:t> Person </a:t>
            </a:r>
            <a:r>
              <a:rPr lang="en-GB" sz="2400" b="1" dirty="0" err="1">
                <a:solidFill>
                  <a:schemeClr val="bg1"/>
                </a:solidFill>
                <a:latin typeface="Century Gothic" panose="020B0502020202020204" pitchFamily="34" charset="0"/>
              </a:rPr>
              <a:t>oder</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zwei</a:t>
            </a:r>
            <a:r>
              <a:rPr lang="en-GB" sz="2400" b="1" dirty="0">
                <a:solidFill>
                  <a:schemeClr val="bg1"/>
                </a:solidFill>
                <a:latin typeface="Century Gothic" panose="020B0502020202020204" pitchFamily="34" charset="0"/>
              </a:rPr>
              <a:t>?</a:t>
            </a:r>
          </a:p>
        </p:txBody>
      </p:sp>
      <p:sp>
        <p:nvSpPr>
          <p:cNvPr id="6" name="Oval Callout 5"/>
          <p:cNvSpPr/>
          <p:nvPr/>
        </p:nvSpPr>
        <p:spPr>
          <a:xfrm>
            <a:off x="10438939" y="3066758"/>
            <a:ext cx="1688907" cy="1266092"/>
          </a:xfrm>
          <a:prstGeom prst="wedgeEllipseCallout">
            <a:avLst>
              <a:gd name="adj1" fmla="val -79962"/>
              <a:gd name="adj2" fmla="val -43164"/>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3, 5 und 6 </a:t>
            </a:r>
            <a:r>
              <a:rPr lang="en-GB" sz="2000" dirty="0" err="1">
                <a:latin typeface="Century Gothic" panose="020B0502020202020204" pitchFamily="34" charset="0"/>
              </a:rPr>
              <a:t>sind</a:t>
            </a:r>
            <a:r>
              <a:rPr lang="en-GB" sz="2000" dirty="0">
                <a:latin typeface="Century Gothic" panose="020B0502020202020204" pitchFamily="34" charset="0"/>
              </a:rPr>
              <a:t> ‘we’.</a:t>
            </a:r>
          </a:p>
        </p:txBody>
      </p:sp>
      <p:sp>
        <p:nvSpPr>
          <p:cNvPr id="5" name="TextBox 4"/>
          <p:cNvSpPr txBox="1"/>
          <p:nvPr/>
        </p:nvSpPr>
        <p:spPr>
          <a:xfrm>
            <a:off x="0" y="5994231"/>
            <a:ext cx="9450407" cy="369332"/>
          </a:xfrm>
          <a:prstGeom prst="rect">
            <a:avLst/>
          </a:prstGeom>
          <a:noFill/>
        </p:spPr>
        <p:txBody>
          <a:bodyPr wrap="square" rtlCol="0">
            <a:spAutoFit/>
          </a:bodyPr>
          <a:lstStyle/>
          <a:p>
            <a:r>
              <a:rPr lang="en-GB" sz="1800" dirty="0">
                <a:solidFill>
                  <a:srgbClr val="335BA3"/>
                </a:solidFill>
                <a:latin typeface="Century Gothic" panose="020B0502020202020204" pitchFamily="34" charset="0"/>
              </a:rPr>
              <a:t>Remember!  The ‘</a:t>
            </a:r>
            <a:r>
              <a:rPr lang="en-GB" sz="1800" b="1" dirty="0" err="1">
                <a:solidFill>
                  <a:srgbClr val="335BA3"/>
                </a:solidFill>
                <a:latin typeface="Century Gothic" panose="020B0502020202020204" pitchFamily="34" charset="0"/>
              </a:rPr>
              <a:t>wir</a:t>
            </a:r>
            <a:r>
              <a:rPr lang="en-GB" sz="1800" dirty="0">
                <a:solidFill>
                  <a:srgbClr val="335BA3"/>
                </a:solidFill>
                <a:latin typeface="Century Gothic" panose="020B0502020202020204" pitchFamily="34" charset="0"/>
              </a:rPr>
              <a:t>’ form of the verb is always the same as the </a:t>
            </a:r>
            <a:r>
              <a:rPr lang="en-GB" sz="1800" b="1" dirty="0">
                <a:solidFill>
                  <a:srgbClr val="335BA3"/>
                </a:solidFill>
                <a:latin typeface="Century Gothic" panose="020B0502020202020204" pitchFamily="34" charset="0"/>
              </a:rPr>
              <a:t>infinitive</a:t>
            </a:r>
            <a:r>
              <a:rPr lang="en-GB" sz="1800" dirty="0">
                <a:solidFill>
                  <a:srgbClr val="335BA3"/>
                </a:solidFill>
                <a:latin typeface="Century Gothic" panose="020B0502020202020204" pitchFamily="34" charset="0"/>
              </a:rPr>
              <a:t>.</a:t>
            </a:r>
          </a:p>
        </p:txBody>
      </p:sp>
    </p:spTree>
    <p:extLst>
      <p:ext uri="{BB962C8B-B14F-4D97-AF65-F5344CB8AC3E}">
        <p14:creationId xmlns:p14="http://schemas.microsoft.com/office/powerpoint/2010/main" val="5180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6"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y and blue Open sign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15" y="1280160"/>
            <a:ext cx="5692151" cy="3796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10466018" y="103301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C2931C"/>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C2931C"/>
                </a:solidFill>
                <a:latin typeface="Century Gothic" panose="020B0502020202020204" pitchFamily="34" charset="0"/>
              </a:rPr>
              <a:t>Geschäft</a:t>
            </a:r>
            <a:endParaRPr lang="en-GB" sz="4800" b="1" dirty="0">
              <a:solidFill>
                <a:srgbClr val="C2931C"/>
              </a:solidFill>
              <a:latin typeface="Century Gothic" panose="020B0502020202020204" pitchFamily="34" charset="0"/>
            </a:endParaRPr>
          </a:p>
        </p:txBody>
      </p:sp>
      <p:pic>
        <p:nvPicPr>
          <p:cNvPr id="10" name="Google Shape;87;p3" descr="background rectangle"/>
          <p:cNvPicPr preferRelativeResize="0"/>
          <p:nvPr/>
        </p:nvPicPr>
        <p:blipFill rotWithShape="1">
          <a:blip r:embed="rId4">
            <a:alphaModFix/>
          </a:blip>
          <a:srcRect/>
          <a:stretch/>
        </p:blipFill>
        <p:spPr>
          <a:xfrm>
            <a:off x="0" y="163060"/>
            <a:ext cx="6807200" cy="869950"/>
          </a:xfrm>
          <a:prstGeom prst="rect">
            <a:avLst/>
          </a:prstGeom>
          <a:noFill/>
          <a:ln>
            <a:noFill/>
          </a:ln>
        </p:spPr>
      </p:pic>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12" name="TextBox 11"/>
          <p:cNvSpPr txBox="1"/>
          <p:nvPr/>
        </p:nvSpPr>
        <p:spPr>
          <a:xfrm>
            <a:off x="6454952"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Tree>
    <p:extLst>
      <p:ext uri="{BB962C8B-B14F-4D97-AF65-F5344CB8AC3E}">
        <p14:creationId xmlns:p14="http://schemas.microsoft.com/office/powerpoint/2010/main" val="36504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10466018" y="103301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C2931C"/>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a:solidFill>
                  <a:srgbClr val="C2931C"/>
                </a:solidFill>
                <a:latin typeface="Century Gothic" panose="020B0502020202020204" pitchFamily="34" charset="0"/>
              </a:rPr>
              <a:t>Kino</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1026" name="Picture 2" descr="blue concrete building during day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650" y="1060999"/>
            <a:ext cx="3810000" cy="507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33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8513261" y="1060447"/>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C2931C"/>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a:solidFill>
                  <a:srgbClr val="C2931C"/>
                </a:solidFill>
                <a:latin typeface="Century Gothic" panose="020B0502020202020204" pitchFamily="34" charset="0"/>
              </a:rPr>
              <a:t>Stadt</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2056" name="Picture 8" descr="city buildings during night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86" y="516984"/>
            <a:ext cx="3810000" cy="570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34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10466018" y="103301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C2931C"/>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a:solidFill>
                  <a:srgbClr val="C2931C"/>
                </a:solidFill>
                <a:latin typeface="Century Gothic" panose="020B0502020202020204" pitchFamily="34" charset="0"/>
              </a:rPr>
              <a:t>Konzert</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3074" name="Picture 2" descr="people watching band on the s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76" y="437973"/>
            <a:ext cx="3810000" cy="57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10466018" y="103301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C2931C"/>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a:solidFill>
                  <a:srgbClr val="C2931C"/>
                </a:solidFill>
                <a:latin typeface="Century Gothic" panose="020B0502020202020204" pitchFamily="34" charset="0"/>
              </a:rPr>
              <a:t>Museum</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3" name="Picture 2" descr="people inside dinosaur fossil museum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19" y="870909"/>
            <a:ext cx="3810000" cy="507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4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8513261" y="112695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C2931C"/>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C2931C"/>
                </a:solidFill>
                <a:latin typeface="Century Gothic" panose="020B0502020202020204" pitchFamily="34" charset="0"/>
              </a:rPr>
              <a:t>Straße</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01" y="403412"/>
            <a:ext cx="3691534" cy="5536740"/>
          </a:xfrm>
          <a:prstGeom prst="rect">
            <a:avLst/>
          </a:prstGeom>
        </p:spPr>
      </p:pic>
    </p:spTree>
    <p:extLst>
      <p:ext uri="{BB962C8B-B14F-4D97-AF65-F5344CB8AC3E}">
        <p14:creationId xmlns:p14="http://schemas.microsoft.com/office/powerpoint/2010/main" val="41702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6746781" y="1060447"/>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C2931C"/>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C2931C"/>
                </a:solidFill>
                <a:latin typeface="Century Gothic" panose="020B0502020202020204" pitchFamily="34" charset="0"/>
              </a:rPr>
              <a:t>Markt</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78" y="1151762"/>
            <a:ext cx="5542426" cy="3699863"/>
          </a:xfrm>
          <a:prstGeom prst="rect">
            <a:avLst/>
          </a:prstGeom>
        </p:spPr>
      </p:pic>
    </p:spTree>
    <p:extLst>
      <p:ext uri="{BB962C8B-B14F-4D97-AF65-F5344CB8AC3E}">
        <p14:creationId xmlns:p14="http://schemas.microsoft.com/office/powerpoint/2010/main" val="8511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28902" y="780777"/>
            <a:ext cx="10515600" cy="1325563"/>
          </a:xfrm>
        </p:spPr>
        <p:txBody>
          <a:bodyPr>
            <a:normAutofit fontScale="90000"/>
          </a:bodyPr>
          <a:lstStyle/>
          <a:p>
            <a:r>
              <a:rPr lang="en-GB" sz="22200" b="1" dirty="0" err="1">
                <a:solidFill>
                  <a:srgbClr val="FFCC00"/>
                </a:solidFill>
              </a:rPr>
              <a:t>st</a:t>
            </a:r>
            <a:r>
              <a:rPr lang="en-GB" sz="22200" b="1" dirty="0">
                <a:solidFill>
                  <a:srgbClr val="FFCC00"/>
                </a:solidFill>
              </a:rPr>
              <a:t>-</a:t>
            </a:r>
            <a:br>
              <a:rPr lang="en-GB" sz="9600" b="1" dirty="0"/>
            </a:br>
            <a:endParaRPr lang="en-GB" dirty="0"/>
          </a:p>
        </p:txBody>
      </p:sp>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
        <p:nvSpPr>
          <p:cNvPr id="2" name="Rectangle 1"/>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spTree>
    <p:extLst>
      <p:ext uri="{BB962C8B-B14F-4D97-AF65-F5344CB8AC3E}">
        <p14:creationId xmlns:p14="http://schemas.microsoft.com/office/powerpoint/2010/main" val="6562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tark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6" name="TextBox 5"/>
          <p:cNvSpPr txBox="1"/>
          <p:nvPr/>
        </p:nvSpPr>
        <p:spPr>
          <a:xfrm>
            <a:off x="6466114" y="1280160"/>
            <a:ext cx="1651705" cy="707886"/>
          </a:xfrm>
          <a:prstGeom prst="rect">
            <a:avLst/>
          </a:prstGeom>
          <a:noFill/>
        </p:spPr>
        <p:txBody>
          <a:bodyPr wrap="square" rtlCol="0">
            <a:spAutoFit/>
          </a:bodyPr>
          <a:lstStyle/>
          <a:p>
            <a:pPr algn="ctr"/>
            <a:r>
              <a:rPr lang="en-GB" sz="4000" b="1" dirty="0">
                <a:solidFill>
                  <a:srgbClr val="0070C0"/>
                </a:solidFill>
                <a:latin typeface="Century Gothic" panose="020B0502020202020204" pitchFamily="34" charset="0"/>
              </a:rPr>
              <a:t>der</a:t>
            </a:r>
          </a:p>
        </p:txBody>
      </p:sp>
      <p:sp>
        <p:nvSpPr>
          <p:cNvPr id="7" name="Oval 6"/>
          <p:cNvSpPr/>
          <p:nvPr/>
        </p:nvSpPr>
        <p:spPr>
          <a:xfrm>
            <a:off x="8513261" y="1046729"/>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8622444" y="1280160"/>
            <a:ext cx="996287" cy="707886"/>
          </a:xfrm>
          <a:prstGeom prst="rect">
            <a:avLst/>
          </a:prstGeom>
          <a:noFill/>
        </p:spPr>
        <p:txBody>
          <a:bodyPr wrap="square" rtlCol="0">
            <a:spAutoFit/>
          </a:bodyPr>
          <a:lstStyle/>
          <a:p>
            <a:r>
              <a:rPr lang="en-GB" sz="4000" b="1" dirty="0">
                <a:solidFill>
                  <a:srgbClr val="FF0000"/>
                </a:solidFill>
                <a:latin typeface="Century Gothic" panose="020B0502020202020204" pitchFamily="34" charset="0"/>
              </a:rPr>
              <a:t>die</a:t>
            </a:r>
          </a:p>
        </p:txBody>
      </p:sp>
      <p:sp>
        <p:nvSpPr>
          <p:cNvPr id="9" name="TextBox 8"/>
          <p:cNvSpPr txBox="1"/>
          <p:nvPr/>
        </p:nvSpPr>
        <p:spPr>
          <a:xfrm>
            <a:off x="10520608" y="1252723"/>
            <a:ext cx="1105470" cy="707886"/>
          </a:xfrm>
          <a:prstGeom prst="rect">
            <a:avLst/>
          </a:prstGeom>
          <a:noFill/>
        </p:spPr>
        <p:txBody>
          <a:bodyPr wrap="square" rtlCol="0">
            <a:spAutoFit/>
          </a:bodyPr>
          <a:lstStyle/>
          <a:p>
            <a:r>
              <a:rPr lang="en-GB" sz="4000" b="1" dirty="0">
                <a:solidFill>
                  <a:srgbClr val="C2931C"/>
                </a:solidFill>
                <a:latin typeface="Century Gothic" panose="020B0502020202020204" pitchFamily="34" charset="0"/>
              </a:rPr>
              <a:t>das</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a:solidFill>
                  <a:srgbClr val="C2931C"/>
                </a:solidFill>
                <a:latin typeface="Century Gothic" panose="020B0502020202020204" pitchFamily="34" charset="0"/>
              </a:rPr>
              <a:t>Party</a:t>
            </a: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69" y="1280160"/>
            <a:ext cx="5628494" cy="3757319"/>
          </a:xfrm>
          <a:prstGeom prst="rect">
            <a:avLst/>
          </a:prstGeom>
        </p:spPr>
      </p:pic>
    </p:spTree>
    <p:extLst>
      <p:ext uri="{BB962C8B-B14F-4D97-AF65-F5344CB8AC3E}">
        <p14:creationId xmlns:p14="http://schemas.microsoft.com/office/powerpoint/2010/main" val="13439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C2931C"/>
                </a:solidFill>
                <a:latin typeface="Century Gothic" panose="020B0502020202020204" pitchFamily="34" charset="0"/>
              </a:rPr>
              <a:t>angenehm</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5122" name="Picture 2" descr="woman reading book on so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19" y="128016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91643" y="3600364"/>
            <a:ext cx="5125526" cy="707886"/>
          </a:xfrm>
          <a:prstGeom prst="rect">
            <a:avLst/>
          </a:prstGeom>
          <a:noFill/>
        </p:spPr>
        <p:txBody>
          <a:bodyPr wrap="square" rtlCol="0">
            <a:spAutoFit/>
          </a:bodyPr>
          <a:lstStyle/>
          <a:p>
            <a:pPr algn="ctr"/>
            <a:r>
              <a:rPr lang="en-GB" sz="4000" dirty="0">
                <a:solidFill>
                  <a:srgbClr val="335BA3"/>
                </a:solidFill>
              </a:rPr>
              <a:t>[pleasant]</a:t>
            </a:r>
          </a:p>
        </p:txBody>
      </p:sp>
    </p:spTree>
    <p:extLst>
      <p:ext uri="{BB962C8B-B14F-4D97-AF65-F5344CB8AC3E}">
        <p14:creationId xmlns:p14="http://schemas.microsoft.com/office/powerpoint/2010/main" val="2481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err="1">
                <a:solidFill>
                  <a:srgbClr val="C2931C"/>
                </a:solidFill>
                <a:latin typeface="Century Gothic" panose="020B0502020202020204" pitchFamily="34" charset="0"/>
              </a:rPr>
              <a:t>springen</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6146" name="Picture 2" descr="man jumping on the middle of the street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71" y="1613090"/>
            <a:ext cx="5080000" cy="337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dirty="0">
                <a:solidFill>
                  <a:srgbClr val="C2931C"/>
                </a:solidFill>
                <a:latin typeface="Century Gothic" panose="020B0502020202020204" pitchFamily="34" charset="0"/>
              </a:rPr>
              <a:t>fallen</a:t>
            </a: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7170" name="Picture 2" descr="person riding white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79" y="1543878"/>
            <a:ext cx="5080000" cy="338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15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a:solidFill>
                  <a:srgbClr val="C2931C"/>
                </a:solidFill>
                <a:latin typeface="Century Gothic" panose="020B0502020202020204" pitchFamily="34" charset="0"/>
              </a:rPr>
              <a:t>in</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270" y="2400035"/>
            <a:ext cx="3543307" cy="3118110"/>
          </a:xfrm>
          <a:prstGeom prst="rect">
            <a:avLst/>
          </a:prstGeom>
        </p:spPr>
      </p:pic>
      <p:sp>
        <p:nvSpPr>
          <p:cNvPr id="4" name="Down Arrow 3"/>
          <p:cNvSpPr/>
          <p:nvPr/>
        </p:nvSpPr>
        <p:spPr>
          <a:xfrm>
            <a:off x="2728683" y="1885528"/>
            <a:ext cx="564479" cy="10290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991643" y="3600364"/>
            <a:ext cx="5125526" cy="707886"/>
          </a:xfrm>
          <a:prstGeom prst="rect">
            <a:avLst/>
          </a:prstGeom>
          <a:noFill/>
        </p:spPr>
        <p:txBody>
          <a:bodyPr wrap="square" rtlCol="0">
            <a:spAutoFit/>
          </a:bodyPr>
          <a:lstStyle/>
          <a:p>
            <a:pPr algn="ctr"/>
            <a:r>
              <a:rPr lang="en-GB" sz="4000" dirty="0">
                <a:solidFill>
                  <a:srgbClr val="335BA3"/>
                </a:solidFill>
              </a:rPr>
              <a:t>[in / into]</a:t>
            </a:r>
          </a:p>
        </p:txBody>
      </p:sp>
    </p:spTree>
    <p:extLst>
      <p:ext uri="{BB962C8B-B14F-4D97-AF65-F5344CB8AC3E}">
        <p14:creationId xmlns:p14="http://schemas.microsoft.com/office/powerpoint/2010/main" val="6809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0293" y="2400035"/>
            <a:ext cx="4996876" cy="1200329"/>
          </a:xfrm>
          <a:prstGeom prst="rect">
            <a:avLst/>
          </a:prstGeom>
          <a:noFill/>
        </p:spPr>
        <p:txBody>
          <a:bodyPr wrap="square" rtlCol="0">
            <a:spAutoFit/>
          </a:bodyPr>
          <a:lstStyle/>
          <a:p>
            <a:r>
              <a:rPr lang="es-CO" sz="7200" dirty="0">
                <a:solidFill>
                  <a:srgbClr val="002060"/>
                </a:solidFill>
                <a:latin typeface="Century Gothic" panose="020B0502020202020204" pitchFamily="34" charset="0"/>
                <a:cs typeface="Calibri" panose="020F0502020204030204" pitchFamily="34" charset="0"/>
              </a:rPr>
              <a:t>__________</a:t>
            </a:r>
          </a:p>
        </p:txBody>
      </p:sp>
      <p:sp>
        <p:nvSpPr>
          <p:cNvPr id="2" name="TextBox 1"/>
          <p:cNvSpPr txBox="1"/>
          <p:nvPr/>
        </p:nvSpPr>
        <p:spPr>
          <a:xfrm>
            <a:off x="7133750" y="2646256"/>
            <a:ext cx="4334112" cy="830997"/>
          </a:xfrm>
          <a:prstGeom prst="rect">
            <a:avLst/>
          </a:prstGeom>
          <a:noFill/>
        </p:spPr>
        <p:txBody>
          <a:bodyPr wrap="square" rtlCol="0">
            <a:spAutoFit/>
          </a:bodyPr>
          <a:lstStyle/>
          <a:p>
            <a:pPr algn="ctr"/>
            <a:r>
              <a:rPr lang="en-GB" sz="4800" b="1">
                <a:solidFill>
                  <a:srgbClr val="C2931C"/>
                </a:solidFill>
                <a:latin typeface="Century Gothic" panose="020B0502020202020204" pitchFamily="34" charset="0"/>
              </a:rPr>
              <a:t>auf</a:t>
            </a:r>
            <a:endParaRPr lang="en-GB" sz="4800" b="1" dirty="0">
              <a:solidFill>
                <a:srgbClr val="C2931C"/>
              </a:solidFill>
              <a:latin typeface="Century Gothic" panose="020B0502020202020204" pitchFamily="34" charset="0"/>
            </a:endParaRPr>
          </a:p>
        </p:txBody>
      </p:sp>
      <p:sp>
        <p:nvSpPr>
          <p:cNvPr id="11" name="Google Shape;88;p3"/>
          <p:cNvSpPr txBox="1">
            <a:spLocks noGrp="1"/>
          </p:cNvSpPr>
          <p:nvPr>
            <p:ph type="title"/>
          </p:nvPr>
        </p:nvSpPr>
        <p:spPr>
          <a:xfrm>
            <a:off x="0" y="163060"/>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204" y="2400035"/>
            <a:ext cx="4102008" cy="2502224"/>
          </a:xfrm>
          <a:prstGeom prst="rect">
            <a:avLst/>
          </a:prstGeom>
        </p:spPr>
      </p:pic>
      <p:sp>
        <p:nvSpPr>
          <p:cNvPr id="6" name="Down Arrow 5"/>
          <p:cNvSpPr/>
          <p:nvPr/>
        </p:nvSpPr>
        <p:spPr>
          <a:xfrm>
            <a:off x="3072132" y="1871394"/>
            <a:ext cx="596348" cy="10572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991643" y="3600364"/>
            <a:ext cx="5125526" cy="707886"/>
          </a:xfrm>
          <a:prstGeom prst="rect">
            <a:avLst/>
          </a:prstGeom>
          <a:noFill/>
        </p:spPr>
        <p:txBody>
          <a:bodyPr wrap="square" rtlCol="0">
            <a:spAutoFit/>
          </a:bodyPr>
          <a:lstStyle/>
          <a:p>
            <a:pPr algn="ctr"/>
            <a:r>
              <a:rPr lang="en-GB" sz="4000" dirty="0">
                <a:solidFill>
                  <a:srgbClr val="335BA3"/>
                </a:solidFill>
              </a:rPr>
              <a:t>[on / onto]</a:t>
            </a:r>
          </a:p>
        </p:txBody>
      </p:sp>
    </p:spTree>
    <p:extLst>
      <p:ext uri="{BB962C8B-B14F-4D97-AF65-F5344CB8AC3E}">
        <p14:creationId xmlns:p14="http://schemas.microsoft.com/office/powerpoint/2010/main" val="6557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6822" y="5262464"/>
            <a:ext cx="729342" cy="708449"/>
          </a:xfrm>
          <a:prstGeom prst="rect">
            <a:avLst/>
          </a:prstGeom>
        </p:spPr>
      </p:pic>
      <p:sp>
        <p:nvSpPr>
          <p:cNvPr id="29" name="Oval Callout 28"/>
          <p:cNvSpPr/>
          <p:nvPr/>
        </p:nvSpPr>
        <p:spPr>
          <a:xfrm>
            <a:off x="262989" y="218796"/>
            <a:ext cx="3623835" cy="1438499"/>
          </a:xfrm>
          <a:prstGeom prst="wedgeEllipseCallout">
            <a:avLst>
              <a:gd name="adj1" fmla="val 55640"/>
              <a:gd name="adj2" fmla="val 250796"/>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2000" dirty="0">
              <a:solidFill>
                <a:schemeClr val="bg1"/>
              </a:solidFill>
              <a:latin typeface="Century Gothic" panose="020B0502020202020204" pitchFamily="34" charset="0"/>
            </a:endParaRPr>
          </a:p>
        </p:txBody>
      </p:sp>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7">
            <a:extLst>
              <a:ext uri="{FF2B5EF4-FFF2-40B4-BE49-F238E27FC236}">
                <a16:creationId xmlns:a16="http://schemas.microsoft.com/office/drawing/2014/main" id="{681DBDD7-92F6-194E-841F-222291A2C937}"/>
              </a:ext>
            </a:extLst>
          </p:cNvPr>
          <p:cNvSpPr>
            <a:spLocks noGrp="1"/>
          </p:cNvSpPr>
          <p:nvPr>
            <p:ph type="title"/>
          </p:nvPr>
        </p:nvSpPr>
        <p:spPr>
          <a:xfrm>
            <a:off x="0" y="222906"/>
            <a:ext cx="6579604" cy="941085"/>
          </a:xfrm>
        </p:spPr>
        <p:txBody>
          <a:bodyPr>
            <a:normAutofit/>
          </a:bodyPr>
          <a:lstStyle/>
          <a:p>
            <a:r>
              <a:rPr lang="en-GB" sz="2800" b="1" dirty="0">
                <a:solidFill>
                  <a:prstClr val="white"/>
                </a:solidFill>
              </a:rPr>
              <a:t>Talking about where something or someone is moving to</a:t>
            </a:r>
            <a:endParaRPr lang="en-US" sz="2800" dirty="0"/>
          </a:p>
        </p:txBody>
      </p:sp>
      <p:sp>
        <p:nvSpPr>
          <p:cNvPr id="16" name="TextBox 15">
            <a:extLst>
              <a:ext uri="{FF2B5EF4-FFF2-40B4-BE49-F238E27FC236}">
                <a16:creationId xmlns:a16="http://schemas.microsoft.com/office/drawing/2014/main" id="{61CFBD48-3016-684F-B62B-1963494DD7B0}"/>
              </a:ext>
            </a:extLst>
          </p:cNvPr>
          <p:cNvSpPr txBox="1"/>
          <p:nvPr/>
        </p:nvSpPr>
        <p:spPr>
          <a:xfrm>
            <a:off x="409976" y="2031012"/>
            <a:ext cx="9925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886824" y="2085469"/>
            <a:ext cx="3000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4" name="TextBox 3"/>
          <p:cNvSpPr txBox="1"/>
          <p:nvPr/>
        </p:nvSpPr>
        <p:spPr>
          <a:xfrm>
            <a:off x="307705" y="1248440"/>
            <a:ext cx="10391470"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To say where something or someone </a:t>
            </a:r>
            <a:r>
              <a:rPr lang="en-GB" sz="2000" b="1" dirty="0">
                <a:solidFill>
                  <a:schemeClr val="accent5">
                    <a:lumMod val="50000"/>
                  </a:schemeClr>
                </a:solidFill>
                <a:latin typeface="Century Gothic" panose="020B0502020202020204" pitchFamily="34" charset="0"/>
              </a:rPr>
              <a:t>is moving to</a:t>
            </a:r>
            <a:r>
              <a:rPr lang="en-GB" sz="2000" dirty="0">
                <a:solidFill>
                  <a:schemeClr val="accent5">
                    <a:lumMod val="50000"/>
                  </a:schemeClr>
                </a:solidFill>
                <a:latin typeface="Century Gothic" panose="020B0502020202020204" pitchFamily="34" charset="0"/>
              </a:rPr>
              <a:t>, use the prepositions </a:t>
            </a:r>
            <a:r>
              <a:rPr lang="en-GB" sz="2000" b="1" dirty="0">
                <a:solidFill>
                  <a:schemeClr val="accent5">
                    <a:lumMod val="50000"/>
                  </a:schemeClr>
                </a:solidFill>
                <a:latin typeface="Century Gothic" panose="020B0502020202020204" pitchFamily="34" charset="0"/>
              </a:rPr>
              <a:t>‘in’ </a:t>
            </a:r>
            <a:r>
              <a:rPr lang="en-GB" sz="2000" dirty="0">
                <a:solidFill>
                  <a:schemeClr val="accent5">
                    <a:lumMod val="50000"/>
                  </a:schemeClr>
                </a:solidFill>
                <a:latin typeface="Century Gothic" panose="020B0502020202020204" pitchFamily="34" charset="0"/>
              </a:rPr>
              <a:t>(into) and </a:t>
            </a:r>
            <a:r>
              <a:rPr lang="en-GB" sz="2000" b="1" dirty="0">
                <a:solidFill>
                  <a:schemeClr val="accent5">
                    <a:lumMod val="50000"/>
                  </a:schemeClr>
                </a:solidFill>
                <a:latin typeface="Century Gothic" panose="020B0502020202020204" pitchFamily="34" charset="0"/>
              </a:rPr>
              <a:t>‘auf’ </a:t>
            </a:r>
            <a:r>
              <a:rPr lang="en-GB" sz="2000" dirty="0">
                <a:solidFill>
                  <a:schemeClr val="accent5">
                    <a:lumMod val="50000"/>
                  </a:schemeClr>
                </a:solidFill>
                <a:latin typeface="Century Gothic" panose="020B0502020202020204" pitchFamily="34" charset="0"/>
              </a:rPr>
              <a:t>(onto):</a:t>
            </a:r>
          </a:p>
        </p:txBody>
      </p:sp>
      <p:sp>
        <p:nvSpPr>
          <p:cNvPr id="10" name="TextBox 9"/>
          <p:cNvSpPr txBox="1"/>
          <p:nvPr/>
        </p:nvSpPr>
        <p:spPr>
          <a:xfrm>
            <a:off x="6579604" y="1688362"/>
            <a:ext cx="2969002" cy="584775"/>
          </a:xfrm>
          <a:prstGeom prst="rect">
            <a:avLst/>
          </a:prstGeom>
          <a:noFill/>
        </p:spPr>
        <p:txBody>
          <a:bodyPr wrap="square" rtlCol="0">
            <a:spAutoFit/>
          </a:bodyPr>
          <a:lstStyle/>
          <a:p>
            <a:r>
              <a:rPr lang="en-GB" sz="3200" b="1" dirty="0">
                <a:solidFill>
                  <a:srgbClr val="FF0000"/>
                </a:solidFill>
                <a:latin typeface="Century Gothic" panose="020B0502020202020204" pitchFamily="34" charset="0"/>
              </a:rPr>
              <a:t>die </a:t>
            </a:r>
            <a:r>
              <a:rPr lang="en-GB" sz="3200" b="1" dirty="0" err="1">
                <a:solidFill>
                  <a:schemeClr val="accent5">
                    <a:lumMod val="50000"/>
                  </a:schemeClr>
                </a:solidFill>
                <a:latin typeface="Century Gothic" panose="020B0502020202020204" pitchFamily="34" charset="0"/>
              </a:rPr>
              <a:t>Stadt</a:t>
            </a:r>
            <a:endParaRPr lang="en-GB" sz="3200" b="1" dirty="0">
              <a:solidFill>
                <a:srgbClr val="FF0000"/>
              </a:solidFill>
              <a:latin typeface="Century Gothic" panose="020B0502020202020204" pitchFamily="34" charset="0"/>
            </a:endParaRPr>
          </a:p>
        </p:txBody>
      </p:sp>
      <p:sp>
        <p:nvSpPr>
          <p:cNvPr id="11" name="TextBox 10"/>
          <p:cNvSpPr txBox="1"/>
          <p:nvPr/>
        </p:nvSpPr>
        <p:spPr>
          <a:xfrm>
            <a:off x="10078756" y="1674827"/>
            <a:ext cx="2582912" cy="584775"/>
          </a:xfrm>
          <a:prstGeom prst="rect">
            <a:avLst/>
          </a:prstGeom>
          <a:noFill/>
        </p:spPr>
        <p:txBody>
          <a:bodyPr wrap="square" rtlCol="0">
            <a:spAutoFit/>
          </a:bodyPr>
          <a:lstStyle/>
          <a:p>
            <a:r>
              <a:rPr lang="en-GB" sz="3200" b="1" dirty="0">
                <a:solidFill>
                  <a:srgbClr val="C2931C"/>
                </a:solidFill>
                <a:latin typeface="Century Gothic" panose="020B0502020202020204" pitchFamily="34" charset="0"/>
              </a:rPr>
              <a:t>das </a:t>
            </a:r>
            <a:r>
              <a:rPr lang="en-GB" sz="3200" b="1" dirty="0">
                <a:solidFill>
                  <a:schemeClr val="accent5">
                    <a:lumMod val="50000"/>
                  </a:schemeClr>
                </a:solidFill>
                <a:latin typeface="Century Gothic" panose="020B0502020202020204" pitchFamily="34" charset="0"/>
              </a:rPr>
              <a:t>Kino</a:t>
            </a:r>
            <a:endParaRPr lang="en-GB" sz="3200" b="1" dirty="0">
              <a:solidFill>
                <a:srgbClr val="C2931C"/>
              </a:solidFill>
              <a:latin typeface="Century Gothic" panose="020B0502020202020204" pitchFamily="34" charset="0"/>
            </a:endParaRPr>
          </a:p>
        </p:txBody>
      </p:sp>
      <p:sp>
        <p:nvSpPr>
          <p:cNvPr id="12" name="TextBox 11"/>
          <p:cNvSpPr txBox="1"/>
          <p:nvPr/>
        </p:nvSpPr>
        <p:spPr>
          <a:xfrm>
            <a:off x="2406180" y="1708413"/>
            <a:ext cx="3561452" cy="584775"/>
          </a:xfrm>
          <a:prstGeom prst="rect">
            <a:avLst/>
          </a:prstGeom>
          <a:noFill/>
        </p:spPr>
        <p:txBody>
          <a:bodyPr wrap="square" rtlCol="0">
            <a:spAutoFit/>
          </a:bodyPr>
          <a:lstStyle/>
          <a:p>
            <a:pPr algn="ctr"/>
            <a:r>
              <a:rPr lang="en-GB" sz="3200" b="1">
                <a:solidFill>
                  <a:srgbClr val="0070C0"/>
                </a:solidFill>
                <a:latin typeface="Century Gothic" panose="020B0502020202020204" pitchFamily="34" charset="0"/>
              </a:rPr>
              <a:t>der </a:t>
            </a:r>
            <a:r>
              <a:rPr lang="en-GB" sz="3200" b="1">
                <a:solidFill>
                  <a:schemeClr val="accent5">
                    <a:lumMod val="50000"/>
                  </a:schemeClr>
                </a:solidFill>
                <a:latin typeface="Century Gothic" panose="020B0502020202020204" pitchFamily="34" charset="0"/>
              </a:rPr>
              <a:t>Park</a:t>
            </a:r>
            <a:endParaRPr lang="en-GB" sz="3200" b="1" dirty="0">
              <a:solidFill>
                <a:srgbClr val="0070C0"/>
              </a:solidFill>
              <a:latin typeface="Century Gothic" panose="020B0502020202020204" pitchFamily="34" charset="0"/>
            </a:endParaRPr>
          </a:p>
        </p:txBody>
      </p:sp>
      <p:sp>
        <p:nvSpPr>
          <p:cNvPr id="13" name="TextBox 12"/>
          <p:cNvSpPr txBox="1"/>
          <p:nvPr/>
        </p:nvSpPr>
        <p:spPr>
          <a:xfrm>
            <a:off x="-247488" y="2319054"/>
            <a:ext cx="3561452" cy="584775"/>
          </a:xfrm>
          <a:prstGeom prst="rect">
            <a:avLst/>
          </a:prstGeom>
          <a:noFill/>
        </p:spPr>
        <p:txBody>
          <a:bodyPr wrap="square" rtlCol="0">
            <a:spAutoFit/>
          </a:bodyPr>
          <a:lstStyle/>
          <a:p>
            <a:pPr algn="ctr"/>
            <a:r>
              <a:rPr lang="en-GB" sz="3200" b="1" dirty="0" err="1">
                <a:solidFill>
                  <a:schemeClr val="accent5">
                    <a:lumMod val="50000"/>
                  </a:schemeClr>
                </a:solidFill>
                <a:latin typeface="Century Gothic" panose="020B0502020202020204" pitchFamily="34" charset="0"/>
              </a:rPr>
              <a:t>Ich</a:t>
            </a:r>
            <a:r>
              <a:rPr lang="en-GB" sz="3200" b="1" dirty="0">
                <a:solidFill>
                  <a:schemeClr val="accent5">
                    <a:lumMod val="50000"/>
                  </a:schemeClr>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gehe</a:t>
            </a:r>
            <a:r>
              <a:rPr lang="en-GB" sz="3200" b="1" dirty="0">
                <a:solidFill>
                  <a:schemeClr val="accent5">
                    <a:lumMod val="50000"/>
                  </a:schemeClr>
                </a:solidFill>
                <a:latin typeface="Century Gothic" panose="020B0502020202020204" pitchFamily="34" charset="0"/>
              </a:rPr>
              <a:t>…</a:t>
            </a:r>
          </a:p>
        </p:txBody>
      </p:sp>
      <p:sp>
        <p:nvSpPr>
          <p:cNvPr id="19" name="TextBox 18"/>
          <p:cNvSpPr txBox="1"/>
          <p:nvPr/>
        </p:nvSpPr>
        <p:spPr>
          <a:xfrm>
            <a:off x="6177328" y="2297539"/>
            <a:ext cx="2969002"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in</a:t>
            </a:r>
            <a:r>
              <a:rPr lang="en-GB" sz="3200" dirty="0">
                <a:solidFill>
                  <a:schemeClr val="accent5">
                    <a:lumMod val="50000"/>
                  </a:schemeClr>
                </a:solidFill>
                <a:latin typeface="Century Gothic" panose="020B0502020202020204" pitchFamily="34" charset="0"/>
              </a:rPr>
              <a:t> </a:t>
            </a:r>
            <a:r>
              <a:rPr lang="en-GB" sz="3200" b="1" u="sng" dirty="0">
                <a:solidFill>
                  <a:srgbClr val="FF0000"/>
                </a:solidFill>
                <a:latin typeface="Century Gothic" panose="020B0502020202020204" pitchFamily="34" charset="0"/>
              </a:rPr>
              <a:t>die</a:t>
            </a:r>
            <a:r>
              <a:rPr lang="en-GB" sz="3200" b="1" dirty="0">
                <a:solidFill>
                  <a:srgbClr val="FF0000"/>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Stadt</a:t>
            </a:r>
            <a:endParaRPr lang="en-GB" sz="3200" b="1" dirty="0">
              <a:solidFill>
                <a:srgbClr val="FF0000"/>
              </a:solidFill>
              <a:latin typeface="Century Gothic" panose="020B0502020202020204" pitchFamily="34" charset="0"/>
            </a:endParaRPr>
          </a:p>
        </p:txBody>
      </p:sp>
      <p:sp>
        <p:nvSpPr>
          <p:cNvPr id="21" name="TextBox 20"/>
          <p:cNvSpPr txBox="1"/>
          <p:nvPr/>
        </p:nvSpPr>
        <p:spPr>
          <a:xfrm>
            <a:off x="9646230" y="2293188"/>
            <a:ext cx="3476019"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in </a:t>
            </a:r>
            <a:r>
              <a:rPr lang="en-GB" sz="3200" b="1" u="sng" dirty="0">
                <a:solidFill>
                  <a:srgbClr val="C2931C"/>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b="1" dirty="0">
                <a:solidFill>
                  <a:schemeClr val="accent5">
                    <a:lumMod val="50000"/>
                  </a:schemeClr>
                </a:solidFill>
                <a:latin typeface="Century Gothic" panose="020B0502020202020204" pitchFamily="34" charset="0"/>
              </a:rPr>
              <a:t>Kino</a:t>
            </a:r>
            <a:endParaRPr lang="en-GB" sz="3200" b="1" dirty="0">
              <a:solidFill>
                <a:srgbClr val="C2931C"/>
              </a:solidFill>
              <a:latin typeface="Century Gothic" panose="020B0502020202020204" pitchFamily="34" charset="0"/>
            </a:endParaRPr>
          </a:p>
        </p:txBody>
      </p:sp>
      <p:sp>
        <p:nvSpPr>
          <p:cNvPr id="22" name="TextBox 21"/>
          <p:cNvSpPr txBox="1"/>
          <p:nvPr/>
        </p:nvSpPr>
        <p:spPr>
          <a:xfrm>
            <a:off x="2228479" y="2333937"/>
            <a:ext cx="3561452" cy="584775"/>
          </a:xfrm>
          <a:prstGeom prst="rect">
            <a:avLst/>
          </a:prstGeom>
          <a:noFill/>
        </p:spPr>
        <p:txBody>
          <a:bodyPr wrap="square" rtlCol="0">
            <a:spAutoFit/>
          </a:bodyPr>
          <a:lstStyle/>
          <a:p>
            <a:pPr algn="ctr"/>
            <a:r>
              <a:rPr lang="en-GB" sz="3200" b="1">
                <a:solidFill>
                  <a:schemeClr val="accent5">
                    <a:lumMod val="50000"/>
                  </a:schemeClr>
                </a:solidFill>
                <a:latin typeface="Century Gothic" panose="020B0502020202020204" pitchFamily="34" charset="0"/>
              </a:rPr>
              <a:t>in</a:t>
            </a:r>
            <a:r>
              <a:rPr lang="en-GB" sz="3200" b="1">
                <a:solidFill>
                  <a:srgbClr val="0070C0"/>
                </a:solidFill>
                <a:latin typeface="Century Gothic" panose="020B0502020202020204" pitchFamily="34" charset="0"/>
              </a:rPr>
              <a:t> </a:t>
            </a:r>
            <a:r>
              <a:rPr lang="en-GB" sz="3200" b="1" u="sng">
                <a:solidFill>
                  <a:srgbClr val="0070C0"/>
                </a:solidFill>
                <a:latin typeface="Century Gothic" panose="020B0502020202020204" pitchFamily="34" charset="0"/>
              </a:rPr>
              <a:t>den</a:t>
            </a:r>
            <a:r>
              <a:rPr lang="en-GB" sz="3200" b="1">
                <a:solidFill>
                  <a:srgbClr val="0070C0"/>
                </a:solidFill>
                <a:latin typeface="Century Gothic" panose="020B0502020202020204" pitchFamily="34" charset="0"/>
              </a:rPr>
              <a:t> </a:t>
            </a:r>
            <a:r>
              <a:rPr lang="en-GB" sz="3200" b="1">
                <a:solidFill>
                  <a:schemeClr val="accent5">
                    <a:lumMod val="50000"/>
                  </a:schemeClr>
                </a:solidFill>
                <a:latin typeface="Century Gothic" panose="020B0502020202020204" pitchFamily="34" charset="0"/>
              </a:rPr>
              <a:t>Park</a:t>
            </a:r>
            <a:endParaRPr lang="en-GB" sz="3200" b="1" dirty="0">
              <a:solidFill>
                <a:srgbClr val="0070C0"/>
              </a:solidFill>
              <a:latin typeface="Century Gothic" panose="020B0502020202020204" pitchFamily="34" charset="0"/>
            </a:endParaRPr>
          </a:p>
        </p:txBody>
      </p:sp>
      <p:sp>
        <p:nvSpPr>
          <p:cNvPr id="23" name="TextBox 22"/>
          <p:cNvSpPr txBox="1"/>
          <p:nvPr/>
        </p:nvSpPr>
        <p:spPr>
          <a:xfrm>
            <a:off x="2555673" y="5969965"/>
            <a:ext cx="10391470"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These are the </a:t>
            </a:r>
            <a:r>
              <a:rPr lang="en-GB" sz="2200" b="1" dirty="0">
                <a:solidFill>
                  <a:schemeClr val="accent5">
                    <a:lumMod val="50000"/>
                  </a:schemeClr>
                </a:solidFill>
                <a:latin typeface="Century Gothic" panose="020B0502020202020204" pitchFamily="34" charset="0"/>
              </a:rPr>
              <a:t>Row 2 </a:t>
            </a:r>
            <a:r>
              <a:rPr lang="en-GB" sz="2200" dirty="0">
                <a:solidFill>
                  <a:schemeClr val="accent5">
                    <a:lumMod val="50000"/>
                  </a:schemeClr>
                </a:solidFill>
                <a:latin typeface="Century Gothic" panose="020B0502020202020204" pitchFamily="34" charset="0"/>
              </a:rPr>
              <a:t>(or </a:t>
            </a:r>
            <a:r>
              <a:rPr lang="en-GB" sz="2200" b="1" i="1" dirty="0">
                <a:solidFill>
                  <a:schemeClr val="accent5">
                    <a:lumMod val="50000"/>
                  </a:schemeClr>
                </a:solidFill>
                <a:latin typeface="Century Gothic" panose="020B0502020202020204" pitchFamily="34" charset="0"/>
              </a:rPr>
              <a:t>accusative</a:t>
            </a:r>
            <a:r>
              <a:rPr lang="en-GB" sz="2200" i="1" dirty="0">
                <a:solidFill>
                  <a:schemeClr val="accent5">
                    <a:lumMod val="50000"/>
                  </a:schemeClr>
                </a:solidFill>
                <a:latin typeface="Century Gothic" panose="020B0502020202020204" pitchFamily="34" charset="0"/>
              </a:rPr>
              <a:t> </a:t>
            </a:r>
            <a:r>
              <a:rPr lang="en-GB" sz="2200" b="1" i="1" dirty="0">
                <a:solidFill>
                  <a:schemeClr val="accent5">
                    <a:lumMod val="50000"/>
                  </a:schemeClr>
                </a:solidFill>
                <a:latin typeface="Century Gothic" panose="020B0502020202020204" pitchFamily="34" charset="0"/>
              </a:rPr>
              <a:t>case</a:t>
            </a:r>
            <a:r>
              <a:rPr lang="en-GB" sz="2200" dirty="0">
                <a:solidFill>
                  <a:schemeClr val="accent5">
                    <a:lumMod val="50000"/>
                  </a:schemeClr>
                </a:solidFill>
                <a:latin typeface="Century Gothic" panose="020B0502020202020204" pitchFamily="34" charset="0"/>
              </a:rPr>
              <a:t>) forms of the definite article. </a:t>
            </a:r>
          </a:p>
        </p:txBody>
      </p:sp>
      <p:sp>
        <p:nvSpPr>
          <p:cNvPr id="26" name="TextBox 25"/>
          <p:cNvSpPr txBox="1"/>
          <p:nvPr/>
        </p:nvSpPr>
        <p:spPr>
          <a:xfrm>
            <a:off x="3149090" y="3833923"/>
            <a:ext cx="3561452" cy="584775"/>
          </a:xfrm>
          <a:prstGeom prst="rect">
            <a:avLst/>
          </a:prstGeom>
          <a:noFill/>
        </p:spPr>
        <p:txBody>
          <a:bodyPr wrap="square" rtlCol="0">
            <a:spAutoFit/>
          </a:bodyPr>
          <a:lstStyle/>
          <a:p>
            <a:pPr algn="ctr"/>
            <a:r>
              <a:rPr lang="en-GB" sz="3200" b="1" dirty="0">
                <a:solidFill>
                  <a:srgbClr val="0070C0"/>
                </a:solidFill>
                <a:latin typeface="Century Gothic" panose="020B0502020202020204" pitchFamily="34" charset="0"/>
              </a:rPr>
              <a:t>der </a:t>
            </a:r>
            <a:r>
              <a:rPr lang="en-GB" sz="3200" b="1" dirty="0" err="1">
                <a:solidFill>
                  <a:schemeClr val="accent5">
                    <a:lumMod val="50000"/>
                  </a:schemeClr>
                </a:solidFill>
                <a:latin typeface="Century Gothic" panose="020B0502020202020204" pitchFamily="34" charset="0"/>
              </a:rPr>
              <a:t>Tisch</a:t>
            </a:r>
            <a:endParaRPr lang="en-GB" sz="3200" b="1" dirty="0">
              <a:solidFill>
                <a:srgbClr val="0070C0"/>
              </a:solidFill>
              <a:latin typeface="Century Gothic" panose="020B0502020202020204" pitchFamily="34" charset="0"/>
            </a:endParaRPr>
          </a:p>
        </p:txBody>
      </p:sp>
      <p:sp>
        <p:nvSpPr>
          <p:cNvPr id="27" name="TextBox 26"/>
          <p:cNvSpPr txBox="1"/>
          <p:nvPr/>
        </p:nvSpPr>
        <p:spPr>
          <a:xfrm>
            <a:off x="-377836" y="4455096"/>
            <a:ext cx="4024120"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Die </a:t>
            </a:r>
            <a:r>
              <a:rPr lang="en-GB" sz="2800" b="1" dirty="0" err="1">
                <a:solidFill>
                  <a:schemeClr val="accent5">
                    <a:lumMod val="50000"/>
                  </a:schemeClr>
                </a:solidFill>
                <a:latin typeface="Century Gothic" panose="020B0502020202020204" pitchFamily="34" charset="0"/>
              </a:rPr>
              <a:t>Katze</a:t>
            </a:r>
            <a:r>
              <a:rPr lang="en-GB" sz="2800" b="1" dirty="0">
                <a:solidFill>
                  <a:schemeClr val="accent5">
                    <a:lumMod val="50000"/>
                  </a:schemeClr>
                </a:solidFill>
                <a:latin typeface="Century Gothic" panose="020B0502020202020204" pitchFamily="34" charset="0"/>
              </a:rPr>
              <a:t> </a:t>
            </a:r>
            <a:r>
              <a:rPr lang="en-GB" sz="2800" b="1" dirty="0" err="1">
                <a:solidFill>
                  <a:schemeClr val="accent5">
                    <a:lumMod val="50000"/>
                  </a:schemeClr>
                </a:solidFill>
                <a:latin typeface="Century Gothic" panose="020B0502020202020204" pitchFamily="34" charset="0"/>
              </a:rPr>
              <a:t>springt</a:t>
            </a:r>
            <a:r>
              <a:rPr lang="en-GB" sz="2800" b="1" dirty="0">
                <a:solidFill>
                  <a:schemeClr val="accent5">
                    <a:lumMod val="50000"/>
                  </a:schemeClr>
                </a:solidFill>
                <a:latin typeface="Century Gothic" panose="020B0502020202020204" pitchFamily="34" charset="0"/>
              </a:rPr>
              <a:t>... </a:t>
            </a:r>
          </a:p>
        </p:txBody>
      </p:sp>
      <p:sp>
        <p:nvSpPr>
          <p:cNvPr id="30" name="TextBox 29"/>
          <p:cNvSpPr txBox="1"/>
          <p:nvPr/>
        </p:nvSpPr>
        <p:spPr>
          <a:xfrm>
            <a:off x="2765918" y="4422725"/>
            <a:ext cx="3561452" cy="584775"/>
          </a:xfrm>
          <a:prstGeom prst="rect">
            <a:avLst/>
          </a:prstGeom>
          <a:noFill/>
        </p:spPr>
        <p:txBody>
          <a:bodyPr wrap="square" rtlCol="0">
            <a:spAutoFit/>
          </a:bodyPr>
          <a:lstStyle/>
          <a:p>
            <a:pPr algn="ctr"/>
            <a:r>
              <a:rPr lang="en-GB" sz="3200" b="1" dirty="0">
                <a:solidFill>
                  <a:schemeClr val="accent5">
                    <a:lumMod val="50000"/>
                  </a:schemeClr>
                </a:solidFill>
                <a:latin typeface="Century Gothic" panose="020B0502020202020204" pitchFamily="34" charset="0"/>
              </a:rPr>
              <a:t>auf</a:t>
            </a:r>
            <a:r>
              <a:rPr lang="en-GB" sz="3200" b="1" dirty="0">
                <a:solidFill>
                  <a:srgbClr val="0070C0"/>
                </a:solidFill>
                <a:latin typeface="Century Gothic" panose="020B0502020202020204" pitchFamily="34" charset="0"/>
              </a:rPr>
              <a:t> </a:t>
            </a:r>
            <a:r>
              <a:rPr lang="en-GB" sz="3200" b="1" u="sng" dirty="0">
                <a:solidFill>
                  <a:srgbClr val="0070C0"/>
                </a:solidFill>
                <a:latin typeface="Century Gothic" panose="020B0502020202020204" pitchFamily="34" charset="0"/>
              </a:rPr>
              <a:t>den</a:t>
            </a:r>
            <a:r>
              <a:rPr lang="en-GB" sz="3200" b="1" dirty="0">
                <a:solidFill>
                  <a:srgbClr val="0070C0"/>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Tisch</a:t>
            </a:r>
            <a:endParaRPr lang="en-GB" sz="3200" b="1" dirty="0">
              <a:solidFill>
                <a:srgbClr val="0070C0"/>
              </a:solidFill>
              <a:latin typeface="Century Gothic" panose="020B0502020202020204" pitchFamily="34" charset="0"/>
            </a:endParaRPr>
          </a:p>
        </p:txBody>
      </p:sp>
      <p:sp>
        <p:nvSpPr>
          <p:cNvPr id="31" name="TextBox 30"/>
          <p:cNvSpPr txBox="1"/>
          <p:nvPr/>
        </p:nvSpPr>
        <p:spPr>
          <a:xfrm>
            <a:off x="6765380" y="3837949"/>
            <a:ext cx="2969002" cy="584775"/>
          </a:xfrm>
          <a:prstGeom prst="rect">
            <a:avLst/>
          </a:prstGeom>
          <a:noFill/>
        </p:spPr>
        <p:txBody>
          <a:bodyPr wrap="square" rtlCol="0">
            <a:spAutoFit/>
          </a:bodyPr>
          <a:lstStyle/>
          <a:p>
            <a:r>
              <a:rPr lang="en-GB" sz="3200" b="1" dirty="0">
                <a:solidFill>
                  <a:srgbClr val="FF0000"/>
                </a:solidFill>
                <a:latin typeface="Century Gothic" panose="020B0502020202020204" pitchFamily="34" charset="0"/>
              </a:rPr>
              <a:t>die </a:t>
            </a:r>
            <a:r>
              <a:rPr lang="en-GB" sz="3200" b="1" dirty="0" err="1">
                <a:solidFill>
                  <a:schemeClr val="accent5">
                    <a:lumMod val="50000"/>
                  </a:schemeClr>
                </a:solidFill>
                <a:latin typeface="Century Gothic" panose="020B0502020202020204" pitchFamily="34" charset="0"/>
              </a:rPr>
              <a:t>Zeitung</a:t>
            </a:r>
            <a:endParaRPr lang="en-GB" sz="3200" b="1" dirty="0">
              <a:solidFill>
                <a:srgbClr val="FF0000"/>
              </a:solidFill>
              <a:latin typeface="Century Gothic" panose="020B0502020202020204" pitchFamily="34" charset="0"/>
            </a:endParaRPr>
          </a:p>
        </p:txBody>
      </p:sp>
      <p:sp>
        <p:nvSpPr>
          <p:cNvPr id="32" name="TextBox 31"/>
          <p:cNvSpPr txBox="1"/>
          <p:nvPr/>
        </p:nvSpPr>
        <p:spPr>
          <a:xfrm>
            <a:off x="10177192" y="3865056"/>
            <a:ext cx="2582912" cy="584775"/>
          </a:xfrm>
          <a:prstGeom prst="rect">
            <a:avLst/>
          </a:prstGeom>
          <a:noFill/>
        </p:spPr>
        <p:txBody>
          <a:bodyPr wrap="square" rtlCol="0">
            <a:spAutoFit/>
          </a:bodyPr>
          <a:lstStyle/>
          <a:p>
            <a:r>
              <a:rPr lang="en-GB" sz="3200" b="1" dirty="0">
                <a:solidFill>
                  <a:srgbClr val="C2931C"/>
                </a:solidFill>
                <a:latin typeface="Century Gothic" panose="020B0502020202020204" pitchFamily="34" charset="0"/>
              </a:rPr>
              <a:t>das </a:t>
            </a:r>
            <a:r>
              <a:rPr lang="en-GB" sz="3200" b="1" dirty="0">
                <a:solidFill>
                  <a:schemeClr val="accent5">
                    <a:lumMod val="50000"/>
                  </a:schemeClr>
                </a:solidFill>
                <a:latin typeface="Century Gothic" panose="020B0502020202020204" pitchFamily="34" charset="0"/>
              </a:rPr>
              <a:t>Heft</a:t>
            </a:r>
            <a:endParaRPr lang="en-GB" sz="3200" b="1" dirty="0">
              <a:solidFill>
                <a:srgbClr val="C2931C"/>
              </a:solidFill>
              <a:latin typeface="Century Gothic" panose="020B0502020202020204" pitchFamily="34" charset="0"/>
            </a:endParaRPr>
          </a:p>
        </p:txBody>
      </p:sp>
      <p:sp>
        <p:nvSpPr>
          <p:cNvPr id="34" name="TextBox 33"/>
          <p:cNvSpPr txBox="1"/>
          <p:nvPr/>
        </p:nvSpPr>
        <p:spPr>
          <a:xfrm>
            <a:off x="6044981" y="4403373"/>
            <a:ext cx="350362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auf </a:t>
            </a:r>
            <a:r>
              <a:rPr lang="en-GB" sz="3200" b="1" u="sng" dirty="0">
                <a:solidFill>
                  <a:srgbClr val="FF0000"/>
                </a:solidFill>
                <a:latin typeface="Century Gothic" panose="020B0502020202020204" pitchFamily="34" charset="0"/>
              </a:rPr>
              <a:t>die</a:t>
            </a:r>
            <a:r>
              <a:rPr lang="en-GB" sz="3200" b="1" dirty="0">
                <a:solidFill>
                  <a:srgbClr val="FF0000"/>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Zeitung</a:t>
            </a:r>
            <a:endParaRPr lang="en-GB" sz="3200" b="1" dirty="0">
              <a:solidFill>
                <a:srgbClr val="FF0000"/>
              </a:solidFill>
              <a:latin typeface="Century Gothic" panose="020B0502020202020204" pitchFamily="34" charset="0"/>
            </a:endParaRPr>
          </a:p>
        </p:txBody>
      </p:sp>
      <p:sp>
        <p:nvSpPr>
          <p:cNvPr id="35" name="TextBox 34"/>
          <p:cNvSpPr txBox="1"/>
          <p:nvPr/>
        </p:nvSpPr>
        <p:spPr>
          <a:xfrm>
            <a:off x="9471124" y="4422724"/>
            <a:ext cx="3476019"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auf </a:t>
            </a:r>
            <a:r>
              <a:rPr lang="en-GB" sz="3200" b="1" u="sng" dirty="0">
                <a:solidFill>
                  <a:srgbClr val="C2931C"/>
                </a:solidFill>
                <a:latin typeface="Century Gothic" panose="020B0502020202020204" pitchFamily="34" charset="0"/>
              </a:rPr>
              <a:t>das</a:t>
            </a:r>
            <a:r>
              <a:rPr lang="en-GB" sz="3200" b="1" dirty="0">
                <a:solidFill>
                  <a:srgbClr val="C2931C"/>
                </a:solidFill>
                <a:latin typeface="Century Gothic" panose="020B0502020202020204" pitchFamily="34" charset="0"/>
              </a:rPr>
              <a:t> </a:t>
            </a:r>
            <a:r>
              <a:rPr lang="en-GB" sz="3200" b="1" dirty="0">
                <a:solidFill>
                  <a:schemeClr val="accent5">
                    <a:lumMod val="50000"/>
                  </a:schemeClr>
                </a:solidFill>
                <a:latin typeface="Century Gothic" panose="020B0502020202020204" pitchFamily="34" charset="0"/>
              </a:rPr>
              <a:t>Heft</a:t>
            </a:r>
            <a:endParaRPr lang="en-GB" sz="3200" b="1" dirty="0">
              <a:solidFill>
                <a:srgbClr val="C2931C"/>
              </a:solidFill>
              <a:latin typeface="Century Gothic" panose="020B0502020202020204" pitchFamily="34" charset="0"/>
            </a:endParaRPr>
          </a:p>
        </p:txBody>
      </p:sp>
      <p:sp>
        <p:nvSpPr>
          <p:cNvPr id="39" name="Oval Callout 38"/>
          <p:cNvSpPr/>
          <p:nvPr/>
        </p:nvSpPr>
        <p:spPr>
          <a:xfrm>
            <a:off x="6327370" y="127971"/>
            <a:ext cx="3477812" cy="1438499"/>
          </a:xfrm>
          <a:prstGeom prst="wedgeEllipseCallout">
            <a:avLst>
              <a:gd name="adj1" fmla="val 57081"/>
              <a:gd name="adj2" fmla="val 108995"/>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t>
            </a:r>
            <a:r>
              <a:rPr lang="en-GB" sz="1800" b="1" dirty="0">
                <a:solidFill>
                  <a:schemeClr val="bg1"/>
                </a:solidFill>
                <a:latin typeface="Century Gothic" panose="020B0502020202020204" pitchFamily="34" charset="0"/>
              </a:rPr>
              <a:t>in das </a:t>
            </a:r>
            <a:r>
              <a:rPr lang="en-GB" sz="1800" dirty="0">
                <a:solidFill>
                  <a:schemeClr val="bg1"/>
                </a:solidFill>
                <a:latin typeface="Century Gothic" panose="020B0502020202020204" pitchFamily="34" charset="0"/>
              </a:rPr>
              <a:t>‘ is often shortened to ‘</a:t>
            </a:r>
            <a:r>
              <a:rPr lang="en-GB" sz="1800" b="1" dirty="0">
                <a:solidFill>
                  <a:schemeClr val="bg1"/>
                </a:solidFill>
                <a:latin typeface="Century Gothic" panose="020B0502020202020204" pitchFamily="34" charset="0"/>
              </a:rPr>
              <a:t>ins</a:t>
            </a:r>
            <a:r>
              <a:rPr lang="en-GB" sz="1800" dirty="0">
                <a:solidFill>
                  <a:schemeClr val="bg1"/>
                </a:solidFill>
                <a:latin typeface="Century Gothic" panose="020B0502020202020204" pitchFamily="34" charset="0"/>
              </a:rPr>
              <a:t>’:</a:t>
            </a:r>
          </a:p>
          <a:p>
            <a:pPr algn="ctr"/>
            <a:r>
              <a:rPr lang="en-GB" sz="1800" dirty="0">
                <a:solidFill>
                  <a:schemeClr val="bg1"/>
                </a:solidFill>
                <a:latin typeface="Century Gothic" panose="020B0502020202020204" pitchFamily="34" charset="0"/>
                <a:sym typeface="Wingdings" panose="05000000000000000000" pitchFamily="2" charset="2"/>
              </a:rPr>
              <a:t> </a:t>
            </a:r>
            <a:r>
              <a:rPr lang="en-GB" sz="1800" dirty="0" err="1">
                <a:solidFill>
                  <a:schemeClr val="bg1"/>
                </a:solidFill>
                <a:latin typeface="Century Gothic" panose="020B0502020202020204" pitchFamily="34" charset="0"/>
              </a:rPr>
              <a:t>ich</a:t>
            </a:r>
            <a:r>
              <a:rPr lang="en-GB" sz="1800" dirty="0">
                <a:solidFill>
                  <a:schemeClr val="bg1"/>
                </a:solidFill>
                <a:latin typeface="Century Gothic" panose="020B0502020202020204" pitchFamily="34" charset="0"/>
              </a:rPr>
              <a:t> </a:t>
            </a:r>
            <a:r>
              <a:rPr lang="en-GB" sz="1800" dirty="0" err="1">
                <a:solidFill>
                  <a:schemeClr val="bg1"/>
                </a:solidFill>
                <a:latin typeface="Century Gothic" panose="020B0502020202020204" pitchFamily="34" charset="0"/>
              </a:rPr>
              <a:t>gehe</a:t>
            </a:r>
            <a:r>
              <a:rPr lang="en-GB" sz="1800" dirty="0">
                <a:solidFill>
                  <a:schemeClr val="bg1"/>
                </a:solidFill>
                <a:latin typeface="Century Gothic" panose="020B0502020202020204" pitchFamily="34" charset="0"/>
              </a:rPr>
              <a:t> </a:t>
            </a:r>
            <a:r>
              <a:rPr lang="en-GB" sz="1800" b="1" dirty="0">
                <a:solidFill>
                  <a:schemeClr val="bg1"/>
                </a:solidFill>
                <a:latin typeface="Century Gothic" panose="020B0502020202020204" pitchFamily="34" charset="0"/>
              </a:rPr>
              <a:t>ins </a:t>
            </a:r>
            <a:r>
              <a:rPr lang="en-GB" sz="1800" dirty="0">
                <a:solidFill>
                  <a:schemeClr val="bg1"/>
                </a:solidFill>
                <a:latin typeface="Century Gothic" panose="020B0502020202020204" pitchFamily="34" charset="0"/>
              </a:rPr>
              <a:t>Kino.</a:t>
            </a:r>
            <a:endParaRPr lang="en-GB" sz="2000" dirty="0">
              <a:solidFill>
                <a:schemeClr val="bg1"/>
              </a:solidFill>
              <a:latin typeface="Century Gothic" panose="020B0502020202020204" pitchFamily="34"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643" y="5227385"/>
            <a:ext cx="1172002" cy="714921"/>
          </a:xfrm>
          <a:prstGeom prst="rect">
            <a:avLst/>
          </a:prstGeom>
        </p:spPr>
      </p:pic>
      <p:pic>
        <p:nvPicPr>
          <p:cNvPr id="8196" name="Picture 4" descr="super deluxe walking GIF by Alan Resnick"/>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6632" y="2892051"/>
            <a:ext cx="1828800" cy="102870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Callout 27"/>
          <p:cNvSpPr/>
          <p:nvPr/>
        </p:nvSpPr>
        <p:spPr>
          <a:xfrm>
            <a:off x="248694" y="235766"/>
            <a:ext cx="3623835" cy="1438499"/>
          </a:xfrm>
          <a:prstGeom prst="wedgeEllipseCallout">
            <a:avLst>
              <a:gd name="adj1" fmla="val 45547"/>
              <a:gd name="adj2" fmla="val 104105"/>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Note</a:t>
            </a:r>
            <a:r>
              <a:rPr lang="en-GB" sz="2000" dirty="0">
                <a:solidFill>
                  <a:schemeClr val="bg1"/>
                </a:solidFill>
                <a:latin typeface="Century Gothic" panose="020B0502020202020204" pitchFamily="34" charset="0"/>
              </a:rPr>
              <a:t>: the masculine word for </a:t>
            </a:r>
            <a:r>
              <a:rPr lang="en-GB" sz="2000" b="1" i="1" dirty="0">
                <a:solidFill>
                  <a:schemeClr val="bg1"/>
                </a:solidFill>
                <a:latin typeface="Century Gothic" panose="020B0502020202020204" pitchFamily="34" charset="0"/>
              </a:rPr>
              <a:t>the</a:t>
            </a:r>
            <a:r>
              <a:rPr lang="en-GB" sz="2000" dirty="0">
                <a:solidFill>
                  <a:schemeClr val="bg1"/>
                </a:solidFill>
                <a:latin typeface="Century Gothic" panose="020B0502020202020204" pitchFamily="34" charset="0"/>
              </a:rPr>
              <a:t> </a:t>
            </a:r>
            <a:r>
              <a:rPr lang="en-GB" sz="1800" dirty="0">
                <a:solidFill>
                  <a:schemeClr val="bg1"/>
                </a:solidFill>
                <a:latin typeface="Century Gothic" panose="020B0502020202020204" pitchFamily="34" charset="0"/>
              </a:rPr>
              <a:t>(definite article) </a:t>
            </a:r>
            <a:r>
              <a:rPr lang="en-GB" sz="2000" dirty="0">
                <a:solidFill>
                  <a:schemeClr val="bg1"/>
                </a:solidFill>
                <a:latin typeface="Century Gothic" panose="020B0502020202020204" pitchFamily="34" charset="0"/>
              </a:rPr>
              <a:t>changes: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1789" y="5398679"/>
            <a:ext cx="882316" cy="510778"/>
          </a:xfrm>
          <a:prstGeom prst="rect">
            <a:avLst/>
          </a:prstGeom>
        </p:spPr>
      </p:pic>
      <p:sp>
        <p:nvSpPr>
          <p:cNvPr id="37"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rgbClr val="FFFFFF"/>
                </a:solidFill>
                <a:latin typeface="Century Gothic"/>
                <a:ea typeface="Century Gothic"/>
                <a:cs typeface="Century Gothic"/>
                <a:sym typeface="Century Gothic"/>
              </a:rPr>
              <a:t>Grammatik</a:t>
            </a:r>
            <a:endParaRPr sz="1800" b="1" dirty="0">
              <a:solidFill>
                <a:srgbClr val="FFFFFF"/>
              </a:solidFill>
              <a:latin typeface="Century Gothic"/>
              <a:ea typeface="Century Gothic"/>
              <a:cs typeface="Century Gothic"/>
              <a:sym typeface="Century Gothic"/>
            </a:endParaRPr>
          </a:p>
        </p:txBody>
      </p:sp>
      <p:pic>
        <p:nvPicPr>
          <p:cNvPr id="38" name="Picture 2" descr="Jumping Leaping Cat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822267" y="5350943"/>
            <a:ext cx="1237591" cy="4826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umping Leaping Cat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569609" y="5425663"/>
            <a:ext cx="1237591" cy="4826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Jumping Leaping Cat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418470" y="5374884"/>
            <a:ext cx="1237591" cy="48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8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0" presetClass="path" presetSubtype="0" accel="50000" decel="50000" fill="hold" nodeType="withEffect">
                                  <p:stCondLst>
                                    <p:cond delay="0"/>
                                  </p:stCondLst>
                                  <p:childTnLst>
                                    <p:animMotion origin="layout" path="M -5.20833E-6 3.7037E-6 L -5.20833E-6 3.7037E-6 C 0.00247 -0.00741 0.00481 -0.01528 0.00767 -0.02222 C 0.0134 -0.03611 0.01119 -0.02616 0.01861 -0.03611 C 0.04101 -0.06597 0.00794 -0.02917 0.03267 -0.05556 C 0.03932 -0.07315 0.03189 -0.05556 0.04049 -0.06945 C 0.04439 -0.0757 0.04687 -0.08496 0.05142 -0.08889 C 0.05351 -0.09074 0.05585 -0.09213 0.05767 -0.09445 C 0.06809 -0.10787 0.05559 -0.09954 0.07017 -0.11111 C 0.0802 -0.11922 0.07734 -0.11459 0.0858 -0.11945 C 0.08853 -0.12107 0.09101 -0.12338 0.09361 -0.125 C 0.09517 -0.12616 0.09687 -0.12685 0.0983 -0.12778 C 0.1039 -0.13218 0.10455 -0.13334 0.10924 -0.13889 C 0.11965 -0.13797 0.1302 -0.13843 0.14049 -0.13611 C 0.14531 -0.13519 0.15077 -0.13079 0.15455 -0.125 C 0.15624 -0.12269 0.15741 -0.11898 0.15924 -0.11667 C 0.16067 -0.11505 0.16236 -0.11482 0.16392 -0.11389 C 0.17226 -0.09167 0.16132 -0.11852 0.17174 -0.1 C 0.18215 -0.08148 0.16705 -0.10093 0.17955 -0.08611 C 0.18059 -0.08334 0.1815 -0.08056 0.18267 -0.07778 C 0.18645 -0.06991 0.18749 -0.06945 0.19205 -0.06389 C 0.1957 -0.04468 0.19517 -0.05324 0.19517 -0.03889 L 0.19517 -0.03889 " pathEditMode="relative" ptsTypes="AAAAAAAAAAAAAAAAAAAAAAA">
                                      <p:cBhvr>
                                        <p:cTn id="58" dur="1000" fill="hold"/>
                                        <p:tgtEl>
                                          <p:spTgt spid="42"/>
                                        </p:tgtEl>
                                        <p:attrNameLst>
                                          <p:attrName>ppt_x</p:attrName>
                                          <p:attrName>ppt_y</p:attrName>
                                        </p:attrNameLst>
                                      </p:cBhvr>
                                    </p:animMotion>
                                  </p:childTnLst>
                                </p:cTn>
                              </p:par>
                            </p:childTnLst>
                          </p:cTn>
                        </p:par>
                        <p:par>
                          <p:cTn id="59" fill="hold">
                            <p:stCondLst>
                              <p:cond delay="1000"/>
                            </p:stCondLst>
                            <p:childTnLst>
                              <p:par>
                                <p:cTn id="60" presetID="1" presetClass="exit" presetSubtype="0" fill="hold" nodeType="afterEffect">
                                  <p:stCondLst>
                                    <p:cond delay="1000"/>
                                  </p:stCondLst>
                                  <p:childTnLst>
                                    <p:set>
                                      <p:cBhvr>
                                        <p:cTn id="61" dur="1" fill="hold">
                                          <p:stCondLst>
                                            <p:cond delay="0"/>
                                          </p:stCondLst>
                                        </p:cTn>
                                        <p:tgtEl>
                                          <p:spTgt spid="4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par>
                                <p:cTn id="74" presetID="0" presetClass="path" presetSubtype="0" accel="50000" decel="50000" fill="hold" nodeType="withEffect">
                                  <p:stCondLst>
                                    <p:cond delay="0"/>
                                  </p:stCondLst>
                                  <p:childTnLst>
                                    <p:animMotion origin="layout" path="M 2.08333E-6 -2.22222E-6 L 2.08333E-6 -2.22222E-6 C 0.0026 -0.00648 0.00547 -0.01273 0.00781 -0.01944 C 0.00859 -0.02199 0.00859 -0.02523 0.00938 -0.02778 C 0.01016 -0.03079 0.01159 -0.03333 0.0125 -0.03611 C 0.01315 -0.03889 0.01302 -0.04236 0.01406 -0.04444 C 0.01693 -0.05116 0.01966 -0.04954 0.02344 -0.05278 C 0.025 -0.0544 0.02643 -0.05694 0.02813 -0.05833 C 0.02956 -0.05972 0.03125 -0.05995 0.03281 -0.06111 C 0.03451 -0.06273 0.03581 -0.06505 0.0375 -0.06667 C 0.03945 -0.06875 0.04154 -0.0706 0.04375 -0.07222 C 0.04518 -0.07338 0.04688 -0.07384 0.04844 -0.075 C 0.05013 -0.07662 0.0513 -0.0794 0.05313 -0.08055 C 0.05612 -0.0831 0.0625 -0.08611 0.0625 -0.08611 C 0.07552 -0.08518 0.08854 -0.08518 0.10156 -0.08333 C 0.10313 -0.08333 0.10508 -0.08264 0.10625 -0.08055 C 0.10742 -0.0787 0.10664 -0.0743 0.10781 -0.07222 C 0.10951 -0.06921 0.11654 -0.07037 0.11719 -0.06389 C 0.11849 -0.05023 0.11719 -0.03611 0.11719 -0.02222 L 0.11719 -0.02222 " pathEditMode="relative" ptsTypes="AAAAAAAAAAAAAAAAAAAA">
                                      <p:cBhvr>
                                        <p:cTn id="75" dur="1000" fill="hold"/>
                                        <p:tgtEl>
                                          <p:spTgt spid="40"/>
                                        </p:tgtEl>
                                        <p:attrNameLst>
                                          <p:attrName>ppt_x</p:attrName>
                                          <p:attrName>ppt_y</p:attrName>
                                        </p:attrNameLst>
                                      </p:cBhvr>
                                    </p:animMotion>
                                  </p:childTnLst>
                                </p:cTn>
                              </p:par>
                            </p:childTnLst>
                          </p:cTn>
                        </p:par>
                        <p:par>
                          <p:cTn id="76" fill="hold">
                            <p:stCondLst>
                              <p:cond delay="1000"/>
                            </p:stCondLst>
                            <p:childTnLst>
                              <p:par>
                                <p:cTn id="77" presetID="1" presetClass="exit" presetSubtype="0" fill="hold" nodeType="afterEffect">
                                  <p:stCondLst>
                                    <p:cond delay="100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0" presetClass="path" presetSubtype="0" accel="50000" decel="50000" fill="hold" nodeType="withEffect">
                                  <p:stCondLst>
                                    <p:cond delay="0"/>
                                  </p:stCondLst>
                                  <p:childTnLst>
                                    <p:animMotion origin="layout" path="M -1.04167E-6 -4.07407E-6 L -1.04167E-6 -4.07407E-6 C 0.00365 -0.0074 0.0069 -0.01527 0.01094 -0.02222 C 0.01224 -0.02477 0.01406 -0.02592 0.01563 -0.02777 C 0.03945 -0.05972 0.0026 -0.01342 0.03594 -0.05277 C 0.03971 -0.0574 0.04232 -0.06088 0.04688 -0.06389 C 0.04883 -0.06527 0.05104 -0.06574 0.05313 -0.06666 C 0.05469 -0.06852 0.05599 -0.07106 0.05781 -0.07222 C 0.06029 -0.07407 0.06302 -0.07407 0.06563 -0.075 C 0.06719 -0.07592 0.06875 -0.07685 0.07031 -0.07777 C 0.07813 -0.07685 0.08594 -0.07731 0.09375 -0.075 C 0.09909 -0.07361 0.09831 -0.06782 0.1 -0.06111 C 0.1082 -0.02708 0.09831 -0.06967 0.10625 -0.04166 C 0.1069 -0.03912 0.10742 -0.03634 0.10781 -0.03333 C 0.11003 -0.01736 0.10938 -0.01875 0.10938 -4.07407E-6 L 0.10938 -4.07407E-6 " pathEditMode="relative" ptsTypes="AAAAAAAAAAAAAAAA">
                                      <p:cBhvr>
                                        <p:cTn id="92" dur="1000" fill="hold"/>
                                        <p:tgtEl>
                                          <p:spTgt spid="38"/>
                                        </p:tgtEl>
                                        <p:attrNameLst>
                                          <p:attrName>ppt_x</p:attrName>
                                          <p:attrName>ppt_y</p:attrName>
                                        </p:attrNameLst>
                                      </p:cBhvr>
                                    </p:animMotion>
                                  </p:childTnLst>
                                </p:cTn>
                              </p:par>
                            </p:childTnLst>
                          </p:cTn>
                        </p:par>
                        <p:par>
                          <p:cTn id="93" fill="hold">
                            <p:stCondLst>
                              <p:cond delay="1000"/>
                            </p:stCondLst>
                            <p:childTnLst>
                              <p:par>
                                <p:cTn id="94" presetID="1" presetClass="exit" presetSubtype="0" fill="hold" nodeType="afterEffect">
                                  <p:stCondLst>
                                    <p:cond delay="1000"/>
                                  </p:stCondLst>
                                  <p:childTnLst>
                                    <p:set>
                                      <p:cBhvr>
                                        <p:cTn id="95" dur="1" fill="hold">
                                          <p:stCondLst>
                                            <p:cond delay="0"/>
                                          </p:stCondLst>
                                        </p:cTn>
                                        <p:tgtEl>
                                          <p:spTgt spid="3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p:bldP spid="10" grpId="0"/>
      <p:bldP spid="11" grpId="0"/>
      <p:bldP spid="12" grpId="0"/>
      <p:bldP spid="13" grpId="0"/>
      <p:bldP spid="19" grpId="0"/>
      <p:bldP spid="21" grpId="0"/>
      <p:bldP spid="22" grpId="0"/>
      <p:bldP spid="23" grpId="0"/>
      <p:bldP spid="26" grpId="0"/>
      <p:bldP spid="27" grpId="0"/>
      <p:bldP spid="30" grpId="0"/>
      <p:bldP spid="31" grpId="0"/>
      <p:bldP spid="32" grpId="0"/>
      <p:bldP spid="34" grpId="0"/>
      <p:bldP spid="35" grpId="0"/>
      <p:bldP spid="39"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52179" y="2426062"/>
            <a:ext cx="9925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929027" y="2480519"/>
            <a:ext cx="3000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4" name="TextBox 3"/>
          <p:cNvSpPr txBox="1"/>
          <p:nvPr/>
        </p:nvSpPr>
        <p:spPr>
          <a:xfrm>
            <a:off x="307705" y="1248440"/>
            <a:ext cx="11551360"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To say where something or someone </a:t>
            </a:r>
            <a:r>
              <a:rPr lang="en-GB" sz="2400" b="1" dirty="0">
                <a:solidFill>
                  <a:schemeClr val="accent5">
                    <a:lumMod val="50000"/>
                  </a:schemeClr>
                </a:solidFill>
                <a:latin typeface="Century Gothic" panose="020B0502020202020204" pitchFamily="34" charset="0"/>
              </a:rPr>
              <a:t>is located</a:t>
            </a:r>
            <a:r>
              <a:rPr lang="en-GB" sz="2400" dirty="0">
                <a:solidFill>
                  <a:schemeClr val="accent5">
                    <a:lumMod val="50000"/>
                  </a:schemeClr>
                </a:solidFill>
                <a:latin typeface="Century Gothic" panose="020B0502020202020204" pitchFamily="34" charset="0"/>
              </a:rPr>
              <a:t>, use the same prepositions </a:t>
            </a:r>
            <a:r>
              <a:rPr lang="en-GB" sz="2400" b="1" dirty="0">
                <a:solidFill>
                  <a:schemeClr val="accent5">
                    <a:lumMod val="50000"/>
                  </a:schemeClr>
                </a:solidFill>
                <a:latin typeface="Century Gothic" panose="020B0502020202020204" pitchFamily="34" charset="0"/>
              </a:rPr>
              <a:t>‘in’ </a:t>
            </a:r>
            <a:r>
              <a:rPr lang="en-GB" sz="2400" dirty="0">
                <a:solidFill>
                  <a:schemeClr val="accent5">
                    <a:lumMod val="50000"/>
                  </a:schemeClr>
                </a:solidFill>
                <a:latin typeface="Century Gothic" panose="020B0502020202020204" pitchFamily="34" charset="0"/>
              </a:rPr>
              <a:t>(in) and </a:t>
            </a:r>
            <a:r>
              <a:rPr lang="en-GB" sz="2400" b="1" dirty="0">
                <a:solidFill>
                  <a:schemeClr val="accent5">
                    <a:lumMod val="50000"/>
                  </a:schemeClr>
                </a:solidFill>
                <a:latin typeface="Century Gothic" panose="020B0502020202020204" pitchFamily="34" charset="0"/>
              </a:rPr>
              <a:t>‘auf’ </a:t>
            </a:r>
            <a:r>
              <a:rPr lang="en-GB" sz="2400" dirty="0">
                <a:solidFill>
                  <a:schemeClr val="accent5">
                    <a:lumMod val="50000"/>
                  </a:schemeClr>
                </a:solidFill>
                <a:latin typeface="Century Gothic" panose="020B0502020202020204" pitchFamily="34" charset="0"/>
              </a:rPr>
              <a:t>(on), but change the word for </a:t>
            </a:r>
            <a:r>
              <a:rPr lang="en-GB" sz="2400" b="1" i="1" dirty="0">
                <a:solidFill>
                  <a:schemeClr val="accent5">
                    <a:lumMod val="50000"/>
                  </a:schemeClr>
                </a:solidFill>
                <a:latin typeface="Century Gothic" panose="020B0502020202020204" pitchFamily="34" charset="0"/>
              </a:rPr>
              <a:t>the </a:t>
            </a:r>
            <a:r>
              <a:rPr lang="en-GB" sz="2400" dirty="0">
                <a:solidFill>
                  <a:schemeClr val="accent5">
                    <a:lumMod val="50000"/>
                  </a:schemeClr>
                </a:solidFill>
                <a:latin typeface="Century Gothic" panose="020B0502020202020204" pitchFamily="34" charset="0"/>
              </a:rPr>
              <a:t>(definite article):</a:t>
            </a:r>
          </a:p>
        </p:txBody>
      </p:sp>
      <p:sp>
        <p:nvSpPr>
          <p:cNvPr id="8" name="Oval Callout 7"/>
          <p:cNvSpPr/>
          <p:nvPr/>
        </p:nvSpPr>
        <p:spPr>
          <a:xfrm>
            <a:off x="5085240" y="3470293"/>
            <a:ext cx="3203694" cy="1438499"/>
          </a:xfrm>
          <a:prstGeom prst="wedgeEllipseCallout">
            <a:avLst>
              <a:gd name="adj1" fmla="val 92429"/>
              <a:gd name="adj2" fmla="val -66057"/>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2000" dirty="0">
              <a:solidFill>
                <a:schemeClr val="bg1"/>
              </a:solidFill>
              <a:latin typeface="Century Gothic" panose="020B0502020202020204" pitchFamily="34" charset="0"/>
            </a:endParaRPr>
          </a:p>
        </p:txBody>
      </p:sp>
      <p:sp>
        <p:nvSpPr>
          <p:cNvPr id="10" name="TextBox 9"/>
          <p:cNvSpPr txBox="1"/>
          <p:nvPr/>
        </p:nvSpPr>
        <p:spPr>
          <a:xfrm>
            <a:off x="6443930" y="2189951"/>
            <a:ext cx="2969002" cy="584775"/>
          </a:xfrm>
          <a:prstGeom prst="rect">
            <a:avLst/>
          </a:prstGeom>
          <a:noFill/>
        </p:spPr>
        <p:txBody>
          <a:bodyPr wrap="square" rtlCol="0">
            <a:spAutoFit/>
          </a:bodyPr>
          <a:lstStyle/>
          <a:p>
            <a:r>
              <a:rPr lang="en-GB" sz="3200" b="1" dirty="0">
                <a:solidFill>
                  <a:srgbClr val="FF0000"/>
                </a:solidFill>
                <a:latin typeface="Century Gothic" panose="020B0502020202020204" pitchFamily="34" charset="0"/>
              </a:rPr>
              <a:t>die </a:t>
            </a:r>
            <a:r>
              <a:rPr lang="en-GB" sz="3200" b="1" dirty="0" err="1">
                <a:solidFill>
                  <a:schemeClr val="accent5">
                    <a:lumMod val="50000"/>
                  </a:schemeClr>
                </a:solidFill>
                <a:latin typeface="Century Gothic" panose="020B0502020202020204" pitchFamily="34" charset="0"/>
              </a:rPr>
              <a:t>Stadt</a:t>
            </a:r>
            <a:endParaRPr lang="en-GB" sz="3200" b="1" dirty="0">
              <a:solidFill>
                <a:srgbClr val="FF0000"/>
              </a:solidFill>
              <a:latin typeface="Century Gothic" panose="020B0502020202020204" pitchFamily="34" charset="0"/>
            </a:endParaRPr>
          </a:p>
        </p:txBody>
      </p:sp>
      <p:sp>
        <p:nvSpPr>
          <p:cNvPr id="11" name="TextBox 10"/>
          <p:cNvSpPr txBox="1"/>
          <p:nvPr/>
        </p:nvSpPr>
        <p:spPr>
          <a:xfrm>
            <a:off x="9881790" y="2195508"/>
            <a:ext cx="2582912" cy="584775"/>
          </a:xfrm>
          <a:prstGeom prst="rect">
            <a:avLst/>
          </a:prstGeom>
          <a:noFill/>
        </p:spPr>
        <p:txBody>
          <a:bodyPr wrap="square" rtlCol="0">
            <a:spAutoFit/>
          </a:bodyPr>
          <a:lstStyle/>
          <a:p>
            <a:r>
              <a:rPr lang="en-GB" sz="3200" b="1" dirty="0">
                <a:solidFill>
                  <a:srgbClr val="C2931C"/>
                </a:solidFill>
                <a:latin typeface="Century Gothic" panose="020B0502020202020204" pitchFamily="34" charset="0"/>
              </a:rPr>
              <a:t>das </a:t>
            </a:r>
            <a:r>
              <a:rPr lang="en-GB" sz="3200" b="1" dirty="0">
                <a:solidFill>
                  <a:schemeClr val="accent5">
                    <a:lumMod val="50000"/>
                  </a:schemeClr>
                </a:solidFill>
                <a:latin typeface="Century Gothic" panose="020B0502020202020204" pitchFamily="34" charset="0"/>
              </a:rPr>
              <a:t>Kino</a:t>
            </a:r>
            <a:endParaRPr lang="en-GB" sz="3200" b="1" dirty="0">
              <a:solidFill>
                <a:srgbClr val="C2931C"/>
              </a:solidFill>
              <a:latin typeface="Century Gothic" panose="020B0502020202020204" pitchFamily="34" charset="0"/>
            </a:endParaRPr>
          </a:p>
        </p:txBody>
      </p:sp>
      <p:sp>
        <p:nvSpPr>
          <p:cNvPr id="12" name="TextBox 11"/>
          <p:cNvSpPr txBox="1"/>
          <p:nvPr/>
        </p:nvSpPr>
        <p:spPr>
          <a:xfrm>
            <a:off x="2624099" y="2203731"/>
            <a:ext cx="3561452" cy="584775"/>
          </a:xfrm>
          <a:prstGeom prst="rect">
            <a:avLst/>
          </a:prstGeom>
          <a:noFill/>
        </p:spPr>
        <p:txBody>
          <a:bodyPr wrap="square" rtlCol="0">
            <a:spAutoFit/>
          </a:bodyPr>
          <a:lstStyle/>
          <a:p>
            <a:pPr algn="ctr"/>
            <a:r>
              <a:rPr lang="en-GB" sz="3200" b="1" dirty="0">
                <a:solidFill>
                  <a:srgbClr val="0070C0"/>
                </a:solidFill>
                <a:latin typeface="Century Gothic" panose="020B0502020202020204" pitchFamily="34" charset="0"/>
              </a:rPr>
              <a:t>der </a:t>
            </a:r>
            <a:r>
              <a:rPr lang="en-GB" sz="3200" b="1" dirty="0">
                <a:solidFill>
                  <a:schemeClr val="accent5">
                    <a:lumMod val="50000"/>
                  </a:schemeClr>
                </a:solidFill>
                <a:latin typeface="Century Gothic" panose="020B0502020202020204" pitchFamily="34" charset="0"/>
              </a:rPr>
              <a:t>Park</a:t>
            </a:r>
            <a:endParaRPr lang="en-GB" sz="3200" b="1" dirty="0">
              <a:solidFill>
                <a:srgbClr val="0070C0"/>
              </a:solidFill>
              <a:latin typeface="Century Gothic" panose="020B0502020202020204" pitchFamily="34" charset="0"/>
            </a:endParaRPr>
          </a:p>
        </p:txBody>
      </p:sp>
      <p:sp>
        <p:nvSpPr>
          <p:cNvPr id="13" name="TextBox 12"/>
          <p:cNvSpPr txBox="1"/>
          <p:nvPr/>
        </p:nvSpPr>
        <p:spPr>
          <a:xfrm>
            <a:off x="-133563" y="2728230"/>
            <a:ext cx="3561452" cy="584775"/>
          </a:xfrm>
          <a:prstGeom prst="rect">
            <a:avLst/>
          </a:prstGeom>
          <a:noFill/>
        </p:spPr>
        <p:txBody>
          <a:bodyPr wrap="square" rtlCol="0">
            <a:spAutoFit/>
          </a:bodyPr>
          <a:lstStyle/>
          <a:p>
            <a:pPr algn="ctr"/>
            <a:r>
              <a:rPr lang="en-GB" sz="3200" b="1" dirty="0" err="1">
                <a:solidFill>
                  <a:schemeClr val="accent5">
                    <a:lumMod val="50000"/>
                  </a:schemeClr>
                </a:solidFill>
                <a:latin typeface="Century Gothic" panose="020B0502020202020204" pitchFamily="34" charset="0"/>
              </a:rPr>
              <a:t>Ich</a:t>
            </a:r>
            <a:r>
              <a:rPr lang="en-GB" sz="3200" b="1" dirty="0">
                <a:solidFill>
                  <a:schemeClr val="accent5">
                    <a:lumMod val="50000"/>
                  </a:schemeClr>
                </a:solidFill>
                <a:latin typeface="Century Gothic" panose="020B0502020202020204" pitchFamily="34" charset="0"/>
              </a:rPr>
              <a:t> bin…</a:t>
            </a:r>
          </a:p>
        </p:txBody>
      </p:sp>
      <p:sp>
        <p:nvSpPr>
          <p:cNvPr id="19" name="TextBox 18"/>
          <p:cNvSpPr txBox="1"/>
          <p:nvPr/>
        </p:nvSpPr>
        <p:spPr>
          <a:xfrm>
            <a:off x="5975072" y="2707863"/>
            <a:ext cx="2969002" cy="584775"/>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in</a:t>
            </a:r>
            <a:r>
              <a:rPr lang="en-GB" sz="3200">
                <a:solidFill>
                  <a:schemeClr val="accent5">
                    <a:lumMod val="50000"/>
                  </a:schemeClr>
                </a:solidFill>
                <a:latin typeface="Century Gothic" panose="020B0502020202020204" pitchFamily="34" charset="0"/>
              </a:rPr>
              <a:t> </a:t>
            </a:r>
            <a:r>
              <a:rPr lang="en-GB" sz="3200" b="1" u="sng">
                <a:solidFill>
                  <a:srgbClr val="FF0000"/>
                </a:solidFill>
                <a:latin typeface="Century Gothic" panose="020B0502020202020204" pitchFamily="34" charset="0"/>
              </a:rPr>
              <a:t>der</a:t>
            </a:r>
            <a:r>
              <a:rPr lang="en-GB" sz="3200" b="1">
                <a:solidFill>
                  <a:srgbClr val="FF0000"/>
                </a:solidFill>
                <a:latin typeface="Century Gothic" panose="020B0502020202020204" pitchFamily="34" charset="0"/>
              </a:rPr>
              <a:t> </a:t>
            </a:r>
            <a:r>
              <a:rPr lang="en-GB" sz="3200" b="1">
                <a:solidFill>
                  <a:schemeClr val="accent5">
                    <a:lumMod val="50000"/>
                  </a:schemeClr>
                </a:solidFill>
                <a:latin typeface="Century Gothic" panose="020B0502020202020204" pitchFamily="34" charset="0"/>
              </a:rPr>
              <a:t>Stadt</a:t>
            </a:r>
            <a:endParaRPr lang="en-GB" sz="3200" b="1" dirty="0">
              <a:solidFill>
                <a:srgbClr val="FF0000"/>
              </a:solidFill>
              <a:latin typeface="Century Gothic" panose="020B0502020202020204" pitchFamily="34" charset="0"/>
            </a:endParaRPr>
          </a:p>
        </p:txBody>
      </p:sp>
      <p:sp>
        <p:nvSpPr>
          <p:cNvPr id="21" name="TextBox 20"/>
          <p:cNvSpPr txBox="1"/>
          <p:nvPr/>
        </p:nvSpPr>
        <p:spPr>
          <a:xfrm>
            <a:off x="9247960" y="2661488"/>
            <a:ext cx="3476019" cy="584775"/>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in </a:t>
            </a:r>
            <a:r>
              <a:rPr lang="en-GB" sz="3200" b="1" u="sng">
                <a:solidFill>
                  <a:srgbClr val="C2931C"/>
                </a:solidFill>
                <a:latin typeface="Century Gothic" panose="020B0502020202020204" pitchFamily="34" charset="0"/>
              </a:rPr>
              <a:t>dem</a:t>
            </a:r>
            <a:r>
              <a:rPr lang="en-GB" sz="3200" b="1">
                <a:solidFill>
                  <a:srgbClr val="C2931C"/>
                </a:solidFill>
                <a:latin typeface="Century Gothic" panose="020B0502020202020204" pitchFamily="34" charset="0"/>
              </a:rPr>
              <a:t> </a:t>
            </a:r>
            <a:r>
              <a:rPr lang="en-GB" sz="3200" b="1">
                <a:solidFill>
                  <a:schemeClr val="accent5">
                    <a:lumMod val="50000"/>
                  </a:schemeClr>
                </a:solidFill>
                <a:latin typeface="Century Gothic" panose="020B0502020202020204" pitchFamily="34" charset="0"/>
              </a:rPr>
              <a:t>Kino</a:t>
            </a:r>
            <a:endParaRPr lang="en-GB" sz="3200" b="1" dirty="0">
              <a:solidFill>
                <a:srgbClr val="C2931C"/>
              </a:solidFill>
              <a:latin typeface="Century Gothic" panose="020B0502020202020204" pitchFamily="34" charset="0"/>
            </a:endParaRPr>
          </a:p>
        </p:txBody>
      </p:sp>
      <p:sp>
        <p:nvSpPr>
          <p:cNvPr id="22" name="TextBox 21"/>
          <p:cNvSpPr txBox="1"/>
          <p:nvPr/>
        </p:nvSpPr>
        <p:spPr>
          <a:xfrm>
            <a:off x="2270682" y="2728987"/>
            <a:ext cx="3561452" cy="584775"/>
          </a:xfrm>
          <a:prstGeom prst="rect">
            <a:avLst/>
          </a:prstGeom>
          <a:noFill/>
        </p:spPr>
        <p:txBody>
          <a:bodyPr wrap="square" rtlCol="0">
            <a:spAutoFit/>
          </a:bodyPr>
          <a:lstStyle/>
          <a:p>
            <a:pPr algn="ctr"/>
            <a:r>
              <a:rPr lang="en-GB" sz="3200" b="1" dirty="0">
                <a:solidFill>
                  <a:schemeClr val="accent5">
                    <a:lumMod val="50000"/>
                  </a:schemeClr>
                </a:solidFill>
                <a:latin typeface="Century Gothic" panose="020B0502020202020204" pitchFamily="34" charset="0"/>
              </a:rPr>
              <a:t>in</a:t>
            </a:r>
            <a:r>
              <a:rPr lang="en-GB" sz="3200" b="1" dirty="0">
                <a:solidFill>
                  <a:srgbClr val="0070C0"/>
                </a:solidFill>
                <a:latin typeface="Century Gothic" panose="020B0502020202020204" pitchFamily="34" charset="0"/>
              </a:rPr>
              <a:t> </a:t>
            </a:r>
            <a:r>
              <a:rPr lang="en-GB" sz="3200" b="1" u="sng" dirty="0" err="1">
                <a:solidFill>
                  <a:srgbClr val="0070C0"/>
                </a:solidFill>
                <a:latin typeface="Century Gothic" panose="020B0502020202020204" pitchFamily="34" charset="0"/>
              </a:rPr>
              <a:t>dem</a:t>
            </a:r>
            <a:r>
              <a:rPr lang="en-GB" sz="3200" b="1" dirty="0">
                <a:solidFill>
                  <a:srgbClr val="0070C0"/>
                </a:solidFill>
                <a:latin typeface="Century Gothic" panose="020B0502020202020204" pitchFamily="34" charset="0"/>
              </a:rPr>
              <a:t> </a:t>
            </a:r>
            <a:r>
              <a:rPr lang="en-GB" sz="3200" b="1" dirty="0">
                <a:solidFill>
                  <a:schemeClr val="accent5">
                    <a:lumMod val="50000"/>
                  </a:schemeClr>
                </a:solidFill>
                <a:latin typeface="Century Gothic" panose="020B0502020202020204" pitchFamily="34" charset="0"/>
              </a:rPr>
              <a:t>Park</a:t>
            </a:r>
            <a:endParaRPr lang="en-GB" sz="3200" b="1" dirty="0">
              <a:solidFill>
                <a:srgbClr val="0070C0"/>
              </a:solidFill>
              <a:latin typeface="Century Gothic" panose="020B0502020202020204" pitchFamily="34" charset="0"/>
            </a:endParaRPr>
          </a:p>
        </p:txBody>
      </p:sp>
      <p:sp>
        <p:nvSpPr>
          <p:cNvPr id="23" name="TextBox 22"/>
          <p:cNvSpPr txBox="1"/>
          <p:nvPr/>
        </p:nvSpPr>
        <p:spPr>
          <a:xfrm>
            <a:off x="1611465" y="5919012"/>
            <a:ext cx="1039147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These are the </a:t>
            </a:r>
            <a:r>
              <a:rPr lang="en-GB" sz="2400" b="1" dirty="0">
                <a:solidFill>
                  <a:schemeClr val="accent5">
                    <a:lumMod val="50000"/>
                  </a:schemeClr>
                </a:solidFill>
                <a:latin typeface="Century Gothic" panose="020B0502020202020204" pitchFamily="34" charset="0"/>
              </a:rPr>
              <a:t>Row 3 </a:t>
            </a:r>
            <a:r>
              <a:rPr lang="en-GB" sz="240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dative</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case</a:t>
            </a:r>
            <a:r>
              <a:rPr lang="en-GB" sz="2400" dirty="0">
                <a:solidFill>
                  <a:schemeClr val="accent5">
                    <a:lumMod val="50000"/>
                  </a:schemeClr>
                </a:solidFill>
                <a:latin typeface="Century Gothic" panose="020B0502020202020204" pitchFamily="34" charset="0"/>
              </a:rPr>
              <a:t>) forms of the definite article. </a:t>
            </a:r>
          </a:p>
        </p:txBody>
      </p:sp>
      <p:sp>
        <p:nvSpPr>
          <p:cNvPr id="26" name="TextBox 25"/>
          <p:cNvSpPr txBox="1"/>
          <p:nvPr/>
        </p:nvSpPr>
        <p:spPr>
          <a:xfrm>
            <a:off x="3170317" y="4872927"/>
            <a:ext cx="3561452" cy="584775"/>
          </a:xfrm>
          <a:prstGeom prst="rect">
            <a:avLst/>
          </a:prstGeom>
          <a:noFill/>
        </p:spPr>
        <p:txBody>
          <a:bodyPr wrap="square" rtlCol="0">
            <a:spAutoFit/>
          </a:bodyPr>
          <a:lstStyle/>
          <a:p>
            <a:pPr algn="ctr"/>
            <a:r>
              <a:rPr lang="en-GB" sz="3200" b="1" dirty="0">
                <a:solidFill>
                  <a:srgbClr val="0070C0"/>
                </a:solidFill>
                <a:latin typeface="Century Gothic" panose="020B0502020202020204" pitchFamily="34" charset="0"/>
              </a:rPr>
              <a:t>der </a:t>
            </a:r>
            <a:r>
              <a:rPr lang="en-GB" sz="3200" b="1" dirty="0" err="1">
                <a:solidFill>
                  <a:schemeClr val="accent5">
                    <a:lumMod val="50000"/>
                  </a:schemeClr>
                </a:solidFill>
                <a:latin typeface="Century Gothic" panose="020B0502020202020204" pitchFamily="34" charset="0"/>
              </a:rPr>
              <a:t>Tisch</a:t>
            </a:r>
            <a:endParaRPr lang="en-GB" sz="3200" b="1" dirty="0">
              <a:solidFill>
                <a:srgbClr val="0070C0"/>
              </a:solidFill>
              <a:latin typeface="Century Gothic" panose="020B0502020202020204" pitchFamily="34" charset="0"/>
            </a:endParaRPr>
          </a:p>
        </p:txBody>
      </p:sp>
      <p:sp>
        <p:nvSpPr>
          <p:cNvPr id="27" name="TextBox 26"/>
          <p:cNvSpPr txBox="1"/>
          <p:nvPr/>
        </p:nvSpPr>
        <p:spPr>
          <a:xfrm>
            <a:off x="-236985" y="5303559"/>
            <a:ext cx="3561452" cy="584775"/>
          </a:xfrm>
          <a:prstGeom prst="rect">
            <a:avLst/>
          </a:prstGeom>
          <a:noFill/>
        </p:spPr>
        <p:txBody>
          <a:bodyPr wrap="square" rtlCol="0">
            <a:spAutoFit/>
          </a:bodyPr>
          <a:lstStyle/>
          <a:p>
            <a:pPr algn="ctr"/>
            <a:r>
              <a:rPr lang="en-GB" sz="3200" b="1" dirty="0">
                <a:solidFill>
                  <a:schemeClr val="accent5">
                    <a:lumMod val="50000"/>
                  </a:schemeClr>
                </a:solidFill>
                <a:latin typeface="Century Gothic" panose="020B0502020202020204" pitchFamily="34" charset="0"/>
              </a:rPr>
              <a:t>Das </a:t>
            </a:r>
            <a:r>
              <a:rPr lang="en-GB" sz="3200" b="1" dirty="0" err="1">
                <a:solidFill>
                  <a:schemeClr val="accent5">
                    <a:lumMod val="50000"/>
                  </a:schemeClr>
                </a:solidFill>
                <a:latin typeface="Century Gothic" panose="020B0502020202020204" pitchFamily="34" charset="0"/>
              </a:rPr>
              <a:t>Buch</a:t>
            </a:r>
            <a:r>
              <a:rPr lang="en-GB" sz="3200" b="1" dirty="0">
                <a:solidFill>
                  <a:schemeClr val="accent5">
                    <a:lumMod val="50000"/>
                  </a:schemeClr>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ist</a:t>
            </a:r>
            <a:r>
              <a:rPr lang="en-GB" sz="3200" b="1" dirty="0">
                <a:solidFill>
                  <a:schemeClr val="accent5">
                    <a:lumMod val="50000"/>
                  </a:schemeClr>
                </a:solidFill>
                <a:latin typeface="Century Gothic" panose="020B0502020202020204" pitchFamily="34" charset="0"/>
              </a:rPr>
              <a:t>…</a:t>
            </a:r>
          </a:p>
        </p:txBody>
      </p:sp>
      <p:sp>
        <p:nvSpPr>
          <p:cNvPr id="30" name="TextBox 29"/>
          <p:cNvSpPr txBox="1"/>
          <p:nvPr/>
        </p:nvSpPr>
        <p:spPr>
          <a:xfrm>
            <a:off x="2710092" y="5303560"/>
            <a:ext cx="3561452" cy="584775"/>
          </a:xfrm>
          <a:prstGeom prst="rect">
            <a:avLst/>
          </a:prstGeom>
          <a:noFill/>
        </p:spPr>
        <p:txBody>
          <a:bodyPr wrap="square" rtlCol="0">
            <a:spAutoFit/>
          </a:bodyPr>
          <a:lstStyle/>
          <a:p>
            <a:pPr algn="ctr"/>
            <a:r>
              <a:rPr lang="en-GB" sz="3200" b="1" dirty="0">
                <a:solidFill>
                  <a:schemeClr val="accent5">
                    <a:lumMod val="50000"/>
                  </a:schemeClr>
                </a:solidFill>
                <a:latin typeface="Century Gothic" panose="020B0502020202020204" pitchFamily="34" charset="0"/>
              </a:rPr>
              <a:t>auf</a:t>
            </a:r>
            <a:r>
              <a:rPr lang="en-GB" sz="3200" b="1" dirty="0">
                <a:solidFill>
                  <a:srgbClr val="0070C0"/>
                </a:solidFill>
                <a:latin typeface="Century Gothic" panose="020B0502020202020204" pitchFamily="34" charset="0"/>
              </a:rPr>
              <a:t> </a:t>
            </a:r>
            <a:r>
              <a:rPr lang="en-GB" sz="3200" b="1" u="sng" dirty="0" err="1">
                <a:solidFill>
                  <a:srgbClr val="0070C0"/>
                </a:solidFill>
                <a:latin typeface="Century Gothic" panose="020B0502020202020204" pitchFamily="34" charset="0"/>
              </a:rPr>
              <a:t>dem</a:t>
            </a:r>
            <a:r>
              <a:rPr lang="en-GB" sz="3200" b="1" dirty="0">
                <a:solidFill>
                  <a:srgbClr val="0070C0"/>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Tisch</a:t>
            </a:r>
            <a:endParaRPr lang="en-GB" sz="3200" b="1" dirty="0">
              <a:solidFill>
                <a:srgbClr val="0070C0"/>
              </a:solidFill>
              <a:latin typeface="Century Gothic" panose="020B0502020202020204" pitchFamily="34" charset="0"/>
            </a:endParaRPr>
          </a:p>
        </p:txBody>
      </p:sp>
      <p:sp>
        <p:nvSpPr>
          <p:cNvPr id="31" name="TextBox 30"/>
          <p:cNvSpPr txBox="1"/>
          <p:nvPr/>
        </p:nvSpPr>
        <p:spPr>
          <a:xfrm>
            <a:off x="6833041" y="4872928"/>
            <a:ext cx="2969002" cy="584775"/>
          </a:xfrm>
          <a:prstGeom prst="rect">
            <a:avLst/>
          </a:prstGeom>
          <a:noFill/>
        </p:spPr>
        <p:txBody>
          <a:bodyPr wrap="square" rtlCol="0">
            <a:spAutoFit/>
          </a:bodyPr>
          <a:lstStyle/>
          <a:p>
            <a:r>
              <a:rPr lang="en-GB" sz="3200" b="1" dirty="0">
                <a:solidFill>
                  <a:srgbClr val="FF0000"/>
                </a:solidFill>
                <a:latin typeface="Century Gothic" panose="020B0502020202020204" pitchFamily="34" charset="0"/>
              </a:rPr>
              <a:t>die </a:t>
            </a:r>
            <a:r>
              <a:rPr lang="en-GB" sz="3200" b="1" dirty="0" err="1">
                <a:solidFill>
                  <a:schemeClr val="accent5">
                    <a:lumMod val="50000"/>
                  </a:schemeClr>
                </a:solidFill>
                <a:latin typeface="Century Gothic" panose="020B0502020202020204" pitchFamily="34" charset="0"/>
              </a:rPr>
              <a:t>Zeitung</a:t>
            </a:r>
            <a:endParaRPr lang="en-GB" sz="3200" b="1" dirty="0">
              <a:solidFill>
                <a:srgbClr val="FF0000"/>
              </a:solidFill>
              <a:latin typeface="Century Gothic" panose="020B0502020202020204" pitchFamily="34" charset="0"/>
            </a:endParaRPr>
          </a:p>
        </p:txBody>
      </p:sp>
      <p:sp>
        <p:nvSpPr>
          <p:cNvPr id="32" name="TextBox 31"/>
          <p:cNvSpPr txBox="1"/>
          <p:nvPr/>
        </p:nvSpPr>
        <p:spPr>
          <a:xfrm>
            <a:off x="10342086" y="4819995"/>
            <a:ext cx="2582912" cy="584775"/>
          </a:xfrm>
          <a:prstGeom prst="rect">
            <a:avLst/>
          </a:prstGeom>
          <a:noFill/>
        </p:spPr>
        <p:txBody>
          <a:bodyPr wrap="square" rtlCol="0">
            <a:spAutoFit/>
          </a:bodyPr>
          <a:lstStyle/>
          <a:p>
            <a:r>
              <a:rPr lang="en-GB" sz="3200" b="1">
                <a:solidFill>
                  <a:srgbClr val="C2931C"/>
                </a:solidFill>
                <a:latin typeface="Century Gothic" panose="020B0502020202020204" pitchFamily="34" charset="0"/>
              </a:rPr>
              <a:t>das </a:t>
            </a:r>
            <a:r>
              <a:rPr lang="en-GB" sz="3200" b="1">
                <a:solidFill>
                  <a:schemeClr val="accent5">
                    <a:lumMod val="50000"/>
                  </a:schemeClr>
                </a:solidFill>
                <a:latin typeface="Century Gothic" panose="020B0502020202020204" pitchFamily="34" charset="0"/>
              </a:rPr>
              <a:t>Heft</a:t>
            </a:r>
            <a:endParaRPr lang="en-GB" sz="3200" b="1" dirty="0">
              <a:solidFill>
                <a:srgbClr val="C2931C"/>
              </a:solidFill>
              <a:latin typeface="Century Gothic" panose="020B0502020202020204" pitchFamily="34" charset="0"/>
            </a:endParaRPr>
          </a:p>
        </p:txBody>
      </p:sp>
      <p:sp>
        <p:nvSpPr>
          <p:cNvPr id="34" name="TextBox 33"/>
          <p:cNvSpPr txBox="1"/>
          <p:nvPr/>
        </p:nvSpPr>
        <p:spPr>
          <a:xfrm>
            <a:off x="6092211" y="5287961"/>
            <a:ext cx="350362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auf </a:t>
            </a:r>
            <a:r>
              <a:rPr lang="en-GB" sz="3200" b="1" u="sng" dirty="0">
                <a:solidFill>
                  <a:srgbClr val="FF0000"/>
                </a:solidFill>
                <a:latin typeface="Century Gothic" panose="020B0502020202020204" pitchFamily="34" charset="0"/>
              </a:rPr>
              <a:t>der</a:t>
            </a:r>
            <a:r>
              <a:rPr lang="en-GB" sz="3200" b="1" dirty="0">
                <a:solidFill>
                  <a:srgbClr val="FF0000"/>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Zeitung</a:t>
            </a:r>
            <a:endParaRPr lang="en-GB" sz="3200" b="1" dirty="0">
              <a:solidFill>
                <a:srgbClr val="FF0000"/>
              </a:solidFill>
              <a:latin typeface="Century Gothic" panose="020B0502020202020204" pitchFamily="34" charset="0"/>
            </a:endParaRPr>
          </a:p>
        </p:txBody>
      </p:sp>
      <p:sp>
        <p:nvSpPr>
          <p:cNvPr id="35" name="TextBox 34"/>
          <p:cNvSpPr txBox="1"/>
          <p:nvPr/>
        </p:nvSpPr>
        <p:spPr>
          <a:xfrm>
            <a:off x="9434911" y="5296744"/>
            <a:ext cx="3476019"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auf </a:t>
            </a:r>
            <a:r>
              <a:rPr lang="en-GB" sz="3200" b="1" u="sng" dirty="0" err="1">
                <a:solidFill>
                  <a:srgbClr val="C2931C"/>
                </a:solidFill>
                <a:latin typeface="Century Gothic" panose="020B0502020202020204" pitchFamily="34" charset="0"/>
              </a:rPr>
              <a:t>dem</a:t>
            </a:r>
            <a:r>
              <a:rPr lang="en-GB" sz="3200" b="1" dirty="0">
                <a:solidFill>
                  <a:srgbClr val="C2931C"/>
                </a:solidFill>
                <a:latin typeface="Century Gothic" panose="020B0502020202020204" pitchFamily="34" charset="0"/>
              </a:rPr>
              <a:t> </a:t>
            </a:r>
            <a:r>
              <a:rPr lang="en-GB" sz="3200" b="1" dirty="0">
                <a:solidFill>
                  <a:schemeClr val="accent5">
                    <a:lumMod val="50000"/>
                  </a:schemeClr>
                </a:solidFill>
                <a:latin typeface="Century Gothic" panose="020B0502020202020204" pitchFamily="34" charset="0"/>
              </a:rPr>
              <a:t>Heft</a:t>
            </a:r>
            <a:endParaRPr lang="en-GB" sz="3200" b="1" dirty="0">
              <a:solidFill>
                <a:srgbClr val="C2931C"/>
              </a:solidFill>
              <a:latin typeface="Century Gothic" panose="020B0502020202020204" pitchFamily="34" charset="0"/>
            </a:endParaRPr>
          </a:p>
        </p:txBody>
      </p:sp>
      <p:sp>
        <p:nvSpPr>
          <p:cNvPr id="39" name="Oval Callout 38"/>
          <p:cNvSpPr/>
          <p:nvPr/>
        </p:nvSpPr>
        <p:spPr>
          <a:xfrm>
            <a:off x="5085240" y="3460512"/>
            <a:ext cx="3203694" cy="1438499"/>
          </a:xfrm>
          <a:prstGeom prst="wedgeEllipseCallout">
            <a:avLst>
              <a:gd name="adj1" fmla="val -73386"/>
              <a:gd name="adj2" fmla="val -64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t>
            </a:r>
            <a:r>
              <a:rPr lang="en-GB" sz="1800" b="1" dirty="0">
                <a:solidFill>
                  <a:schemeClr val="bg1"/>
                </a:solidFill>
                <a:latin typeface="Century Gothic" panose="020B0502020202020204" pitchFamily="34" charset="0"/>
              </a:rPr>
              <a:t>in </a:t>
            </a:r>
            <a:r>
              <a:rPr lang="en-GB" sz="1800" b="1" dirty="0" err="1">
                <a:solidFill>
                  <a:schemeClr val="bg1"/>
                </a:solidFill>
                <a:latin typeface="Century Gothic" panose="020B0502020202020204" pitchFamily="34" charset="0"/>
              </a:rPr>
              <a:t>dem</a:t>
            </a:r>
            <a:r>
              <a:rPr lang="en-GB" sz="1800" b="1" dirty="0">
                <a:solidFill>
                  <a:schemeClr val="bg1"/>
                </a:solidFill>
                <a:latin typeface="Century Gothic" panose="020B0502020202020204" pitchFamily="34" charset="0"/>
              </a:rPr>
              <a:t> </a:t>
            </a:r>
            <a:r>
              <a:rPr lang="en-GB" sz="1800" dirty="0">
                <a:solidFill>
                  <a:schemeClr val="bg1"/>
                </a:solidFill>
                <a:latin typeface="Century Gothic" panose="020B0502020202020204" pitchFamily="34" charset="0"/>
              </a:rPr>
              <a:t>‘ is often shortened to ‘</a:t>
            </a:r>
            <a:r>
              <a:rPr lang="en-GB" sz="1800" b="1" dirty="0" err="1">
                <a:solidFill>
                  <a:schemeClr val="bg1"/>
                </a:solidFill>
                <a:latin typeface="Century Gothic" panose="020B0502020202020204" pitchFamily="34" charset="0"/>
              </a:rPr>
              <a:t>im</a:t>
            </a:r>
            <a:r>
              <a:rPr lang="en-GB" sz="1800" dirty="0">
                <a:solidFill>
                  <a:schemeClr val="bg1"/>
                </a:solidFill>
                <a:latin typeface="Century Gothic" panose="020B0502020202020204" pitchFamily="34" charset="0"/>
              </a:rPr>
              <a:t>’:</a:t>
            </a:r>
          </a:p>
          <a:p>
            <a:pPr algn="ctr"/>
            <a:r>
              <a:rPr lang="en-GB" sz="1800" dirty="0">
                <a:solidFill>
                  <a:schemeClr val="bg1"/>
                </a:solidFill>
                <a:latin typeface="Century Gothic" panose="020B0502020202020204" pitchFamily="34" charset="0"/>
                <a:sym typeface="Wingdings" panose="05000000000000000000" pitchFamily="2" charset="2"/>
              </a:rPr>
              <a:t> </a:t>
            </a:r>
            <a:r>
              <a:rPr lang="en-GB" sz="1800" dirty="0" err="1">
                <a:solidFill>
                  <a:schemeClr val="bg1"/>
                </a:solidFill>
                <a:latin typeface="Century Gothic" panose="020B0502020202020204" pitchFamily="34" charset="0"/>
              </a:rPr>
              <a:t>ich</a:t>
            </a:r>
            <a:r>
              <a:rPr lang="en-GB" sz="1800" dirty="0">
                <a:solidFill>
                  <a:schemeClr val="bg1"/>
                </a:solidFill>
                <a:latin typeface="Century Gothic" panose="020B0502020202020204" pitchFamily="34" charset="0"/>
              </a:rPr>
              <a:t> bin </a:t>
            </a:r>
            <a:r>
              <a:rPr lang="en-GB" sz="1800" b="1" dirty="0" err="1">
                <a:solidFill>
                  <a:schemeClr val="bg1"/>
                </a:solidFill>
                <a:latin typeface="Century Gothic" panose="020B0502020202020204" pitchFamily="34" charset="0"/>
              </a:rPr>
              <a:t>im</a:t>
            </a:r>
            <a:r>
              <a:rPr lang="en-GB" sz="1800" dirty="0">
                <a:solidFill>
                  <a:schemeClr val="bg1"/>
                </a:solidFill>
                <a:latin typeface="Century Gothic" panose="020B0502020202020204" pitchFamily="34" charset="0"/>
              </a:rPr>
              <a:t> Park.</a:t>
            </a:r>
            <a:br>
              <a:rPr lang="en-GB" sz="1800" dirty="0">
                <a:solidFill>
                  <a:schemeClr val="bg1"/>
                </a:solidFill>
                <a:latin typeface="Century Gothic" panose="020B0502020202020204" pitchFamily="34" charset="0"/>
              </a:rPr>
            </a:br>
            <a:r>
              <a:rPr lang="en-GB" sz="1800" dirty="0">
                <a:solidFill>
                  <a:schemeClr val="bg1"/>
                </a:solidFill>
                <a:latin typeface="Century Gothic" panose="020B0502020202020204" pitchFamily="34" charset="0"/>
                <a:sym typeface="Wingdings" panose="05000000000000000000" pitchFamily="2" charset="2"/>
              </a:rPr>
              <a:t> </a:t>
            </a:r>
            <a:r>
              <a:rPr lang="en-GB" sz="1800" dirty="0" err="1">
                <a:solidFill>
                  <a:schemeClr val="bg1"/>
                </a:solidFill>
                <a:latin typeface="Century Gothic" panose="020B0502020202020204" pitchFamily="34" charset="0"/>
                <a:sym typeface="Wingdings" panose="05000000000000000000" pitchFamily="2" charset="2"/>
              </a:rPr>
              <a:t>ich</a:t>
            </a:r>
            <a:r>
              <a:rPr lang="en-GB" sz="1800" dirty="0">
                <a:solidFill>
                  <a:schemeClr val="bg1"/>
                </a:solidFill>
                <a:latin typeface="Century Gothic" panose="020B0502020202020204" pitchFamily="34" charset="0"/>
                <a:sym typeface="Wingdings" panose="05000000000000000000" pitchFamily="2" charset="2"/>
              </a:rPr>
              <a:t> bin</a:t>
            </a:r>
            <a:r>
              <a:rPr lang="en-GB" sz="1800" dirty="0">
                <a:solidFill>
                  <a:schemeClr val="bg1"/>
                </a:solidFill>
                <a:latin typeface="Century Gothic" panose="020B0502020202020204" pitchFamily="34" charset="0"/>
              </a:rPr>
              <a:t> </a:t>
            </a:r>
            <a:r>
              <a:rPr lang="en-GB" sz="1800" b="1" dirty="0" err="1">
                <a:solidFill>
                  <a:schemeClr val="bg1"/>
                </a:solidFill>
                <a:latin typeface="Century Gothic" panose="020B0502020202020204" pitchFamily="34" charset="0"/>
              </a:rPr>
              <a:t>im</a:t>
            </a:r>
            <a:r>
              <a:rPr lang="en-GB" sz="1800" dirty="0">
                <a:solidFill>
                  <a:schemeClr val="bg1"/>
                </a:solidFill>
                <a:latin typeface="Century Gothic" panose="020B0502020202020204" pitchFamily="34" charset="0"/>
              </a:rPr>
              <a:t> Kino.</a:t>
            </a:r>
            <a:endParaRPr lang="en-GB" sz="2000" dirty="0">
              <a:solidFill>
                <a:schemeClr val="bg1"/>
              </a:solidFill>
              <a:latin typeface="Century Gothic" panose="020B0502020202020204" pitchFamily="34"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85" y="4293339"/>
            <a:ext cx="1985811" cy="1211344"/>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099" y="4343622"/>
            <a:ext cx="627271" cy="36313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86412">
            <a:off x="1234992" y="4171341"/>
            <a:ext cx="617499" cy="599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468" y="4031958"/>
            <a:ext cx="698695" cy="698695"/>
          </a:xfrm>
          <a:prstGeom prst="rect">
            <a:avLst/>
          </a:prstGeom>
        </p:spPr>
      </p:pic>
      <p:sp>
        <p:nvSpPr>
          <p:cNvPr id="29"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rgbClr val="FFFFFF"/>
                </a:solidFill>
                <a:latin typeface="Century Gothic"/>
                <a:ea typeface="Century Gothic"/>
                <a:cs typeface="Century Gothic"/>
                <a:sym typeface="Century Gothic"/>
              </a:rPr>
              <a:t>Grammatik</a:t>
            </a:r>
            <a:endParaRPr sz="1800" b="1" dirty="0">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C77322F9-C097-AE44-A8A9-E7B37BDA00F5}"/>
              </a:ext>
            </a:extLst>
          </p:cNvPr>
          <p:cNvSpPr>
            <a:spLocks noGrp="1"/>
          </p:cNvSpPr>
          <p:nvPr>
            <p:ph type="title"/>
          </p:nvPr>
        </p:nvSpPr>
        <p:spPr>
          <a:xfrm>
            <a:off x="0" y="27754"/>
            <a:ext cx="10515600" cy="1325563"/>
          </a:xfrm>
        </p:spPr>
        <p:txBody>
          <a:bodyPr>
            <a:normAutofit/>
          </a:bodyPr>
          <a:lstStyle/>
          <a:p>
            <a:r>
              <a:rPr lang="en-GB" sz="2800" b="1" dirty="0">
                <a:solidFill>
                  <a:prstClr val="white"/>
                </a:solidFill>
              </a:rPr>
              <a:t>Talking about where something is</a:t>
            </a:r>
            <a:endParaRPr lang="en-US" sz="2800" dirty="0"/>
          </a:p>
        </p:txBody>
      </p:sp>
    </p:spTree>
    <p:extLst>
      <p:ext uri="{BB962C8B-B14F-4D97-AF65-F5344CB8AC3E}">
        <p14:creationId xmlns:p14="http://schemas.microsoft.com/office/powerpoint/2010/main" val="8330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p:bldP spid="11" grpId="0"/>
      <p:bldP spid="12" grpId="0"/>
      <p:bldP spid="13" grpId="0"/>
      <p:bldP spid="19" grpId="0"/>
      <p:bldP spid="21" grpId="0"/>
      <p:bldP spid="22" grpId="0"/>
      <p:bldP spid="23" grpId="0"/>
      <p:bldP spid="26" grpId="0"/>
      <p:bldP spid="27" grpId="0"/>
      <p:bldP spid="30" grpId="0"/>
      <p:bldP spid="31" grpId="0"/>
      <p:bldP spid="32" grpId="0"/>
      <p:bldP spid="34" grpId="0"/>
      <p:bldP spid="35" grpId="0"/>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52179" y="2426062"/>
            <a:ext cx="9925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929027" y="2480519"/>
            <a:ext cx="3000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4" name="TextBox 3"/>
          <p:cNvSpPr txBox="1"/>
          <p:nvPr/>
        </p:nvSpPr>
        <p:spPr>
          <a:xfrm>
            <a:off x="62146" y="1437931"/>
            <a:ext cx="1039147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Changes to the definite article:</a:t>
            </a:r>
          </a:p>
        </p:txBody>
      </p:sp>
      <p:sp>
        <p:nvSpPr>
          <p:cNvPr id="10" name="TextBox 9"/>
          <p:cNvSpPr txBox="1"/>
          <p:nvPr/>
        </p:nvSpPr>
        <p:spPr>
          <a:xfrm>
            <a:off x="7046276" y="2151996"/>
            <a:ext cx="2969002"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die </a:t>
            </a:r>
            <a:r>
              <a:rPr lang="en-GB" sz="2800" b="1" dirty="0" err="1">
                <a:solidFill>
                  <a:schemeClr val="accent5">
                    <a:lumMod val="50000"/>
                  </a:schemeClr>
                </a:solidFill>
                <a:latin typeface="Century Gothic" panose="020B0502020202020204" pitchFamily="34" charset="0"/>
              </a:rPr>
              <a:t>Stadt</a:t>
            </a:r>
            <a:endParaRPr lang="en-GB" sz="2800" b="1" dirty="0">
              <a:solidFill>
                <a:srgbClr val="FF0000"/>
              </a:solidFill>
              <a:latin typeface="Century Gothic" panose="020B0502020202020204" pitchFamily="34" charset="0"/>
            </a:endParaRPr>
          </a:p>
        </p:txBody>
      </p:sp>
      <p:sp>
        <p:nvSpPr>
          <p:cNvPr id="11" name="TextBox 10"/>
          <p:cNvSpPr txBox="1"/>
          <p:nvPr/>
        </p:nvSpPr>
        <p:spPr>
          <a:xfrm>
            <a:off x="10249533" y="2109895"/>
            <a:ext cx="2582912" cy="523220"/>
          </a:xfrm>
          <a:prstGeom prst="rect">
            <a:avLst/>
          </a:prstGeom>
          <a:noFill/>
        </p:spPr>
        <p:txBody>
          <a:bodyPr wrap="square" rtlCol="0">
            <a:spAutoFit/>
          </a:bodyPr>
          <a:lstStyle/>
          <a:p>
            <a:r>
              <a:rPr lang="en-GB" sz="2800" b="1" dirty="0">
                <a:solidFill>
                  <a:srgbClr val="C2931C"/>
                </a:solidFill>
                <a:latin typeface="Century Gothic" panose="020B0502020202020204" pitchFamily="34" charset="0"/>
              </a:rPr>
              <a:t>das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12" name="TextBox 11"/>
          <p:cNvSpPr txBox="1"/>
          <p:nvPr/>
        </p:nvSpPr>
        <p:spPr>
          <a:xfrm>
            <a:off x="3088582" y="2133721"/>
            <a:ext cx="3561452"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der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13" name="TextBox 12"/>
          <p:cNvSpPr txBox="1"/>
          <p:nvPr/>
        </p:nvSpPr>
        <p:spPr>
          <a:xfrm>
            <a:off x="1363175" y="2728987"/>
            <a:ext cx="2211385" cy="523220"/>
          </a:xfrm>
          <a:prstGeom prst="rect">
            <a:avLst/>
          </a:prstGeom>
          <a:noFill/>
        </p:spPr>
        <p:txBody>
          <a:bodyPr wrap="square" rtlCol="0">
            <a:spAutoFit/>
          </a:bodyPr>
          <a:lstStyle/>
          <a:p>
            <a:pPr algn="ctr"/>
            <a:r>
              <a:rPr lang="en-GB" sz="2800" b="1" dirty="0" err="1">
                <a:solidFill>
                  <a:schemeClr val="accent5">
                    <a:lumMod val="50000"/>
                  </a:schemeClr>
                </a:solidFill>
                <a:latin typeface="Century Gothic" panose="020B0502020202020204" pitchFamily="34" charset="0"/>
              </a:rPr>
              <a:t>Ich</a:t>
            </a:r>
            <a:r>
              <a:rPr lang="en-GB" sz="2800" b="1" dirty="0">
                <a:solidFill>
                  <a:schemeClr val="accent5">
                    <a:lumMod val="50000"/>
                  </a:schemeClr>
                </a:solidFill>
                <a:latin typeface="Century Gothic" panose="020B0502020202020204" pitchFamily="34" charset="0"/>
              </a:rPr>
              <a:t> </a:t>
            </a:r>
            <a:r>
              <a:rPr lang="en-GB" sz="2800" b="1" dirty="0" err="1">
                <a:solidFill>
                  <a:schemeClr val="accent5">
                    <a:lumMod val="50000"/>
                  </a:schemeClr>
                </a:solidFill>
                <a:latin typeface="Century Gothic" panose="020B0502020202020204" pitchFamily="34" charset="0"/>
              </a:rPr>
              <a:t>gehe</a:t>
            </a:r>
            <a:r>
              <a:rPr lang="en-GB" sz="2800" b="1" dirty="0">
                <a:solidFill>
                  <a:schemeClr val="accent5">
                    <a:lumMod val="50000"/>
                  </a:schemeClr>
                </a:solidFill>
                <a:latin typeface="Century Gothic" panose="020B0502020202020204" pitchFamily="34" charset="0"/>
              </a:rPr>
              <a:t>…</a:t>
            </a:r>
          </a:p>
        </p:txBody>
      </p:sp>
      <p:sp>
        <p:nvSpPr>
          <p:cNvPr id="19" name="TextBox 18"/>
          <p:cNvSpPr txBox="1"/>
          <p:nvPr/>
        </p:nvSpPr>
        <p:spPr>
          <a:xfrm>
            <a:off x="6650034" y="2695481"/>
            <a:ext cx="2969002"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in</a:t>
            </a:r>
            <a:r>
              <a:rPr lang="en-GB" sz="2800" dirty="0">
                <a:solidFill>
                  <a:schemeClr val="accent5">
                    <a:lumMod val="50000"/>
                  </a:schemeClr>
                </a:solidFill>
                <a:latin typeface="Century Gothic" panose="020B0502020202020204" pitchFamily="34" charset="0"/>
              </a:rPr>
              <a:t> </a:t>
            </a:r>
            <a:r>
              <a:rPr lang="en-GB" sz="2800" b="1" u="sng" dirty="0">
                <a:solidFill>
                  <a:srgbClr val="FF0000"/>
                </a:solidFill>
                <a:latin typeface="Century Gothic" panose="020B0502020202020204" pitchFamily="34" charset="0"/>
              </a:rPr>
              <a:t>die</a:t>
            </a:r>
            <a:r>
              <a:rPr lang="en-GB" sz="2800" b="1" dirty="0">
                <a:solidFill>
                  <a:srgbClr val="FF0000"/>
                </a:solidFill>
                <a:latin typeface="Century Gothic" panose="020B0502020202020204" pitchFamily="34" charset="0"/>
              </a:rPr>
              <a:t> </a:t>
            </a:r>
            <a:r>
              <a:rPr lang="en-GB" sz="2800" b="1" dirty="0" err="1">
                <a:solidFill>
                  <a:schemeClr val="accent5">
                    <a:lumMod val="50000"/>
                  </a:schemeClr>
                </a:solidFill>
                <a:latin typeface="Century Gothic" panose="020B0502020202020204" pitchFamily="34" charset="0"/>
              </a:rPr>
              <a:t>Stadt</a:t>
            </a:r>
            <a:endParaRPr lang="en-GB" sz="2800" b="1" dirty="0">
              <a:solidFill>
                <a:srgbClr val="FF0000"/>
              </a:solidFill>
              <a:latin typeface="Century Gothic" panose="020B0502020202020204" pitchFamily="34" charset="0"/>
            </a:endParaRPr>
          </a:p>
        </p:txBody>
      </p:sp>
      <p:sp>
        <p:nvSpPr>
          <p:cNvPr id="21" name="TextBox 20"/>
          <p:cNvSpPr txBox="1"/>
          <p:nvPr/>
        </p:nvSpPr>
        <p:spPr>
          <a:xfrm>
            <a:off x="9830618" y="2687546"/>
            <a:ext cx="347601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in </a:t>
            </a:r>
            <a:r>
              <a:rPr lang="en-GB" sz="2800" b="1" u="sng" dirty="0">
                <a:solidFill>
                  <a:srgbClr val="C2931C"/>
                </a:solidFill>
                <a:latin typeface="Century Gothic" panose="020B0502020202020204" pitchFamily="34" charset="0"/>
              </a:rPr>
              <a:t>das</a:t>
            </a:r>
            <a:r>
              <a:rPr lang="en-GB" sz="2800" b="1" dirty="0">
                <a:solidFill>
                  <a:srgbClr val="C2931C"/>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22" name="TextBox 21"/>
          <p:cNvSpPr txBox="1"/>
          <p:nvPr/>
        </p:nvSpPr>
        <p:spPr>
          <a:xfrm>
            <a:off x="2877000" y="2701642"/>
            <a:ext cx="3561452"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in</a:t>
            </a:r>
            <a:r>
              <a:rPr lang="en-GB" sz="2800" b="1" dirty="0">
                <a:solidFill>
                  <a:srgbClr val="0070C0"/>
                </a:solidFill>
                <a:latin typeface="Century Gothic" panose="020B0502020202020204" pitchFamily="34" charset="0"/>
              </a:rPr>
              <a:t> </a:t>
            </a:r>
            <a:r>
              <a:rPr lang="en-GB" sz="2800" b="1" u="sng" dirty="0">
                <a:solidFill>
                  <a:srgbClr val="0070C0"/>
                </a:solidFill>
                <a:latin typeface="Century Gothic" panose="020B0502020202020204" pitchFamily="34" charset="0"/>
              </a:rPr>
              <a:t>den</a:t>
            </a:r>
            <a:r>
              <a:rPr lang="en-GB" sz="2800" b="1" dirty="0">
                <a:solidFill>
                  <a:srgbClr val="0070C0"/>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28" name="TextBox 27"/>
          <p:cNvSpPr txBox="1"/>
          <p:nvPr/>
        </p:nvSpPr>
        <p:spPr>
          <a:xfrm>
            <a:off x="1377243" y="3368219"/>
            <a:ext cx="1846785" cy="523220"/>
          </a:xfrm>
          <a:prstGeom prst="rect">
            <a:avLst/>
          </a:prstGeom>
          <a:noFill/>
        </p:spPr>
        <p:txBody>
          <a:bodyPr wrap="square" rtlCol="0">
            <a:spAutoFit/>
          </a:bodyPr>
          <a:lstStyle/>
          <a:p>
            <a:pPr algn="ctr"/>
            <a:r>
              <a:rPr lang="en-GB" sz="2800" b="1" dirty="0" err="1">
                <a:solidFill>
                  <a:schemeClr val="accent5">
                    <a:lumMod val="50000"/>
                  </a:schemeClr>
                </a:solidFill>
                <a:latin typeface="Century Gothic" panose="020B0502020202020204" pitchFamily="34" charset="0"/>
              </a:rPr>
              <a:t>Ich</a:t>
            </a:r>
            <a:r>
              <a:rPr lang="en-GB" sz="2800" b="1" dirty="0">
                <a:solidFill>
                  <a:schemeClr val="accent5">
                    <a:lumMod val="50000"/>
                  </a:schemeClr>
                </a:solidFill>
                <a:latin typeface="Century Gothic" panose="020B0502020202020204" pitchFamily="34" charset="0"/>
              </a:rPr>
              <a:t> bin…</a:t>
            </a:r>
          </a:p>
        </p:txBody>
      </p:sp>
      <p:sp>
        <p:nvSpPr>
          <p:cNvPr id="29" name="TextBox 28"/>
          <p:cNvSpPr txBox="1"/>
          <p:nvPr/>
        </p:nvSpPr>
        <p:spPr>
          <a:xfrm>
            <a:off x="6650034" y="3350345"/>
            <a:ext cx="2969002"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in</a:t>
            </a:r>
            <a:r>
              <a:rPr lang="en-GB" sz="2800" dirty="0">
                <a:solidFill>
                  <a:schemeClr val="accent5">
                    <a:lumMod val="50000"/>
                  </a:schemeClr>
                </a:solidFill>
                <a:latin typeface="Century Gothic" panose="020B0502020202020204" pitchFamily="34" charset="0"/>
              </a:rPr>
              <a:t> </a:t>
            </a:r>
            <a:r>
              <a:rPr lang="en-GB" sz="2800" b="1" u="sng" dirty="0">
                <a:solidFill>
                  <a:srgbClr val="FF0000"/>
                </a:solidFill>
                <a:latin typeface="Century Gothic" panose="020B0502020202020204" pitchFamily="34" charset="0"/>
              </a:rPr>
              <a:t>der</a:t>
            </a:r>
            <a:r>
              <a:rPr lang="en-GB" sz="2800" b="1" dirty="0">
                <a:solidFill>
                  <a:srgbClr val="FF0000"/>
                </a:solidFill>
                <a:latin typeface="Century Gothic" panose="020B0502020202020204" pitchFamily="34" charset="0"/>
              </a:rPr>
              <a:t> </a:t>
            </a:r>
            <a:r>
              <a:rPr lang="en-GB" sz="2800" b="1" dirty="0" err="1">
                <a:solidFill>
                  <a:schemeClr val="accent5">
                    <a:lumMod val="50000"/>
                  </a:schemeClr>
                </a:solidFill>
                <a:latin typeface="Century Gothic" panose="020B0502020202020204" pitchFamily="34" charset="0"/>
              </a:rPr>
              <a:t>Stadt</a:t>
            </a:r>
            <a:endParaRPr lang="en-GB" sz="2800" b="1" dirty="0">
              <a:solidFill>
                <a:srgbClr val="FF0000"/>
              </a:solidFill>
              <a:latin typeface="Century Gothic" panose="020B0502020202020204" pitchFamily="34" charset="0"/>
            </a:endParaRPr>
          </a:p>
        </p:txBody>
      </p:sp>
      <p:sp>
        <p:nvSpPr>
          <p:cNvPr id="33" name="TextBox 32"/>
          <p:cNvSpPr txBox="1"/>
          <p:nvPr/>
        </p:nvSpPr>
        <p:spPr>
          <a:xfrm>
            <a:off x="9669991" y="3355643"/>
            <a:ext cx="3476019"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in </a:t>
            </a:r>
            <a:r>
              <a:rPr lang="en-GB" sz="2800" b="1" u="sng" dirty="0" err="1">
                <a:solidFill>
                  <a:srgbClr val="C2931C"/>
                </a:solidFill>
                <a:latin typeface="Century Gothic" panose="020B0502020202020204" pitchFamily="34" charset="0"/>
              </a:rPr>
              <a:t>dem</a:t>
            </a:r>
            <a:r>
              <a:rPr lang="en-GB" sz="2800" b="1" dirty="0">
                <a:solidFill>
                  <a:srgbClr val="C2931C"/>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36" name="TextBox 35"/>
          <p:cNvSpPr txBox="1"/>
          <p:nvPr/>
        </p:nvSpPr>
        <p:spPr>
          <a:xfrm>
            <a:off x="3088582" y="3341609"/>
            <a:ext cx="3238650"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 in</a:t>
            </a:r>
            <a:r>
              <a:rPr lang="en-GB" sz="2800" b="1" dirty="0">
                <a:solidFill>
                  <a:srgbClr val="0070C0"/>
                </a:solidFill>
                <a:latin typeface="Century Gothic" panose="020B0502020202020204" pitchFamily="34" charset="0"/>
              </a:rPr>
              <a:t> </a:t>
            </a:r>
            <a:r>
              <a:rPr lang="en-GB" sz="2800" b="1" u="sng" dirty="0" err="1">
                <a:solidFill>
                  <a:srgbClr val="0070C0"/>
                </a:solidFill>
                <a:latin typeface="Century Gothic" panose="020B0502020202020204" pitchFamily="34" charset="0"/>
              </a:rPr>
              <a:t>dem</a:t>
            </a:r>
            <a:r>
              <a:rPr lang="en-GB" sz="2800" b="1" dirty="0">
                <a:solidFill>
                  <a:srgbClr val="0070C0"/>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37" name="TextBox 36"/>
          <p:cNvSpPr txBox="1"/>
          <p:nvPr/>
        </p:nvSpPr>
        <p:spPr>
          <a:xfrm>
            <a:off x="114260" y="2718449"/>
            <a:ext cx="1305341" cy="523220"/>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Row 2:</a:t>
            </a:r>
          </a:p>
        </p:txBody>
      </p:sp>
      <p:sp>
        <p:nvSpPr>
          <p:cNvPr id="38" name="TextBox 37"/>
          <p:cNvSpPr txBox="1"/>
          <p:nvPr/>
        </p:nvSpPr>
        <p:spPr>
          <a:xfrm>
            <a:off x="117812" y="3368219"/>
            <a:ext cx="1305341" cy="523220"/>
          </a:xfrm>
          <a:prstGeom prst="rect">
            <a:avLst/>
          </a:prstGeom>
          <a:noFill/>
        </p:spPr>
        <p:txBody>
          <a:bodyPr wrap="square" rtlCol="0">
            <a:spAutoFit/>
          </a:bodyPr>
          <a:lstStyle/>
          <a:p>
            <a:pPr algn="ctr"/>
            <a:r>
              <a:rPr lang="en-GB" sz="2800" b="1">
                <a:solidFill>
                  <a:schemeClr val="accent2"/>
                </a:solidFill>
                <a:latin typeface="Century Gothic" panose="020B0502020202020204" pitchFamily="34" charset="0"/>
              </a:rPr>
              <a:t>Row 3:</a:t>
            </a:r>
            <a:endParaRPr lang="en-GB" sz="2800" b="1" dirty="0">
              <a:solidFill>
                <a:schemeClr val="accent2"/>
              </a:solidFill>
              <a:latin typeface="Century Gothic" panose="020B0502020202020204" pitchFamily="34" charset="0"/>
            </a:endParaRPr>
          </a:p>
        </p:txBody>
      </p:sp>
      <p:sp>
        <p:nvSpPr>
          <p:cNvPr id="40" name="TextBox 39"/>
          <p:cNvSpPr txBox="1"/>
          <p:nvPr/>
        </p:nvSpPr>
        <p:spPr>
          <a:xfrm>
            <a:off x="117812" y="2110701"/>
            <a:ext cx="1305341" cy="523220"/>
          </a:xfrm>
          <a:prstGeom prst="rect">
            <a:avLst/>
          </a:prstGeom>
          <a:noFill/>
        </p:spPr>
        <p:txBody>
          <a:bodyPr wrap="square" rtlCol="0">
            <a:spAutoFit/>
          </a:bodyPr>
          <a:lstStyle/>
          <a:p>
            <a:pPr algn="ctr"/>
            <a:r>
              <a:rPr lang="en-GB" sz="2800" b="1" dirty="0">
                <a:solidFill>
                  <a:schemeClr val="accent2"/>
                </a:solidFill>
                <a:latin typeface="Century Gothic" panose="020B0502020202020204" pitchFamily="34" charset="0"/>
              </a:rPr>
              <a:t>Row 1:</a:t>
            </a:r>
          </a:p>
        </p:txBody>
      </p:sp>
      <p:sp>
        <p:nvSpPr>
          <p:cNvPr id="41" name="Oval Callout 40"/>
          <p:cNvSpPr/>
          <p:nvPr/>
        </p:nvSpPr>
        <p:spPr>
          <a:xfrm>
            <a:off x="1488752" y="728466"/>
            <a:ext cx="3203694" cy="1438499"/>
          </a:xfrm>
          <a:prstGeom prst="wedgeEllipseCallout">
            <a:avLst>
              <a:gd name="adj1" fmla="val -53997"/>
              <a:gd name="adj2" fmla="val 101637"/>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Row 2 is used when describing </a:t>
            </a:r>
            <a:r>
              <a:rPr lang="en-GB" sz="2000" b="1" dirty="0">
                <a:solidFill>
                  <a:schemeClr val="bg1"/>
                </a:solidFill>
                <a:latin typeface="Century Gothic" panose="020B0502020202020204" pitchFamily="34" charset="0"/>
              </a:rPr>
              <a:t>motion </a:t>
            </a:r>
            <a:r>
              <a:rPr lang="en-GB" sz="2000" dirty="0">
                <a:solidFill>
                  <a:schemeClr val="bg1"/>
                </a:solidFill>
                <a:latin typeface="Century Gothic" panose="020B0502020202020204" pitchFamily="34" charset="0"/>
              </a:rPr>
              <a:t>into/onto something</a:t>
            </a:r>
            <a:endParaRPr lang="en-GB" sz="2000" b="1" dirty="0">
              <a:solidFill>
                <a:schemeClr val="bg1"/>
              </a:solidFill>
              <a:latin typeface="Century Gothic" panose="020B0502020202020204" pitchFamily="34" charset="0"/>
            </a:endParaRPr>
          </a:p>
        </p:txBody>
      </p:sp>
      <p:sp>
        <p:nvSpPr>
          <p:cNvPr id="44" name="Oval Callout 43"/>
          <p:cNvSpPr/>
          <p:nvPr/>
        </p:nvSpPr>
        <p:spPr>
          <a:xfrm>
            <a:off x="199906" y="4703337"/>
            <a:ext cx="3203694" cy="1438499"/>
          </a:xfrm>
          <a:prstGeom prst="wedgeEllipseCallout">
            <a:avLst>
              <a:gd name="adj1" fmla="val -18986"/>
              <a:gd name="adj2" fmla="val -113448"/>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a:solidFill>
                  <a:schemeClr val="bg1"/>
                </a:solidFill>
                <a:latin typeface="Century Gothic" panose="020B0502020202020204" pitchFamily="34" charset="0"/>
              </a:rPr>
              <a:t>Row 3 is used when describing </a:t>
            </a:r>
            <a:r>
              <a:rPr lang="en-GB" sz="2000" b="1">
                <a:solidFill>
                  <a:schemeClr val="bg1"/>
                </a:solidFill>
                <a:latin typeface="Century Gothic" panose="020B0502020202020204" pitchFamily="34" charset="0"/>
              </a:rPr>
              <a:t>location </a:t>
            </a:r>
            <a:r>
              <a:rPr lang="en-GB" sz="2000">
                <a:solidFill>
                  <a:schemeClr val="bg1"/>
                </a:solidFill>
                <a:latin typeface="Century Gothic" panose="020B0502020202020204" pitchFamily="34" charset="0"/>
              </a:rPr>
              <a:t>in or on something</a:t>
            </a:r>
            <a:endParaRPr lang="en-GB" sz="2000" b="1" dirty="0">
              <a:solidFill>
                <a:schemeClr val="bg1"/>
              </a:solidFill>
              <a:latin typeface="Century Gothic" panose="020B0502020202020204" pitchFamily="34" charset="0"/>
            </a:endParaRPr>
          </a:p>
        </p:txBody>
      </p:sp>
      <p:pic>
        <p:nvPicPr>
          <p:cNvPr id="23" name="Picture 2" descr="man in blue shorts sitting on white and black boat during day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7033" y="4405279"/>
            <a:ext cx="1905000" cy="127063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623707" y="5683849"/>
            <a:ext cx="3659817" cy="523220"/>
          </a:xfrm>
          <a:prstGeom prst="rect">
            <a:avLst/>
          </a:prstGeom>
          <a:noFill/>
        </p:spPr>
        <p:txBody>
          <a:bodyPr wrap="square" rtlCol="0">
            <a:spAutoFit/>
          </a:bodyPr>
          <a:lstStyle/>
          <a:p>
            <a:r>
              <a:rPr lang="en-GB" sz="2800" b="1" dirty="0" err="1">
                <a:solidFill>
                  <a:schemeClr val="accent5">
                    <a:lumMod val="50000"/>
                  </a:schemeClr>
                </a:solidFill>
                <a:latin typeface="Century Gothic" panose="020B0502020202020204" pitchFamily="34" charset="0"/>
              </a:rPr>
              <a:t>Er</a:t>
            </a:r>
            <a:r>
              <a:rPr lang="en-GB" sz="2800" b="1" dirty="0">
                <a:solidFill>
                  <a:schemeClr val="accent5">
                    <a:lumMod val="50000"/>
                  </a:schemeClr>
                </a:solidFill>
                <a:latin typeface="Century Gothic" panose="020B0502020202020204" pitchFamily="34" charset="0"/>
              </a:rPr>
              <a:t> </a:t>
            </a:r>
            <a:r>
              <a:rPr lang="en-GB" sz="2800" b="1" dirty="0" err="1">
                <a:solidFill>
                  <a:schemeClr val="accent5">
                    <a:lumMod val="50000"/>
                  </a:schemeClr>
                </a:solidFill>
                <a:latin typeface="Century Gothic" panose="020B0502020202020204" pitchFamily="34" charset="0"/>
              </a:rPr>
              <a:t>fällt</a:t>
            </a:r>
            <a:r>
              <a:rPr lang="en-GB" sz="2800" b="1" dirty="0">
                <a:solidFill>
                  <a:schemeClr val="accent5">
                    <a:lumMod val="50000"/>
                  </a:schemeClr>
                </a:solidFill>
                <a:latin typeface="Century Gothic" panose="020B0502020202020204" pitchFamily="34" charset="0"/>
              </a:rPr>
              <a:t> </a:t>
            </a:r>
            <a:r>
              <a:rPr lang="en-GB" sz="2800" b="1" dirty="0">
                <a:solidFill>
                  <a:srgbClr val="C2931C"/>
                </a:solidFill>
                <a:latin typeface="Century Gothic" panose="020B0502020202020204" pitchFamily="34" charset="0"/>
              </a:rPr>
              <a:t>ins </a:t>
            </a:r>
            <a:r>
              <a:rPr lang="en-GB" sz="2800" b="1" dirty="0">
                <a:solidFill>
                  <a:schemeClr val="accent5">
                    <a:lumMod val="50000"/>
                  </a:schemeClr>
                </a:solidFill>
                <a:latin typeface="Century Gothic" panose="020B0502020202020204" pitchFamily="34" charset="0"/>
              </a:rPr>
              <a:t>Wasser!</a:t>
            </a:r>
            <a:endParaRPr lang="en-GB" sz="2800" b="1" dirty="0">
              <a:solidFill>
                <a:srgbClr val="C2931C"/>
              </a:solidFill>
              <a:latin typeface="Century Gothic" panose="020B0502020202020204" pitchFamily="34" charset="0"/>
            </a:endParaRPr>
          </a:p>
        </p:txBody>
      </p:sp>
      <p:sp>
        <p:nvSpPr>
          <p:cNvPr id="25" name="Oval Callout 24"/>
          <p:cNvSpPr/>
          <p:nvPr/>
        </p:nvSpPr>
        <p:spPr>
          <a:xfrm>
            <a:off x="6177165" y="4665591"/>
            <a:ext cx="2863569" cy="756995"/>
          </a:xfrm>
          <a:prstGeom prst="wedgeEllipseCallout">
            <a:avLst>
              <a:gd name="adj1" fmla="val 54621"/>
              <a:gd name="adj2" fmla="val 91510"/>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fallen</a:t>
            </a:r>
            <a:r>
              <a:rPr lang="en-GB" sz="2000" dirty="0">
                <a:solidFill>
                  <a:schemeClr val="bg1"/>
                </a:solidFill>
                <a:latin typeface="Century Gothic" panose="020B0502020202020204" pitchFamily="34" charset="0"/>
              </a:rPr>
              <a:t> is a strong verb</a:t>
            </a:r>
            <a:endParaRPr lang="en-GB" sz="2000" b="1" dirty="0">
              <a:solidFill>
                <a:schemeClr val="bg1"/>
              </a:solidFill>
              <a:latin typeface="Century Gothic" panose="020B0502020202020204" pitchFamily="34" charset="0"/>
            </a:endParaRPr>
          </a:p>
        </p:txBody>
      </p:sp>
      <p:sp>
        <p:nvSpPr>
          <p:cNvPr id="26"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rgbClr val="FFFFFF"/>
                </a:solidFill>
                <a:latin typeface="Century Gothic"/>
                <a:ea typeface="Century Gothic"/>
                <a:cs typeface="Century Gothic"/>
                <a:sym typeface="Century Gothic"/>
              </a:rPr>
              <a:t>Grammatik</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4332848" y="3332827"/>
            <a:ext cx="1631854" cy="523220"/>
          </a:xfrm>
          <a:prstGeom prst="rect">
            <a:avLst/>
          </a:prstGeom>
          <a:solidFill>
            <a:schemeClr val="bg1"/>
          </a:solidFill>
        </p:spPr>
        <p:txBody>
          <a:bodyPr wrap="square" rtlCol="0">
            <a:spAutoFit/>
          </a:bodyPr>
          <a:lstStyle/>
          <a:p>
            <a:pPr algn="ctr"/>
            <a:r>
              <a:rPr lang="en-GB" sz="2800" b="1" dirty="0" err="1">
                <a:solidFill>
                  <a:schemeClr val="accent1">
                    <a:lumMod val="75000"/>
                  </a:schemeClr>
                </a:solidFill>
                <a:latin typeface="Century Gothic" panose="020B0502020202020204" pitchFamily="34" charset="0"/>
              </a:rPr>
              <a:t>im</a:t>
            </a:r>
            <a:r>
              <a:rPr lang="en-GB" sz="2800" b="1" dirty="0">
                <a:solidFill>
                  <a:schemeClr val="accent1">
                    <a:lumMod val="75000"/>
                  </a:schemeClr>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Park</a:t>
            </a:r>
            <a:endParaRPr lang="en-GB" sz="2800" b="1" dirty="0">
              <a:solidFill>
                <a:srgbClr val="0070C0"/>
              </a:solidFill>
              <a:latin typeface="Century Gothic" panose="020B0502020202020204" pitchFamily="34" charset="0"/>
            </a:endParaRPr>
          </a:p>
        </p:txBody>
      </p:sp>
      <p:sp>
        <p:nvSpPr>
          <p:cNvPr id="30" name="TextBox 29"/>
          <p:cNvSpPr txBox="1"/>
          <p:nvPr/>
        </p:nvSpPr>
        <p:spPr>
          <a:xfrm>
            <a:off x="10327439" y="2685948"/>
            <a:ext cx="1601302" cy="523220"/>
          </a:xfrm>
          <a:prstGeom prst="rect">
            <a:avLst/>
          </a:prstGeom>
          <a:solidFill>
            <a:schemeClr val="bg1"/>
          </a:solidFill>
        </p:spPr>
        <p:txBody>
          <a:bodyPr wrap="square" rtlCol="0">
            <a:spAutoFit/>
          </a:bodyPr>
          <a:lstStyle/>
          <a:p>
            <a:pPr algn="ctr"/>
            <a:r>
              <a:rPr lang="en-GB" sz="2800" b="1" dirty="0">
                <a:solidFill>
                  <a:srgbClr val="C2931C"/>
                </a:solidFill>
                <a:latin typeface="Century Gothic" panose="020B0502020202020204" pitchFamily="34" charset="0"/>
              </a:rPr>
              <a:t>ins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31" name="TextBox 30"/>
          <p:cNvSpPr txBox="1"/>
          <p:nvPr/>
        </p:nvSpPr>
        <p:spPr>
          <a:xfrm>
            <a:off x="10407380" y="3341609"/>
            <a:ext cx="1450755" cy="523220"/>
          </a:xfrm>
          <a:prstGeom prst="rect">
            <a:avLst/>
          </a:prstGeom>
          <a:solidFill>
            <a:schemeClr val="bg1"/>
          </a:solidFill>
        </p:spPr>
        <p:txBody>
          <a:bodyPr wrap="square" rtlCol="0">
            <a:spAutoFit/>
          </a:bodyPr>
          <a:lstStyle/>
          <a:p>
            <a:pPr algn="ctr"/>
            <a:r>
              <a:rPr lang="en-GB" sz="2800" b="1" dirty="0" err="1">
                <a:solidFill>
                  <a:srgbClr val="C2931C"/>
                </a:solidFill>
                <a:latin typeface="Century Gothic" panose="020B0502020202020204" pitchFamily="34" charset="0"/>
              </a:rPr>
              <a:t>im</a:t>
            </a:r>
            <a:r>
              <a:rPr lang="en-GB" sz="2800" b="1" dirty="0">
                <a:solidFill>
                  <a:srgbClr val="C2931C"/>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Kino</a:t>
            </a:r>
            <a:endParaRPr lang="en-GB" sz="2800" b="1" dirty="0">
              <a:solidFill>
                <a:srgbClr val="C2931C"/>
              </a:solidFill>
              <a:latin typeface="Century Gothic" panose="020B0502020202020204" pitchFamily="34" charset="0"/>
            </a:endParaRPr>
          </a:p>
        </p:txBody>
      </p:sp>
      <p:sp>
        <p:nvSpPr>
          <p:cNvPr id="3" name="TextBox 2"/>
          <p:cNvSpPr txBox="1"/>
          <p:nvPr/>
        </p:nvSpPr>
        <p:spPr>
          <a:xfrm>
            <a:off x="4533596" y="5483794"/>
            <a:ext cx="3287137"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Which row is this?  Why?</a:t>
            </a:r>
          </a:p>
        </p:txBody>
      </p:sp>
      <p:sp>
        <p:nvSpPr>
          <p:cNvPr id="32" name="TextBox 31"/>
          <p:cNvSpPr txBox="1"/>
          <p:nvPr/>
        </p:nvSpPr>
        <p:spPr>
          <a:xfrm>
            <a:off x="4533596" y="5823238"/>
            <a:ext cx="3527192"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What gender is ‘Wasser’?</a:t>
            </a:r>
          </a:p>
        </p:txBody>
      </p:sp>
      <p:sp>
        <p:nvSpPr>
          <p:cNvPr id="7" name="Title 6">
            <a:extLst>
              <a:ext uri="{FF2B5EF4-FFF2-40B4-BE49-F238E27FC236}">
                <a16:creationId xmlns:a16="http://schemas.microsoft.com/office/drawing/2014/main" id="{5EE497E1-881D-E743-AF97-A9B2783BA086}"/>
              </a:ext>
            </a:extLst>
          </p:cNvPr>
          <p:cNvSpPr>
            <a:spLocks noGrp="1"/>
          </p:cNvSpPr>
          <p:nvPr>
            <p:ph type="title"/>
          </p:nvPr>
        </p:nvSpPr>
        <p:spPr>
          <a:xfrm>
            <a:off x="0" y="294041"/>
            <a:ext cx="5091545" cy="815981"/>
          </a:xfrm>
        </p:spPr>
        <p:txBody>
          <a:bodyPr>
            <a:normAutofit/>
          </a:bodyPr>
          <a:lstStyle/>
          <a:p>
            <a:r>
              <a:rPr lang="en-GB" sz="3600" b="1" dirty="0">
                <a:solidFill>
                  <a:schemeClr val="lt1"/>
                </a:solidFill>
              </a:rPr>
              <a:t>R2 and R3: summary</a:t>
            </a:r>
            <a:endParaRPr lang="en-US" sz="3600" dirty="0"/>
          </a:p>
        </p:txBody>
      </p:sp>
    </p:spTree>
    <p:extLst>
      <p:ext uri="{BB962C8B-B14F-4D97-AF65-F5344CB8AC3E}">
        <p14:creationId xmlns:p14="http://schemas.microsoft.com/office/powerpoint/2010/main" val="23726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36"/>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33"/>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3"/>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9" grpId="0"/>
      <p:bldP spid="21" grpId="0"/>
      <p:bldP spid="21" grpId="1"/>
      <p:bldP spid="22" grpId="0"/>
      <p:bldP spid="28" grpId="0"/>
      <p:bldP spid="29" grpId="0"/>
      <p:bldP spid="33" grpId="0"/>
      <p:bldP spid="33" grpId="1"/>
      <p:bldP spid="36" grpId="0"/>
      <p:bldP spid="36" grpId="1"/>
      <p:bldP spid="37" grpId="0"/>
      <p:bldP spid="38" grpId="0"/>
      <p:bldP spid="40" grpId="0"/>
      <p:bldP spid="41" grpId="0" animBg="1"/>
      <p:bldP spid="44" grpId="0" animBg="1"/>
      <p:bldP spid="24" grpId="0"/>
      <p:bldP spid="25" grpId="0" animBg="1"/>
      <p:bldP spid="2" grpId="0" animBg="1"/>
      <p:bldP spid="30" grpId="0" animBg="1"/>
      <p:bldP spid="31" grpId="0" animBg="1"/>
      <p:bldP spid="3"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6BFF46C-E73C-4763-9C18-3C9E3FB86397}"/>
              </a:ext>
            </a:extLst>
          </p:cNvPr>
          <p:cNvGrpSpPr/>
          <p:nvPr/>
        </p:nvGrpSpPr>
        <p:grpSpPr>
          <a:xfrm>
            <a:off x="93871" y="1785044"/>
            <a:ext cx="2889359" cy="4432875"/>
            <a:chOff x="300038" y="1762185"/>
            <a:chExt cx="3152078" cy="4386210"/>
          </a:xfrm>
        </p:grpSpPr>
        <p:grpSp>
          <p:nvGrpSpPr>
            <p:cNvPr id="7" name="Group 6">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10" name="Group 9">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13" name="Group 12">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15" name="Group 14">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17" name="Group 16">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19"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0" name="Rectangle 19">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8" name="Oval 17">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6"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FB291743-5914-4692-965D-2410D62EF1EB}"/>
                    </a:ext>
                  </a:extLst>
                </p:cNvPr>
                <p:cNvSpPr txBox="1"/>
                <p:nvPr/>
              </p:nvSpPr>
              <p:spPr>
                <a:xfrm>
                  <a:off x="4895790" y="2622887"/>
                  <a:ext cx="1906490" cy="102839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Mia: </a:t>
                  </a:r>
                  <a:br>
                    <a:rPr lang="en-GB" sz="1700" b="1" dirty="0">
                      <a:solidFill>
                        <a:srgbClr val="1F4E79"/>
                      </a:solidFill>
                      <a:latin typeface="Century Gothic" panose="020B0502020202020204" pitchFamily="34" charset="0"/>
                    </a:rPr>
                  </a:br>
                  <a:r>
                    <a:rPr lang="en-GB" sz="1700" dirty="0" err="1">
                      <a:solidFill>
                        <a:srgbClr val="1F4E79"/>
                      </a:solidFill>
                      <a:latin typeface="Century Gothic" panose="020B0502020202020204" pitchFamily="34" charset="0"/>
                    </a:rPr>
                    <a:t>Hier</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sind</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einige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Fotos</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Mieze</a:t>
                  </a:r>
                  <a:r>
                    <a:rPr lang="en-GB" sz="1700" dirty="0">
                      <a:solidFill>
                        <a:srgbClr val="1F4E79"/>
                      </a:solidFill>
                      <a:latin typeface="Century Gothic" panose="020B0502020202020204" pitchFamily="34" charset="0"/>
                    </a:rPr>
                    <a:t> </a:t>
                  </a:r>
                  <a:r>
                    <a:rPr lang="en-GB" sz="1700" b="1" dirty="0" err="1">
                      <a:solidFill>
                        <a:srgbClr val="1F4E79"/>
                      </a:solidFill>
                      <a:latin typeface="Century Gothic" panose="020B0502020202020204" pitchFamily="34" charset="0"/>
                    </a:rPr>
                    <a:t>sitzt</a:t>
                  </a:r>
                  <a:r>
                    <a:rPr lang="en-GB" sz="1700" b="1" dirty="0">
                      <a:solidFill>
                        <a:srgbClr val="1F4E79"/>
                      </a:solidFill>
                      <a:latin typeface="Century Gothic" panose="020B0502020202020204" pitchFamily="34" charset="0"/>
                    </a:rPr>
                    <a:t> / </a:t>
                  </a:r>
                  <a:r>
                    <a:rPr lang="en-GB" sz="1700" b="1" dirty="0" err="1">
                      <a:solidFill>
                        <a:srgbClr val="1F4E79"/>
                      </a:solidFill>
                      <a:latin typeface="Century Gothic" panose="020B0502020202020204" pitchFamily="34" charset="0"/>
                    </a:rPr>
                    <a:t>springt</a:t>
                  </a:r>
                  <a:r>
                    <a:rPr lang="en-GB" sz="1700" b="1" dirty="0">
                      <a:solidFill>
                        <a:srgbClr val="1F4E79"/>
                      </a:solidFill>
                      <a:latin typeface="Century Gothic" panose="020B0502020202020204" pitchFamily="34" charset="0"/>
                    </a:rPr>
                    <a:t> </a:t>
                  </a:r>
                  <a:r>
                    <a:rPr lang="en-GB" sz="1700" dirty="0">
                      <a:solidFill>
                        <a:srgbClr val="1F4E79"/>
                      </a:solidFill>
                      <a:latin typeface="Century Gothic" panose="020B0502020202020204" pitchFamily="34" charset="0"/>
                    </a:rPr>
                    <a:t>auf den Boden!</a:t>
                  </a:r>
                </a:p>
              </p:txBody>
            </p:sp>
          </p:grpSp>
          <p:sp>
            <p:nvSpPr>
              <p:cNvPr id="11"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17A4EDE-2CB8-42B1-990F-5DEDB3D427BC}"/>
                  </a:ext>
                </a:extLst>
              </p:cNvPr>
              <p:cNvSpPr txBox="1"/>
              <p:nvPr/>
            </p:nvSpPr>
            <p:spPr>
              <a:xfrm>
                <a:off x="4930483" y="4314110"/>
                <a:ext cx="1998831" cy="555888"/>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…und Einstein </a:t>
                </a:r>
                <a:r>
                  <a:rPr lang="en-GB" sz="1700" b="1" dirty="0" err="1">
                    <a:solidFill>
                      <a:srgbClr val="1F4E79"/>
                    </a:solidFill>
                    <a:latin typeface="Century Gothic" panose="020B0502020202020204" pitchFamily="34" charset="0"/>
                  </a:rPr>
                  <a:t>sitzt</a:t>
                </a:r>
                <a:r>
                  <a:rPr lang="en-GB" sz="1700" b="1" dirty="0">
                    <a:solidFill>
                      <a:srgbClr val="1F4E79"/>
                    </a:solidFill>
                    <a:latin typeface="Century Gothic" panose="020B0502020202020204" pitchFamily="34" charset="0"/>
                  </a:rPr>
                  <a:t> / </a:t>
                </a:r>
                <a:r>
                  <a:rPr lang="en-GB" sz="1700" b="1" dirty="0" err="1">
                    <a:solidFill>
                      <a:srgbClr val="1F4E79"/>
                    </a:solidFill>
                    <a:latin typeface="Century Gothic" panose="020B0502020202020204" pitchFamily="34" charset="0"/>
                  </a:rPr>
                  <a:t>springt</a:t>
                </a:r>
                <a:r>
                  <a:rPr lang="en-GB" sz="1700" b="1" dirty="0">
                    <a:solidFill>
                      <a:srgbClr val="1F4E79"/>
                    </a:solidFill>
                    <a:latin typeface="Century Gothic" panose="020B0502020202020204" pitchFamily="34" charset="0"/>
                  </a:rPr>
                  <a:t> </a:t>
                </a:r>
                <a:r>
                  <a:rPr lang="en-GB" sz="1700" dirty="0">
                    <a:solidFill>
                      <a:srgbClr val="1F4E79"/>
                    </a:solidFill>
                    <a:latin typeface="Century Gothic" panose="020B0502020202020204" pitchFamily="34" charset="0"/>
                  </a:rPr>
                  <a:t>auf </a:t>
                </a:r>
                <a:r>
                  <a:rPr lang="en-GB" sz="1700" dirty="0" err="1">
                    <a:solidFill>
                      <a:srgbClr val="1F4E79"/>
                    </a:solidFill>
                    <a:latin typeface="Century Gothic" panose="020B0502020202020204" pitchFamily="34" charset="0"/>
                  </a:rPr>
                  <a:t>dem</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Tisch</a:t>
                </a:r>
                <a:r>
                  <a:rPr lang="en-GB" sz="1700" dirty="0">
                    <a:solidFill>
                      <a:srgbClr val="1F4E79"/>
                    </a:solidFill>
                    <a:latin typeface="Century Gothic" panose="020B0502020202020204" pitchFamily="34" charset="0"/>
                  </a:rPr>
                  <a:t>! </a:t>
                </a:r>
              </a:p>
            </p:txBody>
          </p:sp>
        </p:grpSp>
        <p:sp>
          <p:nvSpPr>
            <p:cNvPr id="8" name="TextBox 7">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1</a:t>
              </a:r>
            </a:p>
          </p:txBody>
        </p:sp>
        <p:sp>
          <p:nvSpPr>
            <p:cNvPr id="9" name="TextBox 8">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2</a:t>
              </a:r>
            </a:p>
          </p:txBody>
        </p:sp>
      </p:grpSp>
      <p:pic>
        <p:nvPicPr>
          <p:cNvPr id="28" name="Picture 27">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 y="146540"/>
            <a:ext cx="6807200" cy="869950"/>
          </a:xfrm>
          <a:prstGeom prst="rect">
            <a:avLst/>
          </a:prstGeom>
        </p:spPr>
      </p:pic>
      <p:sp>
        <p:nvSpPr>
          <p:cNvPr id="2" name="Title 1">
            <a:extLst>
              <a:ext uri="{FF2B5EF4-FFF2-40B4-BE49-F238E27FC236}">
                <a16:creationId xmlns:a16="http://schemas.microsoft.com/office/drawing/2014/main" id="{052A9404-7EF6-C345-8AC9-194141451C94}"/>
              </a:ext>
            </a:extLst>
          </p:cNvPr>
          <p:cNvSpPr>
            <a:spLocks noGrp="1"/>
          </p:cNvSpPr>
          <p:nvPr>
            <p:ph type="title"/>
          </p:nvPr>
        </p:nvSpPr>
        <p:spPr>
          <a:xfrm>
            <a:off x="39422" y="164106"/>
            <a:ext cx="5975279" cy="770784"/>
          </a:xfrm>
        </p:spPr>
        <p:txBody>
          <a:bodyPr>
            <a:normAutofit/>
          </a:bodyPr>
          <a:lstStyle/>
          <a:p>
            <a:r>
              <a:rPr lang="en-GB" sz="3300" b="1" dirty="0">
                <a:solidFill>
                  <a:schemeClr val="lt1"/>
                </a:solidFill>
              </a:rPr>
              <a:t>Mia </a:t>
            </a:r>
            <a:r>
              <a:rPr lang="en-GB" sz="3300" b="1" dirty="0" err="1">
                <a:solidFill>
                  <a:schemeClr val="lt1"/>
                </a:solidFill>
              </a:rPr>
              <a:t>sendet</a:t>
            </a:r>
            <a:r>
              <a:rPr lang="en-GB" sz="3300" b="1" dirty="0">
                <a:solidFill>
                  <a:schemeClr val="lt1"/>
                </a:solidFill>
              </a:rPr>
              <a:t> Katja </a:t>
            </a:r>
            <a:r>
              <a:rPr lang="en-GB" sz="3300" b="1" dirty="0" err="1">
                <a:solidFill>
                  <a:schemeClr val="lt1"/>
                </a:solidFill>
              </a:rPr>
              <a:t>eine</a:t>
            </a:r>
            <a:r>
              <a:rPr lang="en-GB" sz="3300" b="1" dirty="0">
                <a:solidFill>
                  <a:schemeClr val="lt1"/>
                </a:solidFill>
              </a:rPr>
              <a:t> SMS*</a:t>
            </a:r>
            <a:endParaRPr lang="en-US" sz="3300" dirty="0"/>
          </a:p>
        </p:txBody>
      </p:sp>
      <p:sp>
        <p:nvSpPr>
          <p:cNvPr id="30" name="TextBox 29">
            <a:extLst>
              <a:ext uri="{FF2B5EF4-FFF2-40B4-BE49-F238E27FC236}">
                <a16:creationId xmlns:a16="http://schemas.microsoft.com/office/drawing/2014/main" id="{1E86404C-6EEA-B24B-A2A8-F905C583B524}"/>
              </a:ext>
            </a:extLst>
          </p:cNvPr>
          <p:cNvSpPr txBox="1"/>
          <p:nvPr/>
        </p:nvSpPr>
        <p:spPr>
          <a:xfrm>
            <a:off x="2241426" y="620920"/>
            <a:ext cx="95569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kern="0" dirty="0">
              <a:solidFill>
                <a:srgbClr val="5B9BD5">
                  <a:lumMod val="50000"/>
                </a:srgbClr>
              </a:solidFill>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5B9BD5">
                    <a:lumMod val="50000"/>
                  </a:srgbClr>
                </a:solidFill>
                <a:latin typeface="Century Gothic" panose="020B0502020202020204" pitchFamily="34" charset="0"/>
                <a:cs typeface="Arial"/>
                <a:sym typeface="Arial"/>
              </a:rPr>
              <a:t>...</a:t>
            </a:r>
            <a:r>
              <a:rPr lang="en-GB" sz="2400" kern="0" dirty="0" err="1">
                <a:solidFill>
                  <a:srgbClr val="5B9BD5">
                    <a:lumMod val="50000"/>
                  </a:srgbClr>
                </a:solidFill>
                <a:latin typeface="Century Gothic" panose="020B0502020202020204" pitchFamily="34" charset="0"/>
                <a:cs typeface="Arial"/>
                <a:sym typeface="Arial"/>
              </a:rPr>
              <a:t>aber</a:t>
            </a:r>
            <a:r>
              <a:rPr lang="en-GB" sz="2400" kern="0" dirty="0">
                <a:solidFill>
                  <a:srgbClr val="5B9BD5">
                    <a:lumMod val="50000"/>
                  </a:srgbClr>
                </a:solidFill>
                <a:latin typeface="Century Gothic" panose="020B0502020202020204" pitchFamily="34" charset="0"/>
                <a:cs typeface="Arial"/>
                <a:sym typeface="Arial"/>
              </a:rPr>
              <a:t> </a:t>
            </a:r>
            <a:r>
              <a:rPr lang="en-GB" sz="2400" kern="0" dirty="0" err="1">
                <a:solidFill>
                  <a:srgbClr val="5B9BD5">
                    <a:lumMod val="50000"/>
                  </a:srgbClr>
                </a:solidFill>
                <a:latin typeface="Century Gothic" panose="020B0502020202020204" pitchFamily="34" charset="0"/>
                <a:cs typeface="Arial"/>
                <a:sym typeface="Arial"/>
              </a:rPr>
              <a:t>keine</a:t>
            </a:r>
            <a:r>
              <a:rPr lang="en-GB" sz="2400" kern="0" dirty="0">
                <a:solidFill>
                  <a:srgbClr val="5B9BD5">
                    <a:lumMod val="50000"/>
                  </a:srgbClr>
                </a:solidFill>
                <a:latin typeface="Century Gothic" panose="020B0502020202020204" pitchFamily="34" charset="0"/>
                <a:cs typeface="Arial"/>
                <a:sym typeface="Arial"/>
              </a:rPr>
              <a:t> </a:t>
            </a:r>
            <a:r>
              <a:rPr lang="en-GB" sz="2400" kern="0" dirty="0" err="1">
                <a:solidFill>
                  <a:srgbClr val="5B9BD5">
                    <a:lumMod val="50000"/>
                  </a:srgbClr>
                </a:solidFill>
                <a:latin typeface="Century Gothic" panose="020B0502020202020204" pitchFamily="34" charset="0"/>
                <a:cs typeface="Arial"/>
                <a:sym typeface="Arial"/>
              </a:rPr>
              <a:t>Fotos</a:t>
            </a:r>
            <a:r>
              <a:rPr lang="en-GB" sz="2400" kern="0" dirty="0">
                <a:solidFill>
                  <a:srgbClr val="5B9BD5">
                    <a:lumMod val="50000"/>
                  </a:srgbClr>
                </a:solidFill>
                <a:latin typeface="Century Gothic" panose="020B0502020202020204" pitchFamily="34" charset="0"/>
                <a:cs typeface="Arial"/>
                <a:sym typeface="Arial"/>
              </a:rPr>
              <a:t>! </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Es</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gibt</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ein</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Problem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mit</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5B9BD5">
                    <a:lumMod val="50000"/>
                  </a:srgbClr>
                </a:solidFill>
                <a:latin typeface="Century Gothic" panose="020B0502020202020204" pitchFamily="34" charset="0"/>
                <a:cs typeface="Arial"/>
                <a:sym typeface="Wingdings" panose="05000000000000000000" pitchFamily="2" charset="2"/>
              </a:rPr>
              <a:t>dem</a:t>
            </a:r>
            <a:r>
              <a:rPr lang="en-GB" sz="2400" kern="0" dirty="0">
                <a:solidFill>
                  <a:srgbClr val="5B9BD5">
                    <a:lumMod val="50000"/>
                  </a:srgbClr>
                </a:solidFill>
                <a:latin typeface="Century Gothic" panose="020B0502020202020204" pitchFamily="34" charset="0"/>
                <a:cs typeface="Arial"/>
                <a:sym typeface="Wingdings" panose="05000000000000000000" pitchFamily="2" charset="2"/>
              </a:rPr>
              <a:t> Handy.</a:t>
            </a:r>
            <a:endParaRPr lang="en-GB" sz="2400" kern="0" dirty="0">
              <a:solidFill>
                <a:srgbClr val="5B9BD5">
                  <a:lumMod val="50000"/>
                </a:srgbClr>
              </a:solidFill>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Welches </a:t>
            </a:r>
            <a:r>
              <a:rPr kumimoji="0" lang="en-GB" sz="2400" b="1" i="0" u="none" strike="noStrike" kern="0" cap="none" spc="0" normalizeH="0" baseline="0" noProof="0" dirty="0">
                <a:ln>
                  <a:noFill/>
                </a:ln>
                <a:solidFill>
                  <a:srgbClr val="FF6600"/>
                </a:solidFill>
                <a:effectLst/>
                <a:uLnTx/>
                <a:uFillTx/>
                <a:latin typeface="Century Gothic" panose="020B0502020202020204" pitchFamily="34" charset="0"/>
                <a:cs typeface="Arial"/>
                <a:sym typeface="Arial"/>
              </a:rPr>
              <a:t>V</a:t>
            </a:r>
            <a:r>
              <a:rPr kumimoji="0" lang="en-GB" sz="2400" b="1" i="0" u="none" strike="noStrike" kern="0" cap="none" spc="0" normalizeH="0" baseline="0" noProof="0" dirty="0">
                <a:ln>
                  <a:noFill/>
                </a:ln>
                <a:solidFill>
                  <a:schemeClr val="accent2"/>
                </a:solidFill>
                <a:effectLst/>
                <a:uLnTx/>
                <a:uFillTx/>
                <a:latin typeface="Century Gothic" panose="020B0502020202020204" pitchFamily="34" charset="0"/>
                <a:cs typeface="Arial"/>
                <a:sym typeface="Arial"/>
              </a:rPr>
              <a:t>erb</a:t>
            </a:r>
            <a:r>
              <a:rPr kumimoji="0" lang="en-GB" sz="240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40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ist</a:t>
            </a:r>
            <a:r>
              <a:rPr kumimoji="0" lang="en-GB" sz="240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40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richtig</a:t>
            </a:r>
            <a:r>
              <a:rPr kumimoji="0" lang="en-GB" sz="240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31" name="Rounded Rectangle 11" descr="background rectangle">
            <a:extLst>
              <a:ext uri="{FF2B5EF4-FFF2-40B4-BE49-F238E27FC236}">
                <a16:creationId xmlns:a16="http://schemas.microsoft.com/office/drawing/2014/main" id="{9268BA27-9508-448E-9915-ACE234D74542}"/>
              </a:ext>
            </a:extLst>
          </p:cNvPr>
          <p:cNvSpPr/>
          <p:nvPr/>
        </p:nvSpPr>
        <p:spPr>
          <a:xfrm>
            <a:off x="10794989" y="206328"/>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32" name="Title 1">
            <a:extLst>
              <a:ext uri="{FF2B5EF4-FFF2-40B4-BE49-F238E27FC236}">
                <a16:creationId xmlns:a16="http://schemas.microsoft.com/office/drawing/2014/main" id="{147B7717-E659-D54E-B3D2-2FF33758CDA3}"/>
              </a:ext>
            </a:extLst>
          </p:cNvPr>
          <p:cNvSpPr txBox="1">
            <a:spLocks/>
          </p:cNvSpPr>
          <p:nvPr/>
        </p:nvSpPr>
        <p:spPr>
          <a:xfrm>
            <a:off x="10963880" y="125225"/>
            <a:ext cx="889000" cy="56312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a:solidFill>
                  <a:schemeClr val="bg1"/>
                </a:solidFill>
              </a:rPr>
              <a:t>lesen</a:t>
            </a:r>
            <a:endParaRPr lang="en-US" sz="2000" dirty="0">
              <a:solidFill>
                <a:schemeClr val="bg1"/>
              </a:solidFill>
            </a:endParaRPr>
          </a:p>
        </p:txBody>
      </p:sp>
      <p:grpSp>
        <p:nvGrpSpPr>
          <p:cNvPr id="39" name="Group 38">
            <a:extLst>
              <a:ext uri="{FF2B5EF4-FFF2-40B4-BE49-F238E27FC236}">
                <a16:creationId xmlns:a16="http://schemas.microsoft.com/office/drawing/2014/main" id="{D6BFF46C-E73C-4763-9C18-3C9E3FB86397}"/>
              </a:ext>
            </a:extLst>
          </p:cNvPr>
          <p:cNvGrpSpPr/>
          <p:nvPr/>
        </p:nvGrpSpPr>
        <p:grpSpPr>
          <a:xfrm>
            <a:off x="3125342" y="1785044"/>
            <a:ext cx="2889359" cy="4432875"/>
            <a:chOff x="300038" y="1762185"/>
            <a:chExt cx="3152078" cy="4386210"/>
          </a:xfrm>
        </p:grpSpPr>
        <p:grpSp>
          <p:nvGrpSpPr>
            <p:cNvPr id="40" name="Group 39">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43" name="Group 42">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46" name="Group 45">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48" name="Group 47">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50" name="Group 49">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52"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53" name="Rectangle 52">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51" name="Oval 50">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49"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47" name="TextBox 46">
                  <a:extLst>
                    <a:ext uri="{FF2B5EF4-FFF2-40B4-BE49-F238E27FC236}">
                      <a16:creationId xmlns:a16="http://schemas.microsoft.com/office/drawing/2014/main" id="{FB291743-5914-4692-965D-2410D62EF1EB}"/>
                    </a:ext>
                  </a:extLst>
                </p:cNvPr>
                <p:cNvSpPr txBox="1"/>
                <p:nvPr/>
              </p:nvSpPr>
              <p:spPr>
                <a:xfrm>
                  <a:off x="4895790" y="2622887"/>
                  <a:ext cx="1906490" cy="792140"/>
                </a:xfrm>
                <a:prstGeom prst="rect">
                  <a:avLst/>
                </a:prstGeom>
                <a:noFill/>
              </p:spPr>
              <p:txBody>
                <a:bodyPr wrap="square" rtlCol="0">
                  <a:spAutoFit/>
                </a:bodyPr>
                <a:lstStyle/>
                <a:p>
                  <a:r>
                    <a:rPr lang="en-GB" sz="1700" dirty="0" err="1">
                      <a:solidFill>
                        <a:srgbClr val="1F4E79"/>
                      </a:solidFill>
                      <a:latin typeface="Century Gothic" panose="020B0502020202020204" pitchFamily="34" charset="0"/>
                    </a:rPr>
                    <a:t>Hier</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ist</a:t>
                  </a:r>
                  <a:r>
                    <a:rPr lang="en-GB" sz="1700" dirty="0">
                      <a:solidFill>
                        <a:srgbClr val="1F4E79"/>
                      </a:solidFill>
                      <a:latin typeface="Century Gothic" panose="020B0502020202020204" pitchFamily="34" charset="0"/>
                    </a:rPr>
                    <a:t> Wolfgang </a:t>
                  </a:r>
                  <a:r>
                    <a:rPr lang="en-GB" sz="1700" dirty="0" err="1">
                      <a:solidFill>
                        <a:srgbClr val="1F4E79"/>
                      </a:solidFill>
                      <a:latin typeface="Century Gothic" panose="020B0502020202020204" pitchFamily="34" charset="0"/>
                    </a:rPr>
                    <a:t>im</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Urlaub</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Er</a:t>
                  </a:r>
                  <a:r>
                    <a:rPr lang="en-GB" sz="1700" dirty="0">
                      <a:solidFill>
                        <a:srgbClr val="1F4E79"/>
                      </a:solidFill>
                      <a:latin typeface="Century Gothic" panose="020B0502020202020204" pitchFamily="34" charset="0"/>
                    </a:rPr>
                    <a:t> </a:t>
                  </a:r>
                  <a:r>
                    <a:rPr lang="en-GB" sz="1700" b="1" dirty="0" err="1">
                      <a:solidFill>
                        <a:srgbClr val="1F4E79"/>
                      </a:solidFill>
                      <a:latin typeface="Century Gothic" panose="020B0502020202020204" pitchFamily="34" charset="0"/>
                    </a:rPr>
                    <a:t>fällt</a:t>
                  </a:r>
                  <a:r>
                    <a:rPr lang="en-GB" sz="1700" b="1" dirty="0">
                      <a:solidFill>
                        <a:srgbClr val="1F4E79"/>
                      </a:solidFill>
                      <a:latin typeface="Century Gothic" panose="020B0502020202020204" pitchFamily="34" charset="0"/>
                    </a:rPr>
                    <a:t> / </a:t>
                  </a:r>
                  <a:r>
                    <a:rPr lang="en-GB" sz="1700" b="1" dirty="0" err="1">
                      <a:solidFill>
                        <a:srgbClr val="1F4E79"/>
                      </a:solidFill>
                      <a:latin typeface="Century Gothic" panose="020B0502020202020204" pitchFamily="34" charset="0"/>
                    </a:rPr>
                    <a:t>steht</a:t>
                  </a:r>
                  <a:r>
                    <a:rPr lang="en-GB" sz="1700" b="1" dirty="0">
                      <a:solidFill>
                        <a:srgbClr val="1F4E79"/>
                      </a:solidFill>
                      <a:latin typeface="Century Gothic" panose="020B0502020202020204" pitchFamily="34" charset="0"/>
                    </a:rPr>
                    <a:t> </a:t>
                  </a:r>
                  <a:r>
                    <a:rPr lang="en-GB" sz="1700" dirty="0">
                      <a:solidFill>
                        <a:srgbClr val="1F4E79"/>
                      </a:solidFill>
                      <a:latin typeface="Century Gothic" panose="020B0502020202020204" pitchFamily="34" charset="0"/>
                    </a:rPr>
                    <a:t>ins Wasser! </a:t>
                  </a:r>
                </a:p>
              </p:txBody>
            </p:sp>
          </p:grpSp>
          <p:sp>
            <p:nvSpPr>
              <p:cNvPr id="44"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B17A4EDE-2CB8-42B1-990F-5DEDB3D427BC}"/>
                  </a:ext>
                </a:extLst>
              </p:cNvPr>
              <p:cNvSpPr txBox="1"/>
              <p:nvPr/>
            </p:nvSpPr>
            <p:spPr>
              <a:xfrm>
                <a:off x="4930483" y="4314110"/>
                <a:ext cx="1998831" cy="555888"/>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und </a:t>
                </a:r>
                <a:r>
                  <a:rPr lang="en-GB" sz="1700" dirty="0" err="1">
                    <a:solidFill>
                      <a:srgbClr val="1F4E79"/>
                    </a:solidFill>
                    <a:latin typeface="Century Gothic" panose="020B0502020202020204" pitchFamily="34" charset="0"/>
                  </a:rPr>
                  <a:t>Mehmt</a:t>
                </a:r>
                <a:r>
                  <a:rPr lang="en-GB" sz="1700" dirty="0">
                    <a:solidFill>
                      <a:srgbClr val="1F4E79"/>
                    </a:solidFill>
                    <a:latin typeface="Century Gothic" panose="020B0502020202020204" pitchFamily="34" charset="0"/>
                  </a:rPr>
                  <a:t> </a:t>
                </a:r>
                <a:r>
                  <a:rPr lang="en-GB" sz="1700" b="1" dirty="0" err="1">
                    <a:solidFill>
                      <a:srgbClr val="1F4E79"/>
                    </a:solidFill>
                    <a:latin typeface="Century Gothic" panose="020B0502020202020204" pitchFamily="34" charset="0"/>
                  </a:rPr>
                  <a:t>steht</a:t>
                </a:r>
                <a:r>
                  <a:rPr lang="en-GB" sz="1700" b="1" dirty="0">
                    <a:solidFill>
                      <a:srgbClr val="1F4E79"/>
                    </a:solidFill>
                    <a:latin typeface="Century Gothic" panose="020B0502020202020204" pitchFamily="34" charset="0"/>
                  </a:rPr>
                  <a:t> / </a:t>
                </a:r>
                <a:r>
                  <a:rPr lang="en-GB" sz="1700" b="1" dirty="0" err="1">
                    <a:solidFill>
                      <a:srgbClr val="1F4E79"/>
                    </a:solidFill>
                    <a:latin typeface="Century Gothic" panose="020B0502020202020204" pitchFamily="34" charset="0"/>
                  </a:rPr>
                  <a:t>fällt</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im</a:t>
                </a:r>
                <a:r>
                  <a:rPr lang="en-GB" sz="1700" dirty="0">
                    <a:solidFill>
                      <a:srgbClr val="1F4E79"/>
                    </a:solidFill>
                    <a:latin typeface="Century Gothic" panose="020B0502020202020204" pitchFamily="34" charset="0"/>
                  </a:rPr>
                  <a:t> Wasser.</a:t>
                </a:r>
              </a:p>
            </p:txBody>
          </p:sp>
        </p:grpSp>
        <p:sp>
          <p:nvSpPr>
            <p:cNvPr id="41" name="TextBox 40">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3</a:t>
              </a:r>
            </a:p>
          </p:txBody>
        </p:sp>
        <p:sp>
          <p:nvSpPr>
            <p:cNvPr id="42" name="TextBox 41">
              <a:extLst>
                <a:ext uri="{FF2B5EF4-FFF2-40B4-BE49-F238E27FC236}">
                  <a16:creationId xmlns:a16="http://schemas.microsoft.com/office/drawing/2014/main" id="{CBF3D5C5-53F5-4646-B693-5B462952F6AA}"/>
                </a:ext>
              </a:extLst>
            </p:cNvPr>
            <p:cNvSpPr txBox="1"/>
            <p:nvPr/>
          </p:nvSpPr>
          <p:spPr>
            <a:xfrm>
              <a:off x="2969181" y="5277558"/>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4</a:t>
              </a:r>
            </a:p>
          </p:txBody>
        </p:sp>
      </p:grpSp>
      <p:grpSp>
        <p:nvGrpSpPr>
          <p:cNvPr id="61" name="Group 60">
            <a:extLst>
              <a:ext uri="{FF2B5EF4-FFF2-40B4-BE49-F238E27FC236}">
                <a16:creationId xmlns:a16="http://schemas.microsoft.com/office/drawing/2014/main" id="{D6BFF46C-E73C-4763-9C18-3C9E3FB86397}"/>
              </a:ext>
            </a:extLst>
          </p:cNvPr>
          <p:cNvGrpSpPr/>
          <p:nvPr/>
        </p:nvGrpSpPr>
        <p:grpSpPr>
          <a:xfrm>
            <a:off x="6182914" y="1785044"/>
            <a:ext cx="2889359" cy="4432875"/>
            <a:chOff x="300038" y="1762185"/>
            <a:chExt cx="3152078" cy="4386210"/>
          </a:xfrm>
        </p:grpSpPr>
        <p:grpSp>
          <p:nvGrpSpPr>
            <p:cNvPr id="62" name="Group 61">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65" name="Group 64">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68" name="Group 67">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70" name="Group 69">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72" name="Group 71">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74"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75" name="Rectangle 74">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73" name="Oval 72">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1"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69" name="TextBox 68">
                  <a:extLst>
                    <a:ext uri="{FF2B5EF4-FFF2-40B4-BE49-F238E27FC236}">
                      <a16:creationId xmlns:a16="http://schemas.microsoft.com/office/drawing/2014/main" id="{FB291743-5914-4692-965D-2410D62EF1EB}"/>
                    </a:ext>
                  </a:extLst>
                </p:cNvPr>
                <p:cNvSpPr txBox="1"/>
                <p:nvPr/>
              </p:nvSpPr>
              <p:spPr>
                <a:xfrm>
                  <a:off x="4895790" y="2622887"/>
                  <a:ext cx="1906490" cy="555888"/>
                </a:xfrm>
                <a:prstGeom prst="rect">
                  <a:avLst/>
                </a:prstGeom>
                <a:noFill/>
              </p:spPr>
              <p:txBody>
                <a:bodyPr wrap="square" rtlCol="0">
                  <a:spAutoFit/>
                </a:bodyPr>
                <a:lstStyle/>
                <a:p>
                  <a:r>
                    <a:rPr lang="en-GB" sz="1700" dirty="0" err="1">
                      <a:solidFill>
                        <a:srgbClr val="1F4E79"/>
                      </a:solidFill>
                      <a:latin typeface="Century Gothic" panose="020B0502020202020204" pitchFamily="34" charset="0"/>
                    </a:rPr>
                    <a:t>Hier</a:t>
                  </a:r>
                  <a:r>
                    <a:rPr lang="en-GB" sz="1700" dirty="0">
                      <a:solidFill>
                        <a:srgbClr val="1F4E79"/>
                      </a:solidFill>
                      <a:latin typeface="Century Gothic" panose="020B0502020202020204" pitchFamily="34" charset="0"/>
                    </a:rPr>
                    <a:t> </a:t>
                  </a:r>
                  <a:r>
                    <a:rPr lang="en-GB" sz="1700" b="1" dirty="0" err="1">
                      <a:solidFill>
                        <a:srgbClr val="1F4E79"/>
                      </a:solidFill>
                      <a:latin typeface="Century Gothic" panose="020B0502020202020204" pitchFamily="34" charset="0"/>
                    </a:rPr>
                    <a:t>geht</a:t>
                  </a:r>
                  <a:r>
                    <a:rPr lang="en-GB" sz="1700" b="1" dirty="0">
                      <a:solidFill>
                        <a:srgbClr val="1F4E79"/>
                      </a:solidFill>
                      <a:latin typeface="Century Gothic" panose="020B0502020202020204" pitchFamily="34" charset="0"/>
                    </a:rPr>
                    <a:t> / </a:t>
                  </a:r>
                  <a:r>
                    <a:rPr lang="en-GB" sz="1700" b="1" dirty="0" err="1">
                      <a:solidFill>
                        <a:srgbClr val="1F4E79"/>
                      </a:solidFill>
                      <a:latin typeface="Century Gothic" panose="020B0502020202020204" pitchFamily="34" charset="0"/>
                    </a:rPr>
                    <a:t>ist</a:t>
                  </a:r>
                  <a:r>
                    <a:rPr lang="en-GB" sz="1700" b="1" dirty="0">
                      <a:solidFill>
                        <a:srgbClr val="1F4E79"/>
                      </a:solidFill>
                      <a:latin typeface="Century Gothic" panose="020B0502020202020204" pitchFamily="34" charset="0"/>
                    </a:rPr>
                    <a:t> </a:t>
                  </a:r>
                  <a:r>
                    <a:rPr lang="en-GB" sz="1700" dirty="0">
                      <a:solidFill>
                        <a:srgbClr val="1F4E79"/>
                      </a:solidFill>
                      <a:latin typeface="Century Gothic" panose="020B0502020202020204" pitchFamily="34" charset="0"/>
                    </a:rPr>
                    <a:t>Mehmet in den Garten…</a:t>
                  </a:r>
                </a:p>
              </p:txBody>
            </p:sp>
          </p:grpSp>
          <p:sp>
            <p:nvSpPr>
              <p:cNvPr id="66"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7" name="TextBox 66">
                <a:extLst>
                  <a:ext uri="{FF2B5EF4-FFF2-40B4-BE49-F238E27FC236}">
                    <a16:creationId xmlns:a16="http://schemas.microsoft.com/office/drawing/2014/main" id="{B17A4EDE-2CB8-42B1-990F-5DEDB3D427BC}"/>
                  </a:ext>
                </a:extLst>
              </p:cNvPr>
              <p:cNvSpPr txBox="1"/>
              <p:nvPr/>
            </p:nvSpPr>
            <p:spPr>
              <a:xfrm>
                <a:off x="4930483" y="4314110"/>
                <a:ext cx="1998831" cy="792140"/>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Auf </a:t>
                </a:r>
                <a:r>
                  <a:rPr lang="en-GB" sz="1700" dirty="0" err="1">
                    <a:solidFill>
                      <a:srgbClr val="1F4E79"/>
                    </a:solidFill>
                    <a:latin typeface="Century Gothic" panose="020B0502020202020204" pitchFamily="34" charset="0"/>
                  </a:rPr>
                  <a:t>diesem</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Foto</a:t>
                </a:r>
                <a:r>
                  <a:rPr lang="en-GB" sz="1700" dirty="0">
                    <a:solidFill>
                      <a:srgbClr val="1F4E79"/>
                    </a:solidFill>
                    <a:latin typeface="Century Gothic" panose="020B0502020202020204" pitchFamily="34" charset="0"/>
                  </a:rPr>
                  <a:t> </a:t>
                </a:r>
                <a:r>
                  <a:rPr lang="en-GB" sz="1700" b="1" dirty="0" err="1">
                    <a:solidFill>
                      <a:srgbClr val="1F4E79"/>
                    </a:solidFill>
                    <a:latin typeface="Century Gothic" panose="020B0502020202020204" pitchFamily="34" charset="0"/>
                  </a:rPr>
                  <a:t>bist</a:t>
                </a:r>
                <a:r>
                  <a:rPr lang="en-GB" sz="1700" b="1" dirty="0">
                    <a:solidFill>
                      <a:srgbClr val="1F4E79"/>
                    </a:solidFill>
                    <a:latin typeface="Century Gothic" panose="020B0502020202020204" pitchFamily="34" charset="0"/>
                  </a:rPr>
                  <a:t> / </a:t>
                </a:r>
                <a:r>
                  <a:rPr lang="en-GB" sz="1700" b="1" dirty="0" err="1">
                    <a:solidFill>
                      <a:srgbClr val="1F4E79"/>
                    </a:solidFill>
                    <a:latin typeface="Century Gothic" panose="020B0502020202020204" pitchFamily="34" charset="0"/>
                  </a:rPr>
                  <a:t>gehst</a:t>
                </a:r>
                <a:r>
                  <a:rPr lang="en-GB" sz="1700" dirty="0">
                    <a:solidFill>
                      <a:srgbClr val="1F4E79"/>
                    </a:solidFill>
                    <a:latin typeface="Century Gothic" panose="020B0502020202020204" pitchFamily="34" charset="0"/>
                  </a:rPr>
                  <a:t> du in der </a:t>
                </a:r>
                <a:r>
                  <a:rPr lang="en-GB" sz="1700" dirty="0" err="1">
                    <a:solidFill>
                      <a:srgbClr val="1F4E79"/>
                    </a:solidFill>
                    <a:latin typeface="Century Gothic" panose="020B0502020202020204" pitchFamily="34" charset="0"/>
                  </a:rPr>
                  <a:t>Schule</a:t>
                </a:r>
                <a:r>
                  <a:rPr lang="en-GB" sz="1700" dirty="0">
                    <a:solidFill>
                      <a:srgbClr val="1F4E79"/>
                    </a:solidFill>
                    <a:latin typeface="Century Gothic" panose="020B0502020202020204" pitchFamily="34" charset="0"/>
                  </a:rPr>
                  <a:t>.</a:t>
                </a:r>
              </a:p>
            </p:txBody>
          </p:sp>
        </p:grpSp>
        <p:sp>
          <p:nvSpPr>
            <p:cNvPr id="63" name="TextBox 62">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5</a:t>
              </a:r>
            </a:p>
          </p:txBody>
        </p:sp>
        <p:sp>
          <p:nvSpPr>
            <p:cNvPr id="64" name="TextBox 63">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6</a:t>
              </a:r>
            </a:p>
          </p:txBody>
        </p:sp>
      </p:grpSp>
      <p:grpSp>
        <p:nvGrpSpPr>
          <p:cNvPr id="83" name="Group 82">
            <a:extLst>
              <a:ext uri="{FF2B5EF4-FFF2-40B4-BE49-F238E27FC236}">
                <a16:creationId xmlns:a16="http://schemas.microsoft.com/office/drawing/2014/main" id="{D6BFF46C-E73C-4763-9C18-3C9E3FB86397}"/>
              </a:ext>
            </a:extLst>
          </p:cNvPr>
          <p:cNvGrpSpPr/>
          <p:nvPr/>
        </p:nvGrpSpPr>
        <p:grpSpPr>
          <a:xfrm>
            <a:off x="9174082" y="1785044"/>
            <a:ext cx="2889359" cy="4432875"/>
            <a:chOff x="300038" y="1762185"/>
            <a:chExt cx="3152078" cy="4386210"/>
          </a:xfrm>
        </p:grpSpPr>
        <p:grpSp>
          <p:nvGrpSpPr>
            <p:cNvPr id="84" name="Group 83">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87" name="Group 86">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90" name="Group 89">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92" name="Group 91">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94" name="Group 93">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96"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97" name="Rectangle 96">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95" name="Oval 94">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93"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91" name="TextBox 90">
                  <a:extLst>
                    <a:ext uri="{FF2B5EF4-FFF2-40B4-BE49-F238E27FC236}">
                      <a16:creationId xmlns:a16="http://schemas.microsoft.com/office/drawing/2014/main" id="{FB291743-5914-4692-965D-2410D62EF1EB}"/>
                    </a:ext>
                  </a:extLst>
                </p:cNvPr>
                <p:cNvSpPr txBox="1"/>
                <p:nvPr/>
              </p:nvSpPr>
              <p:spPr>
                <a:xfrm>
                  <a:off x="4895790" y="2622887"/>
                  <a:ext cx="1906490" cy="792140"/>
                </a:xfrm>
                <a:prstGeom prst="rect">
                  <a:avLst/>
                </a:prstGeom>
                <a:noFill/>
              </p:spPr>
              <p:txBody>
                <a:bodyPr wrap="square" rtlCol="0">
                  <a:spAutoFit/>
                </a:bodyPr>
                <a:lstStyle/>
                <a:p>
                  <a:r>
                    <a:rPr lang="en-GB" sz="1700" dirty="0" err="1">
                      <a:solidFill>
                        <a:srgbClr val="1F4E79"/>
                      </a:solidFill>
                      <a:latin typeface="Century Gothic" panose="020B0502020202020204" pitchFamily="34" charset="0"/>
                    </a:rPr>
                    <a:t>Hier</a:t>
                  </a:r>
                  <a:r>
                    <a:rPr lang="en-GB" sz="1700" dirty="0">
                      <a:solidFill>
                        <a:srgbClr val="1F4E79"/>
                      </a:solidFill>
                      <a:latin typeface="Century Gothic" panose="020B0502020202020204" pitchFamily="34" charset="0"/>
                    </a:rPr>
                    <a:t> </a:t>
                  </a:r>
                  <a:r>
                    <a:rPr lang="en-GB" sz="1700" b="1" dirty="0" err="1">
                      <a:solidFill>
                        <a:srgbClr val="1F4E79"/>
                      </a:solidFill>
                      <a:latin typeface="Century Gothic" panose="020B0502020202020204" pitchFamily="34" charset="0"/>
                    </a:rPr>
                    <a:t>ist</a:t>
                  </a:r>
                  <a:r>
                    <a:rPr lang="en-GB" sz="1700" b="1" dirty="0">
                      <a:solidFill>
                        <a:srgbClr val="1F4E79"/>
                      </a:solidFill>
                      <a:latin typeface="Century Gothic" panose="020B0502020202020204" pitchFamily="34" charset="0"/>
                    </a:rPr>
                    <a:t> / </a:t>
                  </a:r>
                  <a:r>
                    <a:rPr lang="en-GB" sz="1700" b="1" dirty="0" err="1">
                      <a:solidFill>
                        <a:srgbClr val="1F4E79"/>
                      </a:solidFill>
                      <a:latin typeface="Century Gothic" panose="020B0502020202020204" pitchFamily="34" charset="0"/>
                    </a:rPr>
                    <a:t>geht</a:t>
                  </a:r>
                  <a:r>
                    <a:rPr lang="en-GB" sz="1700" b="1" dirty="0">
                      <a:solidFill>
                        <a:srgbClr val="1F4E79"/>
                      </a:solidFill>
                      <a:latin typeface="Century Gothic" panose="020B0502020202020204" pitchFamily="34" charset="0"/>
                    </a:rPr>
                    <a:t> </a:t>
                  </a:r>
                  <a:r>
                    <a:rPr lang="en-GB" sz="1700" dirty="0">
                      <a:solidFill>
                        <a:srgbClr val="1F4E79"/>
                      </a:solidFill>
                      <a:latin typeface="Century Gothic" panose="020B0502020202020204" pitchFamily="34" charset="0"/>
                    </a:rPr>
                    <a:t>Wolfgang auf </a:t>
                  </a:r>
                  <a:r>
                    <a:rPr lang="en-GB" sz="1700" dirty="0" err="1">
                      <a:solidFill>
                        <a:srgbClr val="1F4E79"/>
                      </a:solidFill>
                      <a:latin typeface="Century Gothic" panose="020B0502020202020204" pitchFamily="34" charset="0"/>
                    </a:rPr>
                    <a:t>dem</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Markt</a:t>
                  </a:r>
                  <a:r>
                    <a:rPr lang="en-GB" sz="1700" dirty="0">
                      <a:solidFill>
                        <a:srgbClr val="1F4E79"/>
                      </a:solidFill>
                      <a:latin typeface="Century Gothic" panose="020B0502020202020204" pitchFamily="34" charset="0"/>
                    </a:rPr>
                    <a:t>…</a:t>
                  </a:r>
                </a:p>
              </p:txBody>
            </p:sp>
          </p:grpSp>
          <p:sp>
            <p:nvSpPr>
              <p:cNvPr id="88"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89" name="TextBox 88">
                <a:extLst>
                  <a:ext uri="{FF2B5EF4-FFF2-40B4-BE49-F238E27FC236}">
                    <a16:creationId xmlns:a16="http://schemas.microsoft.com/office/drawing/2014/main" id="{B17A4EDE-2CB8-42B1-990F-5DEDB3D427BC}"/>
                  </a:ext>
                </a:extLst>
              </p:cNvPr>
              <p:cNvSpPr txBox="1"/>
              <p:nvPr/>
            </p:nvSpPr>
            <p:spPr>
              <a:xfrm>
                <a:off x="4930483" y="4314110"/>
                <a:ext cx="1998831" cy="555888"/>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…und </a:t>
                </a:r>
                <a:r>
                  <a:rPr lang="en-GB" sz="1700" dirty="0" err="1">
                    <a:solidFill>
                      <a:srgbClr val="1F4E79"/>
                    </a:solidFill>
                    <a:latin typeface="Century Gothic" panose="020B0502020202020204" pitchFamily="34" charset="0"/>
                  </a:rPr>
                  <a:t>ich</a:t>
                </a:r>
                <a:r>
                  <a:rPr lang="en-GB" sz="1700" dirty="0">
                    <a:solidFill>
                      <a:srgbClr val="1F4E79"/>
                    </a:solidFill>
                    <a:latin typeface="Century Gothic" panose="020B0502020202020204" pitchFamily="34" charset="0"/>
                  </a:rPr>
                  <a:t> </a:t>
                </a:r>
                <a:r>
                  <a:rPr lang="en-GB" sz="1700" b="1" dirty="0" err="1">
                    <a:solidFill>
                      <a:srgbClr val="1F4E79"/>
                    </a:solidFill>
                    <a:latin typeface="Century Gothic" panose="020B0502020202020204" pitchFamily="34" charset="0"/>
                  </a:rPr>
                  <a:t>gehe</a:t>
                </a:r>
                <a:r>
                  <a:rPr lang="en-GB" sz="1700" b="1" dirty="0">
                    <a:solidFill>
                      <a:srgbClr val="1F4E79"/>
                    </a:solidFill>
                    <a:latin typeface="Century Gothic" panose="020B0502020202020204" pitchFamily="34" charset="0"/>
                  </a:rPr>
                  <a:t> / bin </a:t>
                </a:r>
                <a:r>
                  <a:rPr lang="en-GB" sz="1700" dirty="0">
                    <a:solidFill>
                      <a:srgbClr val="1F4E79"/>
                    </a:solidFill>
                    <a:latin typeface="Century Gothic" panose="020B0502020202020204" pitchFamily="34" charset="0"/>
                  </a:rPr>
                  <a:t>in die </a:t>
                </a:r>
                <a:r>
                  <a:rPr lang="en-GB" sz="1700" dirty="0" err="1">
                    <a:solidFill>
                      <a:srgbClr val="1F4E79"/>
                    </a:solidFill>
                    <a:latin typeface="Century Gothic" panose="020B0502020202020204" pitchFamily="34" charset="0"/>
                  </a:rPr>
                  <a:t>Stadt</a:t>
                </a:r>
                <a:r>
                  <a:rPr lang="en-GB" sz="1700" dirty="0">
                    <a:solidFill>
                      <a:srgbClr val="1F4E79"/>
                    </a:solidFill>
                    <a:latin typeface="Century Gothic" panose="020B0502020202020204" pitchFamily="34" charset="0"/>
                  </a:rPr>
                  <a:t>.</a:t>
                </a:r>
              </a:p>
            </p:txBody>
          </p:sp>
        </p:grpSp>
        <p:sp>
          <p:nvSpPr>
            <p:cNvPr id="85" name="TextBox 84">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7</a:t>
              </a:r>
            </a:p>
          </p:txBody>
        </p:sp>
        <p:sp>
          <p:nvSpPr>
            <p:cNvPr id="86" name="TextBox 85">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8</a:t>
              </a:r>
            </a:p>
          </p:txBody>
        </p:sp>
      </p:grpSp>
      <p:pic>
        <p:nvPicPr>
          <p:cNvPr id="105" name="Picture 104"/>
          <p:cNvPicPr>
            <a:picLocks noChangeAspect="1"/>
          </p:cNvPicPr>
          <p:nvPr/>
        </p:nvPicPr>
        <p:blipFill rotWithShape="1">
          <a:blip r:embed="rId4">
            <a:extLst>
              <a:ext uri="{28A0092B-C50C-407E-A947-70E740481C1C}">
                <a14:useLocalDpi xmlns:a14="http://schemas.microsoft.com/office/drawing/2010/main" val="0"/>
              </a:ext>
            </a:extLst>
          </a:blip>
          <a:srcRect l="38125" b="67696"/>
          <a:stretch/>
        </p:blipFill>
        <p:spPr>
          <a:xfrm rot="5197068">
            <a:off x="291260" y="5113323"/>
            <a:ext cx="576452" cy="432762"/>
          </a:xfrm>
          <a:prstGeom prst="rect">
            <a:avLst/>
          </a:prstGeom>
        </p:spPr>
      </p:pic>
      <p:pic>
        <p:nvPicPr>
          <p:cNvPr id="106" name="Picture 105"/>
          <p:cNvPicPr>
            <a:picLocks noChangeAspect="1"/>
          </p:cNvPicPr>
          <p:nvPr/>
        </p:nvPicPr>
        <p:blipFill rotWithShape="1">
          <a:blip r:embed="rId5">
            <a:extLst>
              <a:ext uri="{28A0092B-C50C-407E-A947-70E740481C1C}">
                <a14:useLocalDpi xmlns:a14="http://schemas.microsoft.com/office/drawing/2010/main" val="0"/>
              </a:ext>
            </a:extLst>
          </a:blip>
          <a:srcRect l="60313" b="39661"/>
          <a:stretch/>
        </p:blipFill>
        <p:spPr>
          <a:xfrm rot="19692556">
            <a:off x="280228" y="3144236"/>
            <a:ext cx="364773" cy="391874"/>
          </a:xfrm>
          <a:prstGeom prst="rect">
            <a:avLst/>
          </a:prstGeom>
        </p:spPr>
      </p:pic>
      <p:sp>
        <p:nvSpPr>
          <p:cNvPr id="107" name="Oval 106"/>
          <p:cNvSpPr/>
          <p:nvPr/>
        </p:nvSpPr>
        <p:spPr>
          <a:xfrm>
            <a:off x="1578275" y="2788920"/>
            <a:ext cx="951034"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p:cNvSpPr/>
          <p:nvPr/>
        </p:nvSpPr>
        <p:spPr>
          <a:xfrm>
            <a:off x="1890769" y="4145823"/>
            <a:ext cx="555251"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p:cNvSpPr/>
          <p:nvPr/>
        </p:nvSpPr>
        <p:spPr>
          <a:xfrm>
            <a:off x="4394522" y="2527309"/>
            <a:ext cx="611818"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4700431" y="4145823"/>
            <a:ext cx="683099"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p:cNvSpPr/>
          <p:nvPr/>
        </p:nvSpPr>
        <p:spPr>
          <a:xfrm>
            <a:off x="6878859" y="2278153"/>
            <a:ext cx="675792"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p:cNvSpPr/>
          <p:nvPr/>
        </p:nvSpPr>
        <p:spPr>
          <a:xfrm>
            <a:off x="8237853" y="4155336"/>
            <a:ext cx="517527"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p:cNvSpPr/>
          <p:nvPr/>
        </p:nvSpPr>
        <p:spPr>
          <a:xfrm>
            <a:off x="9863616" y="2278153"/>
            <a:ext cx="400524"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p:cNvSpPr/>
          <p:nvPr/>
        </p:nvSpPr>
        <p:spPr>
          <a:xfrm>
            <a:off x="10560683" y="4155336"/>
            <a:ext cx="686437" cy="350604"/>
          </a:xfrm>
          <a:prstGeom prst="ellipse">
            <a:avLst/>
          </a:prstGeom>
          <a:noFill/>
          <a:ln w="57150">
            <a:solidFill>
              <a:srgbClr val="C293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p:cNvSpPr txBox="1"/>
          <p:nvPr/>
        </p:nvSpPr>
        <p:spPr>
          <a:xfrm>
            <a:off x="6613795" y="240879"/>
            <a:ext cx="5184582" cy="707886"/>
          </a:xfrm>
          <a:prstGeom prst="rect">
            <a:avLst/>
          </a:prstGeom>
          <a:noFill/>
        </p:spPr>
        <p:txBody>
          <a:bodyPr wrap="square" rtlCol="0">
            <a:spAutoFit/>
          </a:bodyPr>
          <a:lstStyle/>
          <a:p>
            <a:r>
              <a:rPr lang="en-GB" sz="2000" dirty="0">
                <a:solidFill>
                  <a:schemeClr val="accent5">
                    <a:lumMod val="50000"/>
                  </a:schemeClr>
                </a:solidFill>
              </a:rPr>
              <a:t>*die SMS - text message</a:t>
            </a:r>
            <a:br>
              <a:rPr lang="en-GB" sz="2000" dirty="0">
                <a:solidFill>
                  <a:schemeClr val="accent5">
                    <a:lumMod val="50000"/>
                  </a:schemeClr>
                </a:solidFill>
              </a:rPr>
            </a:br>
            <a:r>
              <a:rPr lang="en-GB" sz="2000" i="1" dirty="0">
                <a:solidFill>
                  <a:schemeClr val="accent5">
                    <a:lumMod val="50000"/>
                  </a:schemeClr>
                </a:solidFill>
              </a:rPr>
              <a:t>(stands for ‘</a:t>
            </a:r>
            <a:r>
              <a:rPr lang="en-GB" sz="2000" b="1" i="1" dirty="0">
                <a:solidFill>
                  <a:schemeClr val="accent5">
                    <a:lumMod val="50000"/>
                  </a:schemeClr>
                </a:solidFill>
              </a:rPr>
              <a:t>S</a:t>
            </a:r>
            <a:r>
              <a:rPr lang="en-GB" sz="2000" i="1" dirty="0">
                <a:solidFill>
                  <a:schemeClr val="accent5">
                    <a:lumMod val="50000"/>
                  </a:schemeClr>
                </a:solidFill>
              </a:rPr>
              <a:t>hort </a:t>
            </a:r>
            <a:r>
              <a:rPr lang="en-GB" sz="2000" b="1" i="1" dirty="0">
                <a:solidFill>
                  <a:schemeClr val="accent5">
                    <a:lumMod val="50000"/>
                  </a:schemeClr>
                </a:solidFill>
              </a:rPr>
              <a:t>M</a:t>
            </a:r>
            <a:r>
              <a:rPr lang="en-GB" sz="2000" i="1" dirty="0">
                <a:solidFill>
                  <a:schemeClr val="accent5">
                    <a:lumMod val="50000"/>
                  </a:schemeClr>
                </a:solidFill>
              </a:rPr>
              <a:t>essage </a:t>
            </a:r>
            <a:r>
              <a:rPr lang="en-GB" sz="2000" b="1" i="1" dirty="0">
                <a:solidFill>
                  <a:schemeClr val="accent5">
                    <a:lumMod val="50000"/>
                  </a:schemeClr>
                </a:solidFill>
              </a:rPr>
              <a:t>S</a:t>
            </a:r>
            <a:r>
              <a:rPr lang="en-GB" sz="2000" i="1" dirty="0">
                <a:solidFill>
                  <a:schemeClr val="accent5">
                    <a:lumMod val="50000"/>
                  </a:schemeClr>
                </a:solidFill>
              </a:rPr>
              <a:t>ervice’)</a:t>
            </a:r>
          </a:p>
        </p:txBody>
      </p:sp>
      <p:pic>
        <p:nvPicPr>
          <p:cNvPr id="116" name="Picture 115"/>
          <p:cNvPicPr>
            <a:picLocks noChangeAspect="1"/>
          </p:cNvPicPr>
          <p:nvPr/>
        </p:nvPicPr>
        <p:blipFill rotWithShape="1">
          <a:blip r:embed="rId6">
            <a:extLst>
              <a:ext uri="{28A0092B-C50C-407E-A947-70E740481C1C}">
                <a14:useLocalDpi xmlns:a14="http://schemas.microsoft.com/office/drawing/2010/main" val="0"/>
              </a:ext>
            </a:extLst>
          </a:blip>
          <a:srcRect b="26536"/>
          <a:stretch/>
        </p:blipFill>
        <p:spPr>
          <a:xfrm>
            <a:off x="1197225" y="953461"/>
            <a:ext cx="723437" cy="835777"/>
          </a:xfrm>
          <a:prstGeom prst="rect">
            <a:avLst/>
          </a:prstGeom>
        </p:spPr>
      </p:pic>
      <p:pic>
        <p:nvPicPr>
          <p:cNvPr id="117" name="Picture 116"/>
          <p:cNvPicPr>
            <a:picLocks noChangeAspect="1"/>
          </p:cNvPicPr>
          <p:nvPr/>
        </p:nvPicPr>
        <p:blipFill rotWithShape="1">
          <a:blip r:embed="rId7">
            <a:extLst>
              <a:ext uri="{28A0092B-C50C-407E-A947-70E740481C1C}">
                <a14:useLocalDpi xmlns:a14="http://schemas.microsoft.com/office/drawing/2010/main" val="0"/>
              </a:ext>
            </a:extLst>
          </a:blip>
          <a:srcRect b="20363"/>
          <a:stretch/>
        </p:blipFill>
        <p:spPr>
          <a:xfrm flipH="1">
            <a:off x="423864" y="963653"/>
            <a:ext cx="905194" cy="808339"/>
          </a:xfrm>
          <a:prstGeom prst="rect">
            <a:avLst/>
          </a:prstGeom>
        </p:spPr>
      </p:pic>
    </p:spTree>
    <p:extLst>
      <p:ext uri="{BB962C8B-B14F-4D97-AF65-F5344CB8AC3E}">
        <p14:creationId xmlns:p14="http://schemas.microsoft.com/office/powerpoint/2010/main" val="79721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63F128D-6343-C248-8FF6-41FE9D819C6F}"/>
              </a:ext>
            </a:extLst>
          </p:cNvPr>
          <p:cNvSpPr>
            <a:spLocks noGrp="1"/>
          </p:cNvSpPr>
          <p:nvPr>
            <p:ph type="title"/>
          </p:nvPr>
        </p:nvSpPr>
        <p:spPr>
          <a:xfrm>
            <a:off x="4736918" y="72962"/>
            <a:ext cx="2739189" cy="1583634"/>
          </a:xfrm>
        </p:spPr>
        <p:txBody>
          <a:bodyPr>
            <a:noAutofit/>
          </a:bodyPr>
          <a:lstStyle/>
          <a:p>
            <a:pPr algn="ctr"/>
            <a:r>
              <a:rPr lang="en-GB" sz="12000" b="1" dirty="0" err="1">
                <a:solidFill>
                  <a:srgbClr val="002060"/>
                </a:solidFill>
                <a:cs typeface="Calibri" panose="020F0502020204030204" pitchFamily="34" charset="0"/>
              </a:rPr>
              <a:t>st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buClrTx/>
              <a:buFontTx/>
              <a:buNone/>
            </a:pPr>
            <a:r>
              <a:rPr lang="en-GB" sz="6000" kern="1200" dirty="0">
                <a:solidFill>
                  <a:srgbClr val="FFCC00"/>
                </a:solidFill>
                <a:latin typeface="Century Gothic" panose="020B0502020202020204" pitchFamily="34" charset="0"/>
              </a:rPr>
              <a:t>st</a:t>
            </a:r>
            <a:r>
              <a:rPr lang="en-GB" sz="6000" kern="1200" dirty="0">
                <a:solidFill>
                  <a:srgbClr val="002060"/>
                </a:solidFill>
                <a:latin typeface="Century Gothic" panose="020B0502020202020204" pitchFamily="34" charset="0"/>
              </a:rPr>
              <a:t>ark</a:t>
            </a:r>
            <a:endParaRPr lang="en-GB" sz="6000" kern="12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buClrTx/>
              <a:buFontTx/>
              <a:buNone/>
            </a:pPr>
            <a:r>
              <a:rPr lang="en-GB" sz="5400" kern="1200" dirty="0" err="1">
                <a:solidFill>
                  <a:srgbClr val="002060"/>
                </a:solidFill>
                <a:latin typeface="Century Gothic" panose="020B0502020202020204" pitchFamily="34" charset="0"/>
                <a:ea typeface="+mn-ea"/>
                <a:cs typeface="+mn-cs"/>
              </a:rPr>
              <a:t>be</a:t>
            </a: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immt</a:t>
            </a:r>
            <a:endParaRPr lang="en-GB" sz="5400" kern="1200" dirty="0">
              <a:solidFill>
                <a:srgbClr val="FFCC00"/>
              </a:solidFill>
              <a:latin typeface="Century Gothic" panose="020B0502020202020204" pitchFamily="34" charset="0"/>
              <a:ea typeface="+mn-ea"/>
              <a:cs typeface="+mn-cs"/>
            </a:endParaRPr>
          </a:p>
        </p:txBody>
      </p:sp>
      <p:sp>
        <p:nvSpPr>
          <p:cNvPr id="6" name="Rectangle 5"/>
          <p:cNvSpPr/>
          <p:nvPr/>
        </p:nvSpPr>
        <p:spPr>
          <a:xfrm>
            <a:off x="256512" y="4260654"/>
            <a:ext cx="3734122" cy="923330"/>
          </a:xfrm>
          <a:prstGeom prst="rect">
            <a:avLst/>
          </a:prstGeom>
        </p:spPr>
        <p:txBody>
          <a:bodyPr wrap="square">
            <a:spAutoFit/>
          </a:bodyPr>
          <a:lstStyle/>
          <a:p>
            <a:pPr algn="ctr">
              <a:buClrTx/>
              <a:buFontTx/>
              <a:buNone/>
            </a:pPr>
            <a:r>
              <a:rPr lang="en-GB" sz="5400" kern="1200" dirty="0">
                <a:solidFill>
                  <a:srgbClr val="002060"/>
                </a:solidFill>
                <a:latin typeface="Century Gothic" panose="020B0502020202020204" pitchFamily="34" charset="0"/>
                <a:ea typeface="+mn-ea"/>
                <a:cs typeface="+mn-cs"/>
              </a:rPr>
              <a:t>ver</a:t>
            </a:r>
            <a:r>
              <a:rPr lang="en-GB" sz="5400" kern="1200" dirty="0">
                <a:solidFill>
                  <a:srgbClr val="FFCC00"/>
                </a:solidFill>
                <a:latin typeface="Century Gothic" panose="020B0502020202020204" pitchFamily="34" charset="0"/>
                <a:ea typeface="+mn-ea"/>
                <a:cs typeface="+mn-cs"/>
              </a:rPr>
              <a:t>st</a:t>
            </a:r>
            <a:r>
              <a:rPr lang="en-GB" sz="5400" kern="1200" dirty="0">
                <a:solidFill>
                  <a:srgbClr val="002060"/>
                </a:solidFill>
                <a:latin typeface="Century Gothic" panose="020B0502020202020204" pitchFamily="34" charset="0"/>
                <a:ea typeface="+mn-ea"/>
                <a:cs typeface="+mn-cs"/>
              </a:rPr>
              <a:t>ehen</a:t>
            </a:r>
            <a:endParaRPr lang="en-GB" sz="5400" kern="1200" dirty="0">
              <a:solidFill>
                <a:srgbClr val="FFCC00"/>
              </a:solidFill>
              <a:latin typeface="Century Gothic" panose="020B0502020202020204" pitchFamily="34" charset="0"/>
              <a:ea typeface="+mn-ea"/>
              <a:cs typeface="+mn-cs"/>
            </a:endParaRPr>
          </a:p>
        </p:txBody>
      </p:sp>
      <p:sp>
        <p:nvSpPr>
          <p:cNvPr id="7" name="Rectangle 6"/>
          <p:cNvSpPr/>
          <p:nvPr/>
        </p:nvSpPr>
        <p:spPr>
          <a:xfrm>
            <a:off x="8913540" y="3590943"/>
            <a:ext cx="2392307" cy="923330"/>
          </a:xfrm>
          <a:prstGeom prst="rect">
            <a:avLst/>
          </a:prstGeom>
        </p:spPr>
        <p:txBody>
          <a:bodyPr wrap="squar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adt</a:t>
            </a:r>
            <a:endParaRPr lang="en-GB" sz="5400" kern="1200" dirty="0">
              <a:solidFill>
                <a:srgbClr val="FFCC00"/>
              </a:solidFill>
              <a:latin typeface="Century Gothic" panose="020B0502020202020204" pitchFamily="34" charset="0"/>
              <a:ea typeface="+mn-ea"/>
              <a:cs typeface="+mn-cs"/>
            </a:endParaRPr>
          </a:p>
        </p:txBody>
      </p:sp>
      <p:sp>
        <p:nvSpPr>
          <p:cNvPr id="8" name="Rectangle 7"/>
          <p:cNvSpPr/>
          <p:nvPr/>
        </p:nvSpPr>
        <p:spPr>
          <a:xfrm>
            <a:off x="231034" y="606206"/>
            <a:ext cx="3616652" cy="923330"/>
          </a:xfrm>
          <a:prstGeom prst="rect">
            <a:avLst/>
          </a:prstGeom>
        </p:spPr>
        <p:txBody>
          <a:bodyPr wrap="squar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raße</a:t>
            </a:r>
            <a:endParaRPr lang="en-GB" sz="5400" kern="1200" dirty="0">
              <a:solidFill>
                <a:srgbClr val="FFCC00"/>
              </a:solidFill>
              <a:latin typeface="Century Gothic" panose="020B0502020202020204" pitchFamily="34" charset="0"/>
              <a:ea typeface="+mn-ea"/>
              <a:cs typeface="+mn-cs"/>
            </a:endParaRPr>
          </a:p>
        </p:txBody>
      </p:sp>
      <p:sp>
        <p:nvSpPr>
          <p:cNvPr id="9" name="Rectangle 8"/>
          <p:cNvSpPr/>
          <p:nvPr/>
        </p:nvSpPr>
        <p:spPr>
          <a:xfrm>
            <a:off x="8765813" y="606206"/>
            <a:ext cx="2432077" cy="923330"/>
          </a:xfrm>
          <a:prstGeom prst="rect">
            <a:avLst/>
          </a:prstGeom>
        </p:spPr>
        <p:txBody>
          <a:bodyPr wrap="non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ehen</a:t>
            </a:r>
            <a:endParaRPr lang="en-GB" sz="5400" kern="1200" dirty="0">
              <a:solidFill>
                <a:srgbClr val="FFCC00"/>
              </a:solidFill>
              <a:latin typeface="Century Gothic" panose="020B0502020202020204" pitchFamily="34" charset="0"/>
              <a:ea typeface="+mn-ea"/>
              <a:cs typeface="+mn-cs"/>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9642" y="1579685"/>
            <a:ext cx="1953741" cy="1507637"/>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25549" y="4514273"/>
            <a:ext cx="2095500" cy="1400175"/>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81563" y="2350474"/>
            <a:ext cx="590203" cy="807150"/>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32011" y="2123515"/>
            <a:ext cx="522898" cy="1042309"/>
          </a:xfrm>
          <a:prstGeom prst="rect">
            <a:avLst/>
          </a:prstGeom>
        </p:spPr>
      </p:pic>
      <p:pic>
        <p:nvPicPr>
          <p:cNvPr id="13" name="Picture 16" descr="http://www.clker.com/cliparts/0/f/7/0/11954234311954389563ok_mark_h_kon_l_vdal_02.svg.me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33366" y="1529536"/>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ttp://www.clker.com/cliparts/V/S/1/q/m/Q/red-x-small-md.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1563" y="1778119"/>
            <a:ext cx="509733" cy="446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6794" y="5006321"/>
            <a:ext cx="2567237" cy="369277"/>
          </a:xfrm>
          <a:prstGeom prst="rect">
            <a:avLst/>
          </a:prstGeom>
          <a:noFill/>
        </p:spPr>
        <p:txBody>
          <a:bodyPr wrap="square" rtlCol="0">
            <a:spAutoFit/>
          </a:bodyPr>
          <a:lstStyle/>
          <a:p>
            <a:pPr algn="ctr">
              <a:buClrTx/>
              <a:buFontTx/>
              <a:buNone/>
            </a:pPr>
            <a:r>
              <a:rPr lang="en-GB" sz="1800" kern="1200" dirty="0">
                <a:solidFill>
                  <a:srgbClr val="002060"/>
                </a:solidFill>
                <a:latin typeface="Century Gothic" panose="020B0502020202020204" pitchFamily="34" charset="0"/>
                <a:ea typeface="+mn-ea"/>
                <a:cs typeface="+mn-cs"/>
              </a:rPr>
              <a:t>[to understand]</a:t>
            </a:r>
          </a:p>
        </p:txBody>
      </p:sp>
      <p:sp>
        <p:nvSpPr>
          <p:cNvPr id="16" name="TextBox 15"/>
          <p:cNvSpPr txBox="1"/>
          <p:nvPr/>
        </p:nvSpPr>
        <p:spPr>
          <a:xfrm>
            <a:off x="4567365" y="5545116"/>
            <a:ext cx="3078298" cy="369332"/>
          </a:xfrm>
          <a:prstGeom prst="rect">
            <a:avLst/>
          </a:prstGeom>
          <a:noFill/>
        </p:spPr>
        <p:txBody>
          <a:bodyPr wrap="square" rtlCol="0">
            <a:spAutoFit/>
          </a:bodyPr>
          <a:lstStyle/>
          <a:p>
            <a:pPr algn="ctr">
              <a:buClrTx/>
              <a:buFontTx/>
              <a:buNone/>
            </a:pPr>
            <a:r>
              <a:rPr lang="en-GB" sz="1800" kern="1200" dirty="0">
                <a:solidFill>
                  <a:srgbClr val="002060"/>
                </a:solidFill>
                <a:latin typeface="Century Gothic" panose="020B0502020202020204" pitchFamily="34" charset="0"/>
                <a:ea typeface="+mn-ea"/>
                <a:cs typeface="+mn-cs"/>
              </a:rPr>
              <a:t>[certain/special/specific]</a:t>
            </a:r>
          </a:p>
        </p:txBody>
      </p:sp>
    </p:spTree>
    <p:extLst>
      <p:ext uri="{BB962C8B-B14F-4D97-AF65-F5344CB8AC3E}">
        <p14:creationId xmlns:p14="http://schemas.microsoft.com/office/powerpoint/2010/main" val="88878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trass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Strass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steh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stehen.wav"/>
                                        </p:tgtEl>
                                      </p:cMediaNode>
                                    </p:audio>
                                  </p:sub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7" name="verstehen.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7" name="verstehen.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8" name="bestimmt.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8" name="bestimmt.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Stad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subTnLst>
                                    <p:audio>
                                      <p:cMediaNode>
                                        <p:cTn display="0" masterRel="sameClick">
                                          <p:stCondLst>
                                            <p:cond evt="begin" delay="0">
                                              <p:tn val="72"/>
                                            </p:cond>
                                          </p:stCondLst>
                                          <p:endCondLst>
                                            <p:cond evt="onStopAudio" delay="0">
                                              <p:tgtEl>
                                                <p:sldTgt/>
                                              </p:tgtEl>
                                            </p:cond>
                                          </p:endCondLst>
                                        </p:cTn>
                                        <p:tgtEl>
                                          <p:sndTgt r:embed="rId9" name="Stad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p:cNvPicPr preferRelativeResize="0"/>
          <p:nvPr/>
        </p:nvPicPr>
        <p:blipFill rotWithShape="1">
          <a:blip r:embed="rId3">
            <a:alphaModFix/>
          </a:blip>
          <a:srcRect/>
          <a:stretch/>
        </p:blipFill>
        <p:spPr>
          <a:xfrm>
            <a:off x="0" y="227806"/>
            <a:ext cx="7827819" cy="869950"/>
          </a:xfrm>
          <a:prstGeom prst="rect">
            <a:avLst/>
          </a:prstGeom>
          <a:noFill/>
          <a:ln>
            <a:noFill/>
          </a:ln>
        </p:spPr>
      </p:pic>
      <p:sp>
        <p:nvSpPr>
          <p:cNvPr id="534" name="Google Shape;534;p39"/>
          <p:cNvSpPr txBox="1">
            <a:spLocks noGrp="1"/>
          </p:cNvSpPr>
          <p:nvPr>
            <p:ph type="title"/>
          </p:nvPr>
        </p:nvSpPr>
        <p:spPr>
          <a:xfrm>
            <a:off x="164816" y="-82935"/>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Ich</a:t>
            </a:r>
            <a:r>
              <a:rPr lang="en-GB" sz="3600" b="1" dirty="0">
                <a:solidFill>
                  <a:schemeClr val="lt1"/>
                </a:solidFill>
              </a:rPr>
              <a:t> </a:t>
            </a:r>
            <a:r>
              <a:rPr lang="en-GB" sz="3600" b="1" dirty="0" err="1">
                <a:solidFill>
                  <a:schemeClr val="lt1"/>
                </a:solidFill>
              </a:rPr>
              <a:t>gehe</a:t>
            </a:r>
            <a:r>
              <a:rPr lang="en-GB" sz="3600" b="1" dirty="0">
                <a:solidFill>
                  <a:schemeClr val="lt1"/>
                </a:solidFill>
              </a:rPr>
              <a:t> </a:t>
            </a:r>
            <a:r>
              <a:rPr lang="en-GB" sz="3600" b="1" dirty="0" err="1">
                <a:solidFill>
                  <a:schemeClr val="lt1"/>
                </a:solidFill>
              </a:rPr>
              <a:t>oder</a:t>
            </a:r>
            <a:r>
              <a:rPr lang="en-GB" sz="3600" b="1" dirty="0">
                <a:solidFill>
                  <a:schemeClr val="lt1"/>
                </a:solidFill>
              </a:rPr>
              <a:t> </a:t>
            </a:r>
            <a:r>
              <a:rPr lang="en-GB" sz="3600" b="1" dirty="0" err="1">
                <a:solidFill>
                  <a:schemeClr val="lt1"/>
                </a:solidFill>
              </a:rPr>
              <a:t>ich</a:t>
            </a:r>
            <a:r>
              <a:rPr lang="en-GB" sz="3600" b="1" dirty="0">
                <a:solidFill>
                  <a:schemeClr val="lt1"/>
                </a:solidFill>
              </a:rPr>
              <a:t> bin?</a:t>
            </a:r>
            <a:endParaRPr sz="3600" dirty="0"/>
          </a:p>
        </p:txBody>
      </p:sp>
      <p:sp>
        <p:nvSpPr>
          <p:cNvPr id="536" name="Google Shape;536;p39"/>
          <p:cNvSpPr/>
          <p:nvPr/>
        </p:nvSpPr>
        <p:spPr>
          <a:xfrm>
            <a:off x="10380964" y="261862"/>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hören</a:t>
            </a:r>
            <a:endParaRPr sz="1800" b="1">
              <a:solidFill>
                <a:srgbClr val="FFFFFF"/>
              </a:solidFill>
              <a:latin typeface="Century Gothic"/>
              <a:ea typeface="Century Gothic"/>
              <a:cs typeface="Century Gothic"/>
              <a:sym typeface="Century Gothic"/>
            </a:endParaRPr>
          </a:p>
        </p:txBody>
      </p:sp>
      <p:graphicFrame>
        <p:nvGraphicFramePr>
          <p:cNvPr id="538" name="Google Shape;538;p39"/>
          <p:cNvGraphicFramePr/>
          <p:nvPr>
            <p:extLst>
              <p:ext uri="{D42A27DB-BD31-4B8C-83A1-F6EECF244321}">
                <p14:modId xmlns:p14="http://schemas.microsoft.com/office/powerpoint/2010/main" val="748329470"/>
              </p:ext>
            </p:extLst>
          </p:nvPr>
        </p:nvGraphicFramePr>
        <p:xfrm>
          <a:off x="334891" y="2081808"/>
          <a:ext cx="5578514" cy="4039875"/>
        </p:xfrm>
        <a:graphic>
          <a:graphicData uri="http://schemas.openxmlformats.org/drawingml/2006/table">
            <a:tbl>
              <a:tblPr>
                <a:noFill/>
                <a:tableStyleId>{896BAC6D-A865-435B-B571-F8410709C444}</a:tableStyleId>
              </a:tblPr>
              <a:tblGrid>
                <a:gridCol w="713686">
                  <a:extLst>
                    <a:ext uri="{9D8B030D-6E8A-4147-A177-3AD203B41FA5}">
                      <a16:colId xmlns:a16="http://schemas.microsoft.com/office/drawing/2014/main" val="20000"/>
                    </a:ext>
                  </a:extLst>
                </a:gridCol>
                <a:gridCol w="2545372">
                  <a:extLst>
                    <a:ext uri="{9D8B030D-6E8A-4147-A177-3AD203B41FA5}">
                      <a16:colId xmlns:a16="http://schemas.microsoft.com/office/drawing/2014/main" val="20002"/>
                    </a:ext>
                  </a:extLst>
                </a:gridCol>
                <a:gridCol w="2319456">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539" name="Google Shape;539;p39">
            <a:hlinkClick r:id="" action="ppaction://noaction">
              <a:snd r:embed="rId4" name="ich ___ ins Kino.wav"/>
            </a:hlinkClick>
          </p:cNvPr>
          <p:cNvSpPr/>
          <p:nvPr/>
        </p:nvSpPr>
        <p:spPr>
          <a:xfrm>
            <a:off x="467857" y="272704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a:t>
            </a:r>
            <a:endParaRPr/>
          </a:p>
        </p:txBody>
      </p:sp>
      <p:sp>
        <p:nvSpPr>
          <p:cNvPr id="541" name="Google Shape;541;p39"/>
          <p:cNvSpPr txBox="1"/>
          <p:nvPr/>
        </p:nvSpPr>
        <p:spPr>
          <a:xfrm>
            <a:off x="1853761" y="2745985"/>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2" name="Google Shape;542;p39"/>
          <p:cNvSpPr txBox="1"/>
          <p:nvPr/>
        </p:nvSpPr>
        <p:spPr>
          <a:xfrm>
            <a:off x="4020589" y="2736335"/>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3" name="Google Shape;543;p39">
            <a:hlinkClick r:id="" action="ppaction://noaction">
              <a:snd r:embed="rId5" name="ich ___ im Kozert.wav"/>
            </a:hlinkClick>
          </p:cNvPr>
          <p:cNvSpPr/>
          <p:nvPr/>
        </p:nvSpPr>
        <p:spPr>
          <a:xfrm>
            <a:off x="467857" y="331737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2</a:t>
            </a:r>
            <a:endParaRPr/>
          </a:p>
        </p:txBody>
      </p:sp>
      <p:sp>
        <p:nvSpPr>
          <p:cNvPr id="545" name="Google Shape;545;p39"/>
          <p:cNvSpPr txBox="1"/>
          <p:nvPr/>
        </p:nvSpPr>
        <p:spPr>
          <a:xfrm>
            <a:off x="1868091" y="3325473"/>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6" name="Google Shape;546;p39"/>
          <p:cNvSpPr txBox="1"/>
          <p:nvPr/>
        </p:nvSpPr>
        <p:spPr>
          <a:xfrm>
            <a:off x="4020589" y="3295112"/>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7" name="Google Shape;547;p39">
            <a:hlinkClick r:id="" action="ppaction://noaction">
              <a:snd r:embed="rId6" name="ich ___ in die Bibliothek.wav"/>
            </a:hlinkClick>
          </p:cNvPr>
          <p:cNvSpPr/>
          <p:nvPr/>
        </p:nvSpPr>
        <p:spPr>
          <a:xfrm>
            <a:off x="467857" y="388036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549" name="Google Shape;549;p39"/>
          <p:cNvSpPr txBox="1"/>
          <p:nvPr/>
        </p:nvSpPr>
        <p:spPr>
          <a:xfrm>
            <a:off x="1824739" y="3895776"/>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0" name="Google Shape;550;p39"/>
          <p:cNvSpPr txBox="1"/>
          <p:nvPr/>
        </p:nvSpPr>
        <p:spPr>
          <a:xfrm>
            <a:off x="4020589" y="3883072"/>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1" name="Google Shape;551;p39">
            <a:hlinkClick r:id="" action="ppaction://noaction" highlightClick="1">
              <a:snd r:embed="rId7" name="ich ___ in den Park.wav"/>
            </a:hlinkClick>
          </p:cNvPr>
          <p:cNvSpPr/>
          <p:nvPr/>
        </p:nvSpPr>
        <p:spPr>
          <a:xfrm>
            <a:off x="467857" y="447514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553" name="Google Shape;553;p39"/>
          <p:cNvSpPr txBox="1"/>
          <p:nvPr/>
        </p:nvSpPr>
        <p:spPr>
          <a:xfrm>
            <a:off x="1797275" y="4466079"/>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4" name="Google Shape;554;p39"/>
          <p:cNvSpPr txBox="1"/>
          <p:nvPr/>
        </p:nvSpPr>
        <p:spPr>
          <a:xfrm>
            <a:off x="4017874" y="4451007"/>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5" name="Google Shape;555;p39">
            <a:hlinkClick r:id="" action="ppaction://noaction">
              <a:snd r:embed="rId8" name="ich ___ im Museum.wav"/>
            </a:hlinkClick>
          </p:cNvPr>
          <p:cNvSpPr/>
          <p:nvPr/>
        </p:nvSpPr>
        <p:spPr>
          <a:xfrm>
            <a:off x="464021" y="506508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5</a:t>
            </a:r>
            <a:endParaRPr/>
          </a:p>
        </p:txBody>
      </p:sp>
      <p:sp>
        <p:nvSpPr>
          <p:cNvPr id="557" name="Google Shape;557;p39"/>
          <p:cNvSpPr txBox="1"/>
          <p:nvPr/>
        </p:nvSpPr>
        <p:spPr>
          <a:xfrm>
            <a:off x="1797274" y="5036382"/>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8" name="Google Shape;558;p39"/>
          <p:cNvSpPr txBox="1"/>
          <p:nvPr/>
        </p:nvSpPr>
        <p:spPr>
          <a:xfrm>
            <a:off x="4017874" y="5021310"/>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59" name="Google Shape;559;p39">
            <a:hlinkClick r:id="" action="ppaction://noaction">
              <a:snd r:embed="rId9" name="ich ___ in die Stadt.wav"/>
            </a:hlinkClick>
          </p:cNvPr>
          <p:cNvSpPr/>
          <p:nvPr/>
        </p:nvSpPr>
        <p:spPr>
          <a:xfrm>
            <a:off x="456283" y="562807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6</a:t>
            </a:r>
            <a:endParaRPr/>
          </a:p>
        </p:txBody>
      </p:sp>
      <p:sp>
        <p:nvSpPr>
          <p:cNvPr id="561" name="Google Shape;561;p39"/>
          <p:cNvSpPr txBox="1"/>
          <p:nvPr/>
        </p:nvSpPr>
        <p:spPr>
          <a:xfrm>
            <a:off x="1824738" y="5636361"/>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Google Shape;562;p39"/>
          <p:cNvSpPr txBox="1"/>
          <p:nvPr/>
        </p:nvSpPr>
        <p:spPr>
          <a:xfrm>
            <a:off x="4035075" y="5606218"/>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aphicFrame>
        <p:nvGraphicFramePr>
          <p:cNvPr id="563" name="Google Shape;563;p39"/>
          <p:cNvGraphicFramePr/>
          <p:nvPr>
            <p:extLst>
              <p:ext uri="{D42A27DB-BD31-4B8C-83A1-F6EECF244321}">
                <p14:modId xmlns:p14="http://schemas.microsoft.com/office/powerpoint/2010/main" val="4144213701"/>
              </p:ext>
            </p:extLst>
          </p:nvPr>
        </p:nvGraphicFramePr>
        <p:xfrm>
          <a:off x="6245794" y="2086625"/>
          <a:ext cx="5585987" cy="4039875"/>
        </p:xfrm>
        <a:graphic>
          <a:graphicData uri="http://schemas.openxmlformats.org/drawingml/2006/table">
            <a:tbl>
              <a:tblPr>
                <a:noFill/>
                <a:tableStyleId>{896BAC6D-A865-435B-B571-F8410709C444}</a:tableStyleId>
              </a:tblPr>
              <a:tblGrid>
                <a:gridCol w="767508">
                  <a:extLst>
                    <a:ext uri="{9D8B030D-6E8A-4147-A177-3AD203B41FA5}">
                      <a16:colId xmlns:a16="http://schemas.microsoft.com/office/drawing/2014/main" val="20000"/>
                    </a:ext>
                  </a:extLst>
                </a:gridCol>
                <a:gridCol w="2488329">
                  <a:extLst>
                    <a:ext uri="{9D8B030D-6E8A-4147-A177-3AD203B41FA5}">
                      <a16:colId xmlns:a16="http://schemas.microsoft.com/office/drawing/2014/main" val="20002"/>
                    </a:ext>
                  </a:extLst>
                </a:gridCol>
                <a:gridCol w="2330150">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564" name="Google Shape;564;p39">
            <a:hlinkClick r:id="" action="ppaction://noaction">
              <a:snd r:embed="rId10" name="ich ___ in den Garten.wav"/>
            </a:hlinkClick>
          </p:cNvPr>
          <p:cNvSpPr/>
          <p:nvPr/>
        </p:nvSpPr>
        <p:spPr>
          <a:xfrm>
            <a:off x="6392316" y="2717386"/>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7</a:t>
            </a:r>
            <a:endParaRPr/>
          </a:p>
        </p:txBody>
      </p:sp>
      <p:sp>
        <p:nvSpPr>
          <p:cNvPr id="566" name="Google Shape;566;p39"/>
          <p:cNvSpPr txBox="1"/>
          <p:nvPr/>
        </p:nvSpPr>
        <p:spPr>
          <a:xfrm>
            <a:off x="7615792" y="2782700"/>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7" name="Google Shape;567;p39"/>
          <p:cNvSpPr txBox="1"/>
          <p:nvPr/>
        </p:nvSpPr>
        <p:spPr>
          <a:xfrm>
            <a:off x="9890115" y="2763486"/>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8" name="Google Shape;568;p39">
            <a:hlinkClick r:id="" action="ppaction://noaction">
              <a:snd r:embed="rId11" name="ich ___ im Theater.wav"/>
            </a:hlinkClick>
          </p:cNvPr>
          <p:cNvSpPr/>
          <p:nvPr/>
        </p:nvSpPr>
        <p:spPr>
          <a:xfrm>
            <a:off x="6392316" y="329665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8</a:t>
            </a:r>
            <a:endParaRPr/>
          </a:p>
        </p:txBody>
      </p:sp>
      <p:sp>
        <p:nvSpPr>
          <p:cNvPr id="570" name="Google Shape;570;p39"/>
          <p:cNvSpPr txBox="1"/>
          <p:nvPr/>
        </p:nvSpPr>
        <p:spPr>
          <a:xfrm>
            <a:off x="7629598" y="3393268"/>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1" name="Google Shape;571;p39"/>
          <p:cNvSpPr txBox="1"/>
          <p:nvPr/>
        </p:nvSpPr>
        <p:spPr>
          <a:xfrm>
            <a:off x="9905866" y="3348264"/>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2" name="Google Shape;572;p39">
            <a:hlinkClick r:id="" action="ppaction://noaction">
              <a:snd r:embed="rId12" name="ich ___ ins Cafe.wav"/>
            </a:hlinkClick>
          </p:cNvPr>
          <p:cNvSpPr/>
          <p:nvPr/>
        </p:nvSpPr>
        <p:spPr>
          <a:xfrm>
            <a:off x="6387977" y="388035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9</a:t>
            </a:r>
            <a:endParaRPr/>
          </a:p>
        </p:txBody>
      </p:sp>
      <p:sp>
        <p:nvSpPr>
          <p:cNvPr id="574" name="Google Shape;574;p39"/>
          <p:cNvSpPr txBox="1"/>
          <p:nvPr/>
        </p:nvSpPr>
        <p:spPr>
          <a:xfrm>
            <a:off x="7615792" y="3993441"/>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5" name="Google Shape;575;p39"/>
          <p:cNvSpPr txBox="1"/>
          <p:nvPr/>
        </p:nvSpPr>
        <p:spPr>
          <a:xfrm>
            <a:off x="9923353" y="3926132"/>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6" name="Google Shape;576;p39">
            <a:hlinkClick r:id="" action="ppaction://noaction">
              <a:snd r:embed="rId13" name="ich ___ in die Schule.wav"/>
            </a:hlinkClick>
          </p:cNvPr>
          <p:cNvSpPr/>
          <p:nvPr/>
        </p:nvSpPr>
        <p:spPr>
          <a:xfrm>
            <a:off x="6347432" y="4456293"/>
            <a:ext cx="543557"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10</a:t>
            </a:r>
            <a:endParaRPr/>
          </a:p>
        </p:txBody>
      </p:sp>
      <p:sp>
        <p:nvSpPr>
          <p:cNvPr id="578" name="Google Shape;578;p39"/>
          <p:cNvSpPr txBox="1"/>
          <p:nvPr/>
        </p:nvSpPr>
        <p:spPr>
          <a:xfrm>
            <a:off x="7653305" y="4527645"/>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9" name="Google Shape;579;p39"/>
          <p:cNvSpPr txBox="1"/>
          <p:nvPr/>
        </p:nvSpPr>
        <p:spPr>
          <a:xfrm>
            <a:off x="9901740" y="4505028"/>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0" name="Google Shape;580;p39">
            <a:hlinkClick r:id="" action="ppaction://noaction">
              <a:snd r:embed="rId14" name="ich ___ im Klassenzimmer.wav"/>
            </a:hlinkClick>
          </p:cNvPr>
          <p:cNvSpPr/>
          <p:nvPr/>
        </p:nvSpPr>
        <p:spPr>
          <a:xfrm>
            <a:off x="6347450" y="5027474"/>
            <a:ext cx="543557"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11</a:t>
            </a:r>
            <a:endParaRPr/>
          </a:p>
        </p:txBody>
      </p:sp>
      <p:sp>
        <p:nvSpPr>
          <p:cNvPr id="582" name="Google Shape;582;p39"/>
          <p:cNvSpPr txBox="1"/>
          <p:nvPr/>
        </p:nvSpPr>
        <p:spPr>
          <a:xfrm>
            <a:off x="7653304" y="5121784"/>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3" name="Google Shape;583;p39"/>
          <p:cNvSpPr txBox="1"/>
          <p:nvPr/>
        </p:nvSpPr>
        <p:spPr>
          <a:xfrm>
            <a:off x="9882272" y="5075365"/>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4" name="Google Shape;584;p39">
            <a:hlinkClick r:id="" action="ppaction://noaction">
              <a:snd r:embed="rId15" name="ich ___ ins Geschaft.wav"/>
            </a:hlinkClick>
          </p:cNvPr>
          <p:cNvSpPr/>
          <p:nvPr/>
        </p:nvSpPr>
        <p:spPr>
          <a:xfrm>
            <a:off x="6363527" y="5611174"/>
            <a:ext cx="543557"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12</a:t>
            </a:r>
            <a:endParaRPr/>
          </a:p>
        </p:txBody>
      </p:sp>
      <p:sp>
        <p:nvSpPr>
          <p:cNvPr id="586" name="Google Shape;586;p39"/>
          <p:cNvSpPr txBox="1"/>
          <p:nvPr/>
        </p:nvSpPr>
        <p:spPr>
          <a:xfrm>
            <a:off x="7615792" y="5705484"/>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7" name="Google Shape;587;p39"/>
          <p:cNvSpPr txBox="1"/>
          <p:nvPr/>
        </p:nvSpPr>
        <p:spPr>
          <a:xfrm>
            <a:off x="9909063" y="5651646"/>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 name="Google Shape;541;p39"/>
          <p:cNvSpPr txBox="1"/>
          <p:nvPr/>
        </p:nvSpPr>
        <p:spPr>
          <a:xfrm>
            <a:off x="3830360" y="2111424"/>
            <a:ext cx="2062717"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a:ea typeface="Century Gothic"/>
                <a:cs typeface="Century Gothic"/>
                <a:sym typeface="Century Gothic"/>
              </a:rPr>
              <a:t>ich</a:t>
            </a:r>
            <a:r>
              <a:rPr lang="en-GB" sz="2800" dirty="0">
                <a:solidFill>
                  <a:schemeClr val="accent5">
                    <a:lumMod val="50000"/>
                  </a:schemeClr>
                </a:solidFill>
                <a:latin typeface="Century Gothic"/>
                <a:ea typeface="Century Gothic"/>
                <a:cs typeface="Century Gothic"/>
                <a:sym typeface="Century Gothic"/>
              </a:rPr>
              <a:t> bin</a:t>
            </a:r>
          </a:p>
        </p:txBody>
      </p:sp>
      <p:sp>
        <p:nvSpPr>
          <p:cNvPr id="45" name="Google Shape;541;p39"/>
          <p:cNvSpPr txBox="1"/>
          <p:nvPr/>
        </p:nvSpPr>
        <p:spPr>
          <a:xfrm>
            <a:off x="1264709" y="2092851"/>
            <a:ext cx="206271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chemeClr val="accent5">
                    <a:lumMod val="50000"/>
                  </a:schemeClr>
                </a:solidFill>
                <a:latin typeface="Century Gothic"/>
                <a:ea typeface="Century Gothic"/>
                <a:cs typeface="Century Gothic"/>
                <a:sym typeface="Century Gothic"/>
              </a:rPr>
              <a:t>ich</a:t>
            </a:r>
            <a:r>
              <a:rPr lang="en-GB" sz="2800" dirty="0">
                <a:solidFill>
                  <a:schemeClr val="accent5">
                    <a:lumMod val="50000"/>
                  </a:schemeClr>
                </a:solidFill>
                <a:latin typeface="Century Gothic"/>
                <a:ea typeface="Century Gothic"/>
                <a:cs typeface="Century Gothic"/>
                <a:sym typeface="Century Gothic"/>
              </a:rPr>
              <a:t> </a:t>
            </a:r>
            <a:r>
              <a:rPr lang="en-GB" sz="2800" dirty="0" err="1">
                <a:solidFill>
                  <a:schemeClr val="accent5">
                    <a:lumMod val="50000"/>
                  </a:schemeClr>
                </a:solidFill>
                <a:latin typeface="Century Gothic"/>
                <a:ea typeface="Century Gothic"/>
                <a:cs typeface="Century Gothic"/>
                <a:sym typeface="Century Gothic"/>
              </a:rPr>
              <a:t>gehe</a:t>
            </a:r>
            <a:endParaRPr sz="2800" dirty="0">
              <a:solidFill>
                <a:schemeClr val="accent5">
                  <a:lumMod val="50000"/>
                </a:schemeClr>
              </a:solidFill>
              <a:latin typeface="Century Gothic"/>
              <a:ea typeface="Century Gothic"/>
              <a:cs typeface="Century Gothic"/>
              <a:sym typeface="Century Gothic"/>
            </a:endParaRPr>
          </a:p>
        </p:txBody>
      </p:sp>
      <p:sp>
        <p:nvSpPr>
          <p:cNvPr id="46" name="Google Shape;541;p39"/>
          <p:cNvSpPr txBox="1"/>
          <p:nvPr/>
        </p:nvSpPr>
        <p:spPr>
          <a:xfrm>
            <a:off x="9779870" y="2119688"/>
            <a:ext cx="2062717"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a:ea typeface="Century Gothic"/>
                <a:cs typeface="Century Gothic"/>
                <a:sym typeface="Century Gothic"/>
              </a:rPr>
              <a:t>ich</a:t>
            </a:r>
            <a:r>
              <a:rPr lang="en-GB" sz="2800" dirty="0">
                <a:solidFill>
                  <a:schemeClr val="accent5">
                    <a:lumMod val="50000"/>
                  </a:schemeClr>
                </a:solidFill>
                <a:latin typeface="Century Gothic"/>
                <a:ea typeface="Century Gothic"/>
                <a:cs typeface="Century Gothic"/>
                <a:sym typeface="Century Gothic"/>
              </a:rPr>
              <a:t> bin</a:t>
            </a:r>
          </a:p>
        </p:txBody>
      </p:sp>
      <p:sp>
        <p:nvSpPr>
          <p:cNvPr id="47" name="Google Shape;541;p39"/>
          <p:cNvSpPr txBox="1"/>
          <p:nvPr/>
        </p:nvSpPr>
        <p:spPr>
          <a:xfrm>
            <a:off x="7260498" y="2086891"/>
            <a:ext cx="2062717"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a:ea typeface="Century Gothic"/>
                <a:cs typeface="Century Gothic"/>
                <a:sym typeface="Century Gothic"/>
              </a:rPr>
              <a:t>ich</a:t>
            </a:r>
            <a:r>
              <a:rPr lang="en-GB" sz="2800" dirty="0">
                <a:solidFill>
                  <a:schemeClr val="accent5">
                    <a:lumMod val="50000"/>
                  </a:schemeClr>
                </a:solidFill>
                <a:latin typeface="Century Gothic"/>
                <a:ea typeface="Century Gothic"/>
                <a:cs typeface="Century Gothic"/>
                <a:sym typeface="Century Gothic"/>
              </a:rPr>
              <a:t> </a:t>
            </a:r>
            <a:r>
              <a:rPr lang="en-GB" sz="2800" dirty="0" err="1">
                <a:solidFill>
                  <a:schemeClr val="accent5">
                    <a:lumMod val="50000"/>
                  </a:schemeClr>
                </a:solidFill>
                <a:latin typeface="Century Gothic"/>
                <a:ea typeface="Century Gothic"/>
                <a:cs typeface="Century Gothic"/>
                <a:sym typeface="Century Gothic"/>
              </a:rPr>
              <a:t>gehe</a:t>
            </a:r>
            <a:endParaRPr lang="en-GB" sz="2800" dirty="0">
              <a:solidFill>
                <a:schemeClr val="accent5">
                  <a:lumMod val="50000"/>
                </a:schemeClr>
              </a:solidFill>
              <a:latin typeface="Century Gothic"/>
              <a:ea typeface="Century Gothic"/>
              <a:cs typeface="Century Gothic"/>
              <a:sym typeface="Century Gothic"/>
            </a:endParaRPr>
          </a:p>
        </p:txBody>
      </p:sp>
      <p:pic>
        <p:nvPicPr>
          <p:cNvPr id="48" name="Picture 47">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78985" y="2653947"/>
            <a:ext cx="498794" cy="519576"/>
          </a:xfrm>
          <a:prstGeom prst="rect">
            <a:avLst/>
          </a:prstGeom>
        </p:spPr>
      </p:pic>
      <p:pic>
        <p:nvPicPr>
          <p:cNvPr id="49" name="Picture 48">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18011" y="3261787"/>
            <a:ext cx="498794" cy="519576"/>
          </a:xfrm>
          <a:prstGeom prst="rect">
            <a:avLst/>
          </a:prstGeom>
        </p:spPr>
      </p:pic>
      <p:pic>
        <p:nvPicPr>
          <p:cNvPr id="50" name="Picture 49">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4266" y="3807603"/>
            <a:ext cx="498794" cy="519576"/>
          </a:xfrm>
          <a:prstGeom prst="rect">
            <a:avLst/>
          </a:prstGeom>
        </p:spPr>
      </p:pic>
      <p:pic>
        <p:nvPicPr>
          <p:cNvPr id="51" name="Picture 50">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4266" y="4994149"/>
            <a:ext cx="498794" cy="519576"/>
          </a:xfrm>
          <a:prstGeom prst="rect">
            <a:avLst/>
          </a:prstGeom>
        </p:spPr>
      </p:pic>
      <p:pic>
        <p:nvPicPr>
          <p:cNvPr id="52" name="Picture 51">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78985" y="4384641"/>
            <a:ext cx="498794" cy="519576"/>
          </a:xfrm>
          <a:prstGeom prst="rect">
            <a:avLst/>
          </a:prstGeom>
        </p:spPr>
      </p:pic>
      <p:pic>
        <p:nvPicPr>
          <p:cNvPr id="53" name="Picture 52">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7134" y="2671020"/>
            <a:ext cx="498794" cy="519576"/>
          </a:xfrm>
          <a:prstGeom prst="rect">
            <a:avLst/>
          </a:prstGeom>
        </p:spPr>
      </p:pic>
      <p:pic>
        <p:nvPicPr>
          <p:cNvPr id="54" name="Picture 53">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4122" y="5573816"/>
            <a:ext cx="498794" cy="519576"/>
          </a:xfrm>
          <a:prstGeom prst="rect">
            <a:avLst/>
          </a:prstGeom>
        </p:spPr>
      </p:pic>
      <p:pic>
        <p:nvPicPr>
          <p:cNvPr id="55" name="Picture 54">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59016" y="3857785"/>
            <a:ext cx="498794" cy="519576"/>
          </a:xfrm>
          <a:prstGeom prst="rect">
            <a:avLst/>
          </a:prstGeom>
        </p:spPr>
      </p:pic>
      <p:pic>
        <p:nvPicPr>
          <p:cNvPr id="56" name="Picture 55">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9963" y="3237266"/>
            <a:ext cx="498794" cy="519576"/>
          </a:xfrm>
          <a:prstGeom prst="rect">
            <a:avLst/>
          </a:prstGeom>
        </p:spPr>
      </p:pic>
      <p:pic>
        <p:nvPicPr>
          <p:cNvPr id="57" name="Picture 56">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39963" y="4971540"/>
            <a:ext cx="498794" cy="519576"/>
          </a:xfrm>
          <a:prstGeom prst="rect">
            <a:avLst/>
          </a:prstGeom>
        </p:spPr>
      </p:pic>
      <p:pic>
        <p:nvPicPr>
          <p:cNvPr id="58" name="Picture 57">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2192" y="4412262"/>
            <a:ext cx="498794" cy="519576"/>
          </a:xfrm>
          <a:prstGeom prst="rect">
            <a:avLst/>
          </a:prstGeom>
        </p:spPr>
      </p:pic>
      <p:pic>
        <p:nvPicPr>
          <p:cNvPr id="59" name="Picture 58">
            <a:extLst>
              <a:ext uri="{FF2B5EF4-FFF2-40B4-BE49-F238E27FC236}">
                <a16:creationId xmlns:a16="http://schemas.microsoft.com/office/drawing/2014/main" id="{EF2A1E99-BC61-4561-82EF-6D725F7C07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72018" y="5548456"/>
            <a:ext cx="498794" cy="519576"/>
          </a:xfrm>
          <a:prstGeom prst="rect">
            <a:avLst/>
          </a:prstGeom>
        </p:spPr>
      </p:pic>
    </p:spTree>
    <p:extLst>
      <p:ext uri="{BB962C8B-B14F-4D97-AF65-F5344CB8AC3E}">
        <p14:creationId xmlns:p14="http://schemas.microsoft.com/office/powerpoint/2010/main" val="63278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55"/>
        <p:cNvGrpSpPr/>
        <p:nvPr/>
      </p:nvGrpSpPr>
      <p:grpSpPr>
        <a:xfrm>
          <a:off x="0" y="0"/>
          <a:ext cx="0" cy="0"/>
          <a:chOff x="0" y="0"/>
          <a:chExt cx="0" cy="0"/>
        </a:xfrm>
      </p:grpSpPr>
      <p:grpSp>
        <p:nvGrpSpPr>
          <p:cNvPr id="56" name="Google Shape;56;p1" descr="background rectangle"/>
          <p:cNvGrpSpPr/>
          <p:nvPr/>
        </p:nvGrpSpPr>
        <p:grpSpPr>
          <a:xfrm>
            <a:off x="-56445" y="0"/>
            <a:ext cx="12192000" cy="6858000"/>
            <a:chOff x="-56445" y="0"/>
            <a:chExt cx="12192000" cy="6858000"/>
          </a:xfrm>
        </p:grpSpPr>
        <p:grpSp>
          <p:nvGrpSpPr>
            <p:cNvPr id="57" name="Google Shape;57;p1"/>
            <p:cNvGrpSpPr/>
            <p:nvPr/>
          </p:nvGrpSpPr>
          <p:grpSpPr>
            <a:xfrm>
              <a:off x="-56445" y="0"/>
              <a:ext cx="12192000" cy="6858000"/>
              <a:chOff x="0" y="0"/>
              <a:chExt cx="12192000" cy="6858000"/>
            </a:xfrm>
          </p:grpSpPr>
          <p:sp>
            <p:nvSpPr>
              <p:cNvPr id="58" name="Google Shape;58;p1"/>
              <p:cNvSpPr/>
              <p:nvPr/>
            </p:nvSpPr>
            <p:spPr>
              <a:xfrm rot="5400000">
                <a:off x="4992512" y="-341488"/>
                <a:ext cx="6857998" cy="7540978"/>
              </a:xfrm>
              <a:prstGeom prst="triangle">
                <a:avLst>
                  <a:gd name="adj" fmla="val 0"/>
                </a:avLst>
              </a:prstGeom>
              <a:solidFill>
                <a:srgbClr val="FBF0D5"/>
              </a:solidFill>
              <a:ln>
                <a:noFill/>
              </a:ln>
            </p:spPr>
            <p:txBody>
              <a:bodyPr spcFirstLastPara="1" wrap="square" lIns="91425" tIns="45700" rIns="91425" bIns="45700" anchor="ctr" anchorCtr="0">
                <a:noAutofit/>
              </a:bodyPr>
              <a:lstStyle/>
              <a:p>
                <a:pPr algn="ctr"/>
                <a:endParaRPr sz="1600">
                  <a:solidFill>
                    <a:srgbClr val="FFFFFF"/>
                  </a:solidFill>
                  <a:latin typeface="Century Gothic"/>
                  <a:ea typeface="Century Gothic"/>
                  <a:cs typeface="Century Gothic"/>
                  <a:sym typeface="Century Gothic"/>
                </a:endParaRPr>
              </a:p>
            </p:txBody>
          </p:sp>
          <p:sp>
            <p:nvSpPr>
              <p:cNvPr id="59" name="Google Shape;59;p1"/>
              <p:cNvSpPr/>
              <p:nvPr/>
            </p:nvSpPr>
            <p:spPr>
              <a:xfrm>
                <a:off x="0" y="0"/>
                <a:ext cx="4651022" cy="6858000"/>
              </a:xfrm>
              <a:prstGeom prst="rect">
                <a:avLst/>
              </a:prstGeom>
              <a:solidFill>
                <a:srgbClr val="FBF0D5"/>
              </a:solidFill>
              <a:ln>
                <a:noFill/>
              </a:ln>
            </p:spPr>
            <p:txBody>
              <a:bodyPr spcFirstLastPara="1" wrap="square" lIns="91425" tIns="45700" rIns="91425" bIns="45700" anchor="ctr" anchorCtr="0">
                <a:noAutofit/>
              </a:bodyPr>
              <a:lstStyle/>
              <a:p>
                <a:pPr algn="ctr"/>
                <a:endParaRPr sz="1600">
                  <a:solidFill>
                    <a:srgbClr val="FFFFFF"/>
                  </a:solidFill>
                  <a:latin typeface="Century Gothic"/>
                  <a:ea typeface="Century Gothic"/>
                  <a:cs typeface="Century Gothic"/>
                  <a:sym typeface="Century Gothic"/>
                </a:endParaRPr>
              </a:p>
            </p:txBody>
          </p:sp>
        </p:grpSp>
        <p:sp>
          <p:nvSpPr>
            <p:cNvPr id="60" name="Google Shape;60;p1"/>
            <p:cNvSpPr/>
            <p:nvPr/>
          </p:nvSpPr>
          <p:spPr>
            <a:xfrm rot="5400000">
              <a:off x="4636029" y="-341488"/>
              <a:ext cx="6857998" cy="7540978"/>
            </a:xfrm>
            <a:prstGeom prst="triangle">
              <a:avLst>
                <a:gd name="adj" fmla="val 0"/>
              </a:avLst>
            </a:prstGeom>
            <a:solidFill>
              <a:srgbClr val="DAA520"/>
            </a:solidFill>
            <a:ln>
              <a:noFill/>
            </a:ln>
          </p:spPr>
          <p:txBody>
            <a:bodyPr spcFirstLastPara="1" wrap="square" lIns="91425" tIns="45700" rIns="91425" bIns="45700" anchor="ctr" anchorCtr="0">
              <a:noAutofit/>
            </a:bodyPr>
            <a:lstStyle/>
            <a:p>
              <a:pPr algn="ctr"/>
              <a:endParaRPr sz="1600">
                <a:solidFill>
                  <a:srgbClr val="FFFFFF"/>
                </a:solidFill>
                <a:latin typeface="Century Gothic"/>
                <a:ea typeface="Century Gothic"/>
                <a:cs typeface="Century Gothic"/>
                <a:sym typeface="Century Gothic"/>
              </a:endParaRPr>
            </a:p>
          </p:txBody>
        </p:sp>
        <p:sp>
          <p:nvSpPr>
            <p:cNvPr id="61" name="Google Shape;61;p1"/>
            <p:cNvSpPr/>
            <p:nvPr/>
          </p:nvSpPr>
          <p:spPr>
            <a:xfrm>
              <a:off x="-56445" y="0"/>
              <a:ext cx="4350984" cy="6858000"/>
            </a:xfrm>
            <a:prstGeom prst="rect">
              <a:avLst/>
            </a:prstGeom>
            <a:solidFill>
              <a:srgbClr val="DAA520"/>
            </a:solidFill>
            <a:ln>
              <a:noFill/>
            </a:ln>
          </p:spPr>
          <p:txBody>
            <a:bodyPr spcFirstLastPara="1" wrap="square" lIns="91425" tIns="45700" rIns="91425" bIns="45700" anchor="ctr" anchorCtr="0">
              <a:noAutofit/>
            </a:bodyPr>
            <a:lstStyle/>
            <a:p>
              <a:pPr algn="ctr"/>
              <a:endParaRPr sz="1600">
                <a:solidFill>
                  <a:srgbClr val="FFFFFF"/>
                </a:solidFill>
                <a:latin typeface="Century Gothic"/>
                <a:ea typeface="Century Gothic"/>
                <a:cs typeface="Century Gothic"/>
                <a:sym typeface="Century Gothic"/>
              </a:endParaRPr>
            </a:p>
          </p:txBody>
        </p:sp>
      </p:grpSp>
      <p:sp>
        <p:nvSpPr>
          <p:cNvPr id="62" name="Google Shape;62;p1"/>
          <p:cNvSpPr txBox="1">
            <a:spLocks noGrp="1"/>
          </p:cNvSpPr>
          <p:nvPr>
            <p:ph type="title"/>
          </p:nvPr>
        </p:nvSpPr>
        <p:spPr>
          <a:xfrm>
            <a:off x="291274" y="1925468"/>
            <a:ext cx="8135874" cy="14255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3600"/>
              <a:buFont typeface="Century Gothic"/>
              <a:buNone/>
            </a:pPr>
            <a:r>
              <a:rPr lang="en-GB" sz="3600" b="1" dirty="0">
                <a:solidFill>
                  <a:schemeClr val="bg1"/>
                </a:solidFill>
              </a:rPr>
              <a:t>Talking about movement into, and location in, places</a:t>
            </a:r>
            <a:endParaRPr sz="3600" b="1" dirty="0">
              <a:solidFill>
                <a:schemeClr val="bg1"/>
              </a:solidFill>
            </a:endParaRPr>
          </a:p>
        </p:txBody>
      </p:sp>
      <p:sp>
        <p:nvSpPr>
          <p:cNvPr id="63" name="Google Shape;63;p1"/>
          <p:cNvSpPr txBox="1">
            <a:spLocks noGrp="1"/>
          </p:cNvSpPr>
          <p:nvPr>
            <p:ph type="subTitle" idx="4294967295"/>
          </p:nvPr>
        </p:nvSpPr>
        <p:spPr>
          <a:xfrm>
            <a:off x="237806" y="3376069"/>
            <a:ext cx="9144000" cy="1655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dirty="0">
                <a:solidFill>
                  <a:schemeClr val="lt1"/>
                </a:solidFill>
              </a:rPr>
              <a:t>Prepositions </a:t>
            </a:r>
            <a:r>
              <a:rPr lang="en-GB" b="1" dirty="0">
                <a:solidFill>
                  <a:schemeClr val="lt1"/>
                </a:solidFill>
              </a:rPr>
              <a:t>in</a:t>
            </a:r>
            <a:r>
              <a:rPr lang="en-GB" dirty="0">
                <a:solidFill>
                  <a:schemeClr val="lt1"/>
                </a:solidFill>
              </a:rPr>
              <a:t> and </a:t>
            </a:r>
            <a:r>
              <a:rPr lang="en-GB" b="1" dirty="0">
                <a:solidFill>
                  <a:schemeClr val="lt1"/>
                </a:solidFill>
              </a:rPr>
              <a:t>auf </a:t>
            </a:r>
            <a:br>
              <a:rPr lang="en-GB" dirty="0">
                <a:solidFill>
                  <a:schemeClr val="lt1"/>
                </a:solidFill>
              </a:rPr>
            </a:br>
            <a:r>
              <a:rPr lang="en-GB" dirty="0">
                <a:solidFill>
                  <a:schemeClr val="lt1"/>
                </a:solidFill>
              </a:rPr>
              <a:t>+ R2 (</a:t>
            </a:r>
            <a:r>
              <a:rPr lang="en-GB" dirty="0" err="1">
                <a:solidFill>
                  <a:schemeClr val="lt1"/>
                </a:solidFill>
              </a:rPr>
              <a:t>acc</a:t>
            </a:r>
            <a:r>
              <a:rPr lang="en-GB" dirty="0">
                <a:solidFill>
                  <a:schemeClr val="lt1"/>
                </a:solidFill>
              </a:rPr>
              <a:t>) + movement</a:t>
            </a:r>
            <a:br>
              <a:rPr lang="en-GB" dirty="0">
                <a:solidFill>
                  <a:schemeClr val="lt1"/>
                </a:solidFill>
              </a:rPr>
            </a:br>
            <a:r>
              <a:rPr lang="en-GB" dirty="0">
                <a:solidFill>
                  <a:schemeClr val="lt1"/>
                </a:solidFill>
              </a:rPr>
              <a:t>+ R3(</a:t>
            </a:r>
            <a:r>
              <a:rPr lang="en-GB" dirty="0" err="1">
                <a:solidFill>
                  <a:schemeClr val="lt1"/>
                </a:solidFill>
              </a:rPr>
              <a:t>dat</a:t>
            </a:r>
            <a:r>
              <a:rPr lang="en-GB" dirty="0">
                <a:solidFill>
                  <a:schemeClr val="lt1"/>
                </a:solidFill>
              </a:rPr>
              <a:t>) + location</a:t>
            </a:r>
            <a:endParaRPr dirty="0">
              <a:solidFill>
                <a:schemeClr val="lt1"/>
              </a:solidFill>
            </a:endParaRPr>
          </a:p>
        </p:txBody>
      </p:sp>
      <p:sp>
        <p:nvSpPr>
          <p:cNvPr id="64" name="Google Shape;64;p1"/>
          <p:cNvSpPr txBox="1"/>
          <p:nvPr/>
        </p:nvSpPr>
        <p:spPr>
          <a:xfrm>
            <a:off x="161930" y="5308430"/>
            <a:ext cx="5784972" cy="998893"/>
          </a:xfrm>
          <a:prstGeom prst="rect">
            <a:avLst/>
          </a:prstGeom>
          <a:noFill/>
          <a:ln>
            <a:noFill/>
          </a:ln>
        </p:spPr>
        <p:txBody>
          <a:bodyPr spcFirstLastPara="1" wrap="square" lIns="91425" tIns="45700" rIns="91425" bIns="45700" anchor="ctr" anchorCtr="0">
            <a:noAutofit/>
          </a:bodyPr>
          <a:lstStyle/>
          <a:p>
            <a:pPr>
              <a:lnSpc>
                <a:spcPct val="90000"/>
              </a:lnSpc>
              <a:buClr>
                <a:srgbClr val="FFFFFF"/>
              </a:buClr>
              <a:buSzPts val="1800"/>
              <a:buFont typeface="Century Gothic"/>
              <a:buNone/>
            </a:pPr>
            <a:r>
              <a:rPr lang="en-GB" sz="1800" b="1" dirty="0">
                <a:solidFill>
                  <a:srgbClr val="FFFFFF"/>
                </a:solidFill>
                <a:latin typeface="Century Gothic"/>
                <a:ea typeface="Century Gothic"/>
                <a:cs typeface="Century Gothic"/>
                <a:sym typeface="Century Gothic"/>
              </a:rPr>
              <a:t>Y7 German </a:t>
            </a:r>
            <a:endParaRPr dirty="0"/>
          </a:p>
          <a:p>
            <a:pPr>
              <a:lnSpc>
                <a:spcPct val="90000"/>
              </a:lnSpc>
              <a:buClr>
                <a:srgbClr val="FFFFFF"/>
              </a:buClr>
              <a:buSzPts val="1800"/>
              <a:buFont typeface="Century Gothic"/>
              <a:buNone/>
            </a:pPr>
            <a:r>
              <a:rPr lang="en-GB" sz="1800" dirty="0">
                <a:solidFill>
                  <a:srgbClr val="FFFFFF"/>
                </a:solidFill>
                <a:latin typeface="Century Gothic"/>
                <a:ea typeface="Century Gothic"/>
                <a:cs typeface="Century Gothic"/>
                <a:sym typeface="Century Gothic"/>
              </a:rPr>
              <a:t>Term 3.1 - Week 3 - Lesson 54</a:t>
            </a:r>
            <a:endParaRPr sz="1800" dirty="0">
              <a:solidFill>
                <a:srgbClr val="FFFFFF"/>
              </a:solidFill>
              <a:latin typeface="Century Gothic"/>
              <a:ea typeface="Century Gothic"/>
              <a:cs typeface="Century Gothic"/>
              <a:sym typeface="Century Gothic"/>
            </a:endParaRPr>
          </a:p>
        </p:txBody>
      </p:sp>
      <p:sp>
        <p:nvSpPr>
          <p:cNvPr id="65" name="Google Shape;65;p1"/>
          <p:cNvSpPr txBox="1"/>
          <p:nvPr/>
        </p:nvSpPr>
        <p:spPr>
          <a:xfrm>
            <a:off x="161930" y="6161349"/>
            <a:ext cx="5784972" cy="594189"/>
          </a:xfrm>
          <a:prstGeom prst="rect">
            <a:avLst/>
          </a:prstGeom>
          <a:noFill/>
          <a:ln>
            <a:noFill/>
          </a:ln>
        </p:spPr>
        <p:txBody>
          <a:bodyPr spcFirstLastPara="1" wrap="square" lIns="91425" tIns="45700" rIns="91425" bIns="45700" anchor="ctr" anchorCtr="0">
            <a:noAutofit/>
          </a:bodyPr>
          <a:lstStyle/>
          <a:p>
            <a:pPr>
              <a:lnSpc>
                <a:spcPct val="90000"/>
              </a:lnSpc>
              <a:buClr>
                <a:srgbClr val="FFFFFF"/>
              </a:buClr>
              <a:buSzPts val="1400"/>
              <a:buFont typeface="Century Gothic"/>
              <a:buNone/>
            </a:pPr>
            <a:r>
              <a:rPr lang="en-GB" dirty="0">
                <a:solidFill>
                  <a:srgbClr val="FFFFFF"/>
                </a:solidFill>
                <a:latin typeface="Century Gothic"/>
                <a:ea typeface="Century Gothic"/>
                <a:cs typeface="Century Gothic"/>
                <a:sym typeface="Century Gothic"/>
              </a:rPr>
              <a:t>Mel Yates / Stephen Owen / Rachel Hawkes</a:t>
            </a:r>
            <a:endParaRPr sz="1600" dirty="0">
              <a:solidFill>
                <a:srgbClr val="FFFFFF"/>
              </a:solidFill>
              <a:latin typeface="Century Gothic"/>
              <a:ea typeface="Century Gothic"/>
              <a:cs typeface="Century Gothic"/>
              <a:sym typeface="Century Gothic"/>
            </a:endParaRPr>
          </a:p>
          <a:p>
            <a:pPr>
              <a:lnSpc>
                <a:spcPct val="90000"/>
              </a:lnSpc>
              <a:buClr>
                <a:srgbClr val="FFFFFF"/>
              </a:buClr>
              <a:buSzPts val="1400"/>
              <a:buFont typeface="Century Gothic"/>
              <a:buNone/>
            </a:pPr>
            <a:r>
              <a:rPr lang="en-GB" dirty="0">
                <a:solidFill>
                  <a:srgbClr val="FFFFFF"/>
                </a:solidFill>
                <a:latin typeface="Century Gothic"/>
                <a:ea typeface="Century Gothic"/>
                <a:cs typeface="Century Gothic"/>
                <a:sym typeface="Century Gothic"/>
              </a:rPr>
              <a:t>Date updated: 04/05/20</a:t>
            </a:r>
            <a:endParaRPr dirty="0">
              <a:solidFill>
                <a:srgbClr val="FFFFFF"/>
              </a:solidFill>
              <a:latin typeface="Century Gothic"/>
              <a:ea typeface="Century Gothic"/>
              <a:cs typeface="Century Gothic"/>
              <a:sym typeface="Century Gothic"/>
            </a:endParaRPr>
          </a:p>
        </p:txBody>
      </p:sp>
      <p:pic>
        <p:nvPicPr>
          <p:cNvPr id="66" name="Google Shape;66;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extLst>
      <p:ext uri="{BB962C8B-B14F-4D97-AF65-F5344CB8AC3E}">
        <p14:creationId xmlns:p14="http://schemas.microsoft.com/office/powerpoint/2010/main" val="2022783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532926" y="1760054"/>
            <a:ext cx="30430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___ulfach</a:t>
            </a:r>
            <a:endParaRPr lang="en-GB" sz="4400" dirty="0">
              <a:solidFill>
                <a:srgbClr val="002060"/>
              </a:solidFill>
              <a:latin typeface="Century Gothic" panose="020B0502020202020204" pitchFamily="34" charset="0"/>
            </a:endParaRPr>
          </a:p>
        </p:txBody>
      </p:sp>
      <p:sp>
        <p:nvSpPr>
          <p:cNvPr id="46" name="TextBox 45"/>
          <p:cNvSpPr txBox="1"/>
          <p:nvPr/>
        </p:nvSpPr>
        <p:spPr>
          <a:xfrm>
            <a:off x="1486669" y="2768378"/>
            <a:ext cx="24433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__ehen</a:t>
            </a:r>
            <a:endParaRPr lang="en-GB" sz="4400" dirty="0">
              <a:solidFill>
                <a:srgbClr val="002060"/>
              </a:solidFill>
              <a:latin typeface="Century Gothic" panose="020B0502020202020204" pitchFamily="34" charset="0"/>
            </a:endParaRPr>
          </a:p>
        </p:txBody>
      </p:sp>
      <p:sp>
        <p:nvSpPr>
          <p:cNvPr id="47" name="TextBox 46"/>
          <p:cNvSpPr txBox="1"/>
          <p:nvPr/>
        </p:nvSpPr>
        <p:spPr>
          <a:xfrm>
            <a:off x="1443973" y="3739137"/>
            <a:ext cx="24433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__ück</a:t>
            </a:r>
            <a:endParaRPr lang="en-GB" sz="4400" dirty="0">
              <a:solidFill>
                <a:srgbClr val="002060"/>
              </a:solidFill>
              <a:latin typeface="Century Gothic" panose="020B0502020202020204" pitchFamily="34" charset="0"/>
            </a:endParaRPr>
          </a:p>
        </p:txBody>
      </p:sp>
      <p:sp>
        <p:nvSpPr>
          <p:cNvPr id="48" name="TextBox 47"/>
          <p:cNvSpPr txBox="1"/>
          <p:nvPr/>
        </p:nvSpPr>
        <p:spPr>
          <a:xfrm>
            <a:off x="1444731" y="4622761"/>
            <a:ext cx="314793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____reiben</a:t>
            </a:r>
            <a:endParaRPr lang="en-GB" sz="4400" dirty="0">
              <a:solidFill>
                <a:srgbClr val="002060"/>
              </a:solidFill>
              <a:latin typeface="Century Gothic" panose="020B0502020202020204" pitchFamily="34" charset="0"/>
            </a:endParaRPr>
          </a:p>
        </p:txBody>
      </p:sp>
      <p:sp>
        <p:nvSpPr>
          <p:cNvPr id="49" name="TextBox 48"/>
          <p:cNvSpPr txBox="1"/>
          <p:nvPr/>
        </p:nvSpPr>
        <p:spPr>
          <a:xfrm>
            <a:off x="7880513" y="4643131"/>
            <a:ext cx="314793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Gut ___ein</a:t>
            </a:r>
            <a:endParaRPr lang="en-GB" sz="4400" dirty="0">
              <a:solidFill>
                <a:srgbClr val="002060"/>
              </a:solidFill>
              <a:latin typeface="Century Gothic" panose="020B0502020202020204" pitchFamily="34" charset="0"/>
            </a:endParaRPr>
          </a:p>
        </p:txBody>
      </p:sp>
      <p:sp>
        <p:nvSpPr>
          <p:cNvPr id="50" name="TextBox 49"/>
          <p:cNvSpPr txBox="1"/>
          <p:nvPr/>
        </p:nvSpPr>
        <p:spPr>
          <a:xfrm>
            <a:off x="7880513" y="1769238"/>
            <a:ext cx="314793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 __reng</a:t>
            </a:r>
            <a:endParaRPr lang="en-GB" sz="4400" dirty="0">
              <a:solidFill>
                <a:srgbClr val="002060"/>
              </a:solidFill>
              <a:latin typeface="Century Gothic" panose="020B0502020202020204" pitchFamily="34" charset="0"/>
            </a:endParaRPr>
          </a:p>
        </p:txBody>
      </p:sp>
      <p:sp>
        <p:nvSpPr>
          <p:cNvPr id="53" name="TextBox 52"/>
          <p:cNvSpPr txBox="1"/>
          <p:nvPr/>
        </p:nvSpPr>
        <p:spPr>
          <a:xfrm>
            <a:off x="7880513" y="2777267"/>
            <a:ext cx="3966713"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Ge ___enk</a:t>
            </a:r>
            <a:endParaRPr lang="en-GB" sz="4400" dirty="0">
              <a:solidFill>
                <a:srgbClr val="002060"/>
              </a:solidFill>
              <a:latin typeface="Century Gothic" panose="020B0502020202020204" pitchFamily="34" charset="0"/>
            </a:endParaRPr>
          </a:p>
        </p:txBody>
      </p:sp>
      <p:sp>
        <p:nvSpPr>
          <p:cNvPr id="55" name="TextBox 54"/>
          <p:cNvSpPr txBox="1"/>
          <p:nvPr/>
        </p:nvSpPr>
        <p:spPr>
          <a:xfrm>
            <a:off x="7940843" y="3856013"/>
            <a:ext cx="384605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Deut___</a:t>
            </a:r>
            <a:endParaRPr lang="en-GB" sz="4400" dirty="0">
              <a:solidFill>
                <a:srgbClr val="002060"/>
              </a:solidFill>
              <a:latin typeface="Century Gothic" panose="020B0502020202020204" pitchFamily="34" charset="0"/>
            </a:endParaRPr>
          </a:p>
        </p:txBody>
      </p:sp>
      <p:sp>
        <p:nvSpPr>
          <p:cNvPr id="2" name="TextBox 1"/>
          <p:cNvSpPr txBox="1"/>
          <p:nvPr/>
        </p:nvSpPr>
        <p:spPr>
          <a:xfrm>
            <a:off x="1364863" y="1739100"/>
            <a:ext cx="1179003" cy="769441"/>
          </a:xfrm>
          <a:prstGeom prst="rect">
            <a:avLst/>
          </a:prstGeom>
          <a:noFill/>
        </p:spPr>
        <p:txBody>
          <a:bodyPr wrap="square" rtlCol="0">
            <a:spAutoFit/>
          </a:bodyPr>
          <a:lstStyle/>
          <a:p>
            <a:r>
              <a:rPr lang="en-GB" sz="4400">
                <a:solidFill>
                  <a:srgbClr val="ED7D31"/>
                </a:solidFill>
                <a:latin typeface="Century Gothic" panose="020B0502020202020204" pitchFamily="34" charset="0"/>
              </a:rPr>
              <a:t>Sch</a:t>
            </a:r>
            <a:endParaRPr lang="en-GB" sz="4400" dirty="0">
              <a:solidFill>
                <a:srgbClr val="ED7D31"/>
              </a:solidFill>
              <a:latin typeface="Century Gothic" panose="020B0502020202020204" pitchFamily="34" charset="0"/>
            </a:endParaRPr>
          </a:p>
        </p:txBody>
      </p:sp>
      <p:sp>
        <p:nvSpPr>
          <p:cNvPr id="25" name="TextBox 24"/>
          <p:cNvSpPr txBox="1"/>
          <p:nvPr/>
        </p:nvSpPr>
        <p:spPr>
          <a:xfrm>
            <a:off x="1620876" y="2770348"/>
            <a:ext cx="1179003" cy="769441"/>
          </a:xfrm>
          <a:prstGeom prst="rect">
            <a:avLst/>
          </a:prstGeom>
          <a:noFill/>
        </p:spPr>
        <p:txBody>
          <a:bodyPr wrap="square" rtlCol="0">
            <a:spAutoFit/>
          </a:bodyPr>
          <a:lstStyle/>
          <a:p>
            <a:r>
              <a:rPr lang="en-GB" sz="4400">
                <a:solidFill>
                  <a:srgbClr val="ED7D31"/>
                </a:solidFill>
                <a:latin typeface="Century Gothic" panose="020B0502020202020204" pitchFamily="34" charset="0"/>
              </a:rPr>
              <a:t>st</a:t>
            </a:r>
            <a:endParaRPr lang="en-GB" sz="4400" dirty="0">
              <a:solidFill>
                <a:srgbClr val="ED7D31"/>
              </a:solidFill>
              <a:latin typeface="Century Gothic" panose="020B0502020202020204" pitchFamily="34" charset="0"/>
            </a:endParaRPr>
          </a:p>
        </p:txBody>
      </p:sp>
      <p:sp>
        <p:nvSpPr>
          <p:cNvPr id="26" name="TextBox 25"/>
          <p:cNvSpPr txBox="1"/>
          <p:nvPr/>
        </p:nvSpPr>
        <p:spPr>
          <a:xfrm>
            <a:off x="1514261" y="3721090"/>
            <a:ext cx="861830" cy="769441"/>
          </a:xfrm>
          <a:prstGeom prst="rect">
            <a:avLst/>
          </a:prstGeom>
          <a:noFill/>
        </p:spPr>
        <p:txBody>
          <a:bodyPr wrap="square" rtlCol="0">
            <a:spAutoFit/>
          </a:bodyPr>
          <a:lstStyle/>
          <a:p>
            <a:r>
              <a:rPr lang="en-GB" sz="4400">
                <a:solidFill>
                  <a:srgbClr val="ED7D31"/>
                </a:solidFill>
                <a:latin typeface="Century Gothic" panose="020B0502020202020204" pitchFamily="34" charset="0"/>
              </a:rPr>
              <a:t>St</a:t>
            </a:r>
            <a:endParaRPr lang="en-GB" sz="4400" dirty="0">
              <a:solidFill>
                <a:srgbClr val="ED7D31"/>
              </a:solidFill>
              <a:latin typeface="Century Gothic" panose="020B0502020202020204" pitchFamily="34" charset="0"/>
            </a:endParaRPr>
          </a:p>
        </p:txBody>
      </p:sp>
      <p:sp>
        <p:nvSpPr>
          <p:cNvPr id="27" name="TextBox 26"/>
          <p:cNvSpPr txBox="1"/>
          <p:nvPr/>
        </p:nvSpPr>
        <p:spPr>
          <a:xfrm>
            <a:off x="1532926" y="4622760"/>
            <a:ext cx="1862416" cy="769441"/>
          </a:xfrm>
          <a:prstGeom prst="rect">
            <a:avLst/>
          </a:prstGeom>
          <a:noFill/>
        </p:spPr>
        <p:txBody>
          <a:bodyPr wrap="square" rtlCol="0">
            <a:spAutoFit/>
          </a:bodyPr>
          <a:lstStyle/>
          <a:p>
            <a:r>
              <a:rPr lang="en-GB" sz="4400" dirty="0" err="1">
                <a:solidFill>
                  <a:srgbClr val="ED7D31"/>
                </a:solidFill>
                <a:latin typeface="Century Gothic" panose="020B0502020202020204" pitchFamily="34" charset="0"/>
              </a:rPr>
              <a:t>sch</a:t>
            </a:r>
            <a:endParaRPr lang="en-GB" sz="4400" dirty="0">
              <a:solidFill>
                <a:srgbClr val="ED7D31"/>
              </a:solidFill>
              <a:latin typeface="Century Gothic" panose="020B0502020202020204" pitchFamily="34" charset="0"/>
            </a:endParaRPr>
          </a:p>
        </p:txBody>
      </p:sp>
      <p:sp>
        <p:nvSpPr>
          <p:cNvPr id="28" name="TextBox 27"/>
          <p:cNvSpPr txBox="1"/>
          <p:nvPr/>
        </p:nvSpPr>
        <p:spPr>
          <a:xfrm>
            <a:off x="8771047" y="4643131"/>
            <a:ext cx="1512189" cy="769441"/>
          </a:xfrm>
          <a:prstGeom prst="rect">
            <a:avLst/>
          </a:prstGeom>
          <a:noFill/>
        </p:spPr>
        <p:txBody>
          <a:bodyPr wrap="square" rtlCol="0">
            <a:spAutoFit/>
          </a:bodyPr>
          <a:lstStyle/>
          <a:p>
            <a:pPr algn="ctr"/>
            <a:r>
              <a:rPr lang="en-GB" sz="4400">
                <a:solidFill>
                  <a:srgbClr val="ED7D31"/>
                </a:solidFill>
                <a:latin typeface="Century Gothic" panose="020B0502020202020204" pitchFamily="34" charset="0"/>
              </a:rPr>
              <a:t>sch</a:t>
            </a:r>
            <a:endParaRPr lang="en-GB" sz="4400" dirty="0">
              <a:solidFill>
                <a:srgbClr val="ED7D31"/>
              </a:solidFill>
              <a:latin typeface="Century Gothic" panose="020B0502020202020204" pitchFamily="34" charset="0"/>
            </a:endParaRPr>
          </a:p>
        </p:txBody>
      </p:sp>
      <p:sp>
        <p:nvSpPr>
          <p:cNvPr id="30" name="TextBox 29"/>
          <p:cNvSpPr txBox="1"/>
          <p:nvPr/>
        </p:nvSpPr>
        <p:spPr>
          <a:xfrm>
            <a:off x="8116248" y="1760054"/>
            <a:ext cx="1179003" cy="769441"/>
          </a:xfrm>
          <a:prstGeom prst="rect">
            <a:avLst/>
          </a:prstGeom>
          <a:noFill/>
        </p:spPr>
        <p:txBody>
          <a:bodyPr wrap="square" rtlCol="0">
            <a:spAutoFit/>
          </a:bodyPr>
          <a:lstStyle/>
          <a:p>
            <a:r>
              <a:rPr lang="en-GB" sz="4400">
                <a:solidFill>
                  <a:srgbClr val="ED7D31"/>
                </a:solidFill>
                <a:latin typeface="Century Gothic" panose="020B0502020202020204" pitchFamily="34" charset="0"/>
              </a:rPr>
              <a:t>st</a:t>
            </a:r>
            <a:endParaRPr lang="en-GB" sz="4400" dirty="0">
              <a:solidFill>
                <a:srgbClr val="ED7D31"/>
              </a:solidFill>
              <a:latin typeface="Century Gothic" panose="020B0502020202020204" pitchFamily="34" charset="0"/>
            </a:endParaRPr>
          </a:p>
        </p:txBody>
      </p:sp>
      <p:sp>
        <p:nvSpPr>
          <p:cNvPr id="32" name="TextBox 31"/>
          <p:cNvSpPr txBox="1"/>
          <p:nvPr/>
        </p:nvSpPr>
        <p:spPr>
          <a:xfrm>
            <a:off x="8771047" y="2777266"/>
            <a:ext cx="1187155" cy="769441"/>
          </a:xfrm>
          <a:prstGeom prst="rect">
            <a:avLst/>
          </a:prstGeom>
          <a:noFill/>
        </p:spPr>
        <p:txBody>
          <a:bodyPr wrap="square" rtlCol="0">
            <a:spAutoFit/>
          </a:bodyPr>
          <a:lstStyle/>
          <a:p>
            <a:r>
              <a:rPr lang="en-GB" sz="4400">
                <a:solidFill>
                  <a:srgbClr val="ED7D31"/>
                </a:solidFill>
                <a:latin typeface="Century Gothic" panose="020B0502020202020204" pitchFamily="34" charset="0"/>
              </a:rPr>
              <a:t>sch</a:t>
            </a:r>
            <a:endParaRPr lang="en-GB" sz="4400" dirty="0">
              <a:solidFill>
                <a:srgbClr val="ED7D31"/>
              </a:solidFill>
              <a:latin typeface="Century Gothic" panose="020B0502020202020204" pitchFamily="34" charset="0"/>
            </a:endParaRPr>
          </a:p>
        </p:txBody>
      </p:sp>
      <p:sp>
        <p:nvSpPr>
          <p:cNvPr id="31" name="Google Shape;539;p39">
            <a:hlinkClick r:id="" action="ppaction://noaction">
              <a:snd r:embed="rId3" name="Schulfach.wav"/>
            </a:hlinkClick>
          </p:cNvPr>
          <p:cNvSpPr/>
          <p:nvPr/>
        </p:nvSpPr>
        <p:spPr>
          <a:xfrm>
            <a:off x="758525" y="1968943"/>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a:t>
            </a:r>
            <a:endParaRPr/>
          </a:p>
        </p:txBody>
      </p:sp>
      <p:sp>
        <p:nvSpPr>
          <p:cNvPr id="33" name="Google Shape;539;p39">
            <a:hlinkClick r:id="" action="ppaction://noaction">
              <a:snd r:embed="rId4" name="stehen.wav"/>
            </a:hlinkClick>
          </p:cNvPr>
          <p:cNvSpPr/>
          <p:nvPr/>
        </p:nvSpPr>
        <p:spPr>
          <a:xfrm>
            <a:off x="784460" y="292663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bg1"/>
                </a:solidFill>
                <a:latin typeface="Century Gothic" panose="020B0502020202020204" pitchFamily="34" charset="0"/>
              </a:rPr>
              <a:t>2</a:t>
            </a:r>
            <a:endParaRPr sz="2400" b="1">
              <a:solidFill>
                <a:schemeClr val="bg1"/>
              </a:solidFill>
              <a:latin typeface="Century Gothic" panose="020B0502020202020204" pitchFamily="34" charset="0"/>
            </a:endParaRPr>
          </a:p>
        </p:txBody>
      </p:sp>
      <p:sp>
        <p:nvSpPr>
          <p:cNvPr id="35" name="Google Shape;539;p39">
            <a:hlinkClick r:id="" action="ppaction://noaction">
              <a:snd r:embed="rId5" name="Stuck.wav"/>
            </a:hlinkClick>
          </p:cNvPr>
          <p:cNvSpPr/>
          <p:nvPr/>
        </p:nvSpPr>
        <p:spPr>
          <a:xfrm>
            <a:off x="802746" y="3936163"/>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36" name="Google Shape;539;p39">
            <a:hlinkClick r:id="" action="ppaction://noaction">
              <a:snd r:embed="rId6" name="schreiben.wav"/>
            </a:hlinkClick>
          </p:cNvPr>
          <p:cNvSpPr/>
          <p:nvPr/>
        </p:nvSpPr>
        <p:spPr>
          <a:xfrm>
            <a:off x="780277" y="4861119"/>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37" name="Google Shape;539;p39">
            <a:hlinkClick r:id="" action="ppaction://noaction">
              <a:snd r:embed="rId7" name="streng.wav"/>
            </a:hlinkClick>
          </p:cNvPr>
          <p:cNvSpPr/>
          <p:nvPr/>
        </p:nvSpPr>
        <p:spPr>
          <a:xfrm>
            <a:off x="7239286" y="2003118"/>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sym typeface="Century Gothic"/>
              </a:rPr>
              <a:t>6</a:t>
            </a:r>
            <a:endParaRPr/>
          </a:p>
        </p:txBody>
      </p:sp>
      <p:sp>
        <p:nvSpPr>
          <p:cNvPr id="38" name="Google Shape;539;p39">
            <a:hlinkClick r:id="" action="ppaction://noaction">
              <a:snd r:embed="rId8" name="Geschenk.wav"/>
            </a:hlinkClick>
          </p:cNvPr>
          <p:cNvSpPr/>
          <p:nvPr/>
        </p:nvSpPr>
        <p:spPr>
          <a:xfrm>
            <a:off x="7239286" y="2994536"/>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sym typeface="Century Gothic"/>
              </a:rPr>
              <a:t>7</a:t>
            </a:r>
            <a:endParaRPr/>
          </a:p>
        </p:txBody>
      </p:sp>
      <p:sp>
        <p:nvSpPr>
          <p:cNvPr id="39" name="Google Shape;539;p39">
            <a:hlinkClick r:id="" action="ppaction://noaction">
              <a:snd r:embed="rId9" name="Deutsch.wav"/>
            </a:hlinkClick>
          </p:cNvPr>
          <p:cNvSpPr/>
          <p:nvPr/>
        </p:nvSpPr>
        <p:spPr>
          <a:xfrm>
            <a:off x="7239286" y="394042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sym typeface="Century Gothic"/>
              </a:rPr>
              <a:t>8</a:t>
            </a:r>
            <a:endParaRPr/>
          </a:p>
        </p:txBody>
      </p:sp>
      <p:sp>
        <p:nvSpPr>
          <p:cNvPr id="40" name="Google Shape;539;p39">
            <a:hlinkClick r:id="" action="ppaction://noaction">
              <a:snd r:embed="rId10" name="Gutschein.wav"/>
            </a:hlinkClick>
          </p:cNvPr>
          <p:cNvSpPr/>
          <p:nvPr/>
        </p:nvSpPr>
        <p:spPr>
          <a:xfrm>
            <a:off x="7246666" y="4801386"/>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sym typeface="Century Gothic"/>
              </a:rPr>
              <a:t>9</a:t>
            </a:r>
            <a:endParaRPr/>
          </a:p>
        </p:txBody>
      </p:sp>
      <p:sp>
        <p:nvSpPr>
          <p:cNvPr id="41" name="Google Shape;89;p3"/>
          <p:cNvSpPr/>
          <p:nvPr/>
        </p:nvSpPr>
        <p:spPr>
          <a:xfrm>
            <a:off x="9295252" y="247046"/>
            <a:ext cx="2662076" cy="41217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hören und schreiben</a:t>
            </a:r>
            <a:endParaRPr sz="1800" b="1">
              <a:solidFill>
                <a:srgbClr val="FFFFFF"/>
              </a:solidFill>
              <a:latin typeface="Century Gothic"/>
              <a:ea typeface="Century Gothic"/>
              <a:cs typeface="Century Gothic"/>
              <a:sym typeface="Century Gothic"/>
            </a:endParaRPr>
          </a:p>
        </p:txBody>
      </p:sp>
      <p:sp>
        <p:nvSpPr>
          <p:cNvPr id="4" name="Title 3"/>
          <p:cNvSpPr>
            <a:spLocks noGrp="1"/>
          </p:cNvSpPr>
          <p:nvPr>
            <p:ph type="title"/>
          </p:nvPr>
        </p:nvSpPr>
        <p:spPr/>
        <p:txBody>
          <a:bodyPr/>
          <a:lstStyle/>
          <a:p>
            <a:pPr algn="ctr"/>
            <a:r>
              <a:rPr lang="en-GB" b="1">
                <a:solidFill>
                  <a:schemeClr val="accent2"/>
                </a:solidFill>
                <a:latin typeface="Century Gothic" panose="020B0502020202020204" pitchFamily="34" charset="0"/>
              </a:rPr>
              <a:t>SCH oder ST?</a:t>
            </a:r>
            <a:br>
              <a:rPr lang="en-GB" b="1">
                <a:solidFill>
                  <a:schemeClr val="accent2"/>
                </a:solidFill>
                <a:latin typeface="Century Gothic" panose="020B0502020202020204" pitchFamily="34" charset="0"/>
              </a:rPr>
            </a:br>
            <a:endParaRPr lang="en-GB"/>
          </a:p>
        </p:txBody>
      </p:sp>
      <p:sp>
        <p:nvSpPr>
          <p:cNvPr id="29" name="Google Shape;539;p39">
            <a:hlinkClick r:id="" action="ppaction://noaction">
              <a:snd r:embed="rId11" name="Fleisch.wav"/>
            </a:hlinkClick>
          </p:cNvPr>
          <p:cNvSpPr/>
          <p:nvPr/>
        </p:nvSpPr>
        <p:spPr>
          <a:xfrm>
            <a:off x="780277" y="5747270"/>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sym typeface="Century Gothic"/>
              </a:rPr>
              <a:t>5</a:t>
            </a:r>
            <a:endParaRPr/>
          </a:p>
        </p:txBody>
      </p:sp>
      <p:sp>
        <p:nvSpPr>
          <p:cNvPr id="42" name="Google Shape;539;p39">
            <a:hlinkClick r:id="" action="ppaction://noaction">
              <a:snd r:embed="rId12" name="Kunst.wav"/>
            </a:hlinkClick>
          </p:cNvPr>
          <p:cNvSpPr/>
          <p:nvPr/>
        </p:nvSpPr>
        <p:spPr>
          <a:xfrm>
            <a:off x="7246666" y="574727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sym typeface="Century Gothic"/>
              </a:rPr>
              <a:t>10</a:t>
            </a:r>
            <a:endParaRPr sz="1100"/>
          </a:p>
        </p:txBody>
      </p:sp>
      <p:sp>
        <p:nvSpPr>
          <p:cNvPr id="44" name="TextBox 43"/>
          <p:cNvSpPr txBox="1"/>
          <p:nvPr/>
        </p:nvSpPr>
        <p:spPr>
          <a:xfrm>
            <a:off x="1443973" y="5566617"/>
            <a:ext cx="3966713"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Flei ___</a:t>
            </a:r>
            <a:endParaRPr lang="en-GB" sz="4400" dirty="0">
              <a:solidFill>
                <a:srgbClr val="002060"/>
              </a:solidFill>
              <a:latin typeface="Century Gothic" panose="020B0502020202020204" pitchFamily="34" charset="0"/>
            </a:endParaRPr>
          </a:p>
        </p:txBody>
      </p:sp>
      <p:sp>
        <p:nvSpPr>
          <p:cNvPr id="51" name="TextBox 50"/>
          <p:cNvSpPr txBox="1"/>
          <p:nvPr/>
        </p:nvSpPr>
        <p:spPr>
          <a:xfrm>
            <a:off x="2376091" y="5566617"/>
            <a:ext cx="1187155" cy="769441"/>
          </a:xfrm>
          <a:prstGeom prst="rect">
            <a:avLst/>
          </a:prstGeom>
          <a:noFill/>
        </p:spPr>
        <p:txBody>
          <a:bodyPr wrap="square" rtlCol="0">
            <a:spAutoFit/>
          </a:bodyPr>
          <a:lstStyle/>
          <a:p>
            <a:r>
              <a:rPr lang="en-GB" sz="4400">
                <a:solidFill>
                  <a:srgbClr val="ED7D31"/>
                </a:solidFill>
                <a:latin typeface="Century Gothic" panose="020B0502020202020204" pitchFamily="34" charset="0"/>
              </a:rPr>
              <a:t>sch</a:t>
            </a:r>
            <a:endParaRPr lang="en-GB" sz="4400" dirty="0">
              <a:solidFill>
                <a:srgbClr val="ED7D31"/>
              </a:solidFill>
              <a:latin typeface="Century Gothic" panose="020B0502020202020204" pitchFamily="34" charset="0"/>
            </a:endParaRPr>
          </a:p>
        </p:txBody>
      </p:sp>
      <p:sp>
        <p:nvSpPr>
          <p:cNvPr id="52" name="TextBox 51"/>
          <p:cNvSpPr txBox="1"/>
          <p:nvPr/>
        </p:nvSpPr>
        <p:spPr>
          <a:xfrm>
            <a:off x="9270291" y="3856012"/>
            <a:ext cx="1187155" cy="769441"/>
          </a:xfrm>
          <a:prstGeom prst="rect">
            <a:avLst/>
          </a:prstGeom>
          <a:noFill/>
        </p:spPr>
        <p:txBody>
          <a:bodyPr wrap="square" rtlCol="0">
            <a:spAutoFit/>
          </a:bodyPr>
          <a:lstStyle/>
          <a:p>
            <a:r>
              <a:rPr lang="en-GB" sz="4400">
                <a:solidFill>
                  <a:srgbClr val="ED7D31"/>
                </a:solidFill>
                <a:latin typeface="Century Gothic" panose="020B0502020202020204" pitchFamily="34" charset="0"/>
              </a:rPr>
              <a:t>sch</a:t>
            </a:r>
            <a:endParaRPr lang="en-GB" sz="4400" dirty="0">
              <a:solidFill>
                <a:srgbClr val="ED7D31"/>
              </a:solidFill>
              <a:latin typeface="Century Gothic" panose="020B0502020202020204" pitchFamily="34" charset="0"/>
            </a:endParaRPr>
          </a:p>
        </p:txBody>
      </p:sp>
      <p:sp>
        <p:nvSpPr>
          <p:cNvPr id="54" name="TextBox 53"/>
          <p:cNvSpPr txBox="1"/>
          <p:nvPr/>
        </p:nvSpPr>
        <p:spPr>
          <a:xfrm>
            <a:off x="8937639" y="5565264"/>
            <a:ext cx="1179003" cy="769441"/>
          </a:xfrm>
          <a:prstGeom prst="rect">
            <a:avLst/>
          </a:prstGeom>
          <a:noFill/>
        </p:spPr>
        <p:txBody>
          <a:bodyPr wrap="square" rtlCol="0">
            <a:spAutoFit/>
          </a:bodyPr>
          <a:lstStyle/>
          <a:p>
            <a:r>
              <a:rPr lang="en-GB" sz="4400">
                <a:solidFill>
                  <a:srgbClr val="ED7D31"/>
                </a:solidFill>
                <a:latin typeface="Century Gothic" panose="020B0502020202020204" pitchFamily="34" charset="0"/>
              </a:rPr>
              <a:t>st</a:t>
            </a:r>
            <a:endParaRPr lang="en-GB" sz="4400" dirty="0">
              <a:solidFill>
                <a:srgbClr val="ED7D31"/>
              </a:solidFill>
              <a:latin typeface="Century Gothic" panose="020B0502020202020204" pitchFamily="34" charset="0"/>
            </a:endParaRPr>
          </a:p>
        </p:txBody>
      </p:sp>
      <p:sp>
        <p:nvSpPr>
          <p:cNvPr id="57" name="TextBox 56"/>
          <p:cNvSpPr txBox="1"/>
          <p:nvPr/>
        </p:nvSpPr>
        <p:spPr>
          <a:xfrm>
            <a:off x="7880513" y="5566616"/>
            <a:ext cx="3966713"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Kun__</a:t>
            </a:r>
            <a:endParaRPr lang="en-GB" sz="4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1420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27" grpId="0"/>
      <p:bldP spid="28" grpId="0"/>
      <p:bldP spid="30" grpId="0"/>
      <p:bldP spid="32" grpId="0"/>
      <p:bldP spid="51" grpId="0"/>
      <p:bldP spid="52" grpId="0"/>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1875646" y="357937"/>
            <a:ext cx="8906565" cy="1282676"/>
          </a:xfrm>
        </p:spPr>
        <p:txBody>
          <a:bodyPr>
            <a:noAutofit/>
          </a:bodyPr>
          <a:lstStyle/>
          <a:p>
            <a:pPr algn="ctr"/>
            <a:r>
              <a:rPr lang="en-GB" b="1">
                <a:solidFill>
                  <a:schemeClr val="accent2"/>
                </a:solidFill>
                <a:latin typeface="Century Gothic" panose="020B0502020202020204" pitchFamily="34" charset="0"/>
              </a:rPr>
              <a:t>SCH oder ST?</a:t>
            </a:r>
            <a:br>
              <a:rPr lang="en-GB" b="1">
                <a:solidFill>
                  <a:schemeClr val="accent2"/>
                </a:solidFill>
                <a:latin typeface="Century Gothic" panose="020B0502020202020204" pitchFamily="34" charset="0"/>
              </a:rPr>
            </a:br>
            <a:endParaRPr lang="en-GB" b="1" dirty="0">
              <a:solidFill>
                <a:schemeClr val="accent5">
                  <a:lumMod val="50000"/>
                </a:schemeClr>
              </a:solidFill>
            </a:endParaRPr>
          </a:p>
        </p:txBody>
      </p:sp>
      <p:sp>
        <p:nvSpPr>
          <p:cNvPr id="45" name="TextBox 44"/>
          <p:cNvSpPr txBox="1"/>
          <p:nvPr/>
        </p:nvSpPr>
        <p:spPr>
          <a:xfrm>
            <a:off x="1497196" y="1772329"/>
            <a:ext cx="3043005" cy="769441"/>
          </a:xfrm>
          <a:prstGeom prst="rect">
            <a:avLst/>
          </a:prstGeom>
          <a:noFill/>
        </p:spPr>
        <p:txBody>
          <a:bodyPr wrap="square" rtlCol="0">
            <a:spAutoFit/>
          </a:bodyPr>
          <a:lstStyle/>
          <a:p>
            <a:r>
              <a:rPr lang="en-GB" sz="4400" dirty="0" err="1">
                <a:solidFill>
                  <a:schemeClr val="accent2"/>
                </a:solidFill>
                <a:latin typeface="Century Gothic" panose="020B0502020202020204" pitchFamily="34" charset="0"/>
              </a:rPr>
              <a:t>Sch</a:t>
            </a:r>
            <a:r>
              <a:rPr lang="en-GB" sz="4400" dirty="0" err="1">
                <a:solidFill>
                  <a:srgbClr val="002060"/>
                </a:solidFill>
                <a:latin typeface="Century Gothic" panose="020B0502020202020204" pitchFamily="34" charset="0"/>
              </a:rPr>
              <a:t>ulfach</a:t>
            </a:r>
            <a:endParaRPr lang="en-GB" sz="4400" dirty="0">
              <a:solidFill>
                <a:srgbClr val="002060"/>
              </a:solidFill>
              <a:latin typeface="Century Gothic" panose="020B0502020202020204" pitchFamily="34" charset="0"/>
            </a:endParaRPr>
          </a:p>
        </p:txBody>
      </p:sp>
      <p:sp>
        <p:nvSpPr>
          <p:cNvPr id="46" name="TextBox 45"/>
          <p:cNvSpPr txBox="1"/>
          <p:nvPr/>
        </p:nvSpPr>
        <p:spPr>
          <a:xfrm>
            <a:off x="1486669" y="2768378"/>
            <a:ext cx="2443397" cy="769441"/>
          </a:xfrm>
          <a:prstGeom prst="rect">
            <a:avLst/>
          </a:prstGeom>
          <a:noFill/>
        </p:spPr>
        <p:txBody>
          <a:bodyPr wrap="square" rtlCol="0">
            <a:spAutoFit/>
          </a:bodyPr>
          <a:lstStyle/>
          <a:p>
            <a:r>
              <a:rPr lang="en-GB" sz="4400">
                <a:solidFill>
                  <a:schemeClr val="accent2"/>
                </a:solidFill>
                <a:latin typeface="Century Gothic" panose="020B0502020202020204" pitchFamily="34" charset="0"/>
              </a:rPr>
              <a:t>st</a:t>
            </a:r>
            <a:r>
              <a:rPr lang="en-GB" sz="4400">
                <a:solidFill>
                  <a:srgbClr val="002060"/>
                </a:solidFill>
                <a:latin typeface="Century Gothic" panose="020B0502020202020204" pitchFamily="34" charset="0"/>
              </a:rPr>
              <a:t>ehen</a:t>
            </a:r>
            <a:endParaRPr lang="en-GB" sz="4400" dirty="0">
              <a:solidFill>
                <a:srgbClr val="002060"/>
              </a:solidFill>
              <a:latin typeface="Century Gothic" panose="020B0502020202020204" pitchFamily="34" charset="0"/>
            </a:endParaRPr>
          </a:p>
        </p:txBody>
      </p:sp>
      <p:sp>
        <p:nvSpPr>
          <p:cNvPr id="47" name="TextBox 46"/>
          <p:cNvSpPr txBox="1"/>
          <p:nvPr/>
        </p:nvSpPr>
        <p:spPr>
          <a:xfrm>
            <a:off x="1443973" y="3739137"/>
            <a:ext cx="2443397" cy="769441"/>
          </a:xfrm>
          <a:prstGeom prst="rect">
            <a:avLst/>
          </a:prstGeom>
          <a:noFill/>
        </p:spPr>
        <p:txBody>
          <a:bodyPr wrap="square" rtlCol="0">
            <a:spAutoFit/>
          </a:bodyPr>
          <a:lstStyle/>
          <a:p>
            <a:r>
              <a:rPr lang="en-GB" sz="4400">
                <a:solidFill>
                  <a:schemeClr val="accent2"/>
                </a:solidFill>
                <a:latin typeface="Century Gothic" panose="020B0502020202020204" pitchFamily="34" charset="0"/>
              </a:rPr>
              <a:t>St</a:t>
            </a:r>
            <a:r>
              <a:rPr lang="en-GB" sz="4400">
                <a:solidFill>
                  <a:srgbClr val="002060"/>
                </a:solidFill>
                <a:latin typeface="Century Gothic" panose="020B0502020202020204" pitchFamily="34" charset="0"/>
              </a:rPr>
              <a:t>ück</a:t>
            </a:r>
            <a:endParaRPr lang="en-GB" sz="4400" dirty="0">
              <a:solidFill>
                <a:srgbClr val="002060"/>
              </a:solidFill>
              <a:latin typeface="Century Gothic" panose="020B0502020202020204" pitchFamily="34" charset="0"/>
            </a:endParaRPr>
          </a:p>
        </p:txBody>
      </p:sp>
      <p:sp>
        <p:nvSpPr>
          <p:cNvPr id="48" name="TextBox 47"/>
          <p:cNvSpPr txBox="1"/>
          <p:nvPr/>
        </p:nvSpPr>
        <p:spPr>
          <a:xfrm>
            <a:off x="1444731" y="4622761"/>
            <a:ext cx="3147937" cy="769441"/>
          </a:xfrm>
          <a:prstGeom prst="rect">
            <a:avLst/>
          </a:prstGeom>
          <a:noFill/>
        </p:spPr>
        <p:txBody>
          <a:bodyPr wrap="square" rtlCol="0">
            <a:spAutoFit/>
          </a:bodyPr>
          <a:lstStyle/>
          <a:p>
            <a:r>
              <a:rPr lang="en-GB" sz="4400">
                <a:solidFill>
                  <a:schemeClr val="accent2"/>
                </a:solidFill>
                <a:latin typeface="Century Gothic" panose="020B0502020202020204" pitchFamily="34" charset="0"/>
              </a:rPr>
              <a:t>sch</a:t>
            </a:r>
            <a:r>
              <a:rPr lang="en-GB" sz="4400">
                <a:solidFill>
                  <a:srgbClr val="002060"/>
                </a:solidFill>
                <a:latin typeface="Century Gothic" panose="020B0502020202020204" pitchFamily="34" charset="0"/>
              </a:rPr>
              <a:t>reiben</a:t>
            </a:r>
            <a:endParaRPr lang="en-GB" sz="4400" dirty="0">
              <a:solidFill>
                <a:srgbClr val="002060"/>
              </a:solidFill>
              <a:latin typeface="Century Gothic" panose="020B0502020202020204" pitchFamily="34" charset="0"/>
            </a:endParaRPr>
          </a:p>
        </p:txBody>
      </p:sp>
      <p:sp>
        <p:nvSpPr>
          <p:cNvPr id="49" name="TextBox 48"/>
          <p:cNvSpPr txBox="1"/>
          <p:nvPr/>
        </p:nvSpPr>
        <p:spPr>
          <a:xfrm>
            <a:off x="7880513" y="4643131"/>
            <a:ext cx="314793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Gut</a:t>
            </a:r>
            <a:r>
              <a:rPr lang="en-GB" sz="4400">
                <a:solidFill>
                  <a:schemeClr val="accent2"/>
                </a:solidFill>
                <a:latin typeface="Century Gothic" panose="020B0502020202020204" pitchFamily="34" charset="0"/>
              </a:rPr>
              <a:t>sch</a:t>
            </a:r>
            <a:r>
              <a:rPr lang="en-GB" sz="4400">
                <a:solidFill>
                  <a:srgbClr val="002060"/>
                </a:solidFill>
                <a:latin typeface="Century Gothic" panose="020B0502020202020204" pitchFamily="34" charset="0"/>
              </a:rPr>
              <a:t>ein</a:t>
            </a:r>
            <a:endParaRPr lang="en-GB" sz="4400" dirty="0">
              <a:solidFill>
                <a:srgbClr val="002060"/>
              </a:solidFill>
              <a:latin typeface="Century Gothic" panose="020B0502020202020204" pitchFamily="34" charset="0"/>
            </a:endParaRPr>
          </a:p>
        </p:txBody>
      </p:sp>
      <p:sp>
        <p:nvSpPr>
          <p:cNvPr id="50" name="TextBox 49"/>
          <p:cNvSpPr txBox="1"/>
          <p:nvPr/>
        </p:nvSpPr>
        <p:spPr>
          <a:xfrm>
            <a:off x="7880513" y="1769238"/>
            <a:ext cx="3147937" cy="769441"/>
          </a:xfrm>
          <a:prstGeom prst="rect">
            <a:avLst/>
          </a:prstGeom>
          <a:noFill/>
        </p:spPr>
        <p:txBody>
          <a:bodyPr wrap="square" rtlCol="0">
            <a:spAutoFit/>
          </a:bodyPr>
          <a:lstStyle/>
          <a:p>
            <a:r>
              <a:rPr lang="en-GB" sz="4400">
                <a:solidFill>
                  <a:schemeClr val="accent2"/>
                </a:solidFill>
                <a:latin typeface="Century Gothic" panose="020B0502020202020204" pitchFamily="34" charset="0"/>
              </a:rPr>
              <a:t>st</a:t>
            </a:r>
            <a:r>
              <a:rPr lang="en-GB" sz="4400">
                <a:solidFill>
                  <a:srgbClr val="002060"/>
                </a:solidFill>
                <a:latin typeface="Century Gothic" panose="020B0502020202020204" pitchFamily="34" charset="0"/>
              </a:rPr>
              <a:t>reng</a:t>
            </a:r>
            <a:endParaRPr lang="en-GB" sz="4400" dirty="0">
              <a:solidFill>
                <a:srgbClr val="002060"/>
              </a:solidFill>
              <a:latin typeface="Century Gothic" panose="020B0502020202020204" pitchFamily="34" charset="0"/>
            </a:endParaRPr>
          </a:p>
        </p:txBody>
      </p:sp>
      <p:sp>
        <p:nvSpPr>
          <p:cNvPr id="53" name="TextBox 52"/>
          <p:cNvSpPr txBox="1"/>
          <p:nvPr/>
        </p:nvSpPr>
        <p:spPr>
          <a:xfrm>
            <a:off x="7880513" y="2777267"/>
            <a:ext cx="3966713"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Ge</a:t>
            </a:r>
            <a:r>
              <a:rPr lang="en-GB" sz="4400">
                <a:solidFill>
                  <a:schemeClr val="accent2"/>
                </a:solidFill>
                <a:latin typeface="Century Gothic" panose="020B0502020202020204" pitchFamily="34" charset="0"/>
              </a:rPr>
              <a:t>sch</a:t>
            </a:r>
            <a:r>
              <a:rPr lang="en-GB" sz="4400">
                <a:solidFill>
                  <a:srgbClr val="002060"/>
                </a:solidFill>
                <a:latin typeface="Century Gothic" panose="020B0502020202020204" pitchFamily="34" charset="0"/>
              </a:rPr>
              <a:t>enk</a:t>
            </a:r>
            <a:endParaRPr lang="en-GB" sz="4400" dirty="0">
              <a:solidFill>
                <a:srgbClr val="002060"/>
              </a:solidFill>
              <a:latin typeface="Century Gothic" panose="020B0502020202020204" pitchFamily="34" charset="0"/>
            </a:endParaRPr>
          </a:p>
        </p:txBody>
      </p:sp>
      <p:sp>
        <p:nvSpPr>
          <p:cNvPr id="55" name="TextBox 54"/>
          <p:cNvSpPr txBox="1"/>
          <p:nvPr/>
        </p:nvSpPr>
        <p:spPr>
          <a:xfrm>
            <a:off x="7880513" y="3745065"/>
            <a:ext cx="3966713"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Deut</a:t>
            </a:r>
            <a:r>
              <a:rPr lang="en-GB" sz="4400">
                <a:solidFill>
                  <a:schemeClr val="accent2"/>
                </a:solidFill>
                <a:latin typeface="Century Gothic" panose="020B0502020202020204" pitchFamily="34" charset="0"/>
              </a:rPr>
              <a:t>sch</a:t>
            </a:r>
            <a:endParaRPr lang="en-GB" sz="4400" dirty="0">
              <a:solidFill>
                <a:schemeClr val="accent2"/>
              </a:solidFill>
              <a:latin typeface="Century Gothic" panose="020B0502020202020204" pitchFamily="34" charset="0"/>
            </a:endParaRPr>
          </a:p>
        </p:txBody>
      </p:sp>
      <p:sp>
        <p:nvSpPr>
          <p:cNvPr id="31" name="Google Shape;539;p39">
            <a:hlinkClick r:id="" action="ppaction://noaction">
              <a:snd r:embed="rId3" name="Schulfach.wav"/>
            </a:hlinkClick>
          </p:cNvPr>
          <p:cNvSpPr/>
          <p:nvPr/>
        </p:nvSpPr>
        <p:spPr>
          <a:xfrm>
            <a:off x="749671" y="1987584"/>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a:t>
            </a:r>
            <a:endParaRPr/>
          </a:p>
        </p:txBody>
      </p:sp>
      <p:sp>
        <p:nvSpPr>
          <p:cNvPr id="33" name="Google Shape;539;p39">
            <a:hlinkClick r:id="" action="ppaction://noaction">
              <a:snd r:embed="rId4" name="stehen.wav"/>
            </a:hlinkClick>
          </p:cNvPr>
          <p:cNvSpPr/>
          <p:nvPr/>
        </p:nvSpPr>
        <p:spPr>
          <a:xfrm>
            <a:off x="749671" y="2935523"/>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bg1"/>
                </a:solidFill>
                <a:latin typeface="Century Gothic" panose="020B0502020202020204" pitchFamily="34" charset="0"/>
              </a:rPr>
              <a:t>2</a:t>
            </a:r>
            <a:endParaRPr sz="2400" b="1">
              <a:solidFill>
                <a:schemeClr val="bg1"/>
              </a:solidFill>
              <a:latin typeface="Century Gothic" panose="020B0502020202020204" pitchFamily="34" charset="0"/>
            </a:endParaRPr>
          </a:p>
        </p:txBody>
      </p:sp>
      <p:sp>
        <p:nvSpPr>
          <p:cNvPr id="35" name="Google Shape;539;p39">
            <a:hlinkClick r:id="" action="ppaction://noaction">
              <a:snd r:embed="rId5" name="Stuck.wav"/>
            </a:hlinkClick>
          </p:cNvPr>
          <p:cNvSpPr/>
          <p:nvPr/>
        </p:nvSpPr>
        <p:spPr>
          <a:xfrm>
            <a:off x="749671" y="3940420"/>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36" name="Google Shape;539;p39">
            <a:hlinkClick r:id="" action="ppaction://noaction">
              <a:snd r:embed="rId6" name="schreiben.wav"/>
            </a:hlinkClick>
          </p:cNvPr>
          <p:cNvSpPr/>
          <p:nvPr/>
        </p:nvSpPr>
        <p:spPr>
          <a:xfrm>
            <a:off x="749671" y="481554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37" name="Google Shape;539;p39">
            <a:hlinkClick r:id="" action="ppaction://noaction">
              <a:snd r:embed="rId7" name="streng.wav"/>
            </a:hlinkClick>
          </p:cNvPr>
          <p:cNvSpPr/>
          <p:nvPr/>
        </p:nvSpPr>
        <p:spPr>
          <a:xfrm>
            <a:off x="7239286" y="2003118"/>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6</a:t>
            </a:r>
            <a:endParaRPr dirty="0"/>
          </a:p>
        </p:txBody>
      </p:sp>
      <p:sp>
        <p:nvSpPr>
          <p:cNvPr id="38" name="Google Shape;539;p39">
            <a:hlinkClick r:id="" action="ppaction://noaction">
              <a:snd r:embed="rId8" name="Geschenk.wav"/>
            </a:hlinkClick>
          </p:cNvPr>
          <p:cNvSpPr/>
          <p:nvPr/>
        </p:nvSpPr>
        <p:spPr>
          <a:xfrm>
            <a:off x="7239286" y="2994536"/>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7</a:t>
            </a:r>
            <a:endParaRPr dirty="0"/>
          </a:p>
        </p:txBody>
      </p:sp>
      <p:sp>
        <p:nvSpPr>
          <p:cNvPr id="39" name="Google Shape;539;p39">
            <a:hlinkClick r:id="" action="ppaction://noaction">
              <a:snd r:embed="rId9" name="Deutsch.wav"/>
            </a:hlinkClick>
          </p:cNvPr>
          <p:cNvSpPr/>
          <p:nvPr/>
        </p:nvSpPr>
        <p:spPr>
          <a:xfrm>
            <a:off x="7239286" y="394042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8</a:t>
            </a:r>
            <a:endParaRPr dirty="0"/>
          </a:p>
        </p:txBody>
      </p:sp>
      <p:sp>
        <p:nvSpPr>
          <p:cNvPr id="40" name="Google Shape;539;p39">
            <a:hlinkClick r:id="" action="ppaction://noaction">
              <a:snd r:embed="rId10" name="Gutschein.wav"/>
            </a:hlinkClick>
          </p:cNvPr>
          <p:cNvSpPr/>
          <p:nvPr/>
        </p:nvSpPr>
        <p:spPr>
          <a:xfrm>
            <a:off x="7246666" y="4801386"/>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9</a:t>
            </a:r>
            <a:endParaRPr dirty="0"/>
          </a:p>
        </p:txBody>
      </p:sp>
      <p:sp>
        <p:nvSpPr>
          <p:cNvPr id="29" name="Google Shape;89;p3"/>
          <p:cNvSpPr/>
          <p:nvPr/>
        </p:nvSpPr>
        <p:spPr>
          <a:xfrm>
            <a:off x="9295252" y="247046"/>
            <a:ext cx="2662076" cy="41217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hören und schreiben</a:t>
            </a:r>
            <a:endParaRPr sz="1800" b="1">
              <a:solidFill>
                <a:srgbClr val="FFFFFF"/>
              </a:solidFill>
              <a:latin typeface="Century Gothic"/>
              <a:ea typeface="Century Gothic"/>
              <a:cs typeface="Century Gothic"/>
              <a:sym typeface="Century Gothic"/>
            </a:endParaRPr>
          </a:p>
        </p:txBody>
      </p:sp>
      <p:sp>
        <p:nvSpPr>
          <p:cNvPr id="20" name="Google Shape;539;p39">
            <a:hlinkClick r:id="" action="ppaction://noaction">
              <a:snd r:embed="rId11" name="Fleisch.wav"/>
            </a:hlinkClick>
          </p:cNvPr>
          <p:cNvSpPr/>
          <p:nvPr/>
        </p:nvSpPr>
        <p:spPr>
          <a:xfrm>
            <a:off x="745014" y="5747270"/>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sym typeface="Century Gothic"/>
              </a:rPr>
              <a:t>5</a:t>
            </a:r>
            <a:endParaRPr/>
          </a:p>
        </p:txBody>
      </p:sp>
      <p:sp>
        <p:nvSpPr>
          <p:cNvPr id="21" name="Google Shape;539;p39">
            <a:hlinkClick r:id="" action="ppaction://noaction">
              <a:snd r:embed="rId12" name="Kunst.wav"/>
            </a:hlinkClick>
          </p:cNvPr>
          <p:cNvSpPr/>
          <p:nvPr/>
        </p:nvSpPr>
        <p:spPr>
          <a:xfrm>
            <a:off x="7246666" y="574727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sym typeface="Century Gothic"/>
              </a:rPr>
              <a:t>10</a:t>
            </a:r>
            <a:endParaRPr sz="1100"/>
          </a:p>
        </p:txBody>
      </p:sp>
      <p:sp>
        <p:nvSpPr>
          <p:cNvPr id="22" name="TextBox 21"/>
          <p:cNvSpPr txBox="1"/>
          <p:nvPr/>
        </p:nvSpPr>
        <p:spPr>
          <a:xfrm>
            <a:off x="1443973" y="5566617"/>
            <a:ext cx="3966713"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Flei</a:t>
            </a:r>
            <a:r>
              <a:rPr lang="en-GB" sz="4400">
                <a:solidFill>
                  <a:schemeClr val="accent2"/>
                </a:solidFill>
                <a:latin typeface="Century Gothic" panose="020B0502020202020204" pitchFamily="34" charset="0"/>
              </a:rPr>
              <a:t>sch</a:t>
            </a:r>
            <a:endParaRPr lang="en-GB" sz="4400" dirty="0">
              <a:solidFill>
                <a:schemeClr val="accent2"/>
              </a:solidFill>
              <a:latin typeface="Century Gothic" panose="020B0502020202020204" pitchFamily="34" charset="0"/>
            </a:endParaRPr>
          </a:p>
        </p:txBody>
      </p:sp>
      <p:sp>
        <p:nvSpPr>
          <p:cNvPr id="23" name="TextBox 22"/>
          <p:cNvSpPr txBox="1"/>
          <p:nvPr/>
        </p:nvSpPr>
        <p:spPr>
          <a:xfrm>
            <a:off x="7880513" y="5566616"/>
            <a:ext cx="3966713" cy="769441"/>
          </a:xfrm>
          <a:prstGeom prst="rect">
            <a:avLst/>
          </a:prstGeom>
          <a:noFill/>
        </p:spPr>
        <p:txBody>
          <a:bodyPr wrap="square" rtlCol="0">
            <a:spAutoFit/>
          </a:bodyPr>
          <a:lstStyle/>
          <a:p>
            <a:r>
              <a:rPr lang="en-GB" sz="4400">
                <a:solidFill>
                  <a:srgbClr val="002060"/>
                </a:solidFill>
                <a:latin typeface="Century Gothic" panose="020B0502020202020204" pitchFamily="34" charset="0"/>
              </a:rPr>
              <a:t>Kun</a:t>
            </a:r>
            <a:r>
              <a:rPr lang="en-GB" sz="4400">
                <a:solidFill>
                  <a:schemeClr val="accent2"/>
                </a:solidFill>
                <a:latin typeface="Century Gothic" panose="020B0502020202020204" pitchFamily="34" charset="0"/>
              </a:rPr>
              <a:t>st</a:t>
            </a:r>
            <a:endParaRPr lang="en-GB" sz="4400" dirty="0">
              <a:solidFill>
                <a:schemeClr val="accent2"/>
              </a:solidFill>
              <a:latin typeface="Century Gothic" panose="020B0502020202020204" pitchFamily="34" charset="0"/>
            </a:endParaRPr>
          </a:p>
        </p:txBody>
      </p:sp>
    </p:spTree>
    <p:extLst>
      <p:ext uri="{BB962C8B-B14F-4D97-AF65-F5344CB8AC3E}">
        <p14:creationId xmlns:p14="http://schemas.microsoft.com/office/powerpoint/2010/main" val="38346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3" grpId="0"/>
      <p:bldP spid="55" grpId="0"/>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1" name="Google Shape;205;p13"/>
          <p:cNvSpPr txBox="1"/>
          <p:nvPr/>
        </p:nvSpPr>
        <p:spPr>
          <a:xfrm>
            <a:off x="5196669" y="2771284"/>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rgbClr val="115076"/>
                </a:solidFill>
                <a:latin typeface="Century Gothic"/>
                <a:ea typeface="Century Gothic"/>
                <a:cs typeface="Century Gothic"/>
                <a:sym typeface="Century Gothic"/>
              </a:rPr>
              <a:t>sie</a:t>
            </a:r>
            <a:endParaRPr sz="2800" dirty="0">
              <a:solidFill>
                <a:srgbClr val="115076"/>
              </a:solidFill>
              <a:latin typeface="Century Gothic"/>
              <a:ea typeface="Century Gothic"/>
              <a:cs typeface="Century Gothic"/>
              <a:sym typeface="Century Gothic"/>
            </a:endParaRPr>
          </a:p>
        </p:txBody>
      </p:sp>
      <p:sp>
        <p:nvSpPr>
          <p:cNvPr id="203"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am </a:t>
            </a:r>
            <a:r>
              <a:rPr lang="en-GB" sz="2800" dirty="0" err="1">
                <a:solidFill>
                  <a:srgbClr val="115076"/>
                </a:solidFill>
                <a:latin typeface="Century Gothic"/>
                <a:ea typeface="Century Gothic"/>
                <a:cs typeface="Century Gothic"/>
                <a:sym typeface="Century Gothic"/>
              </a:rPr>
              <a:t>Nachmittag</a:t>
            </a:r>
            <a:endParaRPr sz="2800" dirty="0">
              <a:solidFill>
                <a:srgbClr val="115076"/>
              </a:solidFill>
              <a:latin typeface="Century Gothic"/>
              <a:ea typeface="Century Gothic"/>
              <a:cs typeface="Century Gothic"/>
              <a:sym typeface="Century Gothic"/>
            </a:endParaRPr>
          </a:p>
        </p:txBody>
      </p:sp>
      <p:sp>
        <p:nvSpPr>
          <p:cNvPr id="204"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mit</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wem</a:t>
            </a:r>
            <a:r>
              <a:rPr lang="en-GB" sz="2800" dirty="0">
                <a:solidFill>
                  <a:srgbClr val="115076"/>
                </a:solidFill>
                <a:latin typeface="Century Gothic"/>
                <a:ea typeface="Century Gothic"/>
                <a:cs typeface="Century Gothic"/>
                <a:sym typeface="Century Gothic"/>
              </a:rPr>
              <a:t>?</a:t>
            </a:r>
            <a:endParaRPr sz="2800" dirty="0">
              <a:solidFill>
                <a:srgbClr val="115076"/>
              </a:solidFill>
              <a:latin typeface="Century Gothic"/>
              <a:ea typeface="Century Gothic"/>
              <a:cs typeface="Century Gothic"/>
              <a:sym typeface="Century Gothic"/>
            </a:endParaRPr>
          </a:p>
        </p:txBody>
      </p:sp>
      <p:sp>
        <p:nvSpPr>
          <p:cNvPr id="205"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heute</a:t>
            </a:r>
            <a:endParaRPr sz="2800" dirty="0">
              <a:solidFill>
                <a:srgbClr val="115076"/>
              </a:solidFill>
              <a:latin typeface="Century Gothic"/>
              <a:ea typeface="Century Gothic"/>
              <a:cs typeface="Century Gothic"/>
              <a:sym typeface="Century Gothic"/>
            </a:endParaRPr>
          </a:p>
        </p:txBody>
      </p:sp>
      <p:sp>
        <p:nvSpPr>
          <p:cNvPr id="206"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Fremdsprache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07"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Kunst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08"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das 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09"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das </a:t>
            </a:r>
            <a:r>
              <a:rPr lang="en-GB" sz="2800" dirty="0" err="1">
                <a:solidFill>
                  <a:srgbClr val="115076"/>
                </a:solidFill>
                <a:latin typeface="Century Gothic"/>
                <a:ea typeface="Century Gothic"/>
                <a:cs typeface="Century Gothic"/>
                <a:sym typeface="Century Gothic"/>
              </a:rPr>
              <a:t>Fleisch</a:t>
            </a:r>
            <a:endParaRPr sz="2800" dirty="0">
              <a:solidFill>
                <a:srgbClr val="115076"/>
              </a:solidFill>
              <a:latin typeface="Century Gothic"/>
              <a:ea typeface="Century Gothic"/>
              <a:cs typeface="Century Gothic"/>
              <a:sym typeface="Century Gothic"/>
            </a:endParaRPr>
          </a:p>
        </p:txBody>
      </p:sp>
      <p:sp>
        <p:nvSpPr>
          <p:cNvPr id="210"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mögen</a:t>
            </a:r>
            <a:endParaRPr sz="4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11"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13"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rgbClr val="115076"/>
                </a:solidFill>
                <a:latin typeface="Century Gothic"/>
                <a:ea typeface="Century Gothic"/>
                <a:cs typeface="Century Gothic"/>
                <a:sym typeface="Century Gothic"/>
              </a:rPr>
              <a:t>das </a:t>
            </a:r>
            <a:r>
              <a:rPr lang="de-DE" sz="2800" dirty="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38"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panose="020B0502020202020204" pitchFamily="34" charset="0"/>
              </a:rPr>
              <a:t>kommen</a:t>
            </a:r>
            <a:r>
              <a:rPr lang="en-GB" sz="2800" dirty="0">
                <a:solidFill>
                  <a:schemeClr val="accent5">
                    <a:lumMod val="50000"/>
                  </a:schemeClr>
                </a:solidFill>
                <a:latin typeface="Century Gothic" panose="020B0502020202020204" pitchFamily="34" charset="0"/>
              </a:rPr>
              <a: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40"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panose="020B0502020202020204" pitchFamily="34" charset="0"/>
              </a:rPr>
              <a:t>still</a:t>
            </a:r>
            <a:endParaRPr sz="2800">
              <a:solidFill>
                <a:schemeClr val="accent5">
                  <a:lumMod val="50000"/>
                </a:schemeClr>
              </a:solidFill>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5084962"/>
            <a:ext cx="441543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a:t>
            </a:r>
            <a:r>
              <a:rPr lang="en-GB" sz="3200" dirty="0" err="1">
                <a:solidFill>
                  <a:schemeClr val="accent5">
                    <a:lumMod val="50000"/>
                  </a:schemeClr>
                </a:solidFill>
                <a:latin typeface="Century Gothic" panose="020B0502020202020204" pitchFamily="34" charset="0"/>
              </a:rPr>
              <a:t>Ich</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sehe</a:t>
            </a:r>
            <a:r>
              <a:rPr lang="en-GB" sz="3200" dirty="0">
                <a:solidFill>
                  <a:schemeClr val="accent5">
                    <a:lumMod val="50000"/>
                  </a:schemeClr>
                </a:solidFill>
                <a:latin typeface="Century Gothic" panose="020B0502020202020204" pitchFamily="34" charset="0"/>
              </a:rPr>
              <a:t> </a:t>
            </a:r>
            <a:r>
              <a:rPr lang="en-GB" sz="3200" dirty="0">
                <a:solidFill>
                  <a:schemeClr val="accent2"/>
                </a:solidFill>
                <a:latin typeface="Century Gothic" panose="020B0502020202020204" pitchFamily="34" charset="0"/>
              </a:rPr>
              <a:t>[her]</a:t>
            </a:r>
            <a:r>
              <a:rPr lang="en-GB" sz="3200" dirty="0">
                <a:solidFill>
                  <a:schemeClr val="accent5">
                    <a:lumMod val="50000"/>
                  </a:schemeClr>
                </a:solidFill>
                <a:latin typeface="Century Gothic" panose="020B0502020202020204" pitchFamily="34" charset="0"/>
              </a:rPr>
              <a:t>.</a:t>
            </a:r>
          </a:p>
        </p:txBody>
      </p:sp>
      <p:sp>
        <p:nvSpPr>
          <p:cNvPr id="58" name="TextBox 57"/>
          <p:cNvSpPr txBox="1"/>
          <p:nvPr/>
        </p:nvSpPr>
        <p:spPr>
          <a:xfrm>
            <a:off x="5986753" y="5076700"/>
            <a:ext cx="4100895" cy="584775"/>
          </a:xfrm>
          <a:prstGeom prst="rect">
            <a:avLst/>
          </a:prstGeom>
          <a:noFill/>
        </p:spPr>
        <p:txBody>
          <a:bodyPr wrap="square" rtlCol="0">
            <a:spAutoFit/>
          </a:bodyPr>
          <a:lstStyle/>
          <a:p>
            <a:r>
              <a:rPr lang="en-GB" sz="3200" dirty="0" err="1">
                <a:solidFill>
                  <a:schemeClr val="accent5">
                    <a:lumMod val="50000"/>
                  </a:schemeClr>
                </a:solidFill>
                <a:latin typeface="Century Gothic" panose="020B0502020202020204" pitchFamily="34" charset="0"/>
              </a:rPr>
              <a:t>Ich</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sehe</a:t>
            </a:r>
            <a:r>
              <a:rPr lang="en-GB" sz="3200" dirty="0">
                <a:solidFill>
                  <a:schemeClr val="accent5">
                    <a:lumMod val="50000"/>
                  </a:schemeClr>
                </a:solidFill>
                <a:latin typeface="Century Gothic" panose="020B0502020202020204" pitchFamily="34" charset="0"/>
              </a:rPr>
              <a:t> </a:t>
            </a:r>
            <a:r>
              <a:rPr lang="en-GB" sz="3200" dirty="0" err="1">
                <a:solidFill>
                  <a:schemeClr val="accent2"/>
                </a:solidFill>
                <a:latin typeface="Century Gothic" panose="020B0502020202020204" pitchFamily="34" charset="0"/>
              </a:rPr>
              <a:t>sie</a:t>
            </a:r>
            <a:r>
              <a:rPr lang="en-GB" sz="3200" dirty="0">
                <a:solidFill>
                  <a:schemeClr val="accent5">
                    <a:lumMod val="50000"/>
                  </a:schemeClr>
                </a:solidFill>
                <a:latin typeface="Century Gothic" panose="020B0502020202020204" pitchFamily="34" charset="0"/>
              </a:rPr>
              <a:t>.</a:t>
            </a:r>
          </a:p>
        </p:txBody>
      </p:sp>
      <p:sp>
        <p:nvSpPr>
          <p:cNvPr id="20" name="Google Shape;212;p13"/>
          <p:cNvSpPr txBox="1"/>
          <p:nvPr/>
        </p:nvSpPr>
        <p:spPr>
          <a:xfrm>
            <a:off x="5196669" y="2771324"/>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sie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6" y="4912242"/>
            <a:ext cx="4415434" cy="584775"/>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2. Ich mag </a:t>
            </a:r>
            <a:r>
              <a:rPr lang="en-GB" sz="3200">
                <a:solidFill>
                  <a:schemeClr val="accent2"/>
                </a:solidFill>
                <a:latin typeface="Century Gothic" panose="020B0502020202020204" pitchFamily="34" charset="0"/>
              </a:rPr>
              <a:t>[him]</a:t>
            </a:r>
            <a:r>
              <a:rPr lang="en-GB" sz="3200">
                <a:solidFill>
                  <a:schemeClr val="accent5">
                    <a:lumMod val="50000"/>
                  </a:schemeClr>
                </a:solidFill>
                <a:latin typeface="Century Gothic" panose="020B0502020202020204" pitchFamily="34" charset="0"/>
              </a:rPr>
              <a:t>.</a:t>
            </a:r>
          </a:p>
        </p:txBody>
      </p:sp>
      <p:sp>
        <p:nvSpPr>
          <p:cNvPr id="58" name="TextBox 57"/>
          <p:cNvSpPr txBox="1"/>
          <p:nvPr/>
        </p:nvSpPr>
        <p:spPr>
          <a:xfrm>
            <a:off x="5986753" y="4912241"/>
            <a:ext cx="4100895" cy="584775"/>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Ich mag </a:t>
            </a:r>
            <a:r>
              <a:rPr lang="en-GB" sz="3200">
                <a:solidFill>
                  <a:schemeClr val="accent2"/>
                </a:solidFill>
                <a:latin typeface="Century Gothic" panose="020B0502020202020204" pitchFamily="34" charset="0"/>
              </a:rPr>
              <a:t>ihn</a:t>
            </a:r>
            <a:r>
              <a:rPr lang="en-GB" sz="3200">
                <a:solidFill>
                  <a:schemeClr val="accent5">
                    <a:lumMod val="50000"/>
                  </a:schemeClr>
                </a:solidFill>
                <a:latin typeface="Century Gothic" panose="020B0502020202020204" pitchFamily="34" charset="0"/>
              </a:rPr>
              <a:t>.</a:t>
            </a: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am </a:t>
            </a:r>
            <a:r>
              <a:rPr lang="en-GB" sz="2800" dirty="0" err="1">
                <a:solidFill>
                  <a:srgbClr val="115076"/>
                </a:solidFill>
                <a:latin typeface="Century Gothic"/>
                <a:ea typeface="Century Gothic"/>
                <a:cs typeface="Century Gothic"/>
                <a:sym typeface="Century Gothic"/>
              </a:rPr>
              <a:t>Nachmittag</a:t>
            </a:r>
            <a:endParaRPr sz="2800" dirty="0">
              <a:solidFill>
                <a:srgbClr val="115076"/>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mit</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wem</a:t>
            </a:r>
            <a:r>
              <a:rPr lang="en-GB" sz="2800" dirty="0">
                <a:solidFill>
                  <a:srgbClr val="115076"/>
                </a:solidFill>
                <a:latin typeface="Century Gothic"/>
                <a:ea typeface="Century Gothic"/>
                <a:cs typeface="Century Gothic"/>
                <a:sym typeface="Century Gothic"/>
              </a:rPr>
              <a:t>?</a:t>
            </a:r>
            <a:endParaRPr sz="2800" dirty="0">
              <a:solidFill>
                <a:srgbClr val="115076"/>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heute</a:t>
            </a:r>
            <a:endParaRPr sz="2800" dirty="0">
              <a:solidFill>
                <a:srgbClr val="115076"/>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Fremdsprache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Kunst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das 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das </a:t>
            </a:r>
            <a:r>
              <a:rPr lang="en-GB" sz="2800" dirty="0" err="1">
                <a:solidFill>
                  <a:srgbClr val="115076"/>
                </a:solidFill>
                <a:latin typeface="Century Gothic"/>
                <a:ea typeface="Century Gothic"/>
                <a:cs typeface="Century Gothic"/>
                <a:sym typeface="Century Gothic"/>
              </a:rPr>
              <a:t>Fleisch</a:t>
            </a:r>
            <a:endParaRPr sz="2800" dirty="0">
              <a:solidFill>
                <a:srgbClr val="115076"/>
              </a:solidFill>
              <a:latin typeface="Century Gothic"/>
              <a:ea typeface="Century Gothic"/>
              <a:cs typeface="Century Gothic"/>
              <a:sym typeface="Century Gothic"/>
            </a:endParaRPr>
          </a:p>
        </p:txBody>
      </p:sp>
      <p:sp>
        <p:nvSpPr>
          <p:cNvPr id="27"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mögen</a:t>
            </a:r>
            <a:endParaRPr sz="4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rgbClr val="115076"/>
                </a:solidFill>
                <a:latin typeface="Century Gothic"/>
                <a:ea typeface="Century Gothic"/>
                <a:cs typeface="Century Gothic"/>
                <a:sym typeface="Century Gothic"/>
              </a:rPr>
              <a:t>das </a:t>
            </a:r>
            <a:r>
              <a:rPr lang="de-DE" sz="2800" dirty="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panose="020B0502020202020204" pitchFamily="34" charset="0"/>
              </a:rPr>
              <a:t>kommen</a:t>
            </a:r>
            <a:r>
              <a:rPr lang="en-GB" sz="2800" dirty="0">
                <a:solidFill>
                  <a:schemeClr val="accent5">
                    <a:lumMod val="50000"/>
                  </a:schemeClr>
                </a:solidFill>
                <a:latin typeface="Century Gothic" panose="020B0502020202020204" pitchFamily="34" charset="0"/>
              </a:rPr>
              <a: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panose="020B0502020202020204" pitchFamily="34" charset="0"/>
              </a:rPr>
              <a:t>still</a:t>
            </a:r>
            <a:endParaRPr sz="280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2" name="Google Shape;212;p13"/>
          <p:cNvSpPr txBox="1"/>
          <p:nvPr/>
        </p:nvSpPr>
        <p:spPr>
          <a:xfrm>
            <a:off x="5196670" y="2788128"/>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sie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5196669" y="2076505"/>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31812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7" name="Google Shape;210;p13"/>
          <p:cNvSpPr txBox="1"/>
          <p:nvPr/>
        </p:nvSpPr>
        <p:spPr>
          <a:xfrm>
            <a:off x="5320154" y="1452859"/>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mögen</a:t>
            </a:r>
            <a:endParaRPr sz="4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5320154" y="1452859"/>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mögen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2242"/>
            <a:ext cx="5043377" cy="584775"/>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3. Wir </a:t>
            </a:r>
            <a:r>
              <a:rPr lang="en-GB" sz="3200">
                <a:solidFill>
                  <a:schemeClr val="accent2"/>
                </a:solidFill>
                <a:latin typeface="Century Gothic" panose="020B0502020202020204" pitchFamily="34" charset="0"/>
              </a:rPr>
              <a:t>[like German]</a:t>
            </a:r>
            <a:r>
              <a:rPr lang="en-GB" sz="3200">
                <a:solidFill>
                  <a:schemeClr val="accent5">
                    <a:lumMod val="50000"/>
                  </a:schemeClr>
                </a:solidFill>
                <a:latin typeface="Century Gothic" panose="020B0502020202020204" pitchFamily="34" charset="0"/>
              </a:rPr>
              <a:t>.</a:t>
            </a:r>
          </a:p>
        </p:txBody>
      </p:sp>
      <p:sp>
        <p:nvSpPr>
          <p:cNvPr id="58" name="TextBox 57"/>
          <p:cNvSpPr txBox="1"/>
          <p:nvPr/>
        </p:nvSpPr>
        <p:spPr>
          <a:xfrm>
            <a:off x="5986753" y="4896430"/>
            <a:ext cx="5692670" cy="584775"/>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Wir </a:t>
            </a:r>
            <a:r>
              <a:rPr lang="de-DE" sz="3200">
                <a:solidFill>
                  <a:schemeClr val="accent2"/>
                </a:solidFill>
                <a:latin typeface="Century Gothic" panose="020B0502020202020204" pitchFamily="34" charset="0"/>
              </a:rPr>
              <a:t>mögen</a:t>
            </a:r>
            <a:r>
              <a:rPr lang="de-DE" sz="3200">
                <a:solidFill>
                  <a:schemeClr val="accent5">
                    <a:lumMod val="50000"/>
                  </a:schemeClr>
                </a:solidFill>
                <a:latin typeface="Century Gothic" panose="020B0502020202020204" pitchFamily="34" charset="0"/>
              </a:rPr>
              <a:t> </a:t>
            </a:r>
            <a:r>
              <a:rPr lang="de-DE" sz="3200">
                <a:solidFill>
                  <a:schemeClr val="accent2"/>
                </a:solidFill>
                <a:latin typeface="Century Gothic" panose="020B0502020202020204" pitchFamily="34" charset="0"/>
              </a:rPr>
              <a:t>Deutsch.</a:t>
            </a:r>
            <a:endParaRPr lang="de-DE" sz="3200">
              <a:solidFill>
                <a:schemeClr val="accent2"/>
              </a:solidFill>
              <a:latin typeface="Century Gothic" panose="020B0502020202020204" pitchFamily="34" charset="0"/>
              <a:ea typeface="Century Gothic"/>
              <a:cs typeface="Century Gothic"/>
              <a:sym typeface="Century Gothic"/>
            </a:endParaRP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am </a:t>
            </a:r>
            <a:r>
              <a:rPr lang="en-GB" sz="2800" dirty="0" err="1">
                <a:solidFill>
                  <a:srgbClr val="115076"/>
                </a:solidFill>
                <a:latin typeface="Century Gothic"/>
                <a:ea typeface="Century Gothic"/>
                <a:cs typeface="Century Gothic"/>
                <a:sym typeface="Century Gothic"/>
              </a:rPr>
              <a:t>Nachmittag</a:t>
            </a:r>
            <a:endParaRPr sz="2800" dirty="0">
              <a:solidFill>
                <a:srgbClr val="115076"/>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mit</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wem</a:t>
            </a:r>
            <a:r>
              <a:rPr lang="en-GB" sz="2800" dirty="0">
                <a:solidFill>
                  <a:srgbClr val="115076"/>
                </a:solidFill>
                <a:latin typeface="Century Gothic"/>
                <a:ea typeface="Century Gothic"/>
                <a:cs typeface="Century Gothic"/>
                <a:sym typeface="Century Gothic"/>
              </a:rPr>
              <a:t>?</a:t>
            </a:r>
            <a:endParaRPr sz="2800" dirty="0">
              <a:solidFill>
                <a:srgbClr val="115076"/>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heute</a:t>
            </a:r>
            <a:endParaRPr sz="2800" dirty="0">
              <a:solidFill>
                <a:srgbClr val="115076"/>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Fremdsprache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Kunst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das 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das </a:t>
            </a:r>
            <a:r>
              <a:rPr lang="en-GB" sz="2800" dirty="0" err="1">
                <a:solidFill>
                  <a:srgbClr val="115076"/>
                </a:solidFill>
                <a:latin typeface="Century Gothic"/>
                <a:ea typeface="Century Gothic"/>
                <a:cs typeface="Century Gothic"/>
                <a:sym typeface="Century Gothic"/>
              </a:rPr>
              <a:t>Fleisch</a:t>
            </a:r>
            <a:endParaRPr sz="2800" dirty="0">
              <a:solidFill>
                <a:srgbClr val="115076"/>
              </a:solidFill>
              <a:latin typeface="Century Gothic"/>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rgbClr val="115076"/>
                </a:solidFill>
                <a:latin typeface="Century Gothic"/>
                <a:ea typeface="Century Gothic"/>
                <a:cs typeface="Century Gothic"/>
                <a:sym typeface="Century Gothic"/>
              </a:rPr>
              <a:t>das </a:t>
            </a:r>
            <a:r>
              <a:rPr lang="de-DE" sz="2800" dirty="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panose="020B0502020202020204" pitchFamily="34" charset="0"/>
              </a:rPr>
              <a:t>kommen</a:t>
            </a:r>
            <a:r>
              <a:rPr lang="en-GB" sz="2800" dirty="0">
                <a:solidFill>
                  <a:schemeClr val="accent5">
                    <a:lumMod val="50000"/>
                  </a:schemeClr>
                </a:solidFill>
                <a:latin typeface="Century Gothic" panose="020B0502020202020204" pitchFamily="34" charset="0"/>
              </a:rPr>
              <a: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panose="020B0502020202020204" pitchFamily="34" charset="0"/>
              </a:rPr>
              <a:t>still</a:t>
            </a:r>
            <a:endParaRPr sz="280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2" name="Google Shape;212;p13"/>
          <p:cNvSpPr txBox="1"/>
          <p:nvPr/>
        </p:nvSpPr>
        <p:spPr>
          <a:xfrm>
            <a:off x="5200021" y="2788128"/>
            <a:ext cx="2507293" cy="523180"/>
          </a:xfrm>
          <a:prstGeom prst="rect">
            <a:avLst/>
          </a:prstGeom>
          <a:noFill/>
          <a:ln w="12700">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sie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9062954" y="2074067"/>
            <a:ext cx="2507293"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55011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p:bldP spid="58" grpId="0"/>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2242"/>
            <a:ext cx="7905870" cy="1077218"/>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4. Wir </a:t>
            </a:r>
            <a:r>
              <a:rPr lang="de-DE" sz="3200">
                <a:solidFill>
                  <a:schemeClr val="accent5">
                    <a:lumMod val="50000"/>
                  </a:schemeClr>
                </a:solidFill>
                <a:latin typeface="Century Gothic" panose="020B0502020202020204" pitchFamily="34" charset="0"/>
              </a:rPr>
              <a:t>lernen eine</a:t>
            </a:r>
            <a:r>
              <a:rPr lang="en-GB" sz="3200">
                <a:solidFill>
                  <a:schemeClr val="accent5">
                    <a:lumMod val="50000"/>
                  </a:schemeClr>
                </a:solidFill>
                <a:latin typeface="Century Gothic" panose="020B0502020202020204" pitchFamily="34" charset="0"/>
              </a:rPr>
              <a:t> </a:t>
            </a:r>
          </a:p>
          <a:p>
            <a:r>
              <a:rPr lang="en-GB" sz="3200">
                <a:solidFill>
                  <a:schemeClr val="accent2"/>
                </a:solidFill>
                <a:latin typeface="Century Gothic" panose="020B0502020202020204" pitchFamily="34" charset="0"/>
              </a:rPr>
              <a:t>[foreign language]</a:t>
            </a:r>
            <a:r>
              <a:rPr lang="en-GB" sz="3200">
                <a:solidFill>
                  <a:schemeClr val="accent5">
                    <a:lumMod val="50000"/>
                  </a:schemeClr>
                </a:solidFill>
                <a:latin typeface="Century Gothic" panose="020B0502020202020204" pitchFamily="34" charset="0"/>
              </a:rPr>
              <a:t>.</a:t>
            </a:r>
          </a:p>
        </p:txBody>
      </p:sp>
      <p:sp>
        <p:nvSpPr>
          <p:cNvPr id="58" name="TextBox 57"/>
          <p:cNvSpPr txBox="1"/>
          <p:nvPr/>
        </p:nvSpPr>
        <p:spPr>
          <a:xfrm>
            <a:off x="6807200" y="4912242"/>
            <a:ext cx="5692670" cy="1077218"/>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Wir lernen eine</a:t>
            </a:r>
          </a:p>
          <a:p>
            <a:r>
              <a:rPr lang="de-DE" sz="3200">
                <a:solidFill>
                  <a:schemeClr val="accent2"/>
                </a:solidFill>
                <a:latin typeface="Century Gothic" panose="020B0502020202020204" pitchFamily="34" charset="0"/>
              </a:rPr>
              <a:t>Fremdsprache</a:t>
            </a:r>
            <a:r>
              <a:rPr lang="en-GB" sz="3200">
                <a:solidFill>
                  <a:schemeClr val="accent5">
                    <a:lumMod val="50000"/>
                  </a:schemeClr>
                </a:solidFill>
                <a:latin typeface="Century Gothic" panose="020B0502020202020204" pitchFamily="34" charset="0"/>
              </a:rPr>
              <a:t>.</a:t>
            </a: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am </a:t>
            </a:r>
            <a:r>
              <a:rPr lang="en-GB" sz="2800" dirty="0" err="1">
                <a:solidFill>
                  <a:srgbClr val="115076"/>
                </a:solidFill>
                <a:latin typeface="Century Gothic"/>
                <a:ea typeface="Century Gothic"/>
                <a:cs typeface="Century Gothic"/>
                <a:sym typeface="Century Gothic"/>
              </a:rPr>
              <a:t>Nachmittag</a:t>
            </a:r>
            <a:endParaRPr sz="2800" dirty="0">
              <a:solidFill>
                <a:srgbClr val="115076"/>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mit</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wem</a:t>
            </a:r>
            <a:r>
              <a:rPr lang="en-GB" sz="2800" dirty="0">
                <a:solidFill>
                  <a:srgbClr val="115076"/>
                </a:solidFill>
                <a:latin typeface="Century Gothic"/>
                <a:ea typeface="Century Gothic"/>
                <a:cs typeface="Century Gothic"/>
                <a:sym typeface="Century Gothic"/>
              </a:rPr>
              <a:t>?</a:t>
            </a:r>
            <a:endParaRPr sz="2800" dirty="0">
              <a:solidFill>
                <a:srgbClr val="115076"/>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heute</a:t>
            </a:r>
            <a:endParaRPr sz="2800" dirty="0">
              <a:solidFill>
                <a:srgbClr val="115076"/>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Fremdsprache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Kunst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das 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das </a:t>
            </a:r>
            <a:r>
              <a:rPr lang="en-GB" sz="2800" dirty="0" err="1">
                <a:solidFill>
                  <a:srgbClr val="115076"/>
                </a:solidFill>
                <a:latin typeface="Century Gothic"/>
                <a:ea typeface="Century Gothic"/>
                <a:cs typeface="Century Gothic"/>
                <a:sym typeface="Century Gothic"/>
              </a:rPr>
              <a:t>Fleisch</a:t>
            </a:r>
            <a:endParaRPr sz="2800" dirty="0">
              <a:solidFill>
                <a:srgbClr val="115076"/>
              </a:solidFill>
              <a:latin typeface="Century Gothic"/>
              <a:ea typeface="Century Gothic"/>
              <a:cs typeface="Century Gothic"/>
              <a:sym typeface="Century Gothic"/>
            </a:endParaRPr>
          </a:p>
        </p:txBody>
      </p:sp>
      <p:sp>
        <p:nvSpPr>
          <p:cNvPr id="27"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mögen</a:t>
            </a:r>
            <a:endParaRPr sz="4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rgbClr val="115076"/>
                </a:solidFill>
                <a:latin typeface="Century Gothic"/>
                <a:ea typeface="Century Gothic"/>
                <a:cs typeface="Century Gothic"/>
                <a:sym typeface="Century Gothic"/>
              </a:rPr>
              <a:t>das </a:t>
            </a:r>
            <a:r>
              <a:rPr lang="de-DE" sz="2800" dirty="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panose="020B0502020202020204" pitchFamily="34" charset="0"/>
              </a:rPr>
              <a:t>kommen</a:t>
            </a:r>
            <a:r>
              <a:rPr lang="en-GB" sz="2800" dirty="0">
                <a:solidFill>
                  <a:schemeClr val="accent5">
                    <a:lumMod val="50000"/>
                  </a:schemeClr>
                </a:solidFill>
                <a:latin typeface="Century Gothic" panose="020B0502020202020204" pitchFamily="34" charset="0"/>
              </a:rPr>
              <a: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panose="020B0502020202020204" pitchFamily="34" charset="0"/>
              </a:rPr>
              <a:t>still</a:t>
            </a:r>
            <a:endParaRPr sz="280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2" name="Google Shape;212;p13"/>
          <p:cNvSpPr txBox="1"/>
          <p:nvPr/>
        </p:nvSpPr>
        <p:spPr>
          <a:xfrm>
            <a:off x="5200021" y="2788128"/>
            <a:ext cx="2507293" cy="523180"/>
          </a:xfrm>
          <a:prstGeom prst="rect">
            <a:avLst/>
          </a:prstGeom>
          <a:noFill/>
          <a:ln w="12700">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sie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5084779" y="3532995"/>
            <a:ext cx="3107670"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Fremdsprache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80763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2242"/>
            <a:ext cx="7905870" cy="584775"/>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5. Es ist </a:t>
            </a:r>
            <a:r>
              <a:rPr lang="en-GB" sz="3200">
                <a:solidFill>
                  <a:schemeClr val="accent2"/>
                </a:solidFill>
                <a:latin typeface="Century Gothic" panose="020B0502020202020204" pitchFamily="34" charset="0"/>
              </a:rPr>
              <a:t>[quiet today]</a:t>
            </a:r>
            <a:r>
              <a:rPr lang="en-GB" sz="3200">
                <a:solidFill>
                  <a:srgbClr val="002060"/>
                </a:solidFill>
                <a:latin typeface="Century Gothic" panose="020B0502020202020204" pitchFamily="34" charset="0"/>
              </a:rPr>
              <a:t>.</a:t>
            </a:r>
          </a:p>
        </p:txBody>
      </p:sp>
      <p:sp>
        <p:nvSpPr>
          <p:cNvPr id="58" name="TextBox 57"/>
          <p:cNvSpPr txBox="1"/>
          <p:nvPr/>
        </p:nvSpPr>
        <p:spPr>
          <a:xfrm>
            <a:off x="6807200" y="4912242"/>
            <a:ext cx="5692670" cy="584775"/>
          </a:xfrm>
          <a:prstGeom prst="rect">
            <a:avLst/>
          </a:prstGeom>
          <a:noFill/>
        </p:spPr>
        <p:txBody>
          <a:bodyPr wrap="square" rtlCol="0">
            <a:spAutoFit/>
          </a:bodyPr>
          <a:lstStyle/>
          <a:p>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ist</a:t>
            </a:r>
            <a:r>
              <a:rPr lang="en-GB" sz="3200" dirty="0">
                <a:solidFill>
                  <a:schemeClr val="accent5">
                    <a:lumMod val="50000"/>
                  </a:schemeClr>
                </a:solidFill>
                <a:latin typeface="Century Gothic" panose="020B0502020202020204" pitchFamily="34" charset="0"/>
              </a:rPr>
              <a:t> </a:t>
            </a:r>
            <a:r>
              <a:rPr lang="de-DE" sz="3200" dirty="0">
                <a:solidFill>
                  <a:schemeClr val="accent2"/>
                </a:solidFill>
                <a:latin typeface="Century Gothic" panose="020B0502020202020204" pitchFamily="34" charset="0"/>
              </a:rPr>
              <a:t>heute still</a:t>
            </a:r>
            <a:r>
              <a:rPr lang="en-GB" sz="3200" dirty="0">
                <a:solidFill>
                  <a:schemeClr val="accent2"/>
                </a:solidFill>
                <a:latin typeface="Century Gothic" panose="020B0502020202020204" pitchFamily="34" charset="0"/>
              </a:rPr>
              <a:t>.</a:t>
            </a: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am </a:t>
            </a:r>
            <a:r>
              <a:rPr lang="en-GB" sz="2800" dirty="0" err="1">
                <a:solidFill>
                  <a:srgbClr val="115076"/>
                </a:solidFill>
                <a:latin typeface="Century Gothic"/>
                <a:ea typeface="Century Gothic"/>
                <a:cs typeface="Century Gothic"/>
                <a:sym typeface="Century Gothic"/>
              </a:rPr>
              <a:t>Nachmittag</a:t>
            </a:r>
            <a:endParaRPr sz="2800" dirty="0">
              <a:solidFill>
                <a:srgbClr val="115076"/>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mit</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wem</a:t>
            </a:r>
            <a:r>
              <a:rPr lang="en-GB" sz="2800" dirty="0">
                <a:solidFill>
                  <a:srgbClr val="115076"/>
                </a:solidFill>
                <a:latin typeface="Century Gothic"/>
                <a:ea typeface="Century Gothic"/>
                <a:cs typeface="Century Gothic"/>
                <a:sym typeface="Century Gothic"/>
              </a:rPr>
              <a:t>?</a:t>
            </a:r>
            <a:endParaRPr sz="2800" dirty="0">
              <a:solidFill>
                <a:srgbClr val="115076"/>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heute</a:t>
            </a:r>
            <a:endParaRPr sz="2800" dirty="0">
              <a:solidFill>
                <a:srgbClr val="115076"/>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Fremdsprache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Kunst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das 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das </a:t>
            </a:r>
            <a:r>
              <a:rPr lang="en-GB" sz="2800" dirty="0" err="1">
                <a:solidFill>
                  <a:srgbClr val="115076"/>
                </a:solidFill>
                <a:latin typeface="Century Gothic"/>
                <a:ea typeface="Century Gothic"/>
                <a:cs typeface="Century Gothic"/>
                <a:sym typeface="Century Gothic"/>
              </a:rPr>
              <a:t>Fleisch</a:t>
            </a:r>
            <a:endParaRPr sz="2800" dirty="0">
              <a:solidFill>
                <a:srgbClr val="115076"/>
              </a:solidFill>
              <a:latin typeface="Century Gothic"/>
              <a:ea typeface="Century Gothic"/>
              <a:cs typeface="Century Gothic"/>
              <a:sym typeface="Century Gothic"/>
            </a:endParaRPr>
          </a:p>
        </p:txBody>
      </p:sp>
      <p:sp>
        <p:nvSpPr>
          <p:cNvPr id="27"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mögen</a:t>
            </a:r>
            <a:endParaRPr sz="4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rgbClr val="115076"/>
                </a:solidFill>
                <a:latin typeface="Century Gothic"/>
                <a:ea typeface="Century Gothic"/>
                <a:cs typeface="Century Gothic"/>
                <a:sym typeface="Century Gothic"/>
              </a:rPr>
              <a:t>das </a:t>
            </a:r>
            <a:r>
              <a:rPr lang="de-DE" sz="2800" dirty="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panose="020B0502020202020204" pitchFamily="34" charset="0"/>
              </a:rPr>
              <a:t>kommen</a:t>
            </a:r>
            <a:r>
              <a:rPr lang="en-GB" sz="2800" dirty="0">
                <a:solidFill>
                  <a:schemeClr val="accent5">
                    <a:lumMod val="50000"/>
                  </a:schemeClr>
                </a:solidFill>
                <a:latin typeface="Century Gothic" panose="020B0502020202020204" pitchFamily="34" charset="0"/>
              </a:rPr>
              <a: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panose="020B0502020202020204" pitchFamily="34" charset="0"/>
              </a:rPr>
              <a:t>still</a:t>
            </a:r>
            <a:endParaRPr sz="280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2" name="Google Shape;212;p13"/>
          <p:cNvSpPr txBox="1"/>
          <p:nvPr/>
        </p:nvSpPr>
        <p:spPr>
          <a:xfrm>
            <a:off x="5200021" y="2788128"/>
            <a:ext cx="2507293" cy="523180"/>
          </a:xfrm>
          <a:prstGeom prst="rect">
            <a:avLst/>
          </a:prstGeom>
          <a:noFill/>
          <a:ln w="12700">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sie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9222563" y="3497746"/>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still</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1052525" y="2748178"/>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heute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9948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3"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943375" y="4912242"/>
            <a:ext cx="7905870" cy="1077218"/>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6. Wir essen </a:t>
            </a:r>
          </a:p>
          <a:p>
            <a:r>
              <a:rPr lang="en-GB" sz="3200">
                <a:solidFill>
                  <a:schemeClr val="accent2"/>
                </a:solidFill>
                <a:latin typeface="Century Gothic" panose="020B0502020202020204" pitchFamily="34" charset="0"/>
              </a:rPr>
              <a:t>[meat] </a:t>
            </a:r>
            <a:r>
              <a:rPr lang="en-GB" sz="3200">
                <a:solidFill>
                  <a:schemeClr val="accent5">
                    <a:lumMod val="50000"/>
                  </a:schemeClr>
                </a:solidFill>
                <a:latin typeface="Century Gothic" panose="020B0502020202020204" pitchFamily="34" charset="0"/>
              </a:rPr>
              <a:t>und</a:t>
            </a:r>
            <a:r>
              <a:rPr lang="en-GB" sz="3200">
                <a:solidFill>
                  <a:schemeClr val="accent2"/>
                </a:solidFill>
                <a:latin typeface="Century Gothic" panose="020B0502020202020204" pitchFamily="34" charset="0"/>
              </a:rPr>
              <a:t> [vegetables]</a:t>
            </a:r>
            <a:r>
              <a:rPr lang="en-GB" sz="3200">
                <a:solidFill>
                  <a:srgbClr val="002060"/>
                </a:solidFill>
                <a:latin typeface="Century Gothic" panose="020B0502020202020204" pitchFamily="34" charset="0"/>
              </a:rPr>
              <a:t>.</a:t>
            </a:r>
          </a:p>
        </p:txBody>
      </p:sp>
      <p:sp>
        <p:nvSpPr>
          <p:cNvPr id="58" name="TextBox 57"/>
          <p:cNvSpPr txBox="1"/>
          <p:nvPr/>
        </p:nvSpPr>
        <p:spPr>
          <a:xfrm>
            <a:off x="6807200" y="4912242"/>
            <a:ext cx="5692670" cy="1077218"/>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Wir essen </a:t>
            </a:r>
          </a:p>
          <a:p>
            <a:r>
              <a:rPr lang="de-DE" sz="3200">
                <a:solidFill>
                  <a:schemeClr val="accent2"/>
                </a:solidFill>
                <a:latin typeface="Century Gothic" panose="020B0502020202020204" pitchFamily="34" charset="0"/>
              </a:rPr>
              <a:t>Fleisch </a:t>
            </a:r>
            <a:r>
              <a:rPr lang="de-DE" sz="3200">
                <a:solidFill>
                  <a:schemeClr val="accent5">
                    <a:lumMod val="50000"/>
                  </a:schemeClr>
                </a:solidFill>
                <a:latin typeface="Century Gothic" panose="020B0502020202020204" pitchFamily="34" charset="0"/>
              </a:rPr>
              <a:t>und</a:t>
            </a:r>
            <a:r>
              <a:rPr lang="de-DE" sz="3200">
                <a:solidFill>
                  <a:schemeClr val="accent2"/>
                </a:solidFill>
                <a:latin typeface="Century Gothic" panose="020B0502020202020204" pitchFamily="34" charset="0"/>
              </a:rPr>
              <a:t> Gemüse</a:t>
            </a:r>
            <a:r>
              <a:rPr lang="en-GB" sz="3200">
                <a:solidFill>
                  <a:schemeClr val="accent2"/>
                </a:solidFill>
                <a:latin typeface="Century Gothic" panose="020B0502020202020204" pitchFamily="34" charset="0"/>
              </a:rPr>
              <a:t>.</a:t>
            </a:r>
          </a:p>
        </p:txBody>
      </p:sp>
      <p:sp>
        <p:nvSpPr>
          <p:cNvPr id="20"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am </a:t>
            </a:r>
            <a:r>
              <a:rPr lang="en-GB" sz="2800" dirty="0" err="1">
                <a:solidFill>
                  <a:srgbClr val="115076"/>
                </a:solidFill>
                <a:latin typeface="Century Gothic"/>
                <a:ea typeface="Century Gothic"/>
                <a:cs typeface="Century Gothic"/>
                <a:sym typeface="Century Gothic"/>
              </a:rPr>
              <a:t>Nachmittag</a:t>
            </a:r>
            <a:endParaRPr sz="2800" dirty="0">
              <a:solidFill>
                <a:srgbClr val="115076"/>
              </a:solidFill>
              <a:latin typeface="Century Gothic"/>
              <a:ea typeface="Century Gothic"/>
              <a:cs typeface="Century Gothic"/>
              <a:sym typeface="Century Gothic"/>
            </a:endParaRPr>
          </a:p>
        </p:txBody>
      </p:sp>
      <p:sp>
        <p:nvSpPr>
          <p:cNvPr id="21"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mit</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wem</a:t>
            </a:r>
            <a:r>
              <a:rPr lang="en-GB" sz="2800" dirty="0">
                <a:solidFill>
                  <a:srgbClr val="115076"/>
                </a:solidFill>
                <a:latin typeface="Century Gothic"/>
                <a:ea typeface="Century Gothic"/>
                <a:cs typeface="Century Gothic"/>
                <a:sym typeface="Century Gothic"/>
              </a:rPr>
              <a:t>?</a:t>
            </a:r>
            <a:endParaRPr sz="2800" dirty="0">
              <a:solidFill>
                <a:srgbClr val="115076"/>
              </a:solidFill>
              <a:latin typeface="Century Gothic"/>
              <a:ea typeface="Century Gothic"/>
              <a:cs typeface="Century Gothic"/>
              <a:sym typeface="Century Gothic"/>
            </a:endParaRPr>
          </a:p>
        </p:txBody>
      </p:sp>
      <p:sp>
        <p:nvSpPr>
          <p:cNvPr id="22"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heute</a:t>
            </a:r>
            <a:endParaRPr sz="2800" dirty="0">
              <a:solidFill>
                <a:srgbClr val="115076"/>
              </a:solidFill>
              <a:latin typeface="Century Gothic"/>
              <a:ea typeface="Century Gothic"/>
              <a:cs typeface="Century Gothic"/>
              <a:sym typeface="Century Gothic"/>
            </a:endParaRPr>
          </a:p>
        </p:txBody>
      </p:sp>
      <p:sp>
        <p:nvSpPr>
          <p:cNvPr id="23"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Fremdsprache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Kunst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das 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das </a:t>
            </a:r>
            <a:r>
              <a:rPr lang="en-GB" sz="2800" dirty="0" err="1">
                <a:solidFill>
                  <a:srgbClr val="115076"/>
                </a:solidFill>
                <a:latin typeface="Century Gothic"/>
                <a:ea typeface="Century Gothic"/>
                <a:cs typeface="Century Gothic"/>
                <a:sym typeface="Century Gothic"/>
              </a:rPr>
              <a:t>Fleisch</a:t>
            </a:r>
            <a:endParaRPr sz="2800" dirty="0">
              <a:solidFill>
                <a:srgbClr val="115076"/>
              </a:solidFill>
              <a:latin typeface="Century Gothic"/>
              <a:ea typeface="Century Gothic"/>
              <a:cs typeface="Century Gothic"/>
              <a:sym typeface="Century Gothic"/>
            </a:endParaRPr>
          </a:p>
        </p:txBody>
      </p:sp>
      <p:sp>
        <p:nvSpPr>
          <p:cNvPr id="27"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mögen</a:t>
            </a:r>
            <a:endParaRPr sz="4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rgbClr val="115076"/>
                </a:solidFill>
                <a:latin typeface="Century Gothic"/>
                <a:ea typeface="Century Gothic"/>
                <a:cs typeface="Century Gothic"/>
                <a:sym typeface="Century Gothic"/>
              </a:rPr>
              <a:t>das </a:t>
            </a:r>
            <a:r>
              <a:rPr lang="de-DE" sz="2800" dirty="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panose="020B0502020202020204" pitchFamily="34" charset="0"/>
              </a:rPr>
              <a:t>kommen</a:t>
            </a:r>
            <a:r>
              <a:rPr lang="en-GB" sz="2800" dirty="0">
                <a:solidFill>
                  <a:schemeClr val="accent5">
                    <a:lumMod val="50000"/>
                  </a:schemeClr>
                </a:solidFill>
                <a:latin typeface="Century Gothic" panose="020B0502020202020204" pitchFamily="34" charset="0"/>
              </a:rPr>
              <a: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panose="020B0502020202020204" pitchFamily="34" charset="0"/>
              </a:rPr>
              <a:t>still</a:t>
            </a:r>
            <a:endParaRPr sz="280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2" name="Google Shape;212;p13"/>
          <p:cNvSpPr txBox="1"/>
          <p:nvPr/>
        </p:nvSpPr>
        <p:spPr>
          <a:xfrm>
            <a:off x="5200021" y="2788128"/>
            <a:ext cx="2507293" cy="523180"/>
          </a:xfrm>
          <a:prstGeom prst="rect">
            <a:avLst/>
          </a:prstGeom>
          <a:noFill/>
          <a:ln w="12700">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sie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1097301" y="4168299"/>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1122517" y="3481497"/>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Fleisch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0620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38F3-7872-C44E-B03E-8C6E00707A70}"/>
              </a:ext>
            </a:extLst>
          </p:cNvPr>
          <p:cNvSpPr>
            <a:spLocks noGrp="1"/>
          </p:cNvSpPr>
          <p:nvPr>
            <p:ph type="title"/>
          </p:nvPr>
        </p:nvSpPr>
        <p:spPr>
          <a:xfrm>
            <a:off x="5159542" y="204605"/>
            <a:ext cx="1872916" cy="1372077"/>
          </a:xfrm>
        </p:spPr>
        <p:txBody>
          <a:bodyPr>
            <a:noAutofit/>
          </a:bodyPr>
          <a:lstStyle/>
          <a:p>
            <a:pPr algn="ctr"/>
            <a:r>
              <a:rPr lang="en-GB" sz="12000" b="1" dirty="0" err="1">
                <a:solidFill>
                  <a:srgbClr val="002060"/>
                </a:solidFill>
                <a:cs typeface="Calibri" panose="020F0502020204030204" pitchFamily="34" charset="0"/>
              </a:rPr>
              <a:t>st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buClrTx/>
              <a:buFontTx/>
              <a:buNone/>
            </a:pPr>
            <a:r>
              <a:rPr lang="en-GB" sz="6000" kern="1200" dirty="0">
                <a:solidFill>
                  <a:srgbClr val="FFCC00"/>
                </a:solidFill>
                <a:latin typeface="Century Gothic" panose="020B0502020202020204" pitchFamily="34" charset="0"/>
              </a:rPr>
              <a:t>st</a:t>
            </a:r>
            <a:r>
              <a:rPr lang="en-GB" sz="6000" kern="1200" dirty="0">
                <a:solidFill>
                  <a:srgbClr val="002060"/>
                </a:solidFill>
                <a:latin typeface="Century Gothic" panose="020B0502020202020204" pitchFamily="34" charset="0"/>
              </a:rPr>
              <a:t>ark</a:t>
            </a:r>
            <a:endParaRPr lang="en-GB" sz="6000" kern="12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buClrTx/>
              <a:buFontTx/>
              <a:buNone/>
            </a:pPr>
            <a:r>
              <a:rPr lang="en-GB" sz="5400" kern="1200" dirty="0" err="1">
                <a:solidFill>
                  <a:srgbClr val="002060"/>
                </a:solidFill>
                <a:latin typeface="Century Gothic" panose="020B0502020202020204" pitchFamily="34" charset="0"/>
                <a:ea typeface="+mn-ea"/>
                <a:cs typeface="+mn-cs"/>
              </a:rPr>
              <a:t>be</a:t>
            </a: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immt</a:t>
            </a:r>
            <a:endParaRPr lang="en-GB" sz="5400" kern="1200" dirty="0">
              <a:solidFill>
                <a:srgbClr val="FFCC00"/>
              </a:solidFill>
              <a:latin typeface="Century Gothic" panose="020B0502020202020204" pitchFamily="34" charset="0"/>
              <a:ea typeface="+mn-ea"/>
              <a:cs typeface="+mn-cs"/>
            </a:endParaRPr>
          </a:p>
        </p:txBody>
      </p:sp>
      <p:sp>
        <p:nvSpPr>
          <p:cNvPr id="6" name="Rectangle 5"/>
          <p:cNvSpPr/>
          <p:nvPr/>
        </p:nvSpPr>
        <p:spPr>
          <a:xfrm>
            <a:off x="256512" y="4260654"/>
            <a:ext cx="3734122" cy="923330"/>
          </a:xfrm>
          <a:prstGeom prst="rect">
            <a:avLst/>
          </a:prstGeom>
        </p:spPr>
        <p:txBody>
          <a:bodyPr wrap="square">
            <a:spAutoFit/>
          </a:bodyPr>
          <a:lstStyle/>
          <a:p>
            <a:pPr algn="ctr">
              <a:buClrTx/>
              <a:buFontTx/>
              <a:buNone/>
            </a:pPr>
            <a:r>
              <a:rPr lang="en-GB" sz="5400" kern="1200" dirty="0">
                <a:solidFill>
                  <a:srgbClr val="002060"/>
                </a:solidFill>
                <a:latin typeface="Century Gothic" panose="020B0502020202020204" pitchFamily="34" charset="0"/>
                <a:ea typeface="+mn-ea"/>
                <a:cs typeface="+mn-cs"/>
              </a:rPr>
              <a:t>ver</a:t>
            </a:r>
            <a:r>
              <a:rPr lang="en-GB" sz="5400" kern="1200" dirty="0">
                <a:solidFill>
                  <a:srgbClr val="FFCC00"/>
                </a:solidFill>
                <a:latin typeface="Century Gothic" panose="020B0502020202020204" pitchFamily="34" charset="0"/>
                <a:ea typeface="+mn-ea"/>
                <a:cs typeface="+mn-cs"/>
              </a:rPr>
              <a:t>st</a:t>
            </a:r>
            <a:r>
              <a:rPr lang="en-GB" sz="5400" kern="1200" dirty="0">
                <a:solidFill>
                  <a:srgbClr val="002060"/>
                </a:solidFill>
                <a:latin typeface="Century Gothic" panose="020B0502020202020204" pitchFamily="34" charset="0"/>
                <a:ea typeface="+mn-ea"/>
                <a:cs typeface="+mn-cs"/>
              </a:rPr>
              <a:t>ehen</a:t>
            </a:r>
            <a:endParaRPr lang="en-GB" sz="5400" kern="1200" dirty="0">
              <a:solidFill>
                <a:srgbClr val="FFCC00"/>
              </a:solidFill>
              <a:latin typeface="Century Gothic" panose="020B0502020202020204" pitchFamily="34" charset="0"/>
              <a:ea typeface="+mn-ea"/>
              <a:cs typeface="+mn-cs"/>
            </a:endParaRPr>
          </a:p>
        </p:txBody>
      </p:sp>
      <p:sp>
        <p:nvSpPr>
          <p:cNvPr id="7" name="Rectangle 6"/>
          <p:cNvSpPr/>
          <p:nvPr/>
        </p:nvSpPr>
        <p:spPr>
          <a:xfrm>
            <a:off x="8913540" y="3590943"/>
            <a:ext cx="2392307" cy="923330"/>
          </a:xfrm>
          <a:prstGeom prst="rect">
            <a:avLst/>
          </a:prstGeom>
        </p:spPr>
        <p:txBody>
          <a:bodyPr wrap="squar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adt</a:t>
            </a:r>
            <a:endParaRPr lang="en-GB" sz="5400" kern="1200" dirty="0">
              <a:solidFill>
                <a:srgbClr val="FFCC00"/>
              </a:solidFill>
              <a:latin typeface="Century Gothic" panose="020B0502020202020204" pitchFamily="34" charset="0"/>
              <a:ea typeface="+mn-ea"/>
              <a:cs typeface="+mn-cs"/>
            </a:endParaRPr>
          </a:p>
        </p:txBody>
      </p:sp>
      <p:sp>
        <p:nvSpPr>
          <p:cNvPr id="8" name="Rectangle 7"/>
          <p:cNvSpPr/>
          <p:nvPr/>
        </p:nvSpPr>
        <p:spPr>
          <a:xfrm>
            <a:off x="231034" y="606206"/>
            <a:ext cx="3616652" cy="923330"/>
          </a:xfrm>
          <a:prstGeom prst="rect">
            <a:avLst/>
          </a:prstGeom>
        </p:spPr>
        <p:txBody>
          <a:bodyPr wrap="squar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raße</a:t>
            </a:r>
            <a:endParaRPr lang="en-GB" sz="5400" kern="1200" dirty="0">
              <a:solidFill>
                <a:srgbClr val="FFCC00"/>
              </a:solidFill>
              <a:latin typeface="Century Gothic" panose="020B0502020202020204" pitchFamily="34" charset="0"/>
              <a:ea typeface="+mn-ea"/>
              <a:cs typeface="+mn-cs"/>
            </a:endParaRPr>
          </a:p>
        </p:txBody>
      </p:sp>
      <p:sp>
        <p:nvSpPr>
          <p:cNvPr id="9" name="Rectangle 8"/>
          <p:cNvSpPr/>
          <p:nvPr/>
        </p:nvSpPr>
        <p:spPr>
          <a:xfrm>
            <a:off x="8765813" y="606206"/>
            <a:ext cx="2432077" cy="923330"/>
          </a:xfrm>
          <a:prstGeom prst="rect">
            <a:avLst/>
          </a:prstGeom>
        </p:spPr>
        <p:txBody>
          <a:bodyPr wrap="non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ehen</a:t>
            </a:r>
            <a:endParaRPr lang="en-GB" sz="5400" kern="1200" dirty="0">
              <a:solidFill>
                <a:srgbClr val="FFCC00"/>
              </a:solidFill>
              <a:latin typeface="Century Gothic" panose="020B0502020202020204" pitchFamily="34" charset="0"/>
              <a:ea typeface="+mn-ea"/>
              <a:cs typeface="+mn-cs"/>
            </a:endParaRPr>
          </a:p>
        </p:txBody>
      </p:sp>
      <p:pic>
        <p:nvPicPr>
          <p:cNvPr id="10" name="Picture 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spTree>
    <p:extLst>
      <p:ext uri="{BB962C8B-B14F-4D97-AF65-F5344CB8AC3E}">
        <p14:creationId xmlns:p14="http://schemas.microsoft.com/office/powerpoint/2010/main" val="315806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trass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teh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versteh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bestimm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tad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539338" y="4912242"/>
            <a:ext cx="7905870" cy="1569660"/>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7. </a:t>
            </a:r>
            <a:r>
              <a:rPr lang="en-GB" sz="3200">
                <a:solidFill>
                  <a:schemeClr val="accent2"/>
                </a:solidFill>
                <a:latin typeface="Century Gothic" panose="020B0502020202020204" pitchFamily="34" charset="0"/>
              </a:rPr>
              <a:t>[With whom?] </a:t>
            </a:r>
            <a:r>
              <a:rPr lang="en-GB" sz="3200">
                <a:solidFill>
                  <a:srgbClr val="002060"/>
                </a:solidFill>
                <a:latin typeface="Century Gothic" panose="020B0502020202020204" pitchFamily="34" charset="0"/>
              </a:rPr>
              <a:t>gehst du </a:t>
            </a:r>
          </a:p>
          <a:p>
            <a:r>
              <a:rPr lang="en-GB" sz="3200">
                <a:solidFill>
                  <a:schemeClr val="accent2"/>
                </a:solidFill>
                <a:latin typeface="Century Gothic" panose="020B0502020202020204" pitchFamily="34" charset="0"/>
              </a:rPr>
              <a:t>[in the afternoon]?</a:t>
            </a:r>
          </a:p>
          <a:p>
            <a:endParaRPr lang="en-GB" sz="3200">
              <a:solidFill>
                <a:schemeClr val="accent5">
                  <a:lumMod val="50000"/>
                </a:schemeClr>
              </a:solidFill>
              <a:latin typeface="Century Gothic" panose="020B0502020202020204" pitchFamily="34" charset="0"/>
            </a:endParaRPr>
          </a:p>
        </p:txBody>
      </p:sp>
      <p:sp>
        <p:nvSpPr>
          <p:cNvPr id="58" name="TextBox 57"/>
          <p:cNvSpPr txBox="1"/>
          <p:nvPr/>
        </p:nvSpPr>
        <p:spPr>
          <a:xfrm>
            <a:off x="6807200" y="4912242"/>
            <a:ext cx="5692670" cy="1077218"/>
          </a:xfrm>
          <a:prstGeom prst="rect">
            <a:avLst/>
          </a:prstGeom>
          <a:noFill/>
        </p:spPr>
        <p:txBody>
          <a:bodyPr wrap="square" rtlCol="0">
            <a:spAutoFit/>
          </a:bodyPr>
          <a:lstStyle/>
          <a:p>
            <a:r>
              <a:rPr lang="en-GB" sz="3200">
                <a:solidFill>
                  <a:schemeClr val="accent2"/>
                </a:solidFill>
                <a:latin typeface="Century Gothic" panose="020B0502020202020204" pitchFamily="34" charset="0"/>
              </a:rPr>
              <a:t>Mit wem </a:t>
            </a:r>
            <a:r>
              <a:rPr lang="en-GB" sz="3200">
                <a:solidFill>
                  <a:schemeClr val="accent5">
                    <a:lumMod val="50000"/>
                  </a:schemeClr>
                </a:solidFill>
                <a:latin typeface="Century Gothic" panose="020B0502020202020204" pitchFamily="34" charset="0"/>
              </a:rPr>
              <a:t>gehst du</a:t>
            </a:r>
          </a:p>
          <a:p>
            <a:r>
              <a:rPr lang="en-GB" sz="3200">
                <a:solidFill>
                  <a:schemeClr val="accent2"/>
                </a:solidFill>
                <a:latin typeface="Century Gothic" panose="020B0502020202020204" pitchFamily="34" charset="0"/>
              </a:rPr>
              <a:t>am Nachmittag?</a:t>
            </a:r>
          </a:p>
        </p:txBody>
      </p:sp>
      <p:sp>
        <p:nvSpPr>
          <p:cNvPr id="33" name="Google Shape;203;p13"/>
          <p:cNvSpPr txBox="1"/>
          <p:nvPr/>
        </p:nvSpPr>
        <p:spPr>
          <a:xfrm>
            <a:off x="943375" y="1354545"/>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am </a:t>
            </a:r>
            <a:r>
              <a:rPr lang="en-GB" sz="2800" dirty="0" err="1">
                <a:solidFill>
                  <a:srgbClr val="115076"/>
                </a:solidFill>
                <a:latin typeface="Century Gothic"/>
                <a:ea typeface="Century Gothic"/>
                <a:cs typeface="Century Gothic"/>
                <a:sym typeface="Century Gothic"/>
              </a:rPr>
              <a:t>Nachmittag</a:t>
            </a:r>
            <a:endParaRPr sz="2800" dirty="0">
              <a:solidFill>
                <a:srgbClr val="115076"/>
              </a:solidFill>
              <a:latin typeface="Century Gothic"/>
              <a:ea typeface="Century Gothic"/>
              <a:cs typeface="Century Gothic"/>
              <a:sym typeface="Century Gothic"/>
            </a:endParaRPr>
          </a:p>
        </p:txBody>
      </p:sp>
      <p:sp>
        <p:nvSpPr>
          <p:cNvPr id="34" name="Google Shape;204;p13"/>
          <p:cNvSpPr txBox="1"/>
          <p:nvPr/>
        </p:nvSpPr>
        <p:spPr>
          <a:xfrm>
            <a:off x="1097301" y="2066961"/>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mit</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wem</a:t>
            </a:r>
            <a:r>
              <a:rPr lang="en-GB" sz="2800" dirty="0">
                <a:solidFill>
                  <a:srgbClr val="115076"/>
                </a:solidFill>
                <a:latin typeface="Century Gothic"/>
                <a:ea typeface="Century Gothic"/>
                <a:cs typeface="Century Gothic"/>
                <a:sym typeface="Century Gothic"/>
              </a:rPr>
              <a:t>?</a:t>
            </a:r>
            <a:endParaRPr sz="2800" dirty="0">
              <a:solidFill>
                <a:srgbClr val="115076"/>
              </a:solidFill>
              <a:latin typeface="Century Gothic"/>
              <a:ea typeface="Century Gothic"/>
              <a:cs typeface="Century Gothic"/>
              <a:sym typeface="Century Gothic"/>
            </a:endParaRPr>
          </a:p>
        </p:txBody>
      </p:sp>
      <p:sp>
        <p:nvSpPr>
          <p:cNvPr id="35" name="Google Shape;205;p13"/>
          <p:cNvSpPr txBox="1"/>
          <p:nvPr/>
        </p:nvSpPr>
        <p:spPr>
          <a:xfrm>
            <a:off x="936580" y="2788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heute</a:t>
            </a:r>
            <a:endParaRPr sz="2800" dirty="0">
              <a:solidFill>
                <a:srgbClr val="115076"/>
              </a:solidFill>
              <a:latin typeface="Century Gothic"/>
              <a:ea typeface="Century Gothic"/>
              <a:cs typeface="Century Gothic"/>
              <a:sym typeface="Century Gothic"/>
            </a:endParaRPr>
          </a:p>
        </p:txBody>
      </p:sp>
      <p:sp>
        <p:nvSpPr>
          <p:cNvPr id="36" name="Google Shape;206;p13"/>
          <p:cNvSpPr txBox="1"/>
          <p:nvPr/>
        </p:nvSpPr>
        <p:spPr>
          <a:xfrm>
            <a:off x="4803213" y="3515338"/>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Fremdsprache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7" name="Google Shape;207;p13"/>
          <p:cNvSpPr txBox="1"/>
          <p:nvPr/>
        </p:nvSpPr>
        <p:spPr>
          <a:xfrm>
            <a:off x="9172129" y="1314864"/>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Kunst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8" name="Google Shape;208;p13"/>
          <p:cNvSpPr txBox="1"/>
          <p:nvPr/>
        </p:nvSpPr>
        <p:spPr>
          <a:xfrm>
            <a:off x="9172129" y="206616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das 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9" name="Google Shape;209;p13"/>
          <p:cNvSpPr txBox="1"/>
          <p:nvPr/>
        </p:nvSpPr>
        <p:spPr>
          <a:xfrm>
            <a:off x="943375" y="3497706"/>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das </a:t>
            </a:r>
            <a:r>
              <a:rPr lang="en-GB" sz="2800" dirty="0" err="1">
                <a:solidFill>
                  <a:srgbClr val="115076"/>
                </a:solidFill>
                <a:latin typeface="Century Gothic"/>
                <a:ea typeface="Century Gothic"/>
                <a:cs typeface="Century Gothic"/>
                <a:sym typeface="Century Gothic"/>
              </a:rPr>
              <a:t>Fleisch</a:t>
            </a:r>
            <a:endParaRPr sz="2800" dirty="0">
              <a:solidFill>
                <a:srgbClr val="115076"/>
              </a:solidFill>
              <a:latin typeface="Century Gothic"/>
              <a:ea typeface="Century Gothic"/>
              <a:cs typeface="Century Gothic"/>
              <a:sym typeface="Century Gothic"/>
            </a:endParaRPr>
          </a:p>
        </p:txBody>
      </p:sp>
      <p:sp>
        <p:nvSpPr>
          <p:cNvPr id="40" name="Google Shape;210;p13"/>
          <p:cNvSpPr txBox="1"/>
          <p:nvPr/>
        </p:nvSpPr>
        <p:spPr>
          <a:xfrm>
            <a:off x="5196670" y="1354545"/>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mögen</a:t>
            </a:r>
            <a:endParaRPr sz="4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41" name="Google Shape;211;p13"/>
          <p:cNvSpPr txBox="1"/>
          <p:nvPr/>
        </p:nvSpPr>
        <p:spPr>
          <a:xfrm>
            <a:off x="4624030" y="2071417"/>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42" name="Google Shape;213;p13"/>
          <p:cNvSpPr txBox="1"/>
          <p:nvPr/>
        </p:nvSpPr>
        <p:spPr>
          <a:xfrm>
            <a:off x="943375" y="4204974"/>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rgbClr val="115076"/>
                </a:solidFill>
                <a:latin typeface="Century Gothic"/>
                <a:ea typeface="Century Gothic"/>
                <a:cs typeface="Century Gothic"/>
                <a:sym typeface="Century Gothic"/>
              </a:rPr>
              <a:t>das </a:t>
            </a:r>
            <a:r>
              <a:rPr lang="de-DE" sz="2800" dirty="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43" name="Google Shape;238;p13"/>
          <p:cNvSpPr txBox="1"/>
          <p:nvPr/>
        </p:nvSpPr>
        <p:spPr>
          <a:xfrm>
            <a:off x="9172129" y="2771324"/>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panose="020B0502020202020204" pitchFamily="34" charset="0"/>
              </a:rPr>
              <a:t>kommen</a:t>
            </a:r>
            <a:r>
              <a:rPr lang="en-GB" sz="2800" dirty="0">
                <a:solidFill>
                  <a:schemeClr val="accent5">
                    <a:lumMod val="50000"/>
                  </a:schemeClr>
                </a:solidFill>
                <a:latin typeface="Century Gothic" panose="020B0502020202020204" pitchFamily="34" charset="0"/>
              </a:rPr>
              <a: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44" name="Google Shape;240;p13"/>
          <p:cNvSpPr txBox="1"/>
          <p:nvPr/>
        </p:nvSpPr>
        <p:spPr>
          <a:xfrm>
            <a:off x="9172129" y="3515338"/>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panose="020B0502020202020204" pitchFamily="34" charset="0"/>
              </a:rPr>
              <a:t>still</a:t>
            </a:r>
            <a:endParaRPr sz="280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45" name="Google Shape;212;p13"/>
          <p:cNvSpPr txBox="1"/>
          <p:nvPr/>
        </p:nvSpPr>
        <p:spPr>
          <a:xfrm>
            <a:off x="5200021" y="2788128"/>
            <a:ext cx="2507293" cy="523180"/>
          </a:xfrm>
          <a:prstGeom prst="rect">
            <a:avLst/>
          </a:prstGeom>
          <a:noFill/>
          <a:ln w="12700">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sie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46" name="Google Shape;212;p13"/>
          <p:cNvSpPr txBox="1"/>
          <p:nvPr/>
        </p:nvSpPr>
        <p:spPr>
          <a:xfrm>
            <a:off x="1151268" y="2053692"/>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Mit wem?</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47" name="Google Shape;212;p13"/>
          <p:cNvSpPr txBox="1"/>
          <p:nvPr/>
        </p:nvSpPr>
        <p:spPr>
          <a:xfrm>
            <a:off x="997519" y="1404573"/>
            <a:ext cx="2962925"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am Nachmittag</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370841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46"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44" name="Google Shape;244;p13"/>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245" name="Google Shape;245;p13"/>
          <p:cNvSpPr txBox="1">
            <a:spLocks noGrp="1"/>
          </p:cNvSpPr>
          <p:nvPr>
            <p:ph type="title"/>
          </p:nvPr>
        </p:nvSpPr>
        <p:spPr>
          <a:xfrm>
            <a:off x="0" y="313809"/>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2" name="TextBox 1"/>
          <p:cNvSpPr txBox="1"/>
          <p:nvPr/>
        </p:nvSpPr>
        <p:spPr>
          <a:xfrm>
            <a:off x="1205878" y="4912242"/>
            <a:ext cx="7905870" cy="1569660"/>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8. Wir haben </a:t>
            </a:r>
            <a:r>
              <a:rPr lang="en-GB" sz="3200">
                <a:solidFill>
                  <a:schemeClr val="accent2"/>
                </a:solidFill>
                <a:latin typeface="Century Gothic" panose="020B0502020202020204" pitchFamily="34" charset="0"/>
              </a:rPr>
              <a:t>[art].</a:t>
            </a:r>
          </a:p>
          <a:p>
            <a:r>
              <a:rPr lang="en-GB" sz="3200">
                <a:solidFill>
                  <a:schemeClr val="accent5">
                    <a:lumMod val="50000"/>
                  </a:schemeClr>
                </a:solidFill>
                <a:latin typeface="Century Gothic" panose="020B0502020202020204" pitchFamily="34" charset="0"/>
              </a:rPr>
              <a:t>- Wir </a:t>
            </a:r>
            <a:r>
              <a:rPr lang="en-GB" sz="3200">
                <a:solidFill>
                  <a:schemeClr val="accent2"/>
                </a:solidFill>
                <a:latin typeface="Century Gothic" panose="020B0502020202020204" pitchFamily="34" charset="0"/>
              </a:rPr>
              <a:t>[are coming]! </a:t>
            </a:r>
          </a:p>
          <a:p>
            <a:endParaRPr lang="en-GB" sz="3200">
              <a:solidFill>
                <a:schemeClr val="accent5">
                  <a:lumMod val="50000"/>
                </a:schemeClr>
              </a:solidFill>
              <a:latin typeface="Century Gothic" panose="020B0502020202020204" pitchFamily="34" charset="0"/>
            </a:endParaRPr>
          </a:p>
        </p:txBody>
      </p:sp>
      <p:sp>
        <p:nvSpPr>
          <p:cNvPr id="58" name="TextBox 57"/>
          <p:cNvSpPr txBox="1"/>
          <p:nvPr/>
        </p:nvSpPr>
        <p:spPr>
          <a:xfrm>
            <a:off x="6002910" y="4888930"/>
            <a:ext cx="5692670" cy="1077218"/>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rPr>
              <a:t>Wir haben </a:t>
            </a:r>
            <a:r>
              <a:rPr lang="en-GB" sz="3200">
                <a:solidFill>
                  <a:schemeClr val="accent2"/>
                </a:solidFill>
                <a:latin typeface="Century Gothic" panose="020B0502020202020204" pitchFamily="34" charset="0"/>
              </a:rPr>
              <a:t>Kunst.</a:t>
            </a:r>
          </a:p>
          <a:p>
            <a:r>
              <a:rPr lang="en-GB" sz="3200">
                <a:solidFill>
                  <a:schemeClr val="accent5">
                    <a:lumMod val="50000"/>
                  </a:schemeClr>
                </a:solidFill>
                <a:latin typeface="Century Gothic" panose="020B0502020202020204" pitchFamily="34" charset="0"/>
              </a:rPr>
              <a:t>- Wir </a:t>
            </a:r>
            <a:r>
              <a:rPr lang="en-GB" sz="3200">
                <a:solidFill>
                  <a:schemeClr val="accent2"/>
                </a:solidFill>
                <a:latin typeface="Century Gothic" panose="020B0502020202020204" pitchFamily="34" charset="0"/>
              </a:rPr>
              <a:t>kommen!</a:t>
            </a:r>
          </a:p>
        </p:txBody>
      </p:sp>
      <p:sp>
        <p:nvSpPr>
          <p:cNvPr id="20" name="Google Shape;203;p13"/>
          <p:cNvSpPr txBox="1"/>
          <p:nvPr/>
        </p:nvSpPr>
        <p:spPr>
          <a:xfrm>
            <a:off x="959533" y="1203672"/>
            <a:ext cx="30712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am </a:t>
            </a:r>
            <a:r>
              <a:rPr lang="en-GB" sz="2800" dirty="0" err="1">
                <a:solidFill>
                  <a:srgbClr val="115076"/>
                </a:solidFill>
                <a:latin typeface="Century Gothic"/>
                <a:ea typeface="Century Gothic"/>
                <a:cs typeface="Century Gothic"/>
                <a:sym typeface="Century Gothic"/>
              </a:rPr>
              <a:t>Nachmittag</a:t>
            </a:r>
            <a:endParaRPr sz="2800" dirty="0">
              <a:solidFill>
                <a:srgbClr val="115076"/>
              </a:solidFill>
              <a:latin typeface="Century Gothic"/>
              <a:ea typeface="Century Gothic"/>
              <a:cs typeface="Century Gothic"/>
              <a:sym typeface="Century Gothic"/>
            </a:endParaRPr>
          </a:p>
        </p:txBody>
      </p:sp>
      <p:sp>
        <p:nvSpPr>
          <p:cNvPr id="21" name="Google Shape;204;p13"/>
          <p:cNvSpPr txBox="1"/>
          <p:nvPr/>
        </p:nvSpPr>
        <p:spPr>
          <a:xfrm>
            <a:off x="1113459" y="1916088"/>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mit</a:t>
            </a:r>
            <a:r>
              <a:rPr lang="en-GB" sz="2800" dirty="0">
                <a:solidFill>
                  <a:srgbClr val="115076"/>
                </a:solidFill>
                <a:latin typeface="Century Gothic"/>
                <a:ea typeface="Century Gothic"/>
                <a:cs typeface="Century Gothic"/>
                <a:sym typeface="Century Gothic"/>
              </a:rPr>
              <a:t> </a:t>
            </a:r>
            <a:r>
              <a:rPr lang="en-GB" sz="2800" dirty="0" err="1">
                <a:solidFill>
                  <a:srgbClr val="115076"/>
                </a:solidFill>
                <a:latin typeface="Century Gothic"/>
                <a:ea typeface="Century Gothic"/>
                <a:cs typeface="Century Gothic"/>
                <a:sym typeface="Century Gothic"/>
              </a:rPr>
              <a:t>wem</a:t>
            </a:r>
            <a:r>
              <a:rPr lang="en-GB" sz="2800" dirty="0">
                <a:solidFill>
                  <a:srgbClr val="115076"/>
                </a:solidFill>
                <a:latin typeface="Century Gothic"/>
                <a:ea typeface="Century Gothic"/>
                <a:cs typeface="Century Gothic"/>
                <a:sym typeface="Century Gothic"/>
              </a:rPr>
              <a:t>?</a:t>
            </a:r>
            <a:endParaRPr sz="2800" dirty="0">
              <a:solidFill>
                <a:srgbClr val="115076"/>
              </a:solidFill>
              <a:latin typeface="Century Gothic"/>
              <a:ea typeface="Century Gothic"/>
              <a:cs typeface="Century Gothic"/>
              <a:sym typeface="Century Gothic"/>
            </a:endParaRPr>
          </a:p>
        </p:txBody>
      </p:sp>
      <p:sp>
        <p:nvSpPr>
          <p:cNvPr id="22" name="Google Shape;205;p13"/>
          <p:cNvSpPr txBox="1"/>
          <p:nvPr/>
        </p:nvSpPr>
        <p:spPr>
          <a:xfrm>
            <a:off x="952738" y="2637215"/>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err="1">
                <a:solidFill>
                  <a:srgbClr val="115076"/>
                </a:solidFill>
                <a:latin typeface="Century Gothic"/>
                <a:ea typeface="Century Gothic"/>
                <a:cs typeface="Century Gothic"/>
                <a:sym typeface="Century Gothic"/>
              </a:rPr>
              <a:t>heute</a:t>
            </a:r>
            <a:endParaRPr sz="2800" dirty="0">
              <a:solidFill>
                <a:srgbClr val="115076"/>
              </a:solidFill>
              <a:latin typeface="Century Gothic"/>
              <a:ea typeface="Century Gothic"/>
              <a:cs typeface="Century Gothic"/>
              <a:sym typeface="Century Gothic"/>
            </a:endParaRPr>
          </a:p>
        </p:txBody>
      </p:sp>
      <p:sp>
        <p:nvSpPr>
          <p:cNvPr id="23" name="Google Shape;206;p13"/>
          <p:cNvSpPr txBox="1"/>
          <p:nvPr/>
        </p:nvSpPr>
        <p:spPr>
          <a:xfrm>
            <a:off x="4819371" y="3364465"/>
            <a:ext cx="3670802"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Fremdsprache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4" name="Google Shape;207;p13"/>
          <p:cNvSpPr txBox="1"/>
          <p:nvPr/>
        </p:nvSpPr>
        <p:spPr>
          <a:xfrm>
            <a:off x="9188287" y="1163991"/>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die Kunst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5" name="Google Shape;208;p13"/>
          <p:cNvSpPr txBox="1"/>
          <p:nvPr/>
        </p:nvSpPr>
        <p:spPr>
          <a:xfrm>
            <a:off x="9188287" y="1915288"/>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das Deutsch</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6" name="Google Shape;209;p13"/>
          <p:cNvSpPr txBox="1"/>
          <p:nvPr/>
        </p:nvSpPr>
        <p:spPr>
          <a:xfrm>
            <a:off x="959533" y="3346833"/>
            <a:ext cx="250729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rgbClr val="115076"/>
                </a:solidFill>
                <a:latin typeface="Century Gothic"/>
                <a:ea typeface="Century Gothic"/>
                <a:cs typeface="Century Gothic"/>
                <a:sym typeface="Century Gothic"/>
              </a:rPr>
              <a:t>das </a:t>
            </a:r>
            <a:r>
              <a:rPr lang="en-GB" sz="2800" dirty="0" err="1">
                <a:solidFill>
                  <a:srgbClr val="115076"/>
                </a:solidFill>
                <a:latin typeface="Century Gothic"/>
                <a:ea typeface="Century Gothic"/>
                <a:cs typeface="Century Gothic"/>
                <a:sym typeface="Century Gothic"/>
              </a:rPr>
              <a:t>Fleisch</a:t>
            </a:r>
            <a:endParaRPr sz="2800" dirty="0">
              <a:solidFill>
                <a:srgbClr val="115076"/>
              </a:solidFill>
              <a:latin typeface="Century Gothic"/>
              <a:ea typeface="Century Gothic"/>
              <a:cs typeface="Century Gothic"/>
              <a:sym typeface="Century Gothic"/>
            </a:endParaRPr>
          </a:p>
        </p:txBody>
      </p:sp>
      <p:sp>
        <p:nvSpPr>
          <p:cNvPr id="27" name="Google Shape;210;p13"/>
          <p:cNvSpPr txBox="1"/>
          <p:nvPr/>
        </p:nvSpPr>
        <p:spPr>
          <a:xfrm>
            <a:off x="5212828" y="1203672"/>
            <a:ext cx="2507293"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mögen</a:t>
            </a:r>
            <a:endParaRPr sz="4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8" name="Google Shape;211;p13"/>
          <p:cNvSpPr txBox="1"/>
          <p:nvPr/>
        </p:nvSpPr>
        <p:spPr>
          <a:xfrm>
            <a:off x="4640188" y="1920544"/>
            <a:ext cx="3652574" cy="523180"/>
          </a:xfrm>
          <a:prstGeom prst="rect">
            <a:avLst/>
          </a:prstGeom>
          <a:noFill/>
          <a:ln>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ihn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29" name="Google Shape;213;p13"/>
          <p:cNvSpPr txBox="1"/>
          <p:nvPr/>
        </p:nvSpPr>
        <p:spPr>
          <a:xfrm>
            <a:off x="959533" y="4054101"/>
            <a:ext cx="2507293" cy="523220"/>
          </a:xfrm>
          <a:prstGeom prst="rect">
            <a:avLst/>
          </a:prstGeom>
          <a:noFill/>
          <a:ln>
            <a:noFill/>
          </a:ln>
        </p:spPr>
        <p:txBody>
          <a:bodyPr spcFirstLastPara="1" wrap="square" lIns="91425" tIns="45700" rIns="91425" bIns="45700" anchor="t" anchorCtr="0">
            <a:spAutoFit/>
          </a:bodyPr>
          <a:lstStyle/>
          <a:p>
            <a:pPr lvl="0" algn="ctr"/>
            <a:r>
              <a:rPr lang="en-GB" sz="2800" dirty="0">
                <a:solidFill>
                  <a:srgbClr val="115076"/>
                </a:solidFill>
                <a:latin typeface="Century Gothic"/>
                <a:ea typeface="Century Gothic"/>
                <a:cs typeface="Century Gothic"/>
                <a:sym typeface="Century Gothic"/>
              </a:rPr>
              <a:t>das </a:t>
            </a:r>
            <a:r>
              <a:rPr lang="de-DE" sz="2800" dirty="0">
                <a:solidFill>
                  <a:schemeClr val="accent5">
                    <a:lumMod val="50000"/>
                  </a:schemeClr>
                </a:solidFill>
                <a:latin typeface="Century Gothic" panose="020B0502020202020204" pitchFamily="34" charset="0"/>
              </a:rPr>
              <a:t>Gemüse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0" name="Google Shape;238;p13"/>
          <p:cNvSpPr txBox="1"/>
          <p:nvPr/>
        </p:nvSpPr>
        <p:spPr>
          <a:xfrm>
            <a:off x="9188287" y="2620451"/>
            <a:ext cx="2507293" cy="523180"/>
          </a:xfrm>
          <a:prstGeom prst="rect">
            <a:avLst/>
          </a:prstGeom>
          <a:noFill/>
          <a:ln>
            <a:noFill/>
          </a:ln>
        </p:spPr>
        <p:txBody>
          <a:bodyPr spcFirstLastPara="1" wrap="square" lIns="91425" tIns="45700" rIns="91425" bIns="45700" anchor="t" anchorCtr="0">
            <a:spAutoFit/>
          </a:bodyPr>
          <a:lstStyle/>
          <a:p>
            <a:pPr lvl="0" algn="ctr"/>
            <a:r>
              <a:rPr lang="en-GB" sz="2800" dirty="0" err="1">
                <a:solidFill>
                  <a:schemeClr val="accent5">
                    <a:lumMod val="50000"/>
                  </a:schemeClr>
                </a:solidFill>
                <a:latin typeface="Century Gothic" panose="020B0502020202020204" pitchFamily="34" charset="0"/>
              </a:rPr>
              <a:t>kommen</a:t>
            </a:r>
            <a:r>
              <a:rPr lang="en-GB" sz="2800" dirty="0">
                <a:solidFill>
                  <a:schemeClr val="accent5">
                    <a:lumMod val="50000"/>
                  </a:schemeClr>
                </a:solidFill>
                <a:latin typeface="Century Gothic" panose="020B0502020202020204" pitchFamily="34" charset="0"/>
              </a:rPr>
              <a:t> </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1" name="Google Shape;240;p13"/>
          <p:cNvSpPr txBox="1"/>
          <p:nvPr/>
        </p:nvSpPr>
        <p:spPr>
          <a:xfrm>
            <a:off x="9188287" y="3364465"/>
            <a:ext cx="2507293"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panose="020B0502020202020204" pitchFamily="34" charset="0"/>
              </a:rPr>
              <a:t>still</a:t>
            </a:r>
            <a:endParaRPr sz="280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2" name="Google Shape;212;p13"/>
          <p:cNvSpPr txBox="1"/>
          <p:nvPr/>
        </p:nvSpPr>
        <p:spPr>
          <a:xfrm>
            <a:off x="5216179" y="2637255"/>
            <a:ext cx="2507293" cy="523180"/>
          </a:xfrm>
          <a:prstGeom prst="rect">
            <a:avLst/>
          </a:prstGeom>
          <a:noFill/>
          <a:ln w="12700">
            <a:noFill/>
          </a:ln>
        </p:spPr>
        <p:txBody>
          <a:bodyPr spcFirstLastPara="1" wrap="square" lIns="91425" tIns="45700" rIns="91425" bIns="45700" anchor="t" anchorCtr="0">
            <a:spAutoFit/>
          </a:bodyPr>
          <a:lstStyle/>
          <a:p>
            <a:pPr lvl="0" algn="ctr"/>
            <a:r>
              <a:rPr lang="de-DE" sz="2800" dirty="0">
                <a:solidFill>
                  <a:schemeClr val="accent5">
                    <a:lumMod val="50000"/>
                  </a:schemeClr>
                </a:solidFill>
                <a:latin typeface="Century Gothic" panose="020B0502020202020204" pitchFamily="34" charset="0"/>
              </a:rPr>
              <a:t>sie</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3" name="Google Shape;212;p13"/>
          <p:cNvSpPr txBox="1"/>
          <p:nvPr/>
        </p:nvSpPr>
        <p:spPr>
          <a:xfrm>
            <a:off x="9111748" y="2637215"/>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kommen</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
        <p:nvSpPr>
          <p:cNvPr id="34" name="Google Shape;212;p13"/>
          <p:cNvSpPr txBox="1"/>
          <p:nvPr/>
        </p:nvSpPr>
        <p:spPr>
          <a:xfrm>
            <a:off x="9111748" y="1282752"/>
            <a:ext cx="2456859" cy="523180"/>
          </a:xfrm>
          <a:prstGeom prst="rect">
            <a:avLst/>
          </a:prstGeom>
          <a:solidFill>
            <a:schemeClr val="accent4">
              <a:lumMod val="20000"/>
              <a:lumOff val="80000"/>
            </a:schemeClr>
          </a:solidFill>
          <a:ln w="38100">
            <a:solidFill>
              <a:schemeClr val="accent5">
                <a:lumMod val="50000"/>
              </a:schemeClr>
            </a:solidFill>
          </a:ln>
        </p:spPr>
        <p:txBody>
          <a:bodyPr spcFirstLastPara="1" wrap="square" lIns="91425" tIns="45700" rIns="91425" bIns="45700" anchor="t" anchorCtr="0">
            <a:spAutoFit/>
          </a:bodyPr>
          <a:lstStyle/>
          <a:p>
            <a:pPr lvl="0" algn="ctr"/>
            <a:r>
              <a:rPr lang="de-DE" sz="2800">
                <a:solidFill>
                  <a:schemeClr val="accent5">
                    <a:lumMod val="50000"/>
                  </a:schemeClr>
                </a:solidFill>
                <a:latin typeface="Century Gothic" panose="020B0502020202020204" pitchFamily="34" charset="0"/>
              </a:rPr>
              <a:t>Kunst</a:t>
            </a:r>
            <a:endParaRPr sz="2800" dirty="0">
              <a:solidFill>
                <a:schemeClr val="accent5">
                  <a:lumMod val="50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65418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p:bldP spid="33"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409976" y="2031012"/>
            <a:ext cx="9925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3886824" y="2085469"/>
            <a:ext cx="3000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endParaRPr lang="en-US" sz="3200" dirty="0">
              <a:solidFill>
                <a:srgbClr val="115076"/>
              </a:solidFill>
              <a:latin typeface="Century Gothic" panose="020B0502020202020204" pitchFamily="34" charset="0"/>
            </a:endParaRPr>
          </a:p>
        </p:txBody>
      </p:sp>
      <p:sp>
        <p:nvSpPr>
          <p:cNvPr id="4" name="TextBox 3"/>
          <p:cNvSpPr txBox="1"/>
          <p:nvPr/>
        </p:nvSpPr>
        <p:spPr>
          <a:xfrm>
            <a:off x="262484" y="1261834"/>
            <a:ext cx="1039147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We use the preposition</a:t>
            </a:r>
            <a:r>
              <a:rPr lang="en-GB" sz="2000" b="1" dirty="0">
                <a:solidFill>
                  <a:schemeClr val="accent5">
                    <a:lumMod val="50000"/>
                  </a:schemeClr>
                </a:solidFill>
                <a:latin typeface="Century Gothic" panose="020B0502020202020204" pitchFamily="34" charset="0"/>
              </a:rPr>
              <a:t> ‘auf’  </a:t>
            </a:r>
            <a:r>
              <a:rPr lang="en-GB" sz="2000" dirty="0">
                <a:solidFill>
                  <a:schemeClr val="accent5">
                    <a:lumMod val="50000"/>
                  </a:schemeClr>
                </a:solidFill>
                <a:latin typeface="Century Gothic" panose="020B0502020202020204" pitchFamily="34" charset="0"/>
              </a:rPr>
              <a:t>to mean ‘</a:t>
            </a:r>
            <a:r>
              <a:rPr lang="en-GB" sz="2000" b="1" dirty="0">
                <a:solidFill>
                  <a:schemeClr val="accent5">
                    <a:lumMod val="50000"/>
                  </a:schemeClr>
                </a:solidFill>
                <a:latin typeface="Century Gothic" panose="020B0502020202020204" pitchFamily="34" charset="0"/>
              </a:rPr>
              <a:t>on</a:t>
            </a:r>
            <a:r>
              <a:rPr lang="en-GB" sz="2000" dirty="0">
                <a:solidFill>
                  <a:schemeClr val="accent5">
                    <a:lumMod val="50000"/>
                  </a:schemeClr>
                </a:solidFill>
                <a:latin typeface="Century Gothic" panose="020B0502020202020204" pitchFamily="34" charset="0"/>
              </a:rPr>
              <a:t>’ or ‘</a:t>
            </a:r>
            <a:r>
              <a:rPr lang="en-GB" sz="2000" b="1" dirty="0">
                <a:solidFill>
                  <a:schemeClr val="accent5">
                    <a:lumMod val="50000"/>
                  </a:schemeClr>
                </a:solidFill>
                <a:latin typeface="Century Gothic" panose="020B0502020202020204" pitchFamily="34" charset="0"/>
              </a:rPr>
              <a:t>onto</a:t>
            </a:r>
            <a:r>
              <a:rPr lang="en-GB" sz="2000" dirty="0">
                <a:solidFill>
                  <a:schemeClr val="accent5">
                    <a:lumMod val="50000"/>
                  </a:schemeClr>
                </a:solidFill>
                <a:latin typeface="Century Gothic" panose="020B0502020202020204" pitchFamily="34" charset="0"/>
              </a:rPr>
              <a:t>’, e.g.:</a:t>
            </a:r>
          </a:p>
        </p:txBody>
      </p:sp>
      <p:sp>
        <p:nvSpPr>
          <p:cNvPr id="10" name="TextBox 9"/>
          <p:cNvSpPr txBox="1"/>
          <p:nvPr/>
        </p:nvSpPr>
        <p:spPr>
          <a:xfrm>
            <a:off x="3106608" y="3754371"/>
            <a:ext cx="338752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auf</a:t>
            </a:r>
            <a:r>
              <a:rPr lang="en-GB" sz="3200" b="1" dirty="0">
                <a:solidFill>
                  <a:srgbClr val="FF0000"/>
                </a:solidFill>
                <a:latin typeface="Century Gothic" panose="020B0502020202020204" pitchFamily="34" charset="0"/>
              </a:rPr>
              <a:t> der </a:t>
            </a:r>
            <a:r>
              <a:rPr lang="en-GB" sz="3200" b="1" dirty="0">
                <a:solidFill>
                  <a:schemeClr val="accent5">
                    <a:lumMod val="50000"/>
                  </a:schemeClr>
                </a:solidFill>
                <a:latin typeface="Century Gothic" panose="020B0502020202020204" pitchFamily="34" charset="0"/>
              </a:rPr>
              <a:t>Party</a:t>
            </a:r>
            <a:endParaRPr lang="en-GB" sz="3200" b="1" dirty="0">
              <a:solidFill>
                <a:srgbClr val="FF0000"/>
              </a:solidFill>
              <a:latin typeface="Century Gothic" panose="020B0502020202020204" pitchFamily="34" charset="0"/>
            </a:endParaRPr>
          </a:p>
        </p:txBody>
      </p:sp>
      <p:sp>
        <p:nvSpPr>
          <p:cNvPr id="13" name="TextBox 12"/>
          <p:cNvSpPr txBox="1"/>
          <p:nvPr/>
        </p:nvSpPr>
        <p:spPr>
          <a:xfrm>
            <a:off x="215231" y="1768679"/>
            <a:ext cx="4909219" cy="461665"/>
          </a:xfrm>
          <a:prstGeom prst="rect">
            <a:avLst/>
          </a:prstGeom>
          <a:noFill/>
        </p:spPr>
        <p:txBody>
          <a:bodyPr wrap="square" rtlCol="0">
            <a:spAutoFit/>
          </a:bodyPr>
          <a:lstStyle/>
          <a:p>
            <a:r>
              <a:rPr lang="en-GB" sz="2400" b="1">
                <a:solidFill>
                  <a:schemeClr val="accent5">
                    <a:lumMod val="50000"/>
                  </a:schemeClr>
                </a:solidFill>
                <a:latin typeface="Century Gothic" panose="020B0502020202020204" pitchFamily="34" charset="0"/>
              </a:rPr>
              <a:t>Der Hund sitzt auf </a:t>
            </a:r>
            <a:r>
              <a:rPr lang="en-GB" sz="2400" b="1" u="sng">
                <a:solidFill>
                  <a:schemeClr val="accent5">
                    <a:lumMod val="50000"/>
                  </a:schemeClr>
                </a:solidFill>
                <a:latin typeface="Century Gothic" panose="020B0502020202020204" pitchFamily="34" charset="0"/>
              </a:rPr>
              <a:t>dem</a:t>
            </a:r>
            <a:r>
              <a:rPr lang="en-GB" sz="2400" b="1">
                <a:solidFill>
                  <a:schemeClr val="accent5">
                    <a:lumMod val="50000"/>
                  </a:schemeClr>
                </a:solidFill>
                <a:latin typeface="Century Gothic" panose="020B0502020202020204" pitchFamily="34" charset="0"/>
              </a:rPr>
              <a:t> Tisch. </a:t>
            </a:r>
            <a:endParaRPr lang="en-GB" sz="2400" b="1" dirty="0" err="1">
              <a:solidFill>
                <a:schemeClr val="accent5">
                  <a:lumMod val="50000"/>
                </a:schemeClr>
              </a:solidFill>
              <a:latin typeface="Century Gothic" panose="020B0502020202020204" pitchFamily="34" charset="0"/>
            </a:endParaRPr>
          </a:p>
        </p:txBody>
      </p:sp>
      <p:sp>
        <p:nvSpPr>
          <p:cNvPr id="19" name="TextBox 18"/>
          <p:cNvSpPr txBox="1"/>
          <p:nvPr/>
        </p:nvSpPr>
        <p:spPr>
          <a:xfrm>
            <a:off x="3095536" y="5113703"/>
            <a:ext cx="2969002" cy="584775"/>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auf</a:t>
            </a:r>
            <a:r>
              <a:rPr lang="en-GB" sz="3200">
                <a:solidFill>
                  <a:schemeClr val="accent5">
                    <a:lumMod val="50000"/>
                  </a:schemeClr>
                </a:solidFill>
                <a:latin typeface="Century Gothic" panose="020B0502020202020204" pitchFamily="34" charset="0"/>
              </a:rPr>
              <a:t> </a:t>
            </a:r>
            <a:r>
              <a:rPr lang="en-GB" sz="3200" b="1" u="sng">
                <a:solidFill>
                  <a:srgbClr val="FF0000"/>
                </a:solidFill>
                <a:latin typeface="Century Gothic" panose="020B0502020202020204" pitchFamily="34" charset="0"/>
              </a:rPr>
              <a:t>die</a:t>
            </a:r>
            <a:r>
              <a:rPr lang="en-GB" sz="3200" b="1">
                <a:solidFill>
                  <a:srgbClr val="FF0000"/>
                </a:solidFill>
                <a:latin typeface="Century Gothic" panose="020B0502020202020204" pitchFamily="34" charset="0"/>
              </a:rPr>
              <a:t> </a:t>
            </a:r>
            <a:r>
              <a:rPr lang="en-GB" sz="3200" b="1">
                <a:solidFill>
                  <a:schemeClr val="accent5">
                    <a:lumMod val="50000"/>
                  </a:schemeClr>
                </a:solidFill>
                <a:latin typeface="Century Gothic" panose="020B0502020202020204" pitchFamily="34" charset="0"/>
              </a:rPr>
              <a:t>Party</a:t>
            </a:r>
            <a:endParaRPr lang="en-GB" sz="3200" b="1" dirty="0">
              <a:solidFill>
                <a:srgbClr val="FF0000"/>
              </a:solidFill>
              <a:latin typeface="Century Gothic" panose="020B0502020202020204" pitchFamily="34" charset="0"/>
            </a:endParaRPr>
          </a:p>
        </p:txBody>
      </p:sp>
      <p:sp>
        <p:nvSpPr>
          <p:cNvPr id="21" name="TextBox 20"/>
          <p:cNvSpPr txBox="1"/>
          <p:nvPr/>
        </p:nvSpPr>
        <p:spPr>
          <a:xfrm>
            <a:off x="3095536" y="5581378"/>
            <a:ext cx="3476019" cy="584775"/>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auf </a:t>
            </a:r>
            <a:r>
              <a:rPr lang="en-GB" sz="3200" b="1" u="sng">
                <a:solidFill>
                  <a:srgbClr val="C2931C"/>
                </a:solidFill>
                <a:latin typeface="Century Gothic" panose="020B0502020202020204" pitchFamily="34" charset="0"/>
              </a:rPr>
              <a:t>das</a:t>
            </a:r>
            <a:r>
              <a:rPr lang="en-GB" sz="3200" b="1">
                <a:solidFill>
                  <a:srgbClr val="C2931C"/>
                </a:solidFill>
                <a:latin typeface="Century Gothic" panose="020B0502020202020204" pitchFamily="34" charset="0"/>
              </a:rPr>
              <a:t> </a:t>
            </a:r>
            <a:r>
              <a:rPr lang="en-GB" sz="3200" b="1">
                <a:solidFill>
                  <a:schemeClr val="accent5">
                    <a:lumMod val="50000"/>
                  </a:schemeClr>
                </a:solidFill>
                <a:latin typeface="Century Gothic" panose="020B0502020202020204" pitchFamily="34" charset="0"/>
              </a:rPr>
              <a:t>Festival</a:t>
            </a:r>
            <a:endParaRPr lang="en-GB" sz="3200" b="1" dirty="0">
              <a:solidFill>
                <a:srgbClr val="C2931C"/>
              </a:solidFill>
              <a:latin typeface="Century Gothic" panose="020B0502020202020204" pitchFamily="34" charset="0"/>
            </a:endParaRPr>
          </a:p>
        </p:txBody>
      </p:sp>
      <p:sp>
        <p:nvSpPr>
          <p:cNvPr id="22" name="TextBox 21"/>
          <p:cNvSpPr txBox="1"/>
          <p:nvPr/>
        </p:nvSpPr>
        <p:spPr>
          <a:xfrm>
            <a:off x="2781765" y="4663804"/>
            <a:ext cx="3561452" cy="584775"/>
          </a:xfrm>
          <a:prstGeom prst="rect">
            <a:avLst/>
          </a:prstGeom>
          <a:noFill/>
        </p:spPr>
        <p:txBody>
          <a:bodyPr wrap="square" rtlCol="0">
            <a:spAutoFit/>
          </a:bodyPr>
          <a:lstStyle/>
          <a:p>
            <a:pPr algn="ctr"/>
            <a:r>
              <a:rPr lang="en-GB" sz="3200" b="1">
                <a:solidFill>
                  <a:schemeClr val="accent5">
                    <a:lumMod val="50000"/>
                  </a:schemeClr>
                </a:solidFill>
                <a:latin typeface="Century Gothic" panose="020B0502020202020204" pitchFamily="34" charset="0"/>
              </a:rPr>
              <a:t>auf</a:t>
            </a:r>
            <a:r>
              <a:rPr lang="en-GB" sz="3200" b="1">
                <a:solidFill>
                  <a:srgbClr val="0070C0"/>
                </a:solidFill>
                <a:latin typeface="Century Gothic" panose="020B0502020202020204" pitchFamily="34" charset="0"/>
              </a:rPr>
              <a:t> </a:t>
            </a:r>
            <a:r>
              <a:rPr lang="en-GB" sz="3200" b="1" u="sng">
                <a:solidFill>
                  <a:srgbClr val="0070C0"/>
                </a:solidFill>
                <a:latin typeface="Century Gothic" panose="020B0502020202020204" pitchFamily="34" charset="0"/>
              </a:rPr>
              <a:t>den</a:t>
            </a:r>
            <a:r>
              <a:rPr lang="en-GB" sz="3200" b="1">
                <a:solidFill>
                  <a:srgbClr val="0070C0"/>
                </a:solidFill>
                <a:latin typeface="Century Gothic" panose="020B0502020202020204" pitchFamily="34" charset="0"/>
              </a:rPr>
              <a:t> </a:t>
            </a:r>
            <a:r>
              <a:rPr lang="en-GB" sz="3200" b="1">
                <a:solidFill>
                  <a:schemeClr val="accent5">
                    <a:lumMod val="50000"/>
                  </a:schemeClr>
                </a:solidFill>
                <a:latin typeface="Century Gothic" panose="020B0502020202020204" pitchFamily="34" charset="0"/>
              </a:rPr>
              <a:t>Markt</a:t>
            </a:r>
            <a:endParaRPr lang="en-GB" sz="3200" b="1" dirty="0">
              <a:solidFill>
                <a:schemeClr val="accent5">
                  <a:lumMod val="50000"/>
                </a:schemeClr>
              </a:solidFill>
              <a:latin typeface="Century Gothic" panose="020B0502020202020204" pitchFamily="34" charset="0"/>
            </a:endParaRPr>
          </a:p>
        </p:txBody>
      </p:sp>
      <p:sp>
        <p:nvSpPr>
          <p:cNvPr id="26" name="TextBox 25"/>
          <p:cNvSpPr txBox="1"/>
          <p:nvPr/>
        </p:nvSpPr>
        <p:spPr>
          <a:xfrm>
            <a:off x="2983779" y="3332068"/>
            <a:ext cx="3561452" cy="584775"/>
          </a:xfrm>
          <a:prstGeom prst="rect">
            <a:avLst/>
          </a:prstGeom>
          <a:noFill/>
        </p:spPr>
        <p:txBody>
          <a:bodyPr wrap="square" rtlCol="0">
            <a:spAutoFit/>
          </a:bodyPr>
          <a:lstStyle/>
          <a:p>
            <a:r>
              <a:rPr lang="en-GB" sz="3200" b="1">
                <a:solidFill>
                  <a:srgbClr val="0070C0"/>
                </a:solidFill>
                <a:latin typeface="Century Gothic" panose="020B0502020202020204" pitchFamily="34" charset="0"/>
              </a:rPr>
              <a:t> </a:t>
            </a:r>
            <a:r>
              <a:rPr lang="en-GB" sz="3200" b="1">
                <a:solidFill>
                  <a:schemeClr val="accent5">
                    <a:lumMod val="50000"/>
                  </a:schemeClr>
                </a:solidFill>
                <a:latin typeface="Century Gothic" panose="020B0502020202020204" pitchFamily="34" charset="0"/>
              </a:rPr>
              <a:t>auf</a:t>
            </a:r>
            <a:r>
              <a:rPr lang="en-GB" sz="3200" b="1">
                <a:solidFill>
                  <a:srgbClr val="0070C0"/>
                </a:solidFill>
                <a:latin typeface="Century Gothic" panose="020B0502020202020204" pitchFamily="34" charset="0"/>
              </a:rPr>
              <a:t> dem </a:t>
            </a:r>
            <a:r>
              <a:rPr lang="en-GB" sz="3200" b="1">
                <a:solidFill>
                  <a:schemeClr val="accent5">
                    <a:lumMod val="50000"/>
                  </a:schemeClr>
                </a:solidFill>
                <a:latin typeface="Century Gothic" panose="020B0502020202020204" pitchFamily="34" charset="0"/>
              </a:rPr>
              <a:t>Markt</a:t>
            </a:r>
            <a:endParaRPr lang="en-GB" sz="3200" b="1" dirty="0">
              <a:solidFill>
                <a:srgbClr val="0070C0"/>
              </a:solidFill>
              <a:latin typeface="Century Gothic" panose="020B0502020202020204" pitchFamily="34" charset="0"/>
            </a:endParaRPr>
          </a:p>
        </p:txBody>
      </p:sp>
      <p:sp>
        <p:nvSpPr>
          <p:cNvPr id="32" name="TextBox 31"/>
          <p:cNvSpPr txBox="1"/>
          <p:nvPr/>
        </p:nvSpPr>
        <p:spPr>
          <a:xfrm>
            <a:off x="3105986" y="4196129"/>
            <a:ext cx="3576908"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auf</a:t>
            </a:r>
            <a:r>
              <a:rPr lang="en-GB" sz="3200" b="1" dirty="0">
                <a:solidFill>
                  <a:srgbClr val="C2931C"/>
                </a:solidFill>
                <a:latin typeface="Century Gothic" panose="020B0502020202020204" pitchFamily="34" charset="0"/>
              </a:rPr>
              <a:t> </a:t>
            </a:r>
            <a:r>
              <a:rPr lang="en-GB" sz="3200" b="1" dirty="0" err="1">
                <a:solidFill>
                  <a:srgbClr val="C2931C"/>
                </a:solidFill>
                <a:latin typeface="Century Gothic" panose="020B0502020202020204" pitchFamily="34" charset="0"/>
              </a:rPr>
              <a:t>dem</a:t>
            </a:r>
            <a:r>
              <a:rPr lang="en-GB" sz="3200" b="1" dirty="0">
                <a:solidFill>
                  <a:srgbClr val="C2931C"/>
                </a:solidFill>
                <a:latin typeface="Century Gothic" panose="020B0502020202020204" pitchFamily="34" charset="0"/>
              </a:rPr>
              <a:t> </a:t>
            </a:r>
            <a:r>
              <a:rPr lang="en-GB" sz="3200" b="1" dirty="0">
                <a:solidFill>
                  <a:schemeClr val="accent5">
                    <a:lumMod val="50000"/>
                  </a:schemeClr>
                </a:solidFill>
                <a:latin typeface="Century Gothic" panose="020B0502020202020204" pitchFamily="34" charset="0"/>
              </a:rPr>
              <a:t>Festival</a:t>
            </a:r>
            <a:endParaRPr lang="en-GB" sz="3200" b="1" dirty="0">
              <a:solidFill>
                <a:srgbClr val="C2931C"/>
              </a:solidFill>
              <a:latin typeface="Century Gothic" panose="020B0502020202020204" pitchFamily="34" charset="0"/>
            </a:endParaRPr>
          </a:p>
        </p:txBody>
      </p:sp>
      <p:sp>
        <p:nvSpPr>
          <p:cNvPr id="37"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rgbClr val="FFFFFF"/>
                </a:solidFill>
                <a:latin typeface="Century Gothic"/>
                <a:ea typeface="Century Gothic"/>
                <a:cs typeface="Century Gothic"/>
                <a:sym typeface="Century Gothic"/>
              </a:rPr>
              <a:t>Grammatik</a:t>
            </a:r>
            <a:endParaRPr sz="1800" b="1" dirty="0">
              <a:solidFill>
                <a:srgbClr val="FFFFFF"/>
              </a:solidFill>
              <a:latin typeface="Century Gothic"/>
              <a:ea typeface="Century Gothic"/>
              <a:cs typeface="Century Gothic"/>
              <a:sym typeface="Century Gothic"/>
            </a:endParaRPr>
          </a:p>
        </p:txBody>
      </p:sp>
      <p:sp>
        <p:nvSpPr>
          <p:cNvPr id="33" name="TextBox 32"/>
          <p:cNvSpPr txBox="1"/>
          <p:nvPr/>
        </p:nvSpPr>
        <p:spPr>
          <a:xfrm>
            <a:off x="6111579" y="1764233"/>
            <a:ext cx="7592121" cy="461665"/>
          </a:xfrm>
          <a:prstGeom prst="rect">
            <a:avLst/>
          </a:prstGeom>
          <a:noFill/>
        </p:spPr>
        <p:txBody>
          <a:bodyPr wrap="square" rtlCol="0">
            <a:spAutoFit/>
          </a:bodyPr>
          <a:lstStyle/>
          <a:p>
            <a:r>
              <a:rPr lang="en-GB" sz="2400" b="1">
                <a:solidFill>
                  <a:schemeClr val="accent5">
                    <a:lumMod val="50000"/>
                  </a:schemeClr>
                </a:solidFill>
                <a:latin typeface="Century Gothic" panose="020B0502020202020204" pitchFamily="34" charset="0"/>
              </a:rPr>
              <a:t>Die Katze springt auf </a:t>
            </a:r>
            <a:r>
              <a:rPr lang="en-GB" sz="2400" b="1" u="sng">
                <a:solidFill>
                  <a:schemeClr val="accent5">
                    <a:lumMod val="50000"/>
                  </a:schemeClr>
                </a:solidFill>
                <a:latin typeface="Century Gothic" panose="020B0502020202020204" pitchFamily="34" charset="0"/>
              </a:rPr>
              <a:t>den</a:t>
            </a:r>
            <a:r>
              <a:rPr lang="en-GB" sz="2400" b="1">
                <a:solidFill>
                  <a:schemeClr val="accent5">
                    <a:lumMod val="50000"/>
                  </a:schemeClr>
                </a:solidFill>
                <a:latin typeface="Century Gothic" panose="020B0502020202020204" pitchFamily="34" charset="0"/>
              </a:rPr>
              <a:t> Boden.</a:t>
            </a:r>
            <a:endParaRPr lang="en-GB" sz="2400" b="1" dirty="0">
              <a:solidFill>
                <a:schemeClr val="accent5">
                  <a:lumMod val="50000"/>
                </a:schemeClr>
              </a:solidFill>
              <a:latin typeface="Century Gothic" panose="020B0502020202020204" pitchFamily="34" charset="0"/>
            </a:endParaRPr>
          </a:p>
        </p:txBody>
      </p:sp>
      <p:sp>
        <p:nvSpPr>
          <p:cNvPr id="36" name="TextBox 35"/>
          <p:cNvSpPr txBox="1"/>
          <p:nvPr/>
        </p:nvSpPr>
        <p:spPr>
          <a:xfrm>
            <a:off x="322197" y="3352461"/>
            <a:ext cx="2001956" cy="584775"/>
          </a:xfrm>
          <a:prstGeom prst="rect">
            <a:avLst/>
          </a:prstGeom>
          <a:noFill/>
        </p:spPr>
        <p:txBody>
          <a:bodyPr wrap="square" rtlCol="0">
            <a:spAutoFit/>
          </a:bodyPr>
          <a:lstStyle/>
          <a:p>
            <a:r>
              <a:rPr lang="en-GB" sz="3200" b="1" dirty="0" err="1">
                <a:solidFill>
                  <a:schemeClr val="accent5">
                    <a:lumMod val="50000"/>
                  </a:schemeClr>
                </a:solidFill>
                <a:latin typeface="Century Gothic" panose="020B0502020202020204" pitchFamily="34" charset="0"/>
              </a:rPr>
              <a:t>Ich</a:t>
            </a:r>
            <a:r>
              <a:rPr lang="en-GB" sz="3200" b="1" dirty="0">
                <a:solidFill>
                  <a:schemeClr val="accent5">
                    <a:lumMod val="50000"/>
                  </a:schemeClr>
                </a:solidFill>
                <a:latin typeface="Century Gothic" panose="020B0502020202020204" pitchFamily="34" charset="0"/>
              </a:rPr>
              <a:t> bin…</a:t>
            </a:r>
          </a:p>
        </p:txBody>
      </p:sp>
      <p:sp>
        <p:nvSpPr>
          <p:cNvPr id="41" name="TextBox 40"/>
          <p:cNvSpPr txBox="1"/>
          <p:nvPr/>
        </p:nvSpPr>
        <p:spPr>
          <a:xfrm>
            <a:off x="262484" y="2869582"/>
            <a:ext cx="1039147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But </a:t>
            </a:r>
            <a:r>
              <a:rPr lang="en-GB" sz="2000" b="1" dirty="0">
                <a:solidFill>
                  <a:schemeClr val="accent5">
                    <a:lumMod val="50000"/>
                  </a:schemeClr>
                </a:solidFill>
                <a:latin typeface="Century Gothic" panose="020B0502020202020204" pitchFamily="34" charset="0"/>
              </a:rPr>
              <a:t>‘auf’ </a:t>
            </a:r>
            <a:r>
              <a:rPr lang="en-GB" sz="2000" dirty="0">
                <a:solidFill>
                  <a:schemeClr val="accent5">
                    <a:lumMod val="50000"/>
                  </a:schemeClr>
                </a:solidFill>
                <a:latin typeface="Century Gothic" panose="020B0502020202020204" pitchFamily="34" charset="0"/>
              </a:rPr>
              <a:t>can also sometimes mean  ‘</a:t>
            </a:r>
            <a:r>
              <a:rPr lang="en-GB" sz="2000" b="1" dirty="0">
                <a:solidFill>
                  <a:schemeClr val="accent5">
                    <a:lumMod val="50000"/>
                  </a:schemeClr>
                </a:solidFill>
                <a:latin typeface="Century Gothic" panose="020B0502020202020204" pitchFamily="34" charset="0"/>
              </a:rPr>
              <a:t>at</a:t>
            </a:r>
            <a:r>
              <a:rPr lang="en-GB" sz="2000" dirty="0">
                <a:solidFill>
                  <a:schemeClr val="accent5">
                    <a:lumMod val="50000"/>
                  </a:schemeClr>
                </a:solidFill>
                <a:latin typeface="Century Gothic" panose="020B0502020202020204" pitchFamily="34" charset="0"/>
              </a:rPr>
              <a:t>’ or ‘</a:t>
            </a:r>
            <a:r>
              <a:rPr lang="en-GB" sz="2000" b="1" dirty="0">
                <a:solidFill>
                  <a:schemeClr val="accent5">
                    <a:lumMod val="50000"/>
                  </a:schemeClr>
                </a:solidFill>
                <a:latin typeface="Century Gothic" panose="020B0502020202020204" pitchFamily="34" charset="0"/>
              </a:rPr>
              <a:t>to</a:t>
            </a:r>
            <a:r>
              <a:rPr lang="en-GB" sz="2000" dirty="0">
                <a:solidFill>
                  <a:schemeClr val="accent5">
                    <a:lumMod val="50000"/>
                  </a:schemeClr>
                </a:solidFill>
                <a:latin typeface="Century Gothic" panose="020B0502020202020204" pitchFamily="34" charset="0"/>
              </a:rPr>
              <a:t>’:</a:t>
            </a:r>
          </a:p>
        </p:txBody>
      </p:sp>
      <p:sp>
        <p:nvSpPr>
          <p:cNvPr id="43" name="TextBox 42"/>
          <p:cNvSpPr txBox="1"/>
          <p:nvPr/>
        </p:nvSpPr>
        <p:spPr>
          <a:xfrm>
            <a:off x="187365" y="4703192"/>
            <a:ext cx="2460608" cy="584775"/>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Ich gehe…</a:t>
            </a:r>
            <a:endParaRPr lang="en-GB" sz="3200" b="1" dirty="0">
              <a:solidFill>
                <a:schemeClr val="accent5">
                  <a:lumMod val="50000"/>
                </a:schemeClr>
              </a:solidFill>
              <a:latin typeface="Century Gothic" panose="020B0502020202020204" pitchFamily="34" charset="0"/>
            </a:endParaRPr>
          </a:p>
        </p:txBody>
      </p:sp>
      <p:sp>
        <p:nvSpPr>
          <p:cNvPr id="44" name="TextBox 43"/>
          <p:cNvSpPr txBox="1"/>
          <p:nvPr/>
        </p:nvSpPr>
        <p:spPr>
          <a:xfrm>
            <a:off x="220865" y="2184997"/>
            <a:ext cx="454636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(location)</a:t>
            </a:r>
          </a:p>
        </p:txBody>
      </p:sp>
      <p:sp>
        <p:nvSpPr>
          <p:cNvPr id="45" name="TextBox 44"/>
          <p:cNvSpPr txBox="1"/>
          <p:nvPr/>
        </p:nvSpPr>
        <p:spPr>
          <a:xfrm>
            <a:off x="6096000" y="2139210"/>
            <a:ext cx="539014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(motion)</a:t>
            </a:r>
          </a:p>
        </p:txBody>
      </p:sp>
      <p:sp>
        <p:nvSpPr>
          <p:cNvPr id="46" name="Oval Callout 45"/>
          <p:cNvSpPr/>
          <p:nvPr/>
        </p:nvSpPr>
        <p:spPr>
          <a:xfrm>
            <a:off x="8185817" y="3253355"/>
            <a:ext cx="3754828" cy="2820897"/>
          </a:xfrm>
          <a:prstGeom prst="wedgeEllipseCallout">
            <a:avLst>
              <a:gd name="adj1" fmla="val -91448"/>
              <a:gd name="adj2" fmla="val -1143"/>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Often, as in these examples, the use of </a:t>
            </a:r>
            <a:r>
              <a:rPr lang="en-GB" sz="2000" b="1" i="1" dirty="0">
                <a:solidFill>
                  <a:schemeClr val="bg1"/>
                </a:solidFill>
                <a:latin typeface="Century Gothic" panose="020B0502020202020204" pitchFamily="34" charset="0"/>
              </a:rPr>
              <a:t>auf</a:t>
            </a:r>
            <a:r>
              <a:rPr lang="en-GB" sz="2000" i="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is for </a:t>
            </a:r>
            <a:r>
              <a:rPr lang="en-GB" sz="2000" u="sng" dirty="0">
                <a:solidFill>
                  <a:schemeClr val="bg1"/>
                </a:solidFill>
                <a:latin typeface="Century Gothic" panose="020B0502020202020204" pitchFamily="34" charset="0"/>
              </a:rPr>
              <a:t>open spaces</a:t>
            </a:r>
            <a:r>
              <a:rPr lang="en-GB" sz="2000" dirty="0">
                <a:solidFill>
                  <a:schemeClr val="bg1"/>
                </a:solidFill>
                <a:latin typeface="Century Gothic" panose="020B0502020202020204" pitchFamily="34" charset="0"/>
              </a:rPr>
              <a:t> or </a:t>
            </a:r>
            <a:r>
              <a:rPr lang="en-GB" sz="2000" u="sng" dirty="0">
                <a:solidFill>
                  <a:schemeClr val="bg1"/>
                </a:solidFill>
                <a:latin typeface="Century Gothic" panose="020B0502020202020204" pitchFamily="34" charset="0"/>
              </a:rPr>
              <a:t>events</a:t>
            </a:r>
            <a:r>
              <a:rPr lang="en-GB" sz="2000" dirty="0">
                <a:solidFill>
                  <a:schemeClr val="bg1"/>
                </a:solidFill>
                <a:latin typeface="Century Gothic" panose="020B0502020202020204" pitchFamily="34" charset="0"/>
              </a:rPr>
              <a:t>. For example, also use </a:t>
            </a:r>
            <a:r>
              <a:rPr lang="en-GB" sz="2000" b="1" i="1" dirty="0">
                <a:solidFill>
                  <a:schemeClr val="bg1"/>
                </a:solidFill>
                <a:latin typeface="Century Gothic" panose="020B0502020202020204" pitchFamily="34" charset="0"/>
              </a:rPr>
              <a:t>auf</a:t>
            </a:r>
            <a:r>
              <a:rPr lang="en-GB" sz="2000" dirty="0">
                <a:solidFill>
                  <a:schemeClr val="bg1"/>
                </a:solidFill>
                <a:latin typeface="Century Gothic" panose="020B0502020202020204" pitchFamily="34" charset="0"/>
              </a:rPr>
              <a:t> for an open air or pop concert.</a:t>
            </a:r>
          </a:p>
        </p:txBody>
      </p:sp>
      <p:sp>
        <p:nvSpPr>
          <p:cNvPr id="47" name="TextBox 46"/>
          <p:cNvSpPr txBox="1"/>
          <p:nvPr/>
        </p:nvSpPr>
        <p:spPr>
          <a:xfrm>
            <a:off x="322197" y="3879128"/>
            <a:ext cx="1458477"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(location)</a:t>
            </a:r>
            <a:endParaRPr lang="en-GB" sz="2000" dirty="0">
              <a:solidFill>
                <a:schemeClr val="accent5">
                  <a:lumMod val="50000"/>
                </a:schemeClr>
              </a:solidFill>
              <a:latin typeface="Century Gothic" panose="020B0502020202020204" pitchFamily="34" charset="0"/>
            </a:endParaRPr>
          </a:p>
        </p:txBody>
      </p:sp>
      <p:sp>
        <p:nvSpPr>
          <p:cNvPr id="48" name="TextBox 47"/>
          <p:cNvSpPr txBox="1"/>
          <p:nvPr/>
        </p:nvSpPr>
        <p:spPr>
          <a:xfrm>
            <a:off x="317159" y="5255236"/>
            <a:ext cx="1303094"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(motion)</a:t>
            </a:r>
            <a:endParaRPr lang="en-GB" sz="2000" dirty="0">
              <a:solidFill>
                <a:schemeClr val="accent5">
                  <a:lumMod val="50000"/>
                </a:schemeClr>
              </a:solidFill>
              <a:latin typeface="Century Gothic" panose="020B0502020202020204" pitchFamily="34" charset="0"/>
            </a:endParaRPr>
          </a:p>
        </p:txBody>
      </p:sp>
      <p:sp>
        <p:nvSpPr>
          <p:cNvPr id="7" name="Title 6">
            <a:extLst>
              <a:ext uri="{FF2B5EF4-FFF2-40B4-BE49-F238E27FC236}">
                <a16:creationId xmlns:a16="http://schemas.microsoft.com/office/drawing/2014/main" id="{F6EBE668-503B-364E-A9B8-FAE19F8CAFE4}"/>
              </a:ext>
            </a:extLst>
          </p:cNvPr>
          <p:cNvSpPr>
            <a:spLocks noGrp="1"/>
          </p:cNvSpPr>
          <p:nvPr>
            <p:ph type="title"/>
          </p:nvPr>
        </p:nvSpPr>
        <p:spPr>
          <a:xfrm>
            <a:off x="0" y="294041"/>
            <a:ext cx="6064538" cy="727677"/>
          </a:xfrm>
        </p:spPr>
        <p:txBody>
          <a:bodyPr/>
          <a:lstStyle/>
          <a:p>
            <a:r>
              <a:rPr lang="en-GB" sz="3300" b="1" dirty="0">
                <a:solidFill>
                  <a:prstClr val="white"/>
                </a:solidFill>
              </a:rPr>
              <a:t>Using </a:t>
            </a:r>
            <a:r>
              <a:rPr lang="en-GB" sz="3300" b="1" i="1" dirty="0">
                <a:solidFill>
                  <a:prstClr val="white"/>
                </a:solidFill>
              </a:rPr>
              <a:t>auf</a:t>
            </a:r>
            <a:r>
              <a:rPr lang="en-GB" sz="3300" b="1" dirty="0">
                <a:solidFill>
                  <a:prstClr val="white"/>
                </a:solidFill>
              </a:rPr>
              <a:t> to mean ‘at’ or ‘to</a:t>
            </a:r>
            <a:r>
              <a:rPr lang="en-GB" b="1" dirty="0">
                <a:solidFill>
                  <a:prstClr val="white"/>
                </a:solidFill>
              </a:rPr>
              <a:t>’</a:t>
            </a:r>
            <a:endParaRPr lang="en-US" dirty="0"/>
          </a:p>
        </p:txBody>
      </p:sp>
    </p:spTree>
    <p:extLst>
      <p:ext uri="{BB962C8B-B14F-4D97-AF65-F5344CB8AC3E}">
        <p14:creationId xmlns:p14="http://schemas.microsoft.com/office/powerpoint/2010/main" val="6669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P spid="19" grpId="0"/>
      <p:bldP spid="21" grpId="0"/>
      <p:bldP spid="22" grpId="0"/>
      <p:bldP spid="26" grpId="0"/>
      <p:bldP spid="32" grpId="0"/>
      <p:bldP spid="33" grpId="0"/>
      <p:bldP spid="36" grpId="0"/>
      <p:bldP spid="41" grpId="0"/>
      <p:bldP spid="43" grpId="0"/>
      <p:bldP spid="44" grpId="0"/>
      <p:bldP spid="45" grpId="0"/>
      <p:bldP spid="46" grpId="0" animBg="1"/>
      <p:bldP spid="47" grpId="0"/>
      <p:bldP spid="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323681" y="1149482"/>
            <a:ext cx="11299358" cy="1200329"/>
          </a:xfrm>
          <a:prstGeom prst="rect">
            <a:avLst/>
          </a:prstGeom>
          <a:noFill/>
        </p:spPr>
        <p:txBody>
          <a:bodyPr wrap="square" rtlCol="0">
            <a:spAutoFit/>
          </a:bodyPr>
          <a:lstStyle/>
          <a:p>
            <a:r>
              <a:rPr lang="en-GB" sz="2400" b="1">
                <a:solidFill>
                  <a:srgbClr val="115076"/>
                </a:solidFill>
                <a:latin typeface="Century Gothic" panose="020B0502020202020204" pitchFamily="34" charset="0"/>
              </a:rPr>
              <a:t>Remember! </a:t>
            </a:r>
            <a:r>
              <a:rPr lang="en-GB" sz="2400">
                <a:solidFill>
                  <a:srgbClr val="115076"/>
                </a:solidFill>
                <a:latin typeface="Century Gothic" panose="020B0502020202020204" pitchFamily="34" charset="0"/>
              </a:rPr>
              <a:t>The translation of </a:t>
            </a:r>
            <a:r>
              <a:rPr lang="en-GB" sz="2400" b="1" i="1">
                <a:solidFill>
                  <a:srgbClr val="115076"/>
                </a:solidFill>
                <a:latin typeface="Century Gothic" panose="020B0502020202020204" pitchFamily="34" charset="0"/>
              </a:rPr>
              <a:t>auf </a:t>
            </a:r>
            <a:r>
              <a:rPr lang="en-GB" sz="2400">
                <a:solidFill>
                  <a:srgbClr val="115076"/>
                </a:solidFill>
                <a:latin typeface="Century Gothic" panose="020B0502020202020204" pitchFamily="34" charset="0"/>
              </a:rPr>
              <a:t>is ‘</a:t>
            </a:r>
            <a:r>
              <a:rPr lang="en-GB" sz="2400" b="1">
                <a:solidFill>
                  <a:srgbClr val="115076"/>
                </a:solidFill>
                <a:latin typeface="Century Gothic" panose="020B0502020202020204" pitchFamily="34" charset="0"/>
              </a:rPr>
              <a:t>onto</a:t>
            </a:r>
            <a:r>
              <a:rPr lang="en-GB" sz="2400">
                <a:solidFill>
                  <a:srgbClr val="115076"/>
                </a:solidFill>
                <a:latin typeface="Century Gothic" panose="020B0502020202020204" pitchFamily="34" charset="0"/>
              </a:rPr>
              <a:t>’ or ‘</a:t>
            </a:r>
            <a:r>
              <a:rPr lang="en-GB" sz="2400" b="1">
                <a:solidFill>
                  <a:srgbClr val="115076"/>
                </a:solidFill>
                <a:latin typeface="Century Gothic" panose="020B0502020202020204" pitchFamily="34" charset="0"/>
              </a:rPr>
              <a:t>to</a:t>
            </a:r>
            <a:r>
              <a:rPr lang="en-GB" sz="2400">
                <a:solidFill>
                  <a:srgbClr val="115076"/>
                </a:solidFill>
                <a:latin typeface="Century Gothic" panose="020B0502020202020204" pitchFamily="34" charset="0"/>
              </a:rPr>
              <a:t>’ with verbs of </a:t>
            </a:r>
            <a:r>
              <a:rPr lang="en-GB" sz="2400" b="1">
                <a:solidFill>
                  <a:srgbClr val="115076"/>
                </a:solidFill>
                <a:latin typeface="Century Gothic" panose="020B0502020202020204" pitchFamily="34" charset="0"/>
              </a:rPr>
              <a:t>movement </a:t>
            </a:r>
            <a:r>
              <a:rPr lang="en-GB" sz="2400">
                <a:solidFill>
                  <a:srgbClr val="115076"/>
                </a:solidFill>
                <a:latin typeface="Century Gothic" panose="020B0502020202020204" pitchFamily="34" charset="0"/>
              </a:rPr>
              <a:t>Row 2 article) and ‘</a:t>
            </a:r>
            <a:r>
              <a:rPr lang="en-GB" sz="2400" b="1">
                <a:solidFill>
                  <a:srgbClr val="115076"/>
                </a:solidFill>
                <a:latin typeface="Century Gothic" panose="020B0502020202020204" pitchFamily="34" charset="0"/>
              </a:rPr>
              <a:t>on</a:t>
            </a:r>
            <a:r>
              <a:rPr lang="en-GB" sz="2400">
                <a:solidFill>
                  <a:srgbClr val="115076"/>
                </a:solidFill>
                <a:latin typeface="Century Gothic" panose="020B0502020202020204" pitchFamily="34" charset="0"/>
              </a:rPr>
              <a:t>’ or ‘</a:t>
            </a:r>
            <a:r>
              <a:rPr lang="en-GB" sz="2400" b="1">
                <a:solidFill>
                  <a:srgbClr val="115076"/>
                </a:solidFill>
                <a:latin typeface="Century Gothic" panose="020B0502020202020204" pitchFamily="34" charset="0"/>
              </a:rPr>
              <a:t>at</a:t>
            </a:r>
            <a:r>
              <a:rPr lang="en-GB" sz="2400">
                <a:solidFill>
                  <a:srgbClr val="115076"/>
                </a:solidFill>
                <a:latin typeface="Century Gothic" panose="020B0502020202020204" pitchFamily="34" charset="0"/>
              </a:rPr>
              <a:t>’ with verbs of  </a:t>
            </a:r>
            <a:r>
              <a:rPr lang="en-GB" sz="2400" b="1">
                <a:solidFill>
                  <a:srgbClr val="115076"/>
                </a:solidFill>
                <a:latin typeface="Century Gothic" panose="020B0502020202020204" pitchFamily="34" charset="0"/>
              </a:rPr>
              <a:t>location</a:t>
            </a:r>
            <a:r>
              <a:rPr lang="en-GB" sz="2400">
                <a:solidFill>
                  <a:srgbClr val="115076"/>
                </a:solidFill>
                <a:latin typeface="Century Gothic" panose="020B0502020202020204" pitchFamily="34" charset="0"/>
              </a:rPr>
              <a:t> (Row 3 article). </a:t>
            </a:r>
          </a:p>
          <a:p>
            <a:r>
              <a:rPr lang="en-GB" sz="2400" b="1">
                <a:solidFill>
                  <a:srgbClr val="115076"/>
                </a:solidFill>
                <a:latin typeface="Century Gothic" panose="020B0502020202020204" pitchFamily="34" charset="0"/>
              </a:rPr>
              <a:t>What is the correct translation in each case below?</a:t>
            </a:r>
            <a:endParaRPr lang="en-GB" sz="2400" b="1" dirty="0">
              <a:solidFill>
                <a:srgbClr val="115076"/>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59533031"/>
              </p:ext>
            </p:extLst>
          </p:nvPr>
        </p:nvGraphicFramePr>
        <p:xfrm>
          <a:off x="548636" y="2470975"/>
          <a:ext cx="11074403" cy="3600000"/>
        </p:xfrm>
        <a:graphic>
          <a:graphicData uri="http://schemas.openxmlformats.org/drawingml/2006/table">
            <a:tbl>
              <a:tblPr firstRow="1" bandRow="1">
                <a:tableStyleId>{5940675A-B579-460E-94D1-54222C63F5DA}</a:tableStyleId>
              </a:tblPr>
              <a:tblGrid>
                <a:gridCol w="836411">
                  <a:extLst>
                    <a:ext uri="{9D8B030D-6E8A-4147-A177-3AD203B41FA5}">
                      <a16:colId xmlns:a16="http://schemas.microsoft.com/office/drawing/2014/main" val="2967689207"/>
                    </a:ext>
                  </a:extLst>
                </a:gridCol>
                <a:gridCol w="4197408">
                  <a:extLst>
                    <a:ext uri="{9D8B030D-6E8A-4147-A177-3AD203B41FA5}">
                      <a16:colId xmlns:a16="http://schemas.microsoft.com/office/drawing/2014/main" val="2892665280"/>
                    </a:ext>
                  </a:extLst>
                </a:gridCol>
                <a:gridCol w="1510146">
                  <a:extLst>
                    <a:ext uri="{9D8B030D-6E8A-4147-A177-3AD203B41FA5}">
                      <a16:colId xmlns:a16="http://schemas.microsoft.com/office/drawing/2014/main" val="3764915247"/>
                    </a:ext>
                  </a:extLst>
                </a:gridCol>
                <a:gridCol w="1510146">
                  <a:extLst>
                    <a:ext uri="{9D8B030D-6E8A-4147-A177-3AD203B41FA5}">
                      <a16:colId xmlns:a16="http://schemas.microsoft.com/office/drawing/2014/main" val="2783025705"/>
                    </a:ext>
                  </a:extLst>
                </a:gridCol>
                <a:gridCol w="1510146">
                  <a:extLst>
                    <a:ext uri="{9D8B030D-6E8A-4147-A177-3AD203B41FA5}">
                      <a16:colId xmlns:a16="http://schemas.microsoft.com/office/drawing/2014/main" val="2504861633"/>
                    </a:ext>
                  </a:extLst>
                </a:gridCol>
                <a:gridCol w="1510146">
                  <a:extLst>
                    <a:ext uri="{9D8B030D-6E8A-4147-A177-3AD203B41FA5}">
                      <a16:colId xmlns:a16="http://schemas.microsoft.com/office/drawing/2014/main" val="2376805943"/>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a:solidFill>
                            <a:srgbClr val="115076"/>
                          </a:solidFill>
                          <a:latin typeface="Century Gothic" panose="020B0502020202020204" pitchFamily="34" charset="0"/>
                        </a:rPr>
                        <a:t>‘on</a:t>
                      </a:r>
                      <a:r>
                        <a:rPr lang="en-GB"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‘onto</a:t>
                      </a:r>
                      <a:r>
                        <a:rPr lang="en-GB"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‘at’</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‘to’</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Ich gehe </a:t>
                      </a:r>
                      <a:r>
                        <a:rPr lang="en-GB" sz="2000" b="1">
                          <a:solidFill>
                            <a:srgbClr val="115076"/>
                          </a:solidFill>
                          <a:latin typeface="Century Gothic" panose="020B0502020202020204" pitchFamily="34" charset="0"/>
                        </a:rPr>
                        <a:t>auf </a:t>
                      </a:r>
                      <a:r>
                        <a:rPr lang="en-GB" sz="2000">
                          <a:solidFill>
                            <a:srgbClr val="115076"/>
                          </a:solidFill>
                          <a:latin typeface="Century Gothic" panose="020B0502020202020204" pitchFamily="34" charset="0"/>
                        </a:rPr>
                        <a:t>die Party</a:t>
                      </a:r>
                      <a:r>
                        <a:rPr lang="en-GB" sz="2000" b="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Ich bin </a:t>
                      </a:r>
                      <a:r>
                        <a:rPr lang="en-GB" sz="2000" b="1">
                          <a:solidFill>
                            <a:srgbClr val="115076"/>
                          </a:solidFill>
                          <a:latin typeface="Century Gothic" panose="020B0502020202020204" pitchFamily="34" charset="0"/>
                        </a:rPr>
                        <a:t>auf</a:t>
                      </a:r>
                      <a:r>
                        <a:rPr lang="en-GB" sz="2000">
                          <a:solidFill>
                            <a:srgbClr val="115076"/>
                          </a:solidFill>
                          <a:latin typeface="Century Gothic" panose="020B0502020202020204" pitchFamily="34" charset="0"/>
                        </a:rPr>
                        <a:t> dem Festival</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Das Buch</a:t>
                      </a:r>
                      <a:r>
                        <a:rPr lang="en-GB" sz="2000" baseline="0">
                          <a:solidFill>
                            <a:srgbClr val="115076"/>
                          </a:solidFill>
                          <a:latin typeface="Century Gothic" panose="020B0502020202020204" pitchFamily="34" charset="0"/>
                        </a:rPr>
                        <a:t> is </a:t>
                      </a:r>
                      <a:r>
                        <a:rPr lang="en-GB" sz="2000" b="1" baseline="0">
                          <a:solidFill>
                            <a:srgbClr val="115076"/>
                          </a:solidFill>
                          <a:latin typeface="Century Gothic" panose="020B0502020202020204" pitchFamily="34" charset="0"/>
                        </a:rPr>
                        <a:t>auf </a:t>
                      </a:r>
                      <a:r>
                        <a:rPr lang="en-GB" sz="2000" baseline="0">
                          <a:solidFill>
                            <a:srgbClr val="115076"/>
                          </a:solidFill>
                          <a:latin typeface="Century Gothic" panose="020B0502020202020204" pitchFamily="34" charset="0"/>
                        </a:rPr>
                        <a:t>dem Tisch</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Die Katze</a:t>
                      </a:r>
                      <a:r>
                        <a:rPr lang="en-GB" sz="2000" baseline="0">
                          <a:solidFill>
                            <a:srgbClr val="115076"/>
                          </a:solidFill>
                          <a:latin typeface="Century Gothic" panose="020B0502020202020204" pitchFamily="34" charset="0"/>
                        </a:rPr>
                        <a:t> springt </a:t>
                      </a:r>
                      <a:r>
                        <a:rPr lang="en-GB" sz="2000" b="1" baseline="0">
                          <a:solidFill>
                            <a:srgbClr val="115076"/>
                          </a:solidFill>
                          <a:latin typeface="Century Gothic" panose="020B0502020202020204" pitchFamily="34" charset="0"/>
                        </a:rPr>
                        <a:t>auf</a:t>
                      </a:r>
                      <a:r>
                        <a:rPr lang="en-GB" sz="2000" baseline="0">
                          <a:solidFill>
                            <a:srgbClr val="115076"/>
                          </a:solidFill>
                          <a:latin typeface="Century Gothic" panose="020B0502020202020204" pitchFamily="34" charset="0"/>
                        </a:rPr>
                        <a:t> den Tisch</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801" y="3045840"/>
            <a:ext cx="720000" cy="749999"/>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546" y="3820978"/>
            <a:ext cx="720000" cy="749999"/>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200" y="4570977"/>
            <a:ext cx="720000" cy="749999"/>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616" y="5320976"/>
            <a:ext cx="720000" cy="749999"/>
          </a:xfrm>
          <a:prstGeom prst="rect">
            <a:avLst/>
          </a:prstGeom>
        </p:spPr>
      </p:pic>
      <p:pic>
        <p:nvPicPr>
          <p:cNvPr id="18" name="Picture 17">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9"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
        <p:nvSpPr>
          <p:cNvPr id="6" name="Rectangle 5"/>
          <p:cNvSpPr/>
          <p:nvPr/>
        </p:nvSpPr>
        <p:spPr>
          <a:xfrm>
            <a:off x="204471" y="369864"/>
            <a:ext cx="5205271" cy="523220"/>
          </a:xfrm>
          <a:prstGeom prst="rect">
            <a:avLst/>
          </a:prstGeom>
        </p:spPr>
        <p:txBody>
          <a:bodyPr wrap="none">
            <a:spAutoFit/>
          </a:bodyPr>
          <a:lstStyle/>
          <a:p>
            <a:r>
              <a:rPr lang="en-GB" sz="2800" b="1">
                <a:solidFill>
                  <a:prstClr val="white"/>
                </a:solidFill>
                <a:latin typeface="Century Gothic" panose="020B0502020202020204" pitchFamily="34" charset="0"/>
              </a:rPr>
              <a:t>The different meanings of </a:t>
            </a:r>
            <a:r>
              <a:rPr lang="en-GB" sz="2800" b="1" i="1">
                <a:solidFill>
                  <a:prstClr val="white"/>
                </a:solidFill>
                <a:latin typeface="Century Gothic" panose="020B0502020202020204" pitchFamily="34" charset="0"/>
              </a:rPr>
              <a:t>auf</a:t>
            </a:r>
            <a:endParaRPr lang="en-GB" sz="28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9165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323681" y="1149482"/>
            <a:ext cx="11299358" cy="1200329"/>
          </a:xfrm>
          <a:prstGeom prst="rect">
            <a:avLst/>
          </a:prstGeom>
          <a:noFill/>
        </p:spPr>
        <p:txBody>
          <a:bodyPr wrap="square" rtlCol="0">
            <a:spAutoFit/>
          </a:bodyPr>
          <a:lstStyle/>
          <a:p>
            <a:r>
              <a:rPr lang="en-GB" sz="2400" b="1">
                <a:solidFill>
                  <a:srgbClr val="115076"/>
                </a:solidFill>
                <a:latin typeface="Century Gothic" panose="020B0502020202020204" pitchFamily="34" charset="0"/>
              </a:rPr>
              <a:t>Remember! </a:t>
            </a:r>
            <a:r>
              <a:rPr lang="en-GB" sz="2400">
                <a:solidFill>
                  <a:srgbClr val="115076"/>
                </a:solidFill>
                <a:latin typeface="Century Gothic" panose="020B0502020202020204" pitchFamily="34" charset="0"/>
              </a:rPr>
              <a:t>The translation of </a:t>
            </a:r>
            <a:r>
              <a:rPr lang="en-GB" sz="2400" b="1" i="1">
                <a:solidFill>
                  <a:srgbClr val="115076"/>
                </a:solidFill>
                <a:latin typeface="Century Gothic" panose="020B0502020202020204" pitchFamily="34" charset="0"/>
              </a:rPr>
              <a:t>auf </a:t>
            </a:r>
            <a:r>
              <a:rPr lang="en-GB" sz="2400">
                <a:solidFill>
                  <a:srgbClr val="115076"/>
                </a:solidFill>
                <a:latin typeface="Century Gothic" panose="020B0502020202020204" pitchFamily="34" charset="0"/>
              </a:rPr>
              <a:t>is ‘</a:t>
            </a:r>
            <a:r>
              <a:rPr lang="en-GB" sz="2400" b="1">
                <a:solidFill>
                  <a:srgbClr val="115076"/>
                </a:solidFill>
                <a:latin typeface="Century Gothic" panose="020B0502020202020204" pitchFamily="34" charset="0"/>
              </a:rPr>
              <a:t>onto</a:t>
            </a:r>
            <a:r>
              <a:rPr lang="en-GB" sz="2400">
                <a:solidFill>
                  <a:srgbClr val="115076"/>
                </a:solidFill>
                <a:latin typeface="Century Gothic" panose="020B0502020202020204" pitchFamily="34" charset="0"/>
              </a:rPr>
              <a:t>’ or ‘</a:t>
            </a:r>
            <a:r>
              <a:rPr lang="en-GB" sz="2400" b="1">
                <a:solidFill>
                  <a:srgbClr val="115076"/>
                </a:solidFill>
                <a:latin typeface="Century Gothic" panose="020B0502020202020204" pitchFamily="34" charset="0"/>
              </a:rPr>
              <a:t>to</a:t>
            </a:r>
            <a:r>
              <a:rPr lang="en-GB" sz="2400">
                <a:solidFill>
                  <a:srgbClr val="115076"/>
                </a:solidFill>
                <a:latin typeface="Century Gothic" panose="020B0502020202020204" pitchFamily="34" charset="0"/>
              </a:rPr>
              <a:t>’ with verbs of </a:t>
            </a:r>
            <a:r>
              <a:rPr lang="en-GB" sz="2400" b="1">
                <a:solidFill>
                  <a:srgbClr val="115076"/>
                </a:solidFill>
                <a:latin typeface="Century Gothic" panose="020B0502020202020204" pitchFamily="34" charset="0"/>
              </a:rPr>
              <a:t>movement </a:t>
            </a:r>
            <a:r>
              <a:rPr lang="en-GB" sz="2400">
                <a:solidFill>
                  <a:srgbClr val="115076"/>
                </a:solidFill>
                <a:latin typeface="Century Gothic" panose="020B0502020202020204" pitchFamily="34" charset="0"/>
              </a:rPr>
              <a:t>Row 2 article) and ‘</a:t>
            </a:r>
            <a:r>
              <a:rPr lang="en-GB" sz="2400" b="1">
                <a:solidFill>
                  <a:srgbClr val="115076"/>
                </a:solidFill>
                <a:latin typeface="Century Gothic" panose="020B0502020202020204" pitchFamily="34" charset="0"/>
              </a:rPr>
              <a:t>on</a:t>
            </a:r>
            <a:r>
              <a:rPr lang="en-GB" sz="2400">
                <a:solidFill>
                  <a:srgbClr val="115076"/>
                </a:solidFill>
                <a:latin typeface="Century Gothic" panose="020B0502020202020204" pitchFamily="34" charset="0"/>
              </a:rPr>
              <a:t>’ or ‘</a:t>
            </a:r>
            <a:r>
              <a:rPr lang="en-GB" sz="2400" b="1">
                <a:solidFill>
                  <a:srgbClr val="115076"/>
                </a:solidFill>
                <a:latin typeface="Century Gothic" panose="020B0502020202020204" pitchFamily="34" charset="0"/>
              </a:rPr>
              <a:t>at</a:t>
            </a:r>
            <a:r>
              <a:rPr lang="en-GB" sz="2400">
                <a:solidFill>
                  <a:srgbClr val="115076"/>
                </a:solidFill>
                <a:latin typeface="Century Gothic" panose="020B0502020202020204" pitchFamily="34" charset="0"/>
              </a:rPr>
              <a:t>’ with verbs of  </a:t>
            </a:r>
            <a:r>
              <a:rPr lang="en-GB" sz="2400" b="1">
                <a:solidFill>
                  <a:srgbClr val="115076"/>
                </a:solidFill>
                <a:latin typeface="Century Gothic" panose="020B0502020202020204" pitchFamily="34" charset="0"/>
              </a:rPr>
              <a:t>location</a:t>
            </a:r>
            <a:r>
              <a:rPr lang="en-GB" sz="2400">
                <a:solidFill>
                  <a:srgbClr val="115076"/>
                </a:solidFill>
                <a:latin typeface="Century Gothic" panose="020B0502020202020204" pitchFamily="34" charset="0"/>
              </a:rPr>
              <a:t> (Row 3 article). </a:t>
            </a:r>
          </a:p>
          <a:p>
            <a:r>
              <a:rPr lang="en-GB" sz="2400" b="1">
                <a:solidFill>
                  <a:srgbClr val="115076"/>
                </a:solidFill>
                <a:latin typeface="Century Gothic" panose="020B0502020202020204" pitchFamily="34" charset="0"/>
              </a:rPr>
              <a:t>What is the correct translation in each case below?</a:t>
            </a:r>
            <a:endParaRPr lang="en-GB" sz="2400" b="1" dirty="0">
              <a:solidFill>
                <a:srgbClr val="115076"/>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2039862115"/>
              </p:ext>
            </p:extLst>
          </p:nvPr>
        </p:nvGraphicFramePr>
        <p:xfrm>
          <a:off x="548636" y="2470975"/>
          <a:ext cx="11074403" cy="3600000"/>
        </p:xfrm>
        <a:graphic>
          <a:graphicData uri="http://schemas.openxmlformats.org/drawingml/2006/table">
            <a:tbl>
              <a:tblPr firstRow="1" bandRow="1">
                <a:tableStyleId>{5940675A-B579-460E-94D1-54222C63F5DA}</a:tableStyleId>
              </a:tblPr>
              <a:tblGrid>
                <a:gridCol w="1006766">
                  <a:extLst>
                    <a:ext uri="{9D8B030D-6E8A-4147-A177-3AD203B41FA5}">
                      <a16:colId xmlns:a16="http://schemas.microsoft.com/office/drawing/2014/main" val="2967689207"/>
                    </a:ext>
                  </a:extLst>
                </a:gridCol>
                <a:gridCol w="4027053">
                  <a:extLst>
                    <a:ext uri="{9D8B030D-6E8A-4147-A177-3AD203B41FA5}">
                      <a16:colId xmlns:a16="http://schemas.microsoft.com/office/drawing/2014/main" val="2892665280"/>
                    </a:ext>
                  </a:extLst>
                </a:gridCol>
                <a:gridCol w="1510146">
                  <a:extLst>
                    <a:ext uri="{9D8B030D-6E8A-4147-A177-3AD203B41FA5}">
                      <a16:colId xmlns:a16="http://schemas.microsoft.com/office/drawing/2014/main" val="3764915247"/>
                    </a:ext>
                  </a:extLst>
                </a:gridCol>
                <a:gridCol w="1510146">
                  <a:extLst>
                    <a:ext uri="{9D8B030D-6E8A-4147-A177-3AD203B41FA5}">
                      <a16:colId xmlns:a16="http://schemas.microsoft.com/office/drawing/2014/main" val="2783025705"/>
                    </a:ext>
                  </a:extLst>
                </a:gridCol>
                <a:gridCol w="1510146">
                  <a:extLst>
                    <a:ext uri="{9D8B030D-6E8A-4147-A177-3AD203B41FA5}">
                      <a16:colId xmlns:a16="http://schemas.microsoft.com/office/drawing/2014/main" val="2504861633"/>
                    </a:ext>
                  </a:extLst>
                </a:gridCol>
                <a:gridCol w="1510146">
                  <a:extLst>
                    <a:ext uri="{9D8B030D-6E8A-4147-A177-3AD203B41FA5}">
                      <a16:colId xmlns:a16="http://schemas.microsoft.com/office/drawing/2014/main" val="2376805943"/>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a:solidFill>
                            <a:srgbClr val="115076"/>
                          </a:solidFill>
                          <a:latin typeface="Century Gothic" panose="020B0502020202020204" pitchFamily="34" charset="0"/>
                        </a:rPr>
                        <a:t>‘on</a:t>
                      </a:r>
                      <a:r>
                        <a:rPr lang="en-GB"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‘onto</a:t>
                      </a:r>
                      <a:r>
                        <a:rPr lang="en-GB" sz="2400" b="1"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‘at’</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a:solidFill>
                            <a:srgbClr val="115076"/>
                          </a:solidFill>
                          <a:latin typeface="Century Gothic" panose="020B0502020202020204" pitchFamily="34" charset="0"/>
                        </a:rPr>
                        <a:t>‘to’</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a:solidFill>
                            <a:srgbClr val="115076"/>
                          </a:solidFill>
                          <a:latin typeface="Century Gothic" panose="020B0502020202020204" pitchFamily="34" charset="0"/>
                        </a:rPr>
                        <a:t>5.</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Ich bin </a:t>
                      </a:r>
                      <a:r>
                        <a:rPr lang="en-GB" sz="2000" b="1">
                          <a:solidFill>
                            <a:srgbClr val="115076"/>
                          </a:solidFill>
                          <a:latin typeface="Century Gothic" panose="020B0502020202020204" pitchFamily="34" charset="0"/>
                        </a:rPr>
                        <a:t>auf </a:t>
                      </a:r>
                      <a:r>
                        <a:rPr lang="en-GB" sz="2000">
                          <a:solidFill>
                            <a:srgbClr val="115076"/>
                          </a:solidFill>
                          <a:latin typeface="Century Gothic" panose="020B0502020202020204" pitchFamily="34" charset="0"/>
                        </a:rPr>
                        <a:t>der Party</a:t>
                      </a:r>
                      <a:r>
                        <a:rPr lang="en-GB" sz="2000" b="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6</a:t>
                      </a:r>
                      <a:r>
                        <a:rPr lang="en-GB" sz="2400" b="1">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Ich gehe </a:t>
                      </a:r>
                      <a:r>
                        <a:rPr lang="en-GB" sz="2000" b="1">
                          <a:solidFill>
                            <a:srgbClr val="115076"/>
                          </a:solidFill>
                          <a:latin typeface="Century Gothic" panose="020B0502020202020204" pitchFamily="34" charset="0"/>
                        </a:rPr>
                        <a:t>auf</a:t>
                      </a:r>
                      <a:r>
                        <a:rPr lang="en-GB" sz="2000">
                          <a:solidFill>
                            <a:srgbClr val="115076"/>
                          </a:solidFill>
                          <a:latin typeface="Century Gothic" panose="020B0502020202020204" pitchFamily="34" charset="0"/>
                        </a:rPr>
                        <a:t> den Markt</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a:solidFill>
                            <a:srgbClr val="115076"/>
                          </a:solidFill>
                          <a:latin typeface="Century Gothic" panose="020B0502020202020204" pitchFamily="34" charset="0"/>
                        </a:rPr>
                        <a:t>7.</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b="0" baseline="0">
                          <a:solidFill>
                            <a:srgbClr val="115076"/>
                          </a:solidFill>
                          <a:latin typeface="Century Gothic" panose="020B0502020202020204" pitchFamily="34" charset="0"/>
                        </a:rPr>
                        <a:t>Ich springe </a:t>
                      </a:r>
                      <a:r>
                        <a:rPr lang="en-GB" sz="2000" b="1" baseline="0">
                          <a:solidFill>
                            <a:srgbClr val="115076"/>
                          </a:solidFill>
                          <a:latin typeface="Century Gothic" panose="020B0502020202020204" pitchFamily="34" charset="0"/>
                        </a:rPr>
                        <a:t>auf </a:t>
                      </a:r>
                      <a:r>
                        <a:rPr lang="en-GB" sz="2000" baseline="0">
                          <a:solidFill>
                            <a:srgbClr val="115076"/>
                          </a:solidFill>
                          <a:latin typeface="Century Gothic" panose="020B0502020202020204" pitchFamily="34" charset="0"/>
                        </a:rPr>
                        <a:t>den Boden</a:t>
                      </a:r>
                      <a:r>
                        <a:rPr lang="en-GB" sz="2000" b="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a:solidFill>
                            <a:srgbClr val="115076"/>
                          </a:solidFill>
                          <a:latin typeface="Century Gothic" panose="020B0502020202020204" pitchFamily="34" charset="0"/>
                        </a:rPr>
                        <a:t>8.</a:t>
                      </a:r>
                      <a:endParaRPr lang="en-GB"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a:solidFill>
                            <a:srgbClr val="115076"/>
                          </a:solidFill>
                          <a:latin typeface="Century Gothic" panose="020B0502020202020204" pitchFamily="34" charset="0"/>
                        </a:rPr>
                        <a:t>Der Hund </a:t>
                      </a:r>
                      <a:r>
                        <a:rPr lang="en-GB" sz="2000" baseline="0">
                          <a:solidFill>
                            <a:srgbClr val="115076"/>
                          </a:solidFill>
                          <a:latin typeface="Century Gothic" panose="020B0502020202020204" pitchFamily="34" charset="0"/>
                        </a:rPr>
                        <a:t>sitzt </a:t>
                      </a:r>
                      <a:r>
                        <a:rPr lang="en-GB" sz="2000" b="1" baseline="0">
                          <a:solidFill>
                            <a:srgbClr val="115076"/>
                          </a:solidFill>
                          <a:latin typeface="Century Gothic" panose="020B0502020202020204" pitchFamily="34" charset="0"/>
                        </a:rPr>
                        <a:t>auf</a:t>
                      </a:r>
                      <a:r>
                        <a:rPr lang="en-GB" sz="2000" baseline="0">
                          <a:solidFill>
                            <a:srgbClr val="115076"/>
                          </a:solidFill>
                          <a:latin typeface="Century Gothic" panose="020B0502020202020204" pitchFamily="34" charset="0"/>
                        </a:rPr>
                        <a:t> dem Boden.</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4546" y="3070979"/>
            <a:ext cx="720000" cy="749999"/>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9132" y="3895975"/>
            <a:ext cx="720000" cy="749999"/>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065" y="4570977"/>
            <a:ext cx="720000" cy="749999"/>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200" y="5320976"/>
            <a:ext cx="720000" cy="749999"/>
          </a:xfrm>
          <a:prstGeom prst="rect">
            <a:avLst/>
          </a:prstGeom>
        </p:spPr>
      </p:pic>
      <p:pic>
        <p:nvPicPr>
          <p:cNvPr id="18" name="Picture 17">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9"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
        <p:nvSpPr>
          <p:cNvPr id="6" name="Rectangle 5"/>
          <p:cNvSpPr/>
          <p:nvPr/>
        </p:nvSpPr>
        <p:spPr>
          <a:xfrm>
            <a:off x="204471" y="369864"/>
            <a:ext cx="5737468" cy="523220"/>
          </a:xfrm>
          <a:prstGeom prst="rect">
            <a:avLst/>
          </a:prstGeom>
        </p:spPr>
        <p:txBody>
          <a:bodyPr wrap="none">
            <a:spAutoFit/>
          </a:bodyPr>
          <a:lstStyle/>
          <a:p>
            <a:r>
              <a:rPr lang="en-GB" sz="2800" b="1" dirty="0">
                <a:solidFill>
                  <a:prstClr val="white"/>
                </a:solidFill>
                <a:latin typeface="Century Gothic" panose="020B0502020202020204" pitchFamily="34" charset="0"/>
              </a:rPr>
              <a:t>The different meanings of </a:t>
            </a:r>
            <a:r>
              <a:rPr lang="en-GB" sz="2800" b="1" i="1" dirty="0">
                <a:solidFill>
                  <a:prstClr val="white"/>
                </a:solidFill>
                <a:latin typeface="Century Gothic" panose="020B0502020202020204" pitchFamily="34" charset="0"/>
              </a:rPr>
              <a:t>auf [2]</a:t>
            </a:r>
            <a:endParaRPr lang="en-GB" sz="28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265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4041"/>
            <a:ext cx="8124825" cy="869950"/>
          </a:xfrm>
          <a:prstGeom prst="rect">
            <a:avLst/>
          </a:prstGeom>
        </p:spPr>
      </p:pic>
      <p:sp>
        <p:nvSpPr>
          <p:cNvPr id="4" name="Title 3"/>
          <p:cNvSpPr>
            <a:spLocks noGrp="1"/>
          </p:cNvSpPr>
          <p:nvPr>
            <p:ph type="title"/>
          </p:nvPr>
        </p:nvSpPr>
        <p:spPr>
          <a:xfrm>
            <a:off x="0" y="294041"/>
            <a:ext cx="8001000" cy="707849"/>
          </a:xfrm>
        </p:spPr>
        <p:txBody>
          <a:bodyPr>
            <a:normAutofit/>
          </a:bodyPr>
          <a:lstStyle/>
          <a:p>
            <a:r>
              <a:rPr lang="en-GB" sz="2600" b="1" dirty="0">
                <a:solidFill>
                  <a:schemeClr val="bg1"/>
                </a:solidFill>
              </a:rPr>
              <a:t>Wolfgang und Mia </a:t>
            </a:r>
            <a:r>
              <a:rPr lang="en-GB" sz="2600" b="1" dirty="0" err="1">
                <a:solidFill>
                  <a:schemeClr val="bg1"/>
                </a:solidFill>
              </a:rPr>
              <a:t>gehen</a:t>
            </a:r>
            <a:r>
              <a:rPr lang="en-GB" sz="2600" b="1" dirty="0">
                <a:solidFill>
                  <a:schemeClr val="bg1"/>
                </a:solidFill>
              </a:rPr>
              <a:t> </a:t>
            </a:r>
            <a:r>
              <a:rPr lang="en-GB" sz="2600" b="1" dirty="0" err="1">
                <a:solidFill>
                  <a:schemeClr val="bg1"/>
                </a:solidFill>
              </a:rPr>
              <a:t>shoppen</a:t>
            </a:r>
            <a:endParaRPr lang="en-GB" sz="2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8705" y="247046"/>
            <a:ext cx="146862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multimodal</a:t>
            </a:r>
          </a:p>
        </p:txBody>
      </p:sp>
      <p:sp>
        <p:nvSpPr>
          <p:cNvPr id="2" name="TextBox 1">
            <a:extLst>
              <a:ext uri="{FF2B5EF4-FFF2-40B4-BE49-F238E27FC236}">
                <a16:creationId xmlns:a16="http://schemas.microsoft.com/office/drawing/2014/main" id="{A8A2DF58-2B12-45FE-9ED5-BC787C264072}"/>
              </a:ext>
            </a:extLst>
          </p:cNvPr>
          <p:cNvSpPr txBox="1"/>
          <p:nvPr/>
        </p:nvSpPr>
        <p:spPr>
          <a:xfrm>
            <a:off x="358980" y="1163991"/>
            <a:ext cx="11598347" cy="5324535"/>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Am </a:t>
            </a:r>
            <a:r>
              <a:rPr lang="en-GB" sz="2000" dirty="0" err="1">
                <a:solidFill>
                  <a:schemeClr val="accent5">
                    <a:lumMod val="50000"/>
                  </a:schemeClr>
                </a:solidFill>
                <a:latin typeface="Century Gothic" panose="020B0502020202020204" pitchFamily="34" charset="0"/>
              </a:rPr>
              <a:t>Samstagnachmittag</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gehen</a:t>
            </a:r>
            <a:r>
              <a:rPr lang="en-GB" sz="2000" dirty="0">
                <a:solidFill>
                  <a:schemeClr val="accent5">
                    <a:lumMod val="50000"/>
                  </a:schemeClr>
                </a:solidFill>
                <a:latin typeface="Century Gothic" panose="020B0502020202020204" pitchFamily="34" charset="0"/>
              </a:rPr>
              <a:t> Wolfgang und Mia in die </a:t>
            </a:r>
            <a:r>
              <a:rPr lang="en-GB" sz="2000" b="1" u="sng" dirty="0" err="1">
                <a:solidFill>
                  <a:schemeClr val="accent5">
                    <a:lumMod val="50000"/>
                  </a:schemeClr>
                </a:solidFill>
                <a:latin typeface="Century Gothic" panose="020B0502020202020204" pitchFamily="34" charset="0"/>
              </a:rPr>
              <a:t>Stadt</a:t>
            </a:r>
            <a:r>
              <a:rPr lang="en-GB" sz="2000" dirty="0">
                <a:solidFill>
                  <a:schemeClr val="accent5">
                    <a:lumMod val="50000"/>
                  </a:schemeClr>
                </a:solidFill>
                <a:latin typeface="Century Gothic" panose="020B0502020202020204" pitchFamily="34" charset="0"/>
              </a:rPr>
              <a:t>. Sie </a:t>
            </a:r>
            <a:r>
              <a:rPr lang="en-GB" sz="2000" dirty="0" err="1">
                <a:solidFill>
                  <a:schemeClr val="accent5">
                    <a:lumMod val="50000"/>
                  </a:schemeClr>
                </a:solidFill>
                <a:latin typeface="Century Gothic" panose="020B0502020202020204" pitchFamily="34" charset="0"/>
              </a:rPr>
              <a:t>brauchen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Gemüse</a:t>
            </a:r>
            <a:r>
              <a:rPr lang="en-GB" sz="2000" dirty="0">
                <a:solidFill>
                  <a:schemeClr val="accent5">
                    <a:lumMod val="50000"/>
                  </a:schemeClr>
                </a:solidFill>
                <a:latin typeface="Century Gothic" panose="020B0502020202020204" pitchFamily="34" charset="0"/>
              </a:rPr>
              <a:t>. Wolfgang </a:t>
            </a:r>
            <a:r>
              <a:rPr lang="en-GB" sz="2000" dirty="0" err="1">
                <a:solidFill>
                  <a:schemeClr val="accent5">
                    <a:lumMod val="50000"/>
                  </a:schemeClr>
                </a:solidFill>
                <a:latin typeface="Century Gothic" panose="020B0502020202020204" pitchFamily="34" charset="0"/>
              </a:rPr>
              <a:t>isst</a:t>
            </a:r>
            <a:r>
              <a:rPr lang="en-GB" sz="2000" dirty="0">
                <a:solidFill>
                  <a:schemeClr val="accent5">
                    <a:lumMod val="50000"/>
                  </a:schemeClr>
                </a:solidFill>
                <a:latin typeface="Century Gothic" panose="020B0502020202020204" pitchFamily="34" charset="0"/>
              </a:rPr>
              <a:t> </a:t>
            </a:r>
            <a:r>
              <a:rPr lang="en-GB" sz="2000" b="1" u="sng" dirty="0" err="1">
                <a:solidFill>
                  <a:schemeClr val="accent5">
                    <a:lumMod val="50000"/>
                  </a:schemeClr>
                </a:solidFill>
                <a:latin typeface="Century Gothic" panose="020B0502020202020204" pitchFamily="34" charset="0"/>
              </a:rPr>
              <a:t>Fleisch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Heidi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Vegetarierin</a:t>
            </a:r>
            <a:r>
              <a:rPr lang="en-GB" sz="2000" dirty="0">
                <a:solidFill>
                  <a:schemeClr val="accent5">
                    <a:lumMod val="50000"/>
                  </a:schemeClr>
                </a:solidFill>
                <a:latin typeface="Century Gothic" panose="020B0502020202020204" pitchFamily="34" charset="0"/>
              </a:rPr>
              <a:t>. Am </a:t>
            </a:r>
            <a:r>
              <a:rPr lang="en-GB" sz="2000" dirty="0" err="1">
                <a:solidFill>
                  <a:schemeClr val="accent5">
                    <a:lumMod val="50000"/>
                  </a:schemeClr>
                </a:solidFill>
                <a:latin typeface="Century Gothic" panose="020B0502020202020204" pitchFamily="34" charset="0"/>
              </a:rPr>
              <a:t>Sonntagabend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kocht</a:t>
            </a:r>
            <a:r>
              <a:rPr lang="en-GB" sz="2000" dirty="0">
                <a:solidFill>
                  <a:schemeClr val="accent5">
                    <a:lumMod val="50000"/>
                  </a:schemeClr>
                </a:solidFill>
                <a:latin typeface="Century Gothic" panose="020B0502020202020204" pitchFamily="34" charset="0"/>
              </a:rPr>
              <a:t> Wolfgang </a:t>
            </a:r>
            <a:r>
              <a:rPr lang="en-GB" sz="2000" dirty="0" err="1">
                <a:solidFill>
                  <a:schemeClr val="accent5">
                    <a:lumMod val="50000"/>
                  </a:schemeClr>
                </a:solidFill>
                <a:latin typeface="Century Gothic" panose="020B0502020202020204" pitchFamily="34" charset="0"/>
              </a:rPr>
              <a:t>für</a:t>
            </a:r>
            <a:r>
              <a:rPr lang="en-GB" sz="2000" dirty="0">
                <a:solidFill>
                  <a:schemeClr val="accent5">
                    <a:lumMod val="50000"/>
                  </a:schemeClr>
                </a:solidFill>
                <a:latin typeface="Century Gothic" panose="020B0502020202020204" pitchFamily="34" charset="0"/>
              </a:rPr>
              <a:t> </a:t>
            </a:r>
            <a:r>
              <a:rPr lang="en-GB" sz="2000" b="1" u="sng" dirty="0" err="1">
                <a:solidFill>
                  <a:schemeClr val="accent5">
                    <a:lumMod val="50000"/>
                  </a:schemeClr>
                </a:solidFill>
                <a:latin typeface="Century Gothic" panose="020B0502020202020204" pitchFamily="34" charset="0"/>
              </a:rPr>
              <a:t>sie</a:t>
            </a:r>
            <a:r>
              <a:rPr lang="en-GB" sz="2000" b="1" u="sng"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zu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Hause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braucht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Tasche</a:t>
            </a:r>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	</a:t>
            </a:r>
          </a:p>
          <a:p>
            <a:r>
              <a:rPr lang="en-GB" sz="2000" dirty="0" err="1">
                <a:solidFill>
                  <a:schemeClr val="accent5">
                    <a:lumMod val="50000"/>
                  </a:schemeClr>
                </a:solidFill>
                <a:latin typeface="Century Gothic" panose="020B0502020202020204" pitchFamily="34" charset="0"/>
              </a:rPr>
              <a:t>Zuerst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gehen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sie</a:t>
            </a:r>
            <a:r>
              <a:rPr lang="en-GB" sz="2000" dirty="0">
                <a:solidFill>
                  <a:schemeClr val="accent5">
                    <a:lumMod val="50000"/>
                  </a:schemeClr>
                </a:solidFill>
                <a:latin typeface="Century Gothic" panose="020B0502020202020204" pitchFamily="34" charset="0"/>
              </a:rPr>
              <a:t> ins </a:t>
            </a:r>
            <a:r>
              <a:rPr lang="en-GB" sz="2000" b="1" u="sng" dirty="0" err="1">
                <a:solidFill>
                  <a:schemeClr val="accent5">
                    <a:lumMod val="50000"/>
                  </a:schemeClr>
                </a:solidFill>
                <a:latin typeface="Century Gothic" panose="020B0502020202020204" pitchFamily="34" charset="0"/>
              </a:rPr>
              <a:t>Geschäft</a:t>
            </a:r>
            <a:r>
              <a:rPr lang="en-GB" sz="2000" b="1" dirty="0">
                <a:solidFill>
                  <a:schemeClr val="accent5">
                    <a:lumMod val="50000"/>
                  </a:schemeClr>
                </a:solidFill>
                <a:latin typeface="Century Gothic" panose="020B0502020202020204" pitchFamily="34" charset="0"/>
              </a:rPr>
              <a:t>.</a:t>
            </a:r>
            <a:r>
              <a:rPr lang="en-GB" sz="2000" dirty="0">
                <a:solidFill>
                  <a:schemeClr val="accent5">
                    <a:lumMod val="50000"/>
                  </a:schemeClr>
                </a:solidFill>
                <a:latin typeface="Century Gothic" panose="020B0502020202020204" pitchFamily="34" charset="0"/>
              </a:rPr>
              <a:t> Dort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viel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Gemüse</a:t>
            </a:r>
            <a:r>
              <a:rPr lang="en-GB" sz="2000" dirty="0">
                <a:solidFill>
                  <a:schemeClr val="accent5">
                    <a:lumMod val="50000"/>
                  </a:schemeClr>
                </a:solidFill>
                <a:latin typeface="Century Gothic" panose="020B0502020202020204" pitchFamily="34" charset="0"/>
              </a:rPr>
              <a:t>! Dann </a:t>
            </a:r>
            <a:r>
              <a:rPr lang="en-GB" sz="2000" dirty="0" err="1">
                <a:solidFill>
                  <a:schemeClr val="accent5">
                    <a:lumMod val="50000"/>
                  </a:schemeClr>
                </a:solidFill>
                <a:latin typeface="Century Gothic" panose="020B0502020202020204" pitchFamily="34" charset="0"/>
              </a:rPr>
              <a:t>gehen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sie</a:t>
            </a:r>
            <a:r>
              <a:rPr lang="en-GB" sz="2000" dirty="0">
                <a:solidFill>
                  <a:schemeClr val="accent5">
                    <a:lumMod val="50000"/>
                  </a:schemeClr>
                </a:solidFill>
                <a:latin typeface="Century Gothic" panose="020B0502020202020204" pitchFamily="34" charset="0"/>
              </a:rPr>
              <a:t> auf </a:t>
            </a:r>
            <a:r>
              <a:rPr lang="en-GB" sz="2000" b="1" u="sng" dirty="0">
                <a:solidFill>
                  <a:schemeClr val="accent5">
                    <a:lumMod val="50000"/>
                  </a:schemeClr>
                </a:solidFill>
                <a:latin typeface="Century Gothic" panose="020B0502020202020204" pitchFamily="34" charset="0"/>
              </a:rPr>
              <a:t>den </a:t>
            </a:r>
            <a:r>
              <a:rPr lang="en-GB" sz="2000" b="1" u="sng" dirty="0" err="1">
                <a:solidFill>
                  <a:schemeClr val="accent5">
                    <a:lumMod val="50000"/>
                  </a:schemeClr>
                </a:solidFill>
                <a:latin typeface="Century Gothic" panose="020B0502020202020204" pitchFamily="34" charset="0"/>
              </a:rPr>
              <a:t>Markt</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sieht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Tasche</a:t>
            </a:r>
            <a:r>
              <a:rPr lang="en-GB" sz="2000" dirty="0">
                <a:solidFill>
                  <a:schemeClr val="accent5">
                    <a:lumMod val="50000"/>
                  </a:schemeClr>
                </a:solidFill>
                <a:latin typeface="Century Gothic" panose="020B0502020202020204" pitchFamily="34" charset="0"/>
              </a:rPr>
              <a:t>. Sie mag </a:t>
            </a:r>
            <a:r>
              <a:rPr lang="en-GB" sz="2000" dirty="0" err="1">
                <a:solidFill>
                  <a:schemeClr val="accent5">
                    <a:lumMod val="50000"/>
                  </a:schemeClr>
                </a:solidFill>
                <a:latin typeface="Century Gothic" panose="020B0502020202020204" pitchFamily="34" charset="0"/>
              </a:rPr>
              <a:t>sie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	</a:t>
            </a:r>
          </a:p>
          <a:p>
            <a:r>
              <a:rPr lang="en-GB" sz="2000" dirty="0">
                <a:solidFill>
                  <a:schemeClr val="accent5">
                    <a:lumMod val="50000"/>
                  </a:schemeClr>
                </a:solidFill>
                <a:latin typeface="Century Gothic" panose="020B0502020202020204" pitchFamily="34" charset="0"/>
              </a:rPr>
              <a:t>Sie </a:t>
            </a:r>
            <a:r>
              <a:rPr lang="en-GB" sz="2000" dirty="0" err="1">
                <a:solidFill>
                  <a:schemeClr val="accent5">
                    <a:lumMod val="50000"/>
                  </a:schemeClr>
                </a:solidFill>
                <a:latin typeface="Century Gothic" panose="020B0502020202020204" pitchFamily="34" charset="0"/>
              </a:rPr>
              <a:t>gehen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danach</a:t>
            </a:r>
            <a:r>
              <a:rPr lang="en-GB" sz="2000" dirty="0">
                <a:solidFill>
                  <a:schemeClr val="accent5">
                    <a:lumMod val="50000"/>
                  </a:schemeClr>
                </a:solidFill>
                <a:latin typeface="Century Gothic" panose="020B0502020202020204" pitchFamily="34" charset="0"/>
              </a:rPr>
              <a:t> ins Café, und </a:t>
            </a:r>
            <a:r>
              <a:rPr lang="en-GB" sz="2000" dirty="0" err="1">
                <a:solidFill>
                  <a:schemeClr val="accent5">
                    <a:lumMod val="50000"/>
                  </a:schemeClr>
                </a:solidFill>
                <a:latin typeface="Century Gothic" panose="020B0502020202020204" pitchFamily="34" charset="0"/>
              </a:rPr>
              <a:t>dann</a:t>
            </a:r>
            <a:r>
              <a:rPr lang="en-GB" sz="2000" dirty="0">
                <a:solidFill>
                  <a:schemeClr val="accent5">
                    <a:lumMod val="50000"/>
                  </a:schemeClr>
                </a:solidFill>
                <a:latin typeface="Century Gothic" panose="020B0502020202020204" pitchFamily="34" charset="0"/>
              </a:rPr>
              <a:t> in den Park. Heidi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b="1" u="sng" dirty="0" err="1">
                <a:solidFill>
                  <a:schemeClr val="accent5">
                    <a:lumMod val="50000"/>
                  </a:schemeClr>
                </a:solidFill>
                <a:latin typeface="Century Gothic" panose="020B0502020202020204" pitchFamily="34" charset="0"/>
              </a:rPr>
              <a:t>im</a:t>
            </a:r>
            <a:r>
              <a:rPr lang="en-GB" sz="2000" b="1" u="sng" dirty="0">
                <a:solidFill>
                  <a:schemeClr val="accent5">
                    <a:lumMod val="50000"/>
                  </a:schemeClr>
                </a:solidFill>
                <a:latin typeface="Century Gothic" panose="020B0502020202020204" pitchFamily="34" charset="0"/>
              </a:rPr>
              <a:t> Park</a:t>
            </a:r>
            <a:r>
              <a:rPr lang="en-GB" sz="2000" dirty="0">
                <a:solidFill>
                  <a:schemeClr val="accent5">
                    <a:lumMod val="50000"/>
                  </a:schemeClr>
                </a:solidFill>
                <a:latin typeface="Century Gothic" panose="020B0502020202020204" pitchFamily="34" charset="0"/>
              </a:rPr>
              <a:t>! Wolfgang </a:t>
            </a:r>
            <a:r>
              <a:rPr lang="en-GB" sz="2000" dirty="0" err="1">
                <a:solidFill>
                  <a:schemeClr val="accent5">
                    <a:lumMod val="50000"/>
                  </a:schemeClr>
                </a:solidFill>
                <a:latin typeface="Century Gothic" panose="020B0502020202020204" pitchFamily="34" charset="0"/>
              </a:rPr>
              <a:t>findet</a:t>
            </a:r>
            <a:r>
              <a:rPr lang="en-GB" sz="2000" dirty="0">
                <a:solidFill>
                  <a:schemeClr val="accent5">
                    <a:lumMod val="50000"/>
                  </a:schemeClr>
                </a:solidFill>
                <a:latin typeface="Century Gothic" panose="020B0502020202020204" pitchFamily="34" charset="0"/>
              </a:rPr>
              <a:t> das toll! Sie </a:t>
            </a:r>
            <a:r>
              <a:rPr lang="en-GB" sz="2000" dirty="0" err="1">
                <a:solidFill>
                  <a:schemeClr val="accent5">
                    <a:lumMod val="50000"/>
                  </a:schemeClr>
                </a:solidFill>
                <a:latin typeface="Century Gothic" panose="020B0502020202020204" pitchFamily="34" charset="0"/>
              </a:rPr>
              <a:t>reden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über</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Schule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Mias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Lieblinsfach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Deutsch,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Wolfgang und Heidi </a:t>
            </a:r>
            <a:r>
              <a:rPr lang="en-GB" sz="2000" dirty="0" err="1">
                <a:solidFill>
                  <a:schemeClr val="accent5">
                    <a:lumMod val="50000"/>
                  </a:schemeClr>
                </a:solidFill>
                <a:latin typeface="Century Gothic" panose="020B0502020202020204" pitchFamily="34" charset="0"/>
              </a:rPr>
              <a:t>mögen</a:t>
            </a:r>
            <a:r>
              <a:rPr lang="en-GB" sz="2000" dirty="0">
                <a:solidFill>
                  <a:schemeClr val="accent5">
                    <a:lumMod val="50000"/>
                  </a:schemeClr>
                </a:solidFill>
                <a:latin typeface="Century Gothic" panose="020B0502020202020204" pitchFamily="34" charset="0"/>
              </a:rPr>
              <a:t> </a:t>
            </a:r>
            <a:r>
              <a:rPr lang="en-GB" sz="2000" b="1" u="sng" dirty="0" err="1">
                <a:solidFill>
                  <a:schemeClr val="accent5">
                    <a:lumMod val="50000"/>
                  </a:schemeClr>
                </a:solidFill>
                <a:latin typeface="Century Gothic" panose="020B0502020202020204" pitchFamily="34" charset="0"/>
              </a:rPr>
              <a:t>Naturwissenschaften</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und </a:t>
            </a:r>
            <a:r>
              <a:rPr lang="en-GB" sz="2000" dirty="0" err="1">
                <a:solidFill>
                  <a:schemeClr val="accent5">
                    <a:lumMod val="50000"/>
                  </a:schemeClr>
                </a:solidFill>
                <a:latin typeface="Century Gothic" panose="020B0502020202020204" pitchFamily="34" charset="0"/>
              </a:rPr>
              <a:t>Kunst</a:t>
            </a:r>
            <a:r>
              <a:rPr lang="en-GB" sz="2000" dirty="0">
                <a:solidFill>
                  <a:schemeClr val="accent5">
                    <a:lumMod val="50000"/>
                  </a:schemeClr>
                </a:solidFill>
                <a:latin typeface="Century Gothic" panose="020B0502020202020204" pitchFamily="34" charset="0"/>
              </a:rPr>
              <a:t>. Sie </a:t>
            </a:r>
            <a:r>
              <a:rPr lang="en-GB" sz="2000" b="1" u="sng" dirty="0" err="1">
                <a:solidFill>
                  <a:schemeClr val="accent5">
                    <a:lumMod val="50000"/>
                  </a:schemeClr>
                </a:solidFill>
                <a:latin typeface="Century Gothic" panose="020B0502020202020204" pitchFamily="34" charset="0"/>
              </a:rPr>
              <a:t>finden</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Mathematik</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beide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schwierig</a:t>
            </a:r>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	</a:t>
            </a:r>
          </a:p>
          <a:p>
            <a:r>
              <a:rPr lang="en-GB" sz="2000" dirty="0">
                <a:solidFill>
                  <a:schemeClr val="accent5">
                    <a:lumMod val="50000"/>
                  </a:schemeClr>
                </a:solidFill>
                <a:latin typeface="Century Gothic" panose="020B0502020202020204" pitchFamily="34" charset="0"/>
              </a:rPr>
              <a:t>Sie </a:t>
            </a:r>
            <a:r>
              <a:rPr lang="en-GB" sz="2000" dirty="0" err="1">
                <a:solidFill>
                  <a:schemeClr val="accent5">
                    <a:lumMod val="50000"/>
                  </a:schemeClr>
                </a:solidFill>
                <a:latin typeface="Century Gothic" panose="020B0502020202020204" pitchFamily="34" charset="0"/>
              </a:rPr>
              <a:t>gehen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gemeinsam</a:t>
            </a:r>
            <a:r>
              <a:rPr lang="en-GB" sz="2000" dirty="0">
                <a:solidFill>
                  <a:schemeClr val="accent5">
                    <a:lumMod val="50000"/>
                  </a:schemeClr>
                </a:solidFill>
                <a:latin typeface="Century Gothic" panose="020B0502020202020204" pitchFamily="34" charset="0"/>
              </a:rPr>
              <a:t> ins Kino. Mehmet  </a:t>
            </a:r>
            <a:r>
              <a:rPr lang="en-GB" sz="2000" b="1" u="sng" dirty="0" err="1">
                <a:solidFill>
                  <a:schemeClr val="accent5">
                    <a:lumMod val="50000"/>
                  </a:schemeClr>
                </a:solidFill>
                <a:latin typeface="Century Gothic" panose="020B0502020202020204" pitchFamily="34" charset="0"/>
              </a:rPr>
              <a:t>sitzt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Kino! </a:t>
            </a:r>
            <a:r>
              <a:rPr lang="en-GB" sz="2000" dirty="0" err="1">
                <a:solidFill>
                  <a:schemeClr val="accent5">
                    <a:lumMod val="50000"/>
                  </a:schemeClr>
                </a:solidFill>
                <a:latin typeface="Century Gothic" panose="020B0502020202020204" pitchFamily="34" charset="0"/>
              </a:rPr>
              <a:t>Er</a:t>
            </a:r>
            <a:r>
              <a:rPr lang="en-GB" sz="2000" dirty="0">
                <a:solidFill>
                  <a:schemeClr val="accent5">
                    <a:lumMod val="50000"/>
                  </a:schemeClr>
                </a:solidFill>
                <a:latin typeface="Century Gothic" panose="020B0502020202020204" pitchFamily="34" charset="0"/>
              </a:rPr>
              <a:t>  </a:t>
            </a:r>
            <a:r>
              <a:rPr lang="en-GB" sz="2000" b="1" u="sng" dirty="0" err="1">
                <a:solidFill>
                  <a:schemeClr val="accent5">
                    <a:lumMod val="50000"/>
                  </a:schemeClr>
                </a:solidFill>
                <a:latin typeface="Century Gothic" panose="020B0502020202020204" pitchFamily="34" charset="0"/>
              </a:rPr>
              <a:t>isst</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Eis</a:t>
            </a:r>
            <a:r>
              <a:rPr lang="en-GB" sz="2000" dirty="0">
                <a:solidFill>
                  <a:schemeClr val="accent5">
                    <a:lumMod val="50000"/>
                  </a:schemeClr>
                </a:solidFill>
                <a:latin typeface="Century Gothic" panose="020B0502020202020204" pitchFamily="34" charset="0"/>
              </a:rPr>
              <a:t> – mmm, </a:t>
            </a:r>
            <a:r>
              <a:rPr lang="en-GB" sz="2000" dirty="0" err="1">
                <a:solidFill>
                  <a:schemeClr val="accent5">
                    <a:lumMod val="50000"/>
                  </a:schemeClr>
                </a:solidFill>
                <a:latin typeface="Century Gothic" panose="020B0502020202020204" pitchFamily="34" charset="0"/>
              </a:rPr>
              <a:t>lecker</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vier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Freunde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finden</a:t>
            </a:r>
            <a:r>
              <a:rPr lang="en-GB" sz="2000" dirty="0">
                <a:solidFill>
                  <a:schemeClr val="accent5">
                    <a:lumMod val="50000"/>
                  </a:schemeClr>
                </a:solidFill>
                <a:latin typeface="Century Gothic" panose="020B0502020202020204" pitchFamily="34" charset="0"/>
              </a:rPr>
              <a:t> den Film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lustig</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Mehmets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Lieblingsschauspieler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spielt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Film </a:t>
            </a:r>
            <a:r>
              <a:rPr lang="en-GB" sz="2000" dirty="0" err="1">
                <a:solidFill>
                  <a:schemeClr val="accent5">
                    <a:lumMod val="50000"/>
                  </a:schemeClr>
                </a:solidFill>
                <a:latin typeface="Century Gothic" panose="020B0502020202020204" pitchFamily="34" charset="0"/>
              </a:rPr>
              <a:t>mit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Danach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springt</a:t>
            </a:r>
            <a:r>
              <a:rPr lang="en-GB" sz="2000" dirty="0">
                <a:solidFill>
                  <a:schemeClr val="accent5">
                    <a:lumMod val="50000"/>
                  </a:schemeClr>
                </a:solidFill>
                <a:latin typeface="Century Gothic" panose="020B0502020202020204" pitchFamily="34" charset="0"/>
              </a:rPr>
              <a:t> Mehmet auf sein Rad und </a:t>
            </a:r>
            <a:r>
              <a:rPr lang="en-GB" sz="2000" dirty="0" err="1">
                <a:solidFill>
                  <a:schemeClr val="accent5">
                    <a:lumMod val="50000"/>
                  </a:schemeClr>
                </a:solidFill>
                <a:latin typeface="Century Gothic" panose="020B0502020202020204" pitchFamily="34" charset="0"/>
              </a:rPr>
              <a:t>fährt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nach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Hause</a:t>
            </a:r>
            <a:r>
              <a:rPr lang="en-GB" sz="2000" dirty="0">
                <a:solidFill>
                  <a:schemeClr val="accent5">
                    <a:lumMod val="50000"/>
                  </a:schemeClr>
                </a:solidFill>
                <a:latin typeface="Century Gothic" panose="020B0502020202020204" pitchFamily="34" charset="0"/>
              </a:rPr>
              <a:t>. </a:t>
            </a:r>
          </a:p>
          <a:p>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Mia, Wolfgang und Heidi </a:t>
            </a:r>
            <a:r>
              <a:rPr lang="en-GB" sz="2000" dirty="0" err="1">
                <a:solidFill>
                  <a:schemeClr val="accent5">
                    <a:lumMod val="50000"/>
                  </a:schemeClr>
                </a:solidFill>
                <a:latin typeface="Century Gothic" panose="020B0502020202020204" pitchFamily="34" charset="0"/>
              </a:rPr>
              <a:t>gehen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b="1" u="sng" dirty="0" err="1">
                <a:solidFill>
                  <a:schemeClr val="accent5">
                    <a:lumMod val="50000"/>
                  </a:schemeClr>
                </a:solidFill>
                <a:latin typeface="Century Gothic" panose="020B0502020202020204" pitchFamily="34" charset="0"/>
              </a:rPr>
              <a:t>nach</a:t>
            </a:r>
            <a:r>
              <a:rPr lang="en-GB" sz="2000" b="1" u="sng" dirty="0">
                <a:solidFill>
                  <a:schemeClr val="accent5">
                    <a:lumMod val="50000"/>
                  </a:schemeClr>
                </a:solidFill>
                <a:latin typeface="Century Gothic" panose="020B0502020202020204" pitchFamily="34" charset="0"/>
              </a:rPr>
              <a:t> </a:t>
            </a:r>
            <a:r>
              <a:rPr lang="en-GB" sz="2000" b="1" u="sng" dirty="0" err="1">
                <a:solidFill>
                  <a:schemeClr val="accent5">
                    <a:lumMod val="50000"/>
                  </a:schemeClr>
                </a:solidFill>
                <a:latin typeface="Century Gothic" panose="020B0502020202020204" pitchFamily="34" charset="0"/>
              </a:rPr>
              <a:t>Hause</a:t>
            </a:r>
            <a:r>
              <a:rPr lang="en-GB" sz="2000" dirty="0">
                <a:solidFill>
                  <a:schemeClr val="accent5">
                    <a:lumMod val="50000"/>
                  </a:schemeClr>
                </a:solidFill>
                <a:latin typeface="Century Gothic" panose="020B0502020202020204" pitchFamily="34" charset="0"/>
              </a:rPr>
              <a:t>. Am Abend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Mia in der </a:t>
            </a:r>
            <a:r>
              <a:rPr lang="en-GB" sz="2000" b="1" u="sng" dirty="0" err="1">
                <a:solidFill>
                  <a:schemeClr val="accent5">
                    <a:lumMod val="50000"/>
                  </a:schemeClr>
                </a:solidFill>
                <a:latin typeface="Century Gothic" panose="020B0502020202020204" pitchFamily="34" charset="0"/>
              </a:rPr>
              <a:t>Schule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Konzert</a:t>
            </a:r>
            <a:r>
              <a:rPr lang="en-GB" sz="2000" dirty="0">
                <a:solidFill>
                  <a:schemeClr val="accent5">
                    <a:lumMod val="50000"/>
                  </a:schemeClr>
                </a:solidFill>
                <a:latin typeface="Century Gothic" panose="020B0502020202020204" pitchFamily="34" charset="0"/>
              </a:rPr>
              <a:t>.	</a:t>
            </a:r>
            <a:endParaRPr lang="en-GB" sz="2000" i="1" dirty="0">
              <a:solidFill>
                <a:schemeClr val="accent2"/>
              </a:solidFill>
              <a:latin typeface="Century Gothic" panose="020B0502020202020204" pitchFamily="34" charset="0"/>
              <a:cs typeface="Calibri" panose="020F0502020204030204" pitchFamily="34" charset="0"/>
            </a:endParaRPr>
          </a:p>
        </p:txBody>
      </p:sp>
      <p:sp>
        <p:nvSpPr>
          <p:cNvPr id="6" name="TextBox 5"/>
          <p:cNvSpPr txBox="1"/>
          <p:nvPr/>
        </p:nvSpPr>
        <p:spPr>
          <a:xfrm>
            <a:off x="7429499" y="1252576"/>
            <a:ext cx="817353" cy="314621"/>
          </a:xfrm>
          <a:prstGeom prst="rect">
            <a:avLst/>
          </a:prstGeom>
          <a:solidFill>
            <a:schemeClr val="bg1"/>
          </a:solidFill>
        </p:spPr>
        <p:txBody>
          <a:bodyPr wrap="square" rtlCol="0">
            <a:spAutoFit/>
          </a:bodyPr>
          <a:lstStyle/>
          <a:p>
            <a:r>
              <a:rPr lang="en-GB"/>
              <a:t>_____</a:t>
            </a:r>
          </a:p>
        </p:txBody>
      </p:sp>
      <p:sp>
        <p:nvSpPr>
          <p:cNvPr id="8" name="TextBox 7"/>
          <p:cNvSpPr txBox="1"/>
          <p:nvPr/>
        </p:nvSpPr>
        <p:spPr>
          <a:xfrm>
            <a:off x="397080" y="3979703"/>
            <a:ext cx="2574720" cy="307777"/>
          </a:xfrm>
          <a:prstGeom prst="rect">
            <a:avLst/>
          </a:prstGeom>
          <a:solidFill>
            <a:schemeClr val="bg1"/>
          </a:solidFill>
        </p:spPr>
        <p:txBody>
          <a:bodyPr wrap="square" rtlCol="0">
            <a:spAutoFit/>
          </a:bodyPr>
          <a:lstStyle/>
          <a:p>
            <a:r>
              <a:rPr lang="en-GB"/>
              <a:t>________________________</a:t>
            </a:r>
          </a:p>
        </p:txBody>
      </p:sp>
      <p:sp>
        <p:nvSpPr>
          <p:cNvPr id="10" name="TextBox 9"/>
          <p:cNvSpPr txBox="1"/>
          <p:nvPr/>
        </p:nvSpPr>
        <p:spPr>
          <a:xfrm>
            <a:off x="10225171" y="2433437"/>
            <a:ext cx="1316972" cy="307777"/>
          </a:xfrm>
          <a:prstGeom prst="rect">
            <a:avLst/>
          </a:prstGeom>
          <a:solidFill>
            <a:schemeClr val="bg1"/>
          </a:solidFill>
        </p:spPr>
        <p:txBody>
          <a:bodyPr wrap="square" rtlCol="0">
            <a:spAutoFit/>
          </a:bodyPr>
          <a:lstStyle/>
          <a:p>
            <a:r>
              <a:rPr lang="en-GB"/>
              <a:t>__________</a:t>
            </a:r>
          </a:p>
        </p:txBody>
      </p:sp>
      <p:sp>
        <p:nvSpPr>
          <p:cNvPr id="11" name="TextBox 10"/>
          <p:cNvSpPr txBox="1"/>
          <p:nvPr/>
        </p:nvSpPr>
        <p:spPr>
          <a:xfrm rot="10800000" flipV="1">
            <a:off x="2782017" y="2463694"/>
            <a:ext cx="1218483" cy="307777"/>
          </a:xfrm>
          <a:prstGeom prst="rect">
            <a:avLst/>
          </a:prstGeom>
          <a:solidFill>
            <a:schemeClr val="bg1"/>
          </a:solidFill>
        </p:spPr>
        <p:txBody>
          <a:bodyPr wrap="square" rtlCol="0">
            <a:spAutoFit/>
          </a:bodyPr>
          <a:lstStyle/>
          <a:p>
            <a:r>
              <a:rPr lang="en-GB"/>
              <a:t>__________</a:t>
            </a:r>
          </a:p>
        </p:txBody>
      </p:sp>
      <p:sp>
        <p:nvSpPr>
          <p:cNvPr id="12" name="TextBox 11"/>
          <p:cNvSpPr txBox="1"/>
          <p:nvPr/>
        </p:nvSpPr>
        <p:spPr>
          <a:xfrm>
            <a:off x="7712015" y="3364594"/>
            <a:ext cx="928199" cy="307777"/>
          </a:xfrm>
          <a:prstGeom prst="rect">
            <a:avLst/>
          </a:prstGeom>
          <a:solidFill>
            <a:schemeClr val="bg1"/>
          </a:solidFill>
        </p:spPr>
        <p:txBody>
          <a:bodyPr wrap="square" rtlCol="0">
            <a:spAutoFit/>
          </a:bodyPr>
          <a:lstStyle/>
          <a:p>
            <a:r>
              <a:rPr lang="en-GB"/>
              <a:t>_______</a:t>
            </a:r>
          </a:p>
        </p:txBody>
      </p:sp>
      <p:sp>
        <p:nvSpPr>
          <p:cNvPr id="14" name="TextBox 13"/>
          <p:cNvSpPr txBox="1"/>
          <p:nvPr/>
        </p:nvSpPr>
        <p:spPr>
          <a:xfrm>
            <a:off x="2095501" y="1563239"/>
            <a:ext cx="876299" cy="307777"/>
          </a:xfrm>
          <a:prstGeom prst="rect">
            <a:avLst/>
          </a:prstGeom>
          <a:solidFill>
            <a:schemeClr val="bg1"/>
          </a:solidFill>
        </p:spPr>
        <p:txBody>
          <a:bodyPr wrap="square" rtlCol="0">
            <a:spAutoFit/>
          </a:bodyPr>
          <a:lstStyle/>
          <a:p>
            <a:r>
              <a:rPr lang="en-GB"/>
              <a:t>_______</a:t>
            </a:r>
          </a:p>
        </p:txBody>
      </p:sp>
      <p:sp>
        <p:nvSpPr>
          <p:cNvPr id="15" name="TextBox 14"/>
          <p:cNvSpPr txBox="1"/>
          <p:nvPr/>
        </p:nvSpPr>
        <p:spPr>
          <a:xfrm>
            <a:off x="11157228" y="1560353"/>
            <a:ext cx="539471" cy="307777"/>
          </a:xfrm>
          <a:prstGeom prst="rect">
            <a:avLst/>
          </a:prstGeom>
          <a:solidFill>
            <a:schemeClr val="bg1"/>
          </a:solidFill>
        </p:spPr>
        <p:txBody>
          <a:bodyPr wrap="square" rtlCol="0">
            <a:spAutoFit/>
          </a:bodyPr>
          <a:lstStyle/>
          <a:p>
            <a:r>
              <a:rPr lang="en-GB"/>
              <a:t>___</a:t>
            </a:r>
          </a:p>
        </p:txBody>
      </p:sp>
      <p:sp>
        <p:nvSpPr>
          <p:cNvPr id="17" name="TextBox 16"/>
          <p:cNvSpPr txBox="1"/>
          <p:nvPr/>
        </p:nvSpPr>
        <p:spPr>
          <a:xfrm>
            <a:off x="4781551" y="3947024"/>
            <a:ext cx="914399" cy="307777"/>
          </a:xfrm>
          <a:prstGeom prst="rect">
            <a:avLst/>
          </a:prstGeom>
          <a:solidFill>
            <a:schemeClr val="bg1"/>
          </a:solidFill>
        </p:spPr>
        <p:txBody>
          <a:bodyPr wrap="square" rtlCol="0">
            <a:spAutoFit/>
          </a:bodyPr>
          <a:lstStyle/>
          <a:p>
            <a:r>
              <a:rPr lang="en-GB"/>
              <a:t>_______</a:t>
            </a:r>
          </a:p>
        </p:txBody>
      </p:sp>
      <p:sp>
        <p:nvSpPr>
          <p:cNvPr id="23" name="TextBox 22"/>
          <p:cNvSpPr txBox="1"/>
          <p:nvPr/>
        </p:nvSpPr>
        <p:spPr>
          <a:xfrm>
            <a:off x="7969390" y="4616938"/>
            <a:ext cx="539471" cy="307777"/>
          </a:xfrm>
          <a:prstGeom prst="rect">
            <a:avLst/>
          </a:prstGeom>
          <a:solidFill>
            <a:schemeClr val="bg1"/>
          </a:solidFill>
        </p:spPr>
        <p:txBody>
          <a:bodyPr wrap="square" rtlCol="0">
            <a:spAutoFit/>
          </a:bodyPr>
          <a:lstStyle/>
          <a:p>
            <a:r>
              <a:rPr lang="en-GB"/>
              <a:t>___</a:t>
            </a:r>
          </a:p>
        </p:txBody>
      </p:sp>
      <p:sp>
        <p:nvSpPr>
          <p:cNvPr id="25" name="TextBox 24"/>
          <p:cNvSpPr txBox="1"/>
          <p:nvPr/>
        </p:nvSpPr>
        <p:spPr>
          <a:xfrm>
            <a:off x="5426214" y="4616939"/>
            <a:ext cx="574536" cy="307777"/>
          </a:xfrm>
          <a:prstGeom prst="rect">
            <a:avLst/>
          </a:prstGeom>
          <a:solidFill>
            <a:schemeClr val="bg1"/>
          </a:solidFill>
        </p:spPr>
        <p:txBody>
          <a:bodyPr wrap="square" rtlCol="0">
            <a:spAutoFit/>
          </a:bodyPr>
          <a:lstStyle/>
          <a:p>
            <a:r>
              <a:rPr lang="en-GB"/>
              <a:t>___</a:t>
            </a:r>
          </a:p>
        </p:txBody>
      </p:sp>
      <p:sp>
        <p:nvSpPr>
          <p:cNvPr id="27" name="TextBox 26"/>
          <p:cNvSpPr txBox="1"/>
          <p:nvPr/>
        </p:nvSpPr>
        <p:spPr>
          <a:xfrm>
            <a:off x="5143500" y="5794667"/>
            <a:ext cx="1516092" cy="307777"/>
          </a:xfrm>
          <a:prstGeom prst="rect">
            <a:avLst/>
          </a:prstGeom>
          <a:solidFill>
            <a:schemeClr val="bg1"/>
          </a:solidFill>
        </p:spPr>
        <p:txBody>
          <a:bodyPr wrap="square" rtlCol="0">
            <a:spAutoFit/>
          </a:bodyPr>
          <a:lstStyle/>
          <a:p>
            <a:r>
              <a:rPr lang="en-GB"/>
              <a:t>___________</a:t>
            </a:r>
          </a:p>
        </p:txBody>
      </p:sp>
      <p:sp>
        <p:nvSpPr>
          <p:cNvPr id="28" name="TextBox 27"/>
          <p:cNvSpPr txBox="1"/>
          <p:nvPr/>
        </p:nvSpPr>
        <p:spPr>
          <a:xfrm>
            <a:off x="10015747" y="5790849"/>
            <a:ext cx="914399" cy="307777"/>
          </a:xfrm>
          <a:prstGeom prst="rect">
            <a:avLst/>
          </a:prstGeom>
          <a:solidFill>
            <a:schemeClr val="bg1"/>
          </a:solidFill>
        </p:spPr>
        <p:txBody>
          <a:bodyPr wrap="square" rtlCol="0">
            <a:spAutoFit/>
          </a:bodyPr>
          <a:lstStyle/>
          <a:p>
            <a:r>
              <a:rPr lang="en-GB"/>
              <a:t>_______</a:t>
            </a:r>
          </a:p>
        </p:txBody>
      </p:sp>
      <p:pic>
        <p:nvPicPr>
          <p:cNvPr id="7" name="Slide 40 norm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38721" y="0"/>
            <a:ext cx="609600" cy="609600"/>
          </a:xfrm>
          <a:prstGeom prst="rect">
            <a:avLst/>
          </a:prstGeom>
        </p:spPr>
      </p:pic>
      <p:pic>
        <p:nvPicPr>
          <p:cNvPr id="9" name="Slide 40 slow">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01000" y="598684"/>
            <a:ext cx="609600" cy="609600"/>
          </a:xfrm>
          <a:prstGeom prst="rect">
            <a:avLst/>
          </a:prstGeom>
        </p:spPr>
      </p:pic>
      <p:sp>
        <p:nvSpPr>
          <p:cNvPr id="13" name="TextBox 12"/>
          <p:cNvSpPr txBox="1"/>
          <p:nvPr/>
        </p:nvSpPr>
        <p:spPr>
          <a:xfrm>
            <a:off x="8640214" y="70182"/>
            <a:ext cx="1944217" cy="1015663"/>
          </a:xfrm>
          <a:prstGeom prst="rect">
            <a:avLst/>
          </a:prstGeom>
          <a:noFill/>
        </p:spPr>
        <p:txBody>
          <a:bodyPr wrap="square" rtlCol="0" anchor="t">
            <a:spAutoFit/>
          </a:bodyPr>
          <a:lstStyle/>
          <a:p>
            <a:pPr lvl="1"/>
            <a:r>
              <a:rPr lang="en-GB" sz="2000" i="1" dirty="0">
                <a:solidFill>
                  <a:schemeClr val="accent2"/>
                </a:solidFill>
                <a:latin typeface="Century Gothic" panose="020B0502020202020204" pitchFamily="34" charset="0"/>
              </a:rPr>
              <a:t>normal</a:t>
            </a:r>
          </a:p>
          <a:p>
            <a:pPr lvl="1"/>
            <a:endParaRPr lang="en-GB" sz="2000" i="1" dirty="0">
              <a:solidFill>
                <a:schemeClr val="accent2"/>
              </a:solidFill>
              <a:latin typeface="Century Gothic" panose="020B0502020202020204" pitchFamily="34" charset="0"/>
            </a:endParaRPr>
          </a:p>
          <a:p>
            <a:pPr lvl="1"/>
            <a:r>
              <a:rPr lang="en-GB" sz="2000" i="1" dirty="0" err="1">
                <a:solidFill>
                  <a:schemeClr val="accent2"/>
                </a:solidFill>
                <a:latin typeface="Century Gothic" panose="020B0502020202020204" pitchFamily="34" charset="0"/>
              </a:rPr>
              <a:t>langsam</a:t>
            </a:r>
            <a:endParaRPr lang="en-GB" sz="2000" i="1" dirty="0">
              <a:solidFill>
                <a:schemeClr val="accent2"/>
              </a:solidFill>
              <a:latin typeface="Century Gothic" panose="020B0502020202020204" pitchFamily="34" charset="0"/>
            </a:endParaRPr>
          </a:p>
        </p:txBody>
      </p:sp>
      <p:sp>
        <p:nvSpPr>
          <p:cNvPr id="16" name="Rectangle 15"/>
          <p:cNvSpPr/>
          <p:nvPr/>
        </p:nvSpPr>
        <p:spPr>
          <a:xfrm>
            <a:off x="3222937" y="6296666"/>
            <a:ext cx="7750912" cy="553998"/>
          </a:xfrm>
          <a:prstGeom prst="rect">
            <a:avLst/>
          </a:prstGeom>
        </p:spPr>
        <p:txBody>
          <a:bodyPr wrap="square">
            <a:spAutoFit/>
          </a:bodyPr>
          <a:lstStyle/>
          <a:p>
            <a:r>
              <a:rPr lang="de-DE" sz="1500" b="1" dirty="0">
                <a:solidFill>
                  <a:schemeClr val="accent5">
                    <a:lumMod val="50000"/>
                  </a:schemeClr>
                </a:solidFill>
                <a:latin typeface="Century Gothic" panose="020B0502020202020204" pitchFamily="34" charset="0"/>
              </a:rPr>
              <a:t>die Vegetarierin </a:t>
            </a:r>
            <a:r>
              <a:rPr lang="de-DE" sz="1500" dirty="0">
                <a:solidFill>
                  <a:schemeClr val="accent5">
                    <a:lumMod val="50000"/>
                  </a:schemeClr>
                </a:solidFill>
                <a:latin typeface="Century Gothic" panose="020B0502020202020204" pitchFamily="34" charset="0"/>
              </a:rPr>
              <a:t>– vegetarian (f); </a:t>
            </a:r>
            <a:r>
              <a:rPr lang="de-DE" sz="1500" b="1" dirty="0">
                <a:solidFill>
                  <a:schemeClr val="accent5">
                    <a:lumMod val="50000"/>
                  </a:schemeClr>
                </a:solidFill>
                <a:latin typeface="Century Gothic" panose="020B0502020202020204" pitchFamily="34" charset="0"/>
              </a:rPr>
              <a:t>für </a:t>
            </a:r>
            <a:r>
              <a:rPr lang="de-DE" sz="1500" dirty="0">
                <a:solidFill>
                  <a:schemeClr val="accent5">
                    <a:lumMod val="50000"/>
                  </a:schemeClr>
                </a:solidFill>
                <a:latin typeface="Century Gothic" panose="020B0502020202020204" pitchFamily="34" charset="0"/>
              </a:rPr>
              <a:t>– for</a:t>
            </a:r>
            <a:r>
              <a:rPr lang="de-DE" sz="1500" b="1" dirty="0">
                <a:solidFill>
                  <a:schemeClr val="accent5">
                    <a:lumMod val="50000"/>
                  </a:schemeClr>
                </a:solidFill>
                <a:latin typeface="Century Gothic" panose="020B0502020202020204" pitchFamily="34" charset="0"/>
              </a:rPr>
              <a:t>; </a:t>
            </a:r>
            <a:br>
              <a:rPr lang="de-DE" sz="1500" b="1" dirty="0">
                <a:solidFill>
                  <a:schemeClr val="accent5">
                    <a:lumMod val="50000"/>
                  </a:schemeClr>
                </a:solidFill>
                <a:latin typeface="Century Gothic" panose="020B0502020202020204" pitchFamily="34" charset="0"/>
              </a:rPr>
            </a:br>
            <a:r>
              <a:rPr lang="de-DE" sz="1500" b="1" dirty="0">
                <a:solidFill>
                  <a:schemeClr val="accent5">
                    <a:lumMod val="50000"/>
                  </a:schemeClr>
                </a:solidFill>
                <a:latin typeface="Century Gothic" panose="020B0502020202020204" pitchFamily="34" charset="0"/>
              </a:rPr>
              <a:t>sein </a:t>
            </a:r>
            <a:r>
              <a:rPr lang="de-DE" sz="1500" dirty="0">
                <a:solidFill>
                  <a:schemeClr val="accent5">
                    <a:lumMod val="50000"/>
                  </a:schemeClr>
                </a:solidFill>
                <a:latin typeface="Century Gothic" panose="020B0502020202020204" pitchFamily="34" charset="0"/>
              </a:rPr>
              <a:t>– his; </a:t>
            </a:r>
            <a:r>
              <a:rPr lang="de-DE" sz="1500" b="1" dirty="0">
                <a:solidFill>
                  <a:schemeClr val="accent5">
                    <a:lumMod val="50000"/>
                  </a:schemeClr>
                </a:solidFill>
                <a:latin typeface="Century Gothic" panose="020B0502020202020204" pitchFamily="34" charset="0"/>
              </a:rPr>
              <a:t>der Schauspieler </a:t>
            </a:r>
            <a:r>
              <a:rPr lang="de-DE" sz="1500" dirty="0">
                <a:solidFill>
                  <a:schemeClr val="accent5">
                    <a:lumMod val="50000"/>
                  </a:schemeClr>
                </a:solidFill>
                <a:latin typeface="Century Gothic" panose="020B0502020202020204" pitchFamily="34" charset="0"/>
              </a:rPr>
              <a:t>- actor</a:t>
            </a:r>
          </a:p>
        </p:txBody>
      </p:sp>
    </p:spTree>
    <p:extLst>
      <p:ext uri="{BB962C8B-B14F-4D97-AF65-F5344CB8AC3E}">
        <p14:creationId xmlns:p14="http://schemas.microsoft.com/office/powerpoint/2010/main" val="24998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79032" fill="hold"/>
                                        <p:tgtEl>
                                          <p:spTgt spid="7"/>
                                        </p:tgtEl>
                                      </p:cBhvr>
                                    </p:cmd>
                                  </p:childTnLst>
                                </p:cTn>
                              </p:par>
                            </p:childTnLst>
                          </p:cTn>
                        </p:par>
                      </p:childTnLst>
                    </p:cTn>
                  </p:par>
                </p:childTnLst>
              </p:cTn>
              <p:nextCondLst>
                <p:cond evt="onClick" delay="0">
                  <p:tgtEl>
                    <p:spTgt spid="7"/>
                  </p:tgtEl>
                </p:cond>
              </p:nextCondLst>
            </p:seq>
            <p:audio>
              <p:cMediaNode vol="80000">
                <p:cTn id="56" fill="hold" display="0">
                  <p:stCondLst>
                    <p:cond delay="indefinite"/>
                  </p:stCondLst>
                  <p:endCondLst>
                    <p:cond evt="onStopAudio" delay="0">
                      <p:tgtEl>
                        <p:sldTgt/>
                      </p:tgtEl>
                    </p:cond>
                  </p:endCondLst>
                </p:cTn>
                <p:tgtEl>
                  <p:spTgt spid="7"/>
                </p:tgtEl>
              </p:cMediaNode>
            </p:audio>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43136" fill="hold"/>
                                        <p:tgtEl>
                                          <p:spTgt spid="9"/>
                                        </p:tgtEl>
                                      </p:cBhvr>
                                    </p:cmd>
                                  </p:childTnLst>
                                </p:cTn>
                              </p:par>
                            </p:childTnLst>
                          </p:cTn>
                        </p:par>
                      </p:childTnLst>
                    </p:cTn>
                  </p:par>
                </p:childTnLst>
              </p:cTn>
              <p:nextCondLst>
                <p:cond evt="onClick" delay="0">
                  <p:tgtEl>
                    <p:spTgt spid="9"/>
                  </p:tgtEl>
                </p:cond>
              </p:nextCondLst>
            </p:seq>
            <p:audio>
              <p:cMediaNode vol="80000">
                <p:cTn id="62" fill="hold" display="0">
                  <p:stCondLst>
                    <p:cond delay="indefinite"/>
                  </p:stCondLst>
                  <p:endCondLst>
                    <p:cond evt="onStopAudio" delay="0">
                      <p:tgtEl>
                        <p:sldTgt/>
                      </p:tgtEl>
                    </p:cond>
                  </p:endCondLst>
                </p:cTn>
                <p:tgtEl>
                  <p:spTgt spid="9"/>
                </p:tgtEl>
              </p:cMediaNode>
            </p:audio>
          </p:childTnLst>
        </p:cTn>
      </p:par>
    </p:tnLst>
    <p:bldLst>
      <p:bldP spid="6" grpId="0" animBg="1"/>
      <p:bldP spid="8" grpId="0" animBg="1"/>
      <p:bldP spid="10" grpId="0" animBg="1"/>
      <p:bldP spid="11" grpId="0" animBg="1"/>
      <p:bldP spid="12" grpId="0" animBg="1"/>
      <p:bldP spid="14" grpId="0" animBg="1"/>
      <p:bldP spid="15" grpId="0" animBg="1"/>
      <p:bldP spid="17" grpId="0" animBg="1"/>
      <p:bldP spid="23" grpId="0" animBg="1"/>
      <p:bldP spid="25" grpId="0"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p:cNvPicPr preferRelativeResize="0"/>
          <p:nvPr/>
        </p:nvPicPr>
        <p:blipFill rotWithShape="1">
          <a:blip r:embed="rId3">
            <a:alphaModFix/>
          </a:blip>
          <a:srcRect/>
          <a:stretch/>
        </p:blipFill>
        <p:spPr>
          <a:xfrm>
            <a:off x="16898" y="188175"/>
            <a:ext cx="7827819" cy="869950"/>
          </a:xfrm>
          <a:prstGeom prst="rect">
            <a:avLst/>
          </a:prstGeom>
          <a:noFill/>
          <a:ln>
            <a:noFill/>
          </a:ln>
        </p:spPr>
      </p:pic>
      <p:sp>
        <p:nvSpPr>
          <p:cNvPr id="534" name="Google Shape;534;p39"/>
          <p:cNvSpPr txBox="1">
            <a:spLocks noGrp="1"/>
          </p:cNvSpPr>
          <p:nvPr>
            <p:ph type="title"/>
          </p:nvPr>
        </p:nvSpPr>
        <p:spPr>
          <a:xfrm>
            <a:off x="164816" y="-101859"/>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Wo </a:t>
            </a:r>
            <a:r>
              <a:rPr lang="en-GB" sz="3200" b="1" dirty="0" err="1">
                <a:solidFill>
                  <a:schemeClr val="lt1"/>
                </a:solidFill>
              </a:rPr>
              <a:t>ist</a:t>
            </a:r>
            <a:r>
              <a:rPr lang="en-GB" sz="3200" b="1" dirty="0">
                <a:solidFill>
                  <a:schemeClr val="lt1"/>
                </a:solidFill>
              </a:rPr>
              <a:t> </a:t>
            </a:r>
            <a:r>
              <a:rPr lang="en-GB" sz="3200" b="1" dirty="0" err="1">
                <a:solidFill>
                  <a:schemeClr val="lt1"/>
                </a:solidFill>
              </a:rPr>
              <a:t>er</a:t>
            </a:r>
            <a:r>
              <a:rPr lang="en-GB" sz="3200" b="1" dirty="0">
                <a:solidFill>
                  <a:schemeClr val="lt1"/>
                </a:solidFill>
              </a:rPr>
              <a:t>/</a:t>
            </a:r>
            <a:r>
              <a:rPr lang="en-GB" sz="3200" b="1" dirty="0" err="1">
                <a:solidFill>
                  <a:schemeClr val="lt1"/>
                </a:solidFill>
              </a:rPr>
              <a:t>sie</a:t>
            </a:r>
            <a:r>
              <a:rPr lang="en-GB" sz="3200" b="1" dirty="0">
                <a:solidFill>
                  <a:schemeClr val="lt1"/>
                </a:solidFill>
              </a:rPr>
              <a:t>? </a:t>
            </a:r>
            <a:r>
              <a:rPr lang="en-GB" sz="3200" b="1" dirty="0" err="1">
                <a:solidFill>
                  <a:schemeClr val="lt1"/>
                </a:solidFill>
              </a:rPr>
              <a:t>Wohin</a:t>
            </a:r>
            <a:r>
              <a:rPr lang="en-GB" sz="3200" b="1" dirty="0">
                <a:solidFill>
                  <a:schemeClr val="lt1"/>
                </a:solidFill>
              </a:rPr>
              <a:t> </a:t>
            </a:r>
            <a:r>
              <a:rPr lang="en-GB" sz="3200" b="1" dirty="0" err="1">
                <a:solidFill>
                  <a:schemeClr val="lt1"/>
                </a:solidFill>
              </a:rPr>
              <a:t>geht</a:t>
            </a:r>
            <a:r>
              <a:rPr lang="en-GB" sz="3200" b="1" dirty="0">
                <a:solidFill>
                  <a:schemeClr val="lt1"/>
                </a:solidFill>
              </a:rPr>
              <a:t> </a:t>
            </a:r>
            <a:r>
              <a:rPr lang="en-GB" sz="3200" b="1" dirty="0" err="1">
                <a:solidFill>
                  <a:schemeClr val="lt1"/>
                </a:solidFill>
              </a:rPr>
              <a:t>er</a:t>
            </a:r>
            <a:r>
              <a:rPr lang="en-GB" sz="3200" b="1" dirty="0">
                <a:solidFill>
                  <a:schemeClr val="lt1"/>
                </a:solidFill>
              </a:rPr>
              <a:t>/</a:t>
            </a:r>
            <a:r>
              <a:rPr lang="en-GB" sz="3200" b="1" dirty="0" err="1">
                <a:solidFill>
                  <a:schemeClr val="lt1"/>
                </a:solidFill>
              </a:rPr>
              <a:t>sie</a:t>
            </a:r>
            <a:r>
              <a:rPr lang="en-GB" sz="3200" b="1" dirty="0">
                <a:solidFill>
                  <a:schemeClr val="lt1"/>
                </a:solidFill>
              </a:rPr>
              <a:t>?</a:t>
            </a:r>
            <a:endParaRPr sz="3200" dirty="0"/>
          </a:p>
        </p:txBody>
      </p:sp>
      <p:sp>
        <p:nvSpPr>
          <p:cNvPr id="536" name="Google Shape;536;p39"/>
          <p:cNvSpPr/>
          <p:nvPr/>
        </p:nvSpPr>
        <p:spPr>
          <a:xfrm>
            <a:off x="10479710" y="222231"/>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sprechen</a:t>
            </a:r>
            <a:endParaRPr sz="1800" b="1">
              <a:solidFill>
                <a:srgbClr val="FFFFFF"/>
              </a:solidFill>
              <a:latin typeface="Century Gothic"/>
              <a:ea typeface="Century Gothic"/>
              <a:cs typeface="Century Gothic"/>
              <a:sym typeface="Century Gothic"/>
            </a:endParaRPr>
          </a:p>
        </p:txBody>
      </p:sp>
      <p:graphicFrame>
        <p:nvGraphicFramePr>
          <p:cNvPr id="538" name="Google Shape;538;p39"/>
          <p:cNvGraphicFramePr/>
          <p:nvPr>
            <p:extLst>
              <p:ext uri="{D42A27DB-BD31-4B8C-83A1-F6EECF244321}">
                <p14:modId xmlns:p14="http://schemas.microsoft.com/office/powerpoint/2010/main" val="413442541"/>
              </p:ext>
            </p:extLst>
          </p:nvPr>
        </p:nvGraphicFramePr>
        <p:xfrm>
          <a:off x="1221108" y="3209645"/>
          <a:ext cx="4897350" cy="2308500"/>
        </p:xfrm>
        <a:graphic>
          <a:graphicData uri="http://schemas.openxmlformats.org/drawingml/2006/table">
            <a:tbl>
              <a:tblPr>
                <a:noFill/>
                <a:tableStyleId>{896BAC6D-A865-435B-B571-F8410709C444}</a:tableStyleId>
              </a:tblPr>
              <a:tblGrid>
                <a:gridCol w="624650">
                  <a:extLst>
                    <a:ext uri="{9D8B030D-6E8A-4147-A177-3AD203B41FA5}">
                      <a16:colId xmlns:a16="http://schemas.microsoft.com/office/drawing/2014/main" val="20000"/>
                    </a:ext>
                  </a:extLst>
                </a:gridCol>
                <a:gridCol w="2227825">
                  <a:extLst>
                    <a:ext uri="{9D8B030D-6E8A-4147-A177-3AD203B41FA5}">
                      <a16:colId xmlns:a16="http://schemas.microsoft.com/office/drawing/2014/main" val="20002"/>
                    </a:ext>
                  </a:extLst>
                </a:gridCol>
                <a:gridCol w="20448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39" name="Google Shape;539;p39"/>
          <p:cNvSpPr/>
          <p:nvPr/>
        </p:nvSpPr>
        <p:spPr>
          <a:xfrm>
            <a:off x="1310541" y="384350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a:t>
            </a:r>
            <a:endParaRPr/>
          </a:p>
        </p:txBody>
      </p:sp>
      <p:sp>
        <p:nvSpPr>
          <p:cNvPr id="542" name="Google Shape;542;p39"/>
          <p:cNvSpPr txBox="1"/>
          <p:nvPr/>
        </p:nvSpPr>
        <p:spPr>
          <a:xfrm>
            <a:off x="3946139" y="3860113"/>
            <a:ext cx="215262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accent5">
                    <a:lumMod val="50000"/>
                  </a:schemeClr>
                </a:solidFill>
                <a:latin typeface="Century Gothic"/>
                <a:ea typeface="Century Gothic"/>
                <a:cs typeface="Century Gothic"/>
                <a:sym typeface="Century Gothic"/>
              </a:rPr>
              <a:t>e.g. Festival</a:t>
            </a:r>
            <a:endParaRPr sz="2400">
              <a:solidFill>
                <a:schemeClr val="accent5">
                  <a:lumMod val="50000"/>
                </a:schemeClr>
              </a:solidFill>
              <a:latin typeface="Century Gothic"/>
              <a:ea typeface="Century Gothic"/>
              <a:cs typeface="Century Gothic"/>
              <a:sym typeface="Century Gothic"/>
            </a:endParaRPr>
          </a:p>
        </p:txBody>
      </p:sp>
      <p:sp>
        <p:nvSpPr>
          <p:cNvPr id="543" name="Google Shape;543;p39"/>
          <p:cNvSpPr/>
          <p:nvPr/>
        </p:nvSpPr>
        <p:spPr>
          <a:xfrm>
            <a:off x="1317706" y="442297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2</a:t>
            </a:r>
            <a:endParaRPr/>
          </a:p>
        </p:txBody>
      </p:sp>
      <p:sp>
        <p:nvSpPr>
          <p:cNvPr id="546" name="Google Shape;546;p39"/>
          <p:cNvSpPr txBox="1"/>
          <p:nvPr/>
        </p:nvSpPr>
        <p:spPr>
          <a:xfrm>
            <a:off x="4020589" y="4419062"/>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7" name="Google Shape;547;p39"/>
          <p:cNvSpPr/>
          <p:nvPr/>
        </p:nvSpPr>
        <p:spPr>
          <a:xfrm>
            <a:off x="1317706" y="5002439"/>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549" name="Google Shape;549;p39"/>
          <p:cNvSpPr txBox="1"/>
          <p:nvPr/>
        </p:nvSpPr>
        <p:spPr>
          <a:xfrm>
            <a:off x="1824739" y="5019726"/>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Google Shape;562;p39"/>
          <p:cNvSpPr txBox="1"/>
          <p:nvPr/>
        </p:nvSpPr>
        <p:spPr>
          <a:xfrm>
            <a:off x="414246" y="1340197"/>
            <a:ext cx="224767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accent5">
                    <a:lumMod val="50000"/>
                  </a:schemeClr>
                </a:solidFill>
                <a:latin typeface="Century Gothic"/>
                <a:ea typeface="Century Gothic"/>
                <a:cs typeface="Century Gothic"/>
                <a:sym typeface="Century Gothic"/>
              </a:rPr>
              <a:t>Partner A/B</a:t>
            </a:r>
            <a:endParaRPr sz="2800" b="1">
              <a:solidFill>
                <a:schemeClr val="accent5">
                  <a:lumMod val="50000"/>
                </a:schemeClr>
              </a:solidFill>
              <a:latin typeface="Century Gothic"/>
              <a:ea typeface="Century Gothic"/>
              <a:cs typeface="Century Gothic"/>
              <a:sym typeface="Century Gothic"/>
            </a:endParaRPr>
          </a:p>
        </p:txBody>
      </p:sp>
      <p:graphicFrame>
        <p:nvGraphicFramePr>
          <p:cNvPr id="563" name="Google Shape;563;p39"/>
          <p:cNvGraphicFramePr/>
          <p:nvPr>
            <p:extLst>
              <p:ext uri="{D42A27DB-BD31-4B8C-83A1-F6EECF244321}">
                <p14:modId xmlns:p14="http://schemas.microsoft.com/office/powerpoint/2010/main" val="4202463809"/>
              </p:ext>
            </p:extLst>
          </p:nvPr>
        </p:nvGraphicFramePr>
        <p:xfrm>
          <a:off x="6821035" y="3209645"/>
          <a:ext cx="4948375" cy="2308500"/>
        </p:xfrm>
        <a:graphic>
          <a:graphicData uri="http://schemas.openxmlformats.org/drawingml/2006/table">
            <a:tbl>
              <a:tblPr>
                <a:noFill/>
                <a:tableStyleId>{896BAC6D-A865-435B-B571-F8410709C444}</a:tableStyleId>
              </a:tblPr>
              <a:tblGrid>
                <a:gridCol w="608825">
                  <a:extLst>
                    <a:ext uri="{9D8B030D-6E8A-4147-A177-3AD203B41FA5}">
                      <a16:colId xmlns:a16="http://schemas.microsoft.com/office/drawing/2014/main" val="20000"/>
                    </a:ext>
                  </a:extLst>
                </a:gridCol>
                <a:gridCol w="2275375">
                  <a:extLst>
                    <a:ext uri="{9D8B030D-6E8A-4147-A177-3AD203B41FA5}">
                      <a16:colId xmlns:a16="http://schemas.microsoft.com/office/drawing/2014/main" val="20002"/>
                    </a:ext>
                  </a:extLst>
                </a:gridCol>
                <a:gridCol w="20641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64" name="Google Shape;564;p39"/>
          <p:cNvSpPr/>
          <p:nvPr/>
        </p:nvSpPr>
        <p:spPr>
          <a:xfrm>
            <a:off x="6875794" y="384350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566" name="Google Shape;566;p39"/>
          <p:cNvSpPr txBox="1"/>
          <p:nvPr/>
        </p:nvSpPr>
        <p:spPr>
          <a:xfrm>
            <a:off x="7487138" y="3833738"/>
            <a:ext cx="21629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accent5">
                    <a:lumMod val="50000"/>
                  </a:schemeClr>
                </a:solidFill>
                <a:latin typeface="Century Gothic"/>
                <a:ea typeface="Century Gothic"/>
                <a:cs typeface="Century Gothic"/>
                <a:sym typeface="Century Gothic"/>
              </a:rPr>
              <a:t>e.g. Schule</a:t>
            </a:r>
            <a:endParaRPr sz="2400">
              <a:solidFill>
                <a:schemeClr val="accent5">
                  <a:lumMod val="50000"/>
                </a:schemeClr>
              </a:solidFill>
              <a:latin typeface="Century Gothic"/>
              <a:ea typeface="Century Gothic"/>
              <a:cs typeface="Century Gothic"/>
              <a:sym typeface="Century Gothic"/>
            </a:endParaRPr>
          </a:p>
        </p:txBody>
      </p:sp>
      <p:sp>
        <p:nvSpPr>
          <p:cNvPr id="568" name="Google Shape;568;p39"/>
          <p:cNvSpPr/>
          <p:nvPr/>
        </p:nvSpPr>
        <p:spPr>
          <a:xfrm>
            <a:off x="6883705" y="441364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5</a:t>
            </a:r>
            <a:endParaRPr/>
          </a:p>
        </p:txBody>
      </p:sp>
      <p:sp>
        <p:nvSpPr>
          <p:cNvPr id="570" name="Google Shape;570;p39"/>
          <p:cNvSpPr txBox="1"/>
          <p:nvPr/>
        </p:nvSpPr>
        <p:spPr>
          <a:xfrm>
            <a:off x="7622214" y="4463163"/>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2" name="Google Shape;572;p39"/>
          <p:cNvSpPr/>
          <p:nvPr/>
        </p:nvSpPr>
        <p:spPr>
          <a:xfrm>
            <a:off x="6890608" y="499923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6</a:t>
            </a:r>
            <a:endParaRPr/>
          </a:p>
        </p:txBody>
      </p:sp>
      <p:sp>
        <p:nvSpPr>
          <p:cNvPr id="575" name="Google Shape;575;p39"/>
          <p:cNvSpPr txBox="1"/>
          <p:nvPr/>
        </p:nvSpPr>
        <p:spPr>
          <a:xfrm>
            <a:off x="9259570" y="4996027"/>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 name="Google Shape;541;p39"/>
          <p:cNvSpPr txBox="1"/>
          <p:nvPr/>
        </p:nvSpPr>
        <p:spPr>
          <a:xfrm>
            <a:off x="4036050" y="3275545"/>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already at</a:t>
            </a:r>
          </a:p>
        </p:txBody>
      </p:sp>
      <p:sp>
        <p:nvSpPr>
          <p:cNvPr id="45" name="Google Shape;541;p39"/>
          <p:cNvSpPr txBox="1"/>
          <p:nvPr/>
        </p:nvSpPr>
        <p:spPr>
          <a:xfrm>
            <a:off x="2053928" y="3256583"/>
            <a:ext cx="206271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accent5">
                    <a:lumMod val="50000"/>
                  </a:schemeClr>
                </a:solidFill>
                <a:latin typeface="Century Gothic"/>
                <a:ea typeface="Century Gothic"/>
                <a:cs typeface="Century Gothic"/>
                <a:sym typeface="Century Gothic"/>
              </a:rPr>
              <a:t>going to</a:t>
            </a:r>
            <a:endParaRPr sz="2800">
              <a:solidFill>
                <a:schemeClr val="accent5">
                  <a:lumMod val="50000"/>
                </a:schemeClr>
              </a:solidFill>
              <a:latin typeface="Century Gothic"/>
              <a:ea typeface="Century Gothic"/>
              <a:cs typeface="Century Gothic"/>
              <a:sym typeface="Century Gothic"/>
            </a:endParaRPr>
          </a:p>
        </p:txBody>
      </p:sp>
      <p:sp>
        <p:nvSpPr>
          <p:cNvPr id="46" name="Google Shape;541;p39"/>
          <p:cNvSpPr txBox="1"/>
          <p:nvPr/>
        </p:nvSpPr>
        <p:spPr>
          <a:xfrm>
            <a:off x="9706693" y="3244541"/>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already at</a:t>
            </a:r>
          </a:p>
        </p:txBody>
      </p:sp>
      <p:sp>
        <p:nvSpPr>
          <p:cNvPr id="47" name="Google Shape;541;p39"/>
          <p:cNvSpPr txBox="1"/>
          <p:nvPr/>
        </p:nvSpPr>
        <p:spPr>
          <a:xfrm>
            <a:off x="7563893" y="3264803"/>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going to</a:t>
            </a: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42870" y="2186011"/>
            <a:ext cx="984409" cy="947261"/>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8976" y="2162323"/>
            <a:ext cx="900113" cy="918686"/>
          </a:xfrm>
          <a:prstGeom prst="rect">
            <a:avLst/>
          </a:prstGeom>
        </p:spPr>
      </p:pic>
      <p:pic>
        <p:nvPicPr>
          <p:cNvPr id="62" name="Picture 5" descr="C:\Users\RussK\AppData\Local\Microsoft\Windows\Temporary Internet Files\Content.IE5\KD8IL2OQ\Cinema-by-Merlin2525-Optimiz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408" y="1560248"/>
            <a:ext cx="1525581" cy="1289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C:\Users\RussK\AppData\Local\Microsoft\Windows\Temporary Internet Files\Content.IE5\KD8IL2OQ\shop-158317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266" y="1391313"/>
            <a:ext cx="1831200" cy="142382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9" descr="C:\Users\RussK\AppData\Local\Microsoft\Windows\Temporary Internet Files\Content.IE5\YTPV9QUG\d8xv5hz-e93a5d19-494d-44fe-8987-b85977b869f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8466" y="29406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C:\Users\RussK\AppData\Local\Microsoft\Windows\Temporary Internet Files\Content.IE5\MIZPLKQ0\muziek%20optrede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515" y="1916533"/>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C:\Users\RussK\AppData\Local\Microsoft\Windows\Temporary Internet Files\Content.IE5\8FOW89FH\15345-illustration-of-city-buildings-pv[1].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8907" y="5422483"/>
            <a:ext cx="1196270" cy="856734"/>
          </a:xfrm>
          <a:prstGeom prst="rect">
            <a:avLst/>
          </a:prstGeom>
          <a:noFill/>
          <a:ln>
            <a:noFill/>
          </a:ln>
        </p:spPr>
      </p:pic>
      <p:pic>
        <p:nvPicPr>
          <p:cNvPr id="6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3313" y="969884"/>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513" y="5937783"/>
            <a:ext cx="2821606" cy="400110"/>
          </a:xfrm>
          <a:prstGeom prst="rect">
            <a:avLst/>
          </a:prstGeom>
        </p:spPr>
        <p:txBody>
          <a:bodyPr wrap="none">
            <a:spAutoFit/>
          </a:bodyPr>
          <a:lstStyle/>
          <a:p>
            <a:r>
              <a:rPr lang="en-GB" sz="2000" dirty="0" err="1">
                <a:solidFill>
                  <a:schemeClr val="accent5">
                    <a:lumMod val="50000"/>
                  </a:schemeClr>
                </a:solidFill>
                <a:latin typeface="Century Gothic" panose="020B0502020202020204" pitchFamily="34" charset="0"/>
              </a:rPr>
              <a:t>Wohin</a:t>
            </a:r>
            <a:r>
              <a:rPr lang="en-GB" sz="2000" dirty="0">
                <a:solidFill>
                  <a:schemeClr val="accent5">
                    <a:lumMod val="50000"/>
                  </a:schemeClr>
                </a:solidFill>
                <a:latin typeface="Century Gothic" panose="020B0502020202020204" pitchFamily="34" charset="0"/>
              </a:rPr>
              <a:t>? - Where…to?</a:t>
            </a:r>
          </a:p>
        </p:txBody>
      </p:sp>
    </p:spTree>
    <p:extLst>
      <p:ext uri="{BB962C8B-B14F-4D97-AF65-F5344CB8AC3E}">
        <p14:creationId xmlns:p14="http://schemas.microsoft.com/office/powerpoint/2010/main" val="2864025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p:cNvPicPr preferRelativeResize="0"/>
          <p:nvPr/>
        </p:nvPicPr>
        <p:blipFill rotWithShape="1">
          <a:blip r:embed="rId3">
            <a:alphaModFix/>
          </a:blip>
          <a:srcRect/>
          <a:stretch/>
        </p:blipFill>
        <p:spPr>
          <a:xfrm>
            <a:off x="16898" y="188175"/>
            <a:ext cx="7827819" cy="869950"/>
          </a:xfrm>
          <a:prstGeom prst="rect">
            <a:avLst/>
          </a:prstGeom>
          <a:noFill/>
          <a:ln>
            <a:noFill/>
          </a:ln>
        </p:spPr>
      </p:pic>
      <p:sp>
        <p:nvSpPr>
          <p:cNvPr id="534" name="Google Shape;534;p39"/>
          <p:cNvSpPr txBox="1">
            <a:spLocks noGrp="1"/>
          </p:cNvSpPr>
          <p:nvPr>
            <p:ph type="title"/>
          </p:nvPr>
        </p:nvSpPr>
        <p:spPr>
          <a:xfrm>
            <a:off x="164816" y="-101859"/>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Self-study version</a:t>
            </a:r>
            <a:endParaRPr sz="3200" dirty="0"/>
          </a:p>
        </p:txBody>
      </p:sp>
      <p:sp>
        <p:nvSpPr>
          <p:cNvPr id="536" name="Google Shape;536;p39"/>
          <p:cNvSpPr/>
          <p:nvPr/>
        </p:nvSpPr>
        <p:spPr>
          <a:xfrm>
            <a:off x="10479710" y="222231"/>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sprechen</a:t>
            </a:r>
            <a:endParaRPr sz="1800" b="1">
              <a:solidFill>
                <a:srgbClr val="FFFFFF"/>
              </a:solidFill>
              <a:latin typeface="Century Gothic"/>
              <a:ea typeface="Century Gothic"/>
              <a:cs typeface="Century Gothic"/>
              <a:sym typeface="Century Gothic"/>
            </a:endParaRPr>
          </a:p>
        </p:txBody>
      </p:sp>
      <p:graphicFrame>
        <p:nvGraphicFramePr>
          <p:cNvPr id="538" name="Google Shape;538;p39"/>
          <p:cNvGraphicFramePr/>
          <p:nvPr>
            <p:extLst>
              <p:ext uri="{D42A27DB-BD31-4B8C-83A1-F6EECF244321}">
                <p14:modId xmlns:p14="http://schemas.microsoft.com/office/powerpoint/2010/main" val="3713132740"/>
              </p:ext>
            </p:extLst>
          </p:nvPr>
        </p:nvGraphicFramePr>
        <p:xfrm>
          <a:off x="1221108" y="3209645"/>
          <a:ext cx="4897350" cy="2308500"/>
        </p:xfrm>
        <a:graphic>
          <a:graphicData uri="http://schemas.openxmlformats.org/drawingml/2006/table">
            <a:tbl>
              <a:tblPr>
                <a:noFill/>
                <a:tableStyleId>{896BAC6D-A865-435B-B571-F8410709C444}</a:tableStyleId>
              </a:tblPr>
              <a:tblGrid>
                <a:gridCol w="624650">
                  <a:extLst>
                    <a:ext uri="{9D8B030D-6E8A-4147-A177-3AD203B41FA5}">
                      <a16:colId xmlns:a16="http://schemas.microsoft.com/office/drawing/2014/main" val="20000"/>
                    </a:ext>
                  </a:extLst>
                </a:gridCol>
                <a:gridCol w="2227825">
                  <a:extLst>
                    <a:ext uri="{9D8B030D-6E8A-4147-A177-3AD203B41FA5}">
                      <a16:colId xmlns:a16="http://schemas.microsoft.com/office/drawing/2014/main" val="20002"/>
                    </a:ext>
                  </a:extLst>
                </a:gridCol>
                <a:gridCol w="20448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800">
                        <a:solidFill>
                          <a:srgbClr val="1E4E79"/>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800" dirty="0">
                        <a:solidFill>
                          <a:srgbClr val="1E4E79"/>
                        </a:solidFill>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539" name="Google Shape;539;p39">
            <a:hlinkClick r:id="" action="ppaction://noaction">
              <a:snd r:embed="rId4" name="3.1.3 roleplay - er ist auf dem Konzert.wav"/>
            </a:hlinkClick>
          </p:cNvPr>
          <p:cNvSpPr/>
          <p:nvPr/>
        </p:nvSpPr>
        <p:spPr>
          <a:xfrm>
            <a:off x="1310541" y="384350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a:t>
            </a:r>
            <a:endParaRPr/>
          </a:p>
        </p:txBody>
      </p:sp>
      <p:sp>
        <p:nvSpPr>
          <p:cNvPr id="543" name="Google Shape;543;p39">
            <a:hlinkClick r:id="" action="ppaction://noaction">
              <a:snd r:embed="rId5" name="3.1.3 roleplay - er ist in der Bibliothek.wav"/>
            </a:hlinkClick>
          </p:cNvPr>
          <p:cNvSpPr/>
          <p:nvPr/>
        </p:nvSpPr>
        <p:spPr>
          <a:xfrm>
            <a:off x="1317706" y="442297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2</a:t>
            </a:r>
            <a:endParaRPr/>
          </a:p>
        </p:txBody>
      </p:sp>
      <p:sp>
        <p:nvSpPr>
          <p:cNvPr id="546" name="Google Shape;546;p39"/>
          <p:cNvSpPr txBox="1"/>
          <p:nvPr/>
        </p:nvSpPr>
        <p:spPr>
          <a:xfrm>
            <a:off x="4020589" y="4419062"/>
            <a:ext cx="1837952" cy="4420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47" name="Google Shape;547;p39">
            <a:hlinkClick r:id="" action="ppaction://noaction">
              <a:snd r:embed="rId6" name="3.1.3 roleplay - er geht auf den Markt.wav"/>
            </a:hlinkClick>
          </p:cNvPr>
          <p:cNvSpPr/>
          <p:nvPr/>
        </p:nvSpPr>
        <p:spPr>
          <a:xfrm>
            <a:off x="1317706" y="5002439"/>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549" name="Google Shape;549;p39"/>
          <p:cNvSpPr txBox="1"/>
          <p:nvPr/>
        </p:nvSpPr>
        <p:spPr>
          <a:xfrm>
            <a:off x="1824739" y="5019726"/>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Google Shape;562;p39"/>
          <p:cNvSpPr txBox="1"/>
          <p:nvPr/>
        </p:nvSpPr>
        <p:spPr>
          <a:xfrm>
            <a:off x="414246" y="1340197"/>
            <a:ext cx="224767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accent5">
                    <a:lumMod val="50000"/>
                  </a:schemeClr>
                </a:solidFill>
                <a:latin typeface="Century Gothic"/>
                <a:ea typeface="Century Gothic"/>
                <a:cs typeface="Century Gothic"/>
                <a:sym typeface="Century Gothic"/>
              </a:rPr>
              <a:t>Partner A</a:t>
            </a:r>
            <a:endParaRPr sz="2800" b="1" dirty="0">
              <a:solidFill>
                <a:schemeClr val="accent5">
                  <a:lumMod val="50000"/>
                </a:schemeClr>
              </a:solidFill>
              <a:latin typeface="Century Gothic"/>
              <a:ea typeface="Century Gothic"/>
              <a:cs typeface="Century Gothic"/>
              <a:sym typeface="Century Gothic"/>
            </a:endParaRPr>
          </a:p>
        </p:txBody>
      </p:sp>
      <p:graphicFrame>
        <p:nvGraphicFramePr>
          <p:cNvPr id="563" name="Google Shape;563;p39"/>
          <p:cNvGraphicFramePr/>
          <p:nvPr>
            <p:extLst>
              <p:ext uri="{D42A27DB-BD31-4B8C-83A1-F6EECF244321}">
                <p14:modId xmlns:p14="http://schemas.microsoft.com/office/powerpoint/2010/main" val="4202463809"/>
              </p:ext>
            </p:extLst>
          </p:nvPr>
        </p:nvGraphicFramePr>
        <p:xfrm>
          <a:off x="6821035" y="3209645"/>
          <a:ext cx="4948375" cy="2308500"/>
        </p:xfrm>
        <a:graphic>
          <a:graphicData uri="http://schemas.openxmlformats.org/drawingml/2006/table">
            <a:tbl>
              <a:tblPr>
                <a:noFill/>
                <a:tableStyleId>{896BAC6D-A865-435B-B571-F8410709C444}</a:tableStyleId>
              </a:tblPr>
              <a:tblGrid>
                <a:gridCol w="608825">
                  <a:extLst>
                    <a:ext uri="{9D8B030D-6E8A-4147-A177-3AD203B41FA5}">
                      <a16:colId xmlns:a16="http://schemas.microsoft.com/office/drawing/2014/main" val="20000"/>
                    </a:ext>
                  </a:extLst>
                </a:gridCol>
                <a:gridCol w="2275375">
                  <a:extLst>
                    <a:ext uri="{9D8B030D-6E8A-4147-A177-3AD203B41FA5}">
                      <a16:colId xmlns:a16="http://schemas.microsoft.com/office/drawing/2014/main" val="20002"/>
                    </a:ext>
                  </a:extLst>
                </a:gridCol>
                <a:gridCol w="20641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64" name="Google Shape;564;p39">
            <a:hlinkClick r:id="" action="ppaction://noaction">
              <a:snd r:embed="rId7" name="3.1.3 roleplay - sie geht in die Stadt.wav"/>
            </a:hlinkClick>
          </p:cNvPr>
          <p:cNvSpPr/>
          <p:nvPr/>
        </p:nvSpPr>
        <p:spPr>
          <a:xfrm>
            <a:off x="6875794" y="384350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568" name="Google Shape;568;p39">
            <a:hlinkClick r:id="" action="ppaction://noaction">
              <a:snd r:embed="rId8" name="3.1.3 roleplay - sie geht in den Park.wav"/>
            </a:hlinkClick>
          </p:cNvPr>
          <p:cNvSpPr/>
          <p:nvPr/>
        </p:nvSpPr>
        <p:spPr>
          <a:xfrm>
            <a:off x="6883705" y="4413641"/>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5</a:t>
            </a:r>
            <a:endParaRPr/>
          </a:p>
        </p:txBody>
      </p:sp>
      <p:sp>
        <p:nvSpPr>
          <p:cNvPr id="570" name="Google Shape;570;p39"/>
          <p:cNvSpPr txBox="1"/>
          <p:nvPr/>
        </p:nvSpPr>
        <p:spPr>
          <a:xfrm>
            <a:off x="7622214" y="4463163"/>
            <a:ext cx="21629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72" name="Google Shape;572;p39">
            <a:hlinkClick r:id="" action="ppaction://noaction">
              <a:snd r:embed="rId9" name="3.1.3 roleplay - sie ist im Klassenzimmer.wav"/>
            </a:hlinkClick>
          </p:cNvPr>
          <p:cNvSpPr/>
          <p:nvPr/>
        </p:nvSpPr>
        <p:spPr>
          <a:xfrm>
            <a:off x="6890608" y="499923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6</a:t>
            </a:r>
            <a:endParaRPr/>
          </a:p>
        </p:txBody>
      </p:sp>
      <p:sp>
        <p:nvSpPr>
          <p:cNvPr id="575" name="Google Shape;575;p39"/>
          <p:cNvSpPr txBox="1"/>
          <p:nvPr/>
        </p:nvSpPr>
        <p:spPr>
          <a:xfrm>
            <a:off x="9259570" y="4996027"/>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 name="Google Shape;541;p39"/>
          <p:cNvSpPr txBox="1"/>
          <p:nvPr/>
        </p:nvSpPr>
        <p:spPr>
          <a:xfrm>
            <a:off x="4036050" y="3275545"/>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already at</a:t>
            </a:r>
          </a:p>
        </p:txBody>
      </p:sp>
      <p:sp>
        <p:nvSpPr>
          <p:cNvPr id="45" name="Google Shape;541;p39"/>
          <p:cNvSpPr txBox="1"/>
          <p:nvPr/>
        </p:nvSpPr>
        <p:spPr>
          <a:xfrm>
            <a:off x="2053928" y="3256583"/>
            <a:ext cx="206271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accent5">
                    <a:lumMod val="50000"/>
                  </a:schemeClr>
                </a:solidFill>
                <a:latin typeface="Century Gothic"/>
                <a:ea typeface="Century Gothic"/>
                <a:cs typeface="Century Gothic"/>
                <a:sym typeface="Century Gothic"/>
              </a:rPr>
              <a:t>going to</a:t>
            </a:r>
            <a:endParaRPr sz="2800">
              <a:solidFill>
                <a:schemeClr val="accent5">
                  <a:lumMod val="50000"/>
                </a:schemeClr>
              </a:solidFill>
              <a:latin typeface="Century Gothic"/>
              <a:ea typeface="Century Gothic"/>
              <a:cs typeface="Century Gothic"/>
              <a:sym typeface="Century Gothic"/>
            </a:endParaRPr>
          </a:p>
        </p:txBody>
      </p:sp>
      <p:sp>
        <p:nvSpPr>
          <p:cNvPr id="46" name="Google Shape;541;p39"/>
          <p:cNvSpPr txBox="1"/>
          <p:nvPr/>
        </p:nvSpPr>
        <p:spPr>
          <a:xfrm>
            <a:off x="9706693" y="3244541"/>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already at</a:t>
            </a:r>
          </a:p>
        </p:txBody>
      </p:sp>
      <p:sp>
        <p:nvSpPr>
          <p:cNvPr id="47" name="Google Shape;541;p39"/>
          <p:cNvSpPr txBox="1"/>
          <p:nvPr/>
        </p:nvSpPr>
        <p:spPr>
          <a:xfrm>
            <a:off x="7563893" y="3264803"/>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going to</a:t>
            </a: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42870" y="2186011"/>
            <a:ext cx="984409" cy="947261"/>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8976" y="2162323"/>
            <a:ext cx="900113" cy="918686"/>
          </a:xfrm>
          <a:prstGeom prst="rect">
            <a:avLst/>
          </a:prstGeom>
        </p:spPr>
      </p:pic>
      <p:pic>
        <p:nvPicPr>
          <p:cNvPr id="62" name="Picture 5" descr="C:\Users\RussK\AppData\Local\Microsoft\Windows\Temporary Internet Files\Content.IE5\KD8IL2OQ\Cinema-by-Merlin2525-Optimized[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8408" y="1560248"/>
            <a:ext cx="1525581" cy="1289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C:\Users\RussK\AppData\Local\Microsoft\Windows\Temporary Internet Files\Content.IE5\KD8IL2OQ\shop-158317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92266" y="1391313"/>
            <a:ext cx="1831200" cy="142382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9" descr="C:\Users\RussK\AppData\Local\Microsoft\Windows\Temporary Internet Files\Content.IE5\YTPV9QUG\d8xv5hz-e93a5d19-494d-44fe-8987-b85977b869ff[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8466" y="29406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C:\Users\RussK\AppData\Local\Microsoft\Windows\Temporary Internet Files\Content.IE5\MIZPLKQ0\muziek%20optreden[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7515" y="1916533"/>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C:\Users\RussK\AppData\Local\Microsoft\Windows\Temporary Internet Files\Content.IE5\8FOW89FH\15345-illustration-of-city-buildings-pv[1].pn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58907" y="5422483"/>
            <a:ext cx="1196270" cy="856734"/>
          </a:xfrm>
          <a:prstGeom prst="rect">
            <a:avLst/>
          </a:prstGeom>
          <a:noFill/>
          <a:ln>
            <a:noFill/>
          </a:ln>
        </p:spPr>
      </p:pic>
      <p:pic>
        <p:nvPicPr>
          <p:cNvPr id="67"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53313" y="969884"/>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513" y="5937783"/>
            <a:ext cx="2821606" cy="400110"/>
          </a:xfrm>
          <a:prstGeom prst="rect">
            <a:avLst/>
          </a:prstGeom>
        </p:spPr>
        <p:txBody>
          <a:bodyPr wrap="none">
            <a:spAutoFit/>
          </a:bodyPr>
          <a:lstStyle/>
          <a:p>
            <a:r>
              <a:rPr lang="en-GB" sz="2000" dirty="0" err="1">
                <a:solidFill>
                  <a:schemeClr val="accent5">
                    <a:lumMod val="50000"/>
                  </a:schemeClr>
                </a:solidFill>
                <a:latin typeface="Century Gothic" panose="020B0502020202020204" pitchFamily="34" charset="0"/>
              </a:rPr>
              <a:t>Wohin</a:t>
            </a:r>
            <a:r>
              <a:rPr lang="en-GB" sz="2000" dirty="0">
                <a:solidFill>
                  <a:schemeClr val="accent5">
                    <a:lumMod val="50000"/>
                  </a:schemeClr>
                </a:solidFill>
                <a:latin typeface="Century Gothic" panose="020B0502020202020204" pitchFamily="34" charset="0"/>
              </a:rPr>
              <a:t>? - Where…to?</a:t>
            </a:r>
          </a:p>
        </p:txBody>
      </p:sp>
    </p:spTree>
    <p:extLst>
      <p:ext uri="{BB962C8B-B14F-4D97-AF65-F5344CB8AC3E}">
        <p14:creationId xmlns:p14="http://schemas.microsoft.com/office/powerpoint/2010/main" val="1758882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p:cNvPicPr preferRelativeResize="0"/>
          <p:nvPr/>
        </p:nvPicPr>
        <p:blipFill rotWithShape="1">
          <a:blip r:embed="rId3">
            <a:alphaModFix/>
          </a:blip>
          <a:srcRect/>
          <a:stretch/>
        </p:blipFill>
        <p:spPr>
          <a:xfrm>
            <a:off x="16898" y="188175"/>
            <a:ext cx="7827819" cy="869950"/>
          </a:xfrm>
          <a:prstGeom prst="rect">
            <a:avLst/>
          </a:prstGeom>
          <a:noFill/>
          <a:ln>
            <a:noFill/>
          </a:ln>
        </p:spPr>
      </p:pic>
      <p:sp>
        <p:nvSpPr>
          <p:cNvPr id="534" name="Google Shape;534;p39"/>
          <p:cNvSpPr txBox="1">
            <a:spLocks noGrp="1"/>
          </p:cNvSpPr>
          <p:nvPr>
            <p:ph type="title"/>
          </p:nvPr>
        </p:nvSpPr>
        <p:spPr>
          <a:xfrm>
            <a:off x="164816" y="-101859"/>
            <a:ext cx="66562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Wo </a:t>
            </a:r>
            <a:r>
              <a:rPr lang="en-GB" sz="3200" b="1" dirty="0" err="1">
                <a:solidFill>
                  <a:schemeClr val="lt1"/>
                </a:solidFill>
              </a:rPr>
              <a:t>ist</a:t>
            </a:r>
            <a:r>
              <a:rPr lang="en-GB" sz="3200" b="1" dirty="0">
                <a:solidFill>
                  <a:schemeClr val="lt1"/>
                </a:solidFill>
              </a:rPr>
              <a:t> </a:t>
            </a:r>
            <a:r>
              <a:rPr lang="en-GB" sz="3200" b="1" dirty="0" err="1">
                <a:solidFill>
                  <a:schemeClr val="lt1"/>
                </a:solidFill>
              </a:rPr>
              <a:t>er</a:t>
            </a:r>
            <a:r>
              <a:rPr lang="en-GB" sz="3200" b="1" dirty="0">
                <a:solidFill>
                  <a:schemeClr val="lt1"/>
                </a:solidFill>
              </a:rPr>
              <a:t>/</a:t>
            </a:r>
            <a:r>
              <a:rPr lang="en-GB" sz="3200" b="1" dirty="0" err="1">
                <a:solidFill>
                  <a:schemeClr val="lt1"/>
                </a:solidFill>
              </a:rPr>
              <a:t>sie</a:t>
            </a:r>
            <a:r>
              <a:rPr lang="en-GB" sz="3200" b="1" dirty="0">
                <a:solidFill>
                  <a:schemeClr val="lt1"/>
                </a:solidFill>
              </a:rPr>
              <a:t>? </a:t>
            </a:r>
            <a:r>
              <a:rPr lang="en-GB" sz="3200" b="1" dirty="0" err="1">
                <a:solidFill>
                  <a:schemeClr val="lt1"/>
                </a:solidFill>
              </a:rPr>
              <a:t>Wohin</a:t>
            </a:r>
            <a:r>
              <a:rPr lang="en-GB" sz="3200" b="1" dirty="0">
                <a:solidFill>
                  <a:schemeClr val="lt1"/>
                </a:solidFill>
              </a:rPr>
              <a:t> </a:t>
            </a:r>
            <a:r>
              <a:rPr lang="en-GB" sz="3200" b="1" dirty="0" err="1">
                <a:solidFill>
                  <a:schemeClr val="lt1"/>
                </a:solidFill>
              </a:rPr>
              <a:t>geht</a:t>
            </a:r>
            <a:r>
              <a:rPr lang="en-GB" sz="3200" b="1" dirty="0">
                <a:solidFill>
                  <a:schemeClr val="lt1"/>
                </a:solidFill>
              </a:rPr>
              <a:t> </a:t>
            </a:r>
            <a:r>
              <a:rPr lang="en-GB" sz="3200" b="1" dirty="0" err="1">
                <a:solidFill>
                  <a:schemeClr val="lt1"/>
                </a:solidFill>
              </a:rPr>
              <a:t>er</a:t>
            </a:r>
            <a:r>
              <a:rPr lang="en-GB" sz="3200" b="1" dirty="0">
                <a:solidFill>
                  <a:schemeClr val="lt1"/>
                </a:solidFill>
              </a:rPr>
              <a:t>/</a:t>
            </a:r>
            <a:r>
              <a:rPr lang="en-GB" sz="3200" b="1" dirty="0" err="1">
                <a:solidFill>
                  <a:schemeClr val="lt1"/>
                </a:solidFill>
              </a:rPr>
              <a:t>sie</a:t>
            </a:r>
            <a:r>
              <a:rPr lang="en-GB" sz="3200" b="1" dirty="0">
                <a:solidFill>
                  <a:schemeClr val="lt1"/>
                </a:solidFill>
              </a:rPr>
              <a:t>?</a:t>
            </a:r>
            <a:endParaRPr sz="3200" dirty="0"/>
          </a:p>
        </p:txBody>
      </p:sp>
      <p:sp>
        <p:nvSpPr>
          <p:cNvPr id="536" name="Google Shape;536;p39"/>
          <p:cNvSpPr/>
          <p:nvPr/>
        </p:nvSpPr>
        <p:spPr>
          <a:xfrm>
            <a:off x="10479710" y="222231"/>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sprechen</a:t>
            </a:r>
            <a:endParaRPr sz="1800" b="1">
              <a:solidFill>
                <a:srgbClr val="FFFFFF"/>
              </a:solidFill>
              <a:latin typeface="Century Gothic"/>
              <a:ea typeface="Century Gothic"/>
              <a:cs typeface="Century Gothic"/>
              <a:sym typeface="Century Gothic"/>
            </a:endParaRPr>
          </a:p>
        </p:txBody>
      </p:sp>
      <p:graphicFrame>
        <p:nvGraphicFramePr>
          <p:cNvPr id="538" name="Google Shape;538;p39"/>
          <p:cNvGraphicFramePr/>
          <p:nvPr>
            <p:extLst>
              <p:ext uri="{D42A27DB-BD31-4B8C-83A1-F6EECF244321}">
                <p14:modId xmlns:p14="http://schemas.microsoft.com/office/powerpoint/2010/main" val="413442541"/>
              </p:ext>
            </p:extLst>
          </p:nvPr>
        </p:nvGraphicFramePr>
        <p:xfrm>
          <a:off x="1221108" y="3209645"/>
          <a:ext cx="4897350" cy="2308500"/>
        </p:xfrm>
        <a:graphic>
          <a:graphicData uri="http://schemas.openxmlformats.org/drawingml/2006/table">
            <a:tbl>
              <a:tblPr>
                <a:noFill/>
                <a:tableStyleId>{896BAC6D-A865-435B-B571-F8410709C444}</a:tableStyleId>
              </a:tblPr>
              <a:tblGrid>
                <a:gridCol w="624650">
                  <a:extLst>
                    <a:ext uri="{9D8B030D-6E8A-4147-A177-3AD203B41FA5}">
                      <a16:colId xmlns:a16="http://schemas.microsoft.com/office/drawing/2014/main" val="20000"/>
                    </a:ext>
                  </a:extLst>
                </a:gridCol>
                <a:gridCol w="2227825">
                  <a:extLst>
                    <a:ext uri="{9D8B030D-6E8A-4147-A177-3AD203B41FA5}">
                      <a16:colId xmlns:a16="http://schemas.microsoft.com/office/drawing/2014/main" val="20002"/>
                    </a:ext>
                  </a:extLst>
                </a:gridCol>
                <a:gridCol w="20448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39" name="Google Shape;539;p39"/>
          <p:cNvSpPr/>
          <p:nvPr/>
        </p:nvSpPr>
        <p:spPr>
          <a:xfrm>
            <a:off x="1343486" y="3856712"/>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a:t>
            </a:r>
            <a:endParaRPr/>
          </a:p>
        </p:txBody>
      </p:sp>
      <p:sp>
        <p:nvSpPr>
          <p:cNvPr id="542" name="Google Shape;542;p39"/>
          <p:cNvSpPr txBox="1"/>
          <p:nvPr/>
        </p:nvSpPr>
        <p:spPr>
          <a:xfrm>
            <a:off x="4108008" y="3895544"/>
            <a:ext cx="183795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a:ea typeface="Century Gothic"/>
                <a:cs typeface="Century Gothic"/>
                <a:sym typeface="Century Gothic"/>
              </a:rPr>
              <a:t>concert</a:t>
            </a:r>
            <a:endParaRPr sz="2000" b="1">
              <a:solidFill>
                <a:schemeClr val="accent2"/>
              </a:solidFill>
              <a:latin typeface="Century Gothic"/>
              <a:ea typeface="Century Gothic"/>
              <a:cs typeface="Century Gothic"/>
              <a:sym typeface="Century Gothic"/>
            </a:endParaRPr>
          </a:p>
        </p:txBody>
      </p:sp>
      <p:sp>
        <p:nvSpPr>
          <p:cNvPr id="543" name="Google Shape;543;p39"/>
          <p:cNvSpPr/>
          <p:nvPr/>
        </p:nvSpPr>
        <p:spPr>
          <a:xfrm>
            <a:off x="1330396" y="4436187"/>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2</a:t>
            </a:r>
            <a:endParaRPr/>
          </a:p>
        </p:txBody>
      </p:sp>
      <p:sp>
        <p:nvSpPr>
          <p:cNvPr id="546" name="Google Shape;546;p39"/>
          <p:cNvSpPr txBox="1"/>
          <p:nvPr/>
        </p:nvSpPr>
        <p:spPr>
          <a:xfrm>
            <a:off x="4148432" y="4438473"/>
            <a:ext cx="183795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a:ea typeface="Century Gothic"/>
                <a:cs typeface="Century Gothic"/>
                <a:sym typeface="Century Gothic"/>
              </a:rPr>
              <a:t>library</a:t>
            </a:r>
            <a:endParaRPr sz="2000" b="1">
              <a:solidFill>
                <a:schemeClr val="accent2"/>
              </a:solidFill>
              <a:latin typeface="Century Gothic"/>
              <a:ea typeface="Century Gothic"/>
              <a:cs typeface="Century Gothic"/>
              <a:sym typeface="Century Gothic"/>
            </a:endParaRPr>
          </a:p>
        </p:txBody>
      </p:sp>
      <p:sp>
        <p:nvSpPr>
          <p:cNvPr id="547" name="Google Shape;547;p39"/>
          <p:cNvSpPr/>
          <p:nvPr/>
        </p:nvSpPr>
        <p:spPr>
          <a:xfrm>
            <a:off x="1330396" y="5002439"/>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549" name="Google Shape;549;p39"/>
          <p:cNvSpPr txBox="1"/>
          <p:nvPr/>
        </p:nvSpPr>
        <p:spPr>
          <a:xfrm>
            <a:off x="1886296" y="5019726"/>
            <a:ext cx="2062717" cy="4119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a:ea typeface="Century Gothic"/>
                <a:cs typeface="Century Gothic"/>
                <a:sym typeface="Century Gothic"/>
              </a:rPr>
              <a:t>market</a:t>
            </a:r>
            <a:endParaRPr sz="2000" b="1">
              <a:solidFill>
                <a:schemeClr val="accent2"/>
              </a:solidFill>
              <a:latin typeface="Century Gothic"/>
              <a:ea typeface="Century Gothic"/>
              <a:cs typeface="Century Gothic"/>
              <a:sym typeface="Century Gothic"/>
            </a:endParaRPr>
          </a:p>
        </p:txBody>
      </p:sp>
      <p:sp>
        <p:nvSpPr>
          <p:cNvPr id="561" name="Google Shape;561;p39"/>
          <p:cNvSpPr txBox="1"/>
          <p:nvPr/>
        </p:nvSpPr>
        <p:spPr>
          <a:xfrm>
            <a:off x="1824738" y="6760311"/>
            <a:ext cx="2062717" cy="411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62" name="Google Shape;562;p39"/>
          <p:cNvSpPr txBox="1"/>
          <p:nvPr/>
        </p:nvSpPr>
        <p:spPr>
          <a:xfrm>
            <a:off x="414246" y="1340197"/>
            <a:ext cx="224767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accent5">
                    <a:lumMod val="50000"/>
                  </a:schemeClr>
                </a:solidFill>
                <a:latin typeface="Century Gothic"/>
                <a:ea typeface="Century Gothic"/>
                <a:cs typeface="Century Gothic"/>
                <a:sym typeface="Century Gothic"/>
              </a:rPr>
              <a:t>Partner A/B</a:t>
            </a:r>
            <a:endParaRPr sz="2800" b="1">
              <a:solidFill>
                <a:schemeClr val="accent5">
                  <a:lumMod val="50000"/>
                </a:schemeClr>
              </a:solidFill>
              <a:latin typeface="Century Gothic"/>
              <a:ea typeface="Century Gothic"/>
              <a:cs typeface="Century Gothic"/>
              <a:sym typeface="Century Gothic"/>
            </a:endParaRPr>
          </a:p>
        </p:txBody>
      </p:sp>
      <p:graphicFrame>
        <p:nvGraphicFramePr>
          <p:cNvPr id="563" name="Google Shape;563;p39"/>
          <p:cNvGraphicFramePr/>
          <p:nvPr>
            <p:extLst>
              <p:ext uri="{D42A27DB-BD31-4B8C-83A1-F6EECF244321}">
                <p14:modId xmlns:p14="http://schemas.microsoft.com/office/powerpoint/2010/main" val="4202463809"/>
              </p:ext>
            </p:extLst>
          </p:nvPr>
        </p:nvGraphicFramePr>
        <p:xfrm>
          <a:off x="6821035" y="3209645"/>
          <a:ext cx="4948375" cy="2308500"/>
        </p:xfrm>
        <a:graphic>
          <a:graphicData uri="http://schemas.openxmlformats.org/drawingml/2006/table">
            <a:tbl>
              <a:tblPr>
                <a:noFill/>
                <a:tableStyleId>{896BAC6D-A865-435B-B571-F8410709C444}</a:tableStyleId>
              </a:tblPr>
              <a:tblGrid>
                <a:gridCol w="608825">
                  <a:extLst>
                    <a:ext uri="{9D8B030D-6E8A-4147-A177-3AD203B41FA5}">
                      <a16:colId xmlns:a16="http://schemas.microsoft.com/office/drawing/2014/main" val="20000"/>
                    </a:ext>
                  </a:extLst>
                </a:gridCol>
                <a:gridCol w="2275375">
                  <a:extLst>
                    <a:ext uri="{9D8B030D-6E8A-4147-A177-3AD203B41FA5}">
                      <a16:colId xmlns:a16="http://schemas.microsoft.com/office/drawing/2014/main" val="20002"/>
                    </a:ext>
                  </a:extLst>
                </a:gridCol>
                <a:gridCol w="2064175">
                  <a:extLst>
                    <a:ext uri="{9D8B030D-6E8A-4147-A177-3AD203B41FA5}">
                      <a16:colId xmlns:a16="http://schemas.microsoft.com/office/drawing/2014/main" val="20003"/>
                    </a:ext>
                  </a:extLst>
                </a:gridCol>
              </a:tblGrid>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endParaRPr sz="2000" dirty="0">
                        <a:solidFill>
                          <a:srgbClr val="1E4E79"/>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577125">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564" name="Google Shape;564;p39"/>
          <p:cNvSpPr/>
          <p:nvPr/>
        </p:nvSpPr>
        <p:spPr>
          <a:xfrm>
            <a:off x="6881948" y="3833855"/>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566" name="Google Shape;566;p39"/>
          <p:cNvSpPr txBox="1"/>
          <p:nvPr/>
        </p:nvSpPr>
        <p:spPr>
          <a:xfrm>
            <a:off x="7608408" y="3852595"/>
            <a:ext cx="216291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a:ea typeface="Century Gothic"/>
                <a:cs typeface="Century Gothic"/>
                <a:sym typeface="Century Gothic"/>
              </a:rPr>
              <a:t>town</a:t>
            </a:r>
            <a:endParaRPr sz="2000" b="1">
              <a:solidFill>
                <a:schemeClr val="accent2"/>
              </a:solidFill>
              <a:latin typeface="Century Gothic"/>
              <a:ea typeface="Century Gothic"/>
              <a:cs typeface="Century Gothic"/>
              <a:sym typeface="Century Gothic"/>
            </a:endParaRPr>
          </a:p>
        </p:txBody>
      </p:sp>
      <p:sp>
        <p:nvSpPr>
          <p:cNvPr id="568" name="Google Shape;568;p39"/>
          <p:cNvSpPr/>
          <p:nvPr/>
        </p:nvSpPr>
        <p:spPr>
          <a:xfrm>
            <a:off x="6881948" y="4401296"/>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5</a:t>
            </a:r>
            <a:endParaRPr/>
          </a:p>
        </p:txBody>
      </p:sp>
      <p:sp>
        <p:nvSpPr>
          <p:cNvPr id="570" name="Google Shape;570;p39"/>
          <p:cNvSpPr txBox="1"/>
          <p:nvPr/>
        </p:nvSpPr>
        <p:spPr>
          <a:xfrm>
            <a:off x="7586119" y="4442052"/>
            <a:ext cx="216291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a:ea typeface="Century Gothic"/>
                <a:cs typeface="Century Gothic"/>
                <a:sym typeface="Century Gothic"/>
              </a:rPr>
              <a:t>park</a:t>
            </a:r>
            <a:endParaRPr sz="2000" b="1">
              <a:solidFill>
                <a:schemeClr val="accent2"/>
              </a:solidFill>
              <a:latin typeface="Century Gothic"/>
              <a:ea typeface="Century Gothic"/>
              <a:cs typeface="Century Gothic"/>
              <a:sym typeface="Century Gothic"/>
            </a:endParaRPr>
          </a:p>
        </p:txBody>
      </p:sp>
      <p:sp>
        <p:nvSpPr>
          <p:cNvPr id="572" name="Google Shape;572;p39"/>
          <p:cNvSpPr/>
          <p:nvPr/>
        </p:nvSpPr>
        <p:spPr>
          <a:xfrm>
            <a:off x="6889160" y="4988040"/>
            <a:ext cx="45378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BF9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6</a:t>
            </a:r>
            <a:endParaRPr/>
          </a:p>
        </p:txBody>
      </p:sp>
      <p:sp>
        <p:nvSpPr>
          <p:cNvPr id="575" name="Google Shape;575;p39"/>
          <p:cNvSpPr txBox="1"/>
          <p:nvPr/>
        </p:nvSpPr>
        <p:spPr>
          <a:xfrm>
            <a:off x="9749032" y="4996027"/>
            <a:ext cx="1930041"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a:ea typeface="Century Gothic"/>
                <a:cs typeface="Century Gothic"/>
                <a:sym typeface="Century Gothic"/>
              </a:rPr>
              <a:t>classroom</a:t>
            </a:r>
            <a:endParaRPr sz="2000" b="1">
              <a:solidFill>
                <a:schemeClr val="accent2"/>
              </a:solidFill>
              <a:latin typeface="Century Gothic"/>
              <a:ea typeface="Century Gothic"/>
              <a:cs typeface="Century Gothic"/>
              <a:sym typeface="Century Gothic"/>
            </a:endParaRPr>
          </a:p>
        </p:txBody>
      </p:sp>
      <p:sp>
        <p:nvSpPr>
          <p:cNvPr id="583" name="Google Shape;583;p39"/>
          <p:cNvSpPr txBox="1"/>
          <p:nvPr/>
        </p:nvSpPr>
        <p:spPr>
          <a:xfrm>
            <a:off x="9874888" y="6145260"/>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587" name="Google Shape;587;p39"/>
          <p:cNvSpPr txBox="1"/>
          <p:nvPr/>
        </p:nvSpPr>
        <p:spPr>
          <a:xfrm>
            <a:off x="9901679" y="6721541"/>
            <a:ext cx="1930041" cy="4593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4" name="Google Shape;541;p39"/>
          <p:cNvSpPr txBox="1"/>
          <p:nvPr/>
        </p:nvSpPr>
        <p:spPr>
          <a:xfrm>
            <a:off x="4036050" y="3275545"/>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already at</a:t>
            </a:r>
          </a:p>
        </p:txBody>
      </p:sp>
      <p:sp>
        <p:nvSpPr>
          <p:cNvPr id="45" name="Google Shape;541;p39"/>
          <p:cNvSpPr txBox="1"/>
          <p:nvPr/>
        </p:nvSpPr>
        <p:spPr>
          <a:xfrm>
            <a:off x="1900593" y="3254380"/>
            <a:ext cx="206271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accent5">
                    <a:lumMod val="50000"/>
                  </a:schemeClr>
                </a:solidFill>
                <a:latin typeface="Century Gothic"/>
                <a:ea typeface="Century Gothic"/>
                <a:cs typeface="Century Gothic"/>
                <a:sym typeface="Century Gothic"/>
              </a:rPr>
              <a:t>going to</a:t>
            </a:r>
            <a:endParaRPr sz="2800">
              <a:solidFill>
                <a:schemeClr val="accent5">
                  <a:lumMod val="50000"/>
                </a:schemeClr>
              </a:solidFill>
              <a:latin typeface="Century Gothic"/>
              <a:ea typeface="Century Gothic"/>
              <a:cs typeface="Century Gothic"/>
              <a:sym typeface="Century Gothic"/>
            </a:endParaRPr>
          </a:p>
        </p:txBody>
      </p:sp>
      <p:sp>
        <p:nvSpPr>
          <p:cNvPr id="46" name="Google Shape;541;p39"/>
          <p:cNvSpPr txBox="1"/>
          <p:nvPr/>
        </p:nvSpPr>
        <p:spPr>
          <a:xfrm>
            <a:off x="9749032" y="3262986"/>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already at </a:t>
            </a:r>
          </a:p>
        </p:txBody>
      </p:sp>
      <p:sp>
        <p:nvSpPr>
          <p:cNvPr id="47" name="Google Shape;541;p39"/>
          <p:cNvSpPr txBox="1"/>
          <p:nvPr/>
        </p:nvSpPr>
        <p:spPr>
          <a:xfrm>
            <a:off x="7643976" y="3264647"/>
            <a:ext cx="2062717" cy="523180"/>
          </a:xfrm>
          <a:prstGeom prst="rect">
            <a:avLst/>
          </a:prstGeom>
          <a:noFill/>
          <a:ln>
            <a:noFill/>
          </a:ln>
        </p:spPr>
        <p:txBody>
          <a:bodyPr spcFirstLastPara="1" wrap="square" lIns="91425" tIns="45700" rIns="91425" bIns="45700" anchor="t" anchorCtr="0">
            <a:spAutoFit/>
          </a:bodyPr>
          <a:lstStyle/>
          <a:p>
            <a:pPr lvl="0" algn="ctr"/>
            <a:r>
              <a:rPr lang="en-GB" sz="2800">
                <a:solidFill>
                  <a:schemeClr val="accent5">
                    <a:lumMod val="50000"/>
                  </a:schemeClr>
                </a:solidFill>
                <a:latin typeface="Century Gothic"/>
                <a:ea typeface="Century Gothic"/>
                <a:cs typeface="Century Gothic"/>
                <a:sym typeface="Century Gothic"/>
              </a:rPr>
              <a:t>going to</a:t>
            </a:r>
          </a:p>
        </p:txBody>
      </p:sp>
      <p:pic>
        <p:nvPicPr>
          <p:cNvPr id="60" name="Picture 59">
            <a:extLst>
              <a:ext uri="{FF2B5EF4-FFF2-40B4-BE49-F238E27FC236}">
                <a16:creationId xmlns:a16="http://schemas.microsoft.com/office/drawing/2014/main"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42870" y="2186011"/>
            <a:ext cx="984409" cy="947261"/>
          </a:xfrm>
          <a:prstGeom prst="rect">
            <a:avLst/>
          </a:prstGeom>
        </p:spPr>
      </p:pic>
      <p:pic>
        <p:nvPicPr>
          <p:cNvPr id="61" name="Picture 60">
            <a:extLst>
              <a:ext uri="{FF2B5EF4-FFF2-40B4-BE49-F238E27FC236}">
                <a16:creationId xmlns:a16="http://schemas.microsoft.com/office/drawing/2014/main"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8976" y="2162323"/>
            <a:ext cx="900113" cy="918686"/>
          </a:xfrm>
          <a:prstGeom prst="rect">
            <a:avLst/>
          </a:prstGeom>
        </p:spPr>
      </p:pic>
      <p:pic>
        <p:nvPicPr>
          <p:cNvPr id="38" name="Picture 5" descr="C:\Users\RussK\AppData\Local\Microsoft\Windows\Temporary Internet Files\Content.IE5\KD8IL2OQ\Cinema-by-Merlin2525-Optimize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408" y="1560248"/>
            <a:ext cx="1525581" cy="12891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RussK\AppData\Local\Microsoft\Windows\Temporary Internet Files\Content.IE5\KD8IL2OQ\shop-158317_960_72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2266" y="1391313"/>
            <a:ext cx="1831200" cy="142382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RussK\AppData\Local\Microsoft\Windows\Temporary Internet Files\Content.IE5\YTPV9QUG\d8xv5hz-e93a5d19-494d-44fe-8987-b85977b869ff[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8466" y="29406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Users\RussK\AppData\Local\Microsoft\Windows\Temporary Internet Files\Content.IE5\MIZPLKQ0\muziek%20optreden[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515" y="1916533"/>
            <a:ext cx="155641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Users\RussK\AppData\Local\Microsoft\Windows\Temporary Internet Files\Content.IE5\8FOW89FH\15345-illustration-of-city-buildings-pv[1].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8907" y="5422483"/>
            <a:ext cx="1196270" cy="856734"/>
          </a:xfrm>
          <a:prstGeom prst="rect">
            <a:avLst/>
          </a:prstGeom>
          <a:noFill/>
          <a:ln>
            <a:noFill/>
          </a:ln>
        </p:spPr>
      </p:pic>
      <p:pic>
        <p:nvPicPr>
          <p:cNvPr id="4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3313" y="969884"/>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p:cNvSpPr/>
          <p:nvPr/>
        </p:nvSpPr>
        <p:spPr>
          <a:xfrm>
            <a:off x="63513" y="5937783"/>
            <a:ext cx="2821606" cy="400110"/>
          </a:xfrm>
          <a:prstGeom prst="rect">
            <a:avLst/>
          </a:prstGeom>
        </p:spPr>
        <p:txBody>
          <a:bodyPr wrap="none">
            <a:spAutoFit/>
          </a:bodyPr>
          <a:lstStyle/>
          <a:p>
            <a:r>
              <a:rPr lang="en-GB" sz="2000" dirty="0" err="1">
                <a:solidFill>
                  <a:schemeClr val="accent5">
                    <a:lumMod val="50000"/>
                  </a:schemeClr>
                </a:solidFill>
                <a:latin typeface="Century Gothic" panose="020B0502020202020204" pitchFamily="34" charset="0"/>
              </a:rPr>
              <a:t>Wohin</a:t>
            </a:r>
            <a:r>
              <a:rPr lang="en-GB" sz="2000" dirty="0">
                <a:solidFill>
                  <a:schemeClr val="accent5">
                    <a:lumMod val="50000"/>
                  </a:schemeClr>
                </a:solidFill>
                <a:latin typeface="Century Gothic" panose="020B0502020202020204" pitchFamily="34" charset="0"/>
              </a:rPr>
              <a:t>? - Where…to?</a:t>
            </a:r>
          </a:p>
        </p:txBody>
      </p:sp>
      <p:sp>
        <p:nvSpPr>
          <p:cNvPr id="36" name="Google Shape;541;p39"/>
          <p:cNvSpPr txBox="1"/>
          <p:nvPr/>
        </p:nvSpPr>
        <p:spPr>
          <a:xfrm>
            <a:off x="1853761" y="3869935"/>
            <a:ext cx="206271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panose="020B0502020202020204" pitchFamily="34" charset="0"/>
                <a:ea typeface="Century Gothic"/>
                <a:cs typeface="Century Gothic"/>
                <a:sym typeface="Century Gothic"/>
              </a:rPr>
              <a:t>shop</a:t>
            </a:r>
            <a:endParaRPr sz="2000" b="1">
              <a:solidFill>
                <a:schemeClr val="accent2"/>
              </a:solidFill>
              <a:latin typeface="Century Gothic" panose="020B0502020202020204" pitchFamily="34" charset="0"/>
              <a:ea typeface="Century Gothic"/>
              <a:cs typeface="Century Gothic"/>
              <a:sym typeface="Century Gothic"/>
            </a:endParaRPr>
          </a:p>
        </p:txBody>
      </p:sp>
      <p:sp>
        <p:nvSpPr>
          <p:cNvPr id="37" name="Google Shape;545;p39"/>
          <p:cNvSpPr txBox="1"/>
          <p:nvPr/>
        </p:nvSpPr>
        <p:spPr>
          <a:xfrm>
            <a:off x="1868091" y="4449423"/>
            <a:ext cx="206271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panose="020B0502020202020204" pitchFamily="34" charset="0"/>
                <a:ea typeface="Century Gothic"/>
                <a:cs typeface="Century Gothic"/>
                <a:sym typeface="Century Gothic"/>
              </a:rPr>
              <a:t>caf</a:t>
            </a:r>
            <a:r>
              <a:rPr lang="en-GB" sz="2000" b="1">
                <a:solidFill>
                  <a:schemeClr val="accent2"/>
                </a:solidFill>
                <a:latin typeface="Century Gothic" panose="020B0502020202020204" pitchFamily="34" charset="0"/>
                <a:ea typeface="Century Gothic"/>
                <a:cs typeface="Calibri" panose="020F0502020204030204" pitchFamily="34" charset="0"/>
                <a:sym typeface="Century Gothic"/>
              </a:rPr>
              <a:t>é</a:t>
            </a:r>
            <a:endParaRPr sz="2000" b="1">
              <a:solidFill>
                <a:schemeClr val="accent2"/>
              </a:solidFill>
              <a:latin typeface="Century Gothic" panose="020B0502020202020204" pitchFamily="34" charset="0"/>
              <a:ea typeface="Century Gothic"/>
              <a:cs typeface="Century Gothic"/>
              <a:sym typeface="Century Gothic"/>
            </a:endParaRPr>
          </a:p>
        </p:txBody>
      </p:sp>
      <p:sp>
        <p:nvSpPr>
          <p:cNvPr id="48" name="Google Shape;550;p39"/>
          <p:cNvSpPr txBox="1"/>
          <p:nvPr/>
        </p:nvSpPr>
        <p:spPr>
          <a:xfrm>
            <a:off x="4098170" y="4988040"/>
            <a:ext cx="183795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panose="020B0502020202020204" pitchFamily="34" charset="0"/>
                <a:ea typeface="Century Gothic"/>
                <a:cs typeface="Century Gothic"/>
                <a:sym typeface="Century Gothic"/>
              </a:rPr>
              <a:t>cinema</a:t>
            </a:r>
            <a:endParaRPr sz="2000" b="1">
              <a:solidFill>
                <a:schemeClr val="accent2"/>
              </a:solidFill>
              <a:latin typeface="Century Gothic" panose="020B0502020202020204" pitchFamily="34" charset="0"/>
              <a:ea typeface="Century Gothic"/>
              <a:cs typeface="Century Gothic"/>
              <a:sym typeface="Century Gothic"/>
            </a:endParaRPr>
          </a:p>
        </p:txBody>
      </p:sp>
      <p:sp>
        <p:nvSpPr>
          <p:cNvPr id="49" name="Google Shape;567;p39"/>
          <p:cNvSpPr txBox="1"/>
          <p:nvPr/>
        </p:nvSpPr>
        <p:spPr>
          <a:xfrm>
            <a:off x="9805345" y="3873018"/>
            <a:ext cx="1930041"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a:ea typeface="Century Gothic"/>
                <a:cs typeface="Century Gothic"/>
                <a:sym typeface="Century Gothic"/>
              </a:rPr>
              <a:t>theatre</a:t>
            </a:r>
            <a:endParaRPr sz="2000" b="1">
              <a:solidFill>
                <a:schemeClr val="accent2"/>
              </a:solidFill>
              <a:latin typeface="Century Gothic"/>
              <a:ea typeface="Century Gothic"/>
              <a:cs typeface="Century Gothic"/>
              <a:sym typeface="Century Gothic"/>
            </a:endParaRPr>
          </a:p>
        </p:txBody>
      </p:sp>
      <p:sp>
        <p:nvSpPr>
          <p:cNvPr id="50" name="Google Shape;571;p39"/>
          <p:cNvSpPr txBox="1"/>
          <p:nvPr/>
        </p:nvSpPr>
        <p:spPr>
          <a:xfrm>
            <a:off x="9815369" y="4428485"/>
            <a:ext cx="1930041"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chemeClr val="accent2"/>
                </a:solidFill>
                <a:latin typeface="Century Gothic"/>
                <a:ea typeface="Century Gothic"/>
                <a:cs typeface="Century Gothic"/>
                <a:sym typeface="Century Gothic"/>
              </a:rPr>
              <a:t>museum</a:t>
            </a:r>
            <a:endParaRPr sz="2000" b="1" dirty="0">
              <a:solidFill>
                <a:schemeClr val="accent2"/>
              </a:solidFill>
              <a:latin typeface="Century Gothic"/>
              <a:ea typeface="Century Gothic"/>
              <a:cs typeface="Century Gothic"/>
              <a:sym typeface="Century Gothic"/>
            </a:endParaRPr>
          </a:p>
        </p:txBody>
      </p:sp>
      <p:sp>
        <p:nvSpPr>
          <p:cNvPr id="51" name="Google Shape;574;p39"/>
          <p:cNvSpPr txBox="1"/>
          <p:nvPr/>
        </p:nvSpPr>
        <p:spPr>
          <a:xfrm>
            <a:off x="7608408" y="5063336"/>
            <a:ext cx="216291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accent2"/>
                </a:solidFill>
                <a:latin typeface="Century Gothic"/>
                <a:ea typeface="Century Gothic"/>
                <a:cs typeface="Century Gothic"/>
                <a:sym typeface="Century Gothic"/>
              </a:rPr>
              <a:t>school</a:t>
            </a:r>
            <a:endParaRPr sz="2000" b="1">
              <a:solidFill>
                <a:schemeClr val="accent2"/>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48941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53" y="118734"/>
            <a:ext cx="5951410" cy="607912"/>
          </a:xfrm>
        </p:spPr>
        <p:txBody>
          <a:bodyPr>
            <a:noAutofit/>
          </a:bodyPr>
          <a:lstStyle/>
          <a:p>
            <a:r>
              <a:rPr lang="en-GB" sz="3200"/>
              <a:t>Wo bist du? Wohin gehst du?</a:t>
            </a:r>
            <a:endParaRPr lang="en-GB" sz="3200" dirty="0"/>
          </a:p>
        </p:txBody>
      </p:sp>
      <p:sp>
        <p:nvSpPr>
          <p:cNvPr id="3" name="Google Shape;536;p39"/>
          <p:cNvSpPr/>
          <p:nvPr/>
        </p:nvSpPr>
        <p:spPr>
          <a:xfrm>
            <a:off x="10479710" y="222231"/>
            <a:ext cx="1450817" cy="400919"/>
          </a:xfrm>
          <a:prstGeom prst="roundRect">
            <a:avLst>
              <a:gd name="adj" fmla="val 16667"/>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schreiben</a:t>
            </a:r>
            <a:endParaRPr sz="1800" b="1">
              <a:solidFill>
                <a:srgbClr val="FFFFFF"/>
              </a:solidFill>
              <a:latin typeface="Century Gothic"/>
              <a:ea typeface="Century Gothic"/>
              <a:cs typeface="Century Gothic"/>
              <a:sym typeface="Century Gothic"/>
            </a:endParaRPr>
          </a:p>
        </p:txBody>
      </p:sp>
      <p:sp>
        <p:nvSpPr>
          <p:cNvPr id="4" name="Cloud Callout 3"/>
          <p:cNvSpPr/>
          <p:nvPr/>
        </p:nvSpPr>
        <p:spPr>
          <a:xfrm>
            <a:off x="46228" y="1409700"/>
            <a:ext cx="5353475" cy="3905250"/>
          </a:xfrm>
          <a:prstGeom prst="cloudCallout">
            <a:avLst>
              <a:gd name="adj1" fmla="val 38894"/>
              <a:gd name="adj2" fmla="val 34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Callout 4"/>
          <p:cNvSpPr/>
          <p:nvPr/>
        </p:nvSpPr>
        <p:spPr>
          <a:xfrm>
            <a:off x="7354272" y="1380782"/>
            <a:ext cx="4687440" cy="3905250"/>
          </a:xfrm>
          <a:prstGeom prst="cloudCallout">
            <a:avLst>
              <a:gd name="adj1" fmla="val -51266"/>
              <a:gd name="adj2" fmla="val 41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5201" y="5382843"/>
            <a:ext cx="5374502"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a:t>
            </a:r>
            <a:r>
              <a:rPr lang="en-GB" sz="2400" b="1" dirty="0" err="1">
                <a:solidFill>
                  <a:schemeClr val="accent5">
                    <a:lumMod val="50000"/>
                  </a:schemeClr>
                </a:solidFill>
                <a:latin typeface="Century Gothic" panose="020B0502020202020204" pitchFamily="34" charset="0"/>
              </a:rPr>
              <a:t>Ich</a:t>
            </a:r>
            <a:r>
              <a:rPr lang="en-GB" sz="2400" b="1" dirty="0">
                <a:solidFill>
                  <a:schemeClr val="accent5">
                    <a:lumMod val="50000"/>
                  </a:schemeClr>
                </a:solidFill>
                <a:latin typeface="Century Gothic" panose="020B0502020202020204" pitchFamily="34" charset="0"/>
              </a:rPr>
              <a:t> bin... </a:t>
            </a:r>
            <a:r>
              <a:rPr lang="en-GB" sz="2400" b="1" dirty="0" err="1">
                <a:solidFill>
                  <a:schemeClr val="accent5">
                    <a:lumMod val="50000"/>
                  </a:schemeClr>
                </a:solidFill>
                <a:latin typeface="Century Gothic" panose="020B0502020202020204" pitchFamily="34" charset="0"/>
              </a:rPr>
              <a:t>aber</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ich</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gehe</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jetzt</a:t>
            </a:r>
            <a:r>
              <a:rPr lang="en-GB" sz="2400" b="1" dirty="0">
                <a:solidFill>
                  <a:schemeClr val="accent5">
                    <a:lumMod val="50000"/>
                  </a:schemeClr>
                </a:solidFill>
                <a:latin typeface="Century Gothic" panose="020B0502020202020204" pitchFamily="34" charset="0"/>
              </a:rPr>
              <a:t>…”</a:t>
            </a:r>
          </a:p>
        </p:txBody>
      </p:sp>
      <p:pic>
        <p:nvPicPr>
          <p:cNvPr id="10" name="Picture 8" descr="C:\Users\RussK\AppData\Local\Microsoft\Windows\Temporary Internet Files\Content.IE5\KD8IL2OQ\shop-158317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2790" y="1853728"/>
            <a:ext cx="1301085" cy="1011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RussK\AppData\Local\Microsoft\Windows\Temporary Internet Files\Content.IE5\YTPV9QUG\d8xv5hz-e93a5d19-494d-44fe-8987-b85977b869ff[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1702" y="1732074"/>
            <a:ext cx="1609344" cy="929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RussK\AppData\Local\Microsoft\Windows\Temporary Internet Files\Content.IE5\8FOW89FH\15345-illustration-of-city-buildings-pv[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9041" y="2858475"/>
            <a:ext cx="1196270" cy="856734"/>
          </a:xfrm>
          <a:prstGeom prst="rect">
            <a:avLst/>
          </a:prstGeom>
          <a:noFill/>
          <a:ln>
            <a:noFill/>
          </a:ln>
        </p:spPr>
      </p:pic>
      <p:pic>
        <p:nvPicPr>
          <p:cNvPr id="16" name="Picture 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8552" y="3314016"/>
            <a:ext cx="1503610" cy="150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07553" y="5971281"/>
            <a:ext cx="2961563" cy="400110"/>
          </a:xfrm>
          <a:prstGeom prst="rect">
            <a:avLst/>
          </a:prstGeom>
          <a:noFill/>
        </p:spPr>
        <p:txBody>
          <a:bodyPr wrap="square" rtlCol="0">
            <a:spAutoFit/>
          </a:bodyPr>
          <a:lstStyle/>
          <a:p>
            <a:r>
              <a:rPr lang="en-GB" sz="2000" i="1">
                <a:solidFill>
                  <a:schemeClr val="accent5">
                    <a:lumMod val="50000"/>
                  </a:schemeClr>
                </a:solidFill>
                <a:latin typeface="Century Gothic" panose="020B0502020202020204" pitchFamily="34" charset="0"/>
              </a:rPr>
              <a:t>Wohin? – Where (to)?</a:t>
            </a:r>
            <a:endParaRPr lang="en-GB" sz="2000" i="1" dirty="0">
              <a:solidFill>
                <a:schemeClr val="accent5">
                  <a:lumMod val="50000"/>
                </a:schemeClr>
              </a:solidFill>
              <a:latin typeface="Century Gothic" panose="020B0502020202020204" pitchFamily="34" charset="0"/>
            </a:endParaRPr>
          </a:p>
        </p:txBody>
      </p:sp>
      <p:sp>
        <p:nvSpPr>
          <p:cNvPr id="15" name="TextBox 14"/>
          <p:cNvSpPr txBox="1"/>
          <p:nvPr/>
        </p:nvSpPr>
        <p:spPr>
          <a:xfrm>
            <a:off x="107553" y="632288"/>
            <a:ext cx="12084447"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Wolfgang and Heidi are trying to meet up, but they are so busy! </a:t>
            </a:r>
            <a:br>
              <a:rPr lang="en-GB" sz="2000" dirty="0">
                <a:solidFill>
                  <a:schemeClr val="accent5">
                    <a:lumMod val="50000"/>
                  </a:schemeClr>
                </a:solidFill>
                <a:latin typeface="Century Gothic" panose="020B0502020202020204" pitchFamily="34" charset="0"/>
              </a:rPr>
            </a:br>
            <a:r>
              <a:rPr lang="en-GB" sz="2000" dirty="0">
                <a:solidFill>
                  <a:schemeClr val="accent5">
                    <a:lumMod val="50000"/>
                  </a:schemeClr>
                </a:solidFill>
                <a:latin typeface="Century Gothic" panose="020B0502020202020204" pitchFamily="34" charset="0"/>
              </a:rPr>
              <a:t>Sie </a:t>
            </a:r>
            <a:r>
              <a:rPr lang="en-GB" sz="2000" dirty="0" err="1">
                <a:solidFill>
                  <a:schemeClr val="accent5">
                    <a:lumMod val="50000"/>
                  </a:schemeClr>
                </a:solidFill>
                <a:latin typeface="Century Gothic" panose="020B0502020202020204" pitchFamily="34" charset="0"/>
              </a:rPr>
              <a:t>schreiben</a:t>
            </a:r>
            <a:r>
              <a:rPr lang="en-GB" sz="2000" dirty="0">
                <a:solidFill>
                  <a:schemeClr val="accent5">
                    <a:lumMod val="50000"/>
                  </a:schemeClr>
                </a:solidFill>
                <a:latin typeface="Century Gothic" panose="020B0502020202020204" pitchFamily="34" charset="0"/>
              </a:rPr>
              <a:t> SMS: </a:t>
            </a:r>
            <a:r>
              <a:rPr lang="en-GB" sz="2000" b="1" dirty="0">
                <a:solidFill>
                  <a:schemeClr val="accent5">
                    <a:lumMod val="50000"/>
                  </a:schemeClr>
                </a:solidFill>
                <a:latin typeface="Century Gothic" panose="020B0502020202020204" pitchFamily="34" charset="0"/>
              </a:rPr>
              <a:t>“</a:t>
            </a:r>
            <a:r>
              <a:rPr lang="en-GB" sz="2000" b="1" dirty="0" err="1">
                <a:solidFill>
                  <a:schemeClr val="accent5">
                    <a:lumMod val="50000"/>
                  </a:schemeClr>
                </a:solidFill>
                <a:latin typeface="Century Gothic" panose="020B0502020202020204" pitchFamily="34" charset="0"/>
              </a:rPr>
              <a:t>Ich</a:t>
            </a:r>
            <a:r>
              <a:rPr lang="en-GB" sz="2000" b="1" dirty="0">
                <a:solidFill>
                  <a:schemeClr val="accent5">
                    <a:lumMod val="50000"/>
                  </a:schemeClr>
                </a:solidFill>
                <a:latin typeface="Century Gothic" panose="020B0502020202020204" pitchFamily="34" charset="0"/>
              </a:rPr>
              <a:t> bin... </a:t>
            </a:r>
            <a:r>
              <a:rPr lang="en-GB" sz="2000" b="1" dirty="0" err="1">
                <a:solidFill>
                  <a:schemeClr val="accent5">
                    <a:lumMod val="50000"/>
                  </a:schemeClr>
                </a:solidFill>
                <a:latin typeface="Century Gothic" panose="020B0502020202020204" pitchFamily="34" charset="0"/>
              </a:rPr>
              <a:t>aber</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ich</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gehe</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jetzt</a:t>
            </a:r>
            <a:r>
              <a:rPr lang="en-GB" sz="2000" b="1"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Schreib</a:t>
            </a:r>
            <a:r>
              <a:rPr lang="en-GB" sz="2000" dirty="0">
                <a:solidFill>
                  <a:schemeClr val="accent5">
                    <a:lumMod val="50000"/>
                  </a:schemeClr>
                </a:solidFill>
                <a:latin typeface="Century Gothic" panose="020B0502020202020204" pitchFamily="34" charset="0"/>
              </a:rPr>
              <a:t> </a:t>
            </a:r>
            <a:r>
              <a:rPr lang="en-GB" sz="2000" u="sng" dirty="0" err="1">
                <a:solidFill>
                  <a:schemeClr val="accent5">
                    <a:lumMod val="50000"/>
                  </a:schemeClr>
                </a:solidFill>
                <a:latin typeface="Century Gothic" panose="020B0502020202020204" pitchFamily="34" charset="0"/>
              </a:rPr>
              <a:t>drei</a:t>
            </a:r>
            <a:r>
              <a:rPr lang="en-GB" sz="2000" dirty="0">
                <a:solidFill>
                  <a:schemeClr val="accent5">
                    <a:lumMod val="50000"/>
                  </a:schemeClr>
                </a:solidFill>
                <a:latin typeface="Century Gothic" panose="020B0502020202020204" pitchFamily="34" charset="0"/>
              </a:rPr>
              <a:t> SMS </a:t>
            </a:r>
            <a:r>
              <a:rPr lang="en-GB" sz="2000" dirty="0" err="1">
                <a:solidFill>
                  <a:schemeClr val="accent5">
                    <a:lumMod val="50000"/>
                  </a:schemeClr>
                </a:solidFill>
                <a:latin typeface="Century Gothic" panose="020B0502020202020204" pitchFamily="34" charset="0"/>
              </a:rPr>
              <a:t>für</a:t>
            </a:r>
            <a:r>
              <a:rPr lang="en-GB" sz="2000" dirty="0">
                <a:solidFill>
                  <a:schemeClr val="accent5">
                    <a:lumMod val="50000"/>
                  </a:schemeClr>
                </a:solidFill>
                <a:latin typeface="Century Gothic" panose="020B0502020202020204" pitchFamily="34" charset="0"/>
              </a:rPr>
              <a:t> Wolfgang </a:t>
            </a:r>
            <a:r>
              <a:rPr lang="en-GB" sz="2000" b="1" i="1" dirty="0" err="1">
                <a:solidFill>
                  <a:schemeClr val="accent5">
                    <a:lumMod val="50000"/>
                  </a:schemeClr>
                </a:solidFill>
                <a:latin typeface="Century Gothic" panose="020B0502020202020204" pitchFamily="34" charset="0"/>
              </a:rPr>
              <a:t>oder</a:t>
            </a:r>
            <a:r>
              <a:rPr lang="en-GB" sz="2000" dirty="0">
                <a:solidFill>
                  <a:schemeClr val="accent5">
                    <a:lumMod val="50000"/>
                  </a:schemeClr>
                </a:solidFill>
                <a:latin typeface="Century Gothic" panose="020B0502020202020204" pitchFamily="34" charset="0"/>
              </a:rPr>
              <a:t> Heidi.  </a:t>
            </a:r>
          </a:p>
        </p:txBody>
      </p:sp>
      <p:pic>
        <p:nvPicPr>
          <p:cNvPr id="18" name="Picture 17">
            <a:extLst>
              <a:ext uri="{FF2B5EF4-FFF2-40B4-BE49-F238E27FC236}">
                <a16:creationId xmlns:a16="http://schemas.microsoft.com/office/drawing/2014/main" id="{486B043A-15D3-7145-ABD5-13750D7B02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9145" y="4487663"/>
            <a:ext cx="1895432" cy="1883728"/>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3702" y="4645411"/>
            <a:ext cx="1341446" cy="1804462"/>
          </a:xfrm>
          <a:prstGeom prst="rect">
            <a:avLst/>
          </a:prstGeom>
        </p:spPr>
      </p:pic>
      <p:pic>
        <p:nvPicPr>
          <p:cNvPr id="20" name="Picture 5" descr="C:\Users\RussK\AppData\Local\Microsoft\Windows\Temporary Internet Files\Content.IE5\KD8IL2OQ\Cinema-by-Merlin2525-Optimized[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145" y="3188866"/>
            <a:ext cx="1037817" cy="8769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RussK\AppData\Local\Microsoft\Windows\Temporary Internet Files\Content.IE5\MIZPLKQ0\muziek%20optreden[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52271" y="3013006"/>
            <a:ext cx="1002481" cy="742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0683" y="2224408"/>
            <a:ext cx="982688" cy="644889"/>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16825" y="1954641"/>
            <a:ext cx="1090307" cy="849247"/>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24170" y="3074839"/>
            <a:ext cx="1373978" cy="990982"/>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6277" y="3870118"/>
            <a:ext cx="850686" cy="846698"/>
          </a:xfrm>
          <a:prstGeom prst="rect">
            <a:avLst/>
          </a:prstGeom>
        </p:spPr>
      </p:pic>
    </p:spTree>
    <p:extLst>
      <p:ext uri="{BB962C8B-B14F-4D97-AF65-F5344CB8AC3E}">
        <p14:creationId xmlns:p14="http://schemas.microsoft.com/office/powerpoint/2010/main" val="73221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7D78C-3395-344E-AAA0-562787E86014}"/>
              </a:ext>
            </a:extLst>
          </p:cNvPr>
          <p:cNvSpPr>
            <a:spLocks noGrp="1"/>
          </p:cNvSpPr>
          <p:nvPr>
            <p:ph type="title"/>
          </p:nvPr>
        </p:nvSpPr>
        <p:spPr>
          <a:xfrm>
            <a:off x="5119437" y="-67878"/>
            <a:ext cx="1953126" cy="1883030"/>
          </a:xfrm>
        </p:spPr>
        <p:txBody>
          <a:bodyPr>
            <a:noAutofit/>
          </a:bodyPr>
          <a:lstStyle/>
          <a:p>
            <a:pPr algn="ctr"/>
            <a:r>
              <a:rPr lang="en-GB" sz="12000" b="1" dirty="0" err="1">
                <a:solidFill>
                  <a:srgbClr val="002060"/>
                </a:solidFill>
                <a:cs typeface="Calibri" panose="020F0502020204030204" pitchFamily="34" charset="0"/>
              </a:rPr>
              <a:t>st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buClrTx/>
              <a:buFontTx/>
              <a:buNone/>
            </a:pPr>
            <a:r>
              <a:rPr lang="en-GB" sz="6000" kern="1200" dirty="0">
                <a:solidFill>
                  <a:srgbClr val="FFCC00"/>
                </a:solidFill>
                <a:latin typeface="Century Gothic" panose="020B0502020202020204" pitchFamily="34" charset="0"/>
              </a:rPr>
              <a:t>st</a:t>
            </a:r>
            <a:r>
              <a:rPr lang="en-GB" sz="6000" kern="1200" dirty="0">
                <a:solidFill>
                  <a:srgbClr val="002060"/>
                </a:solidFill>
                <a:latin typeface="Century Gothic" panose="020B0502020202020204" pitchFamily="34" charset="0"/>
              </a:rPr>
              <a:t>ark</a:t>
            </a:r>
            <a:endParaRPr lang="en-GB" sz="6000" kern="12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buClrTx/>
              <a:buFontTx/>
              <a:buNone/>
            </a:pPr>
            <a:r>
              <a:rPr lang="en-GB" sz="5400" kern="1200" dirty="0" err="1">
                <a:solidFill>
                  <a:srgbClr val="002060"/>
                </a:solidFill>
                <a:latin typeface="Century Gothic" panose="020B0502020202020204" pitchFamily="34" charset="0"/>
                <a:ea typeface="+mn-ea"/>
                <a:cs typeface="+mn-cs"/>
              </a:rPr>
              <a:t>be</a:t>
            </a: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immt</a:t>
            </a:r>
            <a:endParaRPr lang="en-GB" sz="5400" kern="1200" dirty="0">
              <a:solidFill>
                <a:srgbClr val="FFCC00"/>
              </a:solidFill>
              <a:latin typeface="Century Gothic" panose="020B0502020202020204" pitchFamily="34" charset="0"/>
              <a:ea typeface="+mn-ea"/>
              <a:cs typeface="+mn-cs"/>
            </a:endParaRPr>
          </a:p>
        </p:txBody>
      </p:sp>
      <p:sp>
        <p:nvSpPr>
          <p:cNvPr id="6" name="Rectangle 5"/>
          <p:cNvSpPr/>
          <p:nvPr/>
        </p:nvSpPr>
        <p:spPr>
          <a:xfrm>
            <a:off x="256512" y="4260654"/>
            <a:ext cx="3734122" cy="923330"/>
          </a:xfrm>
          <a:prstGeom prst="rect">
            <a:avLst/>
          </a:prstGeom>
        </p:spPr>
        <p:txBody>
          <a:bodyPr wrap="square">
            <a:spAutoFit/>
          </a:bodyPr>
          <a:lstStyle/>
          <a:p>
            <a:pPr algn="ctr">
              <a:buClrTx/>
              <a:buFontTx/>
              <a:buNone/>
            </a:pPr>
            <a:r>
              <a:rPr lang="en-GB" sz="5400" kern="1200" dirty="0">
                <a:solidFill>
                  <a:srgbClr val="002060"/>
                </a:solidFill>
                <a:latin typeface="Century Gothic" panose="020B0502020202020204" pitchFamily="34" charset="0"/>
                <a:ea typeface="+mn-ea"/>
                <a:cs typeface="+mn-cs"/>
              </a:rPr>
              <a:t>ver</a:t>
            </a:r>
            <a:r>
              <a:rPr lang="en-GB" sz="5400" kern="1200" dirty="0">
                <a:solidFill>
                  <a:srgbClr val="FFCC00"/>
                </a:solidFill>
                <a:latin typeface="Century Gothic" panose="020B0502020202020204" pitchFamily="34" charset="0"/>
                <a:ea typeface="+mn-ea"/>
                <a:cs typeface="+mn-cs"/>
              </a:rPr>
              <a:t>st</a:t>
            </a:r>
            <a:r>
              <a:rPr lang="en-GB" sz="5400" kern="1200" dirty="0">
                <a:solidFill>
                  <a:srgbClr val="002060"/>
                </a:solidFill>
                <a:latin typeface="Century Gothic" panose="020B0502020202020204" pitchFamily="34" charset="0"/>
                <a:ea typeface="+mn-ea"/>
                <a:cs typeface="+mn-cs"/>
              </a:rPr>
              <a:t>ehen</a:t>
            </a:r>
            <a:endParaRPr lang="en-GB" sz="5400" kern="1200" dirty="0">
              <a:solidFill>
                <a:srgbClr val="FFCC00"/>
              </a:solidFill>
              <a:latin typeface="Century Gothic" panose="020B0502020202020204" pitchFamily="34" charset="0"/>
              <a:ea typeface="+mn-ea"/>
              <a:cs typeface="+mn-cs"/>
            </a:endParaRPr>
          </a:p>
        </p:txBody>
      </p:sp>
      <p:sp>
        <p:nvSpPr>
          <p:cNvPr id="7" name="Rectangle 6"/>
          <p:cNvSpPr/>
          <p:nvPr/>
        </p:nvSpPr>
        <p:spPr>
          <a:xfrm>
            <a:off x="8913540" y="3590943"/>
            <a:ext cx="2392307" cy="923330"/>
          </a:xfrm>
          <a:prstGeom prst="rect">
            <a:avLst/>
          </a:prstGeom>
        </p:spPr>
        <p:txBody>
          <a:bodyPr wrap="squar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adt</a:t>
            </a:r>
            <a:endParaRPr lang="en-GB" sz="5400" kern="1200" dirty="0">
              <a:solidFill>
                <a:srgbClr val="FFCC00"/>
              </a:solidFill>
              <a:latin typeface="Century Gothic" panose="020B0502020202020204" pitchFamily="34" charset="0"/>
              <a:ea typeface="+mn-ea"/>
              <a:cs typeface="+mn-cs"/>
            </a:endParaRPr>
          </a:p>
        </p:txBody>
      </p:sp>
      <p:sp>
        <p:nvSpPr>
          <p:cNvPr id="8" name="Rectangle 7"/>
          <p:cNvSpPr/>
          <p:nvPr/>
        </p:nvSpPr>
        <p:spPr>
          <a:xfrm>
            <a:off x="231034" y="606206"/>
            <a:ext cx="3616652" cy="923330"/>
          </a:xfrm>
          <a:prstGeom prst="rect">
            <a:avLst/>
          </a:prstGeom>
        </p:spPr>
        <p:txBody>
          <a:bodyPr wrap="squar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raße</a:t>
            </a:r>
            <a:endParaRPr lang="en-GB" sz="5400" kern="1200" dirty="0">
              <a:solidFill>
                <a:srgbClr val="FFCC00"/>
              </a:solidFill>
              <a:latin typeface="Century Gothic" panose="020B0502020202020204" pitchFamily="34" charset="0"/>
              <a:ea typeface="+mn-ea"/>
              <a:cs typeface="+mn-cs"/>
            </a:endParaRPr>
          </a:p>
        </p:txBody>
      </p:sp>
      <p:sp>
        <p:nvSpPr>
          <p:cNvPr id="9" name="Rectangle 8"/>
          <p:cNvSpPr/>
          <p:nvPr/>
        </p:nvSpPr>
        <p:spPr>
          <a:xfrm>
            <a:off x="8765813" y="606206"/>
            <a:ext cx="2432077" cy="923330"/>
          </a:xfrm>
          <a:prstGeom prst="rect">
            <a:avLst/>
          </a:prstGeom>
        </p:spPr>
        <p:txBody>
          <a:bodyPr wrap="none">
            <a:spAutoFit/>
          </a:bodyPr>
          <a:lstStyle/>
          <a:p>
            <a:pPr algn="ctr">
              <a:buClrTx/>
              <a:buFontTx/>
              <a:buNone/>
            </a:pPr>
            <a:r>
              <a:rPr lang="en-GB" sz="5400" kern="1200" dirty="0" err="1">
                <a:solidFill>
                  <a:srgbClr val="FFCC00"/>
                </a:solidFill>
                <a:latin typeface="Century Gothic" panose="020B0502020202020204" pitchFamily="34" charset="0"/>
                <a:ea typeface="+mn-ea"/>
                <a:cs typeface="+mn-cs"/>
              </a:rPr>
              <a:t>st</a:t>
            </a:r>
            <a:r>
              <a:rPr lang="en-GB" sz="5400" kern="1200" dirty="0" err="1">
                <a:solidFill>
                  <a:srgbClr val="002060"/>
                </a:solidFill>
                <a:latin typeface="Century Gothic" panose="020B0502020202020204" pitchFamily="34" charset="0"/>
                <a:ea typeface="+mn-ea"/>
                <a:cs typeface="+mn-cs"/>
              </a:rPr>
              <a:t>ehen</a:t>
            </a:r>
            <a:endParaRPr lang="en-GB" sz="5400" kern="1200" dirty="0">
              <a:solidFill>
                <a:srgbClr val="FFCC00"/>
              </a:solidFill>
              <a:latin typeface="Century Gothic" panose="020B0502020202020204" pitchFamily="34" charset="0"/>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spTree>
    <p:extLst>
      <p:ext uri="{BB962C8B-B14F-4D97-AF65-F5344CB8AC3E}">
        <p14:creationId xmlns:p14="http://schemas.microsoft.com/office/powerpoint/2010/main" val="79988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43" descr="background rectangle"/>
          <p:cNvPicPr preferRelativeResize="0"/>
          <p:nvPr/>
        </p:nvPicPr>
        <p:blipFill rotWithShape="1">
          <a:blip r:embed="rId3">
            <a:alphaModFix/>
          </a:blip>
          <a:srcRect/>
          <a:stretch/>
        </p:blipFill>
        <p:spPr>
          <a:xfrm>
            <a:off x="0" y="178265"/>
            <a:ext cx="6807200" cy="869950"/>
          </a:xfrm>
          <a:prstGeom prst="rect">
            <a:avLst/>
          </a:prstGeom>
          <a:noFill/>
          <a:ln>
            <a:noFill/>
          </a:ln>
        </p:spPr>
      </p:pic>
      <p:sp>
        <p:nvSpPr>
          <p:cNvPr id="681" name="Google Shape;681;p43"/>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Hausaufgaben</a:t>
            </a:r>
            <a:endParaRPr sz="3600" b="1">
              <a:solidFill>
                <a:schemeClr val="lt1"/>
              </a:solidFill>
            </a:endParaRPr>
          </a:p>
        </p:txBody>
      </p:sp>
      <p:pic>
        <p:nvPicPr>
          <p:cNvPr id="682" name="Google Shape;682;p43"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683" name="Google Shape;683;p43"/>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a:solidFill>
                  <a:srgbClr val="115076"/>
                </a:solidFill>
                <a:latin typeface="Century Gothic"/>
                <a:ea typeface="Century Gothic"/>
                <a:cs typeface="Century Gothic"/>
                <a:sym typeface="Century Gothic"/>
              </a:rPr>
              <a:t>Vocabulary Learning Homework (Term 3.1, Week 4)</a:t>
            </a:r>
            <a:endParaRPr sz="2800" dirty="0">
              <a:solidFill>
                <a:srgbClr val="115076"/>
              </a:solidFill>
              <a:latin typeface="Century Gothic"/>
              <a:ea typeface="Century Gothic"/>
              <a:cs typeface="Century Gothic"/>
              <a:sym typeface="Century Gothic"/>
            </a:endParaRPr>
          </a:p>
        </p:txBody>
      </p:sp>
      <p:sp>
        <p:nvSpPr>
          <p:cNvPr id="684" name="Google Shape;684;p43"/>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lvl="0"/>
            <a:r>
              <a:rPr lang="en-GB" sz="2400" dirty="0">
                <a:solidFill>
                  <a:srgbClr val="115076"/>
                </a:solidFill>
                <a:latin typeface="Century Gothic" panose="020B0502020202020204" pitchFamily="34" charset="0"/>
                <a:ea typeface="Century Gothic"/>
                <a:cs typeface="Century Gothic"/>
                <a:sym typeface="Century Gothic"/>
              </a:rPr>
              <a:t>Audio file: </a:t>
            </a:r>
            <a:r>
              <a:rPr lang="en-GB" sz="2400" dirty="0">
                <a:latin typeface="Century Gothic" panose="020B0502020202020204" pitchFamily="34" charset="0"/>
                <a:hlinkClick r:id="rId5" tooltip="Original URL: http://www.ncelp.org/audio/GY7T3-1W4. Click or tap if you trust this link."/>
              </a:rPr>
              <a:t>www.ncelp.org/audio/GY7T3-1W4</a:t>
            </a:r>
            <a:r>
              <a:rPr lang="en-GB" sz="2400" dirty="0">
                <a:latin typeface="Century Gothic" panose="020B0502020202020204" pitchFamily="34" charset="0"/>
              </a:rPr>
              <a:t> </a:t>
            </a:r>
            <a:r>
              <a:rPr lang="en-GB" sz="2400" dirty="0">
                <a:solidFill>
                  <a:srgbClr val="115076"/>
                </a:solidFill>
                <a:latin typeface="Century Gothic" panose="020B0502020202020204" pitchFamily="34" charset="0"/>
                <a:ea typeface="Century Gothic"/>
                <a:cs typeface="Century Gothic"/>
                <a:sym typeface="Century Gothic"/>
              </a:rPr>
              <a:t> </a:t>
            </a:r>
            <a:endParaRPr dirty="0">
              <a:latin typeface="Century Gothic" panose="020B0502020202020204" pitchFamily="34" charset="0"/>
            </a:endParaRPr>
          </a:p>
        </p:txBody>
      </p:sp>
      <p:sp>
        <p:nvSpPr>
          <p:cNvPr id="685" name="Google Shape;685;p43"/>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15076"/>
                </a:solidFill>
                <a:latin typeface="Century Gothic"/>
                <a:ea typeface="Century Gothic"/>
                <a:cs typeface="Century Gothic"/>
                <a:sym typeface="Century Gothic"/>
              </a:rPr>
              <a:t>Audio file QR code:</a:t>
            </a:r>
            <a:endParaRPr/>
          </a:p>
        </p:txBody>
      </p:sp>
      <p:sp>
        <p:nvSpPr>
          <p:cNvPr id="687" name="Google Shape;687;p43"/>
          <p:cNvSpPr txBox="1"/>
          <p:nvPr/>
        </p:nvSpPr>
        <p:spPr>
          <a:xfrm>
            <a:off x="175149" y="3849829"/>
            <a:ext cx="110668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15076"/>
                </a:solidFill>
                <a:latin typeface="Century Gothic"/>
                <a:ea typeface="Century Gothic"/>
                <a:cs typeface="Century Gothic"/>
                <a:sym typeface="Century Gothic"/>
              </a:rPr>
              <a:t>Student </a:t>
            </a:r>
            <a:r>
              <a:rPr lang="en-GB" sz="2400" dirty="0">
                <a:solidFill>
                  <a:srgbClr val="115076"/>
                </a:solidFill>
                <a:latin typeface="Century Gothic"/>
                <a:ea typeface="Century Gothic"/>
                <a:cs typeface="Century Gothic"/>
                <a:sym typeface="Century Gothic"/>
                <a:hlinkClick r:id="rId6"/>
              </a:rPr>
              <a:t>worksheet</a:t>
            </a:r>
            <a:endParaRPr dirty="0"/>
          </a:p>
        </p:txBody>
      </p:sp>
      <p:sp>
        <p:nvSpPr>
          <p:cNvPr id="688" name="Google Shape;688;p43"/>
          <p:cNvSpPr txBox="1"/>
          <p:nvPr/>
        </p:nvSpPr>
        <p:spPr>
          <a:xfrm>
            <a:off x="175149" y="4555407"/>
            <a:ext cx="103384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a:solidFill>
                  <a:srgbClr val="115076"/>
                </a:solidFill>
                <a:latin typeface="Century Gothic"/>
                <a:ea typeface="Century Gothic"/>
                <a:cs typeface="Century Gothic"/>
                <a:sym typeface="Century Gothic"/>
                <a:hlinkClick r:id="rId7"/>
              </a:rPr>
              <a:t>Quizlet link</a:t>
            </a:r>
            <a:br>
              <a:rPr lang="en-GB" sz="2400">
                <a:solidFill>
                  <a:schemeClr val="dk1"/>
                </a:solidFill>
                <a:latin typeface="Century Gothic"/>
                <a:ea typeface="Century Gothic"/>
                <a:cs typeface="Century Gothic"/>
                <a:sym typeface="Century Gothic"/>
              </a:rPr>
            </a:br>
            <a:endParaRPr sz="2400">
              <a:solidFill>
                <a:srgbClr val="115076"/>
              </a:solidFill>
              <a:latin typeface="Century Gothic"/>
              <a:ea typeface="Century Gothic"/>
              <a:cs typeface="Century Gothic"/>
              <a:sym typeface="Century Gothic"/>
            </a:endParaRPr>
          </a:p>
        </p:txBody>
      </p:sp>
      <p:sp>
        <p:nvSpPr>
          <p:cNvPr id="689" name="Google Shape;689;p43"/>
          <p:cNvSpPr/>
          <p:nvPr/>
        </p:nvSpPr>
        <p:spPr>
          <a:xfrm>
            <a:off x="175149" y="5373936"/>
            <a:ext cx="11066804"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E4E79"/>
                </a:solidFill>
                <a:latin typeface="Century Gothic"/>
                <a:ea typeface="Century Gothic"/>
                <a:cs typeface="Century Gothic"/>
                <a:sym typeface="Century Gothic"/>
              </a:rPr>
              <a:t>In addition, revisit:	</a:t>
            </a:r>
            <a:r>
              <a:rPr lang="en-GB" sz="2000" u="sng">
                <a:solidFill>
                  <a:srgbClr val="1E4E79"/>
                </a:solidFill>
                <a:latin typeface="Century Gothic"/>
                <a:ea typeface="Century Gothic"/>
                <a:cs typeface="Century Gothic"/>
                <a:sym typeface="Century Gothic"/>
                <a:hlinkClick r:id="rId8"/>
              </a:rPr>
              <a:t>Term 2.2 Week 4</a:t>
            </a:r>
            <a:endParaRPr sz="200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a:solidFill>
                  <a:srgbClr val="1E4E79"/>
                </a:solidFill>
                <a:latin typeface="Century Gothic"/>
                <a:ea typeface="Century Gothic"/>
                <a:cs typeface="Century Gothic"/>
                <a:sym typeface="Century Gothic"/>
              </a:rPr>
              <a:t>			</a:t>
            </a:r>
            <a:r>
              <a:rPr lang="en-GB" sz="2000" u="sng">
                <a:solidFill>
                  <a:srgbClr val="1E4E79"/>
                </a:solidFill>
                <a:latin typeface="Century Gothic"/>
                <a:ea typeface="Century Gothic"/>
                <a:cs typeface="Century Gothic"/>
                <a:sym typeface="Century Gothic"/>
                <a:hlinkClick r:id="rId9"/>
              </a:rPr>
              <a:t>Term 2.1 Week 3</a:t>
            </a:r>
            <a:br>
              <a:rPr lang="en-GB" sz="2000">
                <a:solidFill>
                  <a:srgbClr val="1E4E79"/>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p:txBody>
      </p:sp>
      <p:pic>
        <p:nvPicPr>
          <p:cNvPr id="690" name="Google Shape;690;p43" descr="the letter Q"/>
          <p:cNvPicPr preferRelativeResize="0"/>
          <p:nvPr/>
        </p:nvPicPr>
        <p:blipFill rotWithShape="1">
          <a:blip r:embed="rId10">
            <a:alphaModFix/>
          </a:blip>
          <a:srcRect/>
          <a:stretch/>
        </p:blipFill>
        <p:spPr>
          <a:xfrm>
            <a:off x="10641925" y="4800601"/>
            <a:ext cx="1300638" cy="1300638"/>
          </a:xfrm>
          <a:prstGeom prst="rect">
            <a:avLst/>
          </a:prstGeom>
          <a:noFill/>
          <a:ln>
            <a:noFill/>
          </a:ln>
        </p:spPr>
      </p:pic>
      <p:pic>
        <p:nvPicPr>
          <p:cNvPr id="12" name="Picture 11"/>
          <p:cNvPicPr/>
          <p:nvPr/>
        </p:nvPicPr>
        <p:blipFill>
          <a:blip r:embed="rId11" cstate="print">
            <a:extLst>
              <a:ext uri="{28A0092B-C50C-407E-A947-70E740481C1C}">
                <a14:useLocalDpi xmlns:a14="http://schemas.microsoft.com/office/drawing/2010/main" val="0"/>
              </a:ext>
            </a:extLst>
          </a:blip>
          <a:stretch>
            <a:fillRect/>
          </a:stretch>
        </p:blipFill>
        <p:spPr>
          <a:xfrm>
            <a:off x="3403600" y="2688818"/>
            <a:ext cx="971550" cy="9715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89" name="Google Shape;89;p3"/>
          <p:cNvSpPr/>
          <p:nvPr/>
        </p:nvSpPr>
        <p:spPr>
          <a:xfrm>
            <a:off x="10787513" y="247046"/>
            <a:ext cx="116981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3" name="Oval Callout 2"/>
          <p:cNvSpPr/>
          <p:nvPr/>
        </p:nvSpPr>
        <p:spPr>
          <a:xfrm>
            <a:off x="840229" y="1356523"/>
            <a:ext cx="3797099" cy="1638264"/>
          </a:xfrm>
          <a:prstGeom prst="wedgeEllipseCallout">
            <a:avLst>
              <a:gd name="adj1" fmla="val 49261"/>
              <a:gd name="adj2" fmla="val 58513"/>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176128" y="1882023"/>
            <a:ext cx="3589762" cy="461665"/>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Ich</a:t>
            </a:r>
            <a:r>
              <a:rPr lang="en-GB" sz="2400" dirty="0">
                <a:solidFill>
                  <a:schemeClr val="bg1"/>
                </a:solidFill>
                <a:latin typeface="Century Gothic" panose="020B0502020202020204" pitchFamily="34" charset="0"/>
              </a:rPr>
              <a:t> mag </a:t>
            </a:r>
            <a:r>
              <a:rPr lang="en-GB" sz="2400" dirty="0" err="1">
                <a:solidFill>
                  <a:schemeClr val="bg1"/>
                </a:solidFill>
                <a:latin typeface="Century Gothic" panose="020B0502020202020204" pitchFamily="34" charset="0"/>
              </a:rPr>
              <a:t>Kunst</a:t>
            </a:r>
            <a:r>
              <a:rPr lang="en-GB" sz="2400" dirty="0">
                <a:solidFill>
                  <a:schemeClr val="bg1"/>
                </a:solidFill>
                <a:latin typeface="Century Gothic" panose="020B0502020202020204" pitchFamily="34" charset="0"/>
              </a:rPr>
              <a:t>.</a:t>
            </a:r>
            <a:endParaRPr lang="en-GB" sz="4000" dirty="0">
              <a:solidFill>
                <a:schemeClr val="bg1"/>
              </a:solidFill>
              <a:latin typeface="Century Gothic" panose="020B0502020202020204" pitchFamily="34" charset="0"/>
            </a:endParaRPr>
          </a:p>
        </p:txBody>
      </p:sp>
      <p:sp>
        <p:nvSpPr>
          <p:cNvPr id="4" name="Oval Callout 3"/>
          <p:cNvSpPr/>
          <p:nvPr/>
        </p:nvSpPr>
        <p:spPr>
          <a:xfrm>
            <a:off x="7707506" y="1069333"/>
            <a:ext cx="2808515" cy="482265"/>
          </a:xfrm>
          <a:prstGeom prst="wedgeEllipseCallout">
            <a:avLst>
              <a:gd name="adj1" fmla="val 59400"/>
              <a:gd name="adj2" fmla="val 55728"/>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878746" y="1069333"/>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d_ _ M _ _ _ _ _ !</a:t>
            </a:r>
          </a:p>
        </p:txBody>
      </p:sp>
      <p:sp>
        <p:nvSpPr>
          <p:cNvPr id="24" name="TextBox 23"/>
          <p:cNvSpPr txBox="1"/>
          <p:nvPr/>
        </p:nvSpPr>
        <p:spPr>
          <a:xfrm>
            <a:off x="8076257" y="1079632"/>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das Museum!</a:t>
            </a:r>
          </a:p>
        </p:txBody>
      </p:sp>
      <p:pic>
        <p:nvPicPr>
          <p:cNvPr id="25" name="Picture 24" descr="people inside dinosaur fossil museum during day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9254" y="2827881"/>
            <a:ext cx="2540000" cy="338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8076257" y="2738078"/>
            <a:ext cx="3797099" cy="1638264"/>
          </a:xfrm>
          <a:prstGeom prst="wedgeEllipseCallout">
            <a:avLst>
              <a:gd name="adj1" fmla="val -65556"/>
              <a:gd name="adj2" fmla="val -26207"/>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 name="TextBox 7"/>
          <p:cNvSpPr txBox="1"/>
          <p:nvPr/>
        </p:nvSpPr>
        <p:spPr>
          <a:xfrm>
            <a:off x="8622228" y="3325589"/>
            <a:ext cx="3138363" cy="461665"/>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Wir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essen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dort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Eis</a:t>
            </a:r>
            <a:r>
              <a:rPr lang="en-GB" sz="2400" dirty="0">
                <a:solidFill>
                  <a:schemeClr val="bg1"/>
                </a:solidFill>
                <a:latin typeface="Century Gothic" panose="020B0502020202020204" pitchFamily="34" charset="0"/>
              </a:rPr>
              <a:t>. </a:t>
            </a:r>
            <a:endParaRPr lang="en-GB" sz="4000" dirty="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23" name="TextBox 22"/>
          <p:cNvSpPr txBox="1"/>
          <p:nvPr/>
        </p:nvSpPr>
        <p:spPr>
          <a:xfrm>
            <a:off x="1200128" y="1699834"/>
            <a:ext cx="3589762" cy="830997"/>
          </a:xfrm>
          <a:prstGeom prst="rect">
            <a:avLst/>
          </a:prstGeom>
          <a:noFill/>
        </p:spPr>
        <p:txBody>
          <a:bodyPr wrap="square" rtlCol="0">
            <a:spAutoFit/>
          </a:bodyPr>
          <a:lstStyle/>
          <a:p>
            <a:r>
              <a:rPr lang="en-GB" sz="2400">
                <a:solidFill>
                  <a:schemeClr val="bg1"/>
                </a:solidFill>
                <a:latin typeface="Century Gothic" panose="020B0502020202020204" pitchFamily="34" charset="0"/>
              </a:rPr>
              <a:t>Ich mag Naturwissenschaften.</a:t>
            </a:r>
            <a:endParaRPr lang="en-GB" sz="4000">
              <a:solidFill>
                <a:schemeClr val="bg1"/>
              </a:solidFill>
              <a:latin typeface="Century Gothic" panose="020B0502020202020204" pitchFamily="34" charset="0"/>
            </a:endParaRPr>
          </a:p>
        </p:txBody>
      </p:sp>
      <p:sp>
        <p:nvSpPr>
          <p:cNvPr id="4" name="Oval Callout 3"/>
          <p:cNvSpPr/>
          <p:nvPr/>
        </p:nvSpPr>
        <p:spPr>
          <a:xfrm>
            <a:off x="7707506" y="1069333"/>
            <a:ext cx="2808515" cy="482265"/>
          </a:xfrm>
          <a:prstGeom prst="wedgeEllipseCallout">
            <a:avLst>
              <a:gd name="adj1" fmla="val 59400"/>
              <a:gd name="adj2" fmla="val 55728"/>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8340874" y="1082549"/>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 _ _ K _ _ _!</a:t>
            </a:r>
          </a:p>
        </p:txBody>
      </p:sp>
      <p:sp>
        <p:nvSpPr>
          <p:cNvPr id="24" name="TextBox 23"/>
          <p:cNvSpPr txBox="1"/>
          <p:nvPr/>
        </p:nvSpPr>
        <p:spPr>
          <a:xfrm>
            <a:off x="8340874" y="1082549"/>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das Kino!</a:t>
            </a:r>
          </a:p>
        </p:txBody>
      </p:sp>
      <p:pic>
        <p:nvPicPr>
          <p:cNvPr id="15" name="Picture 2" descr="blue concrete building during day 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52" y="1737923"/>
            <a:ext cx="3175000" cy="4232275"/>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89;p3"/>
          <p:cNvSpPr/>
          <p:nvPr/>
        </p:nvSpPr>
        <p:spPr>
          <a:xfrm>
            <a:off x="10787513" y="247046"/>
            <a:ext cx="116981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591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840229" y="1356523"/>
            <a:ext cx="3797099" cy="1638264"/>
          </a:xfrm>
          <a:prstGeom prst="wedgeEllipseCallout">
            <a:avLst>
              <a:gd name="adj1" fmla="val 49261"/>
              <a:gd name="adj2" fmla="val 58513"/>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 name="TextBox 9"/>
          <p:cNvSpPr txBox="1"/>
          <p:nvPr/>
        </p:nvSpPr>
        <p:spPr>
          <a:xfrm>
            <a:off x="914160" y="1774719"/>
            <a:ext cx="3745456" cy="830997"/>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Wir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fahren</a:t>
            </a:r>
            <a:r>
              <a:rPr lang="en-GB" sz="2400" dirty="0">
                <a:solidFill>
                  <a:schemeClr val="bg1"/>
                </a:solidFill>
                <a:latin typeface="Century Gothic" panose="020B0502020202020204" pitchFamily="34" charset="0"/>
              </a:rPr>
              <a:t> am </a:t>
            </a:r>
          </a:p>
          <a:p>
            <a:r>
              <a:rPr lang="en-GB" sz="2400" dirty="0" err="1">
                <a:solidFill>
                  <a:schemeClr val="bg1"/>
                </a:solidFill>
                <a:latin typeface="Century Gothic" panose="020B0502020202020204" pitchFamily="34" charset="0"/>
              </a:rPr>
              <a:t>Wochenende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dort</a:t>
            </a:r>
            <a:r>
              <a:rPr lang="en-GB" sz="2400" dirty="0">
                <a:solidFill>
                  <a:schemeClr val="bg1"/>
                </a:solidFill>
                <a:latin typeface="Century Gothic" panose="020B0502020202020204" pitchFamily="34" charset="0"/>
              </a:rPr>
              <a:t> Rad. </a:t>
            </a:r>
            <a:endParaRPr lang="en-GB" sz="4000" dirty="0">
              <a:solidFill>
                <a:schemeClr val="bg1"/>
              </a:solidFill>
              <a:latin typeface="Century Gothic" panose="020B0502020202020204" pitchFamily="34" charset="0"/>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4" name="Oval Callout 3"/>
          <p:cNvSpPr/>
          <p:nvPr/>
        </p:nvSpPr>
        <p:spPr>
          <a:xfrm>
            <a:off x="7707506" y="1069333"/>
            <a:ext cx="2808515" cy="482265"/>
          </a:xfrm>
          <a:prstGeom prst="wedgeEllipseCallout">
            <a:avLst>
              <a:gd name="adj1" fmla="val 59400"/>
              <a:gd name="adj2" fmla="val 55728"/>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878746" y="1069333"/>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d_ _ S _ _ _ _ !</a:t>
            </a:r>
          </a:p>
        </p:txBody>
      </p:sp>
      <p:sp>
        <p:nvSpPr>
          <p:cNvPr id="24" name="TextBox 23"/>
          <p:cNvSpPr txBox="1"/>
          <p:nvPr/>
        </p:nvSpPr>
        <p:spPr>
          <a:xfrm>
            <a:off x="8308504" y="1079632"/>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die Stadt!</a:t>
            </a:r>
          </a:p>
        </p:txBody>
      </p:sp>
      <p:pic>
        <p:nvPicPr>
          <p:cNvPr id="25" name="Picture 8" descr="city buildings during night 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4509" y="2827881"/>
            <a:ext cx="2286000" cy="342214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89;p3"/>
          <p:cNvSpPr/>
          <p:nvPr/>
        </p:nvSpPr>
        <p:spPr>
          <a:xfrm>
            <a:off x="10787513" y="247046"/>
            <a:ext cx="116981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749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Oval Callout 2"/>
          <p:cNvSpPr/>
          <p:nvPr/>
        </p:nvSpPr>
        <p:spPr>
          <a:xfrm>
            <a:off x="8076257" y="2738078"/>
            <a:ext cx="3797099" cy="1638264"/>
          </a:xfrm>
          <a:prstGeom prst="wedgeEllipseCallout">
            <a:avLst>
              <a:gd name="adj1" fmla="val -65556"/>
              <a:gd name="adj2" fmla="val -26207"/>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Google Shape;87;p3" descr="background rectangle"/>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88" name="Google Shape;88;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Vokabeln</a:t>
            </a:r>
            <a:endParaRPr sz="3600" b="1">
              <a:solidFill>
                <a:schemeClr val="lt1"/>
              </a:solidFill>
            </a:endParaRPr>
          </a:p>
        </p:txBody>
      </p:sp>
      <p:sp>
        <p:nvSpPr>
          <p:cNvPr id="90" name="Google Shape;90;p3"/>
          <p:cNvSpPr/>
          <p:nvPr/>
        </p:nvSpPr>
        <p:spPr>
          <a:xfrm>
            <a:off x="3048000" y="282883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0CF36FA6-52A2-5A49-B929-9F5050187088}"/>
              </a:ext>
            </a:extLst>
          </p:cNvPr>
          <p:cNvPicPr>
            <a:picLocks noChangeAspect="1"/>
          </p:cNvPicPr>
          <p:nvPr/>
        </p:nvPicPr>
        <p:blipFill>
          <a:blip r:embed="rId4"/>
          <a:stretch>
            <a:fillRect/>
          </a:stretch>
        </p:blipFill>
        <p:spPr>
          <a:xfrm>
            <a:off x="4156276" y="2326818"/>
            <a:ext cx="3802457" cy="40990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7509" y="835692"/>
            <a:ext cx="1341446" cy="1804462"/>
          </a:xfrm>
          <a:prstGeom prst="rect">
            <a:avLst/>
          </a:prstGeom>
        </p:spPr>
      </p:pic>
      <p:sp>
        <p:nvSpPr>
          <p:cNvPr id="23" name="TextBox 22"/>
          <p:cNvSpPr txBox="1"/>
          <p:nvPr/>
        </p:nvSpPr>
        <p:spPr>
          <a:xfrm>
            <a:off x="1200128" y="1699834"/>
            <a:ext cx="3589762" cy="830997"/>
          </a:xfrm>
          <a:prstGeom prst="rect">
            <a:avLst/>
          </a:prstGeom>
          <a:noFill/>
        </p:spPr>
        <p:txBody>
          <a:bodyPr wrap="square" rtlCol="0">
            <a:spAutoFit/>
          </a:bodyPr>
          <a:lstStyle/>
          <a:p>
            <a:r>
              <a:rPr lang="en-GB" sz="2400">
                <a:solidFill>
                  <a:schemeClr val="bg1"/>
                </a:solidFill>
                <a:latin typeface="Century Gothic" panose="020B0502020202020204" pitchFamily="34" charset="0"/>
              </a:rPr>
              <a:t>Ich mag Naturwissenschaften.</a:t>
            </a:r>
            <a:endParaRPr lang="en-GB" sz="4000">
              <a:solidFill>
                <a:schemeClr val="bg1"/>
              </a:solidFill>
              <a:latin typeface="Century Gothic" panose="020B0502020202020204" pitchFamily="34" charset="0"/>
            </a:endParaRPr>
          </a:p>
        </p:txBody>
      </p:sp>
      <p:sp>
        <p:nvSpPr>
          <p:cNvPr id="4" name="Oval Callout 3"/>
          <p:cNvSpPr/>
          <p:nvPr/>
        </p:nvSpPr>
        <p:spPr>
          <a:xfrm>
            <a:off x="7166291" y="1075672"/>
            <a:ext cx="3210726" cy="624162"/>
          </a:xfrm>
          <a:prstGeom prst="wedgeEllipseCallout">
            <a:avLst>
              <a:gd name="adj1" fmla="val 62499"/>
              <a:gd name="adj2" fmla="val 35769"/>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354793" y="1154020"/>
            <a:ext cx="3342716"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 _ _ K _ _ _ _ _ _ _ !</a:t>
            </a:r>
          </a:p>
        </p:txBody>
      </p:sp>
      <p:sp>
        <p:nvSpPr>
          <p:cNvPr id="24" name="TextBox 23"/>
          <p:cNvSpPr txBox="1"/>
          <p:nvPr/>
        </p:nvSpPr>
        <p:spPr>
          <a:xfrm>
            <a:off x="7846509" y="1148644"/>
            <a:ext cx="2530508"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das Konzert!</a:t>
            </a:r>
          </a:p>
        </p:txBody>
      </p:sp>
      <p:sp>
        <p:nvSpPr>
          <p:cNvPr id="25" name="TextBox 24"/>
          <p:cNvSpPr txBox="1"/>
          <p:nvPr/>
        </p:nvSpPr>
        <p:spPr>
          <a:xfrm>
            <a:off x="8496772" y="3198168"/>
            <a:ext cx="4680656" cy="830997"/>
          </a:xfrm>
          <a:prstGeom prst="rect">
            <a:avLst/>
          </a:prstGeom>
          <a:noFill/>
        </p:spPr>
        <p:txBody>
          <a:bodyPr wrap="square" rtlCol="0">
            <a:spAutoFit/>
          </a:bodyPr>
          <a:lstStyle/>
          <a:p>
            <a:r>
              <a:rPr lang="en-GB" sz="2400">
                <a:solidFill>
                  <a:schemeClr val="bg1"/>
                </a:solidFill>
                <a:latin typeface="Century Gothic" panose="020B0502020202020204" pitchFamily="34" charset="0"/>
              </a:rPr>
              <a:t>Ich spiele am Abend Klarinette. </a:t>
            </a:r>
            <a:endParaRPr lang="en-GB" sz="4000">
              <a:solidFill>
                <a:schemeClr val="bg1"/>
              </a:solidFill>
              <a:latin typeface="Century Gothic" panose="020B0502020202020204" pitchFamily="34" charset="0"/>
            </a:endParaRPr>
          </a:p>
        </p:txBody>
      </p:sp>
      <p:pic>
        <p:nvPicPr>
          <p:cNvPr id="26" name="Picture 2" descr="people watching band on the st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14" y="1379476"/>
            <a:ext cx="3175000" cy="475615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89;p3"/>
          <p:cNvSpPr/>
          <p:nvPr/>
        </p:nvSpPr>
        <p:spPr>
          <a:xfrm>
            <a:off x="10787513" y="247046"/>
            <a:ext cx="116981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0856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4436</TotalTime>
  <Words>6342</Words>
  <Application>Microsoft Macintosh PowerPoint</Application>
  <PresentationFormat>Widescreen</PresentationFormat>
  <Paragraphs>906</Paragraphs>
  <Slides>50</Slides>
  <Notes>50</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50</vt:i4>
      </vt:variant>
    </vt:vector>
  </HeadingPairs>
  <TitlesOfParts>
    <vt:vector size="55" baseType="lpstr">
      <vt:lpstr>Century Gothic</vt:lpstr>
      <vt:lpstr>Calibri</vt:lpstr>
      <vt:lpstr>Arial</vt:lpstr>
      <vt:lpstr>1_Office Theme</vt:lpstr>
      <vt:lpstr>Office Theme</vt:lpstr>
      <vt:lpstr>Talking about movement into, and location in, places</vt:lpstr>
      <vt:lpstr>st- </vt:lpstr>
      <vt:lpstr>st</vt:lpstr>
      <vt:lpstr>st</vt:lpstr>
      <vt:lpstr>st</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Talking about where something or someone is moving to</vt:lpstr>
      <vt:lpstr>Talking about where something is</vt:lpstr>
      <vt:lpstr>R2 and R3: summary</vt:lpstr>
      <vt:lpstr>Mia sendet Katja eine SMS*</vt:lpstr>
      <vt:lpstr>Ich gehe oder ich bin?</vt:lpstr>
      <vt:lpstr>Talking about movement into, and location in, places</vt:lpstr>
      <vt:lpstr>SCH oder ST? </vt:lpstr>
      <vt:lpstr>SCH oder ST? </vt:lpstr>
      <vt:lpstr>Vokabeln</vt:lpstr>
      <vt:lpstr>Vokabeln</vt:lpstr>
      <vt:lpstr>Vokabeln</vt:lpstr>
      <vt:lpstr>Vokabeln</vt:lpstr>
      <vt:lpstr>Vokabeln</vt:lpstr>
      <vt:lpstr>Vokabeln</vt:lpstr>
      <vt:lpstr>Vokabeln</vt:lpstr>
      <vt:lpstr>Vokabeln</vt:lpstr>
      <vt:lpstr>Using auf to mean ‘at’ or ‘to’</vt:lpstr>
      <vt:lpstr>Saying ‘to’ and ‘in’ in French</vt:lpstr>
      <vt:lpstr>Saying ‘to’ and ‘in’ in French</vt:lpstr>
      <vt:lpstr>Wolfgang und Mia gehen shoppen</vt:lpstr>
      <vt:lpstr>Wo ist er/sie? Wohin geht er/sie?</vt:lpstr>
      <vt:lpstr>Self-study version</vt:lpstr>
      <vt:lpstr>Wo ist er/sie? Wohin geht er/sie?</vt:lpstr>
      <vt:lpstr>Wo bist du? Wohin gehst du?</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movement into, and location in, places</dc:title>
  <dc:creator>Mrs M Yates</dc:creator>
  <cp:lastModifiedBy>Helen Thomas</cp:lastModifiedBy>
  <cp:revision>684</cp:revision>
  <dcterms:created xsi:type="dcterms:W3CDTF">2020-02-23T17:51:07Z</dcterms:created>
  <dcterms:modified xsi:type="dcterms:W3CDTF">2020-05-04T09:39:10Z</dcterms:modified>
</cp:coreProperties>
</file>