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94"/>
  </p:notesMasterIdLst>
  <p:handoutMasterIdLst>
    <p:handoutMasterId r:id="rId95"/>
  </p:handoutMasterIdLst>
  <p:sldIdLst>
    <p:sldId id="609" r:id="rId4"/>
    <p:sldId id="714" r:id="rId5"/>
    <p:sldId id="722" r:id="rId6"/>
    <p:sldId id="258" r:id="rId7"/>
    <p:sldId id="665" r:id="rId8"/>
    <p:sldId id="666" r:id="rId9"/>
    <p:sldId id="259" r:id="rId10"/>
    <p:sldId id="260" r:id="rId11"/>
    <p:sldId id="261" r:id="rId12"/>
    <p:sldId id="638" r:id="rId13"/>
    <p:sldId id="438" r:id="rId14"/>
    <p:sldId id="578" r:id="rId15"/>
    <p:sldId id="579" r:id="rId16"/>
    <p:sldId id="580" r:id="rId17"/>
    <p:sldId id="667" r:id="rId18"/>
    <p:sldId id="668" r:id="rId19"/>
    <p:sldId id="263" r:id="rId20"/>
    <p:sldId id="319" r:id="rId21"/>
    <p:sldId id="615" r:id="rId22"/>
    <p:sldId id="652" r:id="rId23"/>
    <p:sldId id="654" r:id="rId24"/>
    <p:sldId id="653" r:id="rId25"/>
    <p:sldId id="655" r:id="rId26"/>
    <p:sldId id="656" r:id="rId27"/>
    <p:sldId id="657" r:id="rId28"/>
    <p:sldId id="651" r:id="rId29"/>
    <p:sldId id="616" r:id="rId30"/>
    <p:sldId id="647" r:id="rId31"/>
    <p:sldId id="648" r:id="rId32"/>
    <p:sldId id="640" r:id="rId33"/>
    <p:sldId id="641" r:id="rId34"/>
    <p:sldId id="642" r:id="rId35"/>
    <p:sldId id="643" r:id="rId36"/>
    <p:sldId id="649" r:id="rId37"/>
    <p:sldId id="650" r:id="rId38"/>
    <p:sldId id="669" r:id="rId39"/>
    <p:sldId id="670" r:id="rId40"/>
    <p:sldId id="671" r:id="rId41"/>
    <p:sldId id="672" r:id="rId42"/>
    <p:sldId id="661" r:id="rId43"/>
    <p:sldId id="662" r:id="rId44"/>
    <p:sldId id="645" r:id="rId45"/>
    <p:sldId id="646" r:id="rId46"/>
    <p:sldId id="673" r:id="rId47"/>
    <p:sldId id="674" r:id="rId48"/>
    <p:sldId id="675" r:id="rId49"/>
    <p:sldId id="676" r:id="rId50"/>
    <p:sldId id="677" r:id="rId51"/>
    <p:sldId id="678" r:id="rId52"/>
    <p:sldId id="685" r:id="rId53"/>
    <p:sldId id="686" r:id="rId54"/>
    <p:sldId id="679" r:id="rId55"/>
    <p:sldId id="680" r:id="rId56"/>
    <p:sldId id="681" r:id="rId57"/>
    <p:sldId id="682" r:id="rId58"/>
    <p:sldId id="683" r:id="rId59"/>
    <p:sldId id="684" r:id="rId60"/>
    <p:sldId id="689" r:id="rId61"/>
    <p:sldId id="688" r:id="rId62"/>
    <p:sldId id="687" r:id="rId63"/>
    <p:sldId id="691" r:id="rId64"/>
    <p:sldId id="692" r:id="rId65"/>
    <p:sldId id="693" r:id="rId66"/>
    <p:sldId id="694" r:id="rId67"/>
    <p:sldId id="695" r:id="rId68"/>
    <p:sldId id="697" r:id="rId69"/>
    <p:sldId id="698" r:id="rId70"/>
    <p:sldId id="705" r:id="rId71"/>
    <p:sldId id="712" r:id="rId72"/>
    <p:sldId id="708" r:id="rId73"/>
    <p:sldId id="713" r:id="rId74"/>
    <p:sldId id="707" r:id="rId75"/>
    <p:sldId id="706" r:id="rId76"/>
    <p:sldId id="709" r:id="rId77"/>
    <p:sldId id="710" r:id="rId78"/>
    <p:sldId id="711" r:id="rId79"/>
    <p:sldId id="699" r:id="rId80"/>
    <p:sldId id="700" r:id="rId81"/>
    <p:sldId id="701" r:id="rId82"/>
    <p:sldId id="702" r:id="rId83"/>
    <p:sldId id="715" r:id="rId84"/>
    <p:sldId id="720" r:id="rId85"/>
    <p:sldId id="717" r:id="rId86"/>
    <p:sldId id="719" r:id="rId87"/>
    <p:sldId id="716" r:id="rId88"/>
    <p:sldId id="721" r:id="rId89"/>
    <p:sldId id="723" r:id="rId90"/>
    <p:sldId id="724" r:id="rId91"/>
    <p:sldId id="725" r:id="rId92"/>
    <p:sldId id="726" r:id="rId93"/>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87D1E"/>
    <a:srgbClr val="FF6600"/>
    <a:srgbClr val="FA65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1" autoAdjust="0"/>
    <p:restoredTop sz="86412" autoAdjust="0"/>
  </p:normalViewPr>
  <p:slideViewPr>
    <p:cSldViewPr snapToGrid="0">
      <p:cViewPr varScale="1">
        <p:scale>
          <a:sx n="66" d="100"/>
          <a:sy n="66" d="100"/>
        </p:scale>
        <p:origin x="1124" y="32"/>
      </p:cViewPr>
      <p:guideLst/>
    </p:cSldViewPr>
  </p:slideViewPr>
  <p:outlineViewPr>
    <p:cViewPr>
      <p:scale>
        <a:sx n="33" d="100"/>
        <a:sy n="33" d="100"/>
      </p:scale>
      <p:origin x="0" y="-7680"/>
    </p:cViewPr>
  </p:outlineViewPr>
  <p:notesTextViewPr>
    <p:cViewPr>
      <p:scale>
        <a:sx n="1" d="1"/>
        <a:sy n="1" d="1"/>
      </p:scale>
      <p:origin x="0" y="0"/>
    </p:cViewPr>
  </p:notesTextViewPr>
  <p:sorterViewPr>
    <p:cViewPr varScale="1">
      <p:scale>
        <a:sx n="100" d="100"/>
        <a:sy n="100" d="100"/>
      </p:scale>
      <p:origin x="0" y="-195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handoutMaster" Target="handoutMasters/handout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F7CC87-8B8F-431D-8A05-B46F2413C8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8524F7B-396E-4B5C-858E-84F906AA48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0A7A2F-355B-4AA7-B3DD-B0DC8A96461A}" type="datetimeFigureOut">
              <a:rPr lang="en-GB" smtClean="0"/>
              <a:t>02/08/2022</a:t>
            </a:fld>
            <a:endParaRPr lang="en-GB"/>
          </a:p>
        </p:txBody>
      </p:sp>
      <p:sp>
        <p:nvSpPr>
          <p:cNvPr id="4" name="Footer Placeholder 3">
            <a:extLst>
              <a:ext uri="{FF2B5EF4-FFF2-40B4-BE49-F238E27FC236}">
                <a16:creationId xmlns:a16="http://schemas.microsoft.com/office/drawing/2014/main" id="{A5840F88-F913-476C-9AE5-9D8870E06C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05A9448-7DB0-4F37-8FA7-374823FCFC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E62A8E-A7F6-4EA6-B05F-94EF3C26DBA9}" type="slidenum">
              <a:rPr lang="en-GB" smtClean="0"/>
              <a:t>‹#›</a:t>
            </a:fld>
            <a:endParaRPr lang="en-GB"/>
          </a:p>
        </p:txBody>
      </p:sp>
    </p:spTree>
    <p:extLst>
      <p:ext uri="{BB962C8B-B14F-4D97-AF65-F5344CB8AC3E}">
        <p14:creationId xmlns:p14="http://schemas.microsoft.com/office/powerpoint/2010/main" val="2259002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4A842-B513-4588-A8F6-E0B0BA747AB3}" type="datetimeFigureOut">
              <a:rPr lang="fr-FR" smtClean="0"/>
              <a:t>02/08/2022</a:t>
            </a:fld>
            <a:endParaRPr lang="fr-FR"/>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03CE0-9ABC-499B-B446-77D71EF5F9E9}" type="slidenum">
              <a:rPr lang="fr-FR" smtClean="0"/>
              <a:t>‹#›</a:t>
            </a:fld>
            <a:endParaRPr lang="fr-FR"/>
          </a:p>
        </p:txBody>
      </p:sp>
    </p:spTree>
    <p:extLst>
      <p:ext uri="{BB962C8B-B14F-4D97-AF65-F5344CB8AC3E}">
        <p14:creationId xmlns:p14="http://schemas.microsoft.com/office/powerpoint/2010/main" val="897227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commons.wikimedia.org/wiki/Category:Our_Lady_of_Lourdes_on_Rosary_Square#/media/File:Statue_de_Notre_Dame_de_Lourdes.jpg" TargetMode="External"/><Relationship Id="rId3" Type="http://schemas.openxmlformats.org/officeDocument/2006/relationships/hyperlink" Target="https://www.flickr.com/photos/raph_ph/48986309307/" TargetMode="External"/><Relationship Id="rId7" Type="http://schemas.openxmlformats.org/officeDocument/2006/relationships/hyperlink" Target="https://www.flickr.com/photos/ryc-behindthelens/"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flickr.com/photos/ryc-behindthelens/14049777750/" TargetMode="External"/><Relationship Id="rId5" Type="http://schemas.openxmlformats.org/officeDocument/2006/relationships/hyperlink" Target="https://creativecommons.org/licenses/by/2.0/" TargetMode="External"/><Relationship Id="rId4" Type="http://schemas.openxmlformats.org/officeDocument/2006/relationships/hyperlink" Target="https://www.flickr.com/photos/raph_ph/" TargetMode="External"/><Relationship Id="rId9" Type="http://schemas.openxmlformats.org/officeDocument/2006/relationships/hyperlink" Target="https://creativecommons.org/licenses/by-sa/4.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es/users/anaterate-2348028/?utm_source=link-attribution&amp;utm_medium=referral&amp;utm_campaign=image&amp;utm_content=3128683"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pixabay.com/es/?utm_source=link-attribution&amp;utm_medium=referral&amp;utm_campaign=image&amp;utm_content=312868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DA65F1-1AA2-40AC-8D3A-BC105C850E44}"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Primavera19_-48</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b="0" i="0" dirty="0">
                <a:solidFill>
                  <a:srgbClr val="212124"/>
                </a:solidFill>
                <a:effectLst/>
                <a:latin typeface="Proxima Nova"/>
              </a:rPr>
              <a:t>by </a:t>
            </a:r>
            <a:r>
              <a:rPr lang="en-GB" sz="12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Raph_PH</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is licensed under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 BY 2.0</a:t>
            </a:r>
            <a:endPar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daft punk!</a:t>
            </a:r>
            <a:r>
              <a:rPr lang="en-GB" sz="12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by </a:t>
            </a:r>
            <a:r>
              <a:rPr lang="en-GB" sz="12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RyC</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 - Behind The Lens</a:t>
            </a:r>
            <a:r>
              <a:rPr lang="en-GB" sz="12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CC-BY 2.0</a:t>
            </a:r>
            <a:endPar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Statue de Notre Dame de Lourdes</a:t>
            </a:r>
            <a:r>
              <a:rPr lang="en-GB" sz="1200" dirty="0">
                <a:effectLst/>
                <a:latin typeface="Calibri" panose="020F0502020204030204" pitchFamily="34" charset="0"/>
                <a:ea typeface="Calibri" panose="020F0502020204030204" pitchFamily="34" charset="0"/>
                <a:cs typeface="Times New Roman" panose="02020603050405020304" pitchFamily="18" charset="0"/>
              </a:rPr>
              <a:t> by Octave 444 is licensed under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CC BY-SA 4.0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dirty="0"/>
          </a:p>
        </p:txBody>
      </p:sp>
    </p:spTree>
    <p:extLst>
      <p:ext uri="{BB962C8B-B14F-4D97-AF65-F5344CB8AC3E}">
        <p14:creationId xmlns:p14="http://schemas.microsoft.com/office/powerpoint/2010/main" val="665948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886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although not, of course with SFC!).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r>
              <a:rPr lang="en-GB" baseline="0" dirty="0"/>
              <a:t>Word frequency rankings (1 is the most common word in French): </a:t>
            </a:r>
            <a:br>
              <a:rPr lang="en-GB" baseline="0" dirty="0"/>
            </a:br>
            <a:r>
              <a:rPr lang="en-GB" b="1" baseline="0" dirty="0" err="1"/>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en-GB" b="1" baseline="0" dirty="0" err="1"/>
              <a:t>ça</a:t>
            </a:r>
            <a:r>
              <a:rPr lang="en-GB" b="1" baseline="0" dirty="0"/>
              <a:t> </a:t>
            </a:r>
            <a:r>
              <a:rPr lang="en-GB" b="1" baseline="0" dirty="0" err="1"/>
              <a:t>va</a:t>
            </a:r>
            <a:r>
              <a:rPr lang="en-GB" b="1" baseline="0" dirty="0"/>
              <a:t>?</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 </a:t>
            </a:r>
            <a:r>
              <a:rPr lang="en-GB" b="1" baseline="0" dirty="0"/>
              <a:t>animal </a:t>
            </a:r>
            <a:r>
              <a:rPr lang="en-GB" baseline="0" dirty="0"/>
              <a:t>[1002]</a:t>
            </a:r>
            <a:br>
              <a:rPr lang="en-GB" baseline="0" dirty="0"/>
            </a:b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 </a:t>
            </a:r>
            <a:r>
              <a:rPr lang="en-GB" b="1" baseline="0" dirty="0"/>
              <a:t>midi </a:t>
            </a:r>
            <a:r>
              <a:rPr lang="en-GB" baseline="0" dirty="0"/>
              <a:t>[2483]</a:t>
            </a:r>
            <a:br>
              <a:rPr lang="en-GB" baseline="0" dirty="0"/>
            </a:b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 </a:t>
            </a:r>
            <a:r>
              <a:rPr lang="en-GB" b="1" baseline="0" dirty="0" err="1"/>
              <a:t>deux</a:t>
            </a:r>
            <a:r>
              <a:rPr lang="en-GB" b="1" baseline="0" dirty="0"/>
              <a:t> </a:t>
            </a:r>
            <a:r>
              <a:rPr lang="en-GB" baseline="0" dirty="0"/>
              <a:t>[41]</a:t>
            </a:r>
            <a:br>
              <a:rPr lang="en-GB" baseline="0" dirty="0"/>
            </a:br>
            <a:r>
              <a:rPr lang="en-GB" b="1" baseline="0" dirty="0" err="1"/>
              <a:t>samedi</a:t>
            </a:r>
            <a:r>
              <a:rPr lang="en-GB" baseline="0" dirty="0"/>
              <a:t> [1355];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a:t>
            </a:r>
            <a:r>
              <a:rPr lang="en-GB" b="0" baseline="0" dirty="0"/>
              <a:t>[555]</a:t>
            </a:r>
            <a:r>
              <a:rPr lang="en-GB" baseline="0" dirty="0"/>
              <a:t> </a:t>
            </a:r>
            <a:r>
              <a:rPr lang="en-GB" b="1" baseline="0" dirty="0"/>
              <a:t>photo</a:t>
            </a:r>
            <a:r>
              <a:rPr lang="en-GB" baseline="0" dirty="0"/>
              <a:t> [1412]; </a:t>
            </a:r>
            <a:r>
              <a:rPr lang="en-GB" b="1" baseline="0" dirty="0"/>
              <a:t>beau</a:t>
            </a:r>
            <a:r>
              <a:rPr lang="en-GB" baseline="0" dirty="0"/>
              <a:t> [393]; </a:t>
            </a:r>
            <a:r>
              <a:rPr lang="en-GB" b="1" baseline="0" dirty="0"/>
              <a:t>eau</a:t>
            </a:r>
            <a:r>
              <a:rPr lang="en-GB" baseline="0" dirty="0"/>
              <a:t> [475]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0420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br>
              <a:rPr lang="en-GB" baseline="0" dirty="0"/>
            </a:br>
            <a:r>
              <a:rPr lang="en-GB" b="1" baseline="0" dirty="0" err="1"/>
              <a:t>timide</a:t>
            </a:r>
            <a:r>
              <a:rPr lang="en-GB" b="1" baseline="0" dirty="0"/>
              <a:t> </a:t>
            </a:r>
            <a:r>
              <a:rPr lang="en-GB" baseline="0" dirty="0"/>
              <a:t>[3835]; </a:t>
            </a: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a:t>
            </a:r>
            <a:br>
              <a:rPr lang="en-GB" baseline="0" dirty="0"/>
            </a:br>
            <a:r>
              <a:rPr lang="en-GB" b="1" baseline="0" dirty="0" err="1"/>
              <a:t>écrire</a:t>
            </a:r>
            <a:r>
              <a:rPr lang="en-GB" b="1" baseline="0" dirty="0"/>
              <a:t>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a:t>et</a:t>
            </a:r>
            <a:r>
              <a:rPr lang="en-GB" baseline="0" dirty="0"/>
              <a:t> [6]; </a:t>
            </a:r>
            <a:r>
              <a:rPr lang="en-GB" b="1" baseline="0" dirty="0" err="1"/>
              <a:t>parler</a:t>
            </a:r>
            <a:r>
              <a:rPr lang="en-GB" baseline="0" dirty="0"/>
              <a:t> [106]</a:t>
            </a:r>
            <a:br>
              <a:rPr lang="en-GB" baseline="0" dirty="0"/>
            </a:br>
            <a:r>
              <a:rPr lang="en-GB" b="1" baseline="0" dirty="0"/>
              <a:t>enfant </a:t>
            </a:r>
            <a:r>
              <a:rPr lang="en-GB" baseline="0" dirty="0"/>
              <a:t>[126]; </a:t>
            </a: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err="1"/>
              <a:t>prendre</a:t>
            </a:r>
            <a:r>
              <a:rPr lang="en-GB" baseline="0" dirty="0"/>
              <a:t>[43]; </a:t>
            </a:r>
            <a:r>
              <a:rPr lang="en-GB" b="1" baseline="0" dirty="0"/>
              <a:t>encore </a:t>
            </a:r>
            <a:r>
              <a:rPr lang="en-GB" baseline="0" dirty="0"/>
              <a:t>[51]; </a:t>
            </a:r>
            <a:br>
              <a:rPr lang="en-GB" baseline="0" dirty="0"/>
            </a:br>
            <a:r>
              <a:rPr lang="en-GB" b="1" baseline="0" dirty="0"/>
              <a:t>non </a:t>
            </a:r>
            <a:r>
              <a:rPr lang="en-GB" baseline="0" dirty="0"/>
              <a:t>[72]; </a:t>
            </a: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4336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a:t>train </a:t>
            </a:r>
            <a:r>
              <a:rPr lang="en-GB" baseline="0" dirty="0"/>
              <a:t>[232]; </a:t>
            </a: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br>
              <a:rPr lang="en-GB" baseline="0" dirty="0"/>
            </a:br>
            <a:r>
              <a:rPr lang="en-GB" b="1" baseline="0" dirty="0"/>
              <a:t>tête </a:t>
            </a:r>
            <a:r>
              <a:rPr lang="en-GB" baseline="0" dirty="0"/>
              <a:t>[343]; </a:t>
            </a: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br>
              <a:rPr lang="en-GB" baseline="0" dirty="0"/>
            </a:br>
            <a:r>
              <a:rPr lang="en-GB" b="1" baseline="0" dirty="0" err="1"/>
              <a:t>vrai</a:t>
            </a:r>
            <a:r>
              <a:rPr lang="en-GB" b="1" baseline="0" dirty="0"/>
              <a:t> </a:t>
            </a:r>
            <a:r>
              <a:rPr lang="en-GB" baseline="0" dirty="0"/>
              <a:t>[292]; </a:t>
            </a: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a:t>
            </a:r>
            <a:br>
              <a:rPr lang="en-GB" b="1" baseline="0" dirty="0"/>
            </a:br>
            <a:r>
              <a:rPr lang="en-GB" b="1" baseline="0" dirty="0" err="1"/>
              <a:t>voir</a:t>
            </a:r>
            <a:r>
              <a:rPr lang="en-GB" b="1" baseline="0" dirty="0"/>
              <a:t> </a:t>
            </a:r>
            <a:r>
              <a:rPr lang="en-GB" baseline="0" dirty="0"/>
              <a:t>[69]; </a:t>
            </a:r>
            <a:r>
              <a:rPr lang="en-GB" b="1" baseline="0" dirty="0" err="1"/>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a:t>
            </a:r>
            <a:br>
              <a:rPr lang="en-GB" baseline="0" dirty="0"/>
            </a:br>
            <a:r>
              <a:rPr lang="en-GB" b="1" baseline="0" dirty="0" err="1"/>
              <a:t>chercher</a:t>
            </a:r>
            <a:r>
              <a:rPr lang="en-GB" b="1" baseline="0" dirty="0"/>
              <a:t> </a:t>
            </a:r>
            <a:r>
              <a:rPr lang="en-GB" baseline="0" dirty="0"/>
              <a:t>[336]; </a:t>
            </a: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a:t>
            </a:r>
            <a:br>
              <a:rPr lang="en-GB" baseline="0" dirty="0"/>
            </a:br>
            <a:r>
              <a:rPr lang="en-GB" b="1" baseline="0" dirty="0" err="1"/>
              <a:t>ici</a:t>
            </a:r>
            <a:r>
              <a:rPr lang="en-GB" b="1" baseline="0" dirty="0"/>
              <a:t> </a:t>
            </a:r>
            <a:r>
              <a:rPr lang="en-GB" baseline="0" dirty="0"/>
              <a:t>[167]; </a:t>
            </a: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err="1">
                <a:solidFill>
                  <a:srgbClr val="115076"/>
                </a:solidFill>
                <a:latin typeface="Century Gothic" panose="020B0502020202020204" pitchFamily="34" charset="0"/>
                <a:cs typeface="Calibri" panose="020F0502020204030204" pitchFamily="34" charset="0"/>
              </a:rPr>
              <a:t>gar</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619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a:t>question</a:t>
            </a:r>
            <a:r>
              <a:rPr lang="en-GB" baseline="0" dirty="0"/>
              <a:t>[144]; </a:t>
            </a:r>
            <a:r>
              <a:rPr lang="en-GB" b="1" baseline="0" dirty="0" err="1"/>
              <a:t>quatre</a:t>
            </a:r>
            <a:r>
              <a:rPr lang="en-GB" baseline="0" dirty="0"/>
              <a:t>[283]; </a:t>
            </a:r>
            <a:r>
              <a:rPr lang="en-GB" b="1" baseline="0" dirty="0" err="1"/>
              <a:t>musique</a:t>
            </a:r>
            <a:r>
              <a:rPr lang="en-GB" b="1" baseline="0" dirty="0"/>
              <a:t>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a:t>
            </a:r>
            <a:br>
              <a:rPr lang="en-GB" baseline="0" dirty="0"/>
            </a:br>
            <a:r>
              <a:rPr lang="en-GB" b="1" baseline="0" dirty="0"/>
              <a:t>jour </a:t>
            </a:r>
            <a:r>
              <a:rPr lang="en-GB" baseline="0" dirty="0"/>
              <a:t>[78]; </a:t>
            </a: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err="1"/>
              <a:t>jamais</a:t>
            </a:r>
            <a:r>
              <a:rPr lang="en-GB" baseline="0" dirty="0"/>
              <a:t> [179]; </a:t>
            </a:r>
            <a:br>
              <a:rPr lang="en-GB" baseline="0" dirty="0"/>
            </a:br>
            <a:r>
              <a:rPr lang="en-GB" b="1" baseline="0" dirty="0"/>
              <a:t>attention </a:t>
            </a:r>
            <a:r>
              <a:rPr lang="en-GB" b="0" baseline="0" dirty="0"/>
              <a:t>[482</a:t>
            </a:r>
            <a:r>
              <a:rPr lang="en-GB" baseline="0" dirty="0"/>
              <a:t>]; </a:t>
            </a: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br>
              <a:rPr lang="en-GB" baseline="0" dirty="0"/>
            </a:br>
            <a:r>
              <a:rPr lang="en-GB" b="1" baseline="0" dirty="0" err="1"/>
              <a:t>bien</a:t>
            </a:r>
            <a:r>
              <a:rPr lang="en-GB" b="1" baseline="0" dirty="0"/>
              <a:t> </a:t>
            </a:r>
            <a:r>
              <a:rPr lang="en-GB" baseline="0" dirty="0"/>
              <a:t>[47]; </a:t>
            </a: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br>
              <a:rPr lang="en-GB" baseline="0" dirty="0"/>
            </a:br>
            <a:r>
              <a:rPr lang="en-GB" b="1" baseline="0" dirty="0"/>
              <a:t>un</a:t>
            </a:r>
            <a:r>
              <a:rPr lang="en-GB" baseline="0" dirty="0"/>
              <a:t> [3]; </a:t>
            </a:r>
            <a:r>
              <a:rPr lang="en-GB" b="1" baseline="0" dirty="0" err="1"/>
              <a:t>quelqu’un</a:t>
            </a:r>
            <a:r>
              <a:rPr lang="en-GB" b="1" baseline="0" dirty="0"/>
              <a:t> </a:t>
            </a:r>
            <a:r>
              <a:rPr lang="en-GB" baseline="0" dirty="0"/>
              <a:t>[772]; </a:t>
            </a:r>
            <a:r>
              <a:rPr lang="en-GB" b="1" baseline="0" dirty="0" err="1"/>
              <a:t>lundi</a:t>
            </a:r>
            <a:r>
              <a:rPr lang="en-GB" b="1" baseline="0" dirty="0"/>
              <a:t> </a:t>
            </a:r>
            <a:r>
              <a:rPr lang="en-GB" b="0" baseline="0" dirty="0"/>
              <a:t>[1091]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baseline="0" dirty="0"/>
              <a:t>Fruit image: </a:t>
            </a:r>
            <a:r>
              <a:rPr lang="de-DE" sz="1200" b="0" i="0" kern="1200" dirty="0">
                <a:solidFill>
                  <a:schemeClr val="tx1"/>
                </a:solidFill>
                <a:effectLst/>
                <a:latin typeface="Arial" pitchFamily="34" charset="0"/>
                <a:ea typeface="+mn-ea"/>
                <a:cs typeface="+mn-cs"/>
              </a:rPr>
              <a:t> </a:t>
            </a:r>
            <a:r>
              <a:rPr lang="de-DE" sz="1200" b="0" i="0" u="sng" kern="1200" dirty="0">
                <a:solidFill>
                  <a:schemeClr val="tx1"/>
                </a:solidFill>
                <a:effectLst/>
                <a:latin typeface="Arial" pitchFamily="34" charset="0"/>
                <a:ea typeface="+mn-ea"/>
                <a:cs typeface="+mn-cs"/>
                <a:hlinkClick r:id="rId3"/>
              </a:rPr>
              <a:t>Wolfgang Eckert</a:t>
            </a:r>
            <a:r>
              <a:rPr lang="de-DE" sz="1200" b="0" i="0" kern="1200" dirty="0">
                <a:solidFill>
                  <a:schemeClr val="tx1"/>
                </a:solidFill>
                <a:effectLst/>
                <a:latin typeface="Arial" pitchFamily="34" charset="0"/>
                <a:ea typeface="+mn-ea"/>
                <a:cs typeface="+mn-cs"/>
              </a:rPr>
              <a:t> en </a:t>
            </a:r>
            <a:r>
              <a:rPr lang="de-DE" sz="1200" b="0" i="0" u="sng" kern="1200" dirty="0">
                <a:solidFill>
                  <a:schemeClr val="tx1"/>
                </a:solidFill>
                <a:effectLst/>
                <a:latin typeface="Arial" pitchFamily="34" charset="0"/>
                <a:ea typeface="+mn-ea"/>
                <a:cs typeface="+mn-cs"/>
                <a:hlinkClick r:id="rId4"/>
              </a:rPr>
              <a:t>Pixabay</a:t>
            </a:r>
            <a:r>
              <a:rPr lang="de-DE" sz="1200" b="0" i="0" kern="1200" dirty="0">
                <a:solidFill>
                  <a:schemeClr val="tx1"/>
                </a:solidFill>
                <a:effectLst/>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620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527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261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Revisit</a:t>
            </a:r>
            <a:r>
              <a:rPr lang="fr-FR" dirty="0"/>
              <a:t> Y7 </a:t>
            </a:r>
            <a:r>
              <a:rPr lang="fr-FR" dirty="0" err="1"/>
              <a:t>vocabulary</a:t>
            </a:r>
            <a:r>
              <a:rPr lang="fr-FR" dirty="0"/>
              <a:t> (1/7)</a:t>
            </a:r>
          </a:p>
          <a:p>
            <a:r>
              <a:rPr lang="fr-FR" dirty="0"/>
              <a:t> </a:t>
            </a:r>
          </a:p>
          <a:p>
            <a:r>
              <a:rPr lang="fr-FR" dirty="0"/>
              <a:t>écrire [382], lire [278], affaires [170], anglais2 [784], cadeau [2298], chemise [3892], chien [1744], courses [1289], devoirs [39], femme [154], français2 [251], fruit [896], homme [136], livre [358], mot [220], ordinateur [2201], parents [546], phrase [2074], portable [4002], porte [696], règle [488], télé [2746], vacances [1726], vélo [4594], vêtements [2383], voiture [881], et [6], ou [33], un2 [3], une2 [3], des [3], le [1], la [1], les [1], ce [12], ça [54 (cela)], il2 [13], elle2 [38], voici [1103], cinq [288], deux [41], dix [372], douze [1664], huit [877], neuf [787], onze (2447), quatre [253], sept [905], six [450], trois [115], au revoir [4/1/1274], bonjour [1972], quoi [297], comment ça s’écrit ? [234/54/17/382], il y a [13/36/8]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620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Revisit</a:t>
            </a:r>
            <a:r>
              <a:rPr lang="fr-FR" dirty="0"/>
              <a:t> Y7 </a:t>
            </a:r>
            <a:r>
              <a:rPr lang="fr-FR" dirty="0" err="1"/>
              <a:t>vocabulary</a:t>
            </a:r>
            <a:r>
              <a:rPr lang="fr-FR" dirty="0"/>
              <a:t> (1/7)</a:t>
            </a:r>
          </a:p>
          <a:p>
            <a:r>
              <a:rPr lang="fr-FR" dirty="0"/>
              <a:t> </a:t>
            </a:r>
          </a:p>
          <a:p>
            <a:r>
              <a:rPr lang="fr-FR" dirty="0"/>
              <a:t>écrire [382], lire [278], affaires [170], anglais2 [784], cadeau [2298], chemise [3892], chien [1744], courses [1289], devoirs [39], femme [154], français2 [251], fruit [896], homme [136], livre [358], mot [220], ordinateur [2201], parents [546], phrase [2074], portable [4002], porte [696], règle [488], télé [2746], vacances [1726], vélo [4594], vêtements [2383], voiture [881], et [6], ou [33], un2 [3], une2 [3], des [3], le [1], la [1], les [1], ce [12], ça [54 (cela)], il2 [13], elle2 [38], voici [1103], cinq [288], deux [41], dix [372], douze [1664], huit [877], neuf [787], onze (2447), quatre [253], sept [905], six [450], trois [115], au revoir [4/1/1274], bonjour [1972], quoi [297], comment ça s’écrit ? [234/54/17/382], il y a [13/36/8]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773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19</a:t>
            </a:fld>
            <a:endParaRPr lang="en-GB"/>
          </a:p>
        </p:txBody>
      </p:sp>
    </p:spTree>
    <p:extLst>
      <p:ext uri="{BB962C8B-B14F-4D97-AF65-F5344CB8AC3E}">
        <p14:creationId xmlns:p14="http://schemas.microsoft.com/office/powerpoint/2010/main" val="2216727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BA32C-E105-471E-9A5E-07E88562E4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367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BA32C-E105-471E-9A5E-07E88562E407}" type="slidenum">
              <a:rPr lang="en-GB" smtClean="0"/>
              <a:t>20</a:t>
            </a:fld>
            <a:endParaRPr lang="en-GB"/>
          </a:p>
        </p:txBody>
      </p:sp>
    </p:spTree>
    <p:extLst>
      <p:ext uri="{BB962C8B-B14F-4D97-AF65-F5344CB8AC3E}">
        <p14:creationId xmlns:p14="http://schemas.microsoft.com/office/powerpoint/2010/main" val="381079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21</a:t>
            </a:fld>
            <a:endParaRPr lang="en-GB"/>
          </a:p>
        </p:txBody>
      </p:sp>
    </p:spTree>
    <p:extLst>
      <p:ext uri="{BB962C8B-B14F-4D97-AF65-F5344CB8AC3E}">
        <p14:creationId xmlns:p14="http://schemas.microsoft.com/office/powerpoint/2010/main" val="2639115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BA32C-E105-471E-9A5E-07E88562E407}" type="slidenum">
              <a:rPr lang="en-GB" smtClean="0"/>
              <a:t>22</a:t>
            </a:fld>
            <a:endParaRPr lang="en-GB"/>
          </a:p>
        </p:txBody>
      </p:sp>
    </p:spTree>
    <p:extLst>
      <p:ext uri="{BB962C8B-B14F-4D97-AF65-F5344CB8AC3E}">
        <p14:creationId xmlns:p14="http://schemas.microsoft.com/office/powerpoint/2010/main" val="1997370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23</a:t>
            </a:fld>
            <a:endParaRPr lang="en-GB"/>
          </a:p>
        </p:txBody>
      </p:sp>
    </p:spTree>
    <p:extLst>
      <p:ext uri="{BB962C8B-B14F-4D97-AF65-F5344CB8AC3E}">
        <p14:creationId xmlns:p14="http://schemas.microsoft.com/office/powerpoint/2010/main" val="3681039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24</a:t>
            </a:fld>
            <a:endParaRPr lang="en-GB"/>
          </a:p>
        </p:txBody>
      </p:sp>
    </p:spTree>
    <p:extLst>
      <p:ext uri="{BB962C8B-B14F-4D97-AF65-F5344CB8AC3E}">
        <p14:creationId xmlns:p14="http://schemas.microsoft.com/office/powerpoint/2010/main" val="3317979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25</a:t>
            </a:fld>
            <a:endParaRPr lang="en-GB"/>
          </a:p>
        </p:txBody>
      </p:sp>
    </p:spTree>
    <p:extLst>
      <p:ext uri="{BB962C8B-B14F-4D97-AF65-F5344CB8AC3E}">
        <p14:creationId xmlns:p14="http://schemas.microsoft.com/office/powerpoint/2010/main" val="107203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26</a:t>
            </a:fld>
            <a:endParaRPr lang="en-GB"/>
          </a:p>
        </p:txBody>
      </p:sp>
    </p:spTree>
    <p:extLst>
      <p:ext uri="{BB962C8B-B14F-4D97-AF65-F5344CB8AC3E}">
        <p14:creationId xmlns:p14="http://schemas.microsoft.com/office/powerpoint/2010/main" val="3875858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connaître, connais [133], chanson [2142], chemin [859], endroit [650], gens [236], groupe [187], québécois [1970], canadien [611], Canada [n/a], Québec [n/a]</a:t>
            </a:r>
            <a:endParaRPr lang="en-US" b="0" dirty="0"/>
          </a:p>
        </p:txBody>
      </p:sp>
      <p:sp>
        <p:nvSpPr>
          <p:cNvPr id="4" name="Slide Number Placeholder 3"/>
          <p:cNvSpPr>
            <a:spLocks noGrp="1"/>
          </p:cNvSpPr>
          <p:nvPr>
            <p:ph type="sldNum" sz="quarter" idx="5"/>
          </p:nvPr>
        </p:nvSpPr>
        <p:spPr/>
        <p:txBody>
          <a:bodyPr/>
          <a:lstStyle/>
          <a:p>
            <a:fld id="{FC1BA32C-E105-471E-9A5E-07E88562E407}" type="slidenum">
              <a:rPr lang="en-GB" smtClean="0"/>
              <a:t>27</a:t>
            </a:fld>
            <a:endParaRPr lang="en-GB"/>
          </a:p>
        </p:txBody>
      </p:sp>
    </p:spTree>
    <p:extLst>
      <p:ext uri="{BB962C8B-B14F-4D97-AF65-F5344CB8AC3E}">
        <p14:creationId xmlns:p14="http://schemas.microsoft.com/office/powerpoint/2010/main" val="2709530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28</a:t>
            </a:fld>
            <a:endParaRPr lang="en-GB"/>
          </a:p>
        </p:txBody>
      </p:sp>
    </p:spTree>
    <p:extLst>
      <p:ext uri="{BB962C8B-B14F-4D97-AF65-F5344CB8AC3E}">
        <p14:creationId xmlns:p14="http://schemas.microsoft.com/office/powerpoint/2010/main" val="1743866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0000"/>
                </a:solidFill>
                <a:latin typeface="Century Gothic" panose="020B0502020202020204" pitchFamily="34" charset="0"/>
              </a:rPr>
              <a:t>mettre, met, mets [27], remettre, remet, remets [156], perdre [250], campagne [666], dollar [432], habitant [1333], fleuve [2893], lac [3121], population [509], province [861], jamais [179]</a:t>
            </a:r>
          </a:p>
        </p:txBody>
      </p:sp>
      <p:sp>
        <p:nvSpPr>
          <p:cNvPr id="4" name="Slide Number Placeholder 3"/>
          <p:cNvSpPr>
            <a:spLocks noGrp="1"/>
          </p:cNvSpPr>
          <p:nvPr>
            <p:ph type="sldNum" sz="quarter" idx="5"/>
          </p:nvPr>
        </p:nvSpPr>
        <p:spPr/>
        <p:txBody>
          <a:bodyPr/>
          <a:lstStyle/>
          <a:p>
            <a:fld id="{FC1BA32C-E105-471E-9A5E-07E88562E407}" type="slidenum">
              <a:rPr lang="en-GB" smtClean="0"/>
              <a:t>29</a:t>
            </a:fld>
            <a:endParaRPr lang="en-GB"/>
          </a:p>
        </p:txBody>
      </p:sp>
    </p:spTree>
    <p:extLst>
      <p:ext uri="{BB962C8B-B14F-4D97-AF65-F5344CB8AC3E}">
        <p14:creationId xmlns:p14="http://schemas.microsoft.com/office/powerpoint/2010/main" val="345061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BA32C-E105-471E-9A5E-07E88562E4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3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34</a:t>
            </a:fld>
            <a:endParaRPr lang="en-GB"/>
          </a:p>
        </p:txBody>
      </p:sp>
    </p:spTree>
    <p:extLst>
      <p:ext uri="{BB962C8B-B14F-4D97-AF65-F5344CB8AC3E}">
        <p14:creationId xmlns:p14="http://schemas.microsoft.com/office/powerpoint/2010/main" val="3814385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35</a:t>
            </a:fld>
            <a:endParaRPr lang="en-GB"/>
          </a:p>
        </p:txBody>
      </p:sp>
    </p:spTree>
    <p:extLst>
      <p:ext uri="{BB962C8B-B14F-4D97-AF65-F5344CB8AC3E}">
        <p14:creationId xmlns:p14="http://schemas.microsoft.com/office/powerpoint/2010/main" val="2408845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40</a:t>
            </a:fld>
            <a:endParaRPr lang="en-GB"/>
          </a:p>
        </p:txBody>
      </p:sp>
    </p:spTree>
    <p:extLst>
      <p:ext uri="{BB962C8B-B14F-4D97-AF65-F5344CB8AC3E}">
        <p14:creationId xmlns:p14="http://schemas.microsoft.com/office/powerpoint/2010/main" val="3399336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41</a:t>
            </a:fld>
            <a:endParaRPr lang="en-GB"/>
          </a:p>
        </p:txBody>
      </p:sp>
    </p:spTree>
    <p:extLst>
      <p:ext uri="{BB962C8B-B14F-4D97-AF65-F5344CB8AC3E}">
        <p14:creationId xmlns:p14="http://schemas.microsoft.com/office/powerpoint/2010/main" val="4052128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03CE0-9ABC-499B-B446-77D71EF5F9E9}" type="slidenum">
              <a:rPr lang="fr-FR" smtClean="0"/>
              <a:t>43</a:t>
            </a:fld>
            <a:endParaRPr lang="fr-FR"/>
          </a:p>
        </p:txBody>
      </p:sp>
    </p:spTree>
    <p:extLst>
      <p:ext uri="{BB962C8B-B14F-4D97-AF65-F5344CB8AC3E}">
        <p14:creationId xmlns:p14="http://schemas.microsoft.com/office/powerpoint/2010/main" val="3605582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03CE0-9ABC-499B-B446-77D71EF5F9E9}" type="slidenum">
              <a:rPr lang="fr-FR" smtClean="0"/>
              <a:t>66</a:t>
            </a:fld>
            <a:endParaRPr lang="fr-FR"/>
          </a:p>
        </p:txBody>
      </p:sp>
    </p:spTree>
    <p:extLst>
      <p:ext uri="{BB962C8B-B14F-4D97-AF65-F5344CB8AC3E}">
        <p14:creationId xmlns:p14="http://schemas.microsoft.com/office/powerpoint/2010/main" val="3817895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67</a:t>
            </a:fld>
            <a:endParaRPr lang="en-GB"/>
          </a:p>
        </p:txBody>
      </p:sp>
    </p:spTree>
    <p:extLst>
      <p:ext uri="{BB962C8B-B14F-4D97-AF65-F5344CB8AC3E}">
        <p14:creationId xmlns:p14="http://schemas.microsoft.com/office/powerpoint/2010/main" val="4052128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03CE0-9ABC-499B-B446-77D71EF5F9E9}" type="slidenum">
              <a:rPr lang="fr-FR" smtClean="0"/>
              <a:t>77</a:t>
            </a:fld>
            <a:endParaRPr lang="fr-FR"/>
          </a:p>
        </p:txBody>
      </p:sp>
    </p:spTree>
    <p:extLst>
      <p:ext uri="{BB962C8B-B14F-4D97-AF65-F5344CB8AC3E}">
        <p14:creationId xmlns:p14="http://schemas.microsoft.com/office/powerpoint/2010/main" val="3817895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03CE0-9ABC-499B-B446-77D71EF5F9E9}" type="slidenum">
              <a:rPr lang="fr-FR" smtClean="0"/>
              <a:t>78</a:t>
            </a:fld>
            <a:endParaRPr lang="fr-FR"/>
          </a:p>
        </p:txBody>
      </p:sp>
    </p:spTree>
    <p:extLst>
      <p:ext uri="{BB962C8B-B14F-4D97-AF65-F5344CB8AC3E}">
        <p14:creationId xmlns:p14="http://schemas.microsoft.com/office/powerpoint/2010/main" val="3943914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03CE0-9ABC-499B-B446-77D71EF5F9E9}" type="slidenum">
              <a:rPr lang="fr-FR" smtClean="0"/>
              <a:t>79</a:t>
            </a:fld>
            <a:endParaRPr lang="fr-FR"/>
          </a:p>
        </p:txBody>
      </p:sp>
    </p:spTree>
    <p:extLst>
      <p:ext uri="{BB962C8B-B14F-4D97-AF65-F5344CB8AC3E}">
        <p14:creationId xmlns:p14="http://schemas.microsoft.com/office/powerpoint/2010/main" val="3817895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346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1BA32C-E105-471E-9A5E-07E88562E407}" type="slidenum">
              <a:rPr lang="en-GB" smtClean="0"/>
              <a:t>80</a:t>
            </a:fld>
            <a:endParaRPr lang="en-GB"/>
          </a:p>
        </p:txBody>
      </p:sp>
    </p:spTree>
    <p:extLst>
      <p:ext uri="{BB962C8B-B14F-4D97-AF65-F5344CB8AC3E}">
        <p14:creationId xmlns:p14="http://schemas.microsoft.com/office/powerpoint/2010/main" val="405212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990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12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although not, of course with SFC!).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r>
              <a:rPr lang="en-GB" baseline="0" dirty="0"/>
              <a:t>Word frequency rankings (1 is the most common word in French): </a:t>
            </a:r>
            <a:br>
              <a:rPr lang="en-GB" baseline="0" dirty="0"/>
            </a:br>
            <a:r>
              <a:rPr lang="en-GB" b="1" baseline="0" dirty="0" err="1"/>
              <a:t>histoire</a:t>
            </a:r>
            <a:r>
              <a:rPr lang="en-GB" baseline="0" dirty="0"/>
              <a:t> [263]; </a:t>
            </a:r>
            <a:r>
              <a:rPr lang="en-GB" b="1" baseline="0" dirty="0" err="1"/>
              <a:t>huit</a:t>
            </a:r>
            <a:r>
              <a:rPr lang="en-GB" b="1" baseline="0" dirty="0"/>
              <a:t> </a:t>
            </a:r>
            <a:r>
              <a:rPr lang="en-GB" b="0" baseline="0" dirty="0"/>
              <a:t>[877];</a:t>
            </a:r>
            <a:r>
              <a:rPr lang="en-GB" baseline="0" dirty="0"/>
              <a:t> </a:t>
            </a:r>
            <a:r>
              <a:rPr lang="en-GB" b="1" baseline="0" dirty="0" err="1"/>
              <a:t>hôpital</a:t>
            </a:r>
            <a:r>
              <a:rPr lang="en-GB" baseline="0" dirty="0"/>
              <a:t> [1308]; </a:t>
            </a:r>
            <a:r>
              <a:rPr lang="en-GB" b="1" baseline="0" dirty="0" err="1"/>
              <a:t>hôtel</a:t>
            </a:r>
            <a:r>
              <a:rPr lang="en-GB" baseline="0" dirty="0"/>
              <a:t> [1774]; </a:t>
            </a:r>
            <a:r>
              <a:rPr lang="en-GB" b="1" baseline="0" dirty="0"/>
              <a:t>hiver</a:t>
            </a:r>
            <a:r>
              <a:rPr lang="en-GB" baseline="0" dirty="0"/>
              <a:t> [1586]; </a:t>
            </a:r>
            <a:r>
              <a:rPr lang="en-GB" b="1" baseline="0" dirty="0" err="1"/>
              <a:t>heure</a:t>
            </a:r>
            <a:r>
              <a:rPr lang="en-GB" b="1" baseline="0" dirty="0"/>
              <a:t> </a:t>
            </a:r>
            <a:r>
              <a:rPr lang="en-GB" baseline="0" dirty="0"/>
              <a:t>[99].</a:t>
            </a:r>
          </a:p>
          <a:p>
            <a:r>
              <a:rPr lang="en-GB" b="1" baseline="0" dirty="0"/>
              <a:t>camp</a:t>
            </a:r>
            <a:r>
              <a:rPr lang="en-GB" baseline="0" dirty="0"/>
              <a:t> [1084]; </a:t>
            </a:r>
            <a:r>
              <a:rPr lang="en-GB" b="1" baseline="0" dirty="0"/>
              <a:t>chambre </a:t>
            </a:r>
            <a:r>
              <a:rPr lang="en-GB" b="0" baseline="0" dirty="0"/>
              <a:t>[633]</a:t>
            </a:r>
            <a:r>
              <a:rPr lang="en-GB" baseline="0" dirty="0"/>
              <a:t> </a:t>
            </a:r>
            <a:r>
              <a:rPr lang="en-GB" b="1" baseline="0" dirty="0"/>
              <a:t>ensemble</a:t>
            </a:r>
            <a:r>
              <a:rPr lang="en-GB" baseline="0" dirty="0"/>
              <a:t> [124]; </a:t>
            </a:r>
            <a:r>
              <a:rPr lang="en-GB" b="1" baseline="0" dirty="0" err="1"/>
              <a:t>printemps</a:t>
            </a:r>
            <a:r>
              <a:rPr lang="en-GB" baseline="0" dirty="0"/>
              <a:t> [1288]; </a:t>
            </a:r>
            <a:r>
              <a:rPr lang="en-GB" b="1" baseline="0" dirty="0"/>
              <a:t>temps</a:t>
            </a:r>
            <a:r>
              <a:rPr lang="en-GB" baseline="0" dirty="0"/>
              <a:t> [65]; </a:t>
            </a:r>
            <a:r>
              <a:rPr lang="en-GB" b="1" baseline="0" dirty="0" err="1"/>
              <a:t>ressembler</a:t>
            </a:r>
            <a:r>
              <a:rPr lang="en-GB" b="1" baseline="0" dirty="0"/>
              <a:t> </a:t>
            </a:r>
            <a:r>
              <a:rPr lang="en-GB" baseline="0" dirty="0"/>
              <a:t>[1398].</a:t>
            </a:r>
          </a:p>
          <a:p>
            <a:r>
              <a:rPr lang="en-GB" b="1" baseline="0" dirty="0" err="1"/>
              <a:t>faim</a:t>
            </a:r>
            <a:r>
              <a:rPr lang="en-GB" baseline="0" dirty="0"/>
              <a:t> [1986]; </a:t>
            </a:r>
            <a:r>
              <a:rPr lang="en-GB" b="1" baseline="0" dirty="0"/>
              <a:t>simple </a:t>
            </a:r>
            <a:r>
              <a:rPr lang="en-GB" b="0" baseline="0" dirty="0"/>
              <a:t>[212];</a:t>
            </a:r>
            <a:r>
              <a:rPr lang="en-GB" baseline="0" dirty="0"/>
              <a:t> </a:t>
            </a:r>
            <a:r>
              <a:rPr lang="en-GB" b="1" baseline="0" dirty="0"/>
              <a:t>important</a:t>
            </a:r>
            <a:r>
              <a:rPr lang="en-GB" baseline="0" dirty="0"/>
              <a:t> [215]; </a:t>
            </a:r>
            <a:r>
              <a:rPr lang="en-GB" b="1" baseline="0" dirty="0" err="1"/>
              <a:t>grimper</a:t>
            </a:r>
            <a:r>
              <a:rPr lang="en-GB" baseline="0" dirty="0"/>
              <a:t> [2646]; </a:t>
            </a:r>
            <a:r>
              <a:rPr lang="en-GB" b="1" baseline="0" dirty="0" err="1"/>
              <a:t>imprimer</a:t>
            </a:r>
            <a:r>
              <a:rPr lang="en-GB" baseline="0" dirty="0"/>
              <a:t> [3092]; </a:t>
            </a:r>
            <a:r>
              <a:rPr lang="en-GB" b="1" baseline="0" dirty="0"/>
              <a:t>impossible </a:t>
            </a:r>
            <a:r>
              <a:rPr lang="en-GB" baseline="0" dirty="0"/>
              <a:t>[3092].</a:t>
            </a:r>
            <a:br>
              <a:rPr lang="en-GB" baseline="0" dirty="0"/>
            </a:br>
            <a:r>
              <a:rPr lang="en-GB" b="1" baseline="0" dirty="0"/>
              <a:t>nom</a:t>
            </a:r>
            <a:r>
              <a:rPr lang="en-GB" baseline="0" dirty="0"/>
              <a:t> [171]; </a:t>
            </a:r>
            <a:r>
              <a:rPr lang="en-GB" b="1" baseline="0" dirty="0" err="1"/>
              <a:t>comprendre</a:t>
            </a:r>
            <a:r>
              <a:rPr lang="en-GB" b="1" baseline="0" dirty="0"/>
              <a:t> </a:t>
            </a:r>
            <a:r>
              <a:rPr lang="en-GB" b="0" baseline="0" dirty="0"/>
              <a:t>[95];</a:t>
            </a:r>
            <a:r>
              <a:rPr lang="en-GB" baseline="0" dirty="0"/>
              <a:t> </a:t>
            </a:r>
            <a:r>
              <a:rPr lang="en-GB" b="1" baseline="0" dirty="0" err="1"/>
              <a:t>compte</a:t>
            </a:r>
            <a:r>
              <a:rPr lang="en-GB" baseline="0" dirty="0"/>
              <a:t> [254]; </a:t>
            </a:r>
            <a:r>
              <a:rPr lang="en-GB" b="1" baseline="0" dirty="0" err="1"/>
              <a:t>tomber</a:t>
            </a:r>
            <a:r>
              <a:rPr lang="en-GB" baseline="0" dirty="0"/>
              <a:t> [547]; </a:t>
            </a:r>
            <a:r>
              <a:rPr lang="en-GB" b="1" baseline="0" dirty="0"/>
              <a:t>combat</a:t>
            </a:r>
            <a:r>
              <a:rPr lang="en-GB" baseline="0" dirty="0"/>
              <a:t> [1062]; </a:t>
            </a:r>
            <a:r>
              <a:rPr lang="en-GB" b="1" baseline="0" dirty="0"/>
              <a:t>ombre </a:t>
            </a:r>
            <a:r>
              <a:rPr lang="en-GB" baseline="0" dirty="0"/>
              <a:t>[2001].</a:t>
            </a:r>
            <a:br>
              <a:rPr lang="en-GB" baseline="0" dirty="0"/>
            </a:br>
            <a:r>
              <a:rPr lang="en-GB" b="1" baseline="0" dirty="0"/>
              <a:t>un</a:t>
            </a:r>
            <a:r>
              <a:rPr lang="en-GB" baseline="0" dirty="0"/>
              <a:t> [3]; </a:t>
            </a:r>
            <a:r>
              <a:rPr lang="en-GB" b="1" baseline="0" dirty="0" err="1"/>
              <a:t>aucun</a:t>
            </a:r>
            <a:r>
              <a:rPr lang="en-GB" b="1" baseline="0" dirty="0"/>
              <a:t> </a:t>
            </a:r>
            <a:r>
              <a:rPr lang="en-GB" b="0" baseline="0" dirty="0"/>
              <a:t>[63]</a:t>
            </a:r>
            <a:r>
              <a:rPr lang="en-GB" baseline="0" dirty="0"/>
              <a:t> </a:t>
            </a:r>
            <a:r>
              <a:rPr lang="en-GB" b="1" baseline="0" dirty="0" err="1"/>
              <a:t>chacun</a:t>
            </a:r>
            <a:r>
              <a:rPr lang="en-GB" baseline="0" dirty="0"/>
              <a:t> [323]; </a:t>
            </a:r>
            <a:r>
              <a:rPr lang="en-GB" b="1" baseline="0" dirty="0" err="1"/>
              <a:t>commun</a:t>
            </a:r>
            <a:r>
              <a:rPr lang="en-GB" baseline="0" dirty="0"/>
              <a:t> [780]; </a:t>
            </a:r>
            <a:r>
              <a:rPr lang="en-GB" b="1" baseline="0" dirty="0" err="1"/>
              <a:t>lundi</a:t>
            </a:r>
            <a:r>
              <a:rPr lang="en-GB" baseline="0" dirty="0"/>
              <a:t> [1091]; </a:t>
            </a:r>
            <a:r>
              <a:rPr lang="en-GB" b="1" baseline="0" dirty="0"/>
              <a:t>parfum </a:t>
            </a:r>
            <a:r>
              <a:rPr lang="en-GB" baseline="0" dirty="0"/>
              <a:t>[4477].</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f</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è</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e </a:t>
            </a:r>
            <a:r>
              <a:rPr lang="en-GB" sz="1200" b="0" dirty="0">
                <a:solidFill>
                  <a:srgbClr val="115076"/>
                </a:solidFill>
                <a:latin typeface="Century Gothic" panose="020B0502020202020204" pitchFamily="34" charset="0"/>
                <a:cs typeface="Calibri" panose="020F0502020204030204" pitchFamily="34" charset="0"/>
              </a:rPr>
              <a:t>[1043],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527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baseline="0" dirty="0" err="1">
                <a:solidFill>
                  <a:srgbClr val="115076"/>
                </a:solidFill>
                <a:cs typeface="Calibri" panose="020F0502020204030204" pitchFamily="34" charset="0"/>
              </a:rPr>
              <a:t>acteur</a:t>
            </a:r>
            <a:r>
              <a:rPr lang="en-GB" baseline="0" dirty="0"/>
              <a:t> [1552]; </a:t>
            </a:r>
            <a:r>
              <a:rPr lang="en-GB" b="1" baseline="0" dirty="0" err="1"/>
              <a:t>c</a:t>
            </a:r>
            <a:r>
              <a:rPr lang="en-GB" sz="1200" b="1" dirty="0" err="1">
                <a:solidFill>
                  <a:srgbClr val="115076"/>
                </a:solidFill>
                <a:cs typeface="Calibri" panose="020F0502020204030204" pitchFamily="34" charset="0"/>
              </a:rPr>
              <a:t>œur</a:t>
            </a:r>
            <a:r>
              <a:rPr lang="en-GB" b="1" baseline="0" dirty="0"/>
              <a:t> </a:t>
            </a:r>
            <a:r>
              <a:rPr lang="en-GB" b="0" baseline="0" dirty="0"/>
              <a:t>[568];</a:t>
            </a:r>
            <a:r>
              <a:rPr lang="en-GB" baseline="0" dirty="0"/>
              <a:t> </a:t>
            </a:r>
            <a:r>
              <a:rPr lang="en-GB" b="1" baseline="0" dirty="0" err="1"/>
              <a:t>jeune</a:t>
            </a:r>
            <a:r>
              <a:rPr lang="en-GB" baseline="0" dirty="0"/>
              <a:t> [152]; </a:t>
            </a:r>
            <a:r>
              <a:rPr lang="en-GB" b="1" baseline="0" dirty="0" err="1"/>
              <a:t>erreur</a:t>
            </a:r>
            <a:r>
              <a:rPr lang="en-GB" baseline="0" dirty="0"/>
              <a:t> [612]; </a:t>
            </a:r>
            <a:r>
              <a:rPr lang="en-GB" b="1" baseline="0" dirty="0" err="1"/>
              <a:t>neuf</a:t>
            </a:r>
            <a:r>
              <a:rPr lang="en-GB" baseline="0" dirty="0"/>
              <a:t> [787]; </a:t>
            </a:r>
            <a:r>
              <a:rPr lang="en-GB" b="1" baseline="0" dirty="0" err="1"/>
              <a:t>s</a:t>
            </a:r>
            <a:r>
              <a:rPr lang="en-GB" sz="1200" b="1" dirty="0" err="1">
                <a:solidFill>
                  <a:srgbClr val="115076"/>
                </a:solidFill>
                <a:cs typeface="Calibri" panose="020F0502020204030204" pitchFamily="34" charset="0"/>
              </a:rPr>
              <a:t>œur</a:t>
            </a:r>
            <a:r>
              <a:rPr lang="en-GB" baseline="0" dirty="0"/>
              <a:t> [1558].</a:t>
            </a:r>
            <a:br>
              <a:rPr lang="en-GB" baseline="0" dirty="0"/>
            </a:br>
            <a:r>
              <a:rPr lang="en-GB" b="1" baseline="0" dirty="0" err="1"/>
              <a:t>porte</a:t>
            </a:r>
            <a:r>
              <a:rPr lang="en-GB" b="1" baseline="0" dirty="0"/>
              <a:t> </a:t>
            </a:r>
            <a:r>
              <a:rPr lang="en-GB" baseline="0" dirty="0"/>
              <a:t>[696]; </a:t>
            </a:r>
            <a:r>
              <a:rPr lang="en-GB" b="1" baseline="0" dirty="0" err="1"/>
              <a:t>d’accord</a:t>
            </a:r>
            <a:r>
              <a:rPr lang="en-GB" b="1" baseline="0" dirty="0"/>
              <a:t> </a:t>
            </a:r>
            <a:r>
              <a:rPr lang="en-GB" b="0" baseline="0" dirty="0"/>
              <a:t>[736];</a:t>
            </a:r>
            <a:r>
              <a:rPr lang="en-GB" baseline="0" dirty="0"/>
              <a:t> </a:t>
            </a:r>
            <a:r>
              <a:rPr lang="en-GB" b="1" baseline="0" dirty="0" err="1"/>
              <a:t>personne</a:t>
            </a:r>
            <a:r>
              <a:rPr lang="en-GB" baseline="0" dirty="0"/>
              <a:t> [84]; </a:t>
            </a:r>
            <a:r>
              <a:rPr lang="en-GB" b="1" baseline="0" dirty="0" err="1"/>
              <a:t>dormir</a:t>
            </a:r>
            <a:r>
              <a:rPr lang="en-GB" baseline="0" dirty="0"/>
              <a:t> [39]; </a:t>
            </a:r>
            <a:r>
              <a:rPr lang="en-GB" sz="1200" b="1" dirty="0">
                <a:solidFill>
                  <a:srgbClr val="115076"/>
                </a:solidFill>
                <a:latin typeface="Century Gothic" panose="020B0502020202020204" pitchFamily="34" charset="0"/>
                <a:cs typeface="Calibri" panose="020F0502020204030204" pitchFamily="34" charset="0"/>
              </a:rPr>
              <a:t>éc</a:t>
            </a:r>
            <a:r>
              <a:rPr lang="en-GB" sz="1200" b="1" dirty="0">
                <a:solidFill>
                  <a:srgbClr val="F66400"/>
                </a:solidFill>
                <a:latin typeface="Century Gothic" panose="020B0502020202020204" pitchFamily="34" charset="0"/>
                <a:cs typeface="Calibri" panose="020F0502020204030204" pitchFamily="34" charset="0"/>
              </a:rPr>
              <a:t>o</a:t>
            </a:r>
            <a:r>
              <a:rPr lang="en-GB" sz="1200" b="1" dirty="0">
                <a:solidFill>
                  <a:srgbClr val="115076"/>
                </a:solidFill>
                <a:latin typeface="Century Gothic" panose="020B0502020202020204" pitchFamily="34" charset="0"/>
                <a:cs typeface="Calibri" panose="020F0502020204030204" pitchFamily="34" charset="0"/>
              </a:rPr>
              <a:t>le</a:t>
            </a:r>
            <a:r>
              <a:rPr lang="en-GB" b="1" baseline="0" dirty="0"/>
              <a:t> </a:t>
            </a:r>
            <a:r>
              <a:rPr lang="en-GB" baseline="0" dirty="0"/>
              <a:t>[477]; </a:t>
            </a:r>
            <a:r>
              <a:rPr lang="en-GB" b="1" baseline="0" dirty="0"/>
              <a:t>poste </a:t>
            </a:r>
            <a:r>
              <a:rPr lang="en-GB" baseline="0" dirty="0"/>
              <a:t>[489].</a:t>
            </a:r>
          </a:p>
          <a:p>
            <a:r>
              <a:rPr lang="fr-FR" b="1" baseline="0" dirty="0"/>
              <a:t>photo </a:t>
            </a:r>
            <a:r>
              <a:rPr lang="fr-FR" b="0" baseline="0" dirty="0"/>
              <a:t>[1412], </a:t>
            </a:r>
            <a:r>
              <a:rPr lang="fr-FR" b="1" baseline="0" dirty="0"/>
              <a:t>mot </a:t>
            </a:r>
            <a:r>
              <a:rPr lang="fr-FR" b="0" baseline="0" dirty="0"/>
              <a:t>[220], </a:t>
            </a:r>
            <a:r>
              <a:rPr lang="fr-FR" b="1" baseline="0" dirty="0"/>
              <a:t>hôpital </a:t>
            </a:r>
            <a:r>
              <a:rPr lang="fr-FR" b="0" baseline="0" dirty="0"/>
              <a:t>[1310], </a:t>
            </a:r>
            <a:r>
              <a:rPr lang="fr-FR" b="1" baseline="0" dirty="0"/>
              <a:t>chose </a:t>
            </a:r>
            <a:r>
              <a:rPr lang="fr-FR" b="0" baseline="0" dirty="0"/>
              <a:t>[125], </a:t>
            </a:r>
            <a:r>
              <a:rPr lang="fr-FR" b="1" baseline="0" dirty="0"/>
              <a:t>contrôle</a:t>
            </a:r>
            <a:r>
              <a:rPr lang="fr-FR" b="0" baseline="0" dirty="0"/>
              <a:t> [662], </a:t>
            </a:r>
            <a:r>
              <a:rPr lang="en-GB" sz="1200" b="1" dirty="0" err="1">
                <a:solidFill>
                  <a:srgbClr val="115076"/>
                </a:solidFill>
                <a:latin typeface="Century Gothic" panose="020B0502020202020204" pitchFamily="34" charset="0"/>
                <a:cs typeface="Calibri" panose="020F0502020204030204" pitchFamily="34" charset="0"/>
              </a:rPr>
              <a:t>dr</a:t>
            </a:r>
            <a:r>
              <a:rPr lang="en-GB" sz="1200" b="1" dirty="0" err="1">
                <a:solidFill>
                  <a:srgbClr val="E65D00"/>
                </a:solidFill>
                <a:latin typeface="Century Gothic" panose="020B0502020202020204" pitchFamily="34" charset="0"/>
                <a:cs typeface="Calibri" panose="020F0502020204030204" pitchFamily="34" charset="0"/>
              </a:rPr>
              <a:t>ô</a:t>
            </a:r>
            <a:r>
              <a:rPr lang="en-GB" sz="1200" b="1" dirty="0" err="1">
                <a:solidFill>
                  <a:srgbClr val="115076"/>
                </a:solidFill>
                <a:latin typeface="Century Gothic" panose="020B0502020202020204" pitchFamily="34" charset="0"/>
                <a:cs typeface="Calibri" panose="020F0502020204030204" pitchFamily="34" charset="0"/>
              </a:rPr>
              <a:t>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[2166]</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err="1"/>
              <a:t>désolé</a:t>
            </a:r>
            <a:r>
              <a:rPr lang="en-GB" baseline="0" dirty="0"/>
              <a:t> [2081]; </a:t>
            </a:r>
            <a:r>
              <a:rPr lang="en-GB" b="1" baseline="0" dirty="0"/>
              <a:t>cuisine </a:t>
            </a:r>
            <a:r>
              <a:rPr lang="en-GB" baseline="0" dirty="0"/>
              <a:t>[2618].</a:t>
            </a:r>
          </a:p>
          <a:p>
            <a:r>
              <a:rPr lang="en-GB" b="1" baseline="0" dirty="0" err="1"/>
              <a:t>ligne</a:t>
            </a:r>
            <a:r>
              <a:rPr lang="en-GB" baseline="0" dirty="0"/>
              <a:t> [342]; </a:t>
            </a:r>
            <a:r>
              <a:rPr lang="en-GB" b="1" baseline="0" dirty="0" err="1"/>
              <a:t>gagner</a:t>
            </a:r>
            <a:r>
              <a:rPr lang="en-GB" b="1" baseline="0" dirty="0"/>
              <a:t> </a:t>
            </a:r>
            <a:r>
              <a:rPr lang="en-GB" b="0" baseline="0" dirty="0"/>
              <a:t>[258];</a:t>
            </a:r>
            <a:r>
              <a:rPr lang="en-GB" baseline="0" dirty="0"/>
              <a:t> </a:t>
            </a:r>
            <a:r>
              <a:rPr lang="en-GB" b="1" baseline="0" dirty="0"/>
              <a:t>ignorer</a:t>
            </a:r>
            <a:r>
              <a:rPr lang="en-GB" baseline="0" dirty="0"/>
              <a:t> [639]; </a:t>
            </a:r>
            <a:r>
              <a:rPr lang="en-GB" b="1" baseline="0" dirty="0" err="1"/>
              <a:t>espagnol</a:t>
            </a:r>
            <a:r>
              <a:rPr lang="en-GB" baseline="0" dirty="0"/>
              <a:t> [1666]; </a:t>
            </a:r>
            <a:r>
              <a:rPr lang="en-GB" b="1" baseline="0" dirty="0" err="1"/>
              <a:t>montagne</a:t>
            </a:r>
            <a:r>
              <a:rPr lang="en-GB" baseline="0" dirty="0"/>
              <a:t> [1734]; </a:t>
            </a:r>
            <a:r>
              <a:rPr lang="en-GB" b="1" baseline="0" dirty="0" err="1"/>
              <a:t>Allemagne</a:t>
            </a:r>
            <a:r>
              <a:rPr lang="en-GB" b="1" baseline="0" dirty="0"/>
              <a:t> </a:t>
            </a:r>
            <a:r>
              <a:rPr lang="en-GB" baseline="0" dirty="0"/>
              <a:t>[N/A].</a:t>
            </a:r>
          </a:p>
          <a:p>
            <a:r>
              <a:rPr lang="en-GB" b="1" baseline="0" dirty="0" err="1"/>
              <a:t>thé</a:t>
            </a:r>
            <a:r>
              <a:rPr lang="en-GB" baseline="0" dirty="0"/>
              <a:t> [3517]; </a:t>
            </a:r>
            <a:r>
              <a:rPr lang="en-GB" b="1" baseline="0" dirty="0" err="1"/>
              <a:t>méthode</a:t>
            </a:r>
            <a:r>
              <a:rPr lang="en-GB" b="1" baseline="0" dirty="0"/>
              <a:t> </a:t>
            </a:r>
            <a:r>
              <a:rPr lang="en-GB" b="0" baseline="0" dirty="0"/>
              <a:t>[1149];</a:t>
            </a:r>
            <a:r>
              <a:rPr lang="en-GB" baseline="0" dirty="0"/>
              <a:t> </a:t>
            </a:r>
            <a:r>
              <a:rPr lang="en-GB" b="1" baseline="0" dirty="0" err="1"/>
              <a:t>théâtre</a:t>
            </a:r>
            <a:r>
              <a:rPr lang="en-GB" baseline="0" dirty="0"/>
              <a:t> [1701]; </a:t>
            </a:r>
            <a:r>
              <a:rPr lang="en-GB" b="1" baseline="0" dirty="0" err="1"/>
              <a:t>bibliothèque</a:t>
            </a:r>
            <a:r>
              <a:rPr lang="en-GB" baseline="0" dirty="0"/>
              <a:t> [2511]; </a:t>
            </a:r>
            <a:r>
              <a:rPr lang="en-GB" b="1" baseline="0" dirty="0"/>
              <a:t>maths</a:t>
            </a:r>
            <a:r>
              <a:rPr lang="en-GB" baseline="0" dirty="0"/>
              <a:t> [3438]; </a:t>
            </a:r>
            <a:r>
              <a:rPr lang="en-GB" b="1" baseline="0" dirty="0" err="1"/>
              <a:t>sympathique</a:t>
            </a:r>
            <a:r>
              <a:rPr lang="en-GB" b="1" baseline="0" dirty="0"/>
              <a:t> </a:t>
            </a:r>
            <a:r>
              <a:rPr lang="en-GB" baseline="0" dirty="0"/>
              <a:t>[4164].</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21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err="1"/>
              <a:t>brillant</a:t>
            </a:r>
            <a:r>
              <a:rPr lang="en-GB" baseline="0" dirty="0"/>
              <a:t> [2569]; </a:t>
            </a:r>
            <a:r>
              <a:rPr lang="en-GB" b="1" baseline="0" dirty="0" err="1"/>
              <a:t>juillet</a:t>
            </a:r>
            <a:r>
              <a:rPr lang="en-GB" baseline="0" dirty="0"/>
              <a:t> [1326]; </a:t>
            </a:r>
            <a:r>
              <a:rPr lang="en-GB" b="1" baseline="0" dirty="0" err="1"/>
              <a:t>habiller</a:t>
            </a:r>
            <a:r>
              <a:rPr lang="en-GB" baseline="0" dirty="0"/>
              <a:t> [3576]; </a:t>
            </a:r>
            <a:r>
              <a:rPr lang="en-GB" b="1" baseline="0" dirty="0" err="1"/>
              <a:t>famille</a:t>
            </a:r>
            <a:r>
              <a:rPr lang="en-GB" b="1" baseline="0" dirty="0"/>
              <a:t> </a:t>
            </a:r>
            <a:r>
              <a:rPr lang="en-GB" baseline="0" dirty="0"/>
              <a:t>[172]; </a:t>
            </a:r>
            <a:r>
              <a:rPr lang="en-GB" b="1" baseline="0" dirty="0" err="1"/>
              <a:t>pavillon</a:t>
            </a:r>
            <a:r>
              <a:rPr lang="en-GB" b="0" baseline="0" dirty="0"/>
              <a:t> [3412].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a:t>taille</a:t>
            </a:r>
            <a:r>
              <a:rPr lang="en-GB" baseline="0" dirty="0"/>
              <a:t> [1500]; </a:t>
            </a:r>
            <a:r>
              <a:rPr lang="en-GB" b="1" baseline="0" dirty="0"/>
              <a:t>ail </a:t>
            </a:r>
            <a:r>
              <a:rPr lang="en-GB" b="0" baseline="0" dirty="0"/>
              <a:t>[&gt;5000]; </a:t>
            </a:r>
            <a:r>
              <a:rPr lang="en-GB" b="1" dirty="0" err="1"/>
              <a:t>détail</a:t>
            </a:r>
            <a:r>
              <a:rPr lang="en-GB" b="0" dirty="0"/>
              <a:t>[318]; </a:t>
            </a:r>
            <a:r>
              <a:rPr lang="en-GB" b="1" dirty="0" err="1"/>
              <a:t>médaille</a:t>
            </a:r>
            <a:r>
              <a:rPr lang="en-GB" b="1" baseline="0" dirty="0"/>
              <a:t> </a:t>
            </a:r>
            <a:r>
              <a:rPr lang="en-GB" b="0" baseline="0" dirty="0"/>
              <a:t>[3361]</a:t>
            </a:r>
            <a:r>
              <a:rPr lang="en-GB" baseline="0" dirty="0"/>
              <a:t> </a:t>
            </a:r>
            <a:r>
              <a:rPr lang="en-GB" b="1" baseline="0" dirty="0" err="1"/>
              <a:t>travailler</a:t>
            </a:r>
            <a:r>
              <a:rPr lang="en-GB" baseline="0" dirty="0"/>
              <a:t> [290]; </a:t>
            </a:r>
            <a:r>
              <a:rPr lang="en-GB" b="1" baseline="0" dirty="0" err="1"/>
              <a:t>ailleurs</a:t>
            </a:r>
            <a:r>
              <a:rPr lang="en-GB" baseline="0" dirty="0"/>
              <a:t> [360].</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b="0" i="0" u="sng" dirty="0">
                <a:solidFill>
                  <a:srgbClr val="222222"/>
                </a:solidFill>
                <a:effectLst/>
                <a:latin typeface="Arial" panose="020B0604020202020204" pitchFamily="34" charset="0"/>
              </a:rPr>
              <a:t>oreille</a:t>
            </a:r>
            <a:r>
              <a:rPr lang="fr-FR" b="0" i="0" dirty="0">
                <a:solidFill>
                  <a:srgbClr val="222222"/>
                </a:solidFill>
                <a:effectLst/>
                <a:latin typeface="Arial" panose="020B0604020202020204" pitchFamily="34" charset="0"/>
              </a:rPr>
              <a:t> [1844], meilleur [194], soleil [1713], bouteille [2979], merveilleux [2209], appareil [1420]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a:t>fauteuil</a:t>
            </a:r>
            <a:r>
              <a:rPr lang="en-GB" baseline="0" dirty="0"/>
              <a:t> [2743]; </a:t>
            </a:r>
            <a:r>
              <a:rPr lang="en-GB" b="1" baseline="0" dirty="0" err="1"/>
              <a:t>feuille</a:t>
            </a:r>
            <a:r>
              <a:rPr lang="en-GB" b="1" baseline="0" dirty="0"/>
              <a:t> </a:t>
            </a:r>
            <a:r>
              <a:rPr lang="en-GB" b="0" baseline="0" dirty="0"/>
              <a:t>[2440]</a:t>
            </a:r>
            <a:r>
              <a:rPr lang="en-GB" baseline="0" dirty="0"/>
              <a:t> </a:t>
            </a:r>
            <a:r>
              <a:rPr lang="en-GB" b="1" baseline="0" dirty="0" err="1"/>
              <a:t>recueillir</a:t>
            </a:r>
            <a:r>
              <a:rPr lang="en-GB" baseline="0" dirty="0"/>
              <a:t> [1230]; </a:t>
            </a:r>
            <a:r>
              <a:rPr lang="en-GB" b="1" baseline="0" dirty="0" err="1"/>
              <a:t>accueil</a:t>
            </a:r>
            <a:r>
              <a:rPr lang="en-GB" baseline="0" dirty="0"/>
              <a:t> [2541], </a:t>
            </a:r>
            <a:r>
              <a:rPr lang="en-GB" b="1" baseline="0" dirty="0" err="1"/>
              <a:t>écureuil</a:t>
            </a:r>
            <a:r>
              <a:rPr lang="en-GB" b="1" baseline="0" dirty="0"/>
              <a:t> </a:t>
            </a:r>
            <a:r>
              <a:rPr lang="en-GB" baseline="0" dirty="0"/>
              <a:t>[&gt;5000], </a:t>
            </a:r>
            <a:r>
              <a:rPr lang="en-GB" b="1" dirty="0"/>
              <a:t>oeil </a:t>
            </a:r>
            <a:r>
              <a:rPr lang="en-GB" b="0" dirty="0"/>
              <a:t>[474]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err="1"/>
              <a:t>fouiller</a:t>
            </a:r>
            <a:r>
              <a:rPr lang="en-GB" baseline="0" dirty="0"/>
              <a:t> [3431]; </a:t>
            </a:r>
            <a:r>
              <a:rPr lang="en-GB" b="1" baseline="0" dirty="0" err="1"/>
              <a:t>brouiller</a:t>
            </a:r>
            <a:r>
              <a:rPr lang="en-GB" b="1" baseline="0" dirty="0"/>
              <a:t> </a:t>
            </a:r>
            <a:r>
              <a:rPr lang="en-GB" b="0" baseline="0" dirty="0"/>
              <a:t>[4682]</a:t>
            </a:r>
            <a:r>
              <a:rPr lang="en-GB" baseline="0" dirty="0"/>
              <a:t> </a:t>
            </a:r>
            <a:r>
              <a:rPr lang="en-GB" b="1" baseline="0" dirty="0" err="1"/>
              <a:t>débrouiller</a:t>
            </a:r>
            <a:r>
              <a:rPr lang="en-GB" baseline="0" dirty="0"/>
              <a:t> [3618]; </a:t>
            </a:r>
            <a:r>
              <a:rPr lang="en-GB" b="1" baseline="0" dirty="0"/>
              <a:t>grenouille</a:t>
            </a:r>
            <a:r>
              <a:rPr lang="en-GB" baseline="0" dirty="0"/>
              <a:t> [&gt;5000], </a:t>
            </a:r>
            <a:r>
              <a:rPr lang="en-GB" b="1" baseline="0" dirty="0" err="1"/>
              <a:t>mouillé</a:t>
            </a:r>
            <a:r>
              <a:rPr lang="en-GB" baseline="0" dirty="0"/>
              <a:t> [&gt;5000]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err="1"/>
              <a:t>système</a:t>
            </a:r>
            <a:r>
              <a:rPr lang="en-GB" baseline="0" dirty="0"/>
              <a:t> [289]; </a:t>
            </a:r>
            <a:r>
              <a:rPr lang="en-GB" b="1" baseline="0" dirty="0"/>
              <a:t>style </a:t>
            </a:r>
            <a:r>
              <a:rPr lang="en-GB" b="0" baseline="0" dirty="0"/>
              <a:t>[1999]</a:t>
            </a:r>
            <a:r>
              <a:rPr lang="en-GB" baseline="0" dirty="0"/>
              <a:t> </a:t>
            </a:r>
            <a:r>
              <a:rPr lang="en-GB" b="1" baseline="0" dirty="0"/>
              <a:t>physique</a:t>
            </a:r>
            <a:r>
              <a:rPr lang="en-GB" baseline="0" dirty="0"/>
              <a:t> [1146]; </a:t>
            </a:r>
            <a:r>
              <a:rPr lang="en-GB" b="1" baseline="0" dirty="0"/>
              <a:t>analyser</a:t>
            </a:r>
            <a:r>
              <a:rPr lang="en-GB" baseline="0" dirty="0"/>
              <a:t> [1209]; </a:t>
            </a:r>
            <a:r>
              <a:rPr lang="en-GB" b="1" baseline="0" dirty="0" err="1"/>
              <a:t>rythme</a:t>
            </a:r>
            <a:r>
              <a:rPr lang="en-GB" baseline="0" dirty="0"/>
              <a:t> [1662]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err="1"/>
              <a:t>envoyer</a:t>
            </a:r>
            <a:r>
              <a:rPr lang="en-GB" baseline="0" dirty="0"/>
              <a:t> [526]; </a:t>
            </a:r>
            <a:r>
              <a:rPr lang="en-GB" b="1" baseline="0" dirty="0"/>
              <a:t>royal </a:t>
            </a:r>
            <a:r>
              <a:rPr lang="en-GB" b="0" baseline="0" dirty="0"/>
              <a:t>[2290];</a:t>
            </a:r>
            <a:r>
              <a:rPr lang="en-GB" baseline="0" dirty="0"/>
              <a:t> </a:t>
            </a:r>
            <a:r>
              <a:rPr lang="en-GB" b="1" baseline="0" dirty="0" err="1"/>
              <a:t>nettoyer</a:t>
            </a:r>
            <a:r>
              <a:rPr lang="en-GB" baseline="0" dirty="0"/>
              <a:t> [3887]; </a:t>
            </a:r>
            <a:r>
              <a:rPr lang="en-GB" b="1" baseline="0" dirty="0" err="1"/>
              <a:t>employé</a:t>
            </a:r>
            <a:r>
              <a:rPr lang="en-GB" baseline="0" dirty="0"/>
              <a:t> [1485]; </a:t>
            </a:r>
            <a:r>
              <a:rPr lang="en-GB" b="1" baseline="0" dirty="0"/>
              <a:t>voyage</a:t>
            </a:r>
            <a:r>
              <a:rPr lang="en-GB" baseline="0" dirty="0"/>
              <a:t> [904]; </a:t>
            </a:r>
            <a:r>
              <a:rPr lang="en-GB" b="1" baseline="0" dirty="0" err="1"/>
              <a:t>moyen</a:t>
            </a:r>
            <a:r>
              <a:rPr lang="en-GB" baseline="0" dirty="0"/>
              <a:t> [186]</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382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09814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64222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93815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539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4906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10416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5713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877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8461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2446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7331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03022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3419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7155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8977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0022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5923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0422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50207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1580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9738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70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1266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2390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2640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7876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7542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3496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9851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63081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182162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05008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1887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315193E-B882-4D4A-A08C-5FE85955E6BB}"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26806780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33400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FA9F171-9D58-42E8-8EE2-6F6DCC4D89CC}" type="slidenum">
              <a:rPr lang="en-GB" smtClean="0">
                <a:solidFill>
                  <a:prstClr val="black">
                    <a:tint val="75000"/>
                  </a:prstClr>
                </a:solidFill>
                <a:latin typeface="Calibri" panose="020F0502020204030204"/>
              </a:rPr>
              <a:pPr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2436804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1.xml.rels><?xml version="1.0" encoding="UTF-8" standalone="yes"?>
<Relationships xmlns="http://schemas.openxmlformats.org/package/2006/relationships"><Relationship Id="rId13" Type="http://schemas.openxmlformats.org/officeDocument/2006/relationships/image" Target="../media/image134.png"/><Relationship Id="rId18" Type="http://schemas.openxmlformats.org/officeDocument/2006/relationships/image" Target="../media/image139.png"/><Relationship Id="rId26" Type="http://schemas.openxmlformats.org/officeDocument/2006/relationships/image" Target="../media/image147.png"/><Relationship Id="rId3" Type="http://schemas.openxmlformats.org/officeDocument/2006/relationships/image" Target="../media/image15.png"/><Relationship Id="rId21" Type="http://schemas.openxmlformats.org/officeDocument/2006/relationships/image" Target="../media/image142.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33" Type="http://schemas.openxmlformats.org/officeDocument/2006/relationships/image" Target="../media/image154.png"/><Relationship Id="rId2" Type="http://schemas.openxmlformats.org/officeDocument/2006/relationships/notesSlide" Target="../notesSlides/notesSlide11.xml"/><Relationship Id="rId16" Type="http://schemas.openxmlformats.org/officeDocument/2006/relationships/image" Target="../media/image137.png"/><Relationship Id="rId20" Type="http://schemas.openxmlformats.org/officeDocument/2006/relationships/image" Target="../media/image141.png"/><Relationship Id="rId29" Type="http://schemas.openxmlformats.org/officeDocument/2006/relationships/image" Target="../media/image150.png"/><Relationship Id="rId1" Type="http://schemas.openxmlformats.org/officeDocument/2006/relationships/slideLayout" Target="../slideLayouts/slideLayout28.xml"/><Relationship Id="rId6" Type="http://schemas.openxmlformats.org/officeDocument/2006/relationships/image" Target="../media/image127.png"/><Relationship Id="rId11" Type="http://schemas.openxmlformats.org/officeDocument/2006/relationships/image" Target="../media/image132.png"/><Relationship Id="rId24" Type="http://schemas.openxmlformats.org/officeDocument/2006/relationships/image" Target="../media/image145.png"/><Relationship Id="rId32" Type="http://schemas.openxmlformats.org/officeDocument/2006/relationships/image" Target="../media/image153.png"/><Relationship Id="rId5" Type="http://schemas.openxmlformats.org/officeDocument/2006/relationships/image" Target="../media/image126.png"/><Relationship Id="rId15" Type="http://schemas.openxmlformats.org/officeDocument/2006/relationships/image" Target="../media/image136.png"/><Relationship Id="rId23" Type="http://schemas.openxmlformats.org/officeDocument/2006/relationships/image" Target="../media/image144.png"/><Relationship Id="rId28" Type="http://schemas.openxmlformats.org/officeDocument/2006/relationships/image" Target="../media/image149.png"/><Relationship Id="rId10" Type="http://schemas.openxmlformats.org/officeDocument/2006/relationships/image" Target="../media/image131.png"/><Relationship Id="rId19" Type="http://schemas.openxmlformats.org/officeDocument/2006/relationships/image" Target="../media/image140.png"/><Relationship Id="rId31" Type="http://schemas.openxmlformats.org/officeDocument/2006/relationships/image" Target="../media/image152.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 Id="rId22" Type="http://schemas.openxmlformats.org/officeDocument/2006/relationships/image" Target="../media/image143.png"/><Relationship Id="rId27" Type="http://schemas.openxmlformats.org/officeDocument/2006/relationships/image" Target="../media/image148.png"/><Relationship Id="rId30" Type="http://schemas.openxmlformats.org/officeDocument/2006/relationships/image" Target="../media/image151.png"/><Relationship Id="rId8" Type="http://schemas.openxmlformats.org/officeDocument/2006/relationships/image" Target="../media/image129.jpg"/></Relationships>
</file>

<file path=ppt/slides/_rels/slide12.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png"/><Relationship Id="rId26" Type="http://schemas.openxmlformats.org/officeDocument/2006/relationships/image" Target="../media/image178.png"/><Relationship Id="rId3" Type="http://schemas.openxmlformats.org/officeDocument/2006/relationships/image" Target="../media/image155.png"/><Relationship Id="rId21" Type="http://schemas.openxmlformats.org/officeDocument/2006/relationships/image" Target="../media/image173.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2" Type="http://schemas.openxmlformats.org/officeDocument/2006/relationships/notesSlide" Target="../notesSlides/notesSlide12.xml"/><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29.xml"/><Relationship Id="rId6" Type="http://schemas.openxmlformats.org/officeDocument/2006/relationships/image" Target="../media/image158.png"/><Relationship Id="rId11" Type="http://schemas.openxmlformats.org/officeDocument/2006/relationships/image" Target="../media/image163.png"/><Relationship Id="rId24" Type="http://schemas.openxmlformats.org/officeDocument/2006/relationships/image" Target="../media/image176.png"/><Relationship Id="rId5" Type="http://schemas.openxmlformats.org/officeDocument/2006/relationships/image" Target="../media/image157.jpeg"/><Relationship Id="rId15" Type="http://schemas.openxmlformats.org/officeDocument/2006/relationships/image" Target="../media/image167.png"/><Relationship Id="rId23" Type="http://schemas.openxmlformats.org/officeDocument/2006/relationships/image" Target="../media/image175.png"/><Relationship Id="rId28" Type="http://schemas.openxmlformats.org/officeDocument/2006/relationships/image" Target="../media/image180.png"/><Relationship Id="rId10" Type="http://schemas.openxmlformats.org/officeDocument/2006/relationships/image" Target="../media/image162.png"/><Relationship Id="rId19" Type="http://schemas.openxmlformats.org/officeDocument/2006/relationships/image" Target="../media/image171.jpe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74.png"/><Relationship Id="rId27" Type="http://schemas.openxmlformats.org/officeDocument/2006/relationships/image" Target="../media/image179.png"/></Relationships>
</file>

<file path=ppt/slides/_rels/slide13.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png"/><Relationship Id="rId26" Type="http://schemas.openxmlformats.org/officeDocument/2006/relationships/image" Target="../media/image204.png"/><Relationship Id="rId3" Type="http://schemas.openxmlformats.org/officeDocument/2006/relationships/image" Target="../media/image181.png"/><Relationship Id="rId21" Type="http://schemas.openxmlformats.org/officeDocument/2006/relationships/image" Target="../media/image199.pn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png"/><Relationship Id="rId25" Type="http://schemas.openxmlformats.org/officeDocument/2006/relationships/image" Target="../media/image203.png"/><Relationship Id="rId2" Type="http://schemas.openxmlformats.org/officeDocument/2006/relationships/notesSlide" Target="../notesSlides/notesSlide13.xml"/><Relationship Id="rId16" Type="http://schemas.openxmlformats.org/officeDocument/2006/relationships/image" Target="../media/image194.png"/><Relationship Id="rId20" Type="http://schemas.openxmlformats.org/officeDocument/2006/relationships/image" Target="../media/image198.png"/><Relationship Id="rId1" Type="http://schemas.openxmlformats.org/officeDocument/2006/relationships/slideLayout" Target="../slideLayouts/slideLayout29.xml"/><Relationship Id="rId6" Type="http://schemas.openxmlformats.org/officeDocument/2006/relationships/image" Target="../media/image184.png"/><Relationship Id="rId11" Type="http://schemas.openxmlformats.org/officeDocument/2006/relationships/image" Target="../media/image189.png"/><Relationship Id="rId24" Type="http://schemas.openxmlformats.org/officeDocument/2006/relationships/image" Target="../media/image202.png"/><Relationship Id="rId5" Type="http://schemas.openxmlformats.org/officeDocument/2006/relationships/image" Target="../media/image183.png"/><Relationship Id="rId15" Type="http://schemas.openxmlformats.org/officeDocument/2006/relationships/image" Target="../media/image193.png"/><Relationship Id="rId23" Type="http://schemas.openxmlformats.org/officeDocument/2006/relationships/image" Target="../media/image201.jpg"/><Relationship Id="rId10" Type="http://schemas.openxmlformats.org/officeDocument/2006/relationships/image" Target="../media/image188.png"/><Relationship Id="rId19" Type="http://schemas.openxmlformats.org/officeDocument/2006/relationships/image" Target="../media/image197.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png"/><Relationship Id="rId22" Type="http://schemas.openxmlformats.org/officeDocument/2006/relationships/image" Target="../media/image200.png"/></Relationships>
</file>

<file path=ppt/slides/_rels/slide14.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notesSlide" Target="../notesSlides/notesSlide14.xml"/><Relationship Id="rId16" Type="http://schemas.openxmlformats.org/officeDocument/2006/relationships/image" Target="../media/image218.png"/><Relationship Id="rId1" Type="http://schemas.openxmlformats.org/officeDocument/2006/relationships/slideLayout" Target="../slideLayouts/slideLayout29.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5" Type="http://schemas.openxmlformats.org/officeDocument/2006/relationships/image" Target="../media/image21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png"/></Relationships>
</file>

<file path=ppt/slides/_rels/slide15.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9.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224.png"/></Relationships>
</file>

<file path=ppt/slides/_rels/slide16.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23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2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48.png"/><Relationship Id="rId4" Type="http://schemas.openxmlformats.org/officeDocument/2006/relationships/image" Target="../media/image246.png"/></Relationships>
</file>

<file path=ppt/slides/_rels/slide2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51.png"/><Relationship Id="rId4" Type="http://schemas.openxmlformats.org/officeDocument/2006/relationships/image" Target="../media/image250.png"/></Relationships>
</file>

<file path=ppt/slides/_rels/slide2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61.png"/></Relationships>
</file>

<file path=ppt/slides/_rels/slide36.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7.xml"/><Relationship Id="rId5" Type="http://schemas.openxmlformats.org/officeDocument/2006/relationships/image" Target="../media/image266.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7.xml"/><Relationship Id="rId4" Type="http://schemas.openxmlformats.org/officeDocument/2006/relationships/image" Target="../media/image26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72.png"/><Relationship Id="rId4" Type="http://schemas.openxmlformats.org/officeDocument/2006/relationships/image" Target="../media/image271.png"/></Relationships>
</file>

<file path=ppt/slides/_rels/slide41.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282.png"/><Relationship Id="rId3" Type="http://schemas.openxmlformats.org/officeDocument/2006/relationships/image" Target="../media/image273.png"/><Relationship Id="rId7" Type="http://schemas.openxmlformats.org/officeDocument/2006/relationships/image" Target="../media/image277.png"/><Relationship Id="rId12" Type="http://schemas.microsoft.com/office/2007/relationships/hdphoto" Target="../media/hdphoto6.wdp"/><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76.png"/><Relationship Id="rId11" Type="http://schemas.openxmlformats.org/officeDocument/2006/relationships/image" Target="../media/image281.png"/><Relationship Id="rId5" Type="http://schemas.openxmlformats.org/officeDocument/2006/relationships/image" Target="../media/image275.png"/><Relationship Id="rId15" Type="http://schemas.openxmlformats.org/officeDocument/2006/relationships/image" Target="../media/image284.png"/><Relationship Id="rId10" Type="http://schemas.openxmlformats.org/officeDocument/2006/relationships/image" Target="../media/image280.png"/><Relationship Id="rId4" Type="http://schemas.openxmlformats.org/officeDocument/2006/relationships/image" Target="../media/image274.png"/><Relationship Id="rId9" Type="http://schemas.openxmlformats.org/officeDocument/2006/relationships/image" Target="../media/image279.png"/><Relationship Id="rId14" Type="http://schemas.openxmlformats.org/officeDocument/2006/relationships/image" Target="../media/image283.png"/></Relationships>
</file>

<file path=ppt/slides/_rels/slide42.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86.png"/><Relationship Id="rId7" Type="http://schemas.microsoft.com/office/2007/relationships/hdphoto" Target="../media/hdphoto7.wdp"/><Relationship Id="rId2" Type="http://schemas.openxmlformats.org/officeDocument/2006/relationships/image" Target="../media/image285.png"/><Relationship Id="rId1" Type="http://schemas.openxmlformats.org/officeDocument/2006/relationships/slideLayout" Target="../slideLayouts/slideLayout7.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 Id="rId9" Type="http://schemas.openxmlformats.org/officeDocument/2006/relationships/image" Target="../media/image291.png"/></Relationships>
</file>

<file path=ppt/slides/_rels/slide43.xml.rels><?xml version="1.0" encoding="UTF-8" standalone="yes"?>
<Relationships xmlns="http://schemas.openxmlformats.org/package/2006/relationships"><Relationship Id="rId8" Type="http://schemas.openxmlformats.org/officeDocument/2006/relationships/image" Target="../media/image297.png"/><Relationship Id="rId3" Type="http://schemas.openxmlformats.org/officeDocument/2006/relationships/image" Target="../media/image292.png"/><Relationship Id="rId7" Type="http://schemas.openxmlformats.org/officeDocument/2006/relationships/image" Target="../media/image29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95.png"/><Relationship Id="rId11" Type="http://schemas.openxmlformats.org/officeDocument/2006/relationships/image" Target="../media/image299.png"/><Relationship Id="rId5" Type="http://schemas.openxmlformats.org/officeDocument/2006/relationships/image" Target="../media/image294.png"/><Relationship Id="rId10" Type="http://schemas.microsoft.com/office/2007/relationships/hdphoto" Target="../media/hdphoto8.wdp"/><Relationship Id="rId4" Type="http://schemas.openxmlformats.org/officeDocument/2006/relationships/image" Target="../media/image293.png"/><Relationship Id="rId9" Type="http://schemas.openxmlformats.org/officeDocument/2006/relationships/image" Target="../media/image298.png"/></Relationships>
</file>

<file path=ppt/slides/_rels/slide4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7.xml"/><Relationship Id="rId5" Type="http://schemas.openxmlformats.org/officeDocument/2006/relationships/image" Target="../media/image305.png"/><Relationship Id="rId4" Type="http://schemas.microsoft.com/office/2007/relationships/hdphoto" Target="../media/hdphoto9.wdp"/></Relationships>
</file>

<file path=ppt/slides/_rels/slide48.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07.png"/><Relationship Id="rId1" Type="http://schemas.openxmlformats.org/officeDocument/2006/relationships/slideLayout" Target="../slideLayouts/slideLayout7.xml"/><Relationship Id="rId5" Type="http://schemas.openxmlformats.org/officeDocument/2006/relationships/image" Target="../media/image309.png"/><Relationship Id="rId4" Type="http://schemas.openxmlformats.org/officeDocument/2006/relationships/image" Target="../media/image30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audio" Target="../media/audio1.wav"/><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eg"/><Relationship Id="rId25"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8.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jpe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3" Type="http://schemas.openxmlformats.org/officeDocument/2006/relationships/image" Target="../media/image314.png"/><Relationship Id="rId7" Type="http://schemas.openxmlformats.org/officeDocument/2006/relationships/audio" Target="../media/audio4.wav"/><Relationship Id="rId12" Type="http://schemas.openxmlformats.org/officeDocument/2006/relationships/image" Target="../media/image318.png"/><Relationship Id="rId17" Type="http://schemas.openxmlformats.org/officeDocument/2006/relationships/audio" Target="../media/audio12.wav"/><Relationship Id="rId2" Type="http://schemas.openxmlformats.org/officeDocument/2006/relationships/image" Target="../media/image313.png"/><Relationship Id="rId16"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image" Target="../media/image317.png"/><Relationship Id="rId11" Type="http://schemas.openxmlformats.org/officeDocument/2006/relationships/audio" Target="../media/audio8.wav"/><Relationship Id="rId5" Type="http://schemas.openxmlformats.org/officeDocument/2006/relationships/image" Target="../media/image316.png"/><Relationship Id="rId15" Type="http://schemas.openxmlformats.org/officeDocument/2006/relationships/image" Target="../media/image319.png"/><Relationship Id="rId10" Type="http://schemas.openxmlformats.org/officeDocument/2006/relationships/audio" Target="../media/audio7.wav"/><Relationship Id="rId4" Type="http://schemas.openxmlformats.org/officeDocument/2006/relationships/image" Target="../media/image315.png"/><Relationship Id="rId9" Type="http://schemas.openxmlformats.org/officeDocument/2006/relationships/audio" Target="../media/audio6.wav"/><Relationship Id="rId14" Type="http://schemas.openxmlformats.org/officeDocument/2006/relationships/audio" Target="../media/audio10.wav"/></Relationships>
</file>

<file path=ppt/slides/_rels/slide5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jpeg"/><Relationship Id="rId1" Type="http://schemas.openxmlformats.org/officeDocument/2006/relationships/slideLayout" Target="../slideLayouts/slideLayout7.xml"/><Relationship Id="rId4" Type="http://schemas.openxmlformats.org/officeDocument/2006/relationships/image" Target="../media/image324.png"/></Relationships>
</file>

<file path=ppt/slides/_rels/slide56.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7.xml"/><Relationship Id="rId4" Type="http://schemas.openxmlformats.org/officeDocument/2006/relationships/image" Target="../media/image330.png"/></Relationships>
</file>

<file path=ppt/slides/_rels/slide59.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2.png"/><Relationship Id="rId18" Type="http://schemas.openxmlformats.org/officeDocument/2006/relationships/image" Target="../media/image45.png"/><Relationship Id="rId26" Type="http://schemas.openxmlformats.org/officeDocument/2006/relationships/image" Target="../media/image52.png"/><Relationship Id="rId3" Type="http://schemas.openxmlformats.org/officeDocument/2006/relationships/audio" Target="../media/audio3.wav"/><Relationship Id="rId21"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image" Target="../media/image23.png"/><Relationship Id="rId17" Type="http://schemas.openxmlformats.org/officeDocument/2006/relationships/image" Target="../media/image44.png"/><Relationship Id="rId25" Type="http://schemas.openxmlformats.org/officeDocument/2006/relationships/image" Target="../media/image51.png"/><Relationship Id="rId2" Type="http://schemas.openxmlformats.org/officeDocument/2006/relationships/notesSlide" Target="../notesSlides/notesSlide6.xml"/><Relationship Id="rId16" Type="http://schemas.openxmlformats.org/officeDocument/2006/relationships/image" Target="../media/image43.png"/><Relationship Id="rId20" Type="http://schemas.openxmlformats.org/officeDocument/2006/relationships/image" Target="../media/image46.png"/><Relationship Id="rId1" Type="http://schemas.openxmlformats.org/officeDocument/2006/relationships/slideLayout" Target="../slideLayouts/slideLayout28.xml"/><Relationship Id="rId6" Type="http://schemas.openxmlformats.org/officeDocument/2006/relationships/audio" Target="../media/audio2.wav"/><Relationship Id="rId11" Type="http://schemas.openxmlformats.org/officeDocument/2006/relationships/image" Target="../media/image41.png"/><Relationship Id="rId24" Type="http://schemas.openxmlformats.org/officeDocument/2006/relationships/image" Target="../media/image50.png"/><Relationship Id="rId5" Type="http://schemas.openxmlformats.org/officeDocument/2006/relationships/audio" Target="../media/audio1.wav"/><Relationship Id="rId15" Type="http://schemas.openxmlformats.org/officeDocument/2006/relationships/image" Target="../media/image34.png"/><Relationship Id="rId23" Type="http://schemas.openxmlformats.org/officeDocument/2006/relationships/image" Target="../media/image49.png"/><Relationship Id="rId10" Type="http://schemas.openxmlformats.org/officeDocument/2006/relationships/image" Target="../media/image40.png"/><Relationship Id="rId19" Type="http://schemas.microsoft.com/office/2007/relationships/hdphoto" Target="../media/hdphoto1.wdp"/><Relationship Id="rId4" Type="http://schemas.openxmlformats.org/officeDocument/2006/relationships/image" Target="../media/image37.png"/><Relationship Id="rId9" Type="http://schemas.openxmlformats.org/officeDocument/2006/relationships/image" Target="../media/image39.png"/><Relationship Id="rId14" Type="http://schemas.openxmlformats.org/officeDocument/2006/relationships/image" Target="../media/image33.png"/><Relationship Id="rId22" Type="http://schemas.openxmlformats.org/officeDocument/2006/relationships/image" Target="../media/image48.png"/></Relationships>
</file>

<file path=ppt/slides/_rels/slide60.xml.rels><?xml version="1.0" encoding="UTF-8" standalone="yes"?>
<Relationships xmlns="http://schemas.openxmlformats.org/package/2006/relationships"><Relationship Id="rId3" Type="http://schemas.openxmlformats.org/officeDocument/2006/relationships/image" Target="../media/image333.jpg"/><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7.xml"/><Relationship Id="rId6" Type="http://schemas.openxmlformats.org/officeDocument/2006/relationships/image" Target="../media/image340.png"/><Relationship Id="rId5" Type="http://schemas.openxmlformats.org/officeDocument/2006/relationships/image" Target="../media/image339.png"/><Relationship Id="rId4" Type="http://schemas.openxmlformats.org/officeDocument/2006/relationships/image" Target="../media/image338.png"/></Relationships>
</file>

<file path=ppt/slides/_rels/slide64.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7.xml"/><Relationship Id="rId5" Type="http://schemas.openxmlformats.org/officeDocument/2006/relationships/image" Target="../media/image344.png"/><Relationship Id="rId4" Type="http://schemas.openxmlformats.org/officeDocument/2006/relationships/image" Target="../media/image343.png"/></Relationships>
</file>

<file path=ppt/slides/_rels/slide65.xml.rels><?xml version="1.0" encoding="UTF-8" standalone="yes"?>
<Relationships xmlns="http://schemas.openxmlformats.org/package/2006/relationships"><Relationship Id="rId2" Type="http://schemas.openxmlformats.org/officeDocument/2006/relationships/image" Target="../media/image34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46.png"/><Relationship Id="rId7" Type="http://schemas.openxmlformats.org/officeDocument/2006/relationships/image" Target="../media/image34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47.png"/><Relationship Id="rId4" Type="http://schemas.microsoft.com/office/2007/relationships/hdphoto" Target="../media/hdphoto10.wdp"/><Relationship Id="rId9" Type="http://schemas.openxmlformats.org/officeDocument/2006/relationships/image" Target="../media/image349.jpeg"/></Relationships>
</file>

<file path=ppt/slides/_rels/slide67.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354.png"/><Relationship Id="rId3" Type="http://schemas.openxmlformats.org/officeDocument/2006/relationships/image" Target="../media/image350.png"/><Relationship Id="rId7" Type="http://schemas.openxmlformats.org/officeDocument/2006/relationships/audio" Target="../media/audio15.wav"/><Relationship Id="rId12" Type="http://schemas.microsoft.com/office/2007/relationships/hdphoto" Target="../media/hdphoto14.wdp"/><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353.png"/><Relationship Id="rId5" Type="http://schemas.openxmlformats.org/officeDocument/2006/relationships/audio" Target="../media/audio13.wav"/><Relationship Id="rId10" Type="http://schemas.microsoft.com/office/2007/relationships/hdphoto" Target="../media/hdphoto13.wdp"/><Relationship Id="rId4" Type="http://schemas.openxmlformats.org/officeDocument/2006/relationships/image" Target="../media/image351.png"/><Relationship Id="rId9" Type="http://schemas.openxmlformats.org/officeDocument/2006/relationships/image" Target="../media/image352.png"/></Relationships>
</file>

<file path=ppt/slides/_rels/slide68.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png"/><Relationship Id="rId1" Type="http://schemas.openxmlformats.org/officeDocument/2006/relationships/slideLayout" Target="../slideLayouts/slideLayout7.xml"/><Relationship Id="rId4" Type="http://schemas.openxmlformats.org/officeDocument/2006/relationships/image" Target="../media/image357.jpg"/></Relationships>
</file>

<file path=ppt/slides/_rels/slide69.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7.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17.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5" Type="http://schemas.openxmlformats.org/officeDocument/2006/relationships/image" Target="../media/image65.jpe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70.xml.rels><?xml version="1.0" encoding="UTF-8" standalone="yes"?>
<Relationships xmlns="http://schemas.openxmlformats.org/package/2006/relationships"><Relationship Id="rId3" Type="http://schemas.openxmlformats.org/officeDocument/2006/relationships/image" Target="../media/image361.jpg"/><Relationship Id="rId2" Type="http://schemas.openxmlformats.org/officeDocument/2006/relationships/image" Target="../media/image360.jpg"/><Relationship Id="rId1" Type="http://schemas.openxmlformats.org/officeDocument/2006/relationships/slideLayout" Target="../slideLayouts/slideLayout7.xml"/><Relationship Id="rId5" Type="http://schemas.openxmlformats.org/officeDocument/2006/relationships/image" Target="../media/image363.png"/><Relationship Id="rId4" Type="http://schemas.openxmlformats.org/officeDocument/2006/relationships/image" Target="../media/image362.png"/></Relationships>
</file>

<file path=ppt/slides/_rels/slide71.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37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377.png"/><Relationship Id="rId3" Type="http://schemas.openxmlformats.org/officeDocument/2006/relationships/image" Target="../media/image372.png"/><Relationship Id="rId7" Type="http://schemas.openxmlformats.org/officeDocument/2006/relationships/image" Target="../media/image376.png"/><Relationship Id="rId12" Type="http://schemas.openxmlformats.org/officeDocument/2006/relationships/image" Target="../media/image38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75.png"/><Relationship Id="rId11" Type="http://schemas.openxmlformats.org/officeDocument/2006/relationships/image" Target="../media/image380.png"/><Relationship Id="rId5" Type="http://schemas.openxmlformats.org/officeDocument/2006/relationships/image" Target="../media/image374.png"/><Relationship Id="rId10" Type="http://schemas.openxmlformats.org/officeDocument/2006/relationships/image" Target="../media/image379.jpg"/><Relationship Id="rId4" Type="http://schemas.openxmlformats.org/officeDocument/2006/relationships/image" Target="../media/image373.png"/><Relationship Id="rId9" Type="http://schemas.openxmlformats.org/officeDocument/2006/relationships/image" Target="../media/image378.png"/></Relationships>
</file>

<file path=ppt/slides/_rels/slide78.xml.rels><?xml version="1.0" encoding="UTF-8" standalone="yes"?>
<Relationships xmlns="http://schemas.openxmlformats.org/package/2006/relationships"><Relationship Id="rId8" Type="http://schemas.openxmlformats.org/officeDocument/2006/relationships/image" Target="../media/image383.png"/><Relationship Id="rId3" Type="http://schemas.openxmlformats.org/officeDocument/2006/relationships/audio" Target="../media/audio14.wav"/><Relationship Id="rId7" Type="http://schemas.openxmlformats.org/officeDocument/2006/relationships/image" Target="../media/image38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audio" Target="../media/audio15.wav"/><Relationship Id="rId5" Type="http://schemas.openxmlformats.org/officeDocument/2006/relationships/audio" Target="../media/audio13.wav"/><Relationship Id="rId4" Type="http://schemas.openxmlformats.org/officeDocument/2006/relationships/audio" Target="../media/audio16.wav"/></Relationships>
</file>

<file path=ppt/slides/_rels/slide79.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85.jpe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1.png"/><Relationship Id="rId21" Type="http://schemas.openxmlformats.org/officeDocument/2006/relationships/image" Target="../media/image88.png"/><Relationship Id="rId7" Type="http://schemas.openxmlformats.org/officeDocument/2006/relationships/image" Target="../media/image75.png"/><Relationship Id="rId12" Type="http://schemas.microsoft.com/office/2007/relationships/hdphoto" Target="../media/hdphoto2.wdp"/><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notesSlide" Target="../notesSlides/notesSlide8.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1.png"/><Relationship Id="rId5" Type="http://schemas.openxmlformats.org/officeDocument/2006/relationships/image" Target="../media/image73.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8.png"/><Relationship Id="rId19" Type="http://schemas.openxmlformats.org/officeDocument/2006/relationships/image" Target="../media/image86.png"/><Relationship Id="rId4" Type="http://schemas.openxmlformats.org/officeDocument/2006/relationships/image" Target="../media/image72.png"/><Relationship Id="rId9" Type="http://schemas.openxmlformats.org/officeDocument/2006/relationships/image" Target="../media/image77.jpe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s>
</file>

<file path=ppt/slides/_rels/slide80.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png"/><Relationship Id="rId1" Type="http://schemas.openxmlformats.org/officeDocument/2006/relationships/slideLayout" Target="../slideLayouts/slideLayout7.xml"/><Relationship Id="rId5" Type="http://schemas.openxmlformats.org/officeDocument/2006/relationships/image" Target="../media/image394.png"/><Relationship Id="rId4" Type="http://schemas.openxmlformats.org/officeDocument/2006/relationships/image" Target="../media/image393.png"/></Relationships>
</file>

<file path=ppt/slides/_rels/slide88.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9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26" Type="http://schemas.openxmlformats.org/officeDocument/2006/relationships/image" Target="../media/image118.pn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image" Target="../media/image117.png"/><Relationship Id="rId2" Type="http://schemas.openxmlformats.org/officeDocument/2006/relationships/notesSlide" Target="../notesSlides/notesSlide9.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18.xml"/><Relationship Id="rId6" Type="http://schemas.openxmlformats.org/officeDocument/2006/relationships/image" Target="../media/image98.png"/><Relationship Id="rId11" Type="http://schemas.openxmlformats.org/officeDocument/2006/relationships/image" Target="../media/image103.png"/><Relationship Id="rId24" Type="http://schemas.openxmlformats.org/officeDocument/2006/relationships/image" Target="../media/image116.pn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image" Target="../media/image115.png"/><Relationship Id="rId28" Type="http://schemas.openxmlformats.org/officeDocument/2006/relationships/image" Target="../media/image120.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png"/><Relationship Id="rId27" Type="http://schemas.openxmlformats.org/officeDocument/2006/relationships/image" Target="../media/image119.png"/></Relationships>
</file>

<file path=ppt/slides/_rels/slide90.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image" Target="../media/image399.png"/><Relationship Id="rId1" Type="http://schemas.openxmlformats.org/officeDocument/2006/relationships/slideLayout" Target="../slideLayouts/slideLayout7.xml"/><Relationship Id="rId4" Type="http://schemas.openxmlformats.org/officeDocument/2006/relationships/image" Target="../media/image4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3262" y="5395589"/>
            <a:ext cx="6343650" cy="1800000"/>
          </a:xfrm>
        </p:spPr>
        <p:txBody>
          <a:bodyPr/>
          <a:lstStyle/>
          <a:p>
            <a:pPr eaLnBrk="1" hangingPunct="1"/>
            <a:r>
              <a:rPr lang="fr-FR" altLang="en-US" sz="9200" b="1" dirty="0">
                <a:latin typeface="Century Gothic" panose="020B0502020202020204" pitchFamily="34" charset="0"/>
              </a:rPr>
              <a:t>Français</a:t>
            </a:r>
            <a:endParaRPr lang="fr-FR" altLang="en-US" sz="9200" b="1" dirty="0">
              <a:latin typeface="Century Gothic" panose="020B0502020202020204" pitchFamily="34" charset="0"/>
              <a:cs typeface="Arial" panose="020B0604020202020204" pitchFamily="34" charset="0"/>
            </a:endParaRPr>
          </a:p>
        </p:txBody>
      </p:sp>
      <p:sp>
        <p:nvSpPr>
          <p:cNvPr id="3075" name="Rectangle 3"/>
          <p:cNvSpPr>
            <a:spLocks noGrp="1" noChangeArrowheads="1"/>
          </p:cNvSpPr>
          <p:nvPr>
            <p:ph type="subTitle" idx="1"/>
          </p:nvPr>
        </p:nvSpPr>
        <p:spPr>
          <a:xfrm>
            <a:off x="696242" y="7146363"/>
            <a:ext cx="5537691" cy="1800000"/>
          </a:xfrm>
        </p:spPr>
        <p:txBody>
          <a:bodyPr/>
          <a:lstStyle/>
          <a:p>
            <a:pPr eaLnBrk="1" hangingPunct="1">
              <a:lnSpc>
                <a:spcPct val="90000"/>
              </a:lnSpc>
            </a:pPr>
            <a:r>
              <a:rPr lang="en-GB" altLang="en-US" b="1" dirty="0">
                <a:latin typeface="Century Gothic" panose="020B0502020202020204" pitchFamily="34" charset="0"/>
                <a:cs typeface="Segoe UI" panose="020B0502040204020203" pitchFamily="34" charset="0"/>
              </a:rPr>
              <a:t>Year 9 Language Guide</a:t>
            </a:r>
          </a:p>
        </p:txBody>
      </p:sp>
      <p:sp>
        <p:nvSpPr>
          <p:cNvPr id="3077" name="Text Box 5"/>
          <p:cNvSpPr txBox="1">
            <a:spLocks noChangeArrowheads="1"/>
          </p:cNvSpPr>
          <p:nvPr/>
        </p:nvSpPr>
        <p:spPr bwMode="auto">
          <a:xfrm>
            <a:off x="194468" y="772149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Segoe UI" panose="020B0502040204020203" pitchFamily="34" charset="0"/>
              </a:rPr>
              <a:t>Nom: …………………………………………..</a:t>
            </a:r>
          </a:p>
        </p:txBody>
      </p:sp>
      <p:sp>
        <p:nvSpPr>
          <p:cNvPr id="3079" name="Text Box 7"/>
          <p:cNvSpPr txBox="1">
            <a:spLocks noChangeArrowheads="1"/>
          </p:cNvSpPr>
          <p:nvPr/>
        </p:nvSpPr>
        <p:spPr bwMode="auto">
          <a:xfrm>
            <a:off x="194468" y="832474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en-US" sz="2400" b="0" i="0" u="none" strike="noStrike" kern="1200" cap="none" spc="0" normalizeH="0" baseline="0" dirty="0">
                <a:ln>
                  <a:noFill/>
                </a:ln>
                <a:solidFill>
                  <a:srgbClr val="000000"/>
                </a:solidFill>
                <a:effectLst/>
                <a:uLnTx/>
                <a:uFillTx/>
                <a:latin typeface="Century Gothic" panose="020B0502020202020204" pitchFamily="34" charset="0"/>
                <a:ea typeface="+mn-ea"/>
                <a:cs typeface="Segoe UI" panose="020B0502040204020203" pitchFamily="34" charset="0"/>
              </a:rPr>
              <a:t>Professeur</a:t>
            </a:r>
            <a:r>
              <a:rPr kumimoji="0" lang="en-GB" altLang="en-US"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Segoe UI" panose="020B0502040204020203" pitchFamily="34" charset="0"/>
              </a:rPr>
              <a:t>/</a:t>
            </a:r>
            <a:r>
              <a:rPr kumimoji="0" lang="fr-FR" altLang="en-US" sz="2400" b="0" i="0" u="none" strike="noStrike" kern="1200" cap="none" spc="0" normalizeH="0" baseline="0" dirty="0">
                <a:ln>
                  <a:noFill/>
                </a:ln>
                <a:solidFill>
                  <a:srgbClr val="000000"/>
                </a:solidFill>
                <a:effectLst/>
                <a:uLnTx/>
                <a:uFillTx/>
                <a:latin typeface="Century Gothic" panose="020B0502020202020204" pitchFamily="34" charset="0"/>
                <a:ea typeface="+mn-ea"/>
                <a:cs typeface="Segoe UI" panose="020B0502040204020203" pitchFamily="34" charset="0"/>
              </a:rPr>
              <a:t>Professeure</a:t>
            </a:r>
            <a:r>
              <a:rPr kumimoji="0" lang="en-GB" altLang="en-US"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Segoe UI" panose="020B0502040204020203" pitchFamily="34" charset="0"/>
              </a:rPr>
              <a:t>: ……………………</a:t>
            </a:r>
          </a:p>
        </p:txBody>
      </p:sp>
      <p:sp>
        <p:nvSpPr>
          <p:cNvPr id="7" name="TextBox 6">
            <a:extLst>
              <a:ext uri="{FF2B5EF4-FFF2-40B4-BE49-F238E27FC236}">
                <a16:creationId xmlns:a16="http://schemas.microsoft.com/office/drawing/2014/main" id="{CE7A0087-A405-B54A-BB92-5B08AE0735A8}"/>
              </a:ext>
            </a:extLst>
          </p:cNvPr>
          <p:cNvSpPr txBox="1"/>
          <p:nvPr/>
        </p:nvSpPr>
        <p:spPr>
          <a:xfrm>
            <a:off x="128949" y="8887974"/>
            <a:ext cx="237100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Last updated: 03/07/2022</a:t>
            </a:r>
          </a:p>
        </p:txBody>
      </p:sp>
      <p:pic>
        <p:nvPicPr>
          <p:cNvPr id="43" name="Picture 42" descr="Marseille harbour">
            <a:extLst>
              <a:ext uri="{FF2B5EF4-FFF2-40B4-BE49-F238E27FC236}">
                <a16:creationId xmlns:a16="http://schemas.microsoft.com/office/drawing/2014/main" id="{DFF3BDE1-6FBA-4EA0-A6AC-00933D8C0AF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22656" y="111986"/>
            <a:ext cx="1740562" cy="1304515"/>
          </a:xfrm>
          <a:prstGeom prst="rect">
            <a:avLst/>
          </a:prstGeom>
        </p:spPr>
      </p:pic>
      <p:pic>
        <p:nvPicPr>
          <p:cNvPr id="12" name="Picture 11" descr="Azay-le-Rideau castle">
            <a:extLst>
              <a:ext uri="{FF2B5EF4-FFF2-40B4-BE49-F238E27FC236}">
                <a16:creationId xmlns:a16="http://schemas.microsoft.com/office/drawing/2014/main" id="{4CC78E75-AA81-437B-BB19-E667C5AEB47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60290" y="110521"/>
            <a:ext cx="2160960" cy="1620720"/>
          </a:xfrm>
          <a:prstGeom prst="rect">
            <a:avLst/>
          </a:prstGeom>
        </p:spPr>
      </p:pic>
      <p:pic>
        <p:nvPicPr>
          <p:cNvPr id="41" name="Picture 40" descr="Statue of Joan of Arc on a horse">
            <a:extLst>
              <a:ext uri="{FF2B5EF4-FFF2-40B4-BE49-F238E27FC236}">
                <a16:creationId xmlns:a16="http://schemas.microsoft.com/office/drawing/2014/main" id="{F738A54C-6000-46FA-BEE4-9A2747DDA8A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3648" y="1399553"/>
            <a:ext cx="2302005" cy="2106919"/>
          </a:xfrm>
          <a:prstGeom prst="rect">
            <a:avLst/>
          </a:prstGeom>
        </p:spPr>
      </p:pic>
      <p:pic>
        <p:nvPicPr>
          <p:cNvPr id="4" name="Picture 3" descr="Quebec flag">
            <a:extLst>
              <a:ext uri="{FF2B5EF4-FFF2-40B4-BE49-F238E27FC236}">
                <a16:creationId xmlns:a16="http://schemas.microsoft.com/office/drawing/2014/main" id="{AE5F0778-4B47-4056-ABF7-56045AD32F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06608" y="1409764"/>
            <a:ext cx="711034" cy="473837"/>
          </a:xfrm>
          <a:prstGeom prst="rect">
            <a:avLst/>
          </a:prstGeom>
        </p:spPr>
      </p:pic>
      <p:pic>
        <p:nvPicPr>
          <p:cNvPr id="8" name="Picture 7" descr="Senegal flag">
            <a:extLst>
              <a:ext uri="{FF2B5EF4-FFF2-40B4-BE49-F238E27FC236}">
                <a16:creationId xmlns:a16="http://schemas.microsoft.com/office/drawing/2014/main" id="{FBDFFFAB-A39E-4EB8-9C08-B00D59867A9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17642" y="1399418"/>
            <a:ext cx="687614" cy="458230"/>
          </a:xfrm>
          <a:prstGeom prst="rect">
            <a:avLst/>
          </a:prstGeom>
        </p:spPr>
      </p:pic>
      <p:pic>
        <p:nvPicPr>
          <p:cNvPr id="35" name="Picture 34" descr="EU flag">
            <a:extLst>
              <a:ext uri="{FF2B5EF4-FFF2-40B4-BE49-F238E27FC236}">
                <a16:creationId xmlns:a16="http://schemas.microsoft.com/office/drawing/2014/main" id="{B9095CAC-D752-41F9-A863-6A4D0D1E6FA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15483" y="1402954"/>
            <a:ext cx="690040" cy="458230"/>
          </a:xfrm>
          <a:prstGeom prst="rect">
            <a:avLst/>
          </a:prstGeom>
        </p:spPr>
      </p:pic>
      <p:pic>
        <p:nvPicPr>
          <p:cNvPr id="30" name="Picture 29" descr="Map of Africa">
            <a:extLst>
              <a:ext uri="{FF2B5EF4-FFF2-40B4-BE49-F238E27FC236}">
                <a16:creationId xmlns:a16="http://schemas.microsoft.com/office/drawing/2014/main" id="{6394802F-4BAC-4306-8456-58A871FE450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65004" y="1872826"/>
            <a:ext cx="2216432" cy="1800851"/>
          </a:xfrm>
          <a:prstGeom prst="rect">
            <a:avLst/>
          </a:prstGeom>
        </p:spPr>
      </p:pic>
      <p:pic>
        <p:nvPicPr>
          <p:cNvPr id="42" name="Picture 41" descr="Statue of the Virgin Mary at Lourdes">
            <a:extLst>
              <a:ext uri="{FF2B5EF4-FFF2-40B4-BE49-F238E27FC236}">
                <a16:creationId xmlns:a16="http://schemas.microsoft.com/office/drawing/2014/main" id="{C2148443-1B96-478E-BE9B-1B7A47C5C4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1436" y="1785729"/>
            <a:ext cx="1337000" cy="1900881"/>
          </a:xfrm>
          <a:prstGeom prst="rect">
            <a:avLst/>
          </a:prstGeom>
        </p:spPr>
      </p:pic>
      <p:pic>
        <p:nvPicPr>
          <p:cNvPr id="40" name="Picture 39" descr="Versailles gardens">
            <a:extLst>
              <a:ext uri="{FF2B5EF4-FFF2-40B4-BE49-F238E27FC236}">
                <a16:creationId xmlns:a16="http://schemas.microsoft.com/office/drawing/2014/main" id="{B952F2F1-3807-4381-9F19-570BCE829CB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93262" y="121920"/>
            <a:ext cx="2338471" cy="1316608"/>
          </a:xfrm>
          <a:prstGeom prst="rect">
            <a:avLst/>
          </a:prstGeom>
        </p:spPr>
      </p:pic>
      <p:pic>
        <p:nvPicPr>
          <p:cNvPr id="36" name="Picture 35" descr="Muslim woman in red hijab">
            <a:extLst>
              <a:ext uri="{FF2B5EF4-FFF2-40B4-BE49-F238E27FC236}">
                <a16:creationId xmlns:a16="http://schemas.microsoft.com/office/drawing/2014/main" id="{AD3E66AC-CD94-4B9B-83A2-DA543C8528F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642890" y="1684406"/>
            <a:ext cx="931614" cy="1397421"/>
          </a:xfrm>
          <a:prstGeom prst="rect">
            <a:avLst/>
          </a:prstGeom>
        </p:spPr>
      </p:pic>
      <p:pic>
        <p:nvPicPr>
          <p:cNvPr id="28" name="Picture 27" descr="Christine and the Queens">
            <a:extLst>
              <a:ext uri="{FF2B5EF4-FFF2-40B4-BE49-F238E27FC236}">
                <a16:creationId xmlns:a16="http://schemas.microsoft.com/office/drawing/2014/main" id="{39B783CF-2B6C-49E7-86EA-DC196046F90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02693" y="3451579"/>
            <a:ext cx="1214413" cy="1611580"/>
          </a:xfrm>
          <a:prstGeom prst="rect">
            <a:avLst/>
          </a:prstGeom>
        </p:spPr>
      </p:pic>
      <p:pic>
        <p:nvPicPr>
          <p:cNvPr id="37" name="Picture 2" descr="The Alps">
            <a:extLst>
              <a:ext uri="{FF2B5EF4-FFF2-40B4-BE49-F238E27FC236}">
                <a16:creationId xmlns:a16="http://schemas.microsoft.com/office/drawing/2014/main" id="{8EB931EE-08F0-4E67-8886-FF45CCB40D1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87260" y="3506472"/>
            <a:ext cx="1664554" cy="15816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Versailles">
            <a:extLst>
              <a:ext uri="{FF2B5EF4-FFF2-40B4-BE49-F238E27FC236}">
                <a16:creationId xmlns:a16="http://schemas.microsoft.com/office/drawing/2014/main" id="{AA9FC54A-9443-45C6-B1DF-0E798BBB72A7}"/>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t="13417" r="3177"/>
          <a:stretch/>
        </p:blipFill>
        <p:spPr>
          <a:xfrm>
            <a:off x="2881987" y="3683152"/>
            <a:ext cx="2355512" cy="1409741"/>
          </a:xfrm>
          <a:prstGeom prst="rect">
            <a:avLst/>
          </a:prstGeom>
        </p:spPr>
      </p:pic>
      <p:pic>
        <p:nvPicPr>
          <p:cNvPr id="29" name="Picture 28" descr="Daft Punk">
            <a:extLst>
              <a:ext uri="{FF2B5EF4-FFF2-40B4-BE49-F238E27FC236}">
                <a16:creationId xmlns:a16="http://schemas.microsoft.com/office/drawing/2014/main" id="{96AA5363-DB73-494B-8FFD-0197D3E50FD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5237499" y="3080924"/>
            <a:ext cx="1338155" cy="2007233"/>
          </a:xfrm>
          <a:prstGeom prst="rect">
            <a:avLst/>
          </a:prstGeom>
        </p:spPr>
      </p:pic>
    </p:spTree>
    <p:extLst>
      <p:ext uri="{BB962C8B-B14F-4D97-AF65-F5344CB8AC3E}">
        <p14:creationId xmlns:p14="http://schemas.microsoft.com/office/powerpoint/2010/main" val="3651686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85E4-DD3E-BA41-AE7B-4C613C8C23EA}"/>
              </a:ext>
            </a:extLst>
          </p:cNvPr>
          <p:cNvSpPr>
            <a:spLocks noGrp="1"/>
          </p:cNvSpPr>
          <p:nvPr>
            <p:ph type="title" idx="4294967295"/>
          </p:nvPr>
        </p:nvSpPr>
        <p:spPr>
          <a:xfrm>
            <a:off x="93712" y="247656"/>
            <a:ext cx="5915025" cy="319083"/>
          </a:xfrm>
        </p:spPr>
        <p:txBody>
          <a:bodyPr>
            <a:noAutofit/>
          </a:bodyPr>
          <a:lstStyle/>
          <a:p>
            <a:r>
              <a:rPr lang="en-US" sz="2400" b="1" dirty="0">
                <a:latin typeface="Century Gothic" panose="020B0502020202020204" pitchFamily="34" charset="0"/>
              </a:rPr>
              <a:t>Liaison</a:t>
            </a:r>
          </a:p>
        </p:txBody>
      </p:sp>
      <p:sp>
        <p:nvSpPr>
          <p:cNvPr id="65" name="Rectangle 64">
            <a:extLst>
              <a:ext uri="{FF2B5EF4-FFF2-40B4-BE49-F238E27FC236}">
                <a16:creationId xmlns:a16="http://schemas.microsoft.com/office/drawing/2014/main" id="{99A44A19-F5D8-CD43-A263-6AF2556FF417}"/>
              </a:ext>
            </a:extLst>
          </p:cNvPr>
          <p:cNvSpPr/>
          <p:nvPr/>
        </p:nvSpPr>
        <p:spPr>
          <a:xfrm>
            <a:off x="108000" y="639494"/>
            <a:ext cx="6676200"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If a word normally ends with a Silent Final Consonant,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the final consonant is pronounced</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before a word beginning with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[h]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or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a vowel</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This is called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liaison</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Here are some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dirty="0">
                <a:ln>
                  <a:noFill/>
                </a:ln>
                <a:solidFill>
                  <a:prstClr val="black"/>
                </a:solidFill>
                <a:effectLst/>
                <a:uLnTx/>
                <a:uFillTx/>
                <a:latin typeface="Century Gothic" panose="020F0302020204030204"/>
                <a:ea typeface="+mn-ea"/>
                <a:cs typeface="+mn-cs"/>
              </a:rPr>
              <a:t>C’es</a:t>
            </a:r>
            <a:r>
              <a:rPr kumimoji="0" lang="fr-FR" sz="1600" b="1" i="0" u="none" strike="noStrike" kern="1200" cap="none" spc="0" normalizeH="0" baseline="0" dirty="0">
                <a:ln>
                  <a:noFill/>
                </a:ln>
                <a:solidFill>
                  <a:srgbClr val="EE6000"/>
                </a:solidFill>
                <a:effectLst/>
                <a:uLnTx/>
                <a:uFillTx/>
                <a:latin typeface="Century Gothic" panose="020F0302020204030204"/>
                <a:ea typeface="+mn-ea"/>
                <a:cs typeface="+mn-cs"/>
              </a:rPr>
              <a:t>t</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fr-FR" sz="1600" b="1" i="0" u="none" strike="noStrike" kern="1200" cap="none" spc="0" normalizeH="0" baseline="0" dirty="0">
                <a:ln>
                  <a:noFill/>
                </a:ln>
                <a:solidFill>
                  <a:srgbClr val="EE6000"/>
                </a:solidFill>
                <a:effectLst/>
                <a:uLnTx/>
                <a:uFillTx/>
                <a:latin typeface="Century Gothic" panose="020F0302020204030204"/>
                <a:ea typeface="+mn-ea"/>
                <a:cs typeface="+mn-cs"/>
              </a:rPr>
              <a:t>a</a:t>
            </a:r>
            <a:r>
              <a:rPr kumimoji="0" lang="fr-FR" sz="1600" b="1" i="0" u="none" strike="noStrike" kern="1200" cap="none" spc="0" normalizeH="0" baseline="0" dirty="0">
                <a:ln>
                  <a:noFill/>
                </a:ln>
                <a:solidFill>
                  <a:prstClr val="black"/>
                </a:solidFill>
                <a:effectLst/>
                <a:uLnTx/>
                <a:uFillTx/>
                <a:latin typeface="Century Gothic" panose="020F0302020204030204"/>
                <a:ea typeface="+mn-ea"/>
                <a:cs typeface="+mn-cs"/>
              </a:rPr>
              <a:t>musant</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It’s funny.</a:t>
            </a:r>
            <a:endPar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Because the </a:t>
            </a:r>
            <a:r>
              <a:rPr kumimoji="0" lang="en-US" sz="1600" b="1" i="0" u="none" strike="noStrike" kern="1200" cap="none" spc="0" normalizeH="0" baseline="0" noProof="0" dirty="0">
                <a:ln>
                  <a:noFill/>
                </a:ln>
                <a:solidFill>
                  <a:srgbClr val="EE6000"/>
                </a:solidFill>
                <a:effectLst/>
                <a:uLnTx/>
                <a:uFillTx/>
                <a:latin typeface="Century Gothic" panose="020F0302020204030204"/>
                <a:ea typeface="+mn-ea"/>
                <a:cs typeface="+mn-cs"/>
              </a:rPr>
              <a:t>-t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is followed by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a</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vowel</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it is pronounced.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Je parle avec </a:t>
            </a:r>
            <a:r>
              <a:rPr kumimoji="0" lang="fr-FR" sz="1600" b="1" i="0" u="none" strike="noStrike" kern="1200" cap="none" spc="0" normalizeH="0" baseline="0" dirty="0">
                <a:ln>
                  <a:noFill/>
                </a:ln>
                <a:solidFill>
                  <a:prstClr val="black"/>
                </a:solidFill>
                <a:effectLst/>
                <a:uLnTx/>
                <a:uFillTx/>
                <a:latin typeface="Century Gothic" panose="020F0302020204030204"/>
                <a:ea typeface="+mn-ea"/>
                <a:cs typeface="+mn-cs"/>
              </a:rPr>
              <a:t>mo</a:t>
            </a:r>
            <a:r>
              <a:rPr kumimoji="0" lang="fr-FR" sz="1600" b="1" i="0" u="none" strike="noStrike" kern="1200" cap="none" spc="0" normalizeH="0" baseline="0" dirty="0">
                <a:ln>
                  <a:noFill/>
                </a:ln>
                <a:solidFill>
                  <a:srgbClr val="EE6000"/>
                </a:solidFill>
                <a:effectLst/>
                <a:uLnTx/>
                <a:uFillTx/>
                <a:latin typeface="Century Gothic" panose="020F0302020204030204"/>
                <a:ea typeface="+mn-ea"/>
                <a:cs typeface="+mn-cs"/>
              </a:rPr>
              <a:t>n</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fr-FR" sz="1600" b="1" i="0" u="none" strike="noStrike" kern="1200" cap="none" spc="0" normalizeH="0" baseline="0" dirty="0">
                <a:ln>
                  <a:noFill/>
                </a:ln>
                <a:solidFill>
                  <a:srgbClr val="EE6000"/>
                </a:solidFill>
                <a:effectLst/>
                <a:uLnTx/>
                <a:uFillTx/>
                <a:latin typeface="Century Gothic" panose="020F0302020204030204"/>
                <a:ea typeface="+mn-ea"/>
                <a:cs typeface="+mn-cs"/>
              </a:rPr>
              <a:t>a</a:t>
            </a:r>
            <a:r>
              <a:rPr kumimoji="0" lang="fr-FR" sz="1600" b="1" i="0" u="none" strike="noStrike" kern="1200" cap="none" spc="0" normalizeH="0" baseline="0" dirty="0">
                <a:ln>
                  <a:noFill/>
                </a:ln>
                <a:solidFill>
                  <a:prstClr val="black"/>
                </a:solidFill>
                <a:effectLst/>
                <a:uLnTx/>
                <a:uFillTx/>
                <a:latin typeface="Century Gothic" panose="020F0302020204030204"/>
                <a:ea typeface="+mn-ea"/>
                <a:cs typeface="+mn-cs"/>
              </a:rPr>
              <a:t>mi</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I speak with my friend.</a:t>
            </a:r>
            <a:endPar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Because the </a:t>
            </a:r>
            <a:r>
              <a:rPr kumimoji="0" lang="en-US" sz="1600" b="1" i="0" u="none" strike="noStrike" kern="1200" cap="none" spc="0" normalizeH="0" baseline="0" noProof="0" dirty="0">
                <a:ln>
                  <a:noFill/>
                </a:ln>
                <a:solidFill>
                  <a:srgbClr val="EE6000"/>
                </a:solidFill>
                <a:effectLst/>
                <a:uLnTx/>
                <a:uFillTx/>
                <a:latin typeface="Century Gothic" panose="020F0302020204030204"/>
                <a:ea typeface="+mn-ea"/>
                <a:cs typeface="+mn-cs"/>
              </a:rPr>
              <a:t>-n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is followed by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a</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vowel</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it is pronounced.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dirty="0">
                <a:ln>
                  <a:noFill/>
                </a:ln>
                <a:solidFill>
                  <a:prstClr val="black"/>
                </a:solidFill>
                <a:effectLst/>
                <a:uLnTx/>
                <a:uFillTx/>
                <a:latin typeface="Century Gothic" panose="020F0302020204030204"/>
                <a:ea typeface="+mn-ea"/>
                <a:cs typeface="+mn-cs"/>
              </a:rPr>
              <a:t>Voici</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 troi</a:t>
            </a:r>
            <a:r>
              <a:rPr kumimoji="0" lang="en-US" sz="1600" b="1" i="0" u="none" strike="noStrike" kern="1200" cap="none" spc="0" normalizeH="0" baseline="0" noProof="0" dirty="0">
                <a:ln>
                  <a:noFill/>
                </a:ln>
                <a:solidFill>
                  <a:srgbClr val="EE6000"/>
                </a:solidFill>
                <a:effectLst/>
                <a:uLnTx/>
                <a:uFillTx/>
                <a:latin typeface="Century Gothic" panose="020F0302020204030204"/>
                <a:ea typeface="+mn-ea"/>
                <a:cs typeface="+mn-cs"/>
              </a:rPr>
              <a:t>s </a:t>
            </a:r>
            <a:r>
              <a:rPr kumimoji="0" lang="fr-FR" sz="1600" b="1" i="0" u="none" strike="noStrike" kern="1200" cap="none" spc="0" normalizeH="0" baseline="0" dirty="0">
                <a:ln>
                  <a:noFill/>
                </a:ln>
                <a:solidFill>
                  <a:srgbClr val="EE6000"/>
                </a:solidFill>
                <a:effectLst/>
                <a:uLnTx/>
                <a:uFillTx/>
                <a:latin typeface="Century Gothic" panose="020F0302020204030204"/>
                <a:ea typeface="+mn-ea"/>
                <a:cs typeface="+mn-cs"/>
              </a:rPr>
              <a:t>h</a:t>
            </a:r>
            <a:r>
              <a:rPr kumimoji="0" lang="fr-FR" sz="1600" b="1" i="0" u="none" strike="noStrike" kern="1200" cap="none" spc="0" normalizeH="0" baseline="0" dirty="0">
                <a:ln>
                  <a:noFill/>
                </a:ln>
                <a:solidFill>
                  <a:prstClr val="black"/>
                </a:solidFill>
                <a:effectLst/>
                <a:uLnTx/>
                <a:uFillTx/>
                <a:latin typeface="Century Gothic" panose="020F0302020204030204"/>
                <a:ea typeface="+mn-ea"/>
                <a:cs typeface="+mn-cs"/>
              </a:rPr>
              <a:t>ôtels</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Here are three ideas.</a:t>
            </a:r>
            <a:endPar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Because the </a:t>
            </a:r>
            <a:r>
              <a:rPr kumimoji="0" lang="en-US" sz="1600" b="1" i="0" u="none" strike="noStrike" kern="1200" cap="none" spc="0" normalizeH="0" baseline="0" noProof="0" dirty="0">
                <a:ln>
                  <a:noFill/>
                </a:ln>
                <a:solidFill>
                  <a:srgbClr val="EE6000"/>
                </a:solidFill>
                <a:effectLst/>
                <a:uLnTx/>
                <a:uFillTx/>
                <a:latin typeface="Century Gothic" panose="020F0302020204030204"/>
                <a:ea typeface="+mn-ea"/>
                <a:cs typeface="+mn-cs"/>
              </a:rPr>
              <a:t>-s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is followed by an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h-</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it is pronounced.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Il y a deu</a:t>
            </a:r>
            <a:r>
              <a:rPr kumimoji="0" lang="en-US" sz="1600" b="1" i="0" u="none" strike="noStrike" kern="1200" cap="none" spc="0" normalizeH="0" baseline="0" noProof="0" dirty="0">
                <a:ln>
                  <a:noFill/>
                </a:ln>
                <a:solidFill>
                  <a:srgbClr val="EE6000"/>
                </a:solidFill>
                <a:effectLst/>
                <a:uLnTx/>
                <a:uFillTx/>
                <a:latin typeface="Century Gothic" panose="020F0302020204030204"/>
                <a:ea typeface="+mn-ea"/>
                <a:cs typeface="+mn-cs"/>
              </a:rPr>
              <a:t>x</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fr-FR" sz="1600" b="1" i="0" u="none" strike="noStrike" kern="1200" cap="none" spc="0" normalizeH="0" baseline="0" dirty="0">
                <a:ln>
                  <a:noFill/>
                </a:ln>
                <a:solidFill>
                  <a:srgbClr val="EE6000"/>
                </a:solidFill>
                <a:effectLst/>
                <a:uLnTx/>
                <a:uFillTx/>
                <a:latin typeface="Century Gothic" panose="020F0302020204030204"/>
                <a:ea typeface="+mn-ea"/>
                <a:cs typeface="+mn-cs"/>
              </a:rPr>
              <a:t>é</a:t>
            </a:r>
            <a:r>
              <a:rPr kumimoji="0" lang="fr-FR" sz="1600" b="1" i="0" u="none" strike="noStrike" kern="1200" cap="none" spc="0" normalizeH="0" baseline="0" dirty="0">
                <a:ln>
                  <a:noFill/>
                </a:ln>
                <a:solidFill>
                  <a:prstClr val="black"/>
                </a:solidFill>
                <a:effectLst/>
                <a:uLnTx/>
                <a:uFillTx/>
                <a:latin typeface="Century Gothic" panose="020F0302020204030204"/>
                <a:ea typeface="+mn-ea"/>
                <a:cs typeface="+mn-cs"/>
              </a:rPr>
              <a:t>quipes</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There are two teams.</a:t>
            </a:r>
            <a:endPar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Because the </a:t>
            </a:r>
            <a:r>
              <a:rPr kumimoji="0" lang="en-US" sz="1600" b="1" i="0" u="none" strike="noStrike" kern="1200" cap="none" spc="0" normalizeH="0" baseline="0" noProof="0" dirty="0">
                <a:ln>
                  <a:noFill/>
                </a:ln>
                <a:solidFill>
                  <a:srgbClr val="EE6000"/>
                </a:solidFill>
                <a:effectLst/>
                <a:uLnTx/>
                <a:uFillTx/>
                <a:latin typeface="Century Gothic" panose="020F0302020204030204"/>
                <a:ea typeface="+mn-ea"/>
                <a:cs typeface="+mn-cs"/>
              </a:rPr>
              <a:t>-x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is followed by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a vowel</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it is pronounced like a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z.</a:t>
            </a: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AF10C13B-D246-6846-AF6B-AF5FC45994F8}"/>
              </a:ext>
            </a:extLst>
          </p:cNvPr>
          <p:cNvSpPr/>
          <p:nvPr/>
        </p:nvSpPr>
        <p:spPr>
          <a:xfrm>
            <a:off x="108000" y="6094806"/>
            <a:ext cx="306526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Calibri" panose="020F0502020204030204" pitchFamily="34" charset="0"/>
              </a:rPr>
              <a:t>Syllables and Stress</a:t>
            </a:r>
            <a:endParaRPr kumimoji="0" lang="en-GB"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4FC51C09-50D4-DE49-AA6D-258D1670D856}"/>
              </a:ext>
            </a:extLst>
          </p:cNvPr>
          <p:cNvSpPr/>
          <p:nvPr/>
        </p:nvSpPr>
        <p:spPr>
          <a:xfrm>
            <a:off x="108000" y="6590557"/>
            <a:ext cx="679708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French does not have the same system of stressed and unstressed syllables as English.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All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syllables</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are sounded fairly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equally</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with a bit of extra emphasis on the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last spoken syllable</a:t>
            </a: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 of each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Vowels are not ‘reduced’ – they are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sounded in full. </a:t>
            </a:r>
          </a:p>
        </p:txBody>
      </p:sp>
      <p:sp>
        <p:nvSpPr>
          <p:cNvPr id="7" name="Arc 6">
            <a:extLst>
              <a:ext uri="{FF2B5EF4-FFF2-40B4-BE49-F238E27FC236}">
                <a16:creationId xmlns:a16="http://schemas.microsoft.com/office/drawing/2014/main" id="{56B46F9E-252E-D24B-8795-5D11FDF63B54}"/>
              </a:ext>
              <a:ext uri="{C183D7F6-B498-43B3-948B-1728B52AA6E4}">
                <adec:decorative xmlns:adec="http://schemas.microsoft.com/office/drawing/2017/decorative" val="1"/>
              </a:ext>
            </a:extLst>
          </p:cNvPr>
          <p:cNvSpPr>
            <a:spLocks noChangeAspect="1"/>
          </p:cNvSpPr>
          <p:nvPr/>
        </p:nvSpPr>
        <p:spPr>
          <a:xfrm rot="7741879">
            <a:off x="608504" y="2139270"/>
            <a:ext cx="243372" cy="288000"/>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8" name="Arc 7">
            <a:extLst>
              <a:ext uri="{FF2B5EF4-FFF2-40B4-BE49-F238E27FC236}">
                <a16:creationId xmlns:a16="http://schemas.microsoft.com/office/drawing/2014/main" id="{5462BE18-9F15-FC47-86B7-FF8B82491E4C}"/>
              </a:ext>
              <a:ext uri="{C183D7F6-B498-43B3-948B-1728B52AA6E4}">
                <adec:decorative xmlns:adec="http://schemas.microsoft.com/office/drawing/2017/decorative" val="1"/>
              </a:ext>
            </a:extLst>
          </p:cNvPr>
          <p:cNvSpPr>
            <a:spLocks noChangeAspect="1"/>
          </p:cNvSpPr>
          <p:nvPr/>
        </p:nvSpPr>
        <p:spPr>
          <a:xfrm rot="7741879">
            <a:off x="1945127" y="3119877"/>
            <a:ext cx="243372" cy="288000"/>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9" name="Arc 8">
            <a:extLst>
              <a:ext uri="{FF2B5EF4-FFF2-40B4-BE49-F238E27FC236}">
                <a16:creationId xmlns:a16="http://schemas.microsoft.com/office/drawing/2014/main" id="{31F48BA3-AEF3-A049-974A-ABCBEE03BBF6}"/>
              </a:ext>
              <a:ext uri="{C183D7F6-B498-43B3-948B-1728B52AA6E4}">
                <adec:decorative xmlns:adec="http://schemas.microsoft.com/office/drawing/2017/decorative" val="1"/>
              </a:ext>
            </a:extLst>
          </p:cNvPr>
          <p:cNvSpPr>
            <a:spLocks noChangeAspect="1"/>
          </p:cNvSpPr>
          <p:nvPr/>
        </p:nvSpPr>
        <p:spPr>
          <a:xfrm rot="7741879">
            <a:off x="1035969" y="4121752"/>
            <a:ext cx="212951" cy="252000"/>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0" name="Arc 9">
            <a:extLst>
              <a:ext uri="{FF2B5EF4-FFF2-40B4-BE49-F238E27FC236}">
                <a16:creationId xmlns:a16="http://schemas.microsoft.com/office/drawing/2014/main" id="{52BBA5C6-EA5D-4346-A6CD-E47876973DB1}"/>
              </a:ext>
              <a:ext uri="{C183D7F6-B498-43B3-948B-1728B52AA6E4}">
                <adec:decorative xmlns:adec="http://schemas.microsoft.com/office/drawing/2017/decorative" val="1"/>
              </a:ext>
            </a:extLst>
          </p:cNvPr>
          <p:cNvSpPr>
            <a:spLocks noChangeAspect="1"/>
          </p:cNvSpPr>
          <p:nvPr/>
        </p:nvSpPr>
        <p:spPr>
          <a:xfrm rot="7741879">
            <a:off x="1124661" y="5098611"/>
            <a:ext cx="212951" cy="252000"/>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3" name="Picture 2">
            <a:extLst>
              <a:ext uri="{FF2B5EF4-FFF2-40B4-BE49-F238E27FC236}">
                <a16:creationId xmlns:a16="http://schemas.microsoft.com/office/drawing/2014/main" id="{A39CC1BB-43E5-0142-9A8A-33609A7E8B5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5304" y="1901142"/>
            <a:ext cx="764255" cy="764255"/>
          </a:xfrm>
          <a:prstGeom prst="rect">
            <a:avLst/>
          </a:prstGeom>
        </p:spPr>
      </p:pic>
      <p:pic>
        <p:nvPicPr>
          <p:cNvPr id="5" name="Picture 4">
            <a:extLst>
              <a:ext uri="{FF2B5EF4-FFF2-40B4-BE49-F238E27FC236}">
                <a16:creationId xmlns:a16="http://schemas.microsoft.com/office/drawing/2014/main" id="{C3F6D72B-EE4A-994B-BF3E-9BA1FB4EAD5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5842" y="2908473"/>
            <a:ext cx="813804" cy="710807"/>
          </a:xfrm>
          <a:prstGeom prst="rect">
            <a:avLst/>
          </a:prstGeom>
        </p:spPr>
      </p:pic>
      <p:pic>
        <p:nvPicPr>
          <p:cNvPr id="11" name="Picture 10">
            <a:extLst>
              <a:ext uri="{FF2B5EF4-FFF2-40B4-BE49-F238E27FC236}">
                <a16:creationId xmlns:a16="http://schemas.microsoft.com/office/drawing/2014/main" id="{E8FF9E9B-B8A8-3F4D-9322-4501791FB6F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5217" y="3908965"/>
            <a:ext cx="647228" cy="647228"/>
          </a:xfrm>
          <a:prstGeom prst="rect">
            <a:avLst/>
          </a:prstGeom>
        </p:spPr>
      </p:pic>
      <p:pic>
        <p:nvPicPr>
          <p:cNvPr id="13" name="Picture 12">
            <a:extLst>
              <a:ext uri="{FF2B5EF4-FFF2-40B4-BE49-F238E27FC236}">
                <a16:creationId xmlns:a16="http://schemas.microsoft.com/office/drawing/2014/main" id="{466394DD-3ACC-3E44-91D6-FE657ED2E7F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5031" y="4911421"/>
            <a:ext cx="1235347" cy="617674"/>
          </a:xfrm>
          <a:prstGeom prst="rect">
            <a:avLst/>
          </a:prstGeom>
        </p:spPr>
      </p:pic>
      <p:sp>
        <p:nvSpPr>
          <p:cNvPr id="61"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altLang="en-US" sz="1600" b="1" dirty="0">
                <a:solidFill>
                  <a:prstClr val="black"/>
                </a:solidFill>
                <a:latin typeface="Century Gothic" panose="020B0502020202020204" pitchFamily="34" charset="0"/>
              </a:rPr>
              <a:t>9</a:t>
            </a:r>
            <a:endPar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9391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6993" y="144000"/>
            <a:ext cx="2661242" cy="276470"/>
          </a:xfrm>
        </p:spPr>
        <p:txBody>
          <a:bodyPr>
            <a:noAutofit/>
          </a:bodyPr>
          <a:lstStyle/>
          <a:p>
            <a:r>
              <a:rPr lang="en-GB" altLang="en-US" sz="2400" b="1" dirty="0">
                <a:solidFill>
                  <a:prstClr val="black"/>
                </a:solidFill>
                <a:latin typeface="Century Gothic" panose="020B0502020202020204" pitchFamily="34" charset="0"/>
              </a:rPr>
              <a:t>Year 7 phonics</a:t>
            </a:r>
            <a:endParaRPr lang="en-US" sz="2400" dirty="0"/>
          </a:p>
        </p:txBody>
      </p:sp>
      <p:sp>
        <p:nvSpPr>
          <p:cNvPr id="7" name="Rectangle 6"/>
          <p:cNvSpPr/>
          <p:nvPr/>
        </p:nvSpPr>
        <p:spPr>
          <a:xfrm>
            <a:off x="108000" y="397479"/>
            <a:ext cx="675165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Year 9, we also revisit the following SSC (Sound-spelling correspondences) taught in Year 7. Learning these will help you to pronounce written French more confidently and to recognise and spell words you hear. </a:t>
            </a:r>
          </a:p>
        </p:txBody>
      </p:sp>
      <p:sp>
        <p:nvSpPr>
          <p:cNvPr id="5" name="Rectangle 4"/>
          <p:cNvSpPr/>
          <p:nvPr/>
        </p:nvSpPr>
        <p:spPr>
          <a:xfrm>
            <a:off x="108000" y="1136143"/>
            <a:ext cx="659987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Silent final consonant [SFC)</a:t>
            </a:r>
            <a:r>
              <a:rPr kumimoji="0" lang="en-GB" altLang="en-US" sz="14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br>
              <a:rPr kumimoji="0" lang="en-GB" altLang="en-US" sz="14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alt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Something that makes French sound different from English is that </a:t>
            </a:r>
            <a:r>
              <a:rPr kumimoji="0" lang="en-GB" alt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 consonants</a:t>
            </a:r>
            <a:r>
              <a:rPr kumimoji="0" lang="en-GB" alt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the ends of words are silent. This means you don’t pronounce them at all!</a:t>
            </a:r>
          </a:p>
        </p:txBody>
      </p:sp>
      <p:pic>
        <p:nvPicPr>
          <p:cNvPr id="104" name="Picture 2" descr="face saying sh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1765" y="1382827"/>
            <a:ext cx="393362" cy="5563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box with arrow pointing to inside and face saying shh"/>
          <p:cNvPicPr>
            <a:picLocks noChangeAspect="1"/>
          </p:cNvPicPr>
          <p:nvPr/>
        </p:nvPicPr>
        <p:blipFill>
          <a:blip r:embed="rId4"/>
          <a:stretch>
            <a:fillRect/>
          </a:stretch>
        </p:blipFill>
        <p:spPr>
          <a:xfrm>
            <a:off x="188640" y="2151546"/>
            <a:ext cx="995288" cy="931589"/>
          </a:xfrm>
          <a:prstGeom prst="rect">
            <a:avLst/>
          </a:prstGeom>
        </p:spPr>
      </p:pic>
      <p:sp>
        <p:nvSpPr>
          <p:cNvPr id="35" name="TextBox 34"/>
          <p:cNvSpPr txBox="1"/>
          <p:nvPr/>
        </p:nvSpPr>
        <p:spPr>
          <a:xfrm rot="10800000" flipV="1">
            <a:off x="1201234" y="286851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peti</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a:t>
            </a:r>
          </a:p>
        </p:txBody>
      </p:sp>
      <p:pic>
        <p:nvPicPr>
          <p:cNvPr id="105" name="Picture 104" descr="two people with arrow pointing to smaller person"/>
          <p:cNvPicPr>
            <a:picLocks noChangeAspect="1"/>
          </p:cNvPicPr>
          <p:nvPr/>
        </p:nvPicPr>
        <p:blipFill>
          <a:blip r:embed="rId5"/>
          <a:stretch>
            <a:fillRect/>
          </a:stretch>
        </p:blipFill>
        <p:spPr>
          <a:xfrm>
            <a:off x="1453676" y="2146554"/>
            <a:ext cx="619315" cy="797808"/>
          </a:xfrm>
          <a:prstGeom prst="rect">
            <a:avLst/>
          </a:prstGeom>
        </p:spPr>
      </p:pic>
      <p:sp>
        <p:nvSpPr>
          <p:cNvPr id="36" name="TextBox 35"/>
          <p:cNvSpPr txBox="1"/>
          <p:nvPr/>
        </p:nvSpPr>
        <p:spPr>
          <a:xfrm rot="10800000" flipV="1">
            <a:off x="2348408" y="2869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gran</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a:t>
            </a:r>
          </a:p>
        </p:txBody>
      </p:sp>
      <p:pic>
        <p:nvPicPr>
          <p:cNvPr id="111" name="Picture 110" descr="two people with arrow pointing to taller person"/>
          <p:cNvPicPr>
            <a:picLocks noChangeAspect="1"/>
          </p:cNvPicPr>
          <p:nvPr/>
        </p:nvPicPr>
        <p:blipFill>
          <a:blip r:embed="rId6"/>
          <a:stretch>
            <a:fillRect/>
          </a:stretch>
        </p:blipFill>
        <p:spPr>
          <a:xfrm>
            <a:off x="2429564" y="2107653"/>
            <a:ext cx="924634" cy="836709"/>
          </a:xfrm>
          <a:prstGeom prst="rect">
            <a:avLst/>
          </a:prstGeom>
        </p:spPr>
      </p:pic>
      <p:sp>
        <p:nvSpPr>
          <p:cNvPr id="37" name="TextBox 36"/>
          <p:cNvSpPr txBox="1"/>
          <p:nvPr/>
        </p:nvSpPr>
        <p:spPr>
          <a:xfrm rot="10800000" flipV="1">
            <a:off x="3429000" y="2869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a:t>
            </a:r>
          </a:p>
        </p:txBody>
      </p:sp>
      <p:pic>
        <p:nvPicPr>
          <p:cNvPr id="107" name="Picture 2" descr="crosswor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5095" y="2131876"/>
            <a:ext cx="1033724" cy="71843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rot="10800000" flipV="1">
            <a:off x="4530516" y="2869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mai</a:t>
            </a:r>
            <a:r>
              <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s</a:t>
            </a:r>
          </a:p>
        </p:txBody>
      </p:sp>
      <p:pic>
        <p:nvPicPr>
          <p:cNvPr id="108" name="Picture 107" descr="emoji holding hand up"/>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5843" y="2039997"/>
            <a:ext cx="800546" cy="800546"/>
          </a:xfrm>
          <a:prstGeom prst="rect">
            <a:avLst/>
          </a:prstGeom>
        </p:spPr>
      </p:pic>
      <p:sp>
        <p:nvSpPr>
          <p:cNvPr id="39" name="TextBox 38"/>
          <p:cNvSpPr txBox="1"/>
          <p:nvPr/>
        </p:nvSpPr>
        <p:spPr>
          <a:xfrm rot="10800000" flipV="1">
            <a:off x="5703950" y="286851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pri</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x</a:t>
            </a:r>
          </a:p>
        </p:txBody>
      </p:sp>
      <p:pic>
        <p:nvPicPr>
          <p:cNvPr id="109" name="Picture 108" descr="price tag and trophy"/>
          <p:cNvPicPr>
            <a:picLocks noChangeAspect="1"/>
          </p:cNvPicPr>
          <p:nvPr/>
        </p:nvPicPr>
        <p:blipFill>
          <a:blip r:embed="rId9"/>
          <a:stretch>
            <a:fillRect/>
          </a:stretch>
        </p:blipFill>
        <p:spPr>
          <a:xfrm>
            <a:off x="5682257" y="2222219"/>
            <a:ext cx="970353" cy="623378"/>
          </a:xfrm>
          <a:prstGeom prst="rect">
            <a:avLst/>
          </a:prstGeom>
        </p:spPr>
      </p:pic>
      <p:pic>
        <p:nvPicPr>
          <p:cNvPr id="10" name="Picture 9" descr="frog"/>
          <p:cNvPicPr>
            <a:picLocks noChangeAspect="1"/>
          </p:cNvPicPr>
          <p:nvPr/>
        </p:nvPicPr>
        <p:blipFill>
          <a:blip r:embed="rId10"/>
          <a:stretch>
            <a:fillRect/>
          </a:stretch>
        </p:blipFill>
        <p:spPr>
          <a:xfrm>
            <a:off x="192889" y="3313906"/>
            <a:ext cx="981838" cy="914262"/>
          </a:xfrm>
          <a:prstGeom prst="rect">
            <a:avLst/>
          </a:prstGeom>
        </p:spPr>
      </p:pic>
      <p:sp>
        <p:nvSpPr>
          <p:cNvPr id="117" name="TextBox 116"/>
          <p:cNvSpPr txBox="1"/>
          <p:nvPr/>
        </p:nvSpPr>
        <p:spPr>
          <a:xfrm rot="10800000" flipV="1">
            <a:off x="1229410"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table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13" name="Picture 112" descr="tab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8436" y="3319727"/>
            <a:ext cx="952809" cy="794008"/>
          </a:xfrm>
          <a:prstGeom prst="rect">
            <a:avLst/>
          </a:prstGeom>
        </p:spPr>
      </p:pic>
      <p:sp>
        <p:nvSpPr>
          <p:cNvPr id="118" name="TextBox 117"/>
          <p:cNvSpPr txBox="1"/>
          <p:nvPr/>
        </p:nvSpPr>
        <p:spPr>
          <a:xfrm rot="10800000" flipV="1">
            <a:off x="2340406"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malade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14" name="Picture 113" descr="ill person"/>
          <p:cNvPicPr>
            <a:picLocks noChangeAspect="1"/>
          </p:cNvPicPr>
          <p:nvPr/>
        </p:nvPicPr>
        <p:blipFill rotWithShape="1">
          <a:blip r:embed="rId12" cstate="print">
            <a:extLst>
              <a:ext uri="{28A0092B-C50C-407E-A947-70E740481C1C}">
                <a14:useLocalDpi xmlns:a14="http://schemas.microsoft.com/office/drawing/2010/main" val="0"/>
              </a:ext>
            </a:extLst>
          </a:blip>
          <a:srcRect l="17777"/>
          <a:stretch/>
        </p:blipFill>
        <p:spPr>
          <a:xfrm>
            <a:off x="2600762" y="3301817"/>
            <a:ext cx="696147" cy="745061"/>
          </a:xfrm>
          <a:prstGeom prst="rect">
            <a:avLst/>
          </a:prstGeom>
        </p:spPr>
      </p:pic>
      <p:sp>
        <p:nvSpPr>
          <p:cNvPr id="119" name="TextBox 118"/>
          <p:cNvSpPr txBox="1"/>
          <p:nvPr/>
        </p:nvSpPr>
        <p:spPr>
          <a:xfrm rot="10800000" flipV="1">
            <a:off x="3407694"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mal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15" name="Picture 114" descr="bird with devil horns, wings, and tai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09040" y="3315906"/>
            <a:ext cx="746993" cy="831274"/>
          </a:xfrm>
          <a:prstGeom prst="rect">
            <a:avLst/>
          </a:prstGeom>
        </p:spPr>
      </p:pic>
      <p:sp>
        <p:nvSpPr>
          <p:cNvPr id="120" name="TextBox 119"/>
          <p:cNvSpPr txBox="1"/>
          <p:nvPr/>
        </p:nvSpPr>
        <p:spPr>
          <a:xfrm rot="10800000" flipV="1">
            <a:off x="4544324"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sac</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16" name="Picture 115" descr="handbag"/>
          <p:cNvPicPr>
            <a:picLocks noChangeAspect="1"/>
          </p:cNvPicPr>
          <p:nvPr/>
        </p:nvPicPr>
        <p:blipFill>
          <a:blip r:embed="rId1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727695" y="3301817"/>
            <a:ext cx="688947" cy="747051"/>
          </a:xfrm>
          <a:prstGeom prst="rect">
            <a:avLst/>
          </a:prstGeom>
        </p:spPr>
      </p:pic>
      <p:sp>
        <p:nvSpPr>
          <p:cNvPr id="121" name="TextBox 120"/>
          <p:cNvSpPr txBox="1"/>
          <p:nvPr/>
        </p:nvSpPr>
        <p:spPr>
          <a:xfrm rot="10800000" flipV="1">
            <a:off x="5717758" y="3995936"/>
            <a:ext cx="117343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ça</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va</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12" name="Picture 111" descr="OK sig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3285" y="3186824"/>
            <a:ext cx="908177" cy="908177"/>
          </a:xfrm>
          <a:prstGeom prst="rect">
            <a:avLst/>
          </a:prstGeom>
        </p:spPr>
      </p:pic>
      <p:pic>
        <p:nvPicPr>
          <p:cNvPr id="12" name="Picture 11" descr="clock face showing midday"/>
          <p:cNvPicPr>
            <a:picLocks noChangeAspect="1"/>
          </p:cNvPicPr>
          <p:nvPr/>
        </p:nvPicPr>
        <p:blipFill>
          <a:blip r:embed="rId16"/>
          <a:stretch>
            <a:fillRect/>
          </a:stretch>
        </p:blipFill>
        <p:spPr>
          <a:xfrm>
            <a:off x="184246" y="4458939"/>
            <a:ext cx="1008397" cy="931759"/>
          </a:xfrm>
          <a:prstGeom prst="rect">
            <a:avLst/>
          </a:prstGeom>
        </p:spPr>
      </p:pic>
      <p:sp>
        <p:nvSpPr>
          <p:cNvPr id="123" name="TextBox 122"/>
          <p:cNvSpPr txBox="1"/>
          <p:nvPr/>
        </p:nvSpPr>
        <p:spPr>
          <a:xfrm rot="10800000" flipV="1">
            <a:off x="1166971"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petit</a:t>
            </a:r>
          </a:p>
        </p:txBody>
      </p:sp>
      <p:pic>
        <p:nvPicPr>
          <p:cNvPr id="122" name="Picture 121" descr="two people with arrow pointing to smaller person"/>
          <p:cNvPicPr>
            <a:picLocks noChangeAspect="1"/>
          </p:cNvPicPr>
          <p:nvPr/>
        </p:nvPicPr>
        <p:blipFill>
          <a:blip r:embed="rId5"/>
          <a:stretch>
            <a:fillRect/>
          </a:stretch>
        </p:blipFill>
        <p:spPr>
          <a:xfrm>
            <a:off x="1437614" y="4460890"/>
            <a:ext cx="619315" cy="797808"/>
          </a:xfrm>
          <a:prstGeom prst="rect">
            <a:avLst/>
          </a:prstGeom>
        </p:spPr>
      </p:pic>
      <p:sp>
        <p:nvSpPr>
          <p:cNvPr id="124" name="TextBox 123"/>
          <p:cNvSpPr txBox="1"/>
          <p:nvPr/>
        </p:nvSpPr>
        <p:spPr>
          <a:xfrm rot="10800000" flipV="1">
            <a:off x="2340405"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ici</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28" name="Picture 127" descr="map with arrow pointing to locatio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81954" y="4486872"/>
            <a:ext cx="651148" cy="653340"/>
          </a:xfrm>
          <a:prstGeom prst="rect">
            <a:avLst/>
          </a:prstGeom>
        </p:spPr>
      </p:pic>
      <p:sp>
        <p:nvSpPr>
          <p:cNvPr id="125" name="TextBox 124"/>
          <p:cNvSpPr txBox="1"/>
          <p:nvPr/>
        </p:nvSpPr>
        <p:spPr>
          <a:xfrm rot="10800000" flipV="1">
            <a:off x="3407693"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lit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29" name="Picture 128" descr="b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13610" y="4592379"/>
            <a:ext cx="984320" cy="555218"/>
          </a:xfrm>
          <a:prstGeom prst="rect">
            <a:avLst/>
          </a:prstGeom>
        </p:spPr>
      </p:pic>
      <p:sp>
        <p:nvSpPr>
          <p:cNvPr id="126" name="TextBox 125"/>
          <p:cNvSpPr txBox="1"/>
          <p:nvPr/>
        </p:nvSpPr>
        <p:spPr>
          <a:xfrm rot="10800000" flipV="1">
            <a:off x="4544323"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il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30" name="Picture 2" descr="two people pointing to a boy"/>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4018" y="4469071"/>
            <a:ext cx="987784" cy="7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TextBox 126"/>
          <p:cNvSpPr txBox="1"/>
          <p:nvPr/>
        </p:nvSpPr>
        <p:spPr>
          <a:xfrm rot="10800000" flipV="1">
            <a:off x="5717757"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qui?</a:t>
            </a:r>
          </a:p>
        </p:txBody>
      </p:sp>
      <p:pic>
        <p:nvPicPr>
          <p:cNvPr id="131" name="Picture 130" descr="person with question mark above head"/>
          <p:cNvPicPr>
            <a:picLocks noChangeAspect="1"/>
          </p:cNvPicPr>
          <p:nvPr/>
        </p:nvPicPr>
        <p:blipFill>
          <a:blip r:embed="rId20"/>
          <a:stretch>
            <a:fillRect/>
          </a:stretch>
        </p:blipFill>
        <p:spPr>
          <a:xfrm>
            <a:off x="5952702" y="4192876"/>
            <a:ext cx="802640" cy="975038"/>
          </a:xfrm>
          <a:prstGeom prst="rect">
            <a:avLst/>
          </a:prstGeom>
        </p:spPr>
      </p:pic>
      <p:pic>
        <p:nvPicPr>
          <p:cNvPr id="16" name="Picture 15" descr="number two"/>
          <p:cNvPicPr>
            <a:picLocks noChangeAspect="1"/>
          </p:cNvPicPr>
          <p:nvPr/>
        </p:nvPicPr>
        <p:blipFill>
          <a:blip r:embed="rId21"/>
          <a:stretch>
            <a:fillRect/>
          </a:stretch>
        </p:blipFill>
        <p:spPr>
          <a:xfrm>
            <a:off x="184246" y="5647042"/>
            <a:ext cx="982470" cy="911162"/>
          </a:xfrm>
          <a:prstGeom prst="rect">
            <a:avLst/>
          </a:prstGeom>
        </p:spPr>
      </p:pic>
      <p:sp>
        <p:nvSpPr>
          <p:cNvPr id="133" name="TextBox 132"/>
          <p:cNvSpPr txBox="1"/>
          <p:nvPr/>
        </p:nvSpPr>
        <p:spPr>
          <a:xfrm rot="10800000" flipV="1">
            <a:off x="1193750"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feu</a:t>
            </a:r>
          </a:p>
        </p:txBody>
      </p:sp>
      <p:pic>
        <p:nvPicPr>
          <p:cNvPr id="132" name="Picture 131" descr="fire"/>
          <p:cNvPicPr>
            <a:picLocks noChangeAspect="1"/>
          </p:cNvPicPr>
          <p:nvPr/>
        </p:nvPicPr>
        <p:blipFill>
          <a:blip r:embed="rId22"/>
          <a:stretch>
            <a:fillRect/>
          </a:stretch>
        </p:blipFill>
        <p:spPr>
          <a:xfrm>
            <a:off x="1441473" y="5462499"/>
            <a:ext cx="746158" cy="1016713"/>
          </a:xfrm>
          <a:prstGeom prst="rect">
            <a:avLst/>
          </a:prstGeom>
        </p:spPr>
      </p:pic>
      <p:sp>
        <p:nvSpPr>
          <p:cNvPr id="134" name="TextBox 133"/>
          <p:cNvSpPr txBox="1"/>
          <p:nvPr/>
        </p:nvSpPr>
        <p:spPr>
          <a:xfrm rot="10800000" flipV="1">
            <a:off x="2320811"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jeu</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38" name="Picture 137" descr="video game controlle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96134" y="5625157"/>
            <a:ext cx="826991" cy="752760"/>
          </a:xfrm>
          <a:prstGeom prst="rect">
            <a:avLst/>
          </a:prstGeom>
        </p:spPr>
      </p:pic>
      <p:sp>
        <p:nvSpPr>
          <p:cNvPr id="135" name="TextBox 134"/>
          <p:cNvSpPr txBox="1"/>
          <p:nvPr/>
        </p:nvSpPr>
        <p:spPr>
          <a:xfrm rot="10800000" flipV="1">
            <a:off x="3388099"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jeudi</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grpSp>
        <p:nvGrpSpPr>
          <p:cNvPr id="139" name="Group 138" descr="calendar with arrow pointing to Thursday"/>
          <p:cNvGrpSpPr/>
          <p:nvPr/>
        </p:nvGrpSpPr>
        <p:grpSpPr>
          <a:xfrm>
            <a:off x="3717166" y="5725469"/>
            <a:ext cx="807562" cy="575255"/>
            <a:chOff x="1718011" y="1457503"/>
            <a:chExt cx="1882602" cy="1341044"/>
          </a:xfrm>
        </p:grpSpPr>
        <p:pic>
          <p:nvPicPr>
            <p:cNvPr id="140" name="Picture 139" descr="calendar with arrow pointing to Thursday"/>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141" name="Straight Arrow Connector 140"/>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136" name="TextBox 135"/>
          <p:cNvSpPr txBox="1"/>
          <p:nvPr/>
        </p:nvSpPr>
        <p:spPr>
          <a:xfrm rot="10800000" flipV="1">
            <a:off x="4524729"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un </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peu</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2" name="Rectangle 141"/>
          <p:cNvSpPr/>
          <p:nvPr/>
        </p:nvSpPr>
        <p:spPr>
          <a:xfrm>
            <a:off x="4561533" y="5902568"/>
            <a:ext cx="1090362"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 little]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7" name="TextBox 136"/>
          <p:cNvSpPr txBox="1"/>
          <p:nvPr/>
        </p:nvSpPr>
        <p:spPr>
          <a:xfrm rot="10800000" flipV="1">
            <a:off x="5682257"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lieu</a:t>
            </a:r>
          </a:p>
        </p:txBody>
      </p:sp>
      <p:sp>
        <p:nvSpPr>
          <p:cNvPr id="143" name="Rectangle 142"/>
          <p:cNvSpPr/>
          <p:nvPr/>
        </p:nvSpPr>
        <p:spPr>
          <a:xfrm>
            <a:off x="5679406" y="5915893"/>
            <a:ext cx="107593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[place]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7" name="Picture 16" descr="person"/>
          <p:cNvPicPr>
            <a:picLocks noChangeAspect="1"/>
          </p:cNvPicPr>
          <p:nvPr/>
        </p:nvPicPr>
        <p:blipFill>
          <a:blip r:embed="rId25"/>
          <a:stretch>
            <a:fillRect/>
          </a:stretch>
        </p:blipFill>
        <p:spPr>
          <a:xfrm>
            <a:off x="184246" y="6792446"/>
            <a:ext cx="982725" cy="915088"/>
          </a:xfrm>
          <a:prstGeom prst="rect">
            <a:avLst/>
          </a:prstGeom>
        </p:spPr>
      </p:pic>
      <p:sp>
        <p:nvSpPr>
          <p:cNvPr id="144" name="TextBox 143"/>
          <p:cNvSpPr txBox="1"/>
          <p:nvPr/>
        </p:nvSpPr>
        <p:spPr>
          <a:xfrm rot="10800000" flipV="1">
            <a:off x="1238124"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samedi</a:t>
            </a:r>
          </a:p>
        </p:txBody>
      </p:sp>
      <p:pic>
        <p:nvPicPr>
          <p:cNvPr id="156" name="Picture 155" descr="calendar with arrow pointing to Saturday"/>
          <p:cNvPicPr>
            <a:picLocks noChangeAspect="1"/>
          </p:cNvPicPr>
          <p:nvPr/>
        </p:nvPicPr>
        <p:blipFill>
          <a:blip r:embed="rId26"/>
          <a:stretch>
            <a:fillRect/>
          </a:stretch>
        </p:blipFill>
        <p:spPr>
          <a:xfrm>
            <a:off x="1445161" y="6916346"/>
            <a:ext cx="1008419" cy="586428"/>
          </a:xfrm>
          <a:prstGeom prst="rect">
            <a:avLst/>
          </a:prstGeom>
        </p:spPr>
      </p:pic>
      <p:sp>
        <p:nvSpPr>
          <p:cNvPr id="145" name="TextBox 144"/>
          <p:cNvSpPr txBox="1"/>
          <p:nvPr/>
        </p:nvSpPr>
        <p:spPr>
          <a:xfrm rot="10800000" flipV="1">
            <a:off x="2348408" y="7491600"/>
            <a:ext cx="1173434" cy="36373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second</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55" name="Picture 154" descr="podium with arrow pointing to second place"/>
          <p:cNvPicPr>
            <a:picLocks noChangeAspect="1"/>
          </p:cNvPicPr>
          <p:nvPr/>
        </p:nvPicPr>
        <p:blipFill>
          <a:blip r:embed="rId27"/>
          <a:stretch>
            <a:fillRect/>
          </a:stretch>
        </p:blipFill>
        <p:spPr>
          <a:xfrm>
            <a:off x="2514331" y="6916346"/>
            <a:ext cx="808794" cy="526270"/>
          </a:xfrm>
          <a:prstGeom prst="rect">
            <a:avLst/>
          </a:prstGeom>
        </p:spPr>
      </p:pic>
      <p:sp>
        <p:nvSpPr>
          <p:cNvPr id="146" name="TextBox 145"/>
          <p:cNvSpPr txBox="1"/>
          <p:nvPr/>
        </p:nvSpPr>
        <p:spPr>
          <a:xfrm rot="10800000" flipV="1">
            <a:off x="3388099"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cela</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8" name="Rectangle 157"/>
          <p:cNvSpPr/>
          <p:nvPr/>
        </p:nvSpPr>
        <p:spPr>
          <a:xfrm>
            <a:off x="3602784" y="7092566"/>
            <a:ext cx="825867"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[that]</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7" name="TextBox 146"/>
          <p:cNvSpPr txBox="1"/>
          <p:nvPr/>
        </p:nvSpPr>
        <p:spPr>
          <a:xfrm rot="10800000" flipV="1">
            <a:off x="4494451"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cheval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57" name="Picture 156" descr="horse"/>
          <p:cNvPicPr>
            <a:picLocks noChangeAspect="1"/>
          </p:cNvPicPr>
          <p:nvPr/>
        </p:nvPicPr>
        <p:blipFill>
          <a:blip r:embed="rId28"/>
          <a:stretch>
            <a:fillRect/>
          </a:stretch>
        </p:blipFill>
        <p:spPr>
          <a:xfrm>
            <a:off x="4784737" y="6813997"/>
            <a:ext cx="745154" cy="745154"/>
          </a:xfrm>
          <a:prstGeom prst="rect">
            <a:avLst/>
          </a:prstGeom>
        </p:spPr>
      </p:pic>
      <p:sp>
        <p:nvSpPr>
          <p:cNvPr id="148" name="TextBox 147"/>
          <p:cNvSpPr txBox="1"/>
          <p:nvPr/>
        </p:nvSpPr>
        <p:spPr>
          <a:xfrm rot="10800000" flipV="1">
            <a:off x="5605394"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devoir</a:t>
            </a:r>
          </a:p>
        </p:txBody>
      </p:sp>
      <p:sp>
        <p:nvSpPr>
          <p:cNvPr id="154" name="Rectangle 153"/>
          <p:cNvSpPr/>
          <p:nvPr/>
        </p:nvSpPr>
        <p:spPr>
          <a:xfrm>
            <a:off x="5636175" y="7073582"/>
            <a:ext cx="1130859"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have to]</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rrows pointing left and right with left arrow highlighted"/>
          <p:cNvPicPr>
            <a:picLocks noChangeAspect="1"/>
          </p:cNvPicPr>
          <p:nvPr/>
        </p:nvPicPr>
        <p:blipFill>
          <a:blip r:embed="rId29"/>
          <a:stretch>
            <a:fillRect/>
          </a:stretch>
        </p:blipFill>
        <p:spPr>
          <a:xfrm>
            <a:off x="184246" y="7939054"/>
            <a:ext cx="974004" cy="903594"/>
          </a:xfrm>
          <a:prstGeom prst="rect">
            <a:avLst/>
          </a:prstGeom>
        </p:spPr>
      </p:pic>
      <p:sp>
        <p:nvSpPr>
          <p:cNvPr id="149" name="TextBox 148"/>
          <p:cNvSpPr txBox="1"/>
          <p:nvPr/>
        </p:nvSpPr>
        <p:spPr>
          <a:xfrm rot="10800000" flipV="1">
            <a:off x="1227885"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faux</a:t>
            </a:r>
          </a:p>
        </p:txBody>
      </p:sp>
      <p:pic>
        <p:nvPicPr>
          <p:cNvPr id="159" name="Picture 158" descr="red cross"/>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522731" y="8001207"/>
            <a:ext cx="597577" cy="681507"/>
          </a:xfrm>
          <a:prstGeom prst="rect">
            <a:avLst/>
          </a:prstGeom>
        </p:spPr>
      </p:pic>
      <p:sp>
        <p:nvSpPr>
          <p:cNvPr id="150" name="TextBox 149"/>
          <p:cNvSpPr txBox="1"/>
          <p:nvPr/>
        </p:nvSpPr>
        <p:spPr>
          <a:xfrm rot="10800000" flipV="1">
            <a:off x="2326799"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beau</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60" name="Picture 159" descr="beuatiful landscape with sun"/>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521504" y="7850434"/>
            <a:ext cx="727434" cy="767418"/>
          </a:xfrm>
          <a:prstGeom prst="rect">
            <a:avLst/>
          </a:prstGeom>
        </p:spPr>
      </p:pic>
      <p:sp>
        <p:nvSpPr>
          <p:cNvPr id="151" name="TextBox 150"/>
          <p:cNvSpPr txBox="1"/>
          <p:nvPr/>
        </p:nvSpPr>
        <p:spPr>
          <a:xfrm rot="10800000" flipV="1">
            <a:off x="3426182"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aussi</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61" name="Rectangle 160"/>
          <p:cNvSpPr/>
          <p:nvPr/>
        </p:nvSpPr>
        <p:spPr>
          <a:xfrm>
            <a:off x="3602198" y="8223767"/>
            <a:ext cx="854722"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[also]</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2" name="TextBox 151"/>
          <p:cNvSpPr txBox="1"/>
          <p:nvPr/>
        </p:nvSpPr>
        <p:spPr>
          <a:xfrm rot="10800000" flipV="1">
            <a:off x="4530516"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bateau</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75" name="Picture 2" descr="boat">
            <a:extLst>
              <a:ext uri="{FF2B5EF4-FFF2-40B4-BE49-F238E27FC236}">
                <a16:creationId xmlns:a16="http://schemas.microsoft.com/office/drawing/2014/main" id="{79957D73-6015-43F5-B54D-B20B11514944}"/>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737617" y="8122879"/>
            <a:ext cx="839394" cy="376009"/>
          </a:xfrm>
          <a:prstGeom prst="rect">
            <a:avLst/>
          </a:prstGeom>
          <a:noFill/>
          <a:extLst>
            <a:ext uri="{909E8E84-426E-40DD-AFC4-6F175D3DCCD1}">
              <a14:hiddenFill xmlns:a14="http://schemas.microsoft.com/office/drawing/2010/main">
                <a:solidFill>
                  <a:srgbClr val="FFFFFF"/>
                </a:solidFill>
              </a14:hiddenFill>
            </a:ext>
          </a:extLst>
        </p:spPr>
      </p:pic>
      <p:sp>
        <p:nvSpPr>
          <p:cNvPr id="153" name="TextBox 152"/>
          <p:cNvSpPr txBox="1"/>
          <p:nvPr/>
        </p:nvSpPr>
        <p:spPr>
          <a:xfrm rot="10800000" flipV="1">
            <a:off x="5614887"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eau</a:t>
            </a:r>
          </a:p>
        </p:txBody>
      </p:sp>
      <p:pic>
        <p:nvPicPr>
          <p:cNvPr id="163" name="Picture 162" descr="water drop"/>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932661" y="7939054"/>
            <a:ext cx="504985" cy="743660"/>
          </a:xfrm>
          <a:prstGeom prst="rect">
            <a:avLst/>
          </a:prstGeom>
        </p:spPr>
      </p:pic>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a:t>
            </a:r>
          </a:p>
        </p:txBody>
      </p:sp>
    </p:spTree>
    <p:extLst>
      <p:ext uri="{BB962C8B-B14F-4D97-AF65-F5344CB8AC3E}">
        <p14:creationId xmlns:p14="http://schemas.microsoft.com/office/powerpoint/2010/main" val="4165523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08000" y="118632"/>
            <a:ext cx="65266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will sometimes practise the SSC in pairs. </a:t>
            </a:r>
            <a:b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This helps you to distinguish between two very similar sounds.</a:t>
            </a:r>
          </a:p>
        </p:txBody>
      </p:sp>
      <p:pic>
        <p:nvPicPr>
          <p:cNvPr id="4" name="Picture 3" descr="person pointing to a girl"/>
          <p:cNvPicPr>
            <a:picLocks noChangeAspect="1"/>
          </p:cNvPicPr>
          <p:nvPr/>
        </p:nvPicPr>
        <p:blipFill>
          <a:blip r:embed="rId3"/>
          <a:stretch>
            <a:fillRect/>
          </a:stretch>
        </p:blipFill>
        <p:spPr>
          <a:xfrm>
            <a:off x="105167" y="1059780"/>
            <a:ext cx="1082625" cy="1008112"/>
          </a:xfrm>
          <a:prstGeom prst="rect">
            <a:avLst/>
          </a:prstGeom>
        </p:spPr>
      </p:pic>
      <p:sp>
        <p:nvSpPr>
          <p:cNvPr id="11" name="TextBox 10"/>
          <p:cNvSpPr txBox="1"/>
          <p:nvPr/>
        </p:nvSpPr>
        <p:spPr>
          <a:xfrm rot="10800000" flipV="1">
            <a:off x="1177783"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Salut</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pic>
        <p:nvPicPr>
          <p:cNvPr id="19" name="Picture 18" descr="person saying hi to another perso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00228" y="1091122"/>
            <a:ext cx="727659" cy="601171"/>
          </a:xfrm>
          <a:prstGeom prst="rect">
            <a:avLst/>
          </a:prstGeom>
        </p:spPr>
      </p:pic>
      <p:sp>
        <p:nvSpPr>
          <p:cNvPr id="12" name="TextBox 11"/>
          <p:cNvSpPr txBox="1"/>
          <p:nvPr/>
        </p:nvSpPr>
        <p:spPr>
          <a:xfrm rot="10800000" flipV="1">
            <a:off x="2276697"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vue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20" name="Picture 19" descr="person on a platform looking aroun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782" y="1072370"/>
            <a:ext cx="946104" cy="632824"/>
          </a:xfrm>
          <a:prstGeom prst="rect">
            <a:avLst/>
          </a:prstGeom>
        </p:spPr>
      </p:pic>
      <p:sp>
        <p:nvSpPr>
          <p:cNvPr id="13" name="TextBox 12"/>
          <p:cNvSpPr txBox="1"/>
          <p:nvPr/>
        </p:nvSpPr>
        <p:spPr>
          <a:xfrm rot="10800000" flipV="1">
            <a:off x="3374591" y="1695600"/>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amusant</a:t>
            </a:r>
            <a:endParaRPr kumimoji="0" lang="fr-FR" sz="18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21" name="Picture 20" descr="laughing face"/>
          <p:cNvPicPr>
            <a:picLocks noChangeAspect="1"/>
          </p:cNvPicPr>
          <p:nvPr/>
        </p:nvPicPr>
        <p:blipFill>
          <a:blip r:embed="rId6"/>
          <a:stretch>
            <a:fillRect/>
          </a:stretch>
        </p:blipFill>
        <p:spPr>
          <a:xfrm>
            <a:off x="3648975" y="1128277"/>
            <a:ext cx="618050" cy="618050"/>
          </a:xfrm>
          <a:prstGeom prst="rect">
            <a:avLst/>
          </a:prstGeom>
        </p:spPr>
      </p:pic>
      <p:sp>
        <p:nvSpPr>
          <p:cNvPr id="14" name="TextBox 13"/>
          <p:cNvSpPr txBox="1"/>
          <p:nvPr/>
        </p:nvSpPr>
        <p:spPr>
          <a:xfrm rot="10800000" flipV="1">
            <a:off x="4480414"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sur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6" name="Rectangle 15"/>
          <p:cNvSpPr/>
          <p:nvPr/>
        </p:nvSpPr>
        <p:spPr>
          <a:xfrm>
            <a:off x="4716860" y="1403648"/>
            <a:ext cx="665567"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[on]</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V="1">
            <a:off x="5564785"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utiliser</a:t>
            </a:r>
          </a:p>
        </p:txBody>
      </p:sp>
      <p:sp>
        <p:nvSpPr>
          <p:cNvPr id="17" name="Rectangle 16"/>
          <p:cNvSpPr/>
          <p:nvPr/>
        </p:nvSpPr>
        <p:spPr>
          <a:xfrm>
            <a:off x="5606321" y="1391992"/>
            <a:ext cx="1090363"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use]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 name="Picture 5" descr="four people"/>
          <p:cNvPicPr>
            <a:picLocks noChangeAspect="1"/>
          </p:cNvPicPr>
          <p:nvPr/>
        </p:nvPicPr>
        <p:blipFill>
          <a:blip r:embed="rId7"/>
          <a:stretch>
            <a:fillRect/>
          </a:stretch>
        </p:blipFill>
        <p:spPr>
          <a:xfrm>
            <a:off x="99321" y="2353451"/>
            <a:ext cx="1088471" cy="1017963"/>
          </a:xfrm>
          <a:prstGeom prst="rect">
            <a:avLst/>
          </a:prstGeom>
        </p:spPr>
      </p:pic>
      <p:sp>
        <p:nvSpPr>
          <p:cNvPr id="22" name="TextBox 21"/>
          <p:cNvSpPr txBox="1"/>
          <p:nvPr/>
        </p:nvSpPr>
        <p:spPr>
          <a:xfrm rot="10800000" flipV="1">
            <a:off x="1222641"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trouver</a:t>
            </a:r>
          </a:p>
        </p:txBody>
      </p:sp>
      <p:pic>
        <p:nvPicPr>
          <p:cNvPr id="27" name="Picture 2" descr="man searching for someth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8684" y="2175745"/>
            <a:ext cx="709644" cy="9212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rot="10800000" flipV="1">
            <a:off x="2252925"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jouer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28" name="Picture 27" descr="two children play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66141" y="2247252"/>
            <a:ext cx="794543" cy="725705"/>
          </a:xfrm>
          <a:prstGeom prst="rect">
            <a:avLst/>
          </a:prstGeom>
        </p:spPr>
      </p:pic>
      <p:sp>
        <p:nvSpPr>
          <p:cNvPr id="24" name="TextBox 23"/>
          <p:cNvSpPr txBox="1"/>
          <p:nvPr/>
        </p:nvSpPr>
        <p:spPr>
          <a:xfrm rot="10800000" flipV="1">
            <a:off x="3360594" y="2991600"/>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Bonjour!</a:t>
            </a:r>
            <a:endParaRPr kumimoji="0" lang="en-GB" sz="18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29" name="Picture 28" descr="handshak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4557" y="2375539"/>
            <a:ext cx="820439" cy="615757"/>
          </a:xfrm>
          <a:prstGeom prst="rect">
            <a:avLst/>
          </a:prstGeom>
        </p:spPr>
      </p:pic>
      <p:sp>
        <p:nvSpPr>
          <p:cNvPr id="25" name="TextBox 24"/>
          <p:cNvSpPr txBox="1"/>
          <p:nvPr/>
        </p:nvSpPr>
        <p:spPr>
          <a:xfrm rot="10800000" flipV="1">
            <a:off x="4456642"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toujours</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0" name="Rectangle 29"/>
          <p:cNvSpPr/>
          <p:nvPr/>
        </p:nvSpPr>
        <p:spPr>
          <a:xfrm>
            <a:off x="4477036" y="2436777"/>
            <a:ext cx="1277914"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[always; </a:t>
            </a:r>
            <a:b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still]</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rot="10800000" flipV="1">
            <a:off x="5541013"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douze</a:t>
            </a:r>
          </a:p>
        </p:txBody>
      </p:sp>
      <p:pic>
        <p:nvPicPr>
          <p:cNvPr id="31" name="Picture 30" descr="number twelv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44462" y="2363674"/>
            <a:ext cx="635215" cy="510097"/>
          </a:xfrm>
          <a:prstGeom prst="rect">
            <a:avLst/>
          </a:prstGeom>
          <a:effectLst>
            <a:outerShdw blurRad="50800" dist="38100" dir="5400000" algn="t" rotWithShape="0">
              <a:prstClr val="black">
                <a:alpha val="40000"/>
              </a:prstClr>
            </a:outerShdw>
          </a:effectLst>
        </p:spPr>
      </p:pic>
      <p:pic>
        <p:nvPicPr>
          <p:cNvPr id="7" name="Picture 6" descr="face saying shh"/>
          <p:cNvPicPr>
            <a:picLocks noChangeAspect="1"/>
          </p:cNvPicPr>
          <p:nvPr/>
        </p:nvPicPr>
        <p:blipFill>
          <a:blip r:embed="rId12"/>
          <a:stretch>
            <a:fillRect/>
          </a:stretch>
        </p:blipFill>
        <p:spPr>
          <a:xfrm>
            <a:off x="81743" y="3620610"/>
            <a:ext cx="1114494" cy="1038404"/>
          </a:xfrm>
          <a:prstGeom prst="rect">
            <a:avLst/>
          </a:prstGeom>
        </p:spPr>
      </p:pic>
      <p:sp>
        <p:nvSpPr>
          <p:cNvPr id="32" name="TextBox 31"/>
          <p:cNvSpPr txBox="1"/>
          <p:nvPr/>
        </p:nvSpPr>
        <p:spPr>
          <a:xfrm rot="10800000" flipV="1">
            <a:off x="1218997" y="4287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mond</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pic>
        <p:nvPicPr>
          <p:cNvPr id="39" name="Picture 38" descr="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6547" y="3671578"/>
            <a:ext cx="618964" cy="577700"/>
          </a:xfrm>
          <a:prstGeom prst="rect">
            <a:avLst/>
          </a:prstGeom>
        </p:spPr>
      </p:pic>
      <p:sp>
        <p:nvSpPr>
          <p:cNvPr id="33" name="TextBox 32"/>
          <p:cNvSpPr txBox="1"/>
          <p:nvPr/>
        </p:nvSpPr>
        <p:spPr>
          <a:xfrm rot="10800000" flipV="1">
            <a:off x="2287972" y="4272211"/>
            <a:ext cx="136100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modern</a:t>
            </a:r>
            <a:r>
              <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pic>
        <p:nvPicPr>
          <p:cNvPr id="41" name="Picture 40" descr="modern car with tick and old car with cross"/>
          <p:cNvPicPr>
            <a:picLocks noChangeAspect="1"/>
          </p:cNvPicPr>
          <p:nvPr/>
        </p:nvPicPr>
        <p:blipFill>
          <a:blip r:embed="rId14"/>
          <a:stretch>
            <a:fillRect/>
          </a:stretch>
        </p:blipFill>
        <p:spPr>
          <a:xfrm>
            <a:off x="2372066" y="3763214"/>
            <a:ext cx="995536" cy="442646"/>
          </a:xfrm>
          <a:prstGeom prst="rect">
            <a:avLst/>
          </a:prstGeom>
        </p:spPr>
      </p:pic>
      <p:sp>
        <p:nvSpPr>
          <p:cNvPr id="34" name="TextBox 33"/>
          <p:cNvSpPr txBox="1"/>
          <p:nvPr/>
        </p:nvSpPr>
        <p:spPr>
          <a:xfrm rot="10800000" flipV="1">
            <a:off x="3523150" y="4271604"/>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centr</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pic>
        <p:nvPicPr>
          <p:cNvPr id="40" name="Picture 39" descr="target with arrow in the centr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95659" y="3599606"/>
            <a:ext cx="698357" cy="688791"/>
          </a:xfrm>
          <a:prstGeom prst="rect">
            <a:avLst/>
          </a:prstGeom>
        </p:spPr>
      </p:pic>
      <p:sp>
        <p:nvSpPr>
          <p:cNvPr id="35" name="TextBox 34"/>
          <p:cNvSpPr txBox="1"/>
          <p:nvPr/>
        </p:nvSpPr>
        <p:spPr>
          <a:xfrm rot="10800000" flipV="1">
            <a:off x="4499989" y="42883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vi</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sp>
        <p:nvSpPr>
          <p:cNvPr id="38" name="Rectangle 37"/>
          <p:cNvSpPr/>
          <p:nvPr/>
        </p:nvSpPr>
        <p:spPr>
          <a:xfrm>
            <a:off x="4726908" y="3937273"/>
            <a:ext cx="705642"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[life]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6" name="TextBox 35"/>
          <p:cNvSpPr txBox="1"/>
          <p:nvPr/>
        </p:nvSpPr>
        <p:spPr>
          <a:xfrm rot="10800000" flipV="1">
            <a:off x="5537369" y="4287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douz</a:t>
            </a:r>
            <a:r>
              <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pic>
        <p:nvPicPr>
          <p:cNvPr id="37" name="Picture 36" descr="number twelv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4557" y="3626531"/>
            <a:ext cx="635215" cy="510097"/>
          </a:xfrm>
          <a:prstGeom prst="rect">
            <a:avLst/>
          </a:prstGeom>
          <a:effectLst>
            <a:outerShdw blurRad="50800" dist="38100" dir="5400000" algn="t" rotWithShape="0">
              <a:prstClr val="black">
                <a:alpha val="40000"/>
              </a:prstClr>
            </a:outerShdw>
          </a:effectLst>
        </p:spPr>
      </p:pic>
      <p:pic>
        <p:nvPicPr>
          <p:cNvPr id="8" name="Picture 7" descr="hand with pen writing"/>
          <p:cNvPicPr>
            <a:picLocks noChangeAspect="1"/>
          </p:cNvPicPr>
          <p:nvPr/>
        </p:nvPicPr>
        <p:blipFill>
          <a:blip r:embed="rId16"/>
          <a:stretch>
            <a:fillRect/>
          </a:stretch>
        </p:blipFill>
        <p:spPr>
          <a:xfrm>
            <a:off x="99321" y="4877625"/>
            <a:ext cx="1099208" cy="1028291"/>
          </a:xfrm>
          <a:prstGeom prst="rect">
            <a:avLst/>
          </a:prstGeom>
        </p:spPr>
      </p:pic>
      <p:sp>
        <p:nvSpPr>
          <p:cNvPr id="42" name="TextBox 41"/>
          <p:cNvSpPr txBox="1"/>
          <p:nvPr/>
        </p:nvSpPr>
        <p:spPr>
          <a:xfrm rot="10800000" flipV="1">
            <a:off x="1246413"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bébé</a:t>
            </a:r>
          </a:p>
        </p:txBody>
      </p:sp>
      <p:pic>
        <p:nvPicPr>
          <p:cNvPr id="57" name="Picture 56" descr="baby"/>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73675" y="4872381"/>
            <a:ext cx="599662" cy="587013"/>
          </a:xfrm>
          <a:prstGeom prst="rect">
            <a:avLst/>
          </a:prstGeom>
        </p:spPr>
      </p:pic>
      <p:sp>
        <p:nvSpPr>
          <p:cNvPr id="43" name="TextBox 42"/>
          <p:cNvSpPr txBox="1"/>
          <p:nvPr/>
        </p:nvSpPr>
        <p:spPr>
          <a:xfrm rot="10800000" flipV="1">
            <a:off x="2276697"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aller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58" name="Picture 57" descr="person walking"/>
          <p:cNvPicPr>
            <a:picLocks noChangeAspect="1"/>
          </p:cNvPicPr>
          <p:nvPr/>
        </p:nvPicPr>
        <p:blipFill>
          <a:blip r:embed="rId1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44076" y="4770731"/>
            <a:ext cx="467704" cy="790312"/>
          </a:xfrm>
          <a:prstGeom prst="rect">
            <a:avLst/>
          </a:prstGeom>
        </p:spPr>
      </p:pic>
      <p:sp>
        <p:nvSpPr>
          <p:cNvPr id="44" name="TextBox 43"/>
          <p:cNvSpPr txBox="1"/>
          <p:nvPr/>
        </p:nvSpPr>
        <p:spPr>
          <a:xfrm rot="10800000" flipV="1">
            <a:off x="3384366"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donner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59" name="Picture 58" descr="person giving a burger to another person"/>
          <p:cNvPicPr>
            <a:picLocks noChangeAspect="1"/>
          </p:cNvPicPr>
          <p:nvPr/>
        </p:nvPicPr>
        <p:blipFill>
          <a:blip r:embed="rId19"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3428733" y="4805508"/>
            <a:ext cx="1101429" cy="734286"/>
          </a:xfrm>
          <a:prstGeom prst="rect">
            <a:avLst/>
          </a:prstGeom>
        </p:spPr>
      </p:pic>
      <p:sp>
        <p:nvSpPr>
          <p:cNvPr id="45" name="TextBox 44"/>
          <p:cNvSpPr txBox="1"/>
          <p:nvPr/>
        </p:nvSpPr>
        <p:spPr>
          <a:xfrm rot="10800000" flipV="1">
            <a:off x="4480414"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nez</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grpSp>
        <p:nvGrpSpPr>
          <p:cNvPr id="73" name="Group 72" descr="person with big nose">
            <a:extLst>
              <a:ext uri="{FF2B5EF4-FFF2-40B4-BE49-F238E27FC236}">
                <a16:creationId xmlns:a16="http://schemas.microsoft.com/office/drawing/2014/main" id="{884A48D7-5914-4668-9075-72634E559C22}"/>
              </a:ext>
            </a:extLst>
          </p:cNvPr>
          <p:cNvGrpSpPr/>
          <p:nvPr/>
        </p:nvGrpSpPr>
        <p:grpSpPr>
          <a:xfrm>
            <a:off x="4698360" y="4878667"/>
            <a:ext cx="848497" cy="649631"/>
            <a:chOff x="941512" y="3489716"/>
            <a:chExt cx="2012416" cy="1733184"/>
          </a:xfrm>
        </p:grpSpPr>
        <p:pic>
          <p:nvPicPr>
            <p:cNvPr id="74" name="Picture 6" descr="man with arrow pointing to nose">
              <a:extLst>
                <a:ext uri="{FF2B5EF4-FFF2-40B4-BE49-F238E27FC236}">
                  <a16:creationId xmlns:a16="http://schemas.microsoft.com/office/drawing/2014/main" id="{9B003DF2-5131-4981-9580-860BB102801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75" name="Arrow: Right 74">
              <a:extLst>
                <a:ext uri="{FF2B5EF4-FFF2-40B4-BE49-F238E27FC236}">
                  <a16:creationId xmlns:a16="http://schemas.microsoft.com/office/drawing/2014/main" id="{FFEF9979-65F9-4508-8423-E07D1A251A58}"/>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 name="TextBox 45"/>
          <p:cNvSpPr txBox="1"/>
          <p:nvPr/>
        </p:nvSpPr>
        <p:spPr>
          <a:xfrm rot="10800000" flipV="1">
            <a:off x="5564785"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parler</a:t>
            </a:r>
          </a:p>
        </p:txBody>
      </p:sp>
      <p:pic>
        <p:nvPicPr>
          <p:cNvPr id="61" name="Picture 60" descr="two people talking"/>
          <p:cNvPicPr>
            <a:picLocks noChangeAspect="1"/>
          </p:cNvPicPr>
          <p:nvPr/>
        </p:nvPicPr>
        <p:blipFill>
          <a:blip r:embed="rId2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02328" y="4846117"/>
            <a:ext cx="719482" cy="719482"/>
          </a:xfrm>
          <a:prstGeom prst="rect">
            <a:avLst/>
          </a:prstGeom>
        </p:spPr>
      </p:pic>
      <p:pic>
        <p:nvPicPr>
          <p:cNvPr id="9" name="Picture 8" descr="child"/>
          <p:cNvPicPr>
            <a:picLocks noChangeAspect="1"/>
          </p:cNvPicPr>
          <p:nvPr/>
        </p:nvPicPr>
        <p:blipFill>
          <a:blip r:embed="rId22"/>
          <a:stretch>
            <a:fillRect/>
          </a:stretch>
        </p:blipFill>
        <p:spPr>
          <a:xfrm>
            <a:off x="99321" y="6192937"/>
            <a:ext cx="1109544" cy="1033792"/>
          </a:xfrm>
          <a:prstGeom prst="rect">
            <a:avLst/>
          </a:prstGeom>
        </p:spPr>
      </p:pic>
      <p:sp>
        <p:nvSpPr>
          <p:cNvPr id="47" name="TextBox 46"/>
          <p:cNvSpPr txBox="1"/>
          <p:nvPr/>
        </p:nvSpPr>
        <p:spPr>
          <a:xfrm rot="10800000" flipV="1">
            <a:off x="1228486"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grand</a:t>
            </a:r>
          </a:p>
        </p:txBody>
      </p:sp>
      <p:pic>
        <p:nvPicPr>
          <p:cNvPr id="62" name="Picture 61" descr="two people talking with arrow pointing to taller person"/>
          <p:cNvPicPr>
            <a:picLocks noChangeAspect="1"/>
          </p:cNvPicPr>
          <p:nvPr/>
        </p:nvPicPr>
        <p:blipFill>
          <a:blip r:embed="rId23"/>
          <a:stretch>
            <a:fillRect/>
          </a:stretch>
        </p:blipFill>
        <p:spPr>
          <a:xfrm>
            <a:off x="1555155" y="6232321"/>
            <a:ext cx="555948" cy="648943"/>
          </a:xfrm>
          <a:prstGeom prst="rect">
            <a:avLst/>
          </a:prstGeom>
        </p:spPr>
      </p:pic>
      <p:sp>
        <p:nvSpPr>
          <p:cNvPr id="48" name="TextBox 47"/>
          <p:cNvSpPr txBox="1"/>
          <p:nvPr/>
        </p:nvSpPr>
        <p:spPr>
          <a:xfrm rot="10800000" flipV="1">
            <a:off x="2258770"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quand</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3" name="Picture 62" descr="clock face with question mark"/>
          <p:cNvPicPr>
            <a:picLocks noChangeAspect="1"/>
          </p:cNvPicPr>
          <p:nvPr/>
        </p:nvPicPr>
        <p:blipFill>
          <a:blip r:embed="rId24"/>
          <a:stretch>
            <a:fillRect/>
          </a:stretch>
        </p:blipFill>
        <p:spPr>
          <a:xfrm>
            <a:off x="2449452" y="6175392"/>
            <a:ext cx="1190062" cy="987033"/>
          </a:xfrm>
          <a:prstGeom prst="rect">
            <a:avLst/>
          </a:prstGeom>
        </p:spPr>
      </p:pic>
      <p:sp>
        <p:nvSpPr>
          <p:cNvPr id="49" name="TextBox 48"/>
          <p:cNvSpPr txBox="1"/>
          <p:nvPr/>
        </p:nvSpPr>
        <p:spPr>
          <a:xfrm rot="10800000" flipV="1">
            <a:off x="3366439"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penser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4" name="Picture 63" descr="person thinking"/>
          <p:cNvPicPr>
            <a:picLocks noChangeAspect="1"/>
          </p:cNvPicPr>
          <p:nvPr/>
        </p:nvPicPr>
        <p:blipFill>
          <a:blip r:embed="rId25"/>
          <a:stretch>
            <a:fillRect/>
          </a:stretch>
        </p:blipFill>
        <p:spPr>
          <a:xfrm>
            <a:off x="3699333" y="6032606"/>
            <a:ext cx="647453" cy="865696"/>
          </a:xfrm>
          <a:prstGeom prst="rect">
            <a:avLst/>
          </a:prstGeom>
        </p:spPr>
      </p:pic>
      <p:sp>
        <p:nvSpPr>
          <p:cNvPr id="50" name="TextBox 49"/>
          <p:cNvSpPr txBox="1"/>
          <p:nvPr/>
        </p:nvSpPr>
        <p:spPr>
          <a:xfrm rot="10800000" flipV="1">
            <a:off x="4462487"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prendre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65" name="Rectangle 64"/>
          <p:cNvSpPr/>
          <p:nvPr/>
        </p:nvSpPr>
        <p:spPr>
          <a:xfrm>
            <a:off x="4463736" y="6509778"/>
            <a:ext cx="122020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take]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1" name="TextBox 50"/>
          <p:cNvSpPr txBox="1"/>
          <p:nvPr/>
        </p:nvSpPr>
        <p:spPr>
          <a:xfrm rot="10800000" flipV="1">
            <a:off x="5546858"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encore</a:t>
            </a:r>
          </a:p>
        </p:txBody>
      </p:sp>
      <p:pic>
        <p:nvPicPr>
          <p:cNvPr id="66" name="Picture 65" descr="repeat sign"/>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761004">
            <a:off x="5853355" y="6211219"/>
            <a:ext cx="596288" cy="597117"/>
          </a:xfrm>
          <a:prstGeom prst="rect">
            <a:avLst/>
          </a:prstGeom>
        </p:spPr>
      </p:pic>
      <p:pic>
        <p:nvPicPr>
          <p:cNvPr id="10" name="Picture 9" descr="not allowed sign"/>
          <p:cNvPicPr>
            <a:picLocks noChangeAspect="1"/>
          </p:cNvPicPr>
          <p:nvPr/>
        </p:nvPicPr>
        <p:blipFill>
          <a:blip r:embed="rId27"/>
          <a:stretch>
            <a:fillRect/>
          </a:stretch>
        </p:blipFill>
        <p:spPr>
          <a:xfrm>
            <a:off x="108000" y="7441882"/>
            <a:ext cx="1101171" cy="1020924"/>
          </a:xfrm>
          <a:prstGeom prst="rect">
            <a:avLst/>
          </a:prstGeom>
        </p:spPr>
      </p:pic>
      <p:sp>
        <p:nvSpPr>
          <p:cNvPr id="52" name="TextBox 51"/>
          <p:cNvSpPr txBox="1"/>
          <p:nvPr/>
        </p:nvSpPr>
        <p:spPr>
          <a:xfrm rot="10800000" flipV="1">
            <a:off x="1246412"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onze</a:t>
            </a:r>
          </a:p>
        </p:txBody>
      </p:sp>
      <p:pic>
        <p:nvPicPr>
          <p:cNvPr id="67" name="Picture 66" descr="number eleven"/>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503565" y="7506525"/>
            <a:ext cx="589706" cy="516976"/>
          </a:xfrm>
          <a:prstGeom prst="rect">
            <a:avLst/>
          </a:prstGeom>
          <a:effectLst>
            <a:outerShdw blurRad="50800" dist="38100" dir="5400000" algn="t" rotWithShape="0">
              <a:prstClr val="black">
                <a:alpha val="40000"/>
              </a:prstClr>
            </a:outerShdw>
          </a:effectLst>
        </p:spPr>
      </p:pic>
      <p:sp>
        <p:nvSpPr>
          <p:cNvPr id="53" name="TextBox 52"/>
          <p:cNvSpPr txBox="1"/>
          <p:nvPr/>
        </p:nvSpPr>
        <p:spPr>
          <a:xfrm rot="10800000" flipV="1">
            <a:off x="2287973" y="8143970"/>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continuer</a:t>
            </a:r>
            <a:endParaRPr kumimoji="0" lang="en-GB" sz="16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68" name="Rectangle 67"/>
          <p:cNvSpPr/>
          <p:nvPr/>
        </p:nvSpPr>
        <p:spPr>
          <a:xfrm>
            <a:off x="2252924" y="7729978"/>
            <a:ext cx="1285929"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continue]</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4" name="TextBox 53"/>
          <p:cNvSpPr txBox="1"/>
          <p:nvPr/>
        </p:nvSpPr>
        <p:spPr>
          <a:xfrm rot="10800000" flipV="1">
            <a:off x="3384365"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monde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9" name="Picture 68" descr="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3080" y="7444605"/>
            <a:ext cx="618964" cy="577700"/>
          </a:xfrm>
          <a:prstGeom prst="rect">
            <a:avLst/>
          </a:prstGeom>
        </p:spPr>
      </p:pic>
      <p:sp>
        <p:nvSpPr>
          <p:cNvPr id="55" name="TextBox 54"/>
          <p:cNvSpPr txBox="1"/>
          <p:nvPr/>
        </p:nvSpPr>
        <p:spPr>
          <a:xfrm rot="10800000" flipV="1">
            <a:off x="4480413"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montrer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0" name="Rectangle 69"/>
          <p:cNvSpPr/>
          <p:nvPr/>
        </p:nvSpPr>
        <p:spPr>
          <a:xfrm>
            <a:off x="4419356" y="7681833"/>
            <a:ext cx="1295547"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show]</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6" name="TextBox 55"/>
          <p:cNvSpPr txBox="1"/>
          <p:nvPr/>
        </p:nvSpPr>
        <p:spPr>
          <a:xfrm rot="10800000" flipV="1">
            <a:off x="5564784"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au fond</a:t>
            </a:r>
          </a:p>
        </p:txBody>
      </p:sp>
      <p:sp>
        <p:nvSpPr>
          <p:cNvPr id="72" name="Rectangle 71"/>
          <p:cNvSpPr/>
          <p:nvPr/>
        </p:nvSpPr>
        <p:spPr>
          <a:xfrm>
            <a:off x="5659536" y="7512646"/>
            <a:ext cx="962122"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the </a:t>
            </a:r>
            <a:b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back]</a:t>
            </a:r>
          </a:p>
        </p:txBody>
      </p:sp>
      <p:sp>
        <p:nvSpPr>
          <p:cNvPr id="71"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11</a:t>
            </a:r>
          </a:p>
        </p:txBody>
      </p:sp>
      <p:sp>
        <p:nvSpPr>
          <p:cNvPr id="2" name="Title 1">
            <a:extLst>
              <a:ext uri="{FF2B5EF4-FFF2-40B4-BE49-F238E27FC236}">
                <a16:creationId xmlns:a16="http://schemas.microsoft.com/office/drawing/2014/main" id="{18C31BE9-AED0-73CF-B516-5D6F34D4C83E}"/>
              </a:ext>
            </a:extLst>
          </p:cNvPr>
          <p:cNvSpPr>
            <a:spLocks noGrp="1"/>
          </p:cNvSpPr>
          <p:nvPr>
            <p:ph type="title" idx="4294967295"/>
          </p:nvPr>
        </p:nvSpPr>
        <p:spPr>
          <a:xfrm>
            <a:off x="471488" y="-1767417"/>
            <a:ext cx="5915025" cy="1767417"/>
          </a:xfrm>
        </p:spPr>
        <p:txBody>
          <a:bodyPr vert="horz" lIns="91440" tIns="45720" rIns="91440" bIns="45720" rtlCol="0" anchor="b">
            <a:normAutofit/>
          </a:bodyPr>
          <a:lstStyle/>
          <a:p>
            <a:r>
              <a:rPr lang="en-GB" dirty="0"/>
              <a:t>SSC pairs</a:t>
            </a:r>
          </a:p>
        </p:txBody>
      </p:sp>
    </p:spTree>
    <p:extLst>
      <p:ext uri="{BB962C8B-B14F-4D97-AF65-F5344CB8AC3E}">
        <p14:creationId xmlns:p14="http://schemas.microsoft.com/office/powerpoint/2010/main" val="485565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8612-AC6C-40B3-AFA6-108AC2B2491C}"/>
              </a:ext>
            </a:extLst>
          </p:cNvPr>
          <p:cNvSpPr>
            <a:spLocks noGrp="1"/>
          </p:cNvSpPr>
          <p:nvPr>
            <p:ph type="title" idx="4294967295"/>
          </p:nvPr>
        </p:nvSpPr>
        <p:spPr>
          <a:xfrm>
            <a:off x="604762" y="-1282977"/>
            <a:ext cx="5915025" cy="1767417"/>
          </a:xfrm>
        </p:spPr>
        <p:txBody>
          <a:bodyPr/>
          <a:lstStyle/>
          <a:p>
            <a:r>
              <a:rPr lang="fr-FR" dirty="0" err="1"/>
              <a:t>Year</a:t>
            </a:r>
            <a:r>
              <a:rPr lang="fr-FR" dirty="0"/>
              <a:t> 7 </a:t>
            </a:r>
            <a:r>
              <a:rPr lang="fr-FR" dirty="0" err="1"/>
              <a:t>phonics</a:t>
            </a:r>
            <a:r>
              <a:rPr lang="fr-FR" dirty="0"/>
              <a:t> 3</a:t>
            </a:r>
          </a:p>
        </p:txBody>
      </p:sp>
      <p:sp>
        <p:nvSpPr>
          <p:cNvPr id="3" name="Rectangle 2"/>
          <p:cNvSpPr/>
          <p:nvPr/>
        </p:nvSpPr>
        <p:spPr>
          <a:xfrm>
            <a:off x="108000" y="118632"/>
            <a:ext cx="652668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These words have been especially chosen for their high-frequency.  This means words that are used a lot when you speak French, and therefore they are very useful words for you to know!</a:t>
            </a:r>
          </a:p>
        </p:txBody>
      </p:sp>
      <p:pic>
        <p:nvPicPr>
          <p:cNvPr id="5" name="Picture 4" descr="train"/>
          <p:cNvPicPr>
            <a:picLocks noChangeAspect="1"/>
          </p:cNvPicPr>
          <p:nvPr/>
        </p:nvPicPr>
        <p:blipFill>
          <a:blip r:embed="rId3"/>
          <a:stretch>
            <a:fillRect/>
          </a:stretch>
        </p:blipFill>
        <p:spPr>
          <a:xfrm>
            <a:off x="131773" y="1249191"/>
            <a:ext cx="1125207" cy="1039348"/>
          </a:xfrm>
          <a:prstGeom prst="rect">
            <a:avLst/>
          </a:prstGeom>
        </p:spPr>
      </p:pic>
      <p:sp>
        <p:nvSpPr>
          <p:cNvPr id="11" name="TextBox 10"/>
          <p:cNvSpPr txBox="1"/>
          <p:nvPr/>
        </p:nvSpPr>
        <p:spPr>
          <a:xfrm rot="10800000" flipV="1">
            <a:off x="1195761" y="18880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fin</a:t>
            </a:r>
          </a:p>
        </p:txBody>
      </p:sp>
      <p:sp>
        <p:nvSpPr>
          <p:cNvPr id="42" name="Rectangle 41"/>
          <p:cNvSpPr/>
          <p:nvPr/>
        </p:nvSpPr>
        <p:spPr>
          <a:xfrm>
            <a:off x="1366669" y="1520897"/>
            <a:ext cx="83548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[end]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rot="10800000" flipV="1">
            <a:off x="2249259" y="18880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matin</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43" name="Picture 42" descr="sunris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0257" y="1195850"/>
            <a:ext cx="520924" cy="729522"/>
          </a:xfrm>
          <a:prstGeom prst="rect">
            <a:avLst/>
          </a:prstGeom>
        </p:spPr>
      </p:pic>
      <p:sp>
        <p:nvSpPr>
          <p:cNvPr id="13" name="TextBox 12"/>
          <p:cNvSpPr txBox="1"/>
          <p:nvPr/>
        </p:nvSpPr>
        <p:spPr>
          <a:xfrm rot="10800000" flipV="1">
            <a:off x="3256505" y="18880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vingt</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44" name="Picture 43" descr="number twent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5931" y="1256593"/>
            <a:ext cx="737261" cy="571377"/>
          </a:xfrm>
          <a:prstGeom prst="rect">
            <a:avLst/>
          </a:prstGeom>
          <a:effectLst>
            <a:outerShdw blurRad="50800" dist="38100" dir="5400000" algn="t" rotWithShape="0">
              <a:prstClr val="black">
                <a:alpha val="40000"/>
              </a:prstClr>
            </a:outerShdw>
          </a:effectLst>
        </p:spPr>
      </p:pic>
      <p:sp>
        <p:nvSpPr>
          <p:cNvPr id="14" name="TextBox 13"/>
          <p:cNvSpPr txBox="1"/>
          <p:nvPr/>
        </p:nvSpPr>
        <p:spPr>
          <a:xfrm rot="10800000" flipV="1">
            <a:off x="4298634" y="1888097"/>
            <a:ext cx="163152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maintenant</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1" name="Rectangle 40"/>
          <p:cNvSpPr/>
          <p:nvPr/>
        </p:nvSpPr>
        <p:spPr>
          <a:xfrm>
            <a:off x="4611964" y="1520545"/>
            <a:ext cx="87075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[now]</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V="1">
            <a:off x="5768374" y="18880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main</a:t>
            </a:r>
          </a:p>
        </p:txBody>
      </p:sp>
      <p:pic>
        <p:nvPicPr>
          <p:cNvPr id="45" name="Picture 44" descr="han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8282" y="1365587"/>
            <a:ext cx="877915" cy="620713"/>
          </a:xfrm>
          <a:prstGeom prst="rect">
            <a:avLst/>
          </a:prstGeom>
        </p:spPr>
      </p:pic>
      <p:pic>
        <p:nvPicPr>
          <p:cNvPr id="6" name="Picture 5" descr="head"/>
          <p:cNvPicPr>
            <a:picLocks noChangeAspect="1"/>
          </p:cNvPicPr>
          <p:nvPr/>
        </p:nvPicPr>
        <p:blipFill>
          <a:blip r:embed="rId7"/>
          <a:stretch>
            <a:fillRect/>
          </a:stretch>
        </p:blipFill>
        <p:spPr>
          <a:xfrm>
            <a:off x="131773" y="2545335"/>
            <a:ext cx="1125207" cy="1043867"/>
          </a:xfrm>
          <a:prstGeom prst="rect">
            <a:avLst/>
          </a:prstGeom>
        </p:spPr>
      </p:pic>
      <p:sp>
        <p:nvSpPr>
          <p:cNvPr id="16" name="TextBox 15"/>
          <p:cNvSpPr txBox="1"/>
          <p:nvPr/>
        </p:nvSpPr>
        <p:spPr>
          <a:xfrm rot="10800000" flipV="1">
            <a:off x="1195761" y="31876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fête</a:t>
            </a:r>
          </a:p>
        </p:txBody>
      </p:sp>
      <p:pic>
        <p:nvPicPr>
          <p:cNvPr id="46" name="Picture 45" descr="part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2894" y="2518187"/>
            <a:ext cx="749047" cy="669149"/>
          </a:xfrm>
          <a:prstGeom prst="rect">
            <a:avLst/>
          </a:prstGeom>
        </p:spPr>
      </p:pic>
      <p:sp>
        <p:nvSpPr>
          <p:cNvPr id="17" name="TextBox 16"/>
          <p:cNvSpPr txBox="1"/>
          <p:nvPr/>
        </p:nvSpPr>
        <p:spPr>
          <a:xfrm rot="10800000" flipV="1">
            <a:off x="2294675" y="31876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frère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47" name="Picture 46" descr="boy and girl with arrow pointing to boy"/>
          <p:cNvPicPr>
            <a:picLocks noChangeAspect="1"/>
          </p:cNvPicPr>
          <p:nvPr/>
        </p:nvPicPr>
        <p:blipFill>
          <a:blip r:embed="rId9"/>
          <a:stretch>
            <a:fillRect/>
          </a:stretch>
        </p:blipFill>
        <p:spPr>
          <a:xfrm>
            <a:off x="2491615" y="2518187"/>
            <a:ext cx="734697" cy="707145"/>
          </a:xfrm>
          <a:prstGeom prst="rect">
            <a:avLst/>
          </a:prstGeom>
        </p:spPr>
      </p:pic>
      <p:sp>
        <p:nvSpPr>
          <p:cNvPr id="18" name="TextBox 17"/>
          <p:cNvSpPr txBox="1"/>
          <p:nvPr/>
        </p:nvSpPr>
        <p:spPr>
          <a:xfrm rot="10800000" flipV="1">
            <a:off x="3393589" y="31876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collège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48" name="Picture 47" descr="school"/>
          <p:cNvPicPr>
            <a:picLocks noChangeAspect="1"/>
          </p:cNvPicPr>
          <p:nvPr/>
        </p:nvPicPr>
        <p:blipFill>
          <a:blip r:embed="rId10"/>
          <a:stretch>
            <a:fillRect/>
          </a:stretch>
        </p:blipFill>
        <p:spPr>
          <a:xfrm>
            <a:off x="3556426" y="2725640"/>
            <a:ext cx="847760" cy="433045"/>
          </a:xfrm>
          <a:prstGeom prst="rect">
            <a:avLst/>
          </a:prstGeom>
        </p:spPr>
      </p:pic>
      <p:sp>
        <p:nvSpPr>
          <p:cNvPr id="19" name="TextBox 18"/>
          <p:cNvSpPr txBox="1"/>
          <p:nvPr/>
        </p:nvSpPr>
        <p:spPr>
          <a:xfrm rot="10800000" flipV="1">
            <a:off x="4498391" y="3187697"/>
            <a:ext cx="142308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problème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9" name="Rectangle 48"/>
          <p:cNvSpPr/>
          <p:nvPr/>
        </p:nvSpPr>
        <p:spPr>
          <a:xfrm>
            <a:off x="4416832" y="2821589"/>
            <a:ext cx="127791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[problem]</a:t>
            </a:r>
          </a:p>
        </p:txBody>
      </p:sp>
      <p:sp>
        <p:nvSpPr>
          <p:cNvPr id="20" name="TextBox 19"/>
          <p:cNvSpPr txBox="1"/>
          <p:nvPr/>
        </p:nvSpPr>
        <p:spPr>
          <a:xfrm rot="10800000" flipV="1">
            <a:off x="5638802" y="31876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être</a:t>
            </a:r>
          </a:p>
        </p:txBody>
      </p:sp>
      <p:sp>
        <p:nvSpPr>
          <p:cNvPr id="50" name="Rectangle 49"/>
          <p:cNvSpPr/>
          <p:nvPr/>
        </p:nvSpPr>
        <p:spPr>
          <a:xfrm>
            <a:off x="5762234" y="2820497"/>
            <a:ext cx="91242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be]</a:t>
            </a:r>
          </a:p>
        </p:txBody>
      </p:sp>
      <p:pic>
        <p:nvPicPr>
          <p:cNvPr id="7" name="Picture 6" descr="green tick"/>
          <p:cNvPicPr>
            <a:picLocks noChangeAspect="1"/>
          </p:cNvPicPr>
          <p:nvPr/>
        </p:nvPicPr>
        <p:blipFill>
          <a:blip r:embed="rId11"/>
          <a:stretch>
            <a:fillRect/>
          </a:stretch>
        </p:blipFill>
        <p:spPr>
          <a:xfrm>
            <a:off x="108000" y="3845998"/>
            <a:ext cx="1148980" cy="1070219"/>
          </a:xfrm>
          <a:prstGeom prst="rect">
            <a:avLst/>
          </a:prstGeom>
        </p:spPr>
      </p:pic>
      <p:sp>
        <p:nvSpPr>
          <p:cNvPr id="21" name="TextBox 20"/>
          <p:cNvSpPr txBox="1"/>
          <p:nvPr/>
        </p:nvSpPr>
        <p:spPr>
          <a:xfrm rot="10800000" flipV="1">
            <a:off x="1215832" y="4503658"/>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maison</a:t>
            </a:r>
          </a:p>
        </p:txBody>
      </p:sp>
      <p:pic>
        <p:nvPicPr>
          <p:cNvPr id="51" name="Picture 9" descr="house"/>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0228" y="3859184"/>
            <a:ext cx="914820" cy="6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rot="10800000" flipV="1">
            <a:off x="2274393" y="4506435"/>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raison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2" name="Rectangle 51" descr="person looking through microscope"/>
          <p:cNvSpPr/>
          <p:nvPr/>
        </p:nvSpPr>
        <p:spPr>
          <a:xfrm>
            <a:off x="2262485" y="4069697"/>
            <a:ext cx="1192955"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[reason]</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rot="10800000" flipV="1">
            <a:off x="3397203" y="4510309"/>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mauvais</a:t>
            </a:r>
            <a:endParaRPr kumimoji="0" lang="fr-FR" sz="18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3" name="Rectangle 52"/>
          <p:cNvSpPr/>
          <p:nvPr/>
        </p:nvSpPr>
        <p:spPr>
          <a:xfrm>
            <a:off x="3520748" y="4069697"/>
            <a:ext cx="857928"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[bad]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rot="10800000" flipV="1">
            <a:off x="4469073" y="4492815"/>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faire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4" name="Rectangle 53"/>
          <p:cNvSpPr/>
          <p:nvPr/>
        </p:nvSpPr>
        <p:spPr>
          <a:xfrm>
            <a:off x="4532607" y="4069697"/>
            <a:ext cx="994183"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do]</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V="1">
            <a:off x="5562481" y="4520914"/>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semaine</a:t>
            </a:r>
          </a:p>
        </p:txBody>
      </p:sp>
      <p:sp>
        <p:nvSpPr>
          <p:cNvPr id="55" name="Rectangle 54"/>
          <p:cNvSpPr/>
          <p:nvPr/>
        </p:nvSpPr>
        <p:spPr>
          <a:xfrm>
            <a:off x="5626898" y="4069697"/>
            <a:ext cx="1029449"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[week]</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8" name="Picture 7" descr="person looking through microscope"/>
          <p:cNvPicPr>
            <a:picLocks noChangeAspect="1"/>
          </p:cNvPicPr>
          <p:nvPr/>
        </p:nvPicPr>
        <p:blipFill>
          <a:blip r:embed="rId13"/>
          <a:stretch>
            <a:fillRect/>
          </a:stretch>
        </p:blipFill>
        <p:spPr>
          <a:xfrm>
            <a:off x="138978" y="5138838"/>
            <a:ext cx="1121949" cy="1044730"/>
          </a:xfrm>
          <a:prstGeom prst="rect">
            <a:avLst/>
          </a:prstGeom>
        </p:spPr>
      </p:pic>
      <p:sp>
        <p:nvSpPr>
          <p:cNvPr id="26" name="TextBox 25"/>
          <p:cNvSpPr txBox="1"/>
          <p:nvPr/>
        </p:nvSpPr>
        <p:spPr>
          <a:xfrm rot="10800000" flipV="1">
            <a:off x="1195761" y="57724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droite</a:t>
            </a:r>
          </a:p>
        </p:txBody>
      </p:sp>
      <p:pic>
        <p:nvPicPr>
          <p:cNvPr id="56" name="Picture 2" descr="Right Arro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16902" y="5228731"/>
            <a:ext cx="546962" cy="56975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10800000" flipV="1">
            <a:off x="2207382" y="57724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avoir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7" name="Rectangle 56"/>
          <p:cNvSpPr/>
          <p:nvPr/>
        </p:nvSpPr>
        <p:spPr>
          <a:xfrm>
            <a:off x="2220116" y="5350931"/>
            <a:ext cx="129234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have]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8" name="TextBox 27"/>
          <p:cNvSpPr txBox="1"/>
          <p:nvPr/>
        </p:nvSpPr>
        <p:spPr>
          <a:xfrm rot="10800000" flipV="1">
            <a:off x="3226312" y="5772497"/>
            <a:ext cx="1327938"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au revoir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58" name="Picture 6" descr="person waving"/>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743268" y="5020782"/>
            <a:ext cx="547186" cy="80468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rot="10800000" flipV="1">
            <a:off x="4378676" y="5772497"/>
            <a:ext cx="1686877"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pourquoi</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9" name="Rectangle 58"/>
          <p:cNvSpPr/>
          <p:nvPr/>
        </p:nvSpPr>
        <p:spPr>
          <a:xfrm>
            <a:off x="4596478" y="5337459"/>
            <a:ext cx="1000595"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[why?]</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rot="10800000" flipV="1">
            <a:off x="5674594" y="57724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trois</a:t>
            </a:r>
          </a:p>
        </p:txBody>
      </p:sp>
      <p:pic>
        <p:nvPicPr>
          <p:cNvPr id="60" name="Picture 59" descr="number thre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13304" y="5074133"/>
            <a:ext cx="421315" cy="709333"/>
          </a:xfrm>
          <a:prstGeom prst="rect">
            <a:avLst/>
          </a:prstGeom>
        </p:spPr>
      </p:pic>
      <p:pic>
        <p:nvPicPr>
          <p:cNvPr id="9" name="Picture 8" descr="magnifying glass with question mark"/>
          <p:cNvPicPr>
            <a:picLocks noChangeAspect="1"/>
          </p:cNvPicPr>
          <p:nvPr/>
        </p:nvPicPr>
        <p:blipFill>
          <a:blip r:embed="rId17"/>
          <a:stretch>
            <a:fillRect/>
          </a:stretch>
        </p:blipFill>
        <p:spPr>
          <a:xfrm>
            <a:off x="147306" y="6435231"/>
            <a:ext cx="1090862" cy="1003593"/>
          </a:xfrm>
          <a:prstGeom prst="rect">
            <a:avLst/>
          </a:prstGeom>
        </p:spPr>
      </p:pic>
      <p:sp>
        <p:nvSpPr>
          <p:cNvPr id="31" name="TextBox 30"/>
          <p:cNvSpPr txBox="1"/>
          <p:nvPr/>
        </p:nvSpPr>
        <p:spPr>
          <a:xfrm rot="10800000" flipV="1">
            <a:off x="1175477" y="7067031"/>
            <a:ext cx="151780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dimanche</a:t>
            </a:r>
          </a:p>
        </p:txBody>
      </p:sp>
      <p:pic>
        <p:nvPicPr>
          <p:cNvPr id="62" name="Picture 61" descr="calendar with arrow pointing to Sunday"/>
          <p:cNvPicPr>
            <a:picLocks noChangeAspect="1"/>
          </p:cNvPicPr>
          <p:nvPr/>
        </p:nvPicPr>
        <p:blipFill>
          <a:blip r:embed="rId18"/>
          <a:stretch>
            <a:fillRect/>
          </a:stretch>
        </p:blipFill>
        <p:spPr>
          <a:xfrm>
            <a:off x="1580150" y="6482458"/>
            <a:ext cx="881873" cy="560552"/>
          </a:xfrm>
          <a:prstGeom prst="rect">
            <a:avLst/>
          </a:prstGeom>
        </p:spPr>
      </p:pic>
      <p:sp>
        <p:nvSpPr>
          <p:cNvPr id="32" name="TextBox 31"/>
          <p:cNvSpPr txBox="1"/>
          <p:nvPr/>
        </p:nvSpPr>
        <p:spPr>
          <a:xfrm rot="10800000" flipV="1">
            <a:off x="2580257" y="7069065"/>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chanter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3" name="Picture 62" descr="person singi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66115" y="6235444"/>
            <a:ext cx="437527" cy="875054"/>
          </a:xfrm>
          <a:prstGeom prst="rect">
            <a:avLst/>
          </a:prstGeom>
        </p:spPr>
      </p:pic>
      <p:sp>
        <p:nvSpPr>
          <p:cNvPr id="33" name="TextBox 32"/>
          <p:cNvSpPr txBox="1"/>
          <p:nvPr/>
        </p:nvSpPr>
        <p:spPr>
          <a:xfrm rot="10800000" flipV="1">
            <a:off x="3732560" y="7068156"/>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bouche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4" name="Picture 63" descr="mouth"/>
          <p:cNvPicPr>
            <a:picLocks noChangeAspect="1"/>
          </p:cNvPicPr>
          <p:nvPr/>
        </p:nvPicPr>
        <p:blipFill>
          <a:blip r:embed="rId20"/>
          <a:stretch>
            <a:fillRect/>
          </a:stretch>
        </p:blipFill>
        <p:spPr>
          <a:xfrm>
            <a:off x="4026652" y="6377476"/>
            <a:ext cx="528100" cy="731796"/>
          </a:xfrm>
          <a:prstGeom prst="rect">
            <a:avLst/>
          </a:prstGeom>
        </p:spPr>
      </p:pic>
      <p:sp>
        <p:nvSpPr>
          <p:cNvPr id="34" name="TextBox 33"/>
          <p:cNvSpPr txBox="1"/>
          <p:nvPr/>
        </p:nvSpPr>
        <p:spPr>
          <a:xfrm rot="10800000" flipV="1">
            <a:off x="4810343" y="70684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champ</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65" name="Rectangle 64"/>
          <p:cNvSpPr/>
          <p:nvPr/>
        </p:nvSpPr>
        <p:spPr>
          <a:xfrm>
            <a:off x="4912559" y="6598743"/>
            <a:ext cx="87556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[field]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5" name="TextBox 34"/>
          <p:cNvSpPr txBox="1"/>
          <p:nvPr/>
        </p:nvSpPr>
        <p:spPr>
          <a:xfrm rot="10800000" flipV="1">
            <a:off x="5663939" y="706703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chat</a:t>
            </a:r>
          </a:p>
        </p:txBody>
      </p:sp>
      <p:pic>
        <p:nvPicPr>
          <p:cNvPr id="66" name="Picture 65" descr="cat"/>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778607" y="6548478"/>
            <a:ext cx="741180" cy="555885"/>
          </a:xfrm>
          <a:prstGeom prst="rect">
            <a:avLst/>
          </a:prstGeom>
        </p:spPr>
      </p:pic>
      <p:pic>
        <p:nvPicPr>
          <p:cNvPr id="10" name="Picture 9" descr="map with arrow pointing to location"/>
          <p:cNvPicPr>
            <a:picLocks noChangeAspect="1"/>
          </p:cNvPicPr>
          <p:nvPr/>
        </p:nvPicPr>
        <p:blipFill>
          <a:blip r:embed="rId22"/>
          <a:stretch>
            <a:fillRect/>
          </a:stretch>
        </p:blipFill>
        <p:spPr>
          <a:xfrm>
            <a:off x="139258" y="7727873"/>
            <a:ext cx="1063219" cy="998651"/>
          </a:xfrm>
          <a:prstGeom prst="rect">
            <a:avLst/>
          </a:prstGeom>
        </p:spPr>
      </p:pic>
      <p:sp>
        <p:nvSpPr>
          <p:cNvPr id="36" name="TextBox 35"/>
          <p:cNvSpPr txBox="1"/>
          <p:nvPr/>
        </p:nvSpPr>
        <p:spPr>
          <a:xfrm rot="10800000" flipV="1">
            <a:off x="1177713" y="8337442"/>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français</a:t>
            </a:r>
          </a:p>
        </p:txBody>
      </p:sp>
      <p:pic>
        <p:nvPicPr>
          <p:cNvPr id="67" name="Picture 66" descr="French fla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372284" y="7781548"/>
            <a:ext cx="750707" cy="500471"/>
          </a:xfrm>
          <a:prstGeom prst="rect">
            <a:avLst/>
          </a:prstGeom>
        </p:spPr>
      </p:pic>
      <p:sp>
        <p:nvSpPr>
          <p:cNvPr id="37" name="TextBox 36"/>
          <p:cNvSpPr txBox="1"/>
          <p:nvPr/>
        </p:nvSpPr>
        <p:spPr>
          <a:xfrm rot="10800000" flipV="1">
            <a:off x="2276627" y="8340219"/>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garçon</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8" name="Picture 67" descr="boy's face"/>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82774" y="7614593"/>
            <a:ext cx="543141" cy="722849"/>
          </a:xfrm>
          <a:prstGeom prst="rect">
            <a:avLst/>
          </a:prstGeom>
        </p:spPr>
      </p:pic>
      <p:sp>
        <p:nvSpPr>
          <p:cNvPr id="38" name="TextBox 37"/>
          <p:cNvSpPr txBox="1"/>
          <p:nvPr/>
        </p:nvSpPr>
        <p:spPr>
          <a:xfrm rot="10800000" flipV="1">
            <a:off x="3375541" y="83392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cinéma</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9" name="Picture 68" descr="film clapperboard"/>
          <p:cNvPicPr>
            <a:picLocks noChangeAspect="1"/>
          </p:cNvPicPr>
          <p:nvPr/>
        </p:nvPicPr>
        <p:blipFill>
          <a:blip r:embed="rId25"/>
          <a:stretch>
            <a:fillRect/>
          </a:stretch>
        </p:blipFill>
        <p:spPr>
          <a:xfrm>
            <a:off x="3627999" y="7614593"/>
            <a:ext cx="643426" cy="760621"/>
          </a:xfrm>
          <a:prstGeom prst="rect">
            <a:avLst/>
          </a:prstGeom>
        </p:spPr>
      </p:pic>
      <p:sp>
        <p:nvSpPr>
          <p:cNvPr id="39" name="TextBox 38"/>
          <p:cNvSpPr txBox="1"/>
          <p:nvPr/>
        </p:nvSpPr>
        <p:spPr>
          <a:xfrm rot="10800000" flipV="1">
            <a:off x="4480344" y="833929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décider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0" name="Rectangle 69"/>
          <p:cNvSpPr/>
          <p:nvPr/>
        </p:nvSpPr>
        <p:spPr>
          <a:xfrm>
            <a:off x="4442930" y="7928013"/>
            <a:ext cx="1282722"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decide]</a:t>
            </a:r>
            <a:endPar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0" name="TextBox 39"/>
          <p:cNvSpPr txBox="1"/>
          <p:nvPr/>
        </p:nvSpPr>
        <p:spPr>
          <a:xfrm rot="10800000" flipV="1">
            <a:off x="5564715" y="8339309"/>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cinq</a:t>
            </a:r>
          </a:p>
        </p:txBody>
      </p:sp>
      <p:pic>
        <p:nvPicPr>
          <p:cNvPr id="71" name="Picture 70" descr="number five"/>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842881" y="7628929"/>
            <a:ext cx="597482" cy="745608"/>
          </a:xfrm>
          <a:prstGeom prst="rect">
            <a:avLst/>
          </a:prstGeom>
          <a:effectLst>
            <a:outerShdw blurRad="50800" dist="38100" dir="5400000" algn="t" rotWithShape="0">
              <a:prstClr val="black">
                <a:alpha val="40000"/>
              </a:prstClr>
            </a:outerShdw>
          </a:effectLst>
        </p:spPr>
      </p:pic>
      <p:sp>
        <p:nvSpPr>
          <p:cNvPr id="72"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12</a:t>
            </a:r>
          </a:p>
        </p:txBody>
      </p:sp>
    </p:spTree>
    <p:extLst>
      <p:ext uri="{BB962C8B-B14F-4D97-AF65-F5344CB8AC3E}">
        <p14:creationId xmlns:p14="http://schemas.microsoft.com/office/powerpoint/2010/main" val="4005455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DF26-02F3-463B-BD0B-74501DAE85B9}"/>
              </a:ext>
            </a:extLst>
          </p:cNvPr>
          <p:cNvSpPr>
            <a:spLocks noGrp="1"/>
          </p:cNvSpPr>
          <p:nvPr>
            <p:ph type="title" idx="4294967295"/>
          </p:nvPr>
        </p:nvSpPr>
        <p:spPr>
          <a:xfrm>
            <a:off x="577534" y="-1167779"/>
            <a:ext cx="5915025" cy="1767417"/>
          </a:xfrm>
        </p:spPr>
        <p:txBody>
          <a:bodyPr/>
          <a:lstStyle/>
          <a:p>
            <a:r>
              <a:rPr lang="fr-FR" dirty="0" err="1"/>
              <a:t>Year</a:t>
            </a:r>
            <a:r>
              <a:rPr lang="fr-FR" dirty="0"/>
              <a:t> 7 </a:t>
            </a:r>
            <a:r>
              <a:rPr lang="fr-FR" dirty="0" err="1"/>
              <a:t>phonics</a:t>
            </a:r>
            <a:r>
              <a:rPr lang="fr-FR" dirty="0"/>
              <a:t> 4</a:t>
            </a:r>
          </a:p>
        </p:txBody>
      </p:sp>
      <p:pic>
        <p:nvPicPr>
          <p:cNvPr id="4" name="Picture 3" descr="question mark"/>
          <p:cNvPicPr>
            <a:picLocks noChangeAspect="1"/>
          </p:cNvPicPr>
          <p:nvPr/>
        </p:nvPicPr>
        <p:blipFill>
          <a:blip r:embed="rId3"/>
          <a:stretch>
            <a:fillRect/>
          </a:stretch>
        </p:blipFill>
        <p:spPr>
          <a:xfrm>
            <a:off x="228084" y="430353"/>
            <a:ext cx="1087008" cy="1008112"/>
          </a:xfrm>
          <a:prstGeom prst="rect">
            <a:avLst/>
          </a:prstGeom>
        </p:spPr>
      </p:pic>
      <p:sp>
        <p:nvSpPr>
          <p:cNvPr id="9" name="TextBox 8"/>
          <p:cNvSpPr txBox="1"/>
          <p:nvPr/>
        </p:nvSpPr>
        <p:spPr>
          <a:xfrm rot="10800000" flipV="1">
            <a:off x="1262699" y="106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quatre</a:t>
            </a:r>
          </a:p>
        </p:txBody>
      </p:sp>
      <p:pic>
        <p:nvPicPr>
          <p:cNvPr id="34" name="Picture 33" descr="number fou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768" y="300350"/>
            <a:ext cx="545702" cy="779574"/>
          </a:xfrm>
          <a:prstGeom prst="rect">
            <a:avLst/>
          </a:prstGeom>
          <a:effectLst>
            <a:outerShdw blurRad="50800" dist="38100" dir="5400000" algn="t" rotWithShape="0">
              <a:prstClr val="black">
                <a:alpha val="40000"/>
              </a:prstClr>
            </a:outerShdw>
          </a:effectLst>
        </p:spPr>
      </p:pic>
      <p:sp>
        <p:nvSpPr>
          <p:cNvPr id="10" name="TextBox 9"/>
          <p:cNvSpPr txBox="1"/>
          <p:nvPr/>
        </p:nvSpPr>
        <p:spPr>
          <a:xfrm rot="10800000" flipV="1">
            <a:off x="2292671" y="1065600"/>
            <a:ext cx="124237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musique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grpSp>
        <p:nvGrpSpPr>
          <p:cNvPr id="35" name="Group 34" descr="musical notes"/>
          <p:cNvGrpSpPr/>
          <p:nvPr/>
        </p:nvGrpSpPr>
        <p:grpSpPr>
          <a:xfrm>
            <a:off x="2549243" y="415828"/>
            <a:ext cx="826056" cy="620532"/>
            <a:chOff x="8548748" y="1491968"/>
            <a:chExt cx="2435044" cy="1829202"/>
          </a:xfrm>
        </p:grpSpPr>
        <p:pic>
          <p:nvPicPr>
            <p:cNvPr id="36" name="Picture 35" descr="musical notes"/>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37" name="Picture 36" descr="musical notes"/>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11" name="TextBox 10"/>
          <p:cNvSpPr txBox="1"/>
          <p:nvPr/>
        </p:nvSpPr>
        <p:spPr>
          <a:xfrm rot="10800000" flipV="1">
            <a:off x="3460527" y="1081948"/>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expliquer</a:t>
            </a:r>
            <a:endParaRPr kumimoji="0" lang="fr-FR" sz="16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8" name="Rectangle 37"/>
          <p:cNvSpPr/>
          <p:nvPr/>
        </p:nvSpPr>
        <p:spPr>
          <a:xfrm>
            <a:off x="3406868" y="675895"/>
            <a:ext cx="1308371"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explain]</a:t>
            </a:r>
          </a:p>
        </p:txBody>
      </p:sp>
      <p:sp>
        <p:nvSpPr>
          <p:cNvPr id="12" name="TextBox 11"/>
          <p:cNvSpPr txBox="1"/>
          <p:nvPr/>
        </p:nvSpPr>
        <p:spPr>
          <a:xfrm rot="10800000" flipV="1">
            <a:off x="4565330" y="1108676"/>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manquer</a:t>
            </a:r>
            <a:endParaRPr kumimoji="0" lang="fr-FR" sz="16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9" name="Rectangle 38"/>
          <p:cNvSpPr/>
          <p:nvPr/>
        </p:nvSpPr>
        <p:spPr>
          <a:xfrm>
            <a:off x="4584329" y="556704"/>
            <a:ext cx="1164101"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miss; </a:t>
            </a:r>
            <a:b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be missing]</a:t>
            </a:r>
          </a:p>
        </p:txBody>
      </p:sp>
      <p:sp>
        <p:nvSpPr>
          <p:cNvPr id="13" name="TextBox 12"/>
          <p:cNvSpPr txBox="1"/>
          <p:nvPr/>
        </p:nvSpPr>
        <p:spPr>
          <a:xfrm rot="10800000" flipV="1">
            <a:off x="5649701" y="106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unique</a:t>
            </a:r>
          </a:p>
        </p:txBody>
      </p:sp>
      <p:sp>
        <p:nvSpPr>
          <p:cNvPr id="40" name="Rectangle 39"/>
          <p:cNvSpPr/>
          <p:nvPr/>
        </p:nvSpPr>
        <p:spPr>
          <a:xfrm>
            <a:off x="5732710" y="578538"/>
            <a:ext cx="1053494"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[unique; </a:t>
            </a:r>
            <a:b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only]</a:t>
            </a:r>
          </a:p>
        </p:txBody>
      </p:sp>
      <p:pic>
        <p:nvPicPr>
          <p:cNvPr id="62" name="Picture 61" descr="sun with crossed out moon">
            <a:extLst>
              <a:ext uri="{FF2B5EF4-FFF2-40B4-BE49-F238E27FC236}">
                <a16:creationId xmlns:a16="http://schemas.microsoft.com/office/drawing/2014/main" id="{E19A9E39-0418-457E-B6DA-2BBE03CF3C43}"/>
              </a:ext>
            </a:extLst>
          </p:cNvPr>
          <p:cNvPicPr>
            <a:picLocks noChangeAspect="1"/>
          </p:cNvPicPr>
          <p:nvPr/>
        </p:nvPicPr>
        <p:blipFill>
          <a:blip r:embed="rId7"/>
          <a:stretch>
            <a:fillRect/>
          </a:stretch>
        </p:blipFill>
        <p:spPr>
          <a:xfrm>
            <a:off x="236847" y="1772020"/>
            <a:ext cx="1087200" cy="1016029"/>
          </a:xfrm>
          <a:prstGeom prst="rect">
            <a:avLst/>
          </a:prstGeom>
          <a:ln w="22225">
            <a:solidFill>
              <a:schemeClr val="tx1"/>
            </a:solidFill>
          </a:ln>
        </p:spPr>
      </p:pic>
      <p:sp>
        <p:nvSpPr>
          <p:cNvPr id="14" name="TextBox 13"/>
          <p:cNvSpPr txBox="1"/>
          <p:nvPr/>
        </p:nvSpPr>
        <p:spPr>
          <a:xfrm rot="10800000" flipV="1">
            <a:off x="1238927"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j’ai</a:t>
            </a:r>
          </a:p>
        </p:txBody>
      </p:sp>
      <p:sp>
        <p:nvSpPr>
          <p:cNvPr id="41" name="Rectangle 40"/>
          <p:cNvSpPr/>
          <p:nvPr/>
        </p:nvSpPr>
        <p:spPr>
          <a:xfrm>
            <a:off x="1335493" y="1937935"/>
            <a:ext cx="102784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 have]</a:t>
            </a:r>
          </a:p>
        </p:txBody>
      </p:sp>
      <p:sp>
        <p:nvSpPr>
          <p:cNvPr id="15" name="TextBox 14"/>
          <p:cNvSpPr txBox="1"/>
          <p:nvPr/>
        </p:nvSpPr>
        <p:spPr>
          <a:xfrm rot="10800000" flipV="1">
            <a:off x="2337841"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génial</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42" name="Picture 41" descr="face with big smil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0848" y="1737047"/>
            <a:ext cx="605036" cy="605036"/>
          </a:xfrm>
          <a:prstGeom prst="rect">
            <a:avLst/>
          </a:prstGeom>
        </p:spPr>
      </p:pic>
      <p:sp>
        <p:nvSpPr>
          <p:cNvPr id="16" name="TextBox 15"/>
          <p:cNvSpPr txBox="1"/>
          <p:nvPr/>
        </p:nvSpPr>
        <p:spPr>
          <a:xfrm rot="10800000" flipV="1">
            <a:off x="3436755"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sujet</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3" name="Rectangle 42"/>
          <p:cNvSpPr/>
          <p:nvPr/>
        </p:nvSpPr>
        <p:spPr>
          <a:xfrm>
            <a:off x="3492114" y="1961223"/>
            <a:ext cx="11464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[subject]</a:t>
            </a:r>
          </a:p>
        </p:txBody>
      </p:sp>
      <p:sp>
        <p:nvSpPr>
          <p:cNvPr id="17" name="TextBox 16"/>
          <p:cNvSpPr txBox="1"/>
          <p:nvPr/>
        </p:nvSpPr>
        <p:spPr>
          <a:xfrm rot="10800000" flipV="1">
            <a:off x="4541558"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err="1">
                <a:ln>
                  <a:noFill/>
                </a:ln>
                <a:solidFill>
                  <a:prstClr val="black"/>
                </a:solidFill>
                <a:effectLst/>
                <a:uLnTx/>
                <a:uFillTx/>
                <a:latin typeface="Century Gothic" panose="020B0502020202020204" pitchFamily="34" charset="0"/>
                <a:ea typeface="+mn-ea"/>
                <a:cs typeface="Calibri" panose="020F0502020204030204" pitchFamily="34" charset="0"/>
              </a:rPr>
              <a:t>déja</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4" name="Rectangle 43"/>
          <p:cNvSpPr/>
          <p:nvPr/>
        </p:nvSpPr>
        <p:spPr>
          <a:xfrm>
            <a:off x="4549234" y="1973812"/>
            <a:ext cx="1200971"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[already]</a:t>
            </a:r>
          </a:p>
        </p:txBody>
      </p:sp>
      <p:sp>
        <p:nvSpPr>
          <p:cNvPr id="18" name="TextBox 17"/>
          <p:cNvSpPr txBox="1"/>
          <p:nvPr/>
        </p:nvSpPr>
        <p:spPr>
          <a:xfrm rot="10800000" flipV="1">
            <a:off x="5625929"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jamais</a:t>
            </a:r>
          </a:p>
        </p:txBody>
      </p:sp>
      <p:sp>
        <p:nvSpPr>
          <p:cNvPr id="45" name="Rectangle 44"/>
          <p:cNvSpPr/>
          <p:nvPr/>
        </p:nvSpPr>
        <p:spPr>
          <a:xfrm>
            <a:off x="5751355" y="1986401"/>
            <a:ext cx="96853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[never]</a:t>
            </a:r>
          </a:p>
        </p:txBody>
      </p:sp>
      <p:pic>
        <p:nvPicPr>
          <p:cNvPr id="6" name="Picture 5" descr="Caution sign showing person slipping"/>
          <p:cNvPicPr>
            <a:picLocks noChangeAspect="1"/>
          </p:cNvPicPr>
          <p:nvPr/>
        </p:nvPicPr>
        <p:blipFill>
          <a:blip r:embed="rId9"/>
          <a:stretch>
            <a:fillRect/>
          </a:stretch>
        </p:blipFill>
        <p:spPr>
          <a:xfrm>
            <a:off x="228083" y="3025893"/>
            <a:ext cx="1087009" cy="1016595"/>
          </a:xfrm>
          <a:prstGeom prst="rect">
            <a:avLst/>
          </a:prstGeom>
        </p:spPr>
      </p:pic>
      <p:sp>
        <p:nvSpPr>
          <p:cNvPr id="19" name="TextBox 18"/>
          <p:cNvSpPr txBox="1"/>
          <p:nvPr/>
        </p:nvSpPr>
        <p:spPr>
          <a:xfrm rot="10800000" flipV="1">
            <a:off x="1276640" y="3285623"/>
            <a:ext cx="1173434"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population</a:t>
            </a:r>
          </a:p>
        </p:txBody>
      </p:sp>
      <p:sp>
        <p:nvSpPr>
          <p:cNvPr id="20" name="TextBox 19"/>
          <p:cNvSpPr txBox="1"/>
          <p:nvPr/>
        </p:nvSpPr>
        <p:spPr>
          <a:xfrm rot="10800000" flipV="1">
            <a:off x="2379805" y="318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action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rot="10800000" flipV="1">
            <a:off x="3429000" y="3174211"/>
            <a:ext cx="120975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situation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rot="10800000" flipV="1">
            <a:off x="4542288" y="3289222"/>
            <a:ext cx="117343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international</a:t>
            </a:r>
            <a:endParaRPr kumimoji="0" lang="en-GB" sz="12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rot="10800000" flipV="1">
            <a:off x="5654363" y="318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solution</a:t>
            </a:r>
          </a:p>
        </p:txBody>
      </p:sp>
      <p:pic>
        <p:nvPicPr>
          <p:cNvPr id="7" name="Picture 6" descr="thumbs up sign"/>
          <p:cNvPicPr>
            <a:picLocks noChangeAspect="1"/>
          </p:cNvPicPr>
          <p:nvPr/>
        </p:nvPicPr>
        <p:blipFill>
          <a:blip r:embed="rId10"/>
          <a:stretch>
            <a:fillRect/>
          </a:stretch>
        </p:blipFill>
        <p:spPr>
          <a:xfrm>
            <a:off x="228083" y="4247627"/>
            <a:ext cx="1100918" cy="1020689"/>
          </a:xfrm>
          <a:prstGeom prst="rect">
            <a:avLst/>
          </a:prstGeom>
        </p:spPr>
      </p:pic>
      <p:sp>
        <p:nvSpPr>
          <p:cNvPr id="24" name="TextBox 23"/>
          <p:cNvSpPr txBox="1"/>
          <p:nvPr/>
        </p:nvSpPr>
        <p:spPr>
          <a:xfrm rot="10800000" flipV="1">
            <a:off x="1276640"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chien</a:t>
            </a:r>
          </a:p>
        </p:txBody>
      </p:sp>
      <p:pic>
        <p:nvPicPr>
          <p:cNvPr id="46" name="Picture 45" descr="do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4768" y="4215189"/>
            <a:ext cx="791292" cy="759640"/>
          </a:xfrm>
          <a:prstGeom prst="rect">
            <a:avLst/>
          </a:prstGeom>
        </p:spPr>
      </p:pic>
      <p:sp>
        <p:nvSpPr>
          <p:cNvPr id="25" name="TextBox 24"/>
          <p:cNvSpPr txBox="1"/>
          <p:nvPr/>
        </p:nvSpPr>
        <p:spPr>
          <a:xfrm rot="10800000" flipV="1">
            <a:off x="2244123"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rien</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7" name="Rectangle 46"/>
          <p:cNvSpPr/>
          <p:nvPr/>
        </p:nvSpPr>
        <p:spPr>
          <a:xfrm>
            <a:off x="2269495" y="4461741"/>
            <a:ext cx="117051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[nothing]</a:t>
            </a:r>
          </a:p>
        </p:txBody>
      </p:sp>
      <p:sp>
        <p:nvSpPr>
          <p:cNvPr id="26" name="TextBox 25"/>
          <p:cNvSpPr txBox="1"/>
          <p:nvPr/>
        </p:nvSpPr>
        <p:spPr>
          <a:xfrm rot="10800000" flipV="1">
            <a:off x="3234494"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bientôt</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8" name="Rectangle 47"/>
          <p:cNvSpPr/>
          <p:nvPr/>
        </p:nvSpPr>
        <p:spPr>
          <a:xfrm>
            <a:off x="3443068" y="4472346"/>
            <a:ext cx="86594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[soon]</a:t>
            </a:r>
          </a:p>
        </p:txBody>
      </p:sp>
      <p:sp>
        <p:nvSpPr>
          <p:cNvPr id="27" name="TextBox 26"/>
          <p:cNvSpPr txBox="1"/>
          <p:nvPr/>
        </p:nvSpPr>
        <p:spPr>
          <a:xfrm rot="10800000" flipV="1">
            <a:off x="4243936" y="4899753"/>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ancien</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49" name="Picture 48" descr="ancient build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8131" y="4257034"/>
            <a:ext cx="845044" cy="545053"/>
          </a:xfrm>
          <a:prstGeom prst="rect">
            <a:avLst/>
          </a:prstGeom>
        </p:spPr>
      </p:pic>
      <p:sp>
        <p:nvSpPr>
          <p:cNvPr id="28" name="TextBox 27"/>
          <p:cNvSpPr txBox="1"/>
          <p:nvPr/>
        </p:nvSpPr>
        <p:spPr>
          <a:xfrm rot="10800000" flipV="1">
            <a:off x="5239907" y="4899600"/>
            <a:ext cx="1597169"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combien</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50" name="Picture 49" descr="price tag"/>
          <p:cNvPicPr>
            <a:picLocks noChangeAspect="1"/>
          </p:cNvPicPr>
          <p:nvPr/>
        </p:nvPicPr>
        <p:blipFill>
          <a:blip r:embed="rId13"/>
          <a:stretch>
            <a:fillRect/>
          </a:stretch>
        </p:blipFill>
        <p:spPr>
          <a:xfrm>
            <a:off x="5526340" y="4235045"/>
            <a:ext cx="810232" cy="690481"/>
          </a:xfrm>
          <a:prstGeom prst="rect">
            <a:avLst/>
          </a:prstGeom>
        </p:spPr>
      </p:pic>
      <p:sp>
        <p:nvSpPr>
          <p:cNvPr id="3" name="TextBox 2"/>
          <p:cNvSpPr txBox="1"/>
          <p:nvPr/>
        </p:nvSpPr>
        <p:spPr>
          <a:xfrm>
            <a:off x="78491" y="5766788"/>
            <a:ext cx="6740218"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 </a:t>
            </a: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virelangues</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pour </a:t>
            </a: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pratiquer</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 tongue twisters to practise).</a:t>
            </a:r>
          </a:p>
        </p:txBody>
      </p:sp>
      <p:sp>
        <p:nvSpPr>
          <p:cNvPr id="31" name="TextBox 30"/>
          <p:cNvSpPr txBox="1"/>
          <p:nvPr/>
        </p:nvSpPr>
        <p:spPr>
          <a:xfrm>
            <a:off x="78352" y="6387735"/>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Trois </a:t>
            </a:r>
            <a:r>
              <a:rPr kumimoji="0" lang="fr-FR" sz="1600" b="1"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gros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rats </a:t>
            </a:r>
            <a:r>
              <a:rPr kumimoji="0" lang="fr-FR" sz="1600" b="1"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gris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600" b="1"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dans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trois </a:t>
            </a:r>
            <a:r>
              <a:rPr kumimoji="0" lang="fr-FR" sz="1600" b="1"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gros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600" b="1"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trous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très creux.</a:t>
            </a:r>
          </a:p>
        </p:txBody>
      </p:sp>
      <p:sp>
        <p:nvSpPr>
          <p:cNvPr id="53" name="TextBox 52"/>
          <p:cNvSpPr txBox="1"/>
          <p:nvPr/>
        </p:nvSpPr>
        <p:spPr>
          <a:xfrm>
            <a:off x="91511" y="6639606"/>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Three big grey rats in three big, very deep holes.</a:t>
            </a:r>
          </a:p>
        </p:txBody>
      </p:sp>
      <p:pic>
        <p:nvPicPr>
          <p:cNvPr id="33" name="Picture 32" descr="grey r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239906" y="6492595"/>
            <a:ext cx="391999" cy="614900"/>
          </a:xfrm>
          <a:prstGeom prst="rect">
            <a:avLst/>
          </a:prstGeom>
        </p:spPr>
      </p:pic>
      <p:pic>
        <p:nvPicPr>
          <p:cNvPr id="59" name="Picture 58" descr="grey r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7993" y="6515724"/>
            <a:ext cx="391999" cy="614900"/>
          </a:xfrm>
          <a:prstGeom prst="rect">
            <a:avLst/>
          </a:prstGeom>
        </p:spPr>
      </p:pic>
      <p:pic>
        <p:nvPicPr>
          <p:cNvPr id="60" name="Picture 59" descr="grey r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039372" y="6506067"/>
            <a:ext cx="391999" cy="614900"/>
          </a:xfrm>
          <a:prstGeom prst="rect">
            <a:avLst/>
          </a:prstGeom>
        </p:spPr>
      </p:pic>
      <p:sp>
        <p:nvSpPr>
          <p:cNvPr id="54" name="TextBox 53"/>
          <p:cNvSpPr txBox="1"/>
          <p:nvPr/>
        </p:nvSpPr>
        <p:spPr>
          <a:xfrm>
            <a:off x="73086" y="7095918"/>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Ce </a:t>
            </a:r>
            <a:r>
              <a:rPr kumimoji="0" lang="fr-FR" sz="1600" b="1"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ver</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vert </a:t>
            </a:r>
            <a:r>
              <a:rPr kumimoji="0" lang="fr-FR" sz="1600" b="1"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va</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600" b="1"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vers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le </a:t>
            </a:r>
            <a:r>
              <a:rPr kumimoji="0" lang="fr-FR" sz="1600" b="1"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verre</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vert.</a:t>
            </a:r>
          </a:p>
        </p:txBody>
      </p:sp>
      <p:sp>
        <p:nvSpPr>
          <p:cNvPr id="55" name="TextBox 54"/>
          <p:cNvSpPr txBox="1"/>
          <p:nvPr/>
        </p:nvSpPr>
        <p:spPr>
          <a:xfrm>
            <a:off x="86245" y="7347789"/>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This green worm goes towards the green glass.</a:t>
            </a:r>
          </a:p>
        </p:txBody>
      </p:sp>
      <p:pic>
        <p:nvPicPr>
          <p:cNvPr id="58" name="Picture 57" descr="green worm"/>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9389" y="7086888"/>
            <a:ext cx="941229" cy="601504"/>
          </a:xfrm>
          <a:prstGeom prst="rect">
            <a:avLst/>
          </a:prstGeom>
        </p:spPr>
      </p:pic>
      <p:sp>
        <p:nvSpPr>
          <p:cNvPr id="56" name="TextBox 55"/>
          <p:cNvSpPr txBox="1"/>
          <p:nvPr/>
        </p:nvSpPr>
        <p:spPr>
          <a:xfrm>
            <a:off x="96858" y="7835764"/>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Fruits frais, fruits frits, fruits </a:t>
            </a:r>
            <a:r>
              <a:rPr kumimoji="0" lang="fr-FR" sz="1600" b="1" i="0" u="none" strike="noStrike" kern="1200" cap="none" spc="0" normalizeH="0" baseline="0" dirty="0">
                <a:ln>
                  <a:noFill/>
                </a:ln>
                <a:solidFill>
                  <a:prstClr val="black"/>
                </a:solidFill>
                <a:effectLst/>
                <a:uLnTx/>
                <a:uFillTx/>
                <a:latin typeface="Century Gothic" panose="020B0502020202020204" pitchFamily="34" charset="0"/>
                <a:ea typeface="+mn-ea"/>
                <a:cs typeface="+mn-cs"/>
              </a:rPr>
              <a:t>cuits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fruits crus.</a:t>
            </a:r>
          </a:p>
        </p:txBody>
      </p:sp>
      <p:sp>
        <p:nvSpPr>
          <p:cNvPr id="57" name="TextBox 56"/>
          <p:cNvSpPr txBox="1"/>
          <p:nvPr/>
        </p:nvSpPr>
        <p:spPr>
          <a:xfrm>
            <a:off x="110017" y="8087635"/>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Fresh fruits, fried fruits, cooked fruits, raw fruits.</a:t>
            </a:r>
          </a:p>
        </p:txBody>
      </p:sp>
      <p:pic>
        <p:nvPicPr>
          <p:cNvPr id="32" name="Picture 31" descr="plate of frui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99389" y="7849791"/>
            <a:ext cx="853903" cy="579498"/>
          </a:xfrm>
          <a:prstGeom prst="rect">
            <a:avLst/>
          </a:prstGeom>
        </p:spPr>
      </p:pic>
      <p:sp>
        <p:nvSpPr>
          <p:cNvPr id="61"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13</a:t>
            </a:r>
          </a:p>
        </p:txBody>
      </p:sp>
    </p:spTree>
    <p:extLst>
      <p:ext uri="{BB962C8B-B14F-4D97-AF65-F5344CB8AC3E}">
        <p14:creationId xmlns:p14="http://schemas.microsoft.com/office/powerpoint/2010/main" val="3614644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7999" y="144000"/>
            <a:ext cx="5402137" cy="287002"/>
          </a:xfrm>
        </p:spPr>
        <p:txBody>
          <a:bodyPr>
            <a:noAutofit/>
          </a:bodyPr>
          <a:lstStyle/>
          <a:p>
            <a:r>
              <a:rPr lang="en-GB" altLang="en-US" sz="2400" b="1" dirty="0">
                <a:solidFill>
                  <a:prstClr val="black"/>
                </a:solidFill>
                <a:latin typeface="Century Gothic" panose="020B0502020202020204" pitchFamily="34" charset="0"/>
              </a:rPr>
              <a:t>Word Patterns and Word Families</a:t>
            </a:r>
            <a:endParaRPr lang="en-US" sz="2400" dirty="0"/>
          </a:p>
        </p:txBody>
      </p:sp>
      <p:sp>
        <p:nvSpPr>
          <p:cNvPr id="7" name="Rectangle 6"/>
          <p:cNvSpPr/>
          <p:nvPr/>
        </p:nvSpPr>
        <p:spPr>
          <a:xfrm>
            <a:off x="107999" y="417820"/>
            <a:ext cx="673830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 develop vocabulary knowledge, we focus explicitly on some high frequency word patterns. To teach these patterns, a range of types of lexical item (e.g. frequent/infrequent; known/unknown) are used as examples. We also develop learners’ knowledge of word families (any parts of speech connected by a common, semantically-related stem).</a:t>
            </a:r>
          </a:p>
        </p:txBody>
      </p:sp>
      <p:sp>
        <p:nvSpPr>
          <p:cNvPr id="2" name="TextBox 1">
            <a:extLst>
              <a:ext uri="{FF2B5EF4-FFF2-40B4-BE49-F238E27FC236}">
                <a16:creationId xmlns:a16="http://schemas.microsoft.com/office/drawing/2014/main" id="{4950C9E2-1B30-4E4D-8BAB-AF11FD5F1813}"/>
              </a:ext>
            </a:extLst>
          </p:cNvPr>
          <p:cNvSpPr txBox="1"/>
          <p:nvPr/>
        </p:nvSpPr>
        <p:spPr>
          <a:xfrm>
            <a:off x="169835" y="1626345"/>
            <a:ext cx="6580486" cy="1815882"/>
          </a:xfrm>
          <a:prstGeom prst="rect">
            <a:avLst/>
          </a:prstGeom>
          <a:noFill/>
          <a:ln w="19050">
            <a:solidFill>
              <a:schemeClr val="accent1">
                <a:lumMod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Cognates: French word adds –e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lvl="0"/>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bomb </a:t>
            </a:r>
            <a:r>
              <a:rPr lang="fr-FR" sz="1600" dirty="0">
                <a:solidFill>
                  <a:prstClr val="black"/>
                </a:solidFill>
                <a:latin typeface="Century Gothic" panose="020B0502020202020204" pitchFamily="34" charset="0"/>
              </a:rPr>
              <a:t>➜</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bombe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Watch out! </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If the word ends in –e, the last consonant is pronounced (no SFC).</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p:txBody>
      </p:sp>
      <p:sp>
        <p:nvSpPr>
          <p:cNvPr id="106" name="TextBox 105">
            <a:extLst>
              <a:ext uri="{FF2B5EF4-FFF2-40B4-BE49-F238E27FC236}">
                <a16:creationId xmlns:a16="http://schemas.microsoft.com/office/drawing/2014/main" id="{E7F5847B-E19D-4323-91F2-5EF7975C6C43}"/>
              </a:ext>
            </a:extLst>
          </p:cNvPr>
          <p:cNvSpPr txBox="1"/>
          <p:nvPr/>
        </p:nvSpPr>
        <p:spPr>
          <a:xfrm>
            <a:off x="169835" y="3514468"/>
            <a:ext cx="6580486" cy="1815882"/>
          </a:xfrm>
          <a:prstGeom prst="rect">
            <a:avLst/>
          </a:prstGeom>
          <a:solidFill>
            <a:schemeClr val="accent5">
              <a:lumMod val="20000"/>
              <a:lumOff val="80000"/>
            </a:schemeClr>
          </a:solidFill>
          <a:ln w="19050">
            <a:solidFill>
              <a:schemeClr val="accent1">
                <a:lumMod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Suffixes:</a:t>
            </a:r>
            <a:r>
              <a:rPr kumimoji="0" lang="fr-FR" sz="1600" b="1"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English '-</a:t>
            </a:r>
            <a:r>
              <a:rPr kumimoji="0" lang="fr-FR"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French '-ment’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première ➜ premièrement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Watch out! </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The French adjective is in feminine form</a:t>
            </a:r>
            <a:r>
              <a:rPr lang="en-GB" sz="1600" dirty="0">
                <a:solidFill>
                  <a:prstClr val="black"/>
                </a:solidFill>
                <a:latin typeface="Century Gothic" panose="020B0502020202020204" pitchFamily="34" charset="0"/>
                <a:sym typeface="Wingdings" panose="05000000000000000000" pitchFamily="2" charset="2"/>
              </a:rPr>
              <a:t>. T</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he –</a:t>
            </a: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ment</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part is SSC [</a:t>
            </a: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en</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/an] + SFC.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1" name="TextBox 130">
            <a:extLst>
              <a:ext uri="{FF2B5EF4-FFF2-40B4-BE49-F238E27FC236}">
                <a16:creationId xmlns:a16="http://schemas.microsoft.com/office/drawing/2014/main" id="{0439421B-3745-4D08-8F91-E7A0B8F9EABF}"/>
              </a:ext>
            </a:extLst>
          </p:cNvPr>
          <p:cNvSpPr txBox="1"/>
          <p:nvPr/>
        </p:nvSpPr>
        <p:spPr>
          <a:xfrm>
            <a:off x="169835" y="5402591"/>
            <a:ext cx="6580486" cy="1508105"/>
          </a:xfrm>
          <a:prstGeom prst="rect">
            <a:avLst/>
          </a:prstGeom>
          <a:noFill/>
          <a:ln w="19050">
            <a:solidFill>
              <a:schemeClr val="accent1">
                <a:lumMod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Suffixes: English ‘-ive' ➜ French ‘-if’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lvl="0"/>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active </a:t>
            </a:r>
            <a:r>
              <a:rPr lang="fr-FR" sz="1600" dirty="0">
                <a:solidFill>
                  <a:prstClr val="black"/>
                </a:solidFill>
                <a:latin typeface="Century Gothic" panose="020B0502020202020204" pitchFamily="34" charset="0"/>
              </a:rPr>
              <a:t>➜</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actif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a:p>
            <a:pPr lvl="0">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Watch out! </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The [</a:t>
            </a: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i</a:t>
            </a:r>
            <a:r>
              <a:rPr lang="en-GB" sz="1600" dirty="0">
                <a:solidFill>
                  <a:prstClr val="black"/>
                </a:solidFill>
                <a:latin typeface="Century Gothic" panose="020B0502020202020204" pitchFamily="34" charset="0"/>
                <a:sym typeface="Wingdings" panose="05000000000000000000" pitchFamily="2" charset="2"/>
              </a:rPr>
              <a:t>] is pronounced differently in French and English.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p:txBody>
      </p:sp>
      <p:sp>
        <p:nvSpPr>
          <p:cNvPr id="140" name="TextBox 139">
            <a:extLst>
              <a:ext uri="{FF2B5EF4-FFF2-40B4-BE49-F238E27FC236}">
                <a16:creationId xmlns:a16="http://schemas.microsoft.com/office/drawing/2014/main" id="{4C0F3967-4604-41F2-A69E-104C09D3F8E7}"/>
              </a:ext>
            </a:extLst>
          </p:cNvPr>
          <p:cNvSpPr txBox="1"/>
          <p:nvPr/>
        </p:nvSpPr>
        <p:spPr>
          <a:xfrm>
            <a:off x="169835" y="6976807"/>
            <a:ext cx="6580486" cy="1569660"/>
          </a:xfrm>
          <a:prstGeom prst="rect">
            <a:avLst/>
          </a:prstGeom>
          <a:solidFill>
            <a:schemeClr val="accent5">
              <a:lumMod val="20000"/>
              <a:lumOff val="80000"/>
            </a:schemeClr>
          </a:solidFill>
          <a:ln w="19050">
            <a:solidFill>
              <a:schemeClr val="accent1">
                <a:lumMod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Prefixes</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fr-FR" sz="1600" b="1" dirty="0">
                <a:solidFill>
                  <a:prstClr val="black"/>
                </a:solidFill>
                <a:latin typeface="Century Gothic" panose="020B0502020202020204" pitchFamily="34" charset="0"/>
              </a:rPr>
              <a:t>r</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 + </a:t>
            </a:r>
            <a:r>
              <a:rPr kumimoji="0" lang="fr-FR"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verb</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 do </a:t>
            </a:r>
            <a:r>
              <a:rPr kumimoji="0" lang="fr-FR"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again</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lvl="0"/>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faire (to do, </a:t>
            </a:r>
            <a:r>
              <a:rPr kumimoji="0" lang="fr-FR"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doing</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fr-FR" sz="1600" dirty="0">
                <a:solidFill>
                  <a:prstClr val="black"/>
                </a:solidFill>
                <a:latin typeface="Century Gothic" panose="020B0502020202020204" pitchFamily="34" charset="0"/>
              </a:rPr>
              <a:t>➜</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 </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re</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faire (to do </a:t>
            </a:r>
            <a:r>
              <a:rPr kumimoji="0" lang="fr-FR"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itchFamily="2" charset="2"/>
              </a:rPr>
              <a:t>again</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 </a:t>
            </a:r>
            <a:r>
              <a:rPr kumimoji="0" lang="fr-FR"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itchFamily="2" charset="2"/>
              </a:rPr>
              <a:t>redo</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 </a:t>
            </a: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Watch out! </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‘re-’ is pronounced differently in French and English.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nchorCtr="0"/>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14</a:t>
            </a:r>
          </a:p>
        </p:txBody>
      </p:sp>
      <p:pic>
        <p:nvPicPr>
          <p:cNvPr id="5" name="Picture 4">
            <a:extLst>
              <a:ext uri="{FF2B5EF4-FFF2-40B4-BE49-F238E27FC236}">
                <a16:creationId xmlns:a16="http://schemas.microsoft.com/office/drawing/2014/main" id="{6EBDC60A-507E-1F4C-B98E-10C8E865447F}"/>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07813" y="1780186"/>
            <a:ext cx="908050" cy="791705"/>
          </a:xfrm>
          <a:prstGeom prst="rect">
            <a:avLst/>
          </a:prstGeom>
        </p:spPr>
      </p:pic>
      <p:pic>
        <p:nvPicPr>
          <p:cNvPr id="8" name="Picture 7">
            <a:extLst>
              <a:ext uri="{FF2B5EF4-FFF2-40B4-BE49-F238E27FC236}">
                <a16:creationId xmlns:a16="http://schemas.microsoft.com/office/drawing/2014/main" id="{F9814F3F-27A4-8242-88CC-C7E49D05B79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50395" y="3841765"/>
            <a:ext cx="757418" cy="757418"/>
          </a:xfrm>
          <a:prstGeom prst="rect">
            <a:avLst/>
          </a:prstGeom>
        </p:spPr>
      </p:pic>
      <p:pic>
        <p:nvPicPr>
          <p:cNvPr id="13" name="Picture 2">
            <a:extLst>
              <a:ext uri="{FF2B5EF4-FFF2-40B4-BE49-F238E27FC236}">
                <a16:creationId xmlns:a16="http://schemas.microsoft.com/office/drawing/2014/main" id="{66A3480A-4C62-A345-9093-2A7ACA35B4CB}"/>
              </a:ext>
              <a:ext uri="{C183D7F6-B498-43B3-948B-1728B52AA6E4}">
                <adec:decorative xmlns:adec="http://schemas.microsoft.com/office/drawing/2017/decorative" val="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918021" y="5831359"/>
            <a:ext cx="327902" cy="50663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B89B8B1-E2E3-084E-AFCC-CA81D264ED9A}"/>
              </a:ext>
              <a:ext uri="{C183D7F6-B498-43B3-948B-1728B52AA6E4}">
                <adec:decorative xmlns:adec="http://schemas.microsoft.com/office/drawing/2017/decorative" val="1"/>
              </a:ext>
            </a:extLst>
          </p:cNvPr>
          <p:cNvGrpSpPr>
            <a:grpSpLocks noChangeAspect="1"/>
          </p:cNvGrpSpPr>
          <p:nvPr/>
        </p:nvGrpSpPr>
        <p:grpSpPr>
          <a:xfrm>
            <a:off x="5818378" y="7138460"/>
            <a:ext cx="870429" cy="761283"/>
            <a:chOff x="10184269" y="4376826"/>
            <a:chExt cx="2007731" cy="1719971"/>
          </a:xfrm>
        </p:grpSpPr>
        <p:pic>
          <p:nvPicPr>
            <p:cNvPr id="20" name="Picture 6" descr="Bread, Toast, Food, Breakfast, Meal, White, Toasted">
              <a:extLst>
                <a:ext uri="{FF2B5EF4-FFF2-40B4-BE49-F238E27FC236}">
                  <a16:creationId xmlns:a16="http://schemas.microsoft.com/office/drawing/2014/main" id="{C0FBD7C2-D706-D146-A2A9-2604136045A8}"/>
                </a:ext>
              </a:extLst>
            </p:cNvPr>
            <p:cNvPicPr>
              <a:picLocks noChangeAspect="1" noChangeArrowheads="1"/>
            </p:cNvPicPr>
            <p:nvPr/>
          </p:nvPicPr>
          <p:blipFill>
            <a:blip r:embed="rId6" cstate="hqprint">
              <a:duotone>
                <a:prstClr val="black"/>
                <a:schemeClr val="accent2">
                  <a:tint val="45000"/>
                  <a:satMod val="400000"/>
                </a:scheme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20240204">
              <a:off x="11114187" y="5538873"/>
              <a:ext cx="364570" cy="3894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Toast, Toaster, Breakfast, Kitchen, Appliance">
              <a:extLst>
                <a:ext uri="{FF2B5EF4-FFF2-40B4-BE49-F238E27FC236}">
                  <a16:creationId xmlns:a16="http://schemas.microsoft.com/office/drawing/2014/main" id="{8375C177-B1EE-6648-AF40-DE97CD34B7B5}"/>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184269" y="5342780"/>
              <a:ext cx="818947" cy="7540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Volcano, Disaster, Eruption, Lava, Mountain, Nature">
              <a:extLst>
                <a:ext uri="{FF2B5EF4-FFF2-40B4-BE49-F238E27FC236}">
                  <a16:creationId xmlns:a16="http://schemas.microsoft.com/office/drawing/2014/main" id="{FD366A9C-1599-8C4B-9DFE-D00B27F8C851}"/>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45652" r="12613" b="48989"/>
            <a:stretch/>
          </p:blipFill>
          <p:spPr bwMode="auto">
            <a:xfrm>
              <a:off x="10400947" y="4376826"/>
              <a:ext cx="1791053" cy="10945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4231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7999" y="144000"/>
            <a:ext cx="5402137" cy="287002"/>
          </a:xfrm>
        </p:spPr>
        <p:txBody>
          <a:bodyPr>
            <a:noAutofit/>
          </a:bodyPr>
          <a:lstStyle/>
          <a:p>
            <a:r>
              <a:rPr lang="en-GB" altLang="en-US" sz="2400" b="1" dirty="0">
                <a:solidFill>
                  <a:prstClr val="black"/>
                </a:solidFill>
                <a:latin typeface="Century Gothic" panose="020B0502020202020204" pitchFamily="34" charset="0"/>
              </a:rPr>
              <a:t>Word Patterns and Word Families</a:t>
            </a:r>
            <a:endParaRPr lang="en-US" sz="2400" dirty="0"/>
          </a:p>
        </p:txBody>
      </p:sp>
      <p:sp>
        <p:nvSpPr>
          <p:cNvPr id="23" name="Rectangle 22">
            <a:extLst>
              <a:ext uri="{FF2B5EF4-FFF2-40B4-BE49-F238E27FC236}">
                <a16:creationId xmlns:a16="http://schemas.microsoft.com/office/drawing/2014/main" id="{5C96097F-D84F-499B-AA79-CAC16F1B8EFF}"/>
              </a:ext>
            </a:extLst>
          </p:cNvPr>
          <p:cNvSpPr/>
          <p:nvPr/>
        </p:nvSpPr>
        <p:spPr>
          <a:xfrm>
            <a:off x="107999" y="417820"/>
            <a:ext cx="673830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 develop vocabulary knowledge, we focus explicitly on some high frequency word patterns. To teach these patterns, a range of types of lexical item (e.g. frequent/infrequent; known/unknown) are used as examples. We also develop learners’ knowledge of word families (any parts of speech connected by a common, semantically-related stem).</a:t>
            </a:r>
          </a:p>
        </p:txBody>
      </p:sp>
      <p:sp>
        <p:nvSpPr>
          <p:cNvPr id="2" name="TextBox 1">
            <a:extLst>
              <a:ext uri="{FF2B5EF4-FFF2-40B4-BE49-F238E27FC236}">
                <a16:creationId xmlns:a16="http://schemas.microsoft.com/office/drawing/2014/main" id="{4950C9E2-1B30-4E4D-8BAB-AF11FD5F1813}"/>
              </a:ext>
            </a:extLst>
          </p:cNvPr>
          <p:cNvSpPr txBox="1"/>
          <p:nvPr/>
        </p:nvSpPr>
        <p:spPr>
          <a:xfrm>
            <a:off x="169515" y="1627200"/>
            <a:ext cx="6580486" cy="1815882"/>
          </a:xfrm>
          <a:prstGeom prst="rect">
            <a:avLst/>
          </a:prstGeom>
          <a:noFill/>
          <a:ln w="19050">
            <a:solidFill>
              <a:schemeClr val="accent1">
                <a:lumMod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Cognates: English ‘-c’, ‘-ck’ and ‘-k’ </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 French ‘-que’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endParaRPr>
          </a:p>
          <a:p>
            <a:pPr lvl="0"/>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fantastic </a:t>
            </a:r>
            <a:r>
              <a:rPr lang="fr-FR" sz="1600" dirty="0">
                <a:solidFill>
                  <a:prstClr val="black"/>
                </a:solidFill>
                <a:latin typeface="Century Gothic" panose="020B0502020202020204" pitchFamily="34" charset="0"/>
              </a:rPr>
              <a:t>➜</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 fantastique</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a:p>
            <a:pPr lvl="0"/>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magic OR magical </a:t>
            </a:r>
            <a:r>
              <a:rPr lang="fr-FR" sz="1600" dirty="0">
                <a:solidFill>
                  <a:prstClr val="black"/>
                </a:solidFill>
                <a:latin typeface="Century Gothic" panose="020B0502020202020204" pitchFamily="34" charset="0"/>
              </a:rPr>
              <a:t>➜</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magique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Watch out! </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The –</a:t>
            </a:r>
            <a:r>
              <a:rPr kumimoji="0" lang="fr-FR" sz="1600" b="0" i="0" u="none" strike="noStrike" kern="1200" cap="none" spc="0" normalizeH="0" baseline="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ique</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part has the SSC [i] and [</a:t>
            </a: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qu</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p:txBody>
      </p:sp>
      <p:sp>
        <p:nvSpPr>
          <p:cNvPr id="10" name="TextBox 9">
            <a:extLst>
              <a:ext uri="{FF2B5EF4-FFF2-40B4-BE49-F238E27FC236}">
                <a16:creationId xmlns:a16="http://schemas.microsoft.com/office/drawing/2014/main" id="{BC180273-97A4-1A44-B0A3-14EAF89E76B9}"/>
              </a:ext>
            </a:extLst>
          </p:cNvPr>
          <p:cNvSpPr txBox="1"/>
          <p:nvPr/>
        </p:nvSpPr>
        <p:spPr>
          <a:xfrm>
            <a:off x="169515" y="3509775"/>
            <a:ext cx="6580486" cy="1815882"/>
          </a:xfrm>
          <a:prstGeom prst="rect">
            <a:avLst/>
          </a:prstGeom>
          <a:solidFill>
            <a:schemeClr val="accent5">
              <a:lumMod val="20000"/>
              <a:lumOff val="80000"/>
            </a:schemeClr>
          </a:solidFill>
          <a:ln w="19050">
            <a:solidFill>
              <a:schemeClr val="accent1">
                <a:lumMod val="50000"/>
              </a:schemeClr>
            </a:solidFill>
          </a:ln>
        </p:spPr>
        <p:txBody>
          <a:bodyPr wrap="square" rtlCol="0">
            <a:spAutoFit/>
          </a:bodyPr>
          <a:lstStyle/>
          <a:p>
            <a:pPr lvl="0"/>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Noun and adjective pairs: adjective + </a:t>
            </a:r>
            <a:r>
              <a:rPr lang="fr-FR" sz="1600" b="1" dirty="0">
                <a:solidFill>
                  <a:prstClr val="black"/>
                </a:solidFill>
                <a:latin typeface="Century Gothic" panose="020B0502020202020204" pitchFamily="34" charset="0"/>
              </a:rPr>
              <a:t>article ➜ </a:t>
            </a:r>
            <a:r>
              <a:rPr lang="fr-FR" sz="1600" b="1" dirty="0" err="1">
                <a:solidFill>
                  <a:prstClr val="black"/>
                </a:solidFill>
                <a:latin typeface="Century Gothic" panose="020B0502020202020204" pitchFamily="34" charset="0"/>
              </a:rPr>
              <a:t>noun</a:t>
            </a:r>
            <a:endPar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lvl="0"/>
            <a:r>
              <a:rPr lang="fr-FR" sz="1600" dirty="0">
                <a:solidFill>
                  <a:prstClr val="black"/>
                </a:solidFill>
                <a:latin typeface="Century Gothic" panose="020B0502020202020204" pitchFamily="34" charset="0"/>
              </a:rPr>
              <a:t>nouveau ➜ le nouveau (new ➜ </a:t>
            </a:r>
            <a:r>
              <a:rPr lang="fr-FR" sz="1600" b="1" dirty="0">
                <a:solidFill>
                  <a:prstClr val="black"/>
                </a:solidFill>
                <a:latin typeface="Century Gothic" panose="020B0502020202020204" pitchFamily="34" charset="0"/>
              </a:rPr>
              <a:t>the </a:t>
            </a:r>
            <a:r>
              <a:rPr lang="fr-FR" sz="1600" dirty="0">
                <a:solidFill>
                  <a:prstClr val="black"/>
                </a:solidFill>
                <a:latin typeface="Century Gothic" panose="020B0502020202020204" pitchFamily="34" charset="0"/>
              </a:rPr>
              <a:t>new </a:t>
            </a:r>
            <a:r>
              <a:rPr lang="fr-FR" sz="1600" b="1" dirty="0">
                <a:solidFill>
                  <a:prstClr val="black"/>
                </a:solidFill>
                <a:latin typeface="Century Gothic" panose="020B0502020202020204" pitchFamily="34" charset="0"/>
              </a:rPr>
              <a:t>one</a:t>
            </a:r>
            <a:r>
              <a:rPr lang="fr-FR" sz="1600" dirty="0">
                <a:solidFill>
                  <a:prstClr val="black"/>
                </a:solidFill>
                <a:latin typeface="Century Gothic" panose="020B0502020202020204" pitchFamily="34" charset="0"/>
              </a:rPr>
              <a:t>)</a:t>
            </a:r>
          </a:p>
          <a:p>
            <a:r>
              <a:rPr lang="fr-FR" sz="1600" dirty="0">
                <a:solidFill>
                  <a:prstClr val="black"/>
                </a:solidFill>
                <a:latin typeface="Century Gothic" panose="020B0502020202020204" pitchFamily="34" charset="0"/>
              </a:rPr>
              <a:t>anglaise ➜ l'</a:t>
            </a:r>
            <a:r>
              <a:rPr lang="fr-FR" sz="1600" b="1" dirty="0">
                <a:solidFill>
                  <a:prstClr val="black"/>
                </a:solidFill>
                <a:latin typeface="Century Gothic" panose="020B0502020202020204" pitchFamily="34" charset="0"/>
              </a:rPr>
              <a:t>A</a:t>
            </a:r>
            <a:r>
              <a:rPr lang="fr-FR" sz="1600" dirty="0">
                <a:solidFill>
                  <a:prstClr val="black"/>
                </a:solidFill>
                <a:latin typeface="Century Gothic" panose="020B0502020202020204" pitchFamily="34" charset="0"/>
              </a:rPr>
              <a:t>nglaise (English (f.) ➜ </a:t>
            </a:r>
            <a:r>
              <a:rPr lang="fr-FR" sz="1600" b="1" dirty="0">
                <a:solidFill>
                  <a:prstClr val="black"/>
                </a:solidFill>
                <a:latin typeface="Century Gothic" panose="020B0502020202020204" pitchFamily="34" charset="0"/>
              </a:rPr>
              <a:t>the </a:t>
            </a:r>
            <a:r>
              <a:rPr lang="fr-FR" sz="1600" dirty="0">
                <a:solidFill>
                  <a:prstClr val="black"/>
                </a:solidFill>
                <a:latin typeface="Century Gothic" panose="020B0502020202020204" pitchFamily="34" charset="0"/>
              </a:rPr>
              <a:t>English </a:t>
            </a:r>
            <a:r>
              <a:rPr lang="fr-FR" sz="1600" b="1" dirty="0" err="1">
                <a:solidFill>
                  <a:prstClr val="black"/>
                </a:solidFill>
                <a:latin typeface="Century Gothic" panose="020B0502020202020204" pitchFamily="34" charset="0"/>
              </a:rPr>
              <a:t>person</a:t>
            </a:r>
            <a:r>
              <a:rPr lang="fr-FR" sz="1600" b="1" dirty="0">
                <a:solidFill>
                  <a:prstClr val="black"/>
                </a:solidFill>
                <a:latin typeface="Century Gothic" panose="020B0502020202020204" pitchFamily="34" charset="0"/>
              </a:rPr>
              <a:t> (f.)</a:t>
            </a:r>
            <a:r>
              <a:rPr lang="fr-FR" sz="1600" dirty="0">
                <a:solidFill>
                  <a:prstClr val="black"/>
                </a:solidFill>
                <a:latin typeface="Century Gothic" panose="020B0502020202020204" pitchFamily="34" charset="0"/>
              </a:rPr>
              <a:t>)</a:t>
            </a:r>
          </a:p>
          <a:p>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Watch out! </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Add a </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capital letter </a:t>
            </a:r>
            <a:r>
              <a:rPr kumimoji="0" lang="en-GB" sz="16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to nouns describing nationalities</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527F3F0F-BD4E-47D8-967C-B1892BEA618C}"/>
              </a:ext>
            </a:extLst>
          </p:cNvPr>
          <p:cNvSpPr txBox="1"/>
          <p:nvPr/>
        </p:nvSpPr>
        <p:spPr>
          <a:xfrm>
            <a:off x="169515" y="5399775"/>
            <a:ext cx="6580486" cy="1815882"/>
          </a:xfrm>
          <a:prstGeom prst="rect">
            <a:avLst/>
          </a:prstGeom>
          <a:noFill/>
          <a:ln w="19050">
            <a:solidFill>
              <a:schemeClr val="accent1">
                <a:lumMod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Cognates</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English ‘-or’ or ’</a:t>
            </a:r>
            <a:r>
              <a:rPr kumimoji="0" lang="fr-FR"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our</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eur</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actor</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acteur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honour</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fr-FR" sz="1600" dirty="0">
                <a:solidFill>
                  <a:prstClr val="black"/>
                </a:solidFill>
                <a:latin typeface="Century Gothic" panose="020B0502020202020204" pitchFamily="34" charset="0"/>
              </a:rPr>
              <a:t>➜</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itchFamily="2" charset="2"/>
              </a:rPr>
              <a:t> honneur</a:t>
            </a:r>
            <a:r>
              <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Watch out! </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The SSC [</a:t>
            </a: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eu</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is always open before -r in French.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Picture 2">
            <a:extLst>
              <a:ext uri="{FF2B5EF4-FFF2-40B4-BE49-F238E27FC236}">
                <a16:creationId xmlns:a16="http://schemas.microsoft.com/office/drawing/2014/main" id="{22BF6640-5F62-5644-9884-B2D0A9090FAB}"/>
              </a:ext>
              <a:ext uri="{C183D7F6-B498-43B3-948B-1728B52AA6E4}">
                <adec:decorative xmlns:adec="http://schemas.microsoft.com/office/drawing/2017/decorative" val="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13465" y="1928756"/>
            <a:ext cx="296046" cy="4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DDAD51CD-C9AB-8644-A2F5-93A8E61AA9AA}"/>
              </a:ext>
              <a:ext uri="{C183D7F6-B498-43B3-948B-1728B52AA6E4}">
                <adec:decorative xmlns:adec="http://schemas.microsoft.com/office/drawing/2017/decorative" val="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3013" y="1928756"/>
            <a:ext cx="296046" cy="432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023C4B8-731F-4141-AEC2-A9F0A4CB1F55}"/>
              </a:ext>
              <a:ext uri="{C183D7F6-B498-43B3-948B-1728B52AA6E4}">
                <adec:decorative xmlns:adec="http://schemas.microsoft.com/office/drawing/2017/decorative" val="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469448" y="2167990"/>
            <a:ext cx="549954" cy="6012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A4AE221-D93D-E442-BD30-A57FF5F79060}"/>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60073" y="5955166"/>
            <a:ext cx="590963" cy="590963"/>
          </a:xfrm>
          <a:prstGeom prst="rect">
            <a:avLst/>
          </a:prstGeom>
        </p:spPr>
      </p:pic>
      <p:pic>
        <p:nvPicPr>
          <p:cNvPr id="13" name="Picture 12">
            <a:extLst>
              <a:ext uri="{FF2B5EF4-FFF2-40B4-BE49-F238E27FC236}">
                <a16:creationId xmlns:a16="http://schemas.microsoft.com/office/drawing/2014/main" id="{164BF801-7840-D043-A000-DC1B878F6D36}"/>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69110" y="5874651"/>
            <a:ext cx="590963" cy="433065"/>
          </a:xfrm>
          <a:prstGeom prst="rect">
            <a:avLst/>
          </a:prstGeom>
        </p:spPr>
      </p:pic>
      <p:sp>
        <p:nvSpPr>
          <p:cNvPr id="14" name="TextBox 13">
            <a:extLst>
              <a:ext uri="{FF2B5EF4-FFF2-40B4-BE49-F238E27FC236}">
                <a16:creationId xmlns:a16="http://schemas.microsoft.com/office/drawing/2014/main" id="{58DC282B-CCB8-4A75-99F2-4AAD53C9B432}"/>
              </a:ext>
            </a:extLst>
          </p:cNvPr>
          <p:cNvSpPr txBox="1"/>
          <p:nvPr/>
        </p:nvSpPr>
        <p:spPr>
          <a:xfrm>
            <a:off x="179205" y="7328118"/>
            <a:ext cx="6580486" cy="1077218"/>
          </a:xfrm>
          <a:prstGeom prst="rect">
            <a:avLst/>
          </a:prstGeom>
          <a:solidFill>
            <a:schemeClr val="accent5">
              <a:lumMod val="20000"/>
              <a:lumOff val="80000"/>
            </a:schemeClr>
          </a:solidFill>
          <a:ln w="19050">
            <a:solidFill>
              <a:schemeClr val="accent1">
                <a:lumMod val="50000"/>
              </a:schemeClr>
            </a:solidFill>
          </a:ln>
        </p:spPr>
        <p:txBody>
          <a:bodyPr wrap="square" rtlCol="0">
            <a:spAutoFit/>
          </a:bodyPr>
          <a:lstStyle/>
          <a:p>
            <a:pPr lvl="0"/>
            <a:r>
              <a:rPr kumimoji="0" lang="fr-FR"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Cognates</a:t>
            </a: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English ‘-al’ ➜ ‘el’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lvl="0"/>
            <a:r>
              <a:rPr lang="fr-FR" sz="1600" dirty="0">
                <a:solidFill>
                  <a:prstClr val="black"/>
                </a:solidFill>
                <a:latin typeface="Century Gothic" panose="020B0502020202020204" pitchFamily="34" charset="0"/>
              </a:rPr>
              <a:t>cultural ➜ culturel</a:t>
            </a:r>
          </a:p>
          <a:p>
            <a:r>
              <a:rPr lang="fr-FR" sz="1600" dirty="0" err="1">
                <a:solidFill>
                  <a:prstClr val="black"/>
                </a:solidFill>
                <a:latin typeface="Century Gothic" panose="020B0502020202020204" pitchFamily="34" charset="0"/>
              </a:rPr>
              <a:t>annual</a:t>
            </a:r>
            <a:r>
              <a:rPr lang="fr-FR" sz="1600" dirty="0">
                <a:solidFill>
                  <a:prstClr val="black"/>
                </a:solidFill>
                <a:latin typeface="Century Gothic" panose="020B0502020202020204" pitchFamily="34" charset="0"/>
              </a:rPr>
              <a:t> ➜ annuel</a:t>
            </a:r>
          </a:p>
        </p:txBody>
      </p:sp>
      <p:pic>
        <p:nvPicPr>
          <p:cNvPr id="7" name="Picture 6">
            <a:extLst>
              <a:ext uri="{FF2B5EF4-FFF2-40B4-BE49-F238E27FC236}">
                <a16:creationId xmlns:a16="http://schemas.microsoft.com/office/drawing/2014/main" id="{13796BB7-7F3C-4CD3-B013-BA97496D77B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2241" y="7771048"/>
            <a:ext cx="636826" cy="379442"/>
          </a:xfrm>
          <a:prstGeom prst="rect">
            <a:avLst/>
          </a:prstGeom>
        </p:spPr>
      </p:pic>
      <p:pic>
        <p:nvPicPr>
          <p:cNvPr id="9" name="Picture 8">
            <a:extLst>
              <a:ext uri="{FF2B5EF4-FFF2-40B4-BE49-F238E27FC236}">
                <a16:creationId xmlns:a16="http://schemas.microsoft.com/office/drawing/2014/main" id="{A44416E1-D8CB-48FF-B7EC-39A4F653DC0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962845" y="7989473"/>
            <a:ext cx="447953" cy="379443"/>
          </a:xfrm>
          <a:prstGeom prst="rect">
            <a:avLst/>
          </a:prstGeom>
        </p:spPr>
      </p:pic>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nchorCtr="0"/>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a:t>
            </a:r>
          </a:p>
        </p:txBody>
      </p:sp>
    </p:spTree>
    <p:extLst>
      <p:ext uri="{BB962C8B-B14F-4D97-AF65-F5344CB8AC3E}">
        <p14:creationId xmlns:p14="http://schemas.microsoft.com/office/powerpoint/2010/main" val="1293399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91A4AD8-FD9F-8C49-A338-FED288CCE16B}"/>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7" name="Title 7" descr="Grey rectangle with text: T3.2 Semaine 4">
            <a:extLst>
              <a:ext uri="{FF2B5EF4-FFF2-40B4-BE49-F238E27FC236}">
                <a16:creationId xmlns:a16="http://schemas.microsoft.com/office/drawing/2014/main" id="{09162710-77D5-214D-9171-67D9D7F3B029}"/>
              </a:ext>
              <a:ext uri="{C183D7F6-B498-43B3-948B-1728B52AA6E4}">
                <adec:decorative xmlns:adec="http://schemas.microsoft.com/office/drawing/2017/decorative" val="0"/>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1</a:t>
            </a:r>
            <a:endParaRPr lang="en-US" sz="2000" dirty="0">
              <a:solidFill>
                <a:schemeClr val="bg1"/>
              </a:solidFill>
            </a:endParaRPr>
          </a:p>
        </p:txBody>
      </p:sp>
      <p:sp>
        <p:nvSpPr>
          <p:cNvPr id="33" name="Rectangle 32">
            <a:extLst>
              <a:ext uri="{FF2B5EF4-FFF2-40B4-BE49-F238E27FC236}">
                <a16:creationId xmlns:a16="http://schemas.microsoft.com/office/drawing/2014/main" id="{84902A90-2B5F-4835-8407-54A9CAF758EA}"/>
              </a:ext>
            </a:extLst>
          </p:cNvPr>
          <p:cNvSpPr/>
          <p:nvPr/>
        </p:nvSpPr>
        <p:spPr>
          <a:xfrm>
            <a:off x="5029435" y="14207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7" name="Rectangle 6"/>
          <p:cNvSpPr/>
          <p:nvPr/>
        </p:nvSpPr>
        <p:spPr>
          <a:xfrm>
            <a:off x="98389" y="647381"/>
            <a:ext cx="332174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Calibri" panose="020F0502020204030204" pitchFamily="34" charset="0"/>
              </a:rPr>
              <a:t>La </a:t>
            </a:r>
            <a:r>
              <a:rPr lang="en-GB" b="1" dirty="0" err="1">
                <a:solidFill>
                  <a:srgbClr val="000000"/>
                </a:solidFill>
                <a:latin typeface="Century Gothic" panose="020B0502020202020204" pitchFamily="34" charset="0"/>
                <a:cs typeface="Calibri" panose="020F0502020204030204" pitchFamily="34" charset="0"/>
              </a:rPr>
              <a:t>féminisation</a:t>
            </a:r>
            <a:r>
              <a:rPr lang="en-GB" b="1" dirty="0">
                <a:solidFill>
                  <a:srgbClr val="000000"/>
                </a:solidFill>
                <a:latin typeface="Century Gothic" panose="020B0502020202020204" pitchFamily="34" charset="0"/>
                <a:cs typeface="Calibri" panose="020F0502020204030204" pitchFamily="34" charset="0"/>
              </a:rPr>
              <a:t> des </a:t>
            </a:r>
            <a:r>
              <a:rPr lang="en-GB" b="1" dirty="0" err="1">
                <a:solidFill>
                  <a:srgbClr val="000000"/>
                </a:solidFill>
                <a:latin typeface="Century Gothic" panose="020B0502020202020204" pitchFamily="34" charset="0"/>
                <a:cs typeface="Calibri" panose="020F0502020204030204" pitchFamily="34" charset="0"/>
              </a:rPr>
              <a:t>adjectifs</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6" name="Rectangle 5"/>
          <p:cNvSpPr/>
          <p:nvPr/>
        </p:nvSpPr>
        <p:spPr>
          <a:xfrm>
            <a:off x="108000" y="944728"/>
            <a:ext cx="6797080"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Century Gothic" panose="020F0302020204030204"/>
              </a:rPr>
              <a:t>A</a:t>
            </a:r>
            <a:r>
              <a:rPr kumimoji="0" lang="en-GB" sz="1600" b="0" i="0" u="none" strike="noStrike" kern="1200" cap="none" spc="0" normalizeH="0" baseline="0" noProof="0" dirty="0" err="1">
                <a:ln>
                  <a:noFill/>
                </a:ln>
                <a:solidFill>
                  <a:srgbClr val="000000"/>
                </a:solidFill>
                <a:effectLst/>
                <a:uLnTx/>
                <a:uFillTx/>
                <a:latin typeface="Century Gothic" panose="020F0302020204030204"/>
                <a:ea typeface="+mn-ea"/>
                <a:cs typeface="+mn-cs"/>
              </a:rPr>
              <a:t>djectives</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change when they describe a feminine noun.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The most common change is to add ‘e’ to the end of the adjective.</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algn="l"/>
            <a:endParaRPr lang="fr-FR" sz="1600" dirty="0">
              <a:solidFill>
                <a:schemeClr val="accent5">
                  <a:lumMod val="50000"/>
                </a:schemeClr>
              </a:solidFill>
            </a:endParaRPr>
          </a:p>
          <a:p>
            <a:pPr algn="l"/>
            <a:endParaRPr lang="fr-FR" sz="1600" dirty="0">
              <a:solidFill>
                <a:srgbClr val="000000"/>
              </a:solidFill>
              <a:latin typeface="Century Gothic" panose="020F0302020204030204"/>
            </a:endParaRPr>
          </a:p>
          <a:p>
            <a:pPr algn="l"/>
            <a:endParaRPr lang="fr-FR" sz="1600" dirty="0">
              <a:solidFill>
                <a:srgbClr val="000000"/>
              </a:solidFill>
              <a:latin typeface="Century Gothic" panose="020F0302020204030204"/>
            </a:endParaRPr>
          </a:p>
          <a:p>
            <a:pPr algn="l"/>
            <a:endParaRPr lang="fr-FR" sz="1600" dirty="0">
              <a:solidFill>
                <a:srgbClr val="000000"/>
              </a:solidFill>
              <a:latin typeface="Century Gothic" panose="020F0302020204030204"/>
            </a:endParaRPr>
          </a:p>
        </p:txBody>
      </p:sp>
      <p:pic>
        <p:nvPicPr>
          <p:cNvPr id="35" name="Picture 34">
            <a:extLst>
              <a:ext uri="{FF2B5EF4-FFF2-40B4-BE49-F238E27FC236}">
                <a16:creationId xmlns:a16="http://schemas.microsoft.com/office/drawing/2014/main" id="{5E549498-6441-4D81-9590-CED914F7D18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87367" y="1723120"/>
            <a:ext cx="1051572" cy="701048"/>
          </a:xfrm>
          <a:prstGeom prst="rect">
            <a:avLst/>
          </a:prstGeom>
        </p:spPr>
      </p:pic>
      <p:sp>
        <p:nvSpPr>
          <p:cNvPr id="21" name="Content Placeholder 2"/>
          <p:cNvSpPr txBox="1">
            <a:spLocks/>
          </p:cNvSpPr>
          <p:nvPr/>
        </p:nvSpPr>
        <p:spPr>
          <a:xfrm>
            <a:off x="1027067" y="2549488"/>
            <a:ext cx="4786129" cy="302400"/>
          </a:xfrm>
          <a:prstGeom prst="rect">
            <a:avLst/>
          </a:prstGeom>
          <a:no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dirty="0">
                <a:solidFill>
                  <a:srgbClr val="000000"/>
                </a:solidFill>
              </a:rPr>
              <a:t>un </a:t>
            </a:r>
            <a:r>
              <a:rPr lang="en-GB" sz="1600" b="1" dirty="0" err="1">
                <a:solidFill>
                  <a:srgbClr val="000000"/>
                </a:solidFill>
              </a:rPr>
              <a:t>oiseau</a:t>
            </a:r>
            <a:r>
              <a:rPr lang="en-GB" sz="1600" b="1" dirty="0">
                <a:solidFill>
                  <a:srgbClr val="000000"/>
                </a:solidFill>
              </a:rPr>
              <a:t> vert</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lang="en-GB" sz="1600" b="1" dirty="0" err="1">
                <a:solidFill>
                  <a:srgbClr val="000000"/>
                </a:solidFill>
              </a:rPr>
              <a:t>une</a:t>
            </a:r>
            <a:r>
              <a:rPr lang="en-GB" sz="1600" b="1" dirty="0">
                <a:solidFill>
                  <a:srgbClr val="000000"/>
                </a:solidFill>
              </a:rPr>
              <a:t> voiture </a:t>
            </a:r>
            <a:r>
              <a:rPr lang="en-GB" sz="1600" b="1" dirty="0" err="1">
                <a:solidFill>
                  <a:srgbClr val="000000"/>
                </a:solidFill>
              </a:rPr>
              <a:t>vert</a:t>
            </a:r>
            <a:r>
              <a:rPr lang="en-GB" sz="1600" b="1" dirty="0" err="1">
                <a:solidFill>
                  <a:srgbClr val="E87D1E"/>
                </a:solidFill>
              </a:rPr>
              <a:t>e</a:t>
            </a:r>
            <a:endParaRPr kumimoji="0" lang="en-GB" sz="1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pic>
        <p:nvPicPr>
          <p:cNvPr id="36" name="Picture 35">
            <a:extLst>
              <a:ext uri="{FF2B5EF4-FFF2-40B4-BE49-F238E27FC236}">
                <a16:creationId xmlns:a16="http://schemas.microsoft.com/office/drawing/2014/main" id="{59E9FCE4-5587-4E9C-97A4-780802C7945A}"/>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2519" r="-1295" b="7637"/>
          <a:stretch/>
        </p:blipFill>
        <p:spPr>
          <a:xfrm>
            <a:off x="4126485" y="1723120"/>
            <a:ext cx="1191048" cy="701048"/>
          </a:xfrm>
          <a:prstGeom prst="rect">
            <a:avLst/>
          </a:prstGeom>
        </p:spPr>
      </p:pic>
      <p:pic>
        <p:nvPicPr>
          <p:cNvPr id="34" name="Picture 2">
            <a:extLst>
              <a:ext uri="{FF2B5EF4-FFF2-40B4-BE49-F238E27FC236}">
                <a16:creationId xmlns:a16="http://schemas.microsoft.com/office/drawing/2014/main" id="{A1D0FC4D-11DF-42D0-98A5-13202EB02420}"/>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4680" y="2549969"/>
            <a:ext cx="268915" cy="38032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5E4234B-3000-4DAE-A38C-CD4C2C49759F}"/>
              </a:ext>
            </a:extLst>
          </p:cNvPr>
          <p:cNvSpPr txBox="1"/>
          <p:nvPr/>
        </p:nvSpPr>
        <p:spPr>
          <a:xfrm>
            <a:off x="98389" y="2974904"/>
            <a:ext cx="6513110" cy="584775"/>
          </a:xfrm>
          <a:prstGeom prst="rect">
            <a:avLst/>
          </a:prstGeom>
          <a:noFill/>
        </p:spPr>
        <p:txBody>
          <a:bodyPr wrap="square">
            <a:spAutoFit/>
          </a:bodyPr>
          <a:lstStyle/>
          <a:p>
            <a:pPr algn="l"/>
            <a:r>
              <a:rPr lang="fr-FR" sz="1600" dirty="0" err="1">
                <a:solidFill>
                  <a:srgbClr val="000000"/>
                </a:solidFill>
                <a:latin typeface="Century Gothic" panose="020F0302020204030204"/>
              </a:rPr>
              <a:t>When</a:t>
            </a:r>
            <a:r>
              <a:rPr lang="fr-FR" sz="1600" dirty="0">
                <a:solidFill>
                  <a:srgbClr val="000000"/>
                </a:solidFill>
                <a:latin typeface="Century Gothic" panose="020F0302020204030204"/>
              </a:rPr>
              <a:t> </a:t>
            </a:r>
            <a:r>
              <a:rPr lang="fr-FR" sz="1600" dirty="0" err="1">
                <a:solidFill>
                  <a:srgbClr val="000000"/>
                </a:solidFill>
                <a:latin typeface="Century Gothic" panose="020F0302020204030204"/>
              </a:rPr>
              <a:t>we</a:t>
            </a:r>
            <a:r>
              <a:rPr lang="fr-FR" sz="1600" dirty="0">
                <a:solidFill>
                  <a:srgbClr val="000000"/>
                </a:solidFill>
                <a:latin typeface="Century Gothic" panose="020F0302020204030204"/>
              </a:rPr>
              <a:t> </a:t>
            </a:r>
            <a:r>
              <a:rPr lang="fr-FR" sz="1600" dirty="0" err="1">
                <a:solidFill>
                  <a:srgbClr val="000000"/>
                </a:solidFill>
                <a:latin typeface="Century Gothic" panose="020F0302020204030204"/>
              </a:rPr>
              <a:t>add</a:t>
            </a:r>
            <a:r>
              <a:rPr lang="fr-FR" sz="1600" dirty="0">
                <a:solidFill>
                  <a:srgbClr val="000000"/>
                </a:solidFill>
                <a:latin typeface="Century Gothic" panose="020F0302020204030204"/>
              </a:rPr>
              <a:t> ‘e’, the SFC </a:t>
            </a:r>
            <a:r>
              <a:rPr lang="fr-FR" sz="1600" dirty="0" err="1">
                <a:solidFill>
                  <a:srgbClr val="000000"/>
                </a:solidFill>
                <a:latin typeface="Century Gothic" panose="020F0302020204030204"/>
              </a:rPr>
              <a:t>is</a:t>
            </a:r>
            <a:r>
              <a:rPr lang="fr-FR" sz="1600" dirty="0">
                <a:solidFill>
                  <a:srgbClr val="000000"/>
                </a:solidFill>
                <a:latin typeface="Century Gothic" panose="020F0302020204030204"/>
              </a:rPr>
              <a:t> no longer silent, and the </a:t>
            </a:r>
            <a:r>
              <a:rPr lang="fr-FR" sz="1600" dirty="0" err="1">
                <a:solidFill>
                  <a:srgbClr val="000000"/>
                </a:solidFill>
                <a:latin typeface="Century Gothic" panose="020F0302020204030204"/>
              </a:rPr>
              <a:t>ending</a:t>
            </a:r>
            <a:r>
              <a:rPr lang="fr-FR" sz="1600" dirty="0">
                <a:solidFill>
                  <a:srgbClr val="000000"/>
                </a:solidFill>
                <a:latin typeface="Century Gothic" panose="020F0302020204030204"/>
              </a:rPr>
              <a:t> </a:t>
            </a:r>
            <a:r>
              <a:rPr lang="fr-FR" sz="1600" dirty="0" err="1">
                <a:solidFill>
                  <a:srgbClr val="000000"/>
                </a:solidFill>
                <a:latin typeface="Century Gothic" panose="020F0302020204030204"/>
              </a:rPr>
              <a:t>is</a:t>
            </a:r>
            <a:r>
              <a:rPr lang="fr-FR" sz="1600" dirty="0">
                <a:solidFill>
                  <a:srgbClr val="000000"/>
                </a:solidFill>
                <a:latin typeface="Century Gothic" panose="020F0302020204030204"/>
              </a:rPr>
              <a:t> </a:t>
            </a:r>
            <a:r>
              <a:rPr lang="fr-FR" sz="1600" dirty="0" err="1">
                <a:solidFill>
                  <a:srgbClr val="000000"/>
                </a:solidFill>
                <a:latin typeface="Century Gothic" panose="020F0302020204030204"/>
              </a:rPr>
              <a:t>SFe</a:t>
            </a:r>
            <a:r>
              <a:rPr lang="fr-FR" sz="1600" dirty="0">
                <a:solidFill>
                  <a:srgbClr val="000000"/>
                </a:solidFill>
                <a:latin typeface="Century Gothic" panose="020F0302020204030204"/>
              </a:rPr>
              <a:t> </a:t>
            </a:r>
            <a:r>
              <a:rPr lang="fr-FR" sz="1600" dirty="0" err="1">
                <a:solidFill>
                  <a:srgbClr val="000000"/>
                </a:solidFill>
                <a:latin typeface="Century Gothic" panose="020F0302020204030204"/>
              </a:rPr>
              <a:t>instead</a:t>
            </a:r>
            <a:r>
              <a:rPr lang="fr-FR" sz="1600" dirty="0">
                <a:solidFill>
                  <a:srgbClr val="000000"/>
                </a:solidFill>
                <a:latin typeface="Century Gothic" panose="020F0302020204030204"/>
              </a:rPr>
              <a:t>.</a:t>
            </a:r>
          </a:p>
        </p:txBody>
      </p:sp>
      <p:sp>
        <p:nvSpPr>
          <p:cNvPr id="18" name="TextBox 17">
            <a:extLst>
              <a:ext uri="{FF2B5EF4-FFF2-40B4-BE49-F238E27FC236}">
                <a16:creationId xmlns:a16="http://schemas.microsoft.com/office/drawing/2014/main" id="{318717F4-3720-EC4B-BCC9-97DBCF9D9277}"/>
              </a:ext>
            </a:extLst>
          </p:cNvPr>
          <p:cNvSpPr txBox="1"/>
          <p:nvPr/>
        </p:nvSpPr>
        <p:spPr>
          <a:xfrm>
            <a:off x="98389" y="3628467"/>
            <a:ext cx="6513110" cy="338554"/>
          </a:xfrm>
          <a:prstGeom prst="rect">
            <a:avLst/>
          </a:prstGeom>
          <a:noFill/>
        </p:spPr>
        <p:txBody>
          <a:bodyPr wrap="square">
            <a:spAutoFit/>
          </a:bodyPr>
          <a:lstStyle/>
          <a:p>
            <a:pPr algn="l"/>
            <a:r>
              <a:rPr lang="fr-FR" sz="1600" dirty="0">
                <a:solidFill>
                  <a:srgbClr val="000000"/>
                </a:solidFill>
                <a:latin typeface="Century Gothic" panose="020F0302020204030204"/>
              </a:rPr>
              <a:t>The </a:t>
            </a:r>
            <a:r>
              <a:rPr lang="fr-FR" sz="1600" dirty="0" err="1">
                <a:solidFill>
                  <a:srgbClr val="000000"/>
                </a:solidFill>
                <a:latin typeface="Century Gothic" panose="020F0302020204030204"/>
              </a:rPr>
              <a:t>other</a:t>
            </a:r>
            <a:r>
              <a:rPr lang="fr-FR" sz="1600" dirty="0">
                <a:solidFill>
                  <a:srgbClr val="000000"/>
                </a:solidFill>
                <a:latin typeface="Century Gothic" panose="020F0302020204030204"/>
              </a:rPr>
              <a:t> </a:t>
            </a:r>
            <a:r>
              <a:rPr lang="fr-FR" sz="1600" dirty="0" err="1">
                <a:solidFill>
                  <a:srgbClr val="000000"/>
                </a:solidFill>
                <a:latin typeface="Century Gothic" panose="020F0302020204030204"/>
              </a:rPr>
              <a:t>rules</a:t>
            </a:r>
            <a:r>
              <a:rPr lang="fr-FR" sz="1600" dirty="0">
                <a:solidFill>
                  <a:srgbClr val="000000"/>
                </a:solidFill>
                <a:latin typeface="Century Gothic" panose="020F0302020204030204"/>
              </a:rPr>
              <a:t> for </a:t>
            </a:r>
            <a:r>
              <a:rPr lang="fr-FR" sz="1600" dirty="0" err="1">
                <a:solidFill>
                  <a:srgbClr val="000000"/>
                </a:solidFill>
                <a:latin typeface="Century Gothic" panose="020F0302020204030204"/>
              </a:rPr>
              <a:t>making</a:t>
            </a:r>
            <a:r>
              <a:rPr lang="fr-FR" sz="1600" dirty="0">
                <a:solidFill>
                  <a:srgbClr val="000000"/>
                </a:solidFill>
                <a:latin typeface="Century Gothic" panose="020F0302020204030204"/>
              </a:rPr>
              <a:t> adjectives </a:t>
            </a:r>
            <a:r>
              <a:rPr lang="fr-FR" sz="1600" dirty="0" err="1">
                <a:solidFill>
                  <a:srgbClr val="000000"/>
                </a:solidFill>
                <a:latin typeface="Century Gothic" panose="020F0302020204030204"/>
              </a:rPr>
              <a:t>agree</a:t>
            </a:r>
            <a:r>
              <a:rPr lang="fr-FR" sz="1600" dirty="0">
                <a:solidFill>
                  <a:srgbClr val="000000"/>
                </a:solidFill>
                <a:latin typeface="Century Gothic" panose="020F0302020204030204"/>
              </a:rPr>
              <a:t> </a:t>
            </a:r>
            <a:r>
              <a:rPr lang="fr-FR" sz="1600" dirty="0" err="1">
                <a:solidFill>
                  <a:srgbClr val="000000"/>
                </a:solidFill>
                <a:latin typeface="Century Gothic" panose="020F0302020204030204"/>
              </a:rPr>
              <a:t>with</a:t>
            </a:r>
            <a:r>
              <a:rPr lang="fr-FR" sz="1600" dirty="0">
                <a:solidFill>
                  <a:srgbClr val="000000"/>
                </a:solidFill>
                <a:latin typeface="Century Gothic" panose="020F0302020204030204"/>
              </a:rPr>
              <a:t> </a:t>
            </a:r>
            <a:r>
              <a:rPr lang="fr-FR" sz="1600" dirty="0" err="1">
                <a:solidFill>
                  <a:srgbClr val="000000"/>
                </a:solidFill>
                <a:latin typeface="Century Gothic" panose="020F0302020204030204"/>
              </a:rPr>
              <a:t>feminine</a:t>
            </a:r>
            <a:r>
              <a:rPr lang="fr-FR" sz="1600" dirty="0">
                <a:solidFill>
                  <a:srgbClr val="000000"/>
                </a:solidFill>
                <a:latin typeface="Century Gothic" panose="020F0302020204030204"/>
              </a:rPr>
              <a:t> </a:t>
            </a:r>
            <a:r>
              <a:rPr lang="fr-FR" sz="1600" dirty="0" err="1">
                <a:solidFill>
                  <a:srgbClr val="000000"/>
                </a:solidFill>
                <a:latin typeface="Century Gothic" panose="020F0302020204030204"/>
              </a:rPr>
              <a:t>nouns</a:t>
            </a:r>
            <a:r>
              <a:rPr lang="fr-FR" sz="1600" dirty="0">
                <a:solidFill>
                  <a:srgbClr val="000000"/>
                </a:solidFill>
                <a:latin typeface="Century Gothic" panose="020F0302020204030204"/>
              </a:rPr>
              <a:t>:</a:t>
            </a:r>
          </a:p>
        </p:txBody>
      </p:sp>
      <p:sp>
        <p:nvSpPr>
          <p:cNvPr id="19" name="TextBox 18">
            <a:extLst>
              <a:ext uri="{FF2B5EF4-FFF2-40B4-BE49-F238E27FC236}">
                <a16:creationId xmlns:a16="http://schemas.microsoft.com/office/drawing/2014/main" id="{EB7DA9FD-8654-AB4A-A01C-1D6D657287C2}"/>
              </a:ext>
            </a:extLst>
          </p:cNvPr>
          <p:cNvSpPr txBox="1"/>
          <p:nvPr/>
        </p:nvSpPr>
        <p:spPr>
          <a:xfrm>
            <a:off x="98389" y="4035809"/>
            <a:ext cx="6513110" cy="33855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GB" sz="1600" dirty="0">
                <a:latin typeface="Century Gothic" panose="020F0302020204030204"/>
              </a:rPr>
              <a:t>Adjectives ending in </a:t>
            </a:r>
            <a:r>
              <a:rPr lang="en-GB" sz="1600" dirty="0" err="1">
                <a:latin typeface="Century Gothic" panose="020F0302020204030204"/>
              </a:rPr>
              <a:t>SFe</a:t>
            </a:r>
            <a:r>
              <a:rPr lang="en-GB" sz="1600" dirty="0">
                <a:latin typeface="Century Gothic" panose="020F0302020204030204"/>
              </a:rPr>
              <a:t> stay the same.</a:t>
            </a:r>
          </a:p>
        </p:txBody>
      </p:sp>
      <p:sp>
        <p:nvSpPr>
          <p:cNvPr id="20" name="TextBox 19">
            <a:extLst>
              <a:ext uri="{FF2B5EF4-FFF2-40B4-BE49-F238E27FC236}">
                <a16:creationId xmlns:a16="http://schemas.microsoft.com/office/drawing/2014/main" id="{6471AC66-F8D4-5A4E-93A7-F82164079678}"/>
              </a:ext>
            </a:extLst>
          </p:cNvPr>
          <p:cNvSpPr txBox="1"/>
          <p:nvPr/>
        </p:nvSpPr>
        <p:spPr>
          <a:xfrm>
            <a:off x="98389" y="4443151"/>
            <a:ext cx="6513110" cy="33855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GB" sz="1600" dirty="0">
                <a:latin typeface="Century Gothic" panose="020F0302020204030204"/>
              </a:rPr>
              <a:t>Adjectives ending in –</a:t>
            </a:r>
            <a:r>
              <a:rPr lang="en-GB" sz="1600" dirty="0" err="1">
                <a:latin typeface="Century Gothic" panose="020F0302020204030204"/>
              </a:rPr>
              <a:t>eux</a:t>
            </a:r>
            <a:r>
              <a:rPr lang="en-GB" sz="1600" dirty="0">
                <a:latin typeface="Century Gothic" panose="020F0302020204030204"/>
              </a:rPr>
              <a:t> change to –</a:t>
            </a:r>
            <a:r>
              <a:rPr lang="en-GB" sz="1600" dirty="0" err="1">
                <a:latin typeface="Century Gothic" panose="020F0302020204030204"/>
              </a:rPr>
              <a:t>euse</a:t>
            </a:r>
            <a:r>
              <a:rPr lang="en-GB" sz="1600" dirty="0">
                <a:latin typeface="Century Gothic" panose="020F0302020204030204"/>
              </a:rPr>
              <a:t>.</a:t>
            </a:r>
            <a:endParaRPr kumimoji="0" lang="en-GB" sz="1600" b="0" i="0" u="none" strike="noStrike" kern="1200" cap="none" spc="0" normalizeH="0" baseline="0" noProof="0" dirty="0">
              <a:ln>
                <a:noFill/>
              </a:ln>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34227236-8AAA-4A47-AC70-62AD086175D0}"/>
              </a:ext>
            </a:extLst>
          </p:cNvPr>
          <p:cNvSpPr txBox="1"/>
          <p:nvPr/>
        </p:nvSpPr>
        <p:spPr>
          <a:xfrm>
            <a:off x="98389" y="4850493"/>
            <a:ext cx="6513110" cy="33855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GB" sz="1600" dirty="0">
                <a:latin typeface="Century Gothic" panose="020F0302020204030204"/>
              </a:rPr>
              <a:t>Adjectives ending in –l change to –</a:t>
            </a:r>
            <a:r>
              <a:rPr lang="en-GB" sz="1600" dirty="0" err="1">
                <a:latin typeface="Century Gothic" panose="020F0302020204030204"/>
              </a:rPr>
              <a:t>lle</a:t>
            </a:r>
            <a:r>
              <a:rPr lang="en-GB" sz="1600" dirty="0">
                <a:latin typeface="Century Gothic" panose="020F0302020204030204"/>
              </a:rPr>
              <a:t>.</a:t>
            </a:r>
            <a:endParaRPr kumimoji="0" lang="en-GB" sz="1600" b="0" i="0" u="none" strike="noStrike" kern="1200" cap="none" spc="0" normalizeH="0" baseline="0" noProof="0" dirty="0">
              <a:ln>
                <a:noFill/>
              </a:ln>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8CC58F13-335B-AA4E-B3C0-28AC605F3720}"/>
              </a:ext>
            </a:extLst>
          </p:cNvPr>
          <p:cNvSpPr txBox="1"/>
          <p:nvPr/>
        </p:nvSpPr>
        <p:spPr>
          <a:xfrm>
            <a:off x="98389" y="5257837"/>
            <a:ext cx="6513110" cy="33855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GB" sz="1600" dirty="0">
                <a:latin typeface="Century Gothic" panose="020F0302020204030204"/>
              </a:rPr>
              <a:t>Adjectives ending in –n change to –</a:t>
            </a:r>
            <a:r>
              <a:rPr lang="en-GB" sz="1600" dirty="0" err="1">
                <a:latin typeface="Century Gothic" panose="020F0302020204030204"/>
              </a:rPr>
              <a:t>nne</a:t>
            </a:r>
            <a:r>
              <a:rPr lang="en-GB" sz="1600" dirty="0">
                <a:latin typeface="Century Gothic" panose="020F0302020204030204"/>
              </a:rPr>
              <a:t>.</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94" name="Rectangle 93">
            <a:extLst>
              <a:ext uri="{FF2B5EF4-FFF2-40B4-BE49-F238E27FC236}">
                <a16:creationId xmlns:a16="http://schemas.microsoft.com/office/drawing/2014/main" id="{58EDD7C4-994C-4BFF-98CC-EEC098EDCBCF}"/>
              </a:ext>
            </a:extLst>
          </p:cNvPr>
          <p:cNvSpPr/>
          <p:nvPr/>
        </p:nvSpPr>
        <p:spPr>
          <a:xfrm>
            <a:off x="87663" y="5691282"/>
            <a:ext cx="4861878"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b="1" dirty="0">
                <a:solidFill>
                  <a:srgbClr val="000000"/>
                </a:solidFill>
                <a:latin typeface="Century Gothic" panose="020B0502020202020204" pitchFamily="34" charset="0"/>
                <a:cs typeface="Calibri" panose="020F0502020204030204" pitchFamily="34" charset="0"/>
              </a:rPr>
              <a:t>Les </a:t>
            </a:r>
            <a:r>
              <a:rPr lang="en-GB" b="1" dirty="0" err="1">
                <a:solidFill>
                  <a:srgbClr val="000000"/>
                </a:solidFill>
                <a:latin typeface="Century Gothic" panose="020B0502020202020204" pitchFamily="34" charset="0"/>
                <a:cs typeface="Calibri" panose="020F0502020204030204" pitchFamily="34" charset="0"/>
              </a:rPr>
              <a:t>pronoms</a:t>
            </a:r>
            <a:r>
              <a:rPr lang="en-GB" b="1" dirty="0">
                <a:solidFill>
                  <a:srgbClr val="000000"/>
                </a:solidFill>
                <a:latin typeface="Century Gothic" panose="020B0502020202020204" pitchFamily="34" charset="0"/>
                <a:cs typeface="Calibri" panose="020F0502020204030204" pitchFamily="34" charset="0"/>
              </a:rPr>
              <a:t> et </a:t>
            </a:r>
            <a:r>
              <a:rPr lang="en-GB" b="1" i="1" dirty="0" err="1">
                <a:solidFill>
                  <a:srgbClr val="000000"/>
                </a:solidFill>
                <a:latin typeface="Century Gothic" panose="020B0502020202020204" pitchFamily="34" charset="0"/>
                <a:cs typeface="Calibri" panose="020F0502020204030204" pitchFamily="34" charset="0"/>
              </a:rPr>
              <a:t>être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6179B5D2-AF90-419E-90B0-42C75CCEC146}"/>
              </a:ext>
            </a:extLst>
          </p:cNvPr>
          <p:cNvSpPr/>
          <p:nvPr/>
        </p:nvSpPr>
        <p:spPr>
          <a:xfrm>
            <a:off x="87663" y="6060614"/>
            <a:ext cx="671323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Century Gothic" panose="020F0302020204030204"/>
              </a:rPr>
              <a:t>The singular subject pronouns are:</a:t>
            </a:r>
          </a:p>
        </p:txBody>
      </p:sp>
      <p:sp>
        <p:nvSpPr>
          <p:cNvPr id="24" name="TextBox 23">
            <a:extLst>
              <a:ext uri="{FF2B5EF4-FFF2-40B4-BE49-F238E27FC236}">
                <a16:creationId xmlns:a16="http://schemas.microsoft.com/office/drawing/2014/main" id="{17E3D2B4-E487-094F-9A80-1FECC6AAD07C}"/>
              </a:ext>
            </a:extLst>
          </p:cNvPr>
          <p:cNvSpPr txBox="1"/>
          <p:nvPr/>
        </p:nvSpPr>
        <p:spPr>
          <a:xfrm>
            <a:off x="98389" y="6409894"/>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GB" sz="1600" b="1" dirty="0">
                <a:latin typeface="Century Gothic" panose="020F0302020204030204"/>
              </a:rPr>
              <a:t>je</a:t>
            </a:r>
          </a:p>
          <a:p>
            <a:pPr marL="0" marR="0" lvl="0" indent="0" algn="ctr" defTabSz="914400" rtl="0" eaLnBrk="1" fontAlgn="auto" latinLnBrk="0" hangingPunct="1">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I</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BDA404A-3FC2-624E-B3E0-51693FE8BC17}"/>
              </a:ext>
            </a:extLst>
          </p:cNvPr>
          <p:cNvSpPr txBox="1"/>
          <p:nvPr/>
        </p:nvSpPr>
        <p:spPr>
          <a:xfrm>
            <a:off x="2171535" y="6423517"/>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GB" sz="1600" b="1" dirty="0" err="1">
                <a:latin typeface="Century Gothic" panose="020F0302020204030204"/>
              </a:rPr>
              <a:t>tu</a:t>
            </a:r>
            <a:endParaRPr lang="en-GB" sz="1600" b="1" dirty="0">
              <a:latin typeface="Century Gothic" panose="020F0302020204030204"/>
            </a:endParaRPr>
          </a:p>
          <a:p>
            <a:pPr marL="0" marR="0" lvl="0" indent="0" algn="ctr" defTabSz="914400" rtl="0" eaLnBrk="1" fontAlgn="auto" latinLnBrk="0" hangingPunct="1">
              <a:spcBef>
                <a:spcPts val="0"/>
              </a:spcBef>
              <a:spcAft>
                <a:spcPts val="0"/>
              </a:spcAft>
              <a:buClrTx/>
              <a:buSzTx/>
              <a:buFontTx/>
              <a:buNone/>
              <a:tabLst/>
              <a:defRPr/>
            </a:pPr>
            <a:r>
              <a:rPr lang="en-GB" sz="1600" dirty="0">
                <a:solidFill>
                  <a:srgbClr val="000000"/>
                </a:solidFill>
                <a:latin typeface="Century Gothic" panose="020F0302020204030204"/>
              </a:rPr>
              <a:t>y</a:t>
            </a:r>
            <a:r>
              <a:rPr kumimoji="0" lang="en-GB" sz="1600" b="0" i="0" u="none" strike="noStrike" kern="1200" cap="none" spc="0" normalizeH="0" baseline="0" noProof="0" dirty="0" err="1">
                <a:ln>
                  <a:noFill/>
                </a:ln>
                <a:solidFill>
                  <a:srgbClr val="000000"/>
                </a:solidFill>
                <a:effectLst/>
                <a:uLnTx/>
                <a:uFillTx/>
                <a:latin typeface="Century Gothic" panose="020F0302020204030204"/>
                <a:ea typeface="+mn-ea"/>
                <a:cs typeface="+mn-cs"/>
              </a:rPr>
              <a:t>ou</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en-GB" sz="1600" b="0" i="0" u="none" strike="noStrike" kern="1200" cap="none" spc="0" normalizeH="0" baseline="-25000" noProof="0" dirty="0">
                <a:ln>
                  <a:noFill/>
                </a:ln>
                <a:solidFill>
                  <a:srgbClr val="000000"/>
                </a:solidFill>
                <a:effectLst/>
                <a:uLnTx/>
                <a:uFillTx/>
                <a:latin typeface="Century Gothic" panose="020F0302020204030204"/>
                <a:ea typeface="+mn-ea"/>
                <a:cs typeface="+mn-cs"/>
              </a:rPr>
              <a:t>[sing.]</a:t>
            </a:r>
            <a:endParaRPr kumimoji="0" lang="en-US" sz="1600" b="0" i="0" u="none" strike="noStrike" kern="1200" cap="none" spc="0" normalizeH="0" baseline="-25000" noProof="0" dirty="0">
              <a:ln>
                <a:noFill/>
              </a:ln>
              <a:solidFill>
                <a:srgbClr val="00000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E1FFC943-D570-F84E-A315-357401FC3D20}"/>
              </a:ext>
            </a:extLst>
          </p:cNvPr>
          <p:cNvSpPr txBox="1"/>
          <p:nvPr/>
        </p:nvSpPr>
        <p:spPr>
          <a:xfrm>
            <a:off x="4244680" y="6409894"/>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GB" sz="1600" b="1" dirty="0">
                <a:latin typeface="Century Gothic" panose="020F0302020204030204"/>
              </a:rPr>
              <a:t>il/</a:t>
            </a:r>
            <a:r>
              <a:rPr lang="en-GB" sz="1600" b="1" dirty="0" err="1">
                <a:latin typeface="Century Gothic" panose="020F0302020204030204"/>
              </a:rPr>
              <a:t>elle</a:t>
            </a:r>
            <a:r>
              <a:rPr lang="en-GB" sz="1600" b="1" dirty="0">
                <a:latin typeface="Century Gothic" panose="020F0302020204030204"/>
              </a:rPr>
              <a:t>/on</a:t>
            </a:r>
          </a:p>
          <a:p>
            <a:pPr marL="0" marR="0" lvl="0" indent="0" algn="ctr" defTabSz="914400" rtl="0" eaLnBrk="1" fontAlgn="auto" latinLnBrk="0" hangingPunct="1">
              <a:spcBef>
                <a:spcPts val="0"/>
              </a:spcBef>
              <a:spcAft>
                <a:spcPts val="0"/>
              </a:spcAft>
              <a:buClrTx/>
              <a:buSzTx/>
              <a:buFontTx/>
              <a:buNone/>
              <a:tabLst/>
              <a:defRPr/>
            </a:pPr>
            <a:r>
              <a:rPr lang="en-GB" sz="1600" dirty="0">
                <a:solidFill>
                  <a:srgbClr val="000000"/>
                </a:solidFill>
                <a:latin typeface="Century Gothic" panose="020F0302020204030204"/>
              </a:rPr>
              <a:t>he/she/we</a:t>
            </a:r>
            <a:endParaRPr kumimoji="0" lang="en-US" sz="1600" b="0" i="0" u="none" strike="noStrike" kern="1200" cap="none" spc="0" normalizeH="0" baseline="-25000" noProof="0" dirty="0">
              <a:ln>
                <a:noFill/>
              </a:ln>
              <a:solidFill>
                <a:srgbClr val="000000"/>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88481685-8966-4843-AD3E-4F4F83B326D0}"/>
              </a:ext>
            </a:extLst>
          </p:cNvPr>
          <p:cNvSpPr/>
          <p:nvPr/>
        </p:nvSpPr>
        <p:spPr>
          <a:xfrm>
            <a:off x="87663" y="7039968"/>
            <a:ext cx="671323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Century Gothic" panose="020F0302020204030204"/>
              </a:rPr>
              <a:t>The singular forms of </a:t>
            </a:r>
            <a:r>
              <a:rPr lang="en-GB" sz="1600" i="1" dirty="0" err="1">
                <a:solidFill>
                  <a:srgbClr val="000000"/>
                </a:solidFill>
                <a:latin typeface="Century Gothic" panose="020F0302020204030204"/>
              </a:rPr>
              <a:t>être</a:t>
            </a:r>
            <a:r>
              <a:rPr lang="en-GB" sz="1600" dirty="0">
                <a:solidFill>
                  <a:srgbClr val="000000"/>
                </a:solidFill>
                <a:latin typeface="Century Gothic" panose="020F0302020204030204"/>
              </a:rPr>
              <a:t> are: </a:t>
            </a:r>
          </a:p>
        </p:txBody>
      </p:sp>
      <p:sp>
        <p:nvSpPr>
          <p:cNvPr id="29" name="TextBox 28">
            <a:extLst>
              <a:ext uri="{FF2B5EF4-FFF2-40B4-BE49-F238E27FC236}">
                <a16:creationId xmlns:a16="http://schemas.microsoft.com/office/drawing/2014/main" id="{A9DEE42A-CE96-6541-8806-23A19070B9BB}"/>
              </a:ext>
            </a:extLst>
          </p:cNvPr>
          <p:cNvSpPr txBox="1"/>
          <p:nvPr/>
        </p:nvSpPr>
        <p:spPr>
          <a:xfrm>
            <a:off x="87663" y="7474666"/>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GB" sz="1600" b="1" dirty="0">
                <a:latin typeface="Century Gothic" panose="020F0302020204030204"/>
              </a:rPr>
              <a:t>je </a:t>
            </a:r>
            <a:r>
              <a:rPr lang="en-GB" sz="1600" b="1" dirty="0" err="1">
                <a:latin typeface="Century Gothic" panose="020F0302020204030204"/>
              </a:rPr>
              <a:t>suis</a:t>
            </a:r>
            <a:endParaRPr lang="en-GB" sz="1600" b="1" dirty="0">
              <a:latin typeface="Century Gothic" panose="020F0302020204030204"/>
            </a:endParaRPr>
          </a:p>
          <a:p>
            <a:pPr marL="0" marR="0" lvl="0" indent="0" algn="ctr" defTabSz="914400" rtl="0" eaLnBrk="1" fontAlgn="auto" latinLnBrk="0" hangingPunct="1">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I am</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BB57342B-80BC-C54F-90CD-6D2B696CAEC6}"/>
              </a:ext>
            </a:extLst>
          </p:cNvPr>
          <p:cNvSpPr txBox="1"/>
          <p:nvPr/>
        </p:nvSpPr>
        <p:spPr>
          <a:xfrm>
            <a:off x="2171535" y="7474666"/>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GB" sz="1600" b="1" dirty="0" err="1">
                <a:latin typeface="Century Gothic" panose="020F0302020204030204"/>
              </a:rPr>
              <a:t>tu</a:t>
            </a:r>
            <a:r>
              <a:rPr lang="en-GB" sz="1600" b="1" dirty="0">
                <a:latin typeface="Century Gothic" panose="020F0302020204030204"/>
              </a:rPr>
              <a:t> es</a:t>
            </a:r>
          </a:p>
          <a:p>
            <a:pPr marL="0" marR="0" lvl="0" indent="0" algn="ctr" defTabSz="914400" rtl="0" eaLnBrk="1" fontAlgn="auto" latinLnBrk="0" hangingPunct="1">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you</a:t>
            </a:r>
            <a:r>
              <a:rPr kumimoji="0" lang="en-GB" sz="1600" b="0" i="0" u="none" strike="noStrike" kern="1200" cap="none" spc="0" normalizeH="0" baseline="-25000" noProof="0" dirty="0">
                <a:ln>
                  <a:noFill/>
                </a:ln>
                <a:solidFill>
                  <a:srgbClr val="000000"/>
                </a:solidFill>
                <a:effectLst/>
                <a:uLnTx/>
                <a:uFillTx/>
                <a:latin typeface="Century Gothic" panose="020F0302020204030204"/>
                <a:ea typeface="+mn-ea"/>
                <a:cs typeface="+mn-cs"/>
              </a:rPr>
              <a:t>[sing.] </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are</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2A5BBABB-3802-0640-B914-C4B6DEE263A8}"/>
              </a:ext>
            </a:extLst>
          </p:cNvPr>
          <p:cNvSpPr txBox="1"/>
          <p:nvPr/>
        </p:nvSpPr>
        <p:spPr>
          <a:xfrm>
            <a:off x="4244680" y="7474666"/>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GB" sz="1600" b="1" dirty="0">
                <a:latin typeface="Century Gothic" panose="020F0302020204030204"/>
              </a:rPr>
              <a:t>il/</a:t>
            </a:r>
            <a:r>
              <a:rPr lang="en-GB" sz="1600" b="1" dirty="0" err="1">
                <a:latin typeface="Century Gothic" panose="020F0302020204030204"/>
              </a:rPr>
              <a:t>elle</a:t>
            </a:r>
            <a:r>
              <a:rPr lang="en-GB" sz="1600" b="1" dirty="0">
                <a:latin typeface="Century Gothic" panose="020F0302020204030204"/>
              </a:rPr>
              <a:t>/on </a:t>
            </a:r>
            <a:r>
              <a:rPr lang="en-GB" sz="1600" b="1" dirty="0" err="1">
                <a:latin typeface="Century Gothic" panose="020F0302020204030204"/>
              </a:rPr>
              <a:t>est</a:t>
            </a:r>
            <a:endParaRPr lang="en-GB" sz="1600" b="1" dirty="0">
              <a:latin typeface="Century Gothic" panose="020F0302020204030204"/>
            </a:endParaRPr>
          </a:p>
          <a:p>
            <a:pPr marL="0" marR="0" lvl="0" indent="0" algn="ctr" defTabSz="914400" rtl="0" eaLnBrk="1" fontAlgn="auto" latinLnBrk="0" hangingPunct="1">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he/she is, we are</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8" name="Slide Number Placeholder 1">
            <a:extLst>
              <a:ext uri="{FF2B5EF4-FFF2-40B4-BE49-F238E27FC236}">
                <a16:creationId xmlns:a16="http://schemas.microsoft.com/office/drawing/2014/main" id="{35FB8641-64AE-4C35-B73B-DC05CDB4265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16</a:t>
            </a:r>
          </a:p>
        </p:txBody>
      </p:sp>
    </p:spTree>
    <p:extLst>
      <p:ext uri="{BB962C8B-B14F-4D97-AF65-F5344CB8AC3E}">
        <p14:creationId xmlns:p14="http://schemas.microsoft.com/office/powerpoint/2010/main" val="3866500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3CA49E9-8295-4E66-82DB-964C68288A1A}"/>
              </a:ext>
            </a:extLst>
          </p:cNvPr>
          <p:cNvSpPr/>
          <p:nvPr/>
        </p:nvSpPr>
        <p:spPr>
          <a:xfrm>
            <a:off x="86276" y="96393"/>
            <a:ext cx="4861878"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Le </a:t>
            </a: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pluriel</a:t>
            </a: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des </a:t>
            </a: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adjectifs</a:t>
            </a:r>
            <a:endPar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747FEB2F-803B-483B-9BE6-F4E260561753}"/>
              </a:ext>
            </a:extLst>
          </p:cNvPr>
          <p:cNvSpPr txBox="1"/>
          <p:nvPr/>
        </p:nvSpPr>
        <p:spPr>
          <a:xfrm>
            <a:off x="86276" y="517827"/>
            <a:ext cx="6766545"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We often add –s to make adjectives agree with plural nouns. </a:t>
            </a:r>
          </a:p>
        </p:txBody>
      </p:sp>
      <p:grpSp>
        <p:nvGrpSpPr>
          <p:cNvPr id="5" name="Group 4">
            <a:extLst>
              <a:ext uri="{FF2B5EF4-FFF2-40B4-BE49-F238E27FC236}">
                <a16:creationId xmlns:a16="http://schemas.microsoft.com/office/drawing/2014/main" id="{3AC2ACAB-67E4-4E9A-88A0-15875B7A93FD}"/>
              </a:ext>
              <a:ext uri="{C183D7F6-B498-43B3-948B-1728B52AA6E4}">
                <adec:decorative xmlns:adec="http://schemas.microsoft.com/office/drawing/2017/decorative" val="1"/>
              </a:ext>
            </a:extLst>
          </p:cNvPr>
          <p:cNvGrpSpPr/>
          <p:nvPr/>
        </p:nvGrpSpPr>
        <p:grpSpPr>
          <a:xfrm>
            <a:off x="1136249" y="1279852"/>
            <a:ext cx="1570830" cy="640746"/>
            <a:chOff x="807751" y="1230757"/>
            <a:chExt cx="1570830" cy="640746"/>
          </a:xfrm>
        </p:grpSpPr>
        <p:pic>
          <p:nvPicPr>
            <p:cNvPr id="30" name="Picture 29" descr="black cat">
              <a:extLst>
                <a:ext uri="{FF2B5EF4-FFF2-40B4-BE49-F238E27FC236}">
                  <a16:creationId xmlns:a16="http://schemas.microsoft.com/office/drawing/2014/main" id="{6D81DB8C-014C-46E7-9A5D-DEEF87BAA6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7751" y="1230757"/>
              <a:ext cx="523610" cy="640746"/>
            </a:xfrm>
            <a:prstGeom prst="rect">
              <a:avLst/>
            </a:prstGeom>
          </p:spPr>
        </p:pic>
        <p:pic>
          <p:nvPicPr>
            <p:cNvPr id="32" name="Picture 31" descr="black cat">
              <a:extLst>
                <a:ext uri="{FF2B5EF4-FFF2-40B4-BE49-F238E27FC236}">
                  <a16:creationId xmlns:a16="http://schemas.microsoft.com/office/drawing/2014/main" id="{D9A39B38-BC9E-4A5B-AB0D-83A4BC1CC51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1361" y="1230757"/>
              <a:ext cx="523610" cy="640746"/>
            </a:xfrm>
            <a:prstGeom prst="rect">
              <a:avLst/>
            </a:prstGeom>
          </p:spPr>
        </p:pic>
        <p:pic>
          <p:nvPicPr>
            <p:cNvPr id="34" name="Picture 33" descr="black cat">
              <a:extLst>
                <a:ext uri="{FF2B5EF4-FFF2-40B4-BE49-F238E27FC236}">
                  <a16:creationId xmlns:a16="http://schemas.microsoft.com/office/drawing/2014/main" id="{590BA0D0-D0FC-4D28-BE4A-015C35F866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54971" y="1230757"/>
              <a:ext cx="523610" cy="640746"/>
            </a:xfrm>
            <a:prstGeom prst="rect">
              <a:avLst/>
            </a:prstGeom>
          </p:spPr>
        </p:pic>
      </p:grpSp>
      <p:grpSp>
        <p:nvGrpSpPr>
          <p:cNvPr id="3" name="Group 2">
            <a:extLst>
              <a:ext uri="{FF2B5EF4-FFF2-40B4-BE49-F238E27FC236}">
                <a16:creationId xmlns:a16="http://schemas.microsoft.com/office/drawing/2014/main" id="{117C17B3-C2E2-4FB9-BE57-8D46FFE9FCDA}"/>
              </a:ext>
              <a:ext uri="{C183D7F6-B498-43B3-948B-1728B52AA6E4}">
                <adec:decorative xmlns:adec="http://schemas.microsoft.com/office/drawing/2017/decorative" val="1"/>
              </a:ext>
            </a:extLst>
          </p:cNvPr>
          <p:cNvGrpSpPr>
            <a:grpSpLocks noChangeAspect="1"/>
          </p:cNvGrpSpPr>
          <p:nvPr/>
        </p:nvGrpSpPr>
        <p:grpSpPr>
          <a:xfrm>
            <a:off x="3927454" y="1299730"/>
            <a:ext cx="2029742" cy="465307"/>
            <a:chOff x="6356269" y="3814632"/>
            <a:chExt cx="3779227" cy="866366"/>
          </a:xfrm>
        </p:grpSpPr>
        <p:pic>
          <p:nvPicPr>
            <p:cNvPr id="36" name="Picture 35" descr="black guitar">
              <a:extLst>
                <a:ext uri="{FF2B5EF4-FFF2-40B4-BE49-F238E27FC236}">
                  <a16:creationId xmlns:a16="http://schemas.microsoft.com/office/drawing/2014/main" id="{DF0285EE-F961-42C4-845E-14CB313FAD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42435">
              <a:off x="6356269" y="3814632"/>
              <a:ext cx="1732728" cy="866364"/>
            </a:xfrm>
            <a:prstGeom prst="rect">
              <a:avLst/>
            </a:prstGeom>
          </p:spPr>
        </p:pic>
        <p:pic>
          <p:nvPicPr>
            <p:cNvPr id="37" name="Picture 36" descr="black guitar">
              <a:extLst>
                <a:ext uri="{FF2B5EF4-FFF2-40B4-BE49-F238E27FC236}">
                  <a16:creationId xmlns:a16="http://schemas.microsoft.com/office/drawing/2014/main" id="{2AAC1E46-B001-4362-AF59-5273E2CB0A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42435">
              <a:off x="7379519" y="3814633"/>
              <a:ext cx="1732728" cy="866364"/>
            </a:xfrm>
            <a:prstGeom prst="rect">
              <a:avLst/>
            </a:prstGeom>
          </p:spPr>
        </p:pic>
        <p:pic>
          <p:nvPicPr>
            <p:cNvPr id="38" name="Picture 37" descr="black guitar">
              <a:extLst>
                <a:ext uri="{FF2B5EF4-FFF2-40B4-BE49-F238E27FC236}">
                  <a16:creationId xmlns:a16="http://schemas.microsoft.com/office/drawing/2014/main" id="{05E4484F-9BA3-4C1A-97A1-0665D1DC30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42435">
              <a:off x="8402768" y="3814634"/>
              <a:ext cx="1732728" cy="866364"/>
            </a:xfrm>
            <a:prstGeom prst="rect">
              <a:avLst/>
            </a:prstGeom>
          </p:spPr>
        </p:pic>
      </p:grpSp>
      <p:sp>
        <p:nvSpPr>
          <p:cNvPr id="28" name="Content Placeholder 2">
            <a:extLst>
              <a:ext uri="{FF2B5EF4-FFF2-40B4-BE49-F238E27FC236}">
                <a16:creationId xmlns:a16="http://schemas.microsoft.com/office/drawing/2014/main" id="{4B528F5D-1405-4BBC-BEF3-8B9EF49137A7}"/>
              </a:ext>
            </a:extLst>
          </p:cNvPr>
          <p:cNvSpPr txBox="1">
            <a:spLocks/>
          </p:cNvSpPr>
          <p:nvPr/>
        </p:nvSpPr>
        <p:spPr>
          <a:xfrm>
            <a:off x="1035935" y="2084552"/>
            <a:ext cx="4786129" cy="302400"/>
          </a:xfrm>
          <a:prstGeom prst="rect">
            <a:avLst/>
          </a:prstGeom>
          <a:no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des chats noir</a:t>
            </a:r>
            <a:r>
              <a:rPr kumimoji="0" lang="fr-FR" sz="1600" b="1" i="0" u="none" strike="noStrike" kern="1200" cap="none" spc="0" normalizeH="0" baseline="0" dirty="0">
                <a:ln>
                  <a:noFill/>
                </a:ln>
                <a:solidFill>
                  <a:srgbClr val="E87D1E"/>
                </a:solidFill>
                <a:effectLst/>
                <a:uLnTx/>
                <a:uFillTx/>
                <a:latin typeface="Century Gothic" panose="020B0502020202020204" pitchFamily="34" charset="0"/>
                <a:ea typeface="+mn-ea"/>
                <a:cs typeface="+mn-cs"/>
              </a:rPr>
              <a:t>s</a:t>
            </a:r>
            <a:r>
              <a:rPr kumimoji="0" lang="fr-FR" sz="1600" b="1"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		des guitares noire</a:t>
            </a:r>
            <a:r>
              <a:rPr kumimoji="0" lang="fr-FR" sz="1600" b="1" i="0" u="none" strike="noStrike" kern="1200" cap="none" spc="0" normalizeH="0" baseline="0" dirty="0">
                <a:ln>
                  <a:noFill/>
                </a:ln>
                <a:solidFill>
                  <a:srgbClr val="E87D1E"/>
                </a:solidFill>
                <a:effectLst/>
                <a:uLnTx/>
                <a:uFillTx/>
                <a:latin typeface="Century Gothic" panose="020B0502020202020204" pitchFamily="34" charset="0"/>
                <a:ea typeface="+mn-ea"/>
                <a:cs typeface="+mn-cs"/>
              </a:rPr>
              <a:t>s</a:t>
            </a:r>
          </a:p>
        </p:txBody>
      </p:sp>
      <p:sp>
        <p:nvSpPr>
          <p:cNvPr id="8" name="TextBox 7">
            <a:extLst>
              <a:ext uri="{FF2B5EF4-FFF2-40B4-BE49-F238E27FC236}">
                <a16:creationId xmlns:a16="http://schemas.microsoft.com/office/drawing/2014/main" id="{2501DCB6-5B8A-42A0-BF51-A3545D979492}"/>
              </a:ext>
            </a:extLst>
          </p:cNvPr>
          <p:cNvSpPr txBox="1"/>
          <p:nvPr/>
        </p:nvSpPr>
        <p:spPr>
          <a:xfrm>
            <a:off x="86276" y="2490537"/>
            <a:ext cx="6610191" cy="338554"/>
          </a:xfrm>
          <a:prstGeom prst="rect">
            <a:avLst/>
          </a:prstGeom>
          <a:noFill/>
        </p:spPr>
        <p:txBody>
          <a:bodyPr wrap="square" rtlCol="0">
            <a:spAutoFit/>
          </a:bodyPr>
          <a:lstStyle/>
          <a:p>
            <a:r>
              <a:rPr lang="en-GB" sz="1600">
                <a:latin typeface="Century Gothic" panose="020B0502020202020204" pitchFamily="34" charset="0"/>
              </a:rPr>
              <a:t>The other ways to make adjectives agree with plural nouns are:</a:t>
            </a:r>
          </a:p>
        </p:txBody>
      </p:sp>
      <p:sp>
        <p:nvSpPr>
          <p:cNvPr id="25" name="TextBox 24">
            <a:extLst>
              <a:ext uri="{FF2B5EF4-FFF2-40B4-BE49-F238E27FC236}">
                <a16:creationId xmlns:a16="http://schemas.microsoft.com/office/drawing/2014/main" id="{130DE21B-6197-F642-B71E-DD66952AE456}"/>
              </a:ext>
            </a:extLst>
          </p:cNvPr>
          <p:cNvSpPr txBox="1"/>
          <p:nvPr/>
        </p:nvSpPr>
        <p:spPr>
          <a:xfrm>
            <a:off x="86276" y="2861132"/>
            <a:ext cx="6610191" cy="41479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600" dirty="0">
                <a:latin typeface="Century Gothic" panose="020F0302020204030204"/>
              </a:rPr>
              <a:t>Adjectives ending in –s or –x stay the same.</a:t>
            </a:r>
          </a:p>
        </p:txBody>
      </p:sp>
      <p:sp>
        <p:nvSpPr>
          <p:cNvPr id="47" name="Rectangle 46">
            <a:extLst>
              <a:ext uri="{FF2B5EF4-FFF2-40B4-BE49-F238E27FC236}">
                <a16:creationId xmlns:a16="http://schemas.microsoft.com/office/drawing/2014/main" id="{FFBE389A-B2BE-8D43-A3D6-75EF3A823F69}"/>
              </a:ext>
            </a:extLst>
          </p:cNvPr>
          <p:cNvSpPr/>
          <p:nvPr/>
        </p:nvSpPr>
        <p:spPr>
          <a:xfrm>
            <a:off x="107999" y="3437170"/>
            <a:ext cx="4861878"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b="1">
                <a:solidFill>
                  <a:srgbClr val="000000"/>
                </a:solidFill>
                <a:latin typeface="Century Gothic" panose="020B0502020202020204" pitchFamily="34" charset="0"/>
                <a:cs typeface="Calibri" panose="020F0502020204030204" pitchFamily="34" charset="0"/>
              </a:rPr>
              <a:t>Les pronoms et </a:t>
            </a:r>
            <a:r>
              <a:rPr lang="fr-FR" b="1" i="1">
                <a:solidFill>
                  <a:srgbClr val="000000"/>
                </a:solidFill>
                <a:latin typeface="Century Gothic" panose="020B0502020202020204" pitchFamily="34" charset="0"/>
                <a:cs typeface="Calibri" panose="020F0502020204030204" pitchFamily="34" charset="0"/>
              </a:rPr>
              <a:t>être</a:t>
            </a:r>
            <a:endParaRPr kumimoji="0" lang="fr-FR"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8" name="Rectangle 47">
            <a:extLst>
              <a:ext uri="{FF2B5EF4-FFF2-40B4-BE49-F238E27FC236}">
                <a16:creationId xmlns:a16="http://schemas.microsoft.com/office/drawing/2014/main" id="{6CADD43D-6D4F-124B-AB6E-F987FB35C403}"/>
              </a:ext>
            </a:extLst>
          </p:cNvPr>
          <p:cNvSpPr/>
          <p:nvPr/>
        </p:nvSpPr>
        <p:spPr>
          <a:xfrm>
            <a:off x="107999" y="3844544"/>
            <a:ext cx="671323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Century Gothic" panose="020F0302020204030204"/>
              </a:rPr>
              <a:t>The plural subject pronouns are:</a:t>
            </a:r>
          </a:p>
        </p:txBody>
      </p:sp>
      <p:sp>
        <p:nvSpPr>
          <p:cNvPr id="50" name="TextBox 49">
            <a:extLst>
              <a:ext uri="{FF2B5EF4-FFF2-40B4-BE49-F238E27FC236}">
                <a16:creationId xmlns:a16="http://schemas.microsoft.com/office/drawing/2014/main" id="{66AFB660-A713-2E41-BC32-6EA691CEEAFC}"/>
              </a:ext>
            </a:extLst>
          </p:cNvPr>
          <p:cNvSpPr txBox="1"/>
          <p:nvPr/>
        </p:nvSpPr>
        <p:spPr>
          <a:xfrm>
            <a:off x="107999" y="4188461"/>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GB" sz="1600" b="1" dirty="0">
                <a:latin typeface="Century Gothic" panose="020F0302020204030204"/>
              </a:rPr>
              <a:t>nous</a:t>
            </a:r>
          </a:p>
          <a:p>
            <a:pPr marL="0" marR="0" lvl="0" indent="0" algn="ctr" defTabSz="914400" rtl="0" eaLnBrk="1" fontAlgn="auto" latinLnBrk="0" hangingPunct="1">
              <a:spcBef>
                <a:spcPts val="0"/>
              </a:spcBef>
              <a:spcAft>
                <a:spcPts val="0"/>
              </a:spcAft>
              <a:buClrTx/>
              <a:buSzTx/>
              <a:buFontTx/>
              <a:buNone/>
              <a:tabLst/>
              <a:defRPr/>
            </a:pPr>
            <a:r>
              <a:rPr lang="en-GB" sz="1600" dirty="0">
                <a:solidFill>
                  <a:srgbClr val="000000"/>
                </a:solidFill>
                <a:latin typeface="Century Gothic" panose="020F0302020204030204"/>
              </a:rPr>
              <a:t>we</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011FE81C-4688-F749-B5A9-FC31B60BF4A4}"/>
              </a:ext>
            </a:extLst>
          </p:cNvPr>
          <p:cNvSpPr txBox="1"/>
          <p:nvPr/>
        </p:nvSpPr>
        <p:spPr>
          <a:xfrm>
            <a:off x="2193258" y="4188461"/>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fr-FR" sz="1600" b="1">
                <a:latin typeface="Century Gothic" panose="020F0302020204030204"/>
              </a:rPr>
              <a:t>vous</a:t>
            </a:r>
          </a:p>
          <a:p>
            <a:pPr marL="0" marR="0" lvl="0" indent="0" algn="ctr" defTabSz="914400" rtl="0" eaLnBrk="1" fontAlgn="auto" latinLnBrk="0" hangingPunct="1">
              <a:spcBef>
                <a:spcPts val="0"/>
              </a:spcBef>
              <a:spcAft>
                <a:spcPts val="0"/>
              </a:spcAft>
              <a:buClrTx/>
              <a:buSzTx/>
              <a:buFontTx/>
              <a:buNone/>
              <a:tabLst/>
              <a:defRPr/>
            </a:pPr>
            <a:r>
              <a:rPr lang="fr-FR" sz="1600">
                <a:solidFill>
                  <a:srgbClr val="000000"/>
                </a:solidFill>
                <a:latin typeface="Century Gothic" panose="020F0302020204030204"/>
              </a:rPr>
              <a:t>y</a:t>
            </a:r>
            <a:r>
              <a:rPr kumimoji="0" lang="fr-FR" sz="1600" b="0" i="0" u="none" strike="noStrike" kern="1200" cap="none" spc="0" normalizeH="0" baseline="0" noProof="0">
                <a:ln>
                  <a:noFill/>
                </a:ln>
                <a:solidFill>
                  <a:srgbClr val="000000"/>
                </a:solidFill>
                <a:effectLst/>
                <a:uLnTx/>
                <a:uFillTx/>
                <a:latin typeface="Century Gothic" panose="020F0302020204030204"/>
                <a:ea typeface="+mn-ea"/>
                <a:cs typeface="+mn-cs"/>
              </a:rPr>
              <a:t>ou </a:t>
            </a:r>
            <a:r>
              <a:rPr kumimoji="0" lang="fr-FR" sz="1600" b="0" i="0" u="none" strike="noStrike" kern="1200" cap="none" spc="0" normalizeH="0" baseline="-25000" noProof="0">
                <a:ln>
                  <a:noFill/>
                </a:ln>
                <a:solidFill>
                  <a:srgbClr val="000000"/>
                </a:solidFill>
                <a:effectLst/>
                <a:uLnTx/>
                <a:uFillTx/>
                <a:latin typeface="Century Gothic" panose="020F0302020204030204"/>
                <a:ea typeface="+mn-ea"/>
                <a:cs typeface="+mn-cs"/>
              </a:rPr>
              <a:t>[plura</a:t>
            </a:r>
            <a:r>
              <a:rPr lang="fr-FR" sz="1600" baseline="-25000">
                <a:solidFill>
                  <a:srgbClr val="000000"/>
                </a:solidFill>
                <a:latin typeface="Century Gothic" panose="020F0302020204030204"/>
              </a:rPr>
              <a:t>l, formal</a:t>
            </a:r>
            <a:r>
              <a:rPr kumimoji="0" lang="fr-FR" sz="1600" b="0" i="0" u="none" strike="noStrike" kern="1200" cap="none" spc="0" normalizeH="0" baseline="-25000" noProof="0">
                <a:ln>
                  <a:noFill/>
                </a:ln>
                <a:solidFill>
                  <a:srgbClr val="000000"/>
                </a:solidFill>
                <a:effectLst/>
                <a:uLnTx/>
                <a:uFillTx/>
                <a:latin typeface="Century Gothic" panose="020F0302020204030204"/>
                <a:ea typeface="+mn-ea"/>
                <a:cs typeface="+mn-cs"/>
              </a:rPr>
              <a:t>]</a:t>
            </a:r>
            <a:endParaRPr kumimoji="0" lang="fr-FR" sz="1600" b="0" i="0" u="none" strike="noStrike" kern="1200" cap="none" spc="0" normalizeH="0" baseline="-25000" noProof="0" dirty="0">
              <a:ln>
                <a:noFill/>
              </a:ln>
              <a:solidFill>
                <a:srgbClr val="000000"/>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8A179678-3CB1-1245-9AA3-DA9F6C733C1B}"/>
              </a:ext>
            </a:extLst>
          </p:cNvPr>
          <p:cNvSpPr txBox="1"/>
          <p:nvPr/>
        </p:nvSpPr>
        <p:spPr>
          <a:xfrm>
            <a:off x="4266403" y="4188461"/>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fr-FR" sz="1600" b="1" dirty="0">
                <a:latin typeface="Century Gothic" panose="020F0302020204030204"/>
              </a:rPr>
              <a:t>ils/elles</a:t>
            </a:r>
          </a:p>
          <a:p>
            <a:pPr marL="0" marR="0" lvl="0" indent="0" algn="ctr" defTabSz="914400" rtl="0" eaLnBrk="1" fontAlgn="auto" latinLnBrk="0" hangingPunct="1">
              <a:spcBef>
                <a:spcPts val="0"/>
              </a:spcBef>
              <a:spcAft>
                <a:spcPts val="0"/>
              </a:spcAft>
              <a:buClrTx/>
              <a:buSzTx/>
              <a:buFontTx/>
              <a:buNone/>
              <a:tabLst/>
              <a:defRPr/>
            </a:pPr>
            <a:r>
              <a:rPr lang="en-GB" sz="1600" dirty="0">
                <a:solidFill>
                  <a:srgbClr val="000000"/>
                </a:solidFill>
                <a:latin typeface="Century Gothic" panose="020F0302020204030204"/>
              </a:rPr>
              <a:t>they</a:t>
            </a:r>
            <a:endParaRPr kumimoji="0" lang="en-US" sz="1600" b="0" i="0" u="none" strike="noStrike" kern="1200" cap="none" spc="0" normalizeH="0" baseline="-25000" noProof="0" dirty="0">
              <a:ln>
                <a:noFill/>
              </a:ln>
              <a:solidFill>
                <a:srgbClr val="000000"/>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6FF307DF-D376-BF44-925F-A2A2A0DB133B}"/>
              </a:ext>
            </a:extLst>
          </p:cNvPr>
          <p:cNvSpPr/>
          <p:nvPr/>
        </p:nvSpPr>
        <p:spPr>
          <a:xfrm>
            <a:off x="107999" y="4843957"/>
            <a:ext cx="671323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solidFill>
                  <a:srgbClr val="000000"/>
                </a:solidFill>
                <a:latin typeface="Century Gothic" panose="020F0302020204030204"/>
              </a:rPr>
              <a:t>The plural forms of </a:t>
            </a:r>
            <a:r>
              <a:rPr lang="fr-FR" sz="1600" i="1">
                <a:solidFill>
                  <a:srgbClr val="000000"/>
                </a:solidFill>
                <a:latin typeface="Century Gothic" panose="020F0302020204030204"/>
              </a:rPr>
              <a:t>être</a:t>
            </a:r>
            <a:r>
              <a:rPr lang="fr-FR" sz="1600">
                <a:solidFill>
                  <a:srgbClr val="000000"/>
                </a:solidFill>
                <a:latin typeface="Century Gothic" panose="020F0302020204030204"/>
              </a:rPr>
              <a:t> are: </a:t>
            </a:r>
            <a:endParaRPr lang="fr-FR" sz="1600" dirty="0">
              <a:solidFill>
                <a:srgbClr val="000000"/>
              </a:solidFill>
              <a:latin typeface="Century Gothic" panose="020F0302020204030204"/>
            </a:endParaRPr>
          </a:p>
        </p:txBody>
      </p:sp>
      <p:sp>
        <p:nvSpPr>
          <p:cNvPr id="54" name="TextBox 53">
            <a:extLst>
              <a:ext uri="{FF2B5EF4-FFF2-40B4-BE49-F238E27FC236}">
                <a16:creationId xmlns:a16="http://schemas.microsoft.com/office/drawing/2014/main" id="{1C869535-961D-A345-9B75-25EE362D3750}"/>
              </a:ext>
            </a:extLst>
          </p:cNvPr>
          <p:cNvSpPr txBox="1"/>
          <p:nvPr/>
        </p:nvSpPr>
        <p:spPr>
          <a:xfrm>
            <a:off x="107999" y="5220554"/>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fr-FR" sz="1600" b="1">
                <a:latin typeface="Century Gothic" panose="020F0302020204030204"/>
              </a:rPr>
              <a:t>nous sommes</a:t>
            </a:r>
          </a:p>
          <a:p>
            <a:pPr marL="0" marR="0" lvl="0" indent="0" algn="ctr" defTabSz="914400" rtl="0" eaLnBrk="1" fontAlgn="auto" latinLnBrk="0" hangingPunct="1">
              <a:spcBef>
                <a:spcPts val="0"/>
              </a:spcBef>
              <a:spcAft>
                <a:spcPts val="0"/>
              </a:spcAft>
              <a:buClrTx/>
              <a:buSzTx/>
              <a:buFontTx/>
              <a:buNone/>
              <a:tabLst/>
              <a:defRPr/>
            </a:pPr>
            <a:r>
              <a:rPr kumimoji="0" lang="fr-FR" sz="1600" b="0" i="0" u="none" strike="noStrike" kern="1200" cap="none" spc="0" normalizeH="0" baseline="0" noProof="0">
                <a:ln>
                  <a:noFill/>
                </a:ln>
                <a:solidFill>
                  <a:srgbClr val="000000"/>
                </a:solidFill>
                <a:effectLst/>
                <a:uLnTx/>
                <a:uFillTx/>
                <a:latin typeface="Century Gothic" panose="020F0302020204030204"/>
                <a:ea typeface="+mn-ea"/>
                <a:cs typeface="+mn-cs"/>
              </a:rPr>
              <a:t>we are</a:t>
            </a:r>
            <a:endPar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42E00DD7-5D30-1146-91C7-017034955EBC}"/>
              </a:ext>
            </a:extLst>
          </p:cNvPr>
          <p:cNvSpPr txBox="1"/>
          <p:nvPr/>
        </p:nvSpPr>
        <p:spPr>
          <a:xfrm>
            <a:off x="2193258" y="5220554"/>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fr-FR" sz="1600" b="1">
                <a:latin typeface="Century Gothic" panose="020F0302020204030204"/>
              </a:rPr>
              <a:t>vous êtes</a:t>
            </a:r>
          </a:p>
          <a:p>
            <a:pPr marL="0" marR="0" lvl="0" indent="0" algn="ctr" defTabSz="914400" rtl="0" eaLnBrk="1" fontAlgn="auto" latinLnBrk="0" hangingPunct="1">
              <a:spcBef>
                <a:spcPts val="0"/>
              </a:spcBef>
              <a:spcAft>
                <a:spcPts val="0"/>
              </a:spcAft>
              <a:buClrTx/>
              <a:buSzTx/>
              <a:buFontTx/>
              <a:buNone/>
              <a:tabLst/>
              <a:defRPr/>
            </a:pPr>
            <a:r>
              <a:rPr kumimoji="0" lang="fr-FR" sz="1600" b="0" i="0" u="none" strike="noStrike" kern="1200" cap="none" spc="0" normalizeH="0" baseline="0" noProof="0">
                <a:ln>
                  <a:noFill/>
                </a:ln>
                <a:solidFill>
                  <a:srgbClr val="000000"/>
                </a:solidFill>
                <a:effectLst/>
                <a:uLnTx/>
                <a:uFillTx/>
                <a:latin typeface="Century Gothic" panose="020F0302020204030204"/>
                <a:ea typeface="+mn-ea"/>
                <a:cs typeface="+mn-cs"/>
              </a:rPr>
              <a:t>you</a:t>
            </a:r>
            <a:r>
              <a:rPr kumimoji="0" lang="fr-FR" sz="1600" b="0" i="0" u="none" strike="noStrike" kern="1200" cap="none" spc="0" normalizeH="0" baseline="-25000" noProof="0">
                <a:ln>
                  <a:noFill/>
                </a:ln>
                <a:solidFill>
                  <a:srgbClr val="000000"/>
                </a:solidFill>
                <a:effectLst/>
                <a:uLnTx/>
                <a:uFillTx/>
                <a:latin typeface="Century Gothic" panose="020F0302020204030204"/>
                <a:ea typeface="+mn-ea"/>
                <a:cs typeface="+mn-cs"/>
              </a:rPr>
              <a:t>[pl., formal] </a:t>
            </a:r>
            <a:r>
              <a:rPr kumimoji="0" lang="fr-FR" sz="1600" b="0" i="0" u="none" strike="noStrike" kern="1200" cap="none" spc="0" normalizeH="0" baseline="0" noProof="0">
                <a:ln>
                  <a:noFill/>
                </a:ln>
                <a:solidFill>
                  <a:srgbClr val="000000"/>
                </a:solidFill>
                <a:effectLst/>
                <a:uLnTx/>
                <a:uFillTx/>
                <a:latin typeface="Century Gothic" panose="020F0302020204030204"/>
                <a:ea typeface="+mn-ea"/>
                <a:cs typeface="+mn-cs"/>
              </a:rPr>
              <a:t>are</a:t>
            </a:r>
            <a:endPar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5C51168D-F55C-2A4A-8D6A-DA3315115A8F}"/>
              </a:ext>
            </a:extLst>
          </p:cNvPr>
          <p:cNvSpPr txBox="1"/>
          <p:nvPr/>
        </p:nvSpPr>
        <p:spPr>
          <a:xfrm>
            <a:off x="4266403" y="5220554"/>
            <a:ext cx="198000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fr-FR" sz="1600" b="1">
                <a:latin typeface="Century Gothic" panose="020F0302020204030204"/>
              </a:rPr>
              <a:t>ils/elles sont</a:t>
            </a:r>
          </a:p>
          <a:p>
            <a:pPr marL="0" marR="0" lvl="0" indent="0" algn="ctr" defTabSz="914400" rtl="0" eaLnBrk="1" fontAlgn="auto" latinLnBrk="0" hangingPunct="1">
              <a:spcBef>
                <a:spcPts val="0"/>
              </a:spcBef>
              <a:spcAft>
                <a:spcPts val="0"/>
              </a:spcAft>
              <a:buClrTx/>
              <a:buSzTx/>
              <a:buFontTx/>
              <a:buNone/>
              <a:tabLst/>
              <a:defRPr/>
            </a:pPr>
            <a:r>
              <a:rPr kumimoji="0" lang="fr-FR" sz="1600" b="0" i="0" u="none" strike="noStrike" kern="1200" cap="none" spc="0" normalizeH="0" baseline="0" noProof="0">
                <a:ln>
                  <a:noFill/>
                </a:ln>
                <a:solidFill>
                  <a:srgbClr val="000000"/>
                </a:solidFill>
                <a:effectLst/>
                <a:uLnTx/>
                <a:uFillTx/>
                <a:latin typeface="Century Gothic" panose="020F0302020204030204"/>
                <a:ea typeface="+mn-ea"/>
                <a:cs typeface="+mn-cs"/>
              </a:rPr>
              <a:t>they are</a:t>
            </a:r>
            <a:endPar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D5E6A511-2946-B44A-9A63-AA249BC85F54}"/>
              </a:ext>
            </a:extLst>
          </p:cNvPr>
          <p:cNvSpPr txBox="1"/>
          <p:nvPr/>
        </p:nvSpPr>
        <p:spPr>
          <a:xfrm>
            <a:off x="107999" y="5950583"/>
            <a:ext cx="6376405" cy="108966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defTabSz="914400">
              <a:defRPr/>
            </a:pPr>
            <a:r>
              <a:rPr lang="en-GB" sz="1600">
                <a:latin typeface="Century Gothic" panose="020B0502020202020204" pitchFamily="34" charset="0"/>
              </a:rPr>
              <a:t>Some people who identify as </a:t>
            </a:r>
            <a:r>
              <a:rPr lang="en-GB" sz="1600" b="1">
                <a:latin typeface="Century Gothic" panose="020B0502020202020204" pitchFamily="34" charset="0"/>
              </a:rPr>
              <a:t>non-binary</a:t>
            </a:r>
            <a:r>
              <a:rPr lang="en-GB" sz="1600">
                <a:latin typeface="Century Gothic" panose="020B0502020202020204" pitchFamily="34" charset="0"/>
              </a:rPr>
              <a:t> use ‘</a:t>
            </a:r>
            <a:r>
              <a:rPr lang="en-GB" sz="1600" b="1">
                <a:latin typeface="Century Gothic" panose="020B0502020202020204" pitchFamily="34" charset="0"/>
              </a:rPr>
              <a:t>iel</a:t>
            </a:r>
            <a:r>
              <a:rPr lang="en-GB" sz="1600">
                <a:latin typeface="Century Gothic" panose="020B0502020202020204" pitchFamily="34" charset="0"/>
              </a:rPr>
              <a:t>’ or ‘</a:t>
            </a:r>
            <a:r>
              <a:rPr lang="en-GB" sz="1600" b="1">
                <a:latin typeface="Century Gothic" panose="020B0502020202020204" pitchFamily="34" charset="0"/>
              </a:rPr>
              <a:t>ol</a:t>
            </a:r>
            <a:r>
              <a:rPr lang="en-GB" sz="1600">
                <a:latin typeface="Century Gothic" panose="020B0502020202020204" pitchFamily="34" charset="0"/>
              </a:rPr>
              <a:t>’ as a </a:t>
            </a:r>
            <a:r>
              <a:rPr lang="en-GB" sz="1600" b="1">
                <a:latin typeface="Century Gothic" panose="020B0502020202020204" pitchFamily="34" charset="0"/>
              </a:rPr>
              <a:t>gender-neutral pronoun</a:t>
            </a:r>
            <a:r>
              <a:rPr lang="en-GB" sz="1600">
                <a:latin typeface="Century Gothic" panose="020B0502020202020204" pitchFamily="34" charset="0"/>
              </a:rPr>
              <a:t>, in the same way we use ‘</a:t>
            </a:r>
            <a:r>
              <a:rPr lang="en-GB" sz="1600" b="1">
                <a:latin typeface="Century Gothic" panose="020B0502020202020204" pitchFamily="34" charset="0"/>
              </a:rPr>
              <a:t>they</a:t>
            </a:r>
            <a:r>
              <a:rPr lang="en-GB" sz="1600">
                <a:latin typeface="Century Gothic" panose="020B0502020202020204" pitchFamily="34" charset="0"/>
              </a:rPr>
              <a:t>’ for one person in English. It is always best to </a:t>
            </a:r>
            <a:r>
              <a:rPr lang="en-GB" sz="1600" b="1">
                <a:latin typeface="Century Gothic" panose="020B0502020202020204" pitchFamily="34" charset="0"/>
              </a:rPr>
              <a:t>ask </a:t>
            </a:r>
            <a:r>
              <a:rPr lang="en-GB" sz="1600">
                <a:latin typeface="Century Gothic" panose="020B0502020202020204" pitchFamily="34" charset="0"/>
              </a:rPr>
              <a:t>a person how they would like to be addressed.</a:t>
            </a:r>
          </a:p>
        </p:txBody>
      </p:sp>
      <p:sp>
        <p:nvSpPr>
          <p:cNvPr id="62" name="Rectangle 61">
            <a:extLst>
              <a:ext uri="{FF2B5EF4-FFF2-40B4-BE49-F238E27FC236}">
                <a16:creationId xmlns:a16="http://schemas.microsoft.com/office/drawing/2014/main" id="{E2D8BC4B-E0AB-594A-81C9-066A1BEA184B}"/>
              </a:ext>
              <a:ext uri="{C183D7F6-B498-43B3-948B-1728B52AA6E4}">
                <adec:decorative xmlns:adec="http://schemas.microsoft.com/office/drawing/2017/decorative" val="1"/>
              </a:ext>
            </a:extLst>
          </p:cNvPr>
          <p:cNvSpPr/>
          <p:nvPr/>
        </p:nvSpPr>
        <p:spPr>
          <a:xfrm>
            <a:off x="107999" y="7410719"/>
            <a:ext cx="3310197" cy="4427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63" name="Title 1">
            <a:extLst>
              <a:ext uri="{FF2B5EF4-FFF2-40B4-BE49-F238E27FC236}">
                <a16:creationId xmlns:a16="http://schemas.microsoft.com/office/drawing/2014/main" id="{9D38DC13-985C-254E-8CDE-18FA01393192}"/>
              </a:ext>
            </a:extLst>
          </p:cNvPr>
          <p:cNvSpPr txBox="1">
            <a:spLocks/>
          </p:cNvSpPr>
          <p:nvPr/>
        </p:nvSpPr>
        <p:spPr bwMode="auto">
          <a:xfrm>
            <a:off x="118803" y="7408993"/>
            <a:ext cx="3310197" cy="44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eaLnBrk="1" hangingPunct="1"/>
            <a:r>
              <a:rPr lang="en-GB" sz="2000" b="1" kern="1200" dirty="0">
                <a:solidFill>
                  <a:srgbClr val="FFFFFF"/>
                </a:solidFill>
                <a:latin typeface="Century Gothic" panose="020B0502020202020204" pitchFamily="34" charset="0"/>
                <a:ea typeface="+mn-ea"/>
                <a:cs typeface="+mn-cs"/>
              </a:rPr>
              <a:t>Talking about identity [1]</a:t>
            </a:r>
            <a:endParaRPr lang="en-GB" kern="0" dirty="0"/>
          </a:p>
        </p:txBody>
      </p:sp>
      <p:sp>
        <p:nvSpPr>
          <p:cNvPr id="11" name="Rectangle 10">
            <a:extLst>
              <a:ext uri="{FF2B5EF4-FFF2-40B4-BE49-F238E27FC236}">
                <a16:creationId xmlns:a16="http://schemas.microsoft.com/office/drawing/2014/main" id="{187D3DE4-1B8E-4EF9-A0F4-FAE19AE97A2E}"/>
              </a:ext>
            </a:extLst>
          </p:cNvPr>
          <p:cNvSpPr/>
          <p:nvPr/>
        </p:nvSpPr>
        <p:spPr>
          <a:xfrm>
            <a:off x="4979121" y="741829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Vocabulaire</a:t>
            </a:r>
            <a:endParaRPr kumimoji="0" lang="fr-FR"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6" name="Rounded Rectangle 25"/>
          <p:cNvSpPr/>
          <p:nvPr/>
        </p:nvSpPr>
        <p:spPr>
          <a:xfrm>
            <a:off x="1088891" y="8085332"/>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Y7 &amp; Y8 vocab</a:t>
            </a:r>
          </a:p>
        </p:txBody>
      </p:sp>
      <p:pic>
        <p:nvPicPr>
          <p:cNvPr id="20" name="Picture 19" descr="QR code for 9.1.1.1 vocabulary Quizlet">
            <a:extLst>
              <a:ext uri="{FF2B5EF4-FFF2-40B4-BE49-F238E27FC236}">
                <a16:creationId xmlns:a16="http://schemas.microsoft.com/office/drawing/2014/main" id="{03720E0B-2C56-45F8-8145-845343E80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3745" y="7316866"/>
            <a:ext cx="900630" cy="900630"/>
          </a:xfrm>
          <a:prstGeom prst="rect">
            <a:avLst/>
          </a:prstGeom>
        </p:spPr>
      </p:pic>
      <p:pic>
        <p:nvPicPr>
          <p:cNvPr id="12" name="Picture 11" descr="Léa">
            <a:extLst>
              <a:ext uri="{FF2B5EF4-FFF2-40B4-BE49-F238E27FC236}">
                <a16:creationId xmlns:a16="http://schemas.microsoft.com/office/drawing/2014/main" id="{28AB63E6-425B-4B81-8E1F-150D314A6A1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10787" y="7822742"/>
            <a:ext cx="1149565" cy="1149565"/>
          </a:xfrm>
          <a:prstGeom prst="rect">
            <a:avLst/>
          </a:prstGeom>
        </p:spPr>
      </p:pic>
      <p:pic>
        <p:nvPicPr>
          <p:cNvPr id="16" name="Picture 15" descr="Stéphanie">
            <a:extLst>
              <a:ext uri="{FF2B5EF4-FFF2-40B4-BE49-F238E27FC236}">
                <a16:creationId xmlns:a16="http://schemas.microsoft.com/office/drawing/2014/main" id="{256A5F29-89BF-41B1-B6C2-29580B664EE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64673" y="7957549"/>
            <a:ext cx="1002028" cy="1002028"/>
          </a:xfrm>
          <a:prstGeom prst="rect">
            <a:avLst/>
          </a:prstGeom>
        </p:spPr>
      </p:pic>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17</a:t>
            </a:r>
          </a:p>
        </p:txBody>
      </p:sp>
    </p:spTree>
    <p:extLst>
      <p:ext uri="{BB962C8B-B14F-4D97-AF65-F5344CB8AC3E}">
        <p14:creationId xmlns:p14="http://schemas.microsoft.com/office/powerpoint/2010/main" val="676757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descr="Grey rectangle with text: T3.2 Semaine 4">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2</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033FA656-AED3-A944-9EBB-F84AF5CB196F}"/>
              </a:ext>
            </a:extLst>
          </p:cNvPr>
          <p:cNvSpPr/>
          <p:nvPr/>
        </p:nvSpPr>
        <p:spPr>
          <a:xfrm>
            <a:off x="107999" y="683125"/>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-ER </a:t>
            </a: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in the </a:t>
            </a:r>
            <a:r>
              <a:rPr lang="fr-FR" b="1" dirty="0" err="1">
                <a:solidFill>
                  <a:srgbClr val="000000"/>
                </a:solidFill>
                <a:latin typeface="Century Gothic" panose="020B0502020202020204" pitchFamily="34" charset="0"/>
              </a:rPr>
              <a:t>present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endParaRPr lang="en-GB" dirty="0">
              <a:solidFill>
                <a:srgbClr val="000000"/>
              </a:solidFill>
              <a:latin typeface="Century Gothic" panose="020B0502020202020204" pitchFamily="34" charset="0"/>
            </a:endParaRPr>
          </a:p>
        </p:txBody>
      </p:sp>
      <p:sp>
        <p:nvSpPr>
          <p:cNvPr id="68" name="Rectangle 67">
            <a:extLst>
              <a:ext uri="{FF2B5EF4-FFF2-40B4-BE49-F238E27FC236}">
                <a16:creationId xmlns:a16="http://schemas.microsoft.com/office/drawing/2014/main" id="{F2CE871B-8DE7-234B-953D-E22D818DE02E}"/>
              </a:ext>
            </a:extLst>
          </p:cNvPr>
          <p:cNvSpPr/>
          <p:nvPr/>
        </p:nvSpPr>
        <p:spPr>
          <a:xfrm>
            <a:off x="107999" y="1022936"/>
            <a:ext cx="6676200" cy="584775"/>
          </a:xfrm>
          <a:prstGeom prst="rect">
            <a:avLst/>
          </a:prstGeom>
        </p:spPr>
        <p:txBody>
          <a:bodyPr wrap="square">
            <a:spAutoFit/>
          </a:bodyPr>
          <a:lstStyle/>
          <a:p>
            <a:pPr lvl="0"/>
            <a:r>
              <a:rPr lang="en-GB" sz="1600" dirty="0">
                <a:latin typeface="Century Gothic" panose="020F0302020204030204"/>
              </a:rPr>
              <a:t>To form the singular forms of -ER verbs in the present tense, we take the long form of the verb, remove –er, and then: </a:t>
            </a:r>
            <a:endParaRPr lang="fr-FR" sz="1600" dirty="0">
              <a:latin typeface="Century Gothic" panose="020F0302020204030204"/>
            </a:endParaRPr>
          </a:p>
        </p:txBody>
      </p:sp>
      <p:sp>
        <p:nvSpPr>
          <p:cNvPr id="69" name="Rectangle 68">
            <a:extLst>
              <a:ext uri="{FF2B5EF4-FFF2-40B4-BE49-F238E27FC236}">
                <a16:creationId xmlns:a16="http://schemas.microsoft.com/office/drawing/2014/main" id="{4C16EE30-BD34-3745-A7D7-D68224A9CDD2}"/>
              </a:ext>
            </a:extLst>
          </p:cNvPr>
          <p:cNvSpPr/>
          <p:nvPr/>
        </p:nvSpPr>
        <p:spPr>
          <a:xfrm>
            <a:off x="107999" y="1607711"/>
            <a:ext cx="1326231" cy="338554"/>
          </a:xfrm>
          <a:prstGeom prst="rect">
            <a:avLst/>
          </a:prstGeom>
        </p:spPr>
        <p:txBody>
          <a:bodyPr wrap="square">
            <a:spAutoFit/>
          </a:bodyPr>
          <a:lstStyle/>
          <a:p>
            <a:pPr lvl="0"/>
            <a:r>
              <a:rPr lang="en-GB" sz="1600" b="1" dirty="0">
                <a:latin typeface="Century Gothic" panose="020F0302020204030204"/>
              </a:rPr>
              <a:t>Long form:</a:t>
            </a:r>
            <a:endParaRPr lang="fr-FR" sz="1600" b="1" dirty="0">
              <a:latin typeface="Century Gothic" panose="020F0302020204030204"/>
            </a:endParaRPr>
          </a:p>
        </p:txBody>
      </p:sp>
      <p:sp>
        <p:nvSpPr>
          <p:cNvPr id="71" name="Rectangle 70">
            <a:extLst>
              <a:ext uri="{FF2B5EF4-FFF2-40B4-BE49-F238E27FC236}">
                <a16:creationId xmlns:a16="http://schemas.microsoft.com/office/drawing/2014/main" id="{669DAF0E-3ECB-F148-8585-644CFADC69D6}"/>
              </a:ext>
            </a:extLst>
          </p:cNvPr>
          <p:cNvSpPr/>
          <p:nvPr/>
        </p:nvSpPr>
        <p:spPr>
          <a:xfrm>
            <a:off x="2371035" y="1607711"/>
            <a:ext cx="1326231" cy="338554"/>
          </a:xfrm>
          <a:prstGeom prst="rect">
            <a:avLst/>
          </a:prstGeom>
        </p:spPr>
        <p:txBody>
          <a:bodyPr wrap="square">
            <a:spAutoFit/>
          </a:bodyPr>
          <a:lstStyle/>
          <a:p>
            <a:pPr lvl="0" algn="r"/>
            <a:r>
              <a:rPr lang="en-GB" sz="1600" dirty="0" err="1">
                <a:latin typeface="Century Gothic" panose="020F0302020204030204"/>
              </a:rPr>
              <a:t>regard</a:t>
            </a:r>
            <a:r>
              <a:rPr lang="en-GB" sz="1600" b="1" dirty="0" err="1">
                <a:latin typeface="Century Gothic" panose="020F0302020204030204"/>
              </a:rPr>
              <a:t>er</a:t>
            </a:r>
            <a:endParaRPr lang="fr-FR" sz="1600" b="1" dirty="0">
              <a:latin typeface="Century Gothic" panose="020F0302020204030204"/>
            </a:endParaRPr>
          </a:p>
        </p:txBody>
      </p:sp>
      <p:sp>
        <p:nvSpPr>
          <p:cNvPr id="70" name="Rectangle 69">
            <a:extLst>
              <a:ext uri="{FF2B5EF4-FFF2-40B4-BE49-F238E27FC236}">
                <a16:creationId xmlns:a16="http://schemas.microsoft.com/office/drawing/2014/main" id="{A5488B99-86F2-6A4D-A4E7-B67ACFFE694C}"/>
              </a:ext>
            </a:extLst>
          </p:cNvPr>
          <p:cNvSpPr/>
          <p:nvPr/>
        </p:nvSpPr>
        <p:spPr>
          <a:xfrm>
            <a:off x="107999" y="1946265"/>
            <a:ext cx="2184264" cy="338554"/>
          </a:xfrm>
          <a:prstGeom prst="rect">
            <a:avLst/>
          </a:prstGeom>
        </p:spPr>
        <p:txBody>
          <a:bodyPr wrap="square">
            <a:spAutoFit/>
          </a:bodyPr>
          <a:lstStyle/>
          <a:p>
            <a:pPr lvl="0"/>
            <a:r>
              <a:rPr lang="en-GB" sz="1600" b="1" dirty="0">
                <a:latin typeface="Century Gothic" panose="020F0302020204030204"/>
              </a:rPr>
              <a:t>Singular short forms:</a:t>
            </a:r>
            <a:endParaRPr lang="fr-FR" sz="1600" b="1" dirty="0">
              <a:latin typeface="Century Gothic" panose="020F0302020204030204"/>
            </a:endParaRPr>
          </a:p>
        </p:txBody>
      </p:sp>
      <p:sp>
        <p:nvSpPr>
          <p:cNvPr id="72" name="Rectangle 71">
            <a:extLst>
              <a:ext uri="{FF2B5EF4-FFF2-40B4-BE49-F238E27FC236}">
                <a16:creationId xmlns:a16="http://schemas.microsoft.com/office/drawing/2014/main" id="{73A5EA23-68DB-404F-9096-536528763E29}"/>
              </a:ext>
            </a:extLst>
          </p:cNvPr>
          <p:cNvSpPr/>
          <p:nvPr/>
        </p:nvSpPr>
        <p:spPr>
          <a:xfrm>
            <a:off x="2371035" y="1946265"/>
            <a:ext cx="1326231" cy="338554"/>
          </a:xfrm>
          <a:prstGeom prst="rect">
            <a:avLst/>
          </a:prstGeom>
        </p:spPr>
        <p:txBody>
          <a:bodyPr wrap="square">
            <a:spAutoFit/>
          </a:bodyPr>
          <a:lstStyle/>
          <a:p>
            <a:pPr lvl="0" algn="r"/>
            <a:r>
              <a:rPr lang="en-GB" sz="1600" dirty="0">
                <a:latin typeface="Century Gothic" panose="020F0302020204030204"/>
              </a:rPr>
              <a:t>je </a:t>
            </a:r>
            <a:r>
              <a:rPr lang="en-GB" sz="1600" dirty="0" err="1">
                <a:latin typeface="Century Gothic" panose="020F0302020204030204"/>
              </a:rPr>
              <a:t>regard</a:t>
            </a:r>
            <a:r>
              <a:rPr lang="en-GB" sz="1600" b="1" dirty="0" err="1">
                <a:latin typeface="Century Gothic" panose="020F0302020204030204"/>
              </a:rPr>
              <a:t>e</a:t>
            </a:r>
            <a:endParaRPr lang="fr-FR" sz="1600" b="1" dirty="0">
              <a:latin typeface="Century Gothic" panose="020F0302020204030204"/>
            </a:endParaRPr>
          </a:p>
        </p:txBody>
      </p:sp>
      <p:sp>
        <p:nvSpPr>
          <p:cNvPr id="75" name="TextBox 74">
            <a:extLst>
              <a:ext uri="{FF2B5EF4-FFF2-40B4-BE49-F238E27FC236}">
                <a16:creationId xmlns:a16="http://schemas.microsoft.com/office/drawing/2014/main" id="{F522D74B-0C4D-2C41-9B29-8725F00F1C58}"/>
              </a:ext>
            </a:extLst>
          </p:cNvPr>
          <p:cNvSpPr txBox="1"/>
          <p:nvPr/>
        </p:nvSpPr>
        <p:spPr>
          <a:xfrm>
            <a:off x="3775424" y="1979334"/>
            <a:ext cx="1045322"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add -e</a:t>
            </a:r>
          </a:p>
        </p:txBody>
      </p:sp>
      <p:sp>
        <p:nvSpPr>
          <p:cNvPr id="73" name="Rectangle 72">
            <a:extLst>
              <a:ext uri="{FF2B5EF4-FFF2-40B4-BE49-F238E27FC236}">
                <a16:creationId xmlns:a16="http://schemas.microsoft.com/office/drawing/2014/main" id="{450BCBF3-1767-7F47-BC89-A96998EB50A4}"/>
              </a:ext>
            </a:extLst>
          </p:cNvPr>
          <p:cNvSpPr/>
          <p:nvPr/>
        </p:nvSpPr>
        <p:spPr>
          <a:xfrm>
            <a:off x="2371035" y="2284819"/>
            <a:ext cx="1326231" cy="338554"/>
          </a:xfrm>
          <a:prstGeom prst="rect">
            <a:avLst/>
          </a:prstGeom>
        </p:spPr>
        <p:txBody>
          <a:bodyPr wrap="square">
            <a:spAutoFit/>
          </a:bodyPr>
          <a:lstStyle/>
          <a:p>
            <a:pPr lvl="0" algn="r"/>
            <a:r>
              <a:rPr lang="en-GB" sz="1600" dirty="0" err="1">
                <a:latin typeface="Century Gothic" panose="020F0302020204030204"/>
              </a:rPr>
              <a:t>tu</a:t>
            </a:r>
            <a:r>
              <a:rPr lang="en-GB" sz="1600" dirty="0">
                <a:latin typeface="Century Gothic" panose="020F0302020204030204"/>
              </a:rPr>
              <a:t> </a:t>
            </a:r>
            <a:r>
              <a:rPr lang="en-GB" sz="1600" dirty="0" err="1">
                <a:latin typeface="Century Gothic" panose="020F0302020204030204"/>
              </a:rPr>
              <a:t>regard</a:t>
            </a:r>
            <a:r>
              <a:rPr lang="en-GB" sz="1600" b="1" dirty="0" err="1">
                <a:latin typeface="Century Gothic" panose="020F0302020204030204"/>
              </a:rPr>
              <a:t>es</a:t>
            </a:r>
            <a:endParaRPr lang="fr-FR" sz="1600" b="1" dirty="0">
              <a:latin typeface="Century Gothic" panose="020F0302020204030204"/>
            </a:endParaRPr>
          </a:p>
        </p:txBody>
      </p:sp>
      <p:sp>
        <p:nvSpPr>
          <p:cNvPr id="76" name="TextBox 75">
            <a:extLst>
              <a:ext uri="{FF2B5EF4-FFF2-40B4-BE49-F238E27FC236}">
                <a16:creationId xmlns:a16="http://schemas.microsoft.com/office/drawing/2014/main" id="{D338C7DF-4DC1-6241-A6F0-79D2D32D4232}"/>
              </a:ext>
            </a:extLst>
          </p:cNvPr>
          <p:cNvSpPr txBox="1"/>
          <p:nvPr/>
        </p:nvSpPr>
        <p:spPr>
          <a:xfrm>
            <a:off x="3775424" y="2317888"/>
            <a:ext cx="1045322"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add -es</a:t>
            </a:r>
          </a:p>
        </p:txBody>
      </p:sp>
      <p:sp>
        <p:nvSpPr>
          <p:cNvPr id="74" name="Rectangle 73">
            <a:extLst>
              <a:ext uri="{FF2B5EF4-FFF2-40B4-BE49-F238E27FC236}">
                <a16:creationId xmlns:a16="http://schemas.microsoft.com/office/drawing/2014/main" id="{E176666D-733D-6D48-A59D-7442C966E313}"/>
              </a:ext>
            </a:extLst>
          </p:cNvPr>
          <p:cNvSpPr/>
          <p:nvPr/>
        </p:nvSpPr>
        <p:spPr>
          <a:xfrm>
            <a:off x="1791222" y="2623373"/>
            <a:ext cx="1906043" cy="338554"/>
          </a:xfrm>
          <a:prstGeom prst="rect">
            <a:avLst/>
          </a:prstGeom>
        </p:spPr>
        <p:txBody>
          <a:bodyPr wrap="square">
            <a:spAutoFit/>
          </a:bodyPr>
          <a:lstStyle/>
          <a:p>
            <a:pPr lvl="0" algn="r"/>
            <a:r>
              <a:rPr lang="en-GB" sz="1600" dirty="0">
                <a:latin typeface="Century Gothic" panose="020F0302020204030204"/>
              </a:rPr>
              <a:t>il/</a:t>
            </a:r>
            <a:r>
              <a:rPr lang="en-GB" sz="1600" dirty="0" err="1">
                <a:latin typeface="Century Gothic" panose="020F0302020204030204"/>
              </a:rPr>
              <a:t>elle</a:t>
            </a:r>
            <a:r>
              <a:rPr lang="en-GB" sz="1600" dirty="0">
                <a:latin typeface="Century Gothic" panose="020F0302020204030204"/>
              </a:rPr>
              <a:t> </a:t>
            </a:r>
            <a:r>
              <a:rPr lang="en-GB" sz="1600" dirty="0" err="1">
                <a:latin typeface="Century Gothic" panose="020F0302020204030204"/>
              </a:rPr>
              <a:t>regard</a:t>
            </a:r>
            <a:r>
              <a:rPr lang="en-GB" sz="1600" b="1" dirty="0" err="1">
                <a:latin typeface="Century Gothic" panose="020F0302020204030204"/>
              </a:rPr>
              <a:t>e</a:t>
            </a:r>
            <a:endParaRPr lang="fr-FR" sz="1600" b="1" dirty="0">
              <a:latin typeface="Century Gothic" panose="020F0302020204030204"/>
            </a:endParaRPr>
          </a:p>
        </p:txBody>
      </p:sp>
      <p:sp>
        <p:nvSpPr>
          <p:cNvPr id="77" name="TextBox 76">
            <a:extLst>
              <a:ext uri="{FF2B5EF4-FFF2-40B4-BE49-F238E27FC236}">
                <a16:creationId xmlns:a16="http://schemas.microsoft.com/office/drawing/2014/main" id="{11DE1B93-88BC-1047-86E5-28AF5C8E33F6}"/>
              </a:ext>
            </a:extLst>
          </p:cNvPr>
          <p:cNvSpPr txBox="1"/>
          <p:nvPr/>
        </p:nvSpPr>
        <p:spPr>
          <a:xfrm>
            <a:off x="3775424" y="2656442"/>
            <a:ext cx="1045322"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add -e</a:t>
            </a:r>
          </a:p>
        </p:txBody>
      </p:sp>
      <p:sp>
        <p:nvSpPr>
          <p:cNvPr id="3" name="Rounded Rectangular Callout 2">
            <a:extLst>
              <a:ext uri="{FF2B5EF4-FFF2-40B4-BE49-F238E27FC236}">
                <a16:creationId xmlns:a16="http://schemas.microsoft.com/office/drawing/2014/main" id="{E172C2DA-A4DB-0B48-93CD-C0B644CF08F1}"/>
              </a:ext>
            </a:extLst>
          </p:cNvPr>
          <p:cNvSpPr/>
          <p:nvPr/>
        </p:nvSpPr>
        <p:spPr>
          <a:xfrm>
            <a:off x="5057016" y="1572640"/>
            <a:ext cx="1703540" cy="1444523"/>
          </a:xfrm>
          <a:prstGeom prst="wedgeRoundRectCallout">
            <a:avLst>
              <a:gd name="adj1" fmla="val -58701"/>
              <a:gd name="adj2" fmla="val -23305"/>
              <a:gd name="adj3" fmla="val 16667"/>
            </a:avLst>
          </a:prstGeom>
          <a:solidFill>
            <a:schemeClr val="accent5"/>
          </a:solidFill>
          <a:ln w="12700" cap="flat" cmpd="sng" algn="ctr">
            <a:solidFill>
              <a:schemeClr val="tx1"/>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400" b="1" i="0" u="none" strike="noStrike" kern="0" cap="none" spc="0" normalizeH="0" baseline="0" noProof="0" dirty="0">
                <a:ln>
                  <a:noFill/>
                </a:ln>
                <a:effectLst/>
                <a:uLnTx/>
                <a:uFillTx/>
                <a:latin typeface="Century Gothic" panose="020F0302020204030204"/>
                <a:ea typeface="+mn-ea"/>
                <a:cs typeface="+mn-cs"/>
              </a:rPr>
              <a:t>Long form:</a:t>
            </a:r>
            <a:r>
              <a:rPr lang="en-US" sz="1400" b="1" kern="0" dirty="0">
                <a:latin typeface="Century Gothic" panose="020F0302020204030204"/>
              </a:rPr>
              <a:t> </a:t>
            </a:r>
            <a:r>
              <a:rPr lang="en-US" sz="1400" kern="0" dirty="0">
                <a:latin typeface="Century Gothic" panose="020F0302020204030204"/>
              </a:rPr>
              <a:t>infinitive / dictionary form</a:t>
            </a:r>
          </a:p>
          <a:p>
            <a:pPr marL="0" marR="0" indent="0" algn="ctr" defTabSz="914400" eaLnBrk="1" fontAlgn="auto" latinLnBrk="0" hangingPunct="1">
              <a:lnSpc>
                <a:spcPct val="100000"/>
              </a:lnSpc>
              <a:spcBef>
                <a:spcPts val="0"/>
              </a:spcBef>
              <a:spcAft>
                <a:spcPts val="0"/>
              </a:spcAft>
              <a:buClrTx/>
              <a:buSzTx/>
              <a:buFontTx/>
              <a:buNone/>
              <a:tabLst/>
            </a:pPr>
            <a:r>
              <a:rPr kumimoji="0" lang="en-US" sz="1400" b="1" i="0" u="none" strike="noStrike" kern="0" cap="none" spc="0" normalizeH="0" baseline="0" noProof="0" dirty="0">
                <a:ln>
                  <a:noFill/>
                </a:ln>
                <a:effectLst/>
                <a:uLnTx/>
                <a:uFillTx/>
                <a:latin typeface="Century Gothic" panose="020F0302020204030204"/>
                <a:ea typeface="+mn-ea"/>
                <a:cs typeface="+mn-cs"/>
              </a:rPr>
              <a:t>Short form: </a:t>
            </a:r>
            <a:r>
              <a:rPr kumimoji="0" lang="en-US" sz="1400" i="0" u="none" strike="noStrike" kern="0" cap="none" spc="0" normalizeH="0" baseline="0" noProof="0" dirty="0">
                <a:ln>
                  <a:noFill/>
                </a:ln>
                <a:effectLst/>
                <a:uLnTx/>
                <a:uFillTx/>
                <a:latin typeface="Century Gothic" panose="020F0302020204030204"/>
                <a:ea typeface="+mn-ea"/>
                <a:cs typeface="+mn-cs"/>
              </a:rPr>
              <a:t>form that goes with the pronoun</a:t>
            </a:r>
            <a:endParaRPr kumimoji="0" lang="en-US" sz="1400" b="1" i="0" u="none" strike="noStrike" kern="0" cap="none" spc="0" normalizeH="0" baseline="0" noProof="0" dirty="0">
              <a:ln>
                <a:noFill/>
              </a:ln>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BDDDA294-F80A-9D4F-AD69-A6E3B5F6A21F}"/>
              </a:ext>
            </a:extLst>
          </p:cNvPr>
          <p:cNvSpPr/>
          <p:nvPr/>
        </p:nvSpPr>
        <p:spPr>
          <a:xfrm>
            <a:off x="172381" y="2963321"/>
            <a:ext cx="4503155" cy="369332"/>
          </a:xfrm>
          <a:prstGeom prst="rect">
            <a:avLst/>
          </a:prstGeom>
        </p:spPr>
        <p:txBody>
          <a:bodyPr wrap="square">
            <a:spAutoFit/>
          </a:bodyPr>
          <a:lstStyle/>
          <a:p>
            <a:pPr fontAlgn="base">
              <a:spcBef>
                <a:spcPct val="0"/>
              </a:spcBef>
              <a:spcAft>
                <a:spcPct val="0"/>
              </a:spcAft>
            </a:pPr>
            <a:r>
              <a:rPr lang="fr-FR" b="1" i="1" dirty="0">
                <a:solidFill>
                  <a:srgbClr val="000000"/>
                </a:solidFill>
                <a:latin typeface="Century Gothic" panose="020B0502020202020204" pitchFamily="34" charset="0"/>
              </a:rPr>
              <a:t>Pour</a:t>
            </a:r>
            <a:r>
              <a:rPr lang="fr-FR" b="1" dirty="0">
                <a:solidFill>
                  <a:srgbClr val="000000"/>
                </a:solidFill>
                <a:latin typeface="Century Gothic" panose="020B0502020202020204" pitchFamily="34" charset="0"/>
              </a:rPr>
              <a:t> and </a:t>
            </a:r>
            <a:r>
              <a:rPr lang="fr-FR" b="1" i="1" dirty="0">
                <a:solidFill>
                  <a:srgbClr val="000000"/>
                </a:solidFill>
                <a:latin typeface="Century Gothic" panose="020B0502020202020204" pitchFamily="34" charset="0"/>
              </a:rPr>
              <a:t>sans</a:t>
            </a:r>
            <a:r>
              <a:rPr lang="fr-FR" b="1" dirty="0">
                <a:solidFill>
                  <a:srgbClr val="000000"/>
                </a:solidFill>
                <a:latin typeface="Century Gothic" panose="020B0502020202020204" pitchFamily="34" charset="0"/>
              </a:rPr>
              <a:t> + infinitive</a:t>
            </a:r>
            <a:endParaRPr lang="en-GB" i="1" dirty="0">
              <a:solidFill>
                <a:srgbClr val="000000"/>
              </a:solidFill>
              <a:latin typeface="Century Gothic" panose="020B0502020202020204" pitchFamily="34" charset="0"/>
            </a:endParaRPr>
          </a:p>
        </p:txBody>
      </p:sp>
      <p:sp>
        <p:nvSpPr>
          <p:cNvPr id="79" name="Rectangle 78">
            <a:extLst>
              <a:ext uri="{FF2B5EF4-FFF2-40B4-BE49-F238E27FC236}">
                <a16:creationId xmlns:a16="http://schemas.microsoft.com/office/drawing/2014/main" id="{64807D69-4146-F04F-A896-C2AA6969EE71}"/>
              </a:ext>
            </a:extLst>
          </p:cNvPr>
          <p:cNvSpPr/>
          <p:nvPr/>
        </p:nvSpPr>
        <p:spPr>
          <a:xfrm>
            <a:off x="172381" y="3303132"/>
            <a:ext cx="6676200" cy="338554"/>
          </a:xfrm>
          <a:prstGeom prst="rect">
            <a:avLst/>
          </a:prstGeom>
        </p:spPr>
        <p:txBody>
          <a:bodyPr wrap="square">
            <a:spAutoFit/>
          </a:bodyPr>
          <a:lstStyle/>
          <a:p>
            <a:pPr lvl="0"/>
            <a:r>
              <a:rPr lang="en-GB" sz="1600" b="1" dirty="0">
                <a:latin typeface="Century Gothic" panose="020F0302020204030204"/>
              </a:rPr>
              <a:t>Pour</a:t>
            </a:r>
            <a:r>
              <a:rPr lang="en-GB" sz="1600" dirty="0">
                <a:latin typeface="Century Gothic" panose="020F0302020204030204"/>
              </a:rPr>
              <a:t> means </a:t>
            </a:r>
            <a:r>
              <a:rPr lang="en-GB" sz="1600" b="1" dirty="0">
                <a:latin typeface="Century Gothic" panose="020F0302020204030204"/>
              </a:rPr>
              <a:t>‘(in order) to’ </a:t>
            </a:r>
            <a:r>
              <a:rPr lang="en-GB" sz="1600" dirty="0">
                <a:latin typeface="Century Gothic" panose="020F0302020204030204"/>
              </a:rPr>
              <a:t>and </a:t>
            </a:r>
            <a:r>
              <a:rPr lang="en-GB" sz="1600" b="1" dirty="0">
                <a:latin typeface="Century Gothic" panose="020F0302020204030204"/>
              </a:rPr>
              <a:t>sans</a:t>
            </a:r>
            <a:r>
              <a:rPr lang="en-GB" sz="1600" dirty="0">
                <a:latin typeface="Century Gothic" panose="020F0302020204030204"/>
              </a:rPr>
              <a:t> means </a:t>
            </a:r>
            <a:r>
              <a:rPr lang="en-GB" sz="1600" b="1" dirty="0">
                <a:latin typeface="Century Gothic" panose="020F0302020204030204"/>
              </a:rPr>
              <a:t>‘without’.</a:t>
            </a:r>
            <a:endParaRPr lang="fr-FR" sz="1600" b="1" dirty="0">
              <a:latin typeface="Century Gothic" panose="020F0302020204030204"/>
            </a:endParaRPr>
          </a:p>
        </p:txBody>
      </p:sp>
      <p:sp>
        <p:nvSpPr>
          <p:cNvPr id="80" name="Rectangle 79">
            <a:extLst>
              <a:ext uri="{FF2B5EF4-FFF2-40B4-BE49-F238E27FC236}">
                <a16:creationId xmlns:a16="http://schemas.microsoft.com/office/drawing/2014/main" id="{315962C7-4F62-F843-A835-AAF4434BC0F5}"/>
              </a:ext>
            </a:extLst>
          </p:cNvPr>
          <p:cNvSpPr/>
          <p:nvPr/>
        </p:nvSpPr>
        <p:spPr>
          <a:xfrm>
            <a:off x="172381" y="3639035"/>
            <a:ext cx="6676200" cy="584775"/>
          </a:xfrm>
          <a:prstGeom prst="rect">
            <a:avLst/>
          </a:prstGeom>
        </p:spPr>
        <p:txBody>
          <a:bodyPr wrap="square">
            <a:spAutoFit/>
          </a:bodyPr>
          <a:lstStyle/>
          <a:p>
            <a:pPr lvl="0"/>
            <a:r>
              <a:rPr lang="en-GB" sz="1600" dirty="0">
                <a:latin typeface="Century Gothic" panose="020F0302020204030204"/>
              </a:rPr>
              <a:t>To say ‘(in order) to do something’ or ‘without doing something’, we use pour/sans before a verb in the infinitive (long form). </a:t>
            </a:r>
          </a:p>
        </p:txBody>
      </p:sp>
      <p:sp>
        <p:nvSpPr>
          <p:cNvPr id="81" name="Rectangle 80">
            <a:extLst>
              <a:ext uri="{FF2B5EF4-FFF2-40B4-BE49-F238E27FC236}">
                <a16:creationId xmlns:a16="http://schemas.microsoft.com/office/drawing/2014/main" id="{866CDA75-3FD1-A043-B107-60C3FE4F24B5}"/>
              </a:ext>
            </a:extLst>
          </p:cNvPr>
          <p:cNvSpPr/>
          <p:nvPr/>
        </p:nvSpPr>
        <p:spPr>
          <a:xfrm>
            <a:off x="181800" y="4260146"/>
            <a:ext cx="3065253" cy="323165"/>
          </a:xfrm>
          <a:prstGeom prst="rect">
            <a:avLst/>
          </a:prstGeom>
        </p:spPr>
        <p:txBody>
          <a:bodyPr wrap="square">
            <a:spAutoFit/>
          </a:bodyPr>
          <a:lstStyle/>
          <a:p>
            <a:pPr lvl="0"/>
            <a:r>
              <a:rPr lang="en-GB" sz="1500" dirty="0">
                <a:latin typeface="Century Gothic" panose="020F0302020204030204"/>
              </a:rPr>
              <a:t>Elle </a:t>
            </a:r>
            <a:r>
              <a:rPr lang="en-GB" sz="1500" dirty="0" err="1">
                <a:latin typeface="Century Gothic" panose="020F0302020204030204"/>
              </a:rPr>
              <a:t>travaille</a:t>
            </a:r>
            <a:r>
              <a:rPr lang="en-GB" sz="1500" dirty="0">
                <a:latin typeface="Century Gothic" panose="020F0302020204030204"/>
              </a:rPr>
              <a:t> dur </a:t>
            </a:r>
            <a:r>
              <a:rPr lang="en-GB" sz="1500" b="1" dirty="0">
                <a:latin typeface="Century Gothic" panose="020F0302020204030204"/>
              </a:rPr>
              <a:t>pour</a:t>
            </a:r>
            <a:r>
              <a:rPr lang="en-GB" sz="1500" dirty="0">
                <a:latin typeface="Century Gothic" panose="020F0302020204030204"/>
              </a:rPr>
              <a:t> </a:t>
            </a:r>
            <a:r>
              <a:rPr lang="en-GB" sz="1500" dirty="0" err="1">
                <a:latin typeface="Century Gothic" panose="020F0302020204030204"/>
              </a:rPr>
              <a:t>réussir</a:t>
            </a:r>
            <a:r>
              <a:rPr lang="en-GB" sz="1500" dirty="0">
                <a:latin typeface="Century Gothic" panose="020F0302020204030204"/>
              </a:rPr>
              <a:t>.</a:t>
            </a:r>
          </a:p>
        </p:txBody>
      </p:sp>
      <p:sp>
        <p:nvSpPr>
          <p:cNvPr id="82" name="Rectangle 81">
            <a:extLst>
              <a:ext uri="{FF2B5EF4-FFF2-40B4-BE49-F238E27FC236}">
                <a16:creationId xmlns:a16="http://schemas.microsoft.com/office/drawing/2014/main" id="{5A861C87-995B-4147-A2B4-A27679FE2CAE}"/>
              </a:ext>
            </a:extLst>
          </p:cNvPr>
          <p:cNvSpPr/>
          <p:nvPr/>
        </p:nvSpPr>
        <p:spPr>
          <a:xfrm>
            <a:off x="3166808" y="4257495"/>
            <a:ext cx="3978831" cy="323165"/>
          </a:xfrm>
          <a:prstGeom prst="rect">
            <a:avLst/>
          </a:prstGeom>
        </p:spPr>
        <p:txBody>
          <a:bodyPr wrap="square">
            <a:spAutoFit/>
          </a:bodyPr>
          <a:lstStyle/>
          <a:p>
            <a:pPr lvl="0"/>
            <a:r>
              <a:rPr lang="en-GB" sz="1500" dirty="0">
                <a:latin typeface="Century Gothic" panose="020F0302020204030204"/>
              </a:rPr>
              <a:t>She works hard (in order) to succeed.</a:t>
            </a:r>
          </a:p>
        </p:txBody>
      </p:sp>
      <p:sp>
        <p:nvSpPr>
          <p:cNvPr id="83" name="Rectangle 82">
            <a:extLst>
              <a:ext uri="{FF2B5EF4-FFF2-40B4-BE49-F238E27FC236}">
                <a16:creationId xmlns:a16="http://schemas.microsoft.com/office/drawing/2014/main" id="{B6E03275-B07A-A74C-B13E-2D9655E0D1A5}"/>
              </a:ext>
            </a:extLst>
          </p:cNvPr>
          <p:cNvSpPr/>
          <p:nvPr/>
        </p:nvSpPr>
        <p:spPr>
          <a:xfrm>
            <a:off x="181800" y="4624278"/>
            <a:ext cx="3065253" cy="323165"/>
          </a:xfrm>
          <a:prstGeom prst="rect">
            <a:avLst/>
          </a:prstGeom>
        </p:spPr>
        <p:txBody>
          <a:bodyPr wrap="square">
            <a:spAutoFit/>
          </a:bodyPr>
          <a:lstStyle/>
          <a:p>
            <a:pPr lvl="0"/>
            <a:r>
              <a:rPr lang="en-GB" sz="1500" dirty="0">
                <a:latin typeface="Century Gothic" panose="020F0302020204030204"/>
              </a:rPr>
              <a:t>Elle </a:t>
            </a:r>
            <a:r>
              <a:rPr lang="en-GB" sz="1500" dirty="0" err="1">
                <a:latin typeface="Century Gothic" panose="020F0302020204030204"/>
              </a:rPr>
              <a:t>travaille</a:t>
            </a:r>
            <a:r>
              <a:rPr lang="en-GB" sz="1500" dirty="0">
                <a:latin typeface="Century Gothic" panose="020F0302020204030204"/>
              </a:rPr>
              <a:t> dur </a:t>
            </a:r>
            <a:r>
              <a:rPr lang="en-GB" sz="1500" b="1" dirty="0">
                <a:latin typeface="Century Gothic" panose="020F0302020204030204"/>
              </a:rPr>
              <a:t>sans</a:t>
            </a:r>
            <a:r>
              <a:rPr lang="en-GB" sz="1500" dirty="0">
                <a:latin typeface="Century Gothic" panose="020F0302020204030204"/>
              </a:rPr>
              <a:t> </a:t>
            </a:r>
            <a:r>
              <a:rPr lang="en-GB" sz="1500" dirty="0" err="1">
                <a:latin typeface="Century Gothic" panose="020F0302020204030204"/>
              </a:rPr>
              <a:t>réussir</a:t>
            </a:r>
            <a:r>
              <a:rPr lang="en-GB" sz="1500" dirty="0">
                <a:latin typeface="Century Gothic" panose="020F0302020204030204"/>
              </a:rPr>
              <a:t>.</a:t>
            </a:r>
          </a:p>
        </p:txBody>
      </p:sp>
      <p:sp>
        <p:nvSpPr>
          <p:cNvPr id="84" name="Rectangle 83">
            <a:extLst>
              <a:ext uri="{FF2B5EF4-FFF2-40B4-BE49-F238E27FC236}">
                <a16:creationId xmlns:a16="http://schemas.microsoft.com/office/drawing/2014/main" id="{68324FE5-1F31-504D-B531-C313F866A8DD}"/>
              </a:ext>
            </a:extLst>
          </p:cNvPr>
          <p:cNvSpPr/>
          <p:nvPr/>
        </p:nvSpPr>
        <p:spPr>
          <a:xfrm>
            <a:off x="3166808" y="4621627"/>
            <a:ext cx="3978831" cy="323165"/>
          </a:xfrm>
          <a:prstGeom prst="rect">
            <a:avLst/>
          </a:prstGeom>
        </p:spPr>
        <p:txBody>
          <a:bodyPr wrap="square">
            <a:spAutoFit/>
          </a:bodyPr>
          <a:lstStyle/>
          <a:p>
            <a:pPr lvl="0"/>
            <a:r>
              <a:rPr lang="en-GB" sz="1500" dirty="0">
                <a:latin typeface="Century Gothic" panose="020F0302020204030204"/>
              </a:rPr>
              <a:t>She works hard without succeeding.</a:t>
            </a:r>
          </a:p>
        </p:txBody>
      </p:sp>
      <p:sp>
        <p:nvSpPr>
          <p:cNvPr id="85" name="TextBox 84">
            <a:extLst>
              <a:ext uri="{FF2B5EF4-FFF2-40B4-BE49-F238E27FC236}">
                <a16:creationId xmlns:a16="http://schemas.microsoft.com/office/drawing/2014/main" id="{00E940EF-D527-A740-B1FB-7118A9D37C68}"/>
              </a:ext>
            </a:extLst>
          </p:cNvPr>
          <p:cNvSpPr txBox="1"/>
          <p:nvPr/>
        </p:nvSpPr>
        <p:spPr>
          <a:xfrm>
            <a:off x="248452" y="5028074"/>
            <a:ext cx="6376405"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In French, </a:t>
            </a:r>
            <a:r>
              <a:rPr lang="en-GB" sz="1600" i="1" dirty="0">
                <a:latin typeface="Century Gothic" panose="020F0302020204030204"/>
              </a:rPr>
              <a:t>sans</a:t>
            </a:r>
            <a:r>
              <a:rPr lang="en-GB" sz="1600" dirty="0">
                <a:latin typeface="Century Gothic" panose="020F0302020204030204"/>
              </a:rPr>
              <a:t> is followed by the </a:t>
            </a:r>
            <a:r>
              <a:rPr lang="en-GB" sz="1600" b="1" dirty="0">
                <a:latin typeface="Century Gothic" panose="020F0302020204030204"/>
              </a:rPr>
              <a:t>infinitive</a:t>
            </a:r>
            <a:r>
              <a:rPr lang="en-GB" sz="1600" dirty="0">
                <a:latin typeface="Century Gothic" panose="020F0302020204030204"/>
              </a:rPr>
              <a:t> (long form). In English, </a:t>
            </a:r>
            <a:r>
              <a:rPr lang="en-GB" sz="1600" i="1" dirty="0">
                <a:latin typeface="Century Gothic" panose="020F0302020204030204"/>
              </a:rPr>
              <a:t>without</a:t>
            </a:r>
            <a:r>
              <a:rPr lang="en-GB" sz="1600" dirty="0">
                <a:latin typeface="Century Gothic" panose="020F0302020204030204"/>
              </a:rPr>
              <a:t> is followed by the </a:t>
            </a:r>
            <a:r>
              <a:rPr lang="en-GB" sz="1600" b="1" dirty="0">
                <a:latin typeface="Century Gothic" panose="020F0302020204030204"/>
              </a:rPr>
              <a:t>-</a:t>
            </a:r>
            <a:r>
              <a:rPr lang="en-GB" sz="1600" b="1" dirty="0" err="1">
                <a:latin typeface="Century Gothic" panose="020F0302020204030204"/>
              </a:rPr>
              <a:t>ing</a:t>
            </a:r>
            <a:r>
              <a:rPr lang="en-GB" sz="1600" b="1" dirty="0">
                <a:latin typeface="Century Gothic" panose="020F0302020204030204"/>
              </a:rPr>
              <a:t> </a:t>
            </a:r>
            <a:r>
              <a:rPr lang="en-GB" sz="1600" dirty="0">
                <a:latin typeface="Century Gothic" panose="020F0302020204030204"/>
              </a:rPr>
              <a:t>form.</a:t>
            </a:r>
          </a:p>
        </p:txBody>
      </p:sp>
      <p:sp>
        <p:nvSpPr>
          <p:cNvPr id="86" name="Rectangle 85">
            <a:extLst>
              <a:ext uri="{FF2B5EF4-FFF2-40B4-BE49-F238E27FC236}">
                <a16:creationId xmlns:a16="http://schemas.microsoft.com/office/drawing/2014/main" id="{3362C79C-9A42-8446-A5BC-13D2ECFAD4F4}"/>
              </a:ext>
            </a:extLst>
          </p:cNvPr>
          <p:cNvSpPr/>
          <p:nvPr/>
        </p:nvSpPr>
        <p:spPr>
          <a:xfrm>
            <a:off x="172381" y="5653535"/>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Questions</a:t>
            </a:r>
            <a:endParaRPr lang="en-GB" dirty="0">
              <a:solidFill>
                <a:srgbClr val="000000"/>
              </a:solidFill>
              <a:latin typeface="Century Gothic" panose="020B0502020202020204" pitchFamily="34" charset="0"/>
            </a:endParaRPr>
          </a:p>
        </p:txBody>
      </p:sp>
      <p:sp>
        <p:nvSpPr>
          <p:cNvPr id="87" name="Rectangle 86">
            <a:extLst>
              <a:ext uri="{FF2B5EF4-FFF2-40B4-BE49-F238E27FC236}">
                <a16:creationId xmlns:a16="http://schemas.microsoft.com/office/drawing/2014/main" id="{FDFAAA61-0C52-7A45-ABB1-841E71429F58}"/>
              </a:ext>
            </a:extLst>
          </p:cNvPr>
          <p:cNvSpPr/>
          <p:nvPr/>
        </p:nvSpPr>
        <p:spPr>
          <a:xfrm>
            <a:off x="172381" y="5993346"/>
            <a:ext cx="6676200" cy="338554"/>
          </a:xfrm>
          <a:prstGeom prst="rect">
            <a:avLst/>
          </a:prstGeom>
        </p:spPr>
        <p:txBody>
          <a:bodyPr wrap="square">
            <a:spAutoFit/>
          </a:bodyPr>
          <a:lstStyle/>
          <a:p>
            <a:pPr lvl="0"/>
            <a:r>
              <a:rPr lang="en-GB" sz="1600" dirty="0">
                <a:latin typeface="Century Gothic" panose="020F0302020204030204"/>
              </a:rPr>
              <a:t>You can ask questions in French by raising the pitch of your voice. </a:t>
            </a:r>
            <a:endParaRPr lang="fr-FR" sz="1600" dirty="0">
              <a:latin typeface="Century Gothic" panose="020F0302020204030204"/>
            </a:endParaRPr>
          </a:p>
        </p:txBody>
      </p:sp>
      <p:sp>
        <p:nvSpPr>
          <p:cNvPr id="88" name="Rectangle 87">
            <a:extLst>
              <a:ext uri="{FF2B5EF4-FFF2-40B4-BE49-F238E27FC236}">
                <a16:creationId xmlns:a16="http://schemas.microsoft.com/office/drawing/2014/main" id="{4BF7DBCC-BB82-6D42-8990-84A0486D1DCD}"/>
              </a:ext>
            </a:extLst>
          </p:cNvPr>
          <p:cNvSpPr/>
          <p:nvPr/>
        </p:nvSpPr>
        <p:spPr>
          <a:xfrm>
            <a:off x="181800" y="6333157"/>
            <a:ext cx="1871058" cy="338554"/>
          </a:xfrm>
          <a:prstGeom prst="rect">
            <a:avLst/>
          </a:prstGeom>
        </p:spPr>
        <p:txBody>
          <a:bodyPr wrap="square">
            <a:spAutoFit/>
          </a:bodyPr>
          <a:lstStyle/>
          <a:p>
            <a:pPr lvl="0"/>
            <a:r>
              <a:rPr lang="en-GB" sz="1600" b="1" dirty="0">
                <a:latin typeface="Century Gothic" panose="020F0302020204030204"/>
              </a:rPr>
              <a:t>Statement:</a:t>
            </a:r>
            <a:endParaRPr lang="fr-FR" sz="1600" b="1" dirty="0">
              <a:latin typeface="Century Gothic" panose="020F0302020204030204"/>
            </a:endParaRPr>
          </a:p>
        </p:txBody>
      </p:sp>
      <p:sp>
        <p:nvSpPr>
          <p:cNvPr id="89" name="Rectangle 88">
            <a:extLst>
              <a:ext uri="{FF2B5EF4-FFF2-40B4-BE49-F238E27FC236}">
                <a16:creationId xmlns:a16="http://schemas.microsoft.com/office/drawing/2014/main" id="{1C1B4BCB-367F-AC4B-BA78-A2E38054FFBF}"/>
              </a:ext>
            </a:extLst>
          </p:cNvPr>
          <p:cNvSpPr/>
          <p:nvPr/>
        </p:nvSpPr>
        <p:spPr>
          <a:xfrm>
            <a:off x="2033635" y="6333157"/>
            <a:ext cx="1871058" cy="338554"/>
          </a:xfrm>
          <a:prstGeom prst="rect">
            <a:avLst/>
          </a:prstGeom>
        </p:spPr>
        <p:txBody>
          <a:bodyPr wrap="square">
            <a:spAutoFit/>
          </a:bodyPr>
          <a:lstStyle/>
          <a:p>
            <a:pPr lvl="0"/>
            <a:r>
              <a:rPr lang="en-GB" sz="1600" dirty="0">
                <a:latin typeface="Century Gothic" panose="020F0302020204030204"/>
              </a:rPr>
              <a:t>Tu </a:t>
            </a:r>
            <a:r>
              <a:rPr lang="en-GB" sz="1600" dirty="0" err="1">
                <a:latin typeface="Century Gothic" panose="020F0302020204030204"/>
              </a:rPr>
              <a:t>chantes</a:t>
            </a:r>
            <a:r>
              <a:rPr lang="en-GB" sz="1600" dirty="0">
                <a:latin typeface="Century Gothic" panose="020F0302020204030204"/>
              </a:rPr>
              <a:t>.</a:t>
            </a:r>
            <a:endParaRPr lang="fr-FR" sz="1600" dirty="0">
              <a:latin typeface="Century Gothic" panose="020F0302020204030204"/>
            </a:endParaRPr>
          </a:p>
        </p:txBody>
      </p:sp>
      <p:sp>
        <p:nvSpPr>
          <p:cNvPr id="90" name="Rectangle 89">
            <a:extLst>
              <a:ext uri="{FF2B5EF4-FFF2-40B4-BE49-F238E27FC236}">
                <a16:creationId xmlns:a16="http://schemas.microsoft.com/office/drawing/2014/main" id="{2BE9A69E-7F18-0D4F-B5DD-5F742F62EE35}"/>
              </a:ext>
            </a:extLst>
          </p:cNvPr>
          <p:cNvSpPr/>
          <p:nvPr/>
        </p:nvSpPr>
        <p:spPr>
          <a:xfrm>
            <a:off x="4466815" y="6333157"/>
            <a:ext cx="1871058" cy="338554"/>
          </a:xfrm>
          <a:prstGeom prst="rect">
            <a:avLst/>
          </a:prstGeom>
        </p:spPr>
        <p:txBody>
          <a:bodyPr wrap="square">
            <a:spAutoFit/>
          </a:bodyPr>
          <a:lstStyle/>
          <a:p>
            <a:pPr lvl="0"/>
            <a:r>
              <a:rPr lang="en-GB" sz="1600" dirty="0">
                <a:latin typeface="Century Gothic" panose="020F0302020204030204"/>
              </a:rPr>
              <a:t>You sing.</a:t>
            </a:r>
            <a:endParaRPr lang="fr-FR" sz="1600" dirty="0">
              <a:latin typeface="Century Gothic" panose="020F0302020204030204"/>
            </a:endParaRPr>
          </a:p>
        </p:txBody>
      </p:sp>
      <p:sp>
        <p:nvSpPr>
          <p:cNvPr id="91" name="Rectangle 90">
            <a:extLst>
              <a:ext uri="{FF2B5EF4-FFF2-40B4-BE49-F238E27FC236}">
                <a16:creationId xmlns:a16="http://schemas.microsoft.com/office/drawing/2014/main" id="{D3A6D3FB-7DD8-6B4C-856A-B04BB7CCCA3B}"/>
              </a:ext>
            </a:extLst>
          </p:cNvPr>
          <p:cNvSpPr/>
          <p:nvPr/>
        </p:nvSpPr>
        <p:spPr>
          <a:xfrm>
            <a:off x="181800" y="6652830"/>
            <a:ext cx="1871058" cy="338554"/>
          </a:xfrm>
          <a:prstGeom prst="rect">
            <a:avLst/>
          </a:prstGeom>
        </p:spPr>
        <p:txBody>
          <a:bodyPr wrap="square">
            <a:spAutoFit/>
          </a:bodyPr>
          <a:lstStyle/>
          <a:p>
            <a:pPr lvl="0"/>
            <a:r>
              <a:rPr lang="en-GB" sz="1600" b="1" dirty="0">
                <a:latin typeface="Century Gothic" panose="020F0302020204030204"/>
              </a:rPr>
              <a:t>Question:</a:t>
            </a:r>
            <a:endParaRPr lang="fr-FR" sz="1600" b="1" dirty="0">
              <a:latin typeface="Century Gothic" panose="020F0302020204030204"/>
            </a:endParaRPr>
          </a:p>
        </p:txBody>
      </p:sp>
      <p:sp>
        <p:nvSpPr>
          <p:cNvPr id="92" name="Rectangle 91">
            <a:extLst>
              <a:ext uri="{FF2B5EF4-FFF2-40B4-BE49-F238E27FC236}">
                <a16:creationId xmlns:a16="http://schemas.microsoft.com/office/drawing/2014/main" id="{EBBBF1D0-A595-AF4E-8A70-92673753AAC3}"/>
              </a:ext>
            </a:extLst>
          </p:cNvPr>
          <p:cNvSpPr/>
          <p:nvPr/>
        </p:nvSpPr>
        <p:spPr>
          <a:xfrm>
            <a:off x="2033635" y="6652830"/>
            <a:ext cx="1871058" cy="338554"/>
          </a:xfrm>
          <a:prstGeom prst="rect">
            <a:avLst/>
          </a:prstGeom>
        </p:spPr>
        <p:txBody>
          <a:bodyPr wrap="square">
            <a:spAutoFit/>
          </a:bodyPr>
          <a:lstStyle/>
          <a:p>
            <a:pPr lvl="0"/>
            <a:r>
              <a:rPr lang="en-GB" sz="1600" dirty="0">
                <a:latin typeface="Century Gothic" panose="020F0302020204030204"/>
              </a:rPr>
              <a:t>Tu </a:t>
            </a:r>
            <a:r>
              <a:rPr lang="en-GB" sz="1600" dirty="0" err="1">
                <a:latin typeface="Century Gothic" panose="020F0302020204030204"/>
              </a:rPr>
              <a:t>chantes</a:t>
            </a:r>
            <a:r>
              <a:rPr lang="en-GB" sz="1600" dirty="0">
                <a:latin typeface="Century Gothic" panose="020F0302020204030204"/>
              </a:rPr>
              <a:t> ?</a:t>
            </a:r>
            <a:endParaRPr lang="fr-FR" sz="1600" dirty="0">
              <a:latin typeface="Century Gothic" panose="020F0302020204030204"/>
            </a:endParaRPr>
          </a:p>
        </p:txBody>
      </p:sp>
      <p:sp>
        <p:nvSpPr>
          <p:cNvPr id="93" name="Rectangle 92">
            <a:extLst>
              <a:ext uri="{FF2B5EF4-FFF2-40B4-BE49-F238E27FC236}">
                <a16:creationId xmlns:a16="http://schemas.microsoft.com/office/drawing/2014/main" id="{5450603C-7A0B-2A45-A899-677284B5F066}"/>
              </a:ext>
            </a:extLst>
          </p:cNvPr>
          <p:cNvSpPr/>
          <p:nvPr/>
        </p:nvSpPr>
        <p:spPr>
          <a:xfrm>
            <a:off x="4466815" y="6652830"/>
            <a:ext cx="1871058" cy="338554"/>
          </a:xfrm>
          <a:prstGeom prst="rect">
            <a:avLst/>
          </a:prstGeom>
        </p:spPr>
        <p:txBody>
          <a:bodyPr wrap="square">
            <a:spAutoFit/>
          </a:bodyPr>
          <a:lstStyle/>
          <a:p>
            <a:pPr lvl="0"/>
            <a:r>
              <a:rPr lang="en-GB" sz="1600" dirty="0">
                <a:latin typeface="Century Gothic" panose="020F0302020204030204"/>
              </a:rPr>
              <a:t>Do you sing? </a:t>
            </a:r>
            <a:endParaRPr lang="fr-FR" sz="1600" dirty="0">
              <a:latin typeface="Century Gothic" panose="020F0302020204030204"/>
            </a:endParaRPr>
          </a:p>
        </p:txBody>
      </p:sp>
      <p:sp>
        <p:nvSpPr>
          <p:cNvPr id="94" name="Rectangle 93">
            <a:extLst>
              <a:ext uri="{FF2B5EF4-FFF2-40B4-BE49-F238E27FC236}">
                <a16:creationId xmlns:a16="http://schemas.microsoft.com/office/drawing/2014/main" id="{04E297FE-F8A2-DF49-9902-1421538A4707}"/>
              </a:ext>
            </a:extLst>
          </p:cNvPr>
          <p:cNvSpPr/>
          <p:nvPr/>
        </p:nvSpPr>
        <p:spPr>
          <a:xfrm>
            <a:off x="181800" y="6990912"/>
            <a:ext cx="6676200" cy="584775"/>
          </a:xfrm>
          <a:prstGeom prst="rect">
            <a:avLst/>
          </a:prstGeom>
        </p:spPr>
        <p:txBody>
          <a:bodyPr wrap="square">
            <a:spAutoFit/>
          </a:bodyPr>
          <a:lstStyle/>
          <a:p>
            <a:pPr lvl="0"/>
            <a:r>
              <a:rPr lang="en-GB" sz="1600" dirty="0">
                <a:latin typeface="Century Gothic" panose="020F0302020204030204"/>
              </a:rPr>
              <a:t>You can add a question word to the end of the sentence for more information.</a:t>
            </a:r>
            <a:endParaRPr lang="fr-FR" sz="1600" dirty="0">
              <a:latin typeface="Century Gothic" panose="020F0302020204030204"/>
            </a:endParaRPr>
          </a:p>
        </p:txBody>
      </p:sp>
      <p:sp>
        <p:nvSpPr>
          <p:cNvPr id="95" name="Rectangle 94">
            <a:extLst>
              <a:ext uri="{FF2B5EF4-FFF2-40B4-BE49-F238E27FC236}">
                <a16:creationId xmlns:a16="http://schemas.microsoft.com/office/drawing/2014/main" id="{EB78FF6C-4257-DC4A-8B40-191884C5CABC}"/>
              </a:ext>
            </a:extLst>
          </p:cNvPr>
          <p:cNvSpPr/>
          <p:nvPr/>
        </p:nvSpPr>
        <p:spPr>
          <a:xfrm>
            <a:off x="191219" y="7579011"/>
            <a:ext cx="1871058" cy="338554"/>
          </a:xfrm>
          <a:prstGeom prst="rect">
            <a:avLst/>
          </a:prstGeom>
        </p:spPr>
        <p:txBody>
          <a:bodyPr wrap="square">
            <a:spAutoFit/>
          </a:bodyPr>
          <a:lstStyle/>
          <a:p>
            <a:pPr lvl="0"/>
            <a:r>
              <a:rPr lang="en-GB" sz="1600" b="1" dirty="0">
                <a:latin typeface="Century Gothic" panose="020F0302020204030204"/>
              </a:rPr>
              <a:t>Statement:</a:t>
            </a:r>
            <a:endParaRPr lang="fr-FR" sz="1600" b="1" dirty="0">
              <a:latin typeface="Century Gothic" panose="020F0302020204030204"/>
            </a:endParaRPr>
          </a:p>
        </p:txBody>
      </p:sp>
      <p:sp>
        <p:nvSpPr>
          <p:cNvPr id="96" name="Rectangle 95">
            <a:extLst>
              <a:ext uri="{FF2B5EF4-FFF2-40B4-BE49-F238E27FC236}">
                <a16:creationId xmlns:a16="http://schemas.microsoft.com/office/drawing/2014/main" id="{DD14EE2F-206A-A647-9991-3FB2857EEC72}"/>
              </a:ext>
            </a:extLst>
          </p:cNvPr>
          <p:cNvSpPr/>
          <p:nvPr/>
        </p:nvSpPr>
        <p:spPr>
          <a:xfrm>
            <a:off x="2043054" y="7579011"/>
            <a:ext cx="1871058" cy="338554"/>
          </a:xfrm>
          <a:prstGeom prst="rect">
            <a:avLst/>
          </a:prstGeom>
        </p:spPr>
        <p:txBody>
          <a:bodyPr wrap="square">
            <a:spAutoFit/>
          </a:bodyPr>
          <a:lstStyle/>
          <a:p>
            <a:pPr lvl="0"/>
            <a:r>
              <a:rPr lang="en-GB" sz="1600" dirty="0">
                <a:latin typeface="Century Gothic" panose="020F0302020204030204"/>
              </a:rPr>
              <a:t>Tu </a:t>
            </a:r>
            <a:r>
              <a:rPr lang="en-GB" sz="1600" dirty="0" err="1">
                <a:latin typeface="Century Gothic" panose="020F0302020204030204"/>
              </a:rPr>
              <a:t>chantes</a:t>
            </a:r>
            <a:r>
              <a:rPr lang="en-GB" sz="1600" dirty="0">
                <a:latin typeface="Century Gothic" panose="020F0302020204030204"/>
              </a:rPr>
              <a:t>.</a:t>
            </a:r>
            <a:endParaRPr lang="fr-FR" sz="1600" dirty="0">
              <a:latin typeface="Century Gothic" panose="020F0302020204030204"/>
            </a:endParaRPr>
          </a:p>
        </p:txBody>
      </p:sp>
      <p:sp>
        <p:nvSpPr>
          <p:cNvPr id="97" name="Rectangle 96">
            <a:extLst>
              <a:ext uri="{FF2B5EF4-FFF2-40B4-BE49-F238E27FC236}">
                <a16:creationId xmlns:a16="http://schemas.microsoft.com/office/drawing/2014/main" id="{B9679C7D-9734-E143-A2C1-B7F3E186BBC0}"/>
              </a:ext>
            </a:extLst>
          </p:cNvPr>
          <p:cNvSpPr/>
          <p:nvPr/>
        </p:nvSpPr>
        <p:spPr>
          <a:xfrm>
            <a:off x="4476234" y="7579011"/>
            <a:ext cx="1871058" cy="338554"/>
          </a:xfrm>
          <a:prstGeom prst="rect">
            <a:avLst/>
          </a:prstGeom>
        </p:spPr>
        <p:txBody>
          <a:bodyPr wrap="square">
            <a:spAutoFit/>
          </a:bodyPr>
          <a:lstStyle/>
          <a:p>
            <a:pPr lvl="0"/>
            <a:r>
              <a:rPr lang="en-GB" sz="1600" dirty="0">
                <a:latin typeface="Century Gothic" panose="020F0302020204030204"/>
              </a:rPr>
              <a:t>You sing.</a:t>
            </a:r>
            <a:endParaRPr lang="fr-FR" sz="1600" dirty="0">
              <a:latin typeface="Century Gothic" panose="020F0302020204030204"/>
            </a:endParaRPr>
          </a:p>
        </p:txBody>
      </p:sp>
      <p:sp>
        <p:nvSpPr>
          <p:cNvPr id="98" name="Rectangle 97">
            <a:extLst>
              <a:ext uri="{FF2B5EF4-FFF2-40B4-BE49-F238E27FC236}">
                <a16:creationId xmlns:a16="http://schemas.microsoft.com/office/drawing/2014/main" id="{4FB4C0F1-A798-994E-B0CE-7003FB1B5DD1}"/>
              </a:ext>
            </a:extLst>
          </p:cNvPr>
          <p:cNvSpPr/>
          <p:nvPr/>
        </p:nvSpPr>
        <p:spPr>
          <a:xfrm>
            <a:off x="191219" y="7904737"/>
            <a:ext cx="1871058" cy="338554"/>
          </a:xfrm>
          <a:prstGeom prst="rect">
            <a:avLst/>
          </a:prstGeom>
        </p:spPr>
        <p:txBody>
          <a:bodyPr wrap="square">
            <a:spAutoFit/>
          </a:bodyPr>
          <a:lstStyle/>
          <a:p>
            <a:pPr lvl="0"/>
            <a:r>
              <a:rPr lang="en-GB" sz="1600" b="1" dirty="0">
                <a:latin typeface="Century Gothic" panose="020F0302020204030204"/>
              </a:rPr>
              <a:t>Question:</a:t>
            </a:r>
            <a:endParaRPr lang="fr-FR" sz="1600" b="1" dirty="0">
              <a:latin typeface="Century Gothic" panose="020F0302020204030204"/>
            </a:endParaRPr>
          </a:p>
        </p:txBody>
      </p:sp>
      <p:sp>
        <p:nvSpPr>
          <p:cNvPr id="99" name="Rectangle 98">
            <a:extLst>
              <a:ext uri="{FF2B5EF4-FFF2-40B4-BE49-F238E27FC236}">
                <a16:creationId xmlns:a16="http://schemas.microsoft.com/office/drawing/2014/main" id="{9D1B0E1A-9743-EE49-BA8F-315DEF9BB1B7}"/>
              </a:ext>
            </a:extLst>
          </p:cNvPr>
          <p:cNvSpPr/>
          <p:nvPr/>
        </p:nvSpPr>
        <p:spPr>
          <a:xfrm>
            <a:off x="2043054" y="7904737"/>
            <a:ext cx="2189828" cy="338554"/>
          </a:xfrm>
          <a:prstGeom prst="rect">
            <a:avLst/>
          </a:prstGeom>
        </p:spPr>
        <p:txBody>
          <a:bodyPr wrap="square">
            <a:spAutoFit/>
          </a:bodyPr>
          <a:lstStyle/>
          <a:p>
            <a:pPr lvl="0"/>
            <a:r>
              <a:rPr lang="en-GB" sz="1600" dirty="0">
                <a:latin typeface="Century Gothic" panose="020F0302020204030204"/>
              </a:rPr>
              <a:t>Tu </a:t>
            </a:r>
            <a:r>
              <a:rPr lang="en-GB" sz="1600" dirty="0" err="1">
                <a:latin typeface="Century Gothic" panose="020F0302020204030204"/>
              </a:rPr>
              <a:t>chantes</a:t>
            </a:r>
            <a:r>
              <a:rPr lang="en-GB" sz="1600" dirty="0">
                <a:latin typeface="Century Gothic" panose="020F0302020204030204"/>
              </a:rPr>
              <a:t> </a:t>
            </a:r>
            <a:r>
              <a:rPr lang="en-GB" sz="1600" dirty="0" err="1">
                <a:latin typeface="Century Gothic" panose="020F0302020204030204"/>
              </a:rPr>
              <a:t>quand</a:t>
            </a:r>
            <a:r>
              <a:rPr lang="en-GB" sz="1600" dirty="0">
                <a:latin typeface="Century Gothic" panose="020F0302020204030204"/>
              </a:rPr>
              <a:t> ?</a:t>
            </a:r>
            <a:endParaRPr lang="fr-FR" sz="1600" dirty="0">
              <a:latin typeface="Century Gothic" panose="020F0302020204030204"/>
            </a:endParaRPr>
          </a:p>
        </p:txBody>
      </p:sp>
      <p:sp>
        <p:nvSpPr>
          <p:cNvPr id="100" name="Rectangle 99">
            <a:extLst>
              <a:ext uri="{FF2B5EF4-FFF2-40B4-BE49-F238E27FC236}">
                <a16:creationId xmlns:a16="http://schemas.microsoft.com/office/drawing/2014/main" id="{91FC7EC3-A9D5-8C42-A5C7-91B046F915B5}"/>
              </a:ext>
            </a:extLst>
          </p:cNvPr>
          <p:cNvSpPr/>
          <p:nvPr/>
        </p:nvSpPr>
        <p:spPr>
          <a:xfrm>
            <a:off x="4476233" y="7904737"/>
            <a:ext cx="2284323" cy="338554"/>
          </a:xfrm>
          <a:prstGeom prst="rect">
            <a:avLst/>
          </a:prstGeom>
        </p:spPr>
        <p:txBody>
          <a:bodyPr wrap="square">
            <a:spAutoFit/>
          </a:bodyPr>
          <a:lstStyle/>
          <a:p>
            <a:pPr lvl="0"/>
            <a:r>
              <a:rPr lang="en-GB" sz="1600" dirty="0">
                <a:latin typeface="Century Gothic" panose="020F0302020204030204"/>
              </a:rPr>
              <a:t>When do you sing? </a:t>
            </a:r>
            <a:endParaRPr lang="fr-FR" sz="1600" dirty="0">
              <a:latin typeface="Century Gothic" panose="020F0302020204030204"/>
            </a:endParaRPr>
          </a:p>
        </p:txBody>
      </p:sp>
      <p:sp>
        <p:nvSpPr>
          <p:cNvPr id="101" name="TextBox 100">
            <a:extLst>
              <a:ext uri="{FF2B5EF4-FFF2-40B4-BE49-F238E27FC236}">
                <a16:creationId xmlns:a16="http://schemas.microsoft.com/office/drawing/2014/main" id="{C32B22DF-1719-7E45-8943-BEB7FAA068D4}"/>
              </a:ext>
            </a:extLst>
          </p:cNvPr>
          <p:cNvSpPr txBox="1"/>
          <p:nvPr/>
        </p:nvSpPr>
        <p:spPr>
          <a:xfrm>
            <a:off x="663564" y="8361086"/>
            <a:ext cx="1746000"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b="1" dirty="0">
                <a:latin typeface="Century Gothic" panose="020F0302020204030204"/>
              </a:rPr>
              <a:t>qui: </a:t>
            </a:r>
            <a:r>
              <a:rPr lang="en-GB" sz="1600" dirty="0">
                <a:latin typeface="Century Gothic" panose="020F0302020204030204"/>
              </a:rPr>
              <a:t>who</a:t>
            </a:r>
            <a:endParaRPr lang="en-GB" sz="1600" b="1" dirty="0">
              <a:latin typeface="Century Gothic" panose="020F0302020204030204"/>
            </a:endParaRPr>
          </a:p>
        </p:txBody>
      </p:sp>
      <p:sp>
        <p:nvSpPr>
          <p:cNvPr id="102" name="TextBox 101">
            <a:extLst>
              <a:ext uri="{FF2B5EF4-FFF2-40B4-BE49-F238E27FC236}">
                <a16:creationId xmlns:a16="http://schemas.microsoft.com/office/drawing/2014/main" id="{6F913796-7CB1-D243-A1CC-C3D36E454DD5}"/>
              </a:ext>
            </a:extLst>
          </p:cNvPr>
          <p:cNvSpPr txBox="1"/>
          <p:nvPr/>
        </p:nvSpPr>
        <p:spPr>
          <a:xfrm>
            <a:off x="663564" y="8721794"/>
            <a:ext cx="1746000"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b="1" dirty="0">
                <a:latin typeface="Century Gothic" panose="020F0302020204030204"/>
              </a:rPr>
              <a:t>quoi: </a:t>
            </a:r>
            <a:r>
              <a:rPr lang="en-GB" sz="1600" dirty="0">
                <a:latin typeface="Century Gothic" panose="020F0302020204030204"/>
              </a:rPr>
              <a:t>what</a:t>
            </a:r>
            <a:endParaRPr lang="en-GB" sz="1600" b="1" dirty="0">
              <a:latin typeface="Century Gothic" panose="020F0302020204030204"/>
            </a:endParaRPr>
          </a:p>
        </p:txBody>
      </p:sp>
      <p:sp>
        <p:nvSpPr>
          <p:cNvPr id="103" name="TextBox 102">
            <a:extLst>
              <a:ext uri="{FF2B5EF4-FFF2-40B4-BE49-F238E27FC236}">
                <a16:creationId xmlns:a16="http://schemas.microsoft.com/office/drawing/2014/main" id="{0CF2FE4F-06C4-CA4E-BEE5-C3026D72FBDF}"/>
              </a:ext>
            </a:extLst>
          </p:cNvPr>
          <p:cNvSpPr txBox="1"/>
          <p:nvPr/>
        </p:nvSpPr>
        <p:spPr>
          <a:xfrm>
            <a:off x="2505977" y="8361086"/>
            <a:ext cx="1741789"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b="1" dirty="0">
                <a:latin typeface="Century Gothic" panose="020F0302020204030204"/>
              </a:rPr>
              <a:t>comment: </a:t>
            </a:r>
            <a:r>
              <a:rPr lang="en-GB" sz="1600" dirty="0">
                <a:latin typeface="Century Gothic" panose="020F0302020204030204"/>
              </a:rPr>
              <a:t>how</a:t>
            </a:r>
            <a:endParaRPr lang="en-GB" sz="1600" b="1" dirty="0">
              <a:latin typeface="Century Gothic" panose="020F0302020204030204"/>
            </a:endParaRPr>
          </a:p>
        </p:txBody>
      </p:sp>
      <p:sp>
        <p:nvSpPr>
          <p:cNvPr id="104" name="TextBox 103">
            <a:extLst>
              <a:ext uri="{FF2B5EF4-FFF2-40B4-BE49-F238E27FC236}">
                <a16:creationId xmlns:a16="http://schemas.microsoft.com/office/drawing/2014/main" id="{BE309171-86EB-044A-9FDC-11CEE4771F89}"/>
              </a:ext>
            </a:extLst>
          </p:cNvPr>
          <p:cNvSpPr txBox="1"/>
          <p:nvPr/>
        </p:nvSpPr>
        <p:spPr>
          <a:xfrm>
            <a:off x="2505977" y="8721794"/>
            <a:ext cx="1741789"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b="1" dirty="0" err="1">
                <a:latin typeface="Century Gothic" panose="020F0302020204030204"/>
              </a:rPr>
              <a:t>où</a:t>
            </a:r>
            <a:r>
              <a:rPr lang="en-GB" sz="1600" b="1" dirty="0">
                <a:latin typeface="Century Gothic" panose="020F0302020204030204"/>
              </a:rPr>
              <a:t>: </a:t>
            </a:r>
            <a:r>
              <a:rPr lang="en-GB" sz="1600" dirty="0">
                <a:latin typeface="Century Gothic" panose="020F0302020204030204"/>
              </a:rPr>
              <a:t>where</a:t>
            </a:r>
            <a:endParaRPr lang="en-GB" sz="1600" b="1" dirty="0">
              <a:latin typeface="Century Gothic" panose="020F0302020204030204"/>
            </a:endParaRPr>
          </a:p>
        </p:txBody>
      </p:sp>
      <p:sp>
        <p:nvSpPr>
          <p:cNvPr id="105" name="TextBox 104">
            <a:extLst>
              <a:ext uri="{FF2B5EF4-FFF2-40B4-BE49-F238E27FC236}">
                <a16:creationId xmlns:a16="http://schemas.microsoft.com/office/drawing/2014/main" id="{B38CCEBF-9C15-6A4F-AD6F-BD53F687DFC6}"/>
              </a:ext>
            </a:extLst>
          </p:cNvPr>
          <p:cNvSpPr txBox="1"/>
          <p:nvPr/>
        </p:nvSpPr>
        <p:spPr>
          <a:xfrm>
            <a:off x="4344179" y="8361086"/>
            <a:ext cx="1741789"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b="1" dirty="0" err="1">
                <a:latin typeface="Century Gothic" panose="020F0302020204030204"/>
              </a:rPr>
              <a:t>quand</a:t>
            </a:r>
            <a:r>
              <a:rPr lang="en-GB" sz="1600" b="1" dirty="0">
                <a:latin typeface="Century Gothic" panose="020F0302020204030204"/>
              </a:rPr>
              <a:t>: </a:t>
            </a:r>
            <a:r>
              <a:rPr lang="en-GB" sz="1600" dirty="0">
                <a:latin typeface="Century Gothic" panose="020F0302020204030204"/>
              </a:rPr>
              <a:t>when</a:t>
            </a:r>
            <a:endParaRPr lang="en-GB" sz="1600" b="1" dirty="0">
              <a:latin typeface="Century Gothic" panose="020F0302020204030204"/>
            </a:endParaRPr>
          </a:p>
        </p:txBody>
      </p:sp>
      <p:sp>
        <p:nvSpPr>
          <p:cNvPr id="106" name="TextBox 105">
            <a:extLst>
              <a:ext uri="{FF2B5EF4-FFF2-40B4-BE49-F238E27FC236}">
                <a16:creationId xmlns:a16="http://schemas.microsoft.com/office/drawing/2014/main" id="{7D7080A4-DB00-774A-8B4C-921EBBA808DB}"/>
              </a:ext>
            </a:extLst>
          </p:cNvPr>
          <p:cNvSpPr txBox="1"/>
          <p:nvPr/>
        </p:nvSpPr>
        <p:spPr>
          <a:xfrm>
            <a:off x="4344179" y="8721794"/>
            <a:ext cx="1741789"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b="1" dirty="0" err="1">
                <a:latin typeface="Century Gothic" panose="020F0302020204030204"/>
              </a:rPr>
              <a:t>pourquoi</a:t>
            </a:r>
            <a:r>
              <a:rPr lang="en-GB" sz="1600" b="1" dirty="0">
                <a:latin typeface="Century Gothic" panose="020F0302020204030204"/>
              </a:rPr>
              <a:t>: </a:t>
            </a:r>
            <a:r>
              <a:rPr lang="en-GB" sz="1600" dirty="0">
                <a:latin typeface="Century Gothic" panose="020F0302020204030204"/>
              </a:rPr>
              <a:t>why</a:t>
            </a:r>
            <a:endParaRPr lang="en-GB" sz="1600" b="1" dirty="0">
              <a:latin typeface="Century Gothic" panose="020F0302020204030204"/>
            </a:endParaRPr>
          </a:p>
        </p:txBody>
      </p:sp>
      <p:cxnSp>
        <p:nvCxnSpPr>
          <p:cNvPr id="5" name="Straight Arrow Connector 4">
            <a:extLst>
              <a:ext uri="{FF2B5EF4-FFF2-40B4-BE49-F238E27FC236}">
                <a16:creationId xmlns:a16="http://schemas.microsoft.com/office/drawing/2014/main" id="{CE62B11B-8D94-DA43-A21F-4ED54B60EA24}"/>
              </a:ext>
              <a:ext uri="{C183D7F6-B498-43B3-948B-1728B52AA6E4}">
                <adec:decorative xmlns:adec="http://schemas.microsoft.com/office/drawing/2017/decorative" val="1"/>
              </a:ext>
            </a:extLst>
          </p:cNvPr>
          <p:cNvCxnSpPr>
            <a:cxnSpLocks/>
          </p:cNvCxnSpPr>
          <p:nvPr/>
        </p:nvCxnSpPr>
        <p:spPr>
          <a:xfrm flipV="1">
            <a:off x="2927670" y="6667626"/>
            <a:ext cx="47827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813FCDE3-8B7D-9D45-A6F0-1E638F0CD02E}"/>
              </a:ext>
              <a:ext uri="{C183D7F6-B498-43B3-948B-1728B52AA6E4}">
                <adec:decorative xmlns:adec="http://schemas.microsoft.com/office/drawing/2017/decorative" val="1"/>
              </a:ext>
            </a:extLst>
          </p:cNvPr>
          <p:cNvGrpSpPr/>
          <p:nvPr/>
        </p:nvGrpSpPr>
        <p:grpSpPr>
          <a:xfrm>
            <a:off x="2927670" y="6961892"/>
            <a:ext cx="478275" cy="77738"/>
            <a:chOff x="2927670" y="6961892"/>
            <a:chExt cx="478275" cy="77738"/>
          </a:xfrm>
        </p:grpSpPr>
        <p:cxnSp>
          <p:nvCxnSpPr>
            <p:cNvPr id="107" name="Straight Arrow Connector 106">
              <a:extLst>
                <a:ext uri="{FF2B5EF4-FFF2-40B4-BE49-F238E27FC236}">
                  <a16:creationId xmlns:a16="http://schemas.microsoft.com/office/drawing/2014/main" id="{20819A02-BA63-244E-8129-0412171F9012}"/>
                </a:ext>
              </a:extLst>
            </p:cNvPr>
            <p:cNvCxnSpPr>
              <a:cxnSpLocks/>
            </p:cNvCxnSpPr>
            <p:nvPr/>
          </p:nvCxnSpPr>
          <p:spPr>
            <a:xfrm flipV="1">
              <a:off x="3202456" y="6961892"/>
              <a:ext cx="203489" cy="777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823F4CC-9017-974E-B613-EECE0C18FD6F}"/>
                </a:ext>
              </a:extLst>
            </p:cNvPr>
            <p:cNvCxnSpPr>
              <a:cxnSpLocks/>
            </p:cNvCxnSpPr>
            <p:nvPr/>
          </p:nvCxnSpPr>
          <p:spPr>
            <a:xfrm>
              <a:off x="2927670" y="7038579"/>
              <a:ext cx="280412"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D65B7AA0-953A-704C-A3A8-37C3AA8511CD}"/>
              </a:ext>
              <a:ext uri="{C183D7F6-B498-43B3-948B-1728B52AA6E4}">
                <adec:decorative xmlns:adec="http://schemas.microsoft.com/office/drawing/2017/decorative" val="1"/>
              </a:ext>
            </a:extLst>
          </p:cNvPr>
          <p:cNvGrpSpPr/>
          <p:nvPr/>
        </p:nvGrpSpPr>
        <p:grpSpPr>
          <a:xfrm>
            <a:off x="3637145" y="8204422"/>
            <a:ext cx="478275" cy="77738"/>
            <a:chOff x="2927670" y="6961892"/>
            <a:chExt cx="478275" cy="77738"/>
          </a:xfrm>
        </p:grpSpPr>
        <p:cxnSp>
          <p:nvCxnSpPr>
            <p:cNvPr id="110" name="Straight Arrow Connector 109">
              <a:extLst>
                <a:ext uri="{FF2B5EF4-FFF2-40B4-BE49-F238E27FC236}">
                  <a16:creationId xmlns:a16="http://schemas.microsoft.com/office/drawing/2014/main" id="{38323936-561F-B349-BB29-869ED119BF5B}"/>
                </a:ext>
              </a:extLst>
            </p:cNvPr>
            <p:cNvCxnSpPr>
              <a:cxnSpLocks/>
            </p:cNvCxnSpPr>
            <p:nvPr/>
          </p:nvCxnSpPr>
          <p:spPr>
            <a:xfrm flipV="1">
              <a:off x="3202456" y="6961892"/>
              <a:ext cx="203489" cy="777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E6A1654-A424-424D-8333-6CB33232D165}"/>
                </a:ext>
              </a:extLst>
            </p:cNvPr>
            <p:cNvCxnSpPr>
              <a:cxnSpLocks/>
            </p:cNvCxnSpPr>
            <p:nvPr/>
          </p:nvCxnSpPr>
          <p:spPr>
            <a:xfrm>
              <a:off x="2927670" y="7038579"/>
              <a:ext cx="280412"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2" name="Straight Arrow Connector 111">
            <a:extLst>
              <a:ext uri="{FF2B5EF4-FFF2-40B4-BE49-F238E27FC236}">
                <a16:creationId xmlns:a16="http://schemas.microsoft.com/office/drawing/2014/main" id="{0D75D7BB-EE03-8548-97EE-138659D7F927}"/>
              </a:ext>
              <a:ext uri="{C183D7F6-B498-43B3-948B-1728B52AA6E4}">
                <adec:decorative xmlns:adec="http://schemas.microsoft.com/office/drawing/2017/decorative" val="1"/>
              </a:ext>
            </a:extLst>
          </p:cNvPr>
          <p:cNvCxnSpPr>
            <a:cxnSpLocks/>
          </p:cNvCxnSpPr>
          <p:nvPr/>
        </p:nvCxnSpPr>
        <p:spPr>
          <a:xfrm flipV="1">
            <a:off x="2797928" y="7924041"/>
            <a:ext cx="47827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18</a:t>
            </a:r>
          </a:p>
        </p:txBody>
      </p:sp>
    </p:spTree>
    <p:extLst>
      <p:ext uri="{BB962C8B-B14F-4D97-AF65-F5344CB8AC3E}">
        <p14:creationId xmlns:p14="http://schemas.microsoft.com/office/powerpoint/2010/main" val="1580767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E8C7-0CAC-485F-B198-713E5A274539}"/>
              </a:ext>
            </a:extLst>
          </p:cNvPr>
          <p:cNvSpPr>
            <a:spLocks noGrp="1"/>
          </p:cNvSpPr>
          <p:nvPr>
            <p:ph type="title"/>
          </p:nvPr>
        </p:nvSpPr>
        <p:spPr>
          <a:xfrm>
            <a:off x="2105025" y="84822"/>
            <a:ext cx="2647950" cy="223838"/>
          </a:xfrm>
        </p:spPr>
        <p:txBody>
          <a:bodyPr/>
          <a:lstStyle/>
          <a:p>
            <a:r>
              <a:rPr lang="fr-FR" sz="1800" b="1" dirty="0">
                <a:latin typeface="Century Gothic" panose="020B0502020202020204" pitchFamily="34" charset="0"/>
              </a:rPr>
              <a:t>Contents</a:t>
            </a:r>
          </a:p>
        </p:txBody>
      </p:sp>
      <p:graphicFrame>
        <p:nvGraphicFramePr>
          <p:cNvPr id="80570" name="Group 698"/>
          <p:cNvGraphicFramePr>
            <a:graphicFrameLocks noGrp="1"/>
          </p:cNvGraphicFramePr>
          <p:nvPr>
            <p:extLst>
              <p:ext uri="{D42A27DB-BD31-4B8C-83A1-F6EECF244321}">
                <p14:modId xmlns:p14="http://schemas.microsoft.com/office/powerpoint/2010/main" val="1990325538"/>
              </p:ext>
            </p:extLst>
          </p:nvPr>
        </p:nvGraphicFramePr>
        <p:xfrm>
          <a:off x="127215" y="34020"/>
          <a:ext cx="6603570" cy="9135372"/>
        </p:xfrm>
        <a:graphic>
          <a:graphicData uri="http://schemas.openxmlformats.org/drawingml/2006/table">
            <a:tbl>
              <a:tblPr firstRow="1"/>
              <a:tblGrid>
                <a:gridCol w="3044612">
                  <a:extLst>
                    <a:ext uri="{9D8B030D-6E8A-4147-A177-3AD203B41FA5}">
                      <a16:colId xmlns:a16="http://schemas.microsoft.com/office/drawing/2014/main" val="20000"/>
                    </a:ext>
                  </a:extLst>
                </a:gridCol>
                <a:gridCol w="312754">
                  <a:extLst>
                    <a:ext uri="{9D8B030D-6E8A-4147-A177-3AD203B41FA5}">
                      <a16:colId xmlns:a16="http://schemas.microsoft.com/office/drawing/2014/main" val="20001"/>
                    </a:ext>
                  </a:extLst>
                </a:gridCol>
                <a:gridCol w="2933004">
                  <a:extLst>
                    <a:ext uri="{9D8B030D-6E8A-4147-A177-3AD203B41FA5}">
                      <a16:colId xmlns:a16="http://schemas.microsoft.com/office/drawing/2014/main" val="20002"/>
                    </a:ext>
                  </a:extLst>
                </a:gridCol>
                <a:gridCol w="313200">
                  <a:extLst>
                    <a:ext uri="{9D8B030D-6E8A-4147-A177-3AD203B41FA5}">
                      <a16:colId xmlns:a16="http://schemas.microsoft.com/office/drawing/2014/main" val="20003"/>
                    </a:ext>
                  </a:extLst>
                </a:gridCol>
              </a:tblGrid>
              <a:tr h="305729">
                <a:tc gridSpan="4">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8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endPar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312437"/>
                  </a:ext>
                </a:extLst>
              </a:tr>
              <a:tr h="220404">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Themes overview</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r>
                        <a:rPr lang="en-GB" sz="1100" b="1" dirty="0">
                          <a:latin typeface="Century Gothic" panose="020B0502020202020204" pitchFamily="34" charset="0"/>
                        </a:rPr>
                        <a:t>Perfect tense: -ER verbs taking </a:t>
                      </a:r>
                      <a:r>
                        <a:rPr lang="en-GB" sz="1100" b="1" dirty="0" err="1">
                          <a:latin typeface="Century Gothic" panose="020B0502020202020204" pitchFamily="34" charset="0"/>
                        </a:rPr>
                        <a:t>être</a:t>
                      </a:r>
                      <a:r>
                        <a:rPr lang="en-GB" sz="1100" b="1" dirty="0">
                          <a:latin typeface="Century Gothic" panose="020B0502020202020204" pitchFamily="34" charset="0"/>
                        </a:rPr>
                        <a:t>, past participle agreement (feminine)</a:t>
                      </a:r>
                    </a:p>
                    <a:p>
                      <a:r>
                        <a:rPr lang="en-GB" sz="1100" b="0" dirty="0">
                          <a:latin typeface="Century Gothic" panose="020B0502020202020204" pitchFamily="34" charset="0"/>
                        </a:rPr>
                        <a:t>Where</a:t>
                      </a:r>
                      <a:r>
                        <a:rPr lang="en-GB" sz="1100" b="0" baseline="0" dirty="0">
                          <a:latin typeface="Century Gothic" panose="020B0502020202020204" pitchFamily="34" charset="0"/>
                        </a:rPr>
                        <a:t> you went/what you did</a:t>
                      </a: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r>
                        <a:rPr lang="en-GB" sz="1100" dirty="0">
                          <a:latin typeface="Century Gothic" panose="020B0502020202020204" pitchFamily="34" charset="0"/>
                        </a:rPr>
                        <a:t>44</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0404">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Sounds of the language</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4-12</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a:p>
                  </a:txBody>
                  <a:tcPr/>
                </a:tc>
                <a:tc vMerge="1">
                  <a:txBody>
                    <a:bodyPr/>
                    <a:lstStyle/>
                    <a:p>
                      <a:endParaRPr lang="fr-FR" dirty="0"/>
                    </a:p>
                  </a:txBody>
                  <a:tcPr/>
                </a:tc>
                <a:extLst>
                  <a:ext uri="{0D108BD9-81ED-4DB2-BD59-A6C34878D82A}">
                    <a16:rowId xmlns:a16="http://schemas.microsoft.com/office/drawing/2014/main" val="3527627179"/>
                  </a:ext>
                </a:extLst>
              </a:tr>
              <a:tr h="0">
                <a:tc>
                  <a:txBody>
                    <a:bodyPr/>
                    <a:lstStyle/>
                    <a:p>
                      <a:pPr marL="0" lvl="0" indent="0">
                        <a:lnSpc>
                          <a:spcPct val="100000"/>
                        </a:lnSpc>
                        <a:spcAft>
                          <a:spcPts val="0"/>
                        </a:spcAft>
                        <a:buFontTx/>
                        <a:buNone/>
                      </a:pPr>
                      <a:r>
                        <a:rPr lang="en-GB" sz="1100" b="1" dirty="0">
                          <a:solidFill>
                            <a:schemeClr val="tx1"/>
                          </a:solidFill>
                          <a:effectLst/>
                          <a:latin typeface="Century Gothic" panose="020B0502020202020204" pitchFamily="34" charset="0"/>
                        </a:rPr>
                        <a:t>Word patterns and word families</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13-14</a:t>
                      </a:r>
                    </a:p>
                  </a:txBody>
                  <a:tcPr marL="36000" marR="36000" marT="36000" marB="36000" anchor="ctr"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Perfect tense: -ER verbs taking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être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past participle agreement (plural)</a:t>
                      </a: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Accidents and emergencies</a:t>
                      </a:r>
                    </a:p>
                  </a:txBody>
                  <a:tcPr marL="36000" marR="36000" marT="36000" marB="36000" anchor="ctr" horzOverflow="overflow">
                    <a:lnT w="12700" cap="flat" cmpd="sng" algn="ctr">
                      <a:solidFill>
                        <a:schemeClr val="tx1"/>
                      </a:solidFill>
                      <a:prstDash val="solid"/>
                      <a:round/>
                      <a:headEnd type="none" w="med" len="med"/>
                      <a:tailEnd type="none" w="med" len="med"/>
                    </a:lnT>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45-46</a:t>
                      </a:r>
                    </a:p>
                  </a:txBody>
                  <a:tcPr marL="36000" marR="36000" marT="36000" marB="36000" anchor="ctr" horzOverflow="overflow">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55111544"/>
                  </a:ext>
                </a:extLst>
              </a:tr>
              <a:tr h="111210">
                <a:tc rowSpan="2">
                  <a:txBody>
                    <a:bodyPr/>
                    <a:lstStyle/>
                    <a:p>
                      <a:pPr marL="0" lvl="0" indent="0">
                        <a:lnSpc>
                          <a:spcPct val="100000"/>
                        </a:lnSpc>
                        <a:spcAft>
                          <a:spcPts val="0"/>
                        </a:spcAft>
                        <a:buFontTx/>
                        <a:buNone/>
                      </a:pPr>
                      <a:r>
                        <a:rPr lang="fr-FR" sz="1100" b="1" i="1" noProof="0" dirty="0">
                          <a:solidFill>
                            <a:schemeClr val="tx1"/>
                          </a:solidFill>
                          <a:effectLst/>
                          <a:latin typeface="Century Gothic" panose="020B0502020202020204" pitchFamily="34" charset="0"/>
                        </a:rPr>
                        <a:t>être</a:t>
                      </a:r>
                      <a:r>
                        <a:rPr lang="en-GB" sz="1100" b="1" dirty="0">
                          <a:solidFill>
                            <a:schemeClr val="tx1"/>
                          </a:solidFill>
                          <a:effectLst/>
                          <a:latin typeface="Century Gothic" panose="020B0502020202020204" pitchFamily="34" charset="0"/>
                        </a:rPr>
                        <a:t>, negation, adjective agreement</a:t>
                      </a:r>
                    </a:p>
                    <a:p>
                      <a:pPr marL="0" lvl="0" indent="0">
                        <a:lnSpc>
                          <a:spcPct val="100000"/>
                        </a:lnSpc>
                        <a:spcAft>
                          <a:spcPts val="0"/>
                        </a:spcAft>
                        <a:buFontTx/>
                        <a:buNone/>
                      </a:pPr>
                      <a:r>
                        <a:rPr lang="en-GB" sz="1100" b="0" dirty="0">
                          <a:solidFill>
                            <a:schemeClr val="tx1"/>
                          </a:solidFill>
                          <a:effectLst/>
                          <a:latin typeface="Century Gothic" panose="020B0502020202020204" pitchFamily="34" charset="0"/>
                        </a:rPr>
                        <a:t>Identity: describing self and others</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15-16</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dirty="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8532">
                <a:tc vMerge="1">
                  <a:txBody>
                    <a:bodyPr/>
                    <a:lstStyle/>
                    <a:p>
                      <a:endParaRPr lang="en-GB"/>
                    </a:p>
                  </a:txBody>
                  <a:tcPr/>
                </a:tc>
                <a:tc vMerge="1">
                  <a:txBody>
                    <a:bodyPr/>
                    <a:lstStyle/>
                    <a:p>
                      <a:endParaRPr lang="en-GB"/>
                    </a:p>
                  </a:txBody>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kern="1200" cap="none" normalizeH="0" baseline="0" dirty="0">
                          <a:ln>
                            <a:noFill/>
                          </a:ln>
                          <a:solidFill>
                            <a:schemeClr val="tx1"/>
                          </a:solidFill>
                          <a:effectLst/>
                          <a:highlight>
                            <a:srgbClr val="FFFF00"/>
                          </a:highlight>
                          <a:latin typeface="Century Gothic" panose="020B0502020202020204" pitchFamily="34" charset="0"/>
                          <a:ea typeface="+mn-ea"/>
                          <a:cs typeface="Arial" panose="020B0604020202020204" pitchFamily="34" charset="0"/>
                        </a:rPr>
                        <a:t>Text exploitation: </a:t>
                      </a:r>
                      <a:r>
                        <a:rPr kumimoji="0" lang="en-GB" sz="1100" b="0" i="0" u="none" strike="noStrike" kern="1200" cap="none" normalizeH="0" baseline="0" dirty="0" err="1">
                          <a:ln>
                            <a:noFill/>
                          </a:ln>
                          <a:solidFill>
                            <a:schemeClr val="tx1"/>
                          </a:solidFill>
                          <a:effectLst/>
                          <a:highlight>
                            <a:srgbClr val="FFFF00"/>
                          </a:highlight>
                          <a:latin typeface="Century Gothic" panose="020B0502020202020204" pitchFamily="34" charset="0"/>
                          <a:ea typeface="+mn-ea"/>
                          <a:cs typeface="Arial" panose="020B0604020202020204" pitchFamily="34" charset="0"/>
                        </a:rPr>
                        <a:t>J’ai</a:t>
                      </a:r>
                      <a:r>
                        <a:rPr kumimoji="0" lang="en-GB" sz="1100" b="0" i="0" u="none" strike="noStrike" kern="1200" cap="none" normalizeH="0" baseline="0" dirty="0">
                          <a:ln>
                            <a:noFill/>
                          </a:ln>
                          <a:solidFill>
                            <a:schemeClr val="tx1"/>
                          </a:solidFill>
                          <a:effectLst/>
                          <a:highlight>
                            <a:srgbClr val="FFFF00"/>
                          </a:highlight>
                          <a:latin typeface="Century Gothic" panose="020B0502020202020204" pitchFamily="34" charset="0"/>
                          <a:ea typeface="+mn-ea"/>
                          <a:cs typeface="Arial" panose="020B0604020202020204" pitchFamily="34" charset="0"/>
                        </a:rPr>
                        <a:t> </a:t>
                      </a:r>
                      <a:r>
                        <a:rPr kumimoji="0" lang="en-GB" sz="1100" b="0" i="0" u="none" strike="noStrike" kern="1200" cap="none" normalizeH="0" baseline="0" dirty="0" err="1">
                          <a:ln>
                            <a:noFill/>
                          </a:ln>
                          <a:solidFill>
                            <a:schemeClr val="tx1"/>
                          </a:solidFill>
                          <a:effectLst/>
                          <a:highlight>
                            <a:srgbClr val="FFFF00"/>
                          </a:highlight>
                          <a:latin typeface="Century Gothic" panose="020B0502020202020204" pitchFamily="34" charset="0"/>
                          <a:ea typeface="+mn-ea"/>
                          <a:cs typeface="Arial" panose="020B0604020202020204" pitchFamily="34" charset="0"/>
                        </a:rPr>
                        <a:t>cherché</a:t>
                      </a:r>
                      <a:endParaRPr kumimoji="0" lang="en-GB" sz="1100" b="1" i="0" u="none" strike="noStrike" kern="1200" cap="none" normalizeH="0" baseline="0" dirty="0">
                        <a:ln>
                          <a:noFill/>
                        </a:ln>
                        <a:solidFill>
                          <a:schemeClr val="tx1"/>
                        </a:solidFill>
                        <a:effectLst/>
                        <a:highlight>
                          <a:srgbClr val="FFFF00"/>
                        </a:highlight>
                        <a:latin typeface="Century Gothic" panose="020B0502020202020204" pitchFamily="34" charset="0"/>
                        <a:ea typeface="+mn-ea"/>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47</a:t>
                      </a:r>
                    </a:p>
                  </a:txBody>
                  <a:tcPr marL="36000" marR="36000" marT="36000" marB="36000" anchor="ctr" horzOverflow="overflow">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85376311"/>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lang="en-GB" sz="1100" b="1" dirty="0">
                          <a:solidFill>
                            <a:schemeClr val="tx1"/>
                          </a:solidFill>
                          <a:effectLst/>
                          <a:latin typeface="Century Gothic" panose="020B0502020202020204" pitchFamily="34" charset="0"/>
                        </a:rPr>
                        <a:t>-ER verbs, pour/sans, adverbs, pronoun </a:t>
                      </a:r>
                      <a:r>
                        <a:rPr lang="en-GB" sz="1100" b="1" i="1" dirty="0">
                          <a:solidFill>
                            <a:schemeClr val="tx1"/>
                          </a:solidFill>
                          <a:effectLst/>
                          <a:latin typeface="Century Gothic" panose="020B0502020202020204" pitchFamily="34" charset="0"/>
                        </a:rPr>
                        <a:t>on</a:t>
                      </a:r>
                      <a:r>
                        <a:rPr lang="en-GB" sz="1100" b="0" i="1" dirty="0">
                          <a:solidFill>
                            <a:schemeClr val="tx1"/>
                          </a:solidFill>
                          <a:effectLst/>
                          <a:latin typeface="Century Gothic" panose="020B0502020202020204" pitchFamily="34" charset="0"/>
                        </a:rPr>
                        <a:t>,</a:t>
                      </a:r>
                      <a:r>
                        <a:rPr lang="en-GB" sz="1100" b="1" dirty="0">
                          <a:solidFill>
                            <a:schemeClr val="tx1"/>
                          </a:solidFill>
                          <a:effectLst/>
                          <a:latin typeface="Century Gothic" panose="020B0502020202020204" pitchFamily="34" charset="0"/>
                        </a:rPr>
                        <a:t> intonation/</a:t>
                      </a:r>
                      <a:r>
                        <a:rPr lang="fr-FR" sz="1100" b="1" noProof="0" dirty="0">
                          <a:solidFill>
                            <a:schemeClr val="tx1"/>
                          </a:solidFill>
                          <a:effectLst/>
                          <a:latin typeface="Century Gothic" panose="020B0502020202020204" pitchFamily="34" charset="0"/>
                        </a:rPr>
                        <a:t>est-ce</a:t>
                      </a:r>
                      <a:r>
                        <a:rPr lang="en-GB" sz="1100" b="1" dirty="0">
                          <a:solidFill>
                            <a:schemeClr val="tx1"/>
                          </a:solidFill>
                          <a:effectLst/>
                          <a:latin typeface="Century Gothic" panose="020B0502020202020204" pitchFamily="34" charset="0"/>
                        </a:rPr>
                        <a:t> que questions, </a:t>
                      </a:r>
                    </a:p>
                    <a:p>
                      <a:pPr marL="0" marR="0" lvl="0" indent="0" algn="l" defTabSz="914400" rtl="0" eaLnBrk="1" fontAlgn="base" latinLnBrk="0" hangingPunct="1">
                        <a:lnSpc>
                          <a:spcPct val="100000"/>
                        </a:lnSpc>
                        <a:spcBef>
                          <a:spcPct val="20000"/>
                        </a:spcBef>
                        <a:spcAft>
                          <a:spcPts val="0"/>
                        </a:spcAft>
                        <a:buClrTx/>
                        <a:buSzTx/>
                        <a:buFontTx/>
                        <a:buNone/>
                        <a:tabLst/>
                        <a:defRPr/>
                      </a:pPr>
                      <a:r>
                        <a:rPr lang="en-GB" sz="1100" b="0" dirty="0">
                          <a:solidFill>
                            <a:schemeClr val="tx1"/>
                          </a:solidFill>
                          <a:effectLst/>
                          <a:latin typeface="Century Gothic" panose="020B0502020202020204" pitchFamily="34" charset="0"/>
                        </a:rPr>
                        <a:t>Cultural events : Le festival de Dieppe</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defRPr/>
                      </a:pPr>
                      <a:r>
                        <a:rPr lang="en-GB" sz="1100" b="0" u="none" strike="noStrike" kern="1200" dirty="0">
                          <a:solidFill>
                            <a:schemeClr val="tx1"/>
                          </a:solidFill>
                          <a:effectLst/>
                          <a:latin typeface="Century Gothic" panose="020B0502020202020204" pitchFamily="34" charset="0"/>
                          <a:ea typeface="+mn-ea"/>
                          <a:cs typeface="Calibri" panose="020F0502020204030204" pitchFamily="34" charset="0"/>
                        </a:rPr>
                        <a:t>17-18</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Relative pronoun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‘qui’, à/de </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before a noun, verbs like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entendre </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and </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écrire</a:t>
                      </a:r>
                      <a:endPar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Free time</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47-48</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lang="en-GB" sz="1100" b="1" dirty="0">
                          <a:solidFill>
                            <a:schemeClr val="tx1"/>
                          </a:solidFill>
                          <a:effectLst/>
                          <a:latin typeface="Century Gothic" panose="020B0502020202020204" pitchFamily="34" charset="0"/>
                        </a:rPr>
                        <a:t>Two-verb structures</a:t>
                      </a:r>
                      <a:r>
                        <a:rPr lang="en-GB" sz="1100" b="1" baseline="0" dirty="0">
                          <a:solidFill>
                            <a:schemeClr val="tx1"/>
                          </a:solidFill>
                          <a:effectLst/>
                          <a:latin typeface="Century Gothic" panose="020B0502020202020204" pitchFamily="34" charset="0"/>
                        </a:rPr>
                        <a:t> with </a:t>
                      </a:r>
                      <a:r>
                        <a:rPr lang="fr-FR" sz="1100" b="1" i="1" noProof="0" dirty="0">
                          <a:solidFill>
                            <a:schemeClr val="tx1"/>
                          </a:solidFill>
                          <a:effectLst/>
                          <a:latin typeface="Century Gothic" panose="020B0502020202020204" pitchFamily="34" charset="0"/>
                        </a:rPr>
                        <a:t>aller</a:t>
                      </a:r>
                      <a:r>
                        <a:rPr lang="en-GB" sz="1100" b="1" i="1" dirty="0">
                          <a:solidFill>
                            <a:schemeClr val="tx1"/>
                          </a:solidFill>
                          <a:effectLst/>
                          <a:latin typeface="Century Gothic" panose="020B0502020202020204" pitchFamily="34" charset="0"/>
                        </a:rPr>
                        <a:t> </a:t>
                      </a:r>
                      <a:r>
                        <a:rPr lang="en-GB" sz="1100" b="1" i="0" dirty="0">
                          <a:solidFill>
                            <a:schemeClr val="tx1"/>
                          </a:solidFill>
                          <a:effectLst/>
                          <a:latin typeface="Century Gothic" panose="020B0502020202020204" pitchFamily="34" charset="0"/>
                        </a:rPr>
                        <a:t>(future) </a:t>
                      </a:r>
                      <a:br>
                        <a:rPr lang="en-GB" sz="1100" b="1" i="0" dirty="0">
                          <a:solidFill>
                            <a:schemeClr val="tx1"/>
                          </a:solidFill>
                          <a:effectLst/>
                          <a:latin typeface="Century Gothic" panose="020B0502020202020204" pitchFamily="34" charset="0"/>
                        </a:rPr>
                      </a:br>
                      <a:r>
                        <a:rPr lang="en-GB" sz="1100" b="0" dirty="0">
                          <a:solidFill>
                            <a:schemeClr val="tx1"/>
                          </a:solidFill>
                          <a:effectLst/>
                          <a:latin typeface="Century Gothic" panose="020B0502020202020204" pitchFamily="34" charset="0"/>
                        </a:rPr>
                        <a:t>Motivations and goals</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19</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1"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moi</a:t>
                      </a:r>
                      <a:r>
                        <a:rPr kumimoji="0" lang="en-GB" sz="1100" b="1" i="1"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a:t>
                      </a: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and </a:t>
                      </a:r>
                      <a:r>
                        <a:rPr kumimoji="0" lang="en-GB" sz="1100" b="1" i="1"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toi</a:t>
                      </a: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after prepositions</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Crime</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49</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8641671"/>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Modal verbs (nous, </a:t>
                      </a:r>
                      <a:r>
                        <a:rPr kumimoji="0" lang="fr-FR" sz="1100" b="1" i="0"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vous</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fr-FR" sz="1100" b="1" i="0"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ils</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r>
                        <a:rPr kumimoji="0" lang="fr-FR" sz="1100" b="1" i="0"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elles</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what you can(not), must (not) and (don’t) want to do at work</a:t>
                      </a:r>
                    </a:p>
                  </a:txBody>
                  <a:tcPr marL="36000" marR="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20-22</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Imperfect tense (habitual: ‘used to’): -ER verbs (</a:t>
                      </a:r>
                      <a:r>
                        <a:rPr kumimoji="0" lang="en-GB" sz="1100" b="1" i="1"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je, </a:t>
                      </a:r>
                      <a:r>
                        <a:rPr kumimoji="0" lang="en-GB" sz="1100" b="1" i="1"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il</a:t>
                      </a:r>
                      <a:r>
                        <a:rPr kumimoji="0" lang="en-GB" sz="1100" b="1" i="1"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a:t>
                      </a:r>
                      <a:r>
                        <a:rPr kumimoji="0" lang="en-GB" sz="1100" b="1" i="1"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elle</a:t>
                      </a:r>
                      <a:r>
                        <a:rPr kumimoji="0" lang="en-GB" sz="1100" b="1" i="1"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/on</a:t>
                      </a:r>
                      <a:r>
                        <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ordinal numbers</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French school system</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50-52</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0178311"/>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il (ne) faut (pas)</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adjective agreement</a:t>
                      </a: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what  needs to happen</a:t>
                      </a:r>
                    </a:p>
                  </a:txBody>
                  <a:tcPr marL="36000" marR="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23</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1100" b="1" dirty="0">
                          <a:latin typeface="Century Gothic" panose="020B0502020202020204" pitchFamily="34" charset="0"/>
                        </a:rPr>
                        <a:t>Imperfect tense (habitual: ‘used to’): all regular verb groups (je </a:t>
                      </a:r>
                      <a:r>
                        <a:rPr lang="en-GB" sz="1100" b="1" dirty="0" err="1">
                          <a:latin typeface="Century Gothic" panose="020B0502020202020204" pitchFamily="34" charset="0"/>
                        </a:rPr>
                        <a:t>tu</a:t>
                      </a:r>
                      <a:r>
                        <a:rPr lang="en-GB" sz="1100" b="1" dirty="0">
                          <a:latin typeface="Century Gothic" panose="020B0502020202020204" pitchFamily="34" charset="0"/>
                        </a:rPr>
                        <a:t>, il/</a:t>
                      </a:r>
                      <a:r>
                        <a:rPr lang="en-GB" sz="1100" b="1" dirty="0" err="1">
                          <a:latin typeface="Century Gothic" panose="020B0502020202020204" pitchFamily="34" charset="0"/>
                        </a:rPr>
                        <a:t>elle</a:t>
                      </a:r>
                      <a:r>
                        <a:rPr lang="en-GB" sz="1100" b="1" dirty="0">
                          <a:latin typeface="Century Gothic" panose="020B0502020202020204" pitchFamily="34" charset="0"/>
                        </a:rPr>
                        <a:t>/on)</a:t>
                      </a:r>
                    </a:p>
                    <a:p>
                      <a:r>
                        <a:rPr lang="en-GB" sz="1100" dirty="0">
                          <a:latin typeface="Century Gothic" panose="020B0502020202020204" pitchFamily="34" charset="0"/>
                        </a:rPr>
                        <a:t>Childhood</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1100" dirty="0">
                          <a:latin typeface="Century Gothic" panose="020B0502020202020204" pitchFamily="34" charset="0"/>
                        </a:rPr>
                        <a:t>53-55</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connaître</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(je, </a:t>
                      </a:r>
                      <a:r>
                        <a:rPr kumimoji="0" lang="fr-FR" sz="1100" b="1" i="0"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tu</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il/</a:t>
                      </a:r>
                      <a:r>
                        <a:rPr kumimoji="0" lang="fr-FR" sz="1100" b="1" i="0"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elle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à/en </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countries</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where and who you know</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24-25</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Using ‘il y a’ and imperfect tense</a:t>
                      </a: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Describing</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56-58</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85123552"/>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ne…pas, ne…jamais, </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verbs like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entendre</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always/sometimes/never happens</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26-27</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Perfect tense with </a:t>
                      </a:r>
                      <a:r>
                        <a:rPr kumimoji="0" lang="en-GB" sz="11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être</a:t>
                      </a: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empathetic pronouns</a:t>
                      </a: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Identity and expression</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59-61</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Infinitives used as nouns, uses of infinitives</a:t>
                      </a:r>
                    </a:p>
                    <a:p>
                      <a:pPr marL="0" marR="0" lvl="0" indent="0" algn="l"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Travel activities in France</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28-29</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lang="en-GB" sz="1100" b="0" dirty="0">
                          <a:latin typeface="Century Gothic" panose="020B0502020202020204" pitchFamily="34" charset="0"/>
                        </a:rPr>
                        <a:t>Conjugation guide, revisiting tenses</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62-65</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croire</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(je, </a:t>
                      </a: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tu</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il/</a:t>
                      </a: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elle</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noun agreement, </a:t>
                      </a: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être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 nationality/religion, verbs like </a:t>
                      </a: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venir</a:t>
                      </a:r>
                      <a:endParaRPr kumimoji="0" lang="fr-FR" sz="1100" b="1" i="0"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Identity : nationality/religion</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30-31</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lang="en-GB" sz="1100" b="0" dirty="0">
                          <a:highlight>
                            <a:srgbClr val="FFFF00"/>
                          </a:highlight>
                          <a:latin typeface="Century Gothic" panose="020B0502020202020204" pitchFamily="34" charset="0"/>
                        </a:rPr>
                        <a:t>Pronoun, direct objects and word patterns</a:t>
                      </a:r>
                    </a:p>
                    <a:p>
                      <a:pPr marL="0" marR="0" lvl="0" indent="0" algn="l" defTabSz="914400" rtl="0" eaLnBrk="1" fontAlgn="base" latinLnBrk="0" hangingPunct="1">
                        <a:lnSpc>
                          <a:spcPct val="100000"/>
                        </a:lnSpc>
                        <a:spcBef>
                          <a:spcPct val="20000"/>
                        </a:spcBef>
                        <a:spcAft>
                          <a:spcPts val="0"/>
                        </a:spcAft>
                        <a:buClrTx/>
                        <a:buSzTx/>
                        <a:buFontTx/>
                        <a:buNone/>
                        <a:tabLst/>
                      </a:pPr>
                      <a:r>
                        <a:rPr lang="en-GB" sz="1100" b="0" dirty="0">
                          <a:latin typeface="Century Gothic" panose="020B0502020202020204" pitchFamily="34" charset="0"/>
                        </a:rPr>
                        <a:t>School</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65-68</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Possessive adjectives, register: </a:t>
                      </a: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tu</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vs </a:t>
                      </a: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vous</a:t>
                      </a:r>
                      <a:endParaRPr kumimoji="0" lang="fr-FR" sz="1100" b="1" i="0"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Staying in a hotel</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32-33</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nSpc>
                          <a:spcPct val="100000"/>
                        </a:lnSpc>
                        <a:spcAft>
                          <a:spcPts val="0"/>
                        </a:spcAft>
                      </a:pPr>
                      <a:r>
                        <a:rPr lang="en-GB" sz="1100" b="0" dirty="0">
                          <a:latin typeface="Century Gothic" panose="020B0502020202020204" pitchFamily="34" charset="0"/>
                        </a:rPr>
                        <a:t>Using ‘it’ and contracting articles</a:t>
                      </a:r>
                    </a:p>
                    <a:p>
                      <a:pPr>
                        <a:lnSpc>
                          <a:spcPct val="100000"/>
                        </a:lnSpc>
                        <a:spcAft>
                          <a:spcPts val="0"/>
                        </a:spcAft>
                      </a:pPr>
                      <a:r>
                        <a:rPr lang="en-GB" sz="1100" b="0" dirty="0" err="1">
                          <a:latin typeface="Century Gothic" panose="020B0502020202020204" pitchFamily="34" charset="0"/>
                        </a:rPr>
                        <a:t>Shoppping</a:t>
                      </a: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69-70</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Grammar revision for assessment</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Senegal</a:t>
                      </a:r>
                      <a:endPar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34-35</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err="1">
                          <a:latin typeface="Century Gothic" panose="020B0502020202020204" pitchFamily="34" charset="0"/>
                        </a:rPr>
                        <a:t>à</a:t>
                      </a:r>
                      <a:r>
                        <a:rPr lang="en-GB" sz="1100" b="0" dirty="0">
                          <a:latin typeface="Century Gothic" panose="020B0502020202020204" pitchFamily="34" charset="0"/>
                        </a:rPr>
                        <a:t> and de, quell and </a:t>
                      </a:r>
                      <a:r>
                        <a:rPr lang="en-GB" sz="1100" b="0" dirty="0" err="1">
                          <a:latin typeface="Century Gothic" panose="020B0502020202020204" pitchFamily="34" charset="0"/>
                        </a:rPr>
                        <a:t>ce</a:t>
                      </a:r>
                      <a:endParaRPr lang="en-GB" sz="11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71-72</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avoir</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être</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feelings,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il est</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 time, inversion questions, numbers 32-69</a:t>
                      </a:r>
                    </a:p>
                    <a:p>
                      <a:pPr marL="0" marR="0" lvl="0" indent="0" algn="l" defTabSz="914400" rtl="0" eaLnBrk="1" fontAlgn="base" latinLnBrk="0" hangingPunct="1">
                        <a:lnSpc>
                          <a:spcPct val="100000"/>
                        </a:lnSpc>
                        <a:spcBef>
                          <a:spcPct val="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your day</a:t>
                      </a:r>
                      <a:endParaRPr kumimoji="0" lang="en-GB" sz="11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38-39</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‘il </a:t>
                      </a:r>
                      <a:r>
                        <a:rPr kumimoji="0" lang="en-GB" sz="11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est</a:t>
                      </a: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word patterns and </a:t>
                      </a:r>
                      <a:r>
                        <a:rPr kumimoji="0" lang="en-GB" sz="11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imperson</a:t>
                      </a: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expressions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Universal experiences</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73-75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7392553"/>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Comparatives, adjective positioning, partitive article, expressions of quantity +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 </a:t>
                      </a: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boire</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(sing.), Text: </a:t>
                      </a:r>
                      <a:r>
                        <a:rPr kumimoji="0" lang="fr-FR" sz="1100" b="1" i="1" u="none" strike="noStrike" cap="none" normalizeH="0" baseline="0" noProof="0" dirty="0">
                          <a:ln>
                            <a:noFill/>
                          </a:ln>
                          <a:solidFill>
                            <a:schemeClr val="tx1"/>
                          </a:solidFill>
                          <a:effectLst/>
                          <a:latin typeface="Century Gothic" panose="020B0502020202020204" pitchFamily="34" charset="0"/>
                          <a:cs typeface="Arial" panose="020B0604020202020204" pitchFamily="34" charset="0"/>
                        </a:rPr>
                        <a:t>Vive</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le vent</a:t>
                      </a:r>
                      <a:endPar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Noël</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40-41</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Century Gothic" panose="020B0502020202020204" pitchFamily="34" charset="0"/>
                        </a:rPr>
                        <a:t>Prepositions of place and word patterns</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76-77</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Perfect tense: forms, adverb placement, negation (</a:t>
                      </a:r>
                      <a:r>
                        <a:rPr kumimoji="0" lang="en-GB" sz="11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ne…pas, ne…</a:t>
                      </a:r>
                      <a:r>
                        <a:rPr kumimoji="0" lang="en-GB" sz="11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jamais</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La </a:t>
                      </a:r>
                      <a:r>
                        <a:rPr kumimoji="0" lang="en-GB" sz="11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Révolution</a:t>
                      </a: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française</a:t>
                      </a: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42-43</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Perfect tense with </a:t>
                      </a:r>
                      <a:r>
                        <a:rPr kumimoji="0" lang="en-GB" sz="11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choisir</a:t>
                      </a: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and </a:t>
                      </a:r>
                      <a:r>
                        <a:rPr kumimoji="0" lang="en-GB" sz="11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sortir</a:t>
                      </a: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Occupied France</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Century Gothic" panose="020B0502020202020204" pitchFamily="34" charset="0"/>
                        </a:rPr>
                        <a:t>78-79</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151043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033FA656-AED3-A944-9EBB-F84AF5CB196F}"/>
              </a:ext>
            </a:extLst>
          </p:cNvPr>
          <p:cNvSpPr/>
          <p:nvPr/>
        </p:nvSpPr>
        <p:spPr>
          <a:xfrm>
            <a:off x="107999" y="178300"/>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-ER </a:t>
            </a: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in the </a:t>
            </a:r>
            <a:r>
              <a:rPr lang="fr-FR" b="1" dirty="0" err="1">
                <a:solidFill>
                  <a:srgbClr val="000000"/>
                </a:solidFill>
                <a:latin typeface="Century Gothic" panose="020B0502020202020204" pitchFamily="34" charset="0"/>
              </a:rPr>
              <a:t>present</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tense</a:t>
            </a:r>
            <a:endParaRPr lang="en-GB" dirty="0">
              <a:solidFill>
                <a:srgbClr val="000000"/>
              </a:solidFill>
              <a:latin typeface="Century Gothic" panose="020B0502020202020204" pitchFamily="34" charset="0"/>
            </a:endParaRPr>
          </a:p>
        </p:txBody>
      </p:sp>
      <p:sp>
        <p:nvSpPr>
          <p:cNvPr id="68" name="Rectangle 67">
            <a:extLst>
              <a:ext uri="{FF2B5EF4-FFF2-40B4-BE49-F238E27FC236}">
                <a16:creationId xmlns:a16="http://schemas.microsoft.com/office/drawing/2014/main" id="{F2CE871B-8DE7-234B-953D-E22D818DE02E}"/>
              </a:ext>
            </a:extLst>
          </p:cNvPr>
          <p:cNvSpPr/>
          <p:nvPr/>
        </p:nvSpPr>
        <p:spPr>
          <a:xfrm>
            <a:off x="107999" y="530016"/>
            <a:ext cx="6676200" cy="584775"/>
          </a:xfrm>
          <a:prstGeom prst="rect">
            <a:avLst/>
          </a:prstGeom>
        </p:spPr>
        <p:txBody>
          <a:bodyPr wrap="square">
            <a:spAutoFit/>
          </a:bodyPr>
          <a:lstStyle/>
          <a:p>
            <a:pPr lvl="0"/>
            <a:r>
              <a:rPr lang="en-GB" sz="1600" dirty="0">
                <a:latin typeface="Century Gothic" panose="020F0302020204030204"/>
              </a:rPr>
              <a:t>To form the plural forms of -ER verbs in the present tense, we take the long form of the verb, remove –er, and then: </a:t>
            </a:r>
            <a:endParaRPr lang="fr-FR" sz="1600" dirty="0">
              <a:latin typeface="Century Gothic" panose="020F0302020204030204"/>
            </a:endParaRPr>
          </a:p>
        </p:txBody>
      </p:sp>
      <p:sp>
        <p:nvSpPr>
          <p:cNvPr id="69" name="Rectangle 68">
            <a:extLst>
              <a:ext uri="{FF2B5EF4-FFF2-40B4-BE49-F238E27FC236}">
                <a16:creationId xmlns:a16="http://schemas.microsoft.com/office/drawing/2014/main" id="{4C16EE30-BD34-3745-A7D7-D68224A9CDD2}"/>
              </a:ext>
            </a:extLst>
          </p:cNvPr>
          <p:cNvSpPr/>
          <p:nvPr/>
        </p:nvSpPr>
        <p:spPr>
          <a:xfrm>
            <a:off x="107999" y="1068059"/>
            <a:ext cx="1326231" cy="338554"/>
          </a:xfrm>
          <a:prstGeom prst="rect">
            <a:avLst/>
          </a:prstGeom>
        </p:spPr>
        <p:txBody>
          <a:bodyPr wrap="square">
            <a:spAutoFit/>
          </a:bodyPr>
          <a:lstStyle/>
          <a:p>
            <a:pPr lvl="0"/>
            <a:r>
              <a:rPr lang="en-GB" sz="1600" b="1" dirty="0">
                <a:latin typeface="Century Gothic" panose="020F0302020204030204"/>
              </a:rPr>
              <a:t>Long form:</a:t>
            </a:r>
            <a:endParaRPr lang="fr-FR" sz="1600" b="1" dirty="0">
              <a:latin typeface="Century Gothic" panose="020F0302020204030204"/>
            </a:endParaRPr>
          </a:p>
        </p:txBody>
      </p:sp>
      <p:sp>
        <p:nvSpPr>
          <p:cNvPr id="71" name="Rectangle 70">
            <a:extLst>
              <a:ext uri="{FF2B5EF4-FFF2-40B4-BE49-F238E27FC236}">
                <a16:creationId xmlns:a16="http://schemas.microsoft.com/office/drawing/2014/main" id="{669DAF0E-3ECB-F148-8585-644CFADC69D6}"/>
              </a:ext>
            </a:extLst>
          </p:cNvPr>
          <p:cNvSpPr/>
          <p:nvPr/>
        </p:nvSpPr>
        <p:spPr>
          <a:xfrm>
            <a:off x="2371035" y="1068059"/>
            <a:ext cx="1326231" cy="338554"/>
          </a:xfrm>
          <a:prstGeom prst="rect">
            <a:avLst/>
          </a:prstGeom>
        </p:spPr>
        <p:txBody>
          <a:bodyPr wrap="square">
            <a:spAutoFit/>
          </a:bodyPr>
          <a:lstStyle/>
          <a:p>
            <a:pPr lvl="0" algn="r"/>
            <a:r>
              <a:rPr lang="en-GB" sz="1600" dirty="0" err="1">
                <a:latin typeface="Century Gothic" panose="020F0302020204030204"/>
              </a:rPr>
              <a:t>regard</a:t>
            </a:r>
            <a:r>
              <a:rPr lang="en-GB" sz="1600" b="1" dirty="0" err="1">
                <a:latin typeface="Century Gothic" panose="020F0302020204030204"/>
              </a:rPr>
              <a:t>er</a:t>
            </a:r>
            <a:endParaRPr lang="fr-FR" sz="1600" b="1" dirty="0">
              <a:latin typeface="Century Gothic" panose="020F0302020204030204"/>
            </a:endParaRPr>
          </a:p>
        </p:txBody>
      </p:sp>
      <p:sp>
        <p:nvSpPr>
          <p:cNvPr id="70" name="Rectangle 69">
            <a:extLst>
              <a:ext uri="{FF2B5EF4-FFF2-40B4-BE49-F238E27FC236}">
                <a16:creationId xmlns:a16="http://schemas.microsoft.com/office/drawing/2014/main" id="{A5488B99-86F2-6A4D-A4E7-B67ACFFE694C}"/>
              </a:ext>
            </a:extLst>
          </p:cNvPr>
          <p:cNvSpPr/>
          <p:nvPr/>
        </p:nvSpPr>
        <p:spPr>
          <a:xfrm>
            <a:off x="107999" y="1383172"/>
            <a:ext cx="2184264" cy="338554"/>
          </a:xfrm>
          <a:prstGeom prst="rect">
            <a:avLst/>
          </a:prstGeom>
        </p:spPr>
        <p:txBody>
          <a:bodyPr wrap="square">
            <a:spAutoFit/>
          </a:bodyPr>
          <a:lstStyle/>
          <a:p>
            <a:pPr lvl="0"/>
            <a:r>
              <a:rPr lang="en-GB" sz="1600" b="1" dirty="0">
                <a:latin typeface="Century Gothic" panose="020F0302020204030204"/>
              </a:rPr>
              <a:t>Plural short forms:</a:t>
            </a:r>
            <a:endParaRPr lang="fr-FR" sz="1600" b="1" dirty="0">
              <a:latin typeface="Century Gothic" panose="020F0302020204030204"/>
            </a:endParaRPr>
          </a:p>
        </p:txBody>
      </p:sp>
      <p:sp>
        <p:nvSpPr>
          <p:cNvPr id="72" name="Rectangle 71">
            <a:extLst>
              <a:ext uri="{FF2B5EF4-FFF2-40B4-BE49-F238E27FC236}">
                <a16:creationId xmlns:a16="http://schemas.microsoft.com/office/drawing/2014/main" id="{73A5EA23-68DB-404F-9096-536528763E29}"/>
              </a:ext>
            </a:extLst>
          </p:cNvPr>
          <p:cNvSpPr/>
          <p:nvPr/>
        </p:nvSpPr>
        <p:spPr>
          <a:xfrm>
            <a:off x="1917701" y="1383172"/>
            <a:ext cx="1779566" cy="338554"/>
          </a:xfrm>
          <a:prstGeom prst="rect">
            <a:avLst/>
          </a:prstGeom>
        </p:spPr>
        <p:txBody>
          <a:bodyPr wrap="square">
            <a:spAutoFit/>
          </a:bodyPr>
          <a:lstStyle/>
          <a:p>
            <a:pPr lvl="0" algn="r"/>
            <a:r>
              <a:rPr lang="en-GB" sz="1600" dirty="0">
                <a:latin typeface="Century Gothic" panose="020F0302020204030204"/>
              </a:rPr>
              <a:t>nous </a:t>
            </a:r>
            <a:r>
              <a:rPr lang="en-GB" sz="1600" dirty="0" err="1">
                <a:latin typeface="Century Gothic" panose="020F0302020204030204"/>
              </a:rPr>
              <a:t>regard</a:t>
            </a:r>
            <a:r>
              <a:rPr lang="en-GB" sz="1600" b="1" dirty="0" err="1">
                <a:latin typeface="Century Gothic" panose="020F0302020204030204"/>
              </a:rPr>
              <a:t>ons</a:t>
            </a:r>
            <a:endParaRPr lang="fr-FR" sz="1600" b="1" dirty="0">
              <a:latin typeface="Century Gothic" panose="020F0302020204030204"/>
            </a:endParaRPr>
          </a:p>
        </p:txBody>
      </p:sp>
      <p:sp>
        <p:nvSpPr>
          <p:cNvPr id="75" name="TextBox 74">
            <a:extLst>
              <a:ext uri="{FF2B5EF4-FFF2-40B4-BE49-F238E27FC236}">
                <a16:creationId xmlns:a16="http://schemas.microsoft.com/office/drawing/2014/main" id="{F522D74B-0C4D-2C41-9B29-8725F00F1C58}"/>
              </a:ext>
            </a:extLst>
          </p:cNvPr>
          <p:cNvSpPr txBox="1"/>
          <p:nvPr/>
        </p:nvSpPr>
        <p:spPr>
          <a:xfrm>
            <a:off x="3775423" y="1383172"/>
            <a:ext cx="1123479"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add -</a:t>
            </a:r>
            <a:r>
              <a:rPr lang="en-GB" sz="1600" dirty="0" err="1">
                <a:latin typeface="Century Gothic" panose="020F0302020204030204"/>
              </a:rPr>
              <a:t>ons</a:t>
            </a:r>
            <a:endParaRPr lang="en-GB" sz="1600" dirty="0">
              <a:latin typeface="Century Gothic" panose="020F0302020204030204"/>
            </a:endParaRPr>
          </a:p>
        </p:txBody>
      </p:sp>
      <p:sp>
        <p:nvSpPr>
          <p:cNvPr id="73" name="Rectangle 72">
            <a:extLst>
              <a:ext uri="{FF2B5EF4-FFF2-40B4-BE49-F238E27FC236}">
                <a16:creationId xmlns:a16="http://schemas.microsoft.com/office/drawing/2014/main" id="{450BCBF3-1767-7F47-BC89-A96998EB50A4}"/>
              </a:ext>
            </a:extLst>
          </p:cNvPr>
          <p:cNvSpPr/>
          <p:nvPr/>
        </p:nvSpPr>
        <p:spPr>
          <a:xfrm>
            <a:off x="2043053" y="1742081"/>
            <a:ext cx="1654212" cy="338554"/>
          </a:xfrm>
          <a:prstGeom prst="rect">
            <a:avLst/>
          </a:prstGeom>
        </p:spPr>
        <p:txBody>
          <a:bodyPr wrap="square">
            <a:spAutoFit/>
          </a:bodyPr>
          <a:lstStyle/>
          <a:p>
            <a:pPr lvl="0" algn="r"/>
            <a:r>
              <a:rPr lang="en-GB" sz="1600" dirty="0" err="1">
                <a:latin typeface="Century Gothic" panose="020F0302020204030204"/>
              </a:rPr>
              <a:t>vous</a:t>
            </a:r>
            <a:r>
              <a:rPr lang="en-GB" sz="1600" dirty="0">
                <a:latin typeface="Century Gothic" panose="020F0302020204030204"/>
              </a:rPr>
              <a:t> </a:t>
            </a:r>
            <a:r>
              <a:rPr lang="en-GB" sz="1600" dirty="0" err="1">
                <a:latin typeface="Century Gothic" panose="020F0302020204030204"/>
              </a:rPr>
              <a:t>regard</a:t>
            </a:r>
            <a:r>
              <a:rPr lang="en-GB" sz="1600" b="1" dirty="0" err="1">
                <a:latin typeface="Century Gothic" panose="020F0302020204030204"/>
              </a:rPr>
              <a:t>ez</a:t>
            </a:r>
            <a:endParaRPr lang="fr-FR" sz="1600" b="1" dirty="0">
              <a:latin typeface="Century Gothic" panose="020F0302020204030204"/>
            </a:endParaRPr>
          </a:p>
        </p:txBody>
      </p:sp>
      <p:sp>
        <p:nvSpPr>
          <p:cNvPr id="76" name="TextBox 75">
            <a:extLst>
              <a:ext uri="{FF2B5EF4-FFF2-40B4-BE49-F238E27FC236}">
                <a16:creationId xmlns:a16="http://schemas.microsoft.com/office/drawing/2014/main" id="{D338C7DF-4DC1-6241-A6F0-79D2D32D4232}"/>
              </a:ext>
            </a:extLst>
          </p:cNvPr>
          <p:cNvSpPr txBox="1"/>
          <p:nvPr/>
        </p:nvSpPr>
        <p:spPr>
          <a:xfrm>
            <a:off x="3775424" y="1742081"/>
            <a:ext cx="1123478"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add -</a:t>
            </a:r>
            <a:r>
              <a:rPr lang="en-GB" sz="1600" dirty="0" err="1">
                <a:latin typeface="Century Gothic" panose="020F0302020204030204"/>
              </a:rPr>
              <a:t>ez</a:t>
            </a:r>
            <a:endParaRPr lang="en-GB" sz="1600" dirty="0">
              <a:latin typeface="Century Gothic" panose="020F0302020204030204"/>
            </a:endParaRPr>
          </a:p>
        </p:txBody>
      </p:sp>
      <p:sp>
        <p:nvSpPr>
          <p:cNvPr id="74" name="Rectangle 73">
            <a:extLst>
              <a:ext uri="{FF2B5EF4-FFF2-40B4-BE49-F238E27FC236}">
                <a16:creationId xmlns:a16="http://schemas.microsoft.com/office/drawing/2014/main" id="{E176666D-733D-6D48-A59D-7442C966E313}"/>
              </a:ext>
            </a:extLst>
          </p:cNvPr>
          <p:cNvSpPr/>
          <p:nvPr/>
        </p:nvSpPr>
        <p:spPr>
          <a:xfrm>
            <a:off x="1790323" y="2079092"/>
            <a:ext cx="1906043" cy="338554"/>
          </a:xfrm>
          <a:prstGeom prst="rect">
            <a:avLst/>
          </a:prstGeom>
        </p:spPr>
        <p:txBody>
          <a:bodyPr wrap="square">
            <a:spAutoFit/>
          </a:bodyPr>
          <a:lstStyle/>
          <a:p>
            <a:pPr lvl="0" algn="r"/>
            <a:r>
              <a:rPr lang="en-GB" sz="1600" dirty="0" err="1">
                <a:latin typeface="Century Gothic" panose="020F0302020204030204"/>
              </a:rPr>
              <a:t>ils</a:t>
            </a:r>
            <a:r>
              <a:rPr lang="en-GB" sz="1600" dirty="0">
                <a:latin typeface="Century Gothic" panose="020F0302020204030204"/>
              </a:rPr>
              <a:t>/</a:t>
            </a:r>
            <a:r>
              <a:rPr lang="en-GB" sz="1600" dirty="0" err="1">
                <a:latin typeface="Century Gothic" panose="020F0302020204030204"/>
              </a:rPr>
              <a:t>elles</a:t>
            </a:r>
            <a:r>
              <a:rPr lang="en-GB" sz="1600" dirty="0">
                <a:latin typeface="Century Gothic" panose="020F0302020204030204"/>
              </a:rPr>
              <a:t> </a:t>
            </a:r>
            <a:r>
              <a:rPr lang="en-GB" sz="1600" dirty="0" err="1">
                <a:latin typeface="Century Gothic" panose="020F0302020204030204"/>
              </a:rPr>
              <a:t>regard</a:t>
            </a:r>
            <a:r>
              <a:rPr lang="en-GB" sz="1600" b="1" dirty="0" err="1">
                <a:latin typeface="Century Gothic" panose="020F0302020204030204"/>
              </a:rPr>
              <a:t>ent</a:t>
            </a:r>
            <a:endParaRPr lang="fr-FR" sz="1600" b="1" dirty="0">
              <a:latin typeface="Century Gothic" panose="020F0302020204030204"/>
            </a:endParaRPr>
          </a:p>
        </p:txBody>
      </p:sp>
      <p:sp>
        <p:nvSpPr>
          <p:cNvPr id="77" name="TextBox 76">
            <a:extLst>
              <a:ext uri="{FF2B5EF4-FFF2-40B4-BE49-F238E27FC236}">
                <a16:creationId xmlns:a16="http://schemas.microsoft.com/office/drawing/2014/main" id="{11DE1B93-88BC-1047-86E5-28AF5C8E33F6}"/>
              </a:ext>
            </a:extLst>
          </p:cNvPr>
          <p:cNvSpPr txBox="1"/>
          <p:nvPr/>
        </p:nvSpPr>
        <p:spPr>
          <a:xfrm>
            <a:off x="3775424" y="2079092"/>
            <a:ext cx="1123478"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add -</a:t>
            </a:r>
            <a:r>
              <a:rPr lang="en-GB" sz="1600" dirty="0" err="1">
                <a:latin typeface="Century Gothic" panose="020F0302020204030204"/>
              </a:rPr>
              <a:t>ent</a:t>
            </a:r>
            <a:endParaRPr lang="en-GB" sz="1600" dirty="0">
              <a:latin typeface="Century Gothic" panose="020F0302020204030204"/>
            </a:endParaRPr>
          </a:p>
        </p:txBody>
      </p:sp>
      <p:sp>
        <p:nvSpPr>
          <p:cNvPr id="3" name="Rounded Rectangular Callout 2">
            <a:extLst>
              <a:ext uri="{FF2B5EF4-FFF2-40B4-BE49-F238E27FC236}">
                <a16:creationId xmlns:a16="http://schemas.microsoft.com/office/drawing/2014/main" id="{E172C2DA-A4DB-0B48-93CD-C0B644CF08F1}"/>
              </a:ext>
            </a:extLst>
          </p:cNvPr>
          <p:cNvSpPr/>
          <p:nvPr/>
        </p:nvSpPr>
        <p:spPr>
          <a:xfrm>
            <a:off x="5057017" y="1137270"/>
            <a:ext cx="1703540" cy="1444523"/>
          </a:xfrm>
          <a:prstGeom prst="wedgeRoundRectCallout">
            <a:avLst>
              <a:gd name="adj1" fmla="val -56571"/>
              <a:gd name="adj2" fmla="val -23305"/>
              <a:gd name="adj3" fmla="val 16667"/>
            </a:avLst>
          </a:prstGeom>
          <a:solidFill>
            <a:schemeClr val="accent5"/>
          </a:solidFill>
          <a:ln w="12700" cap="flat" cmpd="sng" algn="ctr">
            <a:solidFill>
              <a:schemeClr val="tx1"/>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400" b="1" i="0" u="none" strike="noStrike" kern="0" cap="none" spc="0" normalizeH="0" baseline="0" noProof="0" dirty="0">
                <a:ln>
                  <a:noFill/>
                </a:ln>
                <a:effectLst/>
                <a:uLnTx/>
                <a:uFillTx/>
                <a:latin typeface="Century Gothic" panose="020F0302020204030204"/>
                <a:ea typeface="+mn-ea"/>
                <a:cs typeface="+mn-cs"/>
              </a:rPr>
              <a:t>Long form:</a:t>
            </a:r>
            <a:r>
              <a:rPr lang="en-US" sz="1400" b="1" kern="0" dirty="0">
                <a:latin typeface="Century Gothic" panose="020F0302020204030204"/>
              </a:rPr>
              <a:t> </a:t>
            </a:r>
            <a:r>
              <a:rPr lang="en-US" sz="1400" kern="0" dirty="0">
                <a:latin typeface="Century Gothic" panose="020F0302020204030204"/>
              </a:rPr>
              <a:t>infinitive / dictionary form</a:t>
            </a:r>
          </a:p>
          <a:p>
            <a:pPr marL="0" marR="0" indent="0" algn="ctr" defTabSz="914400" eaLnBrk="1" fontAlgn="auto" latinLnBrk="0" hangingPunct="1">
              <a:lnSpc>
                <a:spcPct val="100000"/>
              </a:lnSpc>
              <a:spcBef>
                <a:spcPts val="0"/>
              </a:spcBef>
              <a:spcAft>
                <a:spcPts val="0"/>
              </a:spcAft>
              <a:buClrTx/>
              <a:buSzTx/>
              <a:buFontTx/>
              <a:buNone/>
              <a:tabLst/>
            </a:pPr>
            <a:r>
              <a:rPr kumimoji="0" lang="en-US" sz="1400" b="1" i="0" u="none" strike="noStrike" kern="0" cap="none" spc="0" normalizeH="0" baseline="0" noProof="0" dirty="0">
                <a:ln>
                  <a:noFill/>
                </a:ln>
                <a:effectLst/>
                <a:uLnTx/>
                <a:uFillTx/>
                <a:latin typeface="Century Gothic" panose="020F0302020204030204"/>
                <a:ea typeface="+mn-ea"/>
                <a:cs typeface="+mn-cs"/>
              </a:rPr>
              <a:t>Short form: </a:t>
            </a:r>
            <a:r>
              <a:rPr kumimoji="0" lang="en-US" sz="1400" i="0" u="none" strike="noStrike" kern="0" cap="none" spc="0" normalizeH="0" baseline="0" noProof="0" dirty="0">
                <a:ln>
                  <a:noFill/>
                </a:ln>
                <a:effectLst/>
                <a:uLnTx/>
                <a:uFillTx/>
                <a:latin typeface="Century Gothic" panose="020F0302020204030204"/>
                <a:ea typeface="+mn-ea"/>
                <a:cs typeface="+mn-cs"/>
              </a:rPr>
              <a:t>form that goes with the pronoun</a:t>
            </a:r>
            <a:endParaRPr kumimoji="0" lang="en-US" sz="1400" b="1" i="0" u="none" strike="noStrike" kern="0" cap="none" spc="0" normalizeH="0" baseline="0" noProof="0" dirty="0">
              <a:ln>
                <a:noFill/>
              </a:ln>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BDDDA294-F80A-9D4F-AD69-A6E3B5F6A21F}"/>
              </a:ext>
            </a:extLst>
          </p:cNvPr>
          <p:cNvSpPr/>
          <p:nvPr/>
        </p:nvSpPr>
        <p:spPr>
          <a:xfrm>
            <a:off x="107999" y="2303997"/>
            <a:ext cx="4503155"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Saying</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we</a:t>
            </a:r>
            <a:r>
              <a:rPr lang="fr-FR" b="1" dirty="0">
                <a:solidFill>
                  <a:srgbClr val="000000"/>
                </a:solidFill>
                <a:latin typeface="Century Gothic" panose="020B0502020202020204" pitchFamily="34" charset="0"/>
              </a:rPr>
              <a:t>’</a:t>
            </a:r>
            <a:endParaRPr lang="en-GB" dirty="0">
              <a:solidFill>
                <a:srgbClr val="000000"/>
              </a:solidFill>
              <a:latin typeface="Century Gothic" panose="020B0502020202020204" pitchFamily="34" charset="0"/>
            </a:endParaRPr>
          </a:p>
        </p:txBody>
      </p:sp>
      <p:sp>
        <p:nvSpPr>
          <p:cNvPr id="79" name="Rectangle 78">
            <a:extLst>
              <a:ext uri="{FF2B5EF4-FFF2-40B4-BE49-F238E27FC236}">
                <a16:creationId xmlns:a16="http://schemas.microsoft.com/office/drawing/2014/main" id="{64807D69-4146-F04F-A896-C2AA6969EE71}"/>
              </a:ext>
            </a:extLst>
          </p:cNvPr>
          <p:cNvSpPr/>
          <p:nvPr/>
        </p:nvSpPr>
        <p:spPr>
          <a:xfrm>
            <a:off x="107999" y="2638242"/>
            <a:ext cx="6676200" cy="338554"/>
          </a:xfrm>
          <a:prstGeom prst="rect">
            <a:avLst/>
          </a:prstGeom>
        </p:spPr>
        <p:txBody>
          <a:bodyPr wrap="square">
            <a:spAutoFit/>
          </a:bodyPr>
          <a:lstStyle/>
          <a:p>
            <a:pPr lvl="0"/>
            <a:r>
              <a:rPr lang="en-GB" sz="1600" dirty="0">
                <a:latin typeface="Century Gothic" panose="020F0302020204030204"/>
              </a:rPr>
              <a:t>The pronouns </a:t>
            </a:r>
            <a:r>
              <a:rPr lang="en-GB" sz="1600" b="1" dirty="0">
                <a:latin typeface="Century Gothic" panose="020F0302020204030204"/>
              </a:rPr>
              <a:t>on</a:t>
            </a:r>
            <a:r>
              <a:rPr lang="en-GB" sz="1600" dirty="0">
                <a:latin typeface="Century Gothic" panose="020F0302020204030204"/>
              </a:rPr>
              <a:t> and </a:t>
            </a:r>
            <a:r>
              <a:rPr lang="en-GB" sz="1600" b="1" dirty="0">
                <a:latin typeface="Century Gothic" panose="020F0302020204030204"/>
              </a:rPr>
              <a:t>nous</a:t>
            </a:r>
            <a:r>
              <a:rPr lang="en-GB" sz="1600" dirty="0">
                <a:latin typeface="Century Gothic" panose="020F0302020204030204"/>
              </a:rPr>
              <a:t> both mean ‘</a:t>
            </a:r>
            <a:r>
              <a:rPr lang="en-GB" sz="1600" b="1" i="1" dirty="0">
                <a:latin typeface="Century Gothic" panose="020F0302020204030204"/>
              </a:rPr>
              <a:t>we</a:t>
            </a:r>
            <a:r>
              <a:rPr lang="en-GB" sz="1600" dirty="0">
                <a:latin typeface="Century Gothic" panose="020F0302020204030204"/>
              </a:rPr>
              <a:t>’.</a:t>
            </a:r>
            <a:endParaRPr lang="fr-FR" sz="1600" dirty="0">
              <a:latin typeface="Century Gothic" panose="020F0302020204030204"/>
            </a:endParaRPr>
          </a:p>
        </p:txBody>
      </p:sp>
      <p:sp>
        <p:nvSpPr>
          <p:cNvPr id="80" name="Rectangle 79">
            <a:extLst>
              <a:ext uri="{FF2B5EF4-FFF2-40B4-BE49-F238E27FC236}">
                <a16:creationId xmlns:a16="http://schemas.microsoft.com/office/drawing/2014/main" id="{315962C7-4F62-F843-A835-AAF4434BC0F5}"/>
              </a:ext>
            </a:extLst>
          </p:cNvPr>
          <p:cNvSpPr/>
          <p:nvPr/>
        </p:nvSpPr>
        <p:spPr>
          <a:xfrm>
            <a:off x="107999" y="2962195"/>
            <a:ext cx="6676200" cy="830997"/>
          </a:xfrm>
          <a:prstGeom prst="rect">
            <a:avLst/>
          </a:prstGeom>
        </p:spPr>
        <p:txBody>
          <a:bodyPr wrap="square">
            <a:spAutoFit/>
          </a:bodyPr>
          <a:lstStyle/>
          <a:p>
            <a:pPr lvl="0"/>
            <a:r>
              <a:rPr lang="en-GB" sz="1600" b="1" dirty="0">
                <a:latin typeface="Century Gothic" panose="020F0302020204030204"/>
              </a:rPr>
              <a:t>On</a:t>
            </a:r>
            <a:r>
              <a:rPr lang="en-GB" sz="1600" dirty="0">
                <a:latin typeface="Century Gothic" panose="020F0302020204030204"/>
              </a:rPr>
              <a:t> means ‘</a:t>
            </a:r>
            <a:r>
              <a:rPr lang="en-GB" sz="1600" b="1" i="1" dirty="0">
                <a:latin typeface="Century Gothic" panose="020F0302020204030204"/>
              </a:rPr>
              <a:t>we</a:t>
            </a:r>
            <a:r>
              <a:rPr lang="en-GB" sz="1600" dirty="0">
                <a:latin typeface="Century Gothic" panose="020F0302020204030204"/>
              </a:rPr>
              <a:t>’ when talking about </a:t>
            </a:r>
            <a:r>
              <a:rPr lang="en-GB" sz="1600" b="1" dirty="0">
                <a:latin typeface="Century Gothic" panose="020F0302020204030204"/>
              </a:rPr>
              <a:t>people in general</a:t>
            </a:r>
            <a:r>
              <a:rPr lang="en-GB" sz="1600" dirty="0">
                <a:latin typeface="Century Gothic" panose="020F0302020204030204"/>
              </a:rPr>
              <a:t>. We can also translate it as ‘</a:t>
            </a:r>
            <a:r>
              <a:rPr lang="en-GB" sz="1600" b="1" dirty="0">
                <a:latin typeface="Century Gothic" panose="020F0302020204030204"/>
              </a:rPr>
              <a:t>people</a:t>
            </a:r>
            <a:r>
              <a:rPr lang="en-GB" sz="1600" dirty="0">
                <a:latin typeface="Century Gothic" panose="020F0302020204030204"/>
              </a:rPr>
              <a:t>’, </a:t>
            </a:r>
            <a:r>
              <a:rPr lang="en-GB" sz="1600" b="1" dirty="0">
                <a:latin typeface="Century Gothic" panose="020F0302020204030204"/>
              </a:rPr>
              <a:t>you</a:t>
            </a:r>
            <a:r>
              <a:rPr lang="en-GB" sz="1600" dirty="0">
                <a:latin typeface="Century Gothic" panose="020F0302020204030204"/>
              </a:rPr>
              <a:t>’, or ‘</a:t>
            </a:r>
            <a:r>
              <a:rPr lang="en-GB" sz="1600" b="1" dirty="0">
                <a:latin typeface="Century Gothic" panose="020F0302020204030204"/>
              </a:rPr>
              <a:t>one</a:t>
            </a:r>
            <a:r>
              <a:rPr lang="en-GB" sz="1600" dirty="0">
                <a:latin typeface="Century Gothic" panose="020F0302020204030204"/>
              </a:rPr>
              <a:t>’. It uses the </a:t>
            </a:r>
            <a:r>
              <a:rPr lang="en-GB" sz="1600" i="1" dirty="0">
                <a:latin typeface="Century Gothic" panose="020F0302020204030204"/>
              </a:rPr>
              <a:t>il/</a:t>
            </a:r>
            <a:r>
              <a:rPr lang="en-GB" sz="1600" i="1" dirty="0" err="1">
                <a:latin typeface="Century Gothic" panose="020F0302020204030204"/>
              </a:rPr>
              <a:t>elle</a:t>
            </a:r>
            <a:r>
              <a:rPr lang="en-GB" sz="1600" i="1" dirty="0">
                <a:latin typeface="Century Gothic" panose="020F0302020204030204"/>
              </a:rPr>
              <a:t> </a:t>
            </a:r>
            <a:r>
              <a:rPr lang="en-GB" sz="1600" dirty="0">
                <a:latin typeface="Century Gothic" panose="020F0302020204030204"/>
              </a:rPr>
              <a:t>verb endings.</a:t>
            </a:r>
          </a:p>
        </p:txBody>
      </p:sp>
      <p:sp>
        <p:nvSpPr>
          <p:cNvPr id="81" name="Rectangle 80">
            <a:extLst>
              <a:ext uri="{FF2B5EF4-FFF2-40B4-BE49-F238E27FC236}">
                <a16:creationId xmlns:a16="http://schemas.microsoft.com/office/drawing/2014/main" id="{866CDA75-3FD1-A043-B107-60C3FE4F24B5}"/>
              </a:ext>
            </a:extLst>
          </p:cNvPr>
          <p:cNvSpPr/>
          <p:nvPr/>
        </p:nvSpPr>
        <p:spPr>
          <a:xfrm>
            <a:off x="107999" y="3766948"/>
            <a:ext cx="3065253" cy="338554"/>
          </a:xfrm>
          <a:prstGeom prst="rect">
            <a:avLst/>
          </a:prstGeom>
        </p:spPr>
        <p:txBody>
          <a:bodyPr wrap="square">
            <a:spAutoFit/>
          </a:bodyPr>
          <a:lstStyle/>
          <a:p>
            <a:pPr lvl="0"/>
            <a:r>
              <a:rPr lang="en-GB" sz="1600" b="1" dirty="0">
                <a:latin typeface="Century Gothic" panose="020F0302020204030204"/>
              </a:rPr>
              <a:t>On</a:t>
            </a:r>
            <a:r>
              <a:rPr lang="en-GB" sz="1600" dirty="0">
                <a:latin typeface="Century Gothic" panose="020F0302020204030204"/>
              </a:rPr>
              <a:t> parle </a:t>
            </a:r>
            <a:r>
              <a:rPr lang="en-GB" sz="1600" dirty="0" err="1">
                <a:latin typeface="Century Gothic" panose="020F0302020204030204"/>
              </a:rPr>
              <a:t>français</a:t>
            </a:r>
            <a:r>
              <a:rPr lang="en-GB" sz="1600" dirty="0">
                <a:latin typeface="Century Gothic" panose="020F0302020204030204"/>
              </a:rPr>
              <a:t> </a:t>
            </a:r>
            <a:r>
              <a:rPr lang="en-GB" sz="1600" dirty="0" err="1">
                <a:latin typeface="Century Gothic" panose="020F0302020204030204"/>
              </a:rPr>
              <a:t>ici</a:t>
            </a:r>
            <a:r>
              <a:rPr lang="en-GB" sz="1600" dirty="0">
                <a:latin typeface="Century Gothic" panose="020F0302020204030204"/>
              </a:rPr>
              <a:t>. </a:t>
            </a:r>
          </a:p>
        </p:txBody>
      </p:sp>
      <p:sp>
        <p:nvSpPr>
          <p:cNvPr id="82" name="Rectangle 81">
            <a:extLst>
              <a:ext uri="{FF2B5EF4-FFF2-40B4-BE49-F238E27FC236}">
                <a16:creationId xmlns:a16="http://schemas.microsoft.com/office/drawing/2014/main" id="{5A861C87-995B-4147-A2B4-A27679FE2CAE}"/>
              </a:ext>
            </a:extLst>
          </p:cNvPr>
          <p:cNvSpPr/>
          <p:nvPr/>
        </p:nvSpPr>
        <p:spPr>
          <a:xfrm>
            <a:off x="3166808" y="3791999"/>
            <a:ext cx="3978831" cy="338554"/>
          </a:xfrm>
          <a:prstGeom prst="rect">
            <a:avLst/>
          </a:prstGeom>
        </p:spPr>
        <p:txBody>
          <a:bodyPr wrap="square">
            <a:spAutoFit/>
          </a:bodyPr>
          <a:lstStyle/>
          <a:p>
            <a:pPr lvl="0"/>
            <a:r>
              <a:rPr lang="en-GB" sz="1600" b="1" dirty="0">
                <a:latin typeface="Century Gothic" panose="020F0302020204030204"/>
              </a:rPr>
              <a:t>We</a:t>
            </a:r>
            <a:r>
              <a:rPr lang="en-GB" sz="1600" dirty="0">
                <a:latin typeface="Century Gothic" panose="020F0302020204030204"/>
              </a:rPr>
              <a:t> speak French here. </a:t>
            </a:r>
          </a:p>
        </p:txBody>
      </p:sp>
      <p:sp>
        <p:nvSpPr>
          <p:cNvPr id="56" name="Rectangle 55">
            <a:extLst>
              <a:ext uri="{FF2B5EF4-FFF2-40B4-BE49-F238E27FC236}">
                <a16:creationId xmlns:a16="http://schemas.microsoft.com/office/drawing/2014/main" id="{867A7CAC-BCE7-CA48-9EEA-FFBDD9AC11AC}"/>
              </a:ext>
            </a:extLst>
          </p:cNvPr>
          <p:cNvSpPr/>
          <p:nvPr/>
        </p:nvSpPr>
        <p:spPr>
          <a:xfrm>
            <a:off x="3166808" y="4064388"/>
            <a:ext cx="3978831" cy="338554"/>
          </a:xfrm>
          <a:prstGeom prst="rect">
            <a:avLst/>
          </a:prstGeom>
        </p:spPr>
        <p:txBody>
          <a:bodyPr wrap="square">
            <a:spAutoFit/>
          </a:bodyPr>
          <a:lstStyle/>
          <a:p>
            <a:pPr lvl="0"/>
            <a:r>
              <a:rPr lang="en-GB" sz="1600" b="1" dirty="0">
                <a:latin typeface="Century Gothic" panose="020F0302020204030204"/>
              </a:rPr>
              <a:t>People</a:t>
            </a:r>
            <a:r>
              <a:rPr lang="en-GB" sz="1600" dirty="0">
                <a:latin typeface="Century Gothic" panose="020F0302020204030204"/>
              </a:rPr>
              <a:t> speak French here. </a:t>
            </a:r>
          </a:p>
        </p:txBody>
      </p:sp>
      <p:sp>
        <p:nvSpPr>
          <p:cNvPr id="57" name="Rectangle 56">
            <a:extLst>
              <a:ext uri="{FF2B5EF4-FFF2-40B4-BE49-F238E27FC236}">
                <a16:creationId xmlns:a16="http://schemas.microsoft.com/office/drawing/2014/main" id="{FC40C875-4703-F844-8B92-1B7C26ACA0E4}"/>
              </a:ext>
            </a:extLst>
          </p:cNvPr>
          <p:cNvSpPr/>
          <p:nvPr/>
        </p:nvSpPr>
        <p:spPr>
          <a:xfrm>
            <a:off x="107999" y="4370462"/>
            <a:ext cx="6676200" cy="830997"/>
          </a:xfrm>
          <a:prstGeom prst="rect">
            <a:avLst/>
          </a:prstGeom>
        </p:spPr>
        <p:txBody>
          <a:bodyPr wrap="square">
            <a:spAutoFit/>
          </a:bodyPr>
          <a:lstStyle/>
          <a:p>
            <a:pPr lvl="0"/>
            <a:r>
              <a:rPr lang="en-GB" sz="1600" dirty="0">
                <a:latin typeface="Century Gothic" panose="020F0302020204030204"/>
              </a:rPr>
              <a:t>The pronoun </a:t>
            </a:r>
            <a:r>
              <a:rPr lang="en-GB" sz="1600" b="1" dirty="0">
                <a:latin typeface="Century Gothic" panose="020F0302020204030204"/>
              </a:rPr>
              <a:t>nous</a:t>
            </a:r>
            <a:r>
              <a:rPr lang="en-GB" sz="1600" dirty="0">
                <a:latin typeface="Century Gothic" panose="020F0302020204030204"/>
              </a:rPr>
              <a:t> always means ‘</a:t>
            </a:r>
            <a:r>
              <a:rPr lang="en-GB" sz="1600" b="1" i="1" dirty="0">
                <a:latin typeface="Century Gothic" panose="020F0302020204030204"/>
              </a:rPr>
              <a:t>we</a:t>
            </a:r>
            <a:r>
              <a:rPr lang="en-GB" sz="1600" dirty="0">
                <a:latin typeface="Century Gothic" panose="020F0302020204030204"/>
              </a:rPr>
              <a:t>’ when talking about </a:t>
            </a:r>
            <a:r>
              <a:rPr lang="en-GB" sz="1600" b="1" dirty="0">
                <a:latin typeface="Century Gothic" panose="020F0302020204030204"/>
              </a:rPr>
              <a:t>yourself and another person or people</a:t>
            </a:r>
            <a:r>
              <a:rPr lang="en-GB" sz="1600" dirty="0">
                <a:latin typeface="Century Gothic" panose="020F0302020204030204"/>
              </a:rPr>
              <a:t>. We can also translate it as ‘</a:t>
            </a:r>
            <a:r>
              <a:rPr lang="en-GB" sz="1600" b="1" dirty="0">
                <a:latin typeface="Century Gothic" panose="020F0302020204030204"/>
              </a:rPr>
              <a:t>you and I</a:t>
            </a:r>
            <a:r>
              <a:rPr lang="en-GB" sz="1600" dirty="0">
                <a:latin typeface="Century Gothic" panose="020F0302020204030204"/>
              </a:rPr>
              <a:t>’. The verb ending is -</a:t>
            </a:r>
            <a:r>
              <a:rPr lang="en-GB" sz="1600" i="1" dirty="0" err="1">
                <a:latin typeface="Century Gothic" panose="020F0302020204030204"/>
              </a:rPr>
              <a:t>ons</a:t>
            </a:r>
            <a:r>
              <a:rPr lang="en-GB" sz="1600" dirty="0">
                <a:latin typeface="Century Gothic" panose="020F0302020204030204"/>
              </a:rPr>
              <a:t>.</a:t>
            </a:r>
          </a:p>
        </p:txBody>
      </p:sp>
      <p:sp>
        <p:nvSpPr>
          <p:cNvPr id="58" name="Rectangle 57">
            <a:extLst>
              <a:ext uri="{FF2B5EF4-FFF2-40B4-BE49-F238E27FC236}">
                <a16:creationId xmlns:a16="http://schemas.microsoft.com/office/drawing/2014/main" id="{F5EDBF4E-E030-624A-A0A5-9DD8DC5566E0}"/>
              </a:ext>
            </a:extLst>
          </p:cNvPr>
          <p:cNvSpPr/>
          <p:nvPr/>
        </p:nvSpPr>
        <p:spPr>
          <a:xfrm>
            <a:off x="107999" y="5198513"/>
            <a:ext cx="3065253" cy="338554"/>
          </a:xfrm>
          <a:prstGeom prst="rect">
            <a:avLst/>
          </a:prstGeom>
        </p:spPr>
        <p:txBody>
          <a:bodyPr wrap="square">
            <a:spAutoFit/>
          </a:bodyPr>
          <a:lstStyle/>
          <a:p>
            <a:pPr lvl="0"/>
            <a:r>
              <a:rPr lang="en-GB" sz="1600" b="1" dirty="0">
                <a:latin typeface="Century Gothic" panose="020F0302020204030204"/>
              </a:rPr>
              <a:t>Nous</a:t>
            </a:r>
            <a:r>
              <a:rPr lang="en-GB" sz="1600" dirty="0">
                <a:latin typeface="Century Gothic" panose="020F0302020204030204"/>
              </a:rPr>
              <a:t> </a:t>
            </a:r>
            <a:r>
              <a:rPr lang="en-GB" sz="1600" dirty="0" err="1">
                <a:latin typeface="Century Gothic" panose="020F0302020204030204"/>
              </a:rPr>
              <a:t>parlons</a:t>
            </a:r>
            <a:r>
              <a:rPr lang="en-GB" sz="1600" dirty="0">
                <a:latin typeface="Century Gothic" panose="020F0302020204030204"/>
              </a:rPr>
              <a:t> </a:t>
            </a:r>
            <a:r>
              <a:rPr lang="en-GB" sz="1600" dirty="0" err="1">
                <a:latin typeface="Century Gothic" panose="020F0302020204030204"/>
              </a:rPr>
              <a:t>français</a:t>
            </a:r>
            <a:r>
              <a:rPr lang="en-GB" sz="1600" dirty="0">
                <a:latin typeface="Century Gothic" panose="020F0302020204030204"/>
              </a:rPr>
              <a:t>.</a:t>
            </a:r>
          </a:p>
        </p:txBody>
      </p:sp>
      <p:sp>
        <p:nvSpPr>
          <p:cNvPr id="59" name="Rectangle 58">
            <a:extLst>
              <a:ext uri="{FF2B5EF4-FFF2-40B4-BE49-F238E27FC236}">
                <a16:creationId xmlns:a16="http://schemas.microsoft.com/office/drawing/2014/main" id="{0F694FD2-DC7A-DF4C-AA30-2022F02AC5C1}"/>
              </a:ext>
            </a:extLst>
          </p:cNvPr>
          <p:cNvSpPr/>
          <p:nvPr/>
        </p:nvSpPr>
        <p:spPr>
          <a:xfrm>
            <a:off x="3159251" y="5198513"/>
            <a:ext cx="3978831" cy="338554"/>
          </a:xfrm>
          <a:prstGeom prst="rect">
            <a:avLst/>
          </a:prstGeom>
        </p:spPr>
        <p:txBody>
          <a:bodyPr wrap="square">
            <a:spAutoFit/>
          </a:bodyPr>
          <a:lstStyle/>
          <a:p>
            <a:pPr lvl="0"/>
            <a:r>
              <a:rPr lang="en-GB" sz="1600" b="1" dirty="0">
                <a:latin typeface="Century Gothic" panose="020F0302020204030204"/>
              </a:rPr>
              <a:t>We</a:t>
            </a:r>
            <a:r>
              <a:rPr lang="en-GB" sz="1600" dirty="0">
                <a:latin typeface="Century Gothic" panose="020F0302020204030204"/>
              </a:rPr>
              <a:t> speak French. </a:t>
            </a:r>
          </a:p>
        </p:txBody>
      </p:sp>
      <p:sp>
        <p:nvSpPr>
          <p:cNvPr id="60" name="Rectangle 59">
            <a:extLst>
              <a:ext uri="{FF2B5EF4-FFF2-40B4-BE49-F238E27FC236}">
                <a16:creationId xmlns:a16="http://schemas.microsoft.com/office/drawing/2014/main" id="{F0E8DFD9-764E-3849-99B8-02C2A6C5D877}"/>
              </a:ext>
            </a:extLst>
          </p:cNvPr>
          <p:cNvSpPr/>
          <p:nvPr/>
        </p:nvSpPr>
        <p:spPr>
          <a:xfrm>
            <a:off x="3159251" y="5439297"/>
            <a:ext cx="3978831" cy="338554"/>
          </a:xfrm>
          <a:prstGeom prst="rect">
            <a:avLst/>
          </a:prstGeom>
        </p:spPr>
        <p:txBody>
          <a:bodyPr wrap="square">
            <a:spAutoFit/>
          </a:bodyPr>
          <a:lstStyle/>
          <a:p>
            <a:pPr lvl="0"/>
            <a:r>
              <a:rPr lang="en-GB" sz="1600" b="1" dirty="0">
                <a:latin typeface="Century Gothic" panose="020F0302020204030204"/>
              </a:rPr>
              <a:t>You and I </a:t>
            </a:r>
            <a:r>
              <a:rPr lang="en-GB" sz="1600" dirty="0">
                <a:latin typeface="Century Gothic" panose="020F0302020204030204"/>
              </a:rPr>
              <a:t>speak French. </a:t>
            </a:r>
          </a:p>
        </p:txBody>
      </p:sp>
      <p:sp>
        <p:nvSpPr>
          <p:cNvPr id="61" name="Rectangle 60">
            <a:extLst>
              <a:ext uri="{FF2B5EF4-FFF2-40B4-BE49-F238E27FC236}">
                <a16:creationId xmlns:a16="http://schemas.microsoft.com/office/drawing/2014/main" id="{10F0590C-294B-C544-BB38-633E07B97CAC}"/>
              </a:ext>
            </a:extLst>
          </p:cNvPr>
          <p:cNvSpPr/>
          <p:nvPr/>
        </p:nvSpPr>
        <p:spPr>
          <a:xfrm>
            <a:off x="107999" y="5627299"/>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Questions</a:t>
            </a:r>
            <a:endParaRPr lang="en-GB" dirty="0">
              <a:solidFill>
                <a:srgbClr val="000000"/>
              </a:solidFill>
              <a:latin typeface="Century Gothic" panose="020B0502020202020204" pitchFamily="34" charset="0"/>
            </a:endParaRPr>
          </a:p>
        </p:txBody>
      </p:sp>
      <p:sp>
        <p:nvSpPr>
          <p:cNvPr id="62" name="Rectangle 61">
            <a:extLst>
              <a:ext uri="{FF2B5EF4-FFF2-40B4-BE49-F238E27FC236}">
                <a16:creationId xmlns:a16="http://schemas.microsoft.com/office/drawing/2014/main" id="{1968DA17-5B21-764E-874F-5A327CF1BA2E}"/>
              </a:ext>
            </a:extLst>
          </p:cNvPr>
          <p:cNvSpPr/>
          <p:nvPr/>
        </p:nvSpPr>
        <p:spPr>
          <a:xfrm>
            <a:off x="107999" y="5929615"/>
            <a:ext cx="6676200" cy="584775"/>
          </a:xfrm>
          <a:prstGeom prst="rect">
            <a:avLst/>
          </a:prstGeom>
        </p:spPr>
        <p:txBody>
          <a:bodyPr wrap="square">
            <a:spAutoFit/>
          </a:bodyPr>
          <a:lstStyle/>
          <a:p>
            <a:pPr lvl="0"/>
            <a:r>
              <a:rPr lang="en-GB" sz="1600" dirty="0">
                <a:latin typeface="Century Gothic" panose="020F0302020204030204"/>
              </a:rPr>
              <a:t>As you know, you can ask a question by putting </a:t>
            </a:r>
            <a:r>
              <a:rPr lang="en-GB" sz="1600" dirty="0" err="1">
                <a:latin typeface="Century Gothic" panose="020F0302020204030204"/>
              </a:rPr>
              <a:t>est-ce</a:t>
            </a:r>
            <a:r>
              <a:rPr lang="en-GB" sz="1600" dirty="0">
                <a:latin typeface="Century Gothic" panose="020F0302020204030204"/>
              </a:rPr>
              <a:t> que in front of a statement and raising your voice: </a:t>
            </a:r>
            <a:endParaRPr lang="fr-FR" sz="1600" dirty="0">
              <a:latin typeface="Century Gothic" panose="020F0302020204030204"/>
            </a:endParaRPr>
          </a:p>
        </p:txBody>
      </p:sp>
      <p:sp>
        <p:nvSpPr>
          <p:cNvPr id="63" name="Rectangle 62">
            <a:extLst>
              <a:ext uri="{FF2B5EF4-FFF2-40B4-BE49-F238E27FC236}">
                <a16:creationId xmlns:a16="http://schemas.microsoft.com/office/drawing/2014/main" id="{23233CCA-2588-7B4A-B402-1696D225B12E}"/>
              </a:ext>
            </a:extLst>
          </p:cNvPr>
          <p:cNvSpPr/>
          <p:nvPr/>
        </p:nvSpPr>
        <p:spPr>
          <a:xfrm>
            <a:off x="107999" y="6523090"/>
            <a:ext cx="2661504" cy="338554"/>
          </a:xfrm>
          <a:prstGeom prst="rect">
            <a:avLst/>
          </a:prstGeom>
        </p:spPr>
        <p:txBody>
          <a:bodyPr wrap="square">
            <a:spAutoFit/>
          </a:bodyPr>
          <a:lstStyle/>
          <a:p>
            <a:pPr lvl="0"/>
            <a:r>
              <a:rPr lang="en-GB" sz="1600" dirty="0">
                <a:latin typeface="Century Gothic" panose="020F0302020204030204"/>
              </a:rPr>
              <a:t>Est-</a:t>
            </a:r>
            <a:r>
              <a:rPr lang="en-GB" sz="1600" dirty="0" err="1">
                <a:latin typeface="Century Gothic" panose="020F0302020204030204"/>
              </a:rPr>
              <a:t>ce</a:t>
            </a:r>
            <a:r>
              <a:rPr lang="en-GB" sz="1600" dirty="0">
                <a:latin typeface="Century Gothic" panose="020F0302020204030204"/>
              </a:rPr>
              <a:t> </a:t>
            </a:r>
            <a:r>
              <a:rPr lang="en-GB" sz="1600" dirty="0" err="1">
                <a:latin typeface="Century Gothic" panose="020F0302020204030204"/>
              </a:rPr>
              <a:t>qu’elle</a:t>
            </a:r>
            <a:r>
              <a:rPr lang="en-GB" sz="1600" dirty="0">
                <a:latin typeface="Century Gothic" panose="020F0302020204030204"/>
              </a:rPr>
              <a:t> </a:t>
            </a:r>
            <a:r>
              <a:rPr lang="en-GB" sz="1600" dirty="0" err="1">
                <a:latin typeface="Century Gothic" panose="020F0302020204030204"/>
              </a:rPr>
              <a:t>habite</a:t>
            </a:r>
            <a:r>
              <a:rPr lang="en-GB" sz="1600" dirty="0">
                <a:latin typeface="Century Gothic" panose="020F0302020204030204"/>
              </a:rPr>
              <a:t> </a:t>
            </a:r>
            <a:r>
              <a:rPr lang="en-GB" sz="1600" dirty="0" err="1">
                <a:latin typeface="Century Gothic" panose="020F0302020204030204"/>
              </a:rPr>
              <a:t>ici</a:t>
            </a:r>
            <a:r>
              <a:rPr lang="en-GB" sz="1600" dirty="0">
                <a:latin typeface="Century Gothic" panose="020F0302020204030204"/>
              </a:rPr>
              <a:t> ? </a:t>
            </a:r>
            <a:endParaRPr lang="fr-FR" sz="1600" dirty="0">
              <a:latin typeface="Century Gothic" panose="020F0302020204030204"/>
            </a:endParaRPr>
          </a:p>
        </p:txBody>
      </p:sp>
      <p:sp>
        <p:nvSpPr>
          <p:cNvPr id="64" name="Rectangle 63">
            <a:extLst>
              <a:ext uri="{FF2B5EF4-FFF2-40B4-BE49-F238E27FC236}">
                <a16:creationId xmlns:a16="http://schemas.microsoft.com/office/drawing/2014/main" id="{A2449E8B-8A92-9A42-9402-4D8F74F4F631}"/>
              </a:ext>
            </a:extLst>
          </p:cNvPr>
          <p:cNvSpPr/>
          <p:nvPr/>
        </p:nvSpPr>
        <p:spPr>
          <a:xfrm>
            <a:off x="3960293" y="6523090"/>
            <a:ext cx="2661504" cy="338554"/>
          </a:xfrm>
          <a:prstGeom prst="rect">
            <a:avLst/>
          </a:prstGeom>
        </p:spPr>
        <p:txBody>
          <a:bodyPr wrap="square">
            <a:spAutoFit/>
          </a:bodyPr>
          <a:lstStyle/>
          <a:p>
            <a:pPr lvl="0"/>
            <a:r>
              <a:rPr lang="en-GB" sz="1600" dirty="0">
                <a:latin typeface="Century Gothic" panose="020F0302020204030204"/>
              </a:rPr>
              <a:t>Does she live here? </a:t>
            </a:r>
            <a:endParaRPr lang="fr-FR" sz="1600" dirty="0">
              <a:latin typeface="Century Gothic" panose="020F0302020204030204"/>
            </a:endParaRPr>
          </a:p>
        </p:txBody>
      </p:sp>
      <p:sp>
        <p:nvSpPr>
          <p:cNvPr id="67" name="Rectangle 66">
            <a:extLst>
              <a:ext uri="{FF2B5EF4-FFF2-40B4-BE49-F238E27FC236}">
                <a16:creationId xmlns:a16="http://schemas.microsoft.com/office/drawing/2014/main" id="{AF691498-E6FC-DB4B-9C1F-6F1BDA962A3E}"/>
              </a:ext>
            </a:extLst>
          </p:cNvPr>
          <p:cNvSpPr/>
          <p:nvPr/>
        </p:nvSpPr>
        <p:spPr>
          <a:xfrm>
            <a:off x="107999" y="6905287"/>
            <a:ext cx="6676200" cy="584775"/>
          </a:xfrm>
          <a:prstGeom prst="rect">
            <a:avLst/>
          </a:prstGeom>
        </p:spPr>
        <p:txBody>
          <a:bodyPr wrap="square">
            <a:spAutoFit/>
          </a:bodyPr>
          <a:lstStyle/>
          <a:p>
            <a:pPr lvl="0"/>
            <a:r>
              <a:rPr lang="en-GB" sz="1600" dirty="0">
                <a:latin typeface="Century Gothic" panose="020F0302020204030204"/>
              </a:rPr>
              <a:t>You can request more information by adding a question word at the start: </a:t>
            </a:r>
            <a:endParaRPr lang="fr-FR" sz="1600" dirty="0">
              <a:latin typeface="Century Gothic" panose="020F0302020204030204"/>
            </a:endParaRPr>
          </a:p>
        </p:txBody>
      </p:sp>
      <p:sp>
        <p:nvSpPr>
          <p:cNvPr id="113" name="Rectangle 112">
            <a:extLst>
              <a:ext uri="{FF2B5EF4-FFF2-40B4-BE49-F238E27FC236}">
                <a16:creationId xmlns:a16="http://schemas.microsoft.com/office/drawing/2014/main" id="{634B9919-F0C7-2A4E-8B0E-A7159084B30A}"/>
              </a:ext>
            </a:extLst>
          </p:cNvPr>
          <p:cNvSpPr/>
          <p:nvPr/>
        </p:nvSpPr>
        <p:spPr>
          <a:xfrm>
            <a:off x="107999" y="7440516"/>
            <a:ext cx="3800752" cy="338554"/>
          </a:xfrm>
          <a:prstGeom prst="rect">
            <a:avLst/>
          </a:prstGeom>
        </p:spPr>
        <p:txBody>
          <a:bodyPr wrap="square">
            <a:spAutoFit/>
          </a:bodyPr>
          <a:lstStyle/>
          <a:p>
            <a:pPr lvl="0"/>
            <a:r>
              <a:rPr lang="en-GB" sz="1600" b="1" dirty="0" err="1">
                <a:latin typeface="Century Gothic" panose="020F0302020204030204"/>
              </a:rPr>
              <a:t>Pourquoi</a:t>
            </a:r>
            <a:r>
              <a:rPr lang="en-GB" sz="1600" b="1" dirty="0">
                <a:latin typeface="Century Gothic" panose="020F0302020204030204"/>
              </a:rPr>
              <a:t> </a:t>
            </a:r>
            <a:r>
              <a:rPr lang="en-GB" sz="1600" b="1" dirty="0" err="1">
                <a:latin typeface="Century Gothic" panose="020F0302020204030204"/>
              </a:rPr>
              <a:t>est-ce</a:t>
            </a:r>
            <a:r>
              <a:rPr lang="en-GB" sz="1600" b="1" dirty="0">
                <a:latin typeface="Century Gothic" panose="020F0302020204030204"/>
              </a:rPr>
              <a:t> </a:t>
            </a:r>
            <a:r>
              <a:rPr lang="en-GB" sz="1600" b="1" dirty="0" err="1">
                <a:latin typeface="Century Gothic" panose="020F0302020204030204"/>
              </a:rPr>
              <a:t>qu’</a:t>
            </a:r>
            <a:r>
              <a:rPr lang="en-GB" sz="1600" dirty="0" err="1">
                <a:latin typeface="Century Gothic" panose="020F0302020204030204"/>
              </a:rPr>
              <a:t>elle</a:t>
            </a:r>
            <a:r>
              <a:rPr lang="en-GB" sz="1600" dirty="0">
                <a:latin typeface="Century Gothic" panose="020F0302020204030204"/>
              </a:rPr>
              <a:t> </a:t>
            </a:r>
            <a:r>
              <a:rPr lang="en-GB" sz="1600" dirty="0" err="1">
                <a:latin typeface="Century Gothic" panose="020F0302020204030204"/>
              </a:rPr>
              <a:t>habite</a:t>
            </a:r>
            <a:r>
              <a:rPr lang="en-GB" sz="1600" dirty="0">
                <a:latin typeface="Century Gothic" panose="020F0302020204030204"/>
              </a:rPr>
              <a:t> </a:t>
            </a:r>
            <a:r>
              <a:rPr lang="en-GB" sz="1600" dirty="0" err="1">
                <a:latin typeface="Century Gothic" panose="020F0302020204030204"/>
              </a:rPr>
              <a:t>ici</a:t>
            </a:r>
            <a:r>
              <a:rPr lang="en-GB" sz="1600" dirty="0">
                <a:latin typeface="Century Gothic" panose="020F0302020204030204"/>
              </a:rPr>
              <a:t> ? </a:t>
            </a:r>
            <a:endParaRPr lang="fr-FR" sz="1600" dirty="0">
              <a:latin typeface="Century Gothic" panose="020F0302020204030204"/>
            </a:endParaRPr>
          </a:p>
        </p:txBody>
      </p:sp>
      <p:sp>
        <p:nvSpPr>
          <p:cNvPr id="114" name="Rectangle 113">
            <a:extLst>
              <a:ext uri="{FF2B5EF4-FFF2-40B4-BE49-F238E27FC236}">
                <a16:creationId xmlns:a16="http://schemas.microsoft.com/office/drawing/2014/main" id="{24004801-7928-6F4B-A1FF-DF3B288AA023}"/>
              </a:ext>
            </a:extLst>
          </p:cNvPr>
          <p:cNvSpPr/>
          <p:nvPr/>
        </p:nvSpPr>
        <p:spPr>
          <a:xfrm>
            <a:off x="3969713" y="7440516"/>
            <a:ext cx="2661504" cy="338554"/>
          </a:xfrm>
          <a:prstGeom prst="rect">
            <a:avLst/>
          </a:prstGeom>
        </p:spPr>
        <p:txBody>
          <a:bodyPr wrap="square">
            <a:spAutoFit/>
          </a:bodyPr>
          <a:lstStyle/>
          <a:p>
            <a:pPr lvl="0"/>
            <a:r>
              <a:rPr lang="en-GB" sz="1600" dirty="0">
                <a:latin typeface="Century Gothic" panose="020F0302020204030204"/>
              </a:rPr>
              <a:t>Why does she live here? </a:t>
            </a:r>
            <a:endParaRPr lang="fr-FR" sz="1600" dirty="0">
              <a:latin typeface="Century Gothic" panose="020F0302020204030204"/>
            </a:endParaRPr>
          </a:p>
        </p:txBody>
      </p:sp>
      <p:grpSp>
        <p:nvGrpSpPr>
          <p:cNvPr id="115" name="Group 114">
            <a:extLst>
              <a:ext uri="{FF2B5EF4-FFF2-40B4-BE49-F238E27FC236}">
                <a16:creationId xmlns:a16="http://schemas.microsoft.com/office/drawing/2014/main" id="{B297F716-0EA5-614D-989C-BA4AC2150355}"/>
              </a:ext>
              <a:ext uri="{C183D7F6-B498-43B3-948B-1728B52AA6E4}">
                <adec:decorative xmlns:adec="http://schemas.microsoft.com/office/drawing/2017/decorative" val="1"/>
              </a:ext>
            </a:extLst>
          </p:cNvPr>
          <p:cNvGrpSpPr/>
          <p:nvPr/>
        </p:nvGrpSpPr>
        <p:grpSpPr>
          <a:xfrm>
            <a:off x="2265968" y="6815291"/>
            <a:ext cx="478275" cy="77738"/>
            <a:chOff x="2927670" y="6961892"/>
            <a:chExt cx="478275" cy="77738"/>
          </a:xfrm>
        </p:grpSpPr>
        <p:cxnSp>
          <p:nvCxnSpPr>
            <p:cNvPr id="116" name="Straight Arrow Connector 115">
              <a:extLst>
                <a:ext uri="{FF2B5EF4-FFF2-40B4-BE49-F238E27FC236}">
                  <a16:creationId xmlns:a16="http://schemas.microsoft.com/office/drawing/2014/main" id="{7BF95659-D503-9140-BBCE-26C0D8374572}"/>
                </a:ext>
              </a:extLst>
            </p:cNvPr>
            <p:cNvCxnSpPr>
              <a:cxnSpLocks/>
            </p:cNvCxnSpPr>
            <p:nvPr/>
          </p:nvCxnSpPr>
          <p:spPr>
            <a:xfrm flipV="1">
              <a:off x="3202456" y="6961892"/>
              <a:ext cx="203489" cy="777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45C54F91-6CFE-3843-8E02-92D5BE080317}"/>
                </a:ext>
              </a:extLst>
            </p:cNvPr>
            <p:cNvCxnSpPr>
              <a:cxnSpLocks/>
            </p:cNvCxnSpPr>
            <p:nvPr/>
          </p:nvCxnSpPr>
          <p:spPr>
            <a:xfrm>
              <a:off x="2927670" y="7038579"/>
              <a:ext cx="280412"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E012C452-5624-054F-8C9A-6F11CFC048F8}"/>
              </a:ext>
              <a:ext uri="{C183D7F6-B498-43B3-948B-1728B52AA6E4}">
                <adec:decorative xmlns:adec="http://schemas.microsoft.com/office/drawing/2017/decorative" val="1"/>
              </a:ext>
            </a:extLst>
          </p:cNvPr>
          <p:cNvGrpSpPr/>
          <p:nvPr/>
        </p:nvGrpSpPr>
        <p:grpSpPr>
          <a:xfrm>
            <a:off x="3096522" y="7747155"/>
            <a:ext cx="478275" cy="77738"/>
            <a:chOff x="2927670" y="6961892"/>
            <a:chExt cx="478275" cy="77738"/>
          </a:xfrm>
        </p:grpSpPr>
        <p:cxnSp>
          <p:nvCxnSpPr>
            <p:cNvPr id="119" name="Straight Arrow Connector 118">
              <a:extLst>
                <a:ext uri="{FF2B5EF4-FFF2-40B4-BE49-F238E27FC236}">
                  <a16:creationId xmlns:a16="http://schemas.microsoft.com/office/drawing/2014/main" id="{75021FD9-E2EC-9545-95DF-BE72E8A3F6D8}"/>
                </a:ext>
              </a:extLst>
            </p:cNvPr>
            <p:cNvCxnSpPr>
              <a:cxnSpLocks/>
            </p:cNvCxnSpPr>
            <p:nvPr/>
          </p:nvCxnSpPr>
          <p:spPr>
            <a:xfrm flipV="1">
              <a:off x="3202456" y="6961892"/>
              <a:ext cx="203489" cy="777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18A2596-B525-E847-AB3C-D62EFE85AB27}"/>
                </a:ext>
              </a:extLst>
            </p:cNvPr>
            <p:cNvCxnSpPr>
              <a:cxnSpLocks/>
            </p:cNvCxnSpPr>
            <p:nvPr/>
          </p:nvCxnSpPr>
          <p:spPr>
            <a:xfrm>
              <a:off x="2927670" y="7038579"/>
              <a:ext cx="280412"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1" name="Rectangle 120">
            <a:extLst>
              <a:ext uri="{FF2B5EF4-FFF2-40B4-BE49-F238E27FC236}">
                <a16:creationId xmlns:a16="http://schemas.microsoft.com/office/drawing/2014/main" id="{C7B51F27-97BE-A34B-97D8-7679F4B4AE8F}"/>
              </a:ext>
              <a:ext uri="{C183D7F6-B498-43B3-948B-1728B52AA6E4}">
                <adec:decorative xmlns:adec="http://schemas.microsoft.com/office/drawing/2017/decorative" val="1"/>
              </a:ext>
            </a:extLst>
          </p:cNvPr>
          <p:cNvSpPr/>
          <p:nvPr/>
        </p:nvSpPr>
        <p:spPr>
          <a:xfrm>
            <a:off x="107999" y="7899954"/>
            <a:ext cx="5157082" cy="4427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22" name="Title 1">
            <a:extLst>
              <a:ext uri="{FF2B5EF4-FFF2-40B4-BE49-F238E27FC236}">
                <a16:creationId xmlns:a16="http://schemas.microsoft.com/office/drawing/2014/main" id="{F6C249FF-FE1C-F14D-A83D-1A87A4AF7247}"/>
              </a:ext>
            </a:extLst>
          </p:cNvPr>
          <p:cNvSpPr>
            <a:spLocks noGrp="1"/>
          </p:cNvSpPr>
          <p:nvPr>
            <p:ph type="title"/>
          </p:nvPr>
        </p:nvSpPr>
        <p:spPr>
          <a:xfrm>
            <a:off x="118803" y="7898228"/>
            <a:ext cx="5146278" cy="444473"/>
          </a:xfrm>
        </p:spPr>
        <p:txBody>
          <a:bodyPr/>
          <a:lstStyle/>
          <a:p>
            <a:pPr rtl="0" eaLnBrk="1" fontAlgn="base" latinLnBrk="0" hangingPunct="1"/>
            <a:r>
              <a:rPr lang="en-GB" sz="2000" b="1" kern="1200" dirty="0">
                <a:solidFill>
                  <a:srgbClr val="FFFFFF"/>
                </a:solidFill>
                <a:effectLst/>
                <a:latin typeface="Century Gothic" panose="020B0502020202020204" pitchFamily="34" charset="0"/>
                <a:ea typeface="+mn-ea"/>
                <a:cs typeface="+mn-cs"/>
              </a:rPr>
              <a:t>Cultural events [1]: Le festival de Dieppe</a:t>
            </a:r>
            <a:endParaRPr lang="en-GB" dirty="0">
              <a:effectLst/>
            </a:endParaRPr>
          </a:p>
        </p:txBody>
      </p:sp>
      <p:sp>
        <p:nvSpPr>
          <p:cNvPr id="123" name="Rounded Rectangle 25">
            <a:extLst>
              <a:ext uri="{FF2B5EF4-FFF2-40B4-BE49-F238E27FC236}">
                <a16:creationId xmlns:a16="http://schemas.microsoft.com/office/drawing/2014/main" id="{42234E8B-9F61-B84B-ABA2-ED1AA9C8D02A}"/>
              </a:ext>
            </a:extLst>
          </p:cNvPr>
          <p:cNvSpPr/>
          <p:nvPr/>
        </p:nvSpPr>
        <p:spPr>
          <a:xfrm>
            <a:off x="2008375" y="8398550"/>
            <a:ext cx="1891801" cy="67874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(2/13)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Y7 &amp; Y8 Vocab</a:t>
            </a:r>
          </a:p>
        </p:txBody>
      </p:sp>
      <p:pic>
        <p:nvPicPr>
          <p:cNvPr id="7" name="Picture 6" descr="QR code">
            <a:extLst>
              <a:ext uri="{FF2B5EF4-FFF2-40B4-BE49-F238E27FC236}">
                <a16:creationId xmlns:a16="http://schemas.microsoft.com/office/drawing/2014/main" id="{31623789-6BB6-0948-9D75-DA4F13BB5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580" y="7786024"/>
            <a:ext cx="1165220" cy="1165220"/>
          </a:xfrm>
          <a:prstGeom prst="rect">
            <a:avLst/>
          </a:prstGeom>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19</a:t>
            </a:r>
          </a:p>
        </p:txBody>
      </p:sp>
    </p:spTree>
    <p:extLst>
      <p:ext uri="{BB962C8B-B14F-4D97-AF65-F5344CB8AC3E}">
        <p14:creationId xmlns:p14="http://schemas.microsoft.com/office/powerpoint/2010/main" val="176894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4">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descr="Grey rectangle with text: T3.2 Semaine 4">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3</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033FA656-AED3-A944-9EBB-F84AF5CB196F}"/>
              </a:ext>
            </a:extLst>
          </p:cNvPr>
          <p:cNvSpPr/>
          <p:nvPr/>
        </p:nvSpPr>
        <p:spPr>
          <a:xfrm>
            <a:off x="107999" y="683125"/>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aller + infinitive</a:t>
            </a:r>
            <a:endParaRPr lang="en-GB" dirty="0">
              <a:solidFill>
                <a:srgbClr val="000000"/>
              </a:solidFill>
              <a:latin typeface="Century Gothic" panose="020B0502020202020204" pitchFamily="34" charset="0"/>
            </a:endParaRPr>
          </a:p>
        </p:txBody>
      </p:sp>
      <p:sp>
        <p:nvSpPr>
          <p:cNvPr id="68" name="Rectangle 67">
            <a:extLst>
              <a:ext uri="{FF2B5EF4-FFF2-40B4-BE49-F238E27FC236}">
                <a16:creationId xmlns:a16="http://schemas.microsoft.com/office/drawing/2014/main" id="{F2CE871B-8DE7-234B-953D-E22D818DE02E}"/>
              </a:ext>
            </a:extLst>
          </p:cNvPr>
          <p:cNvSpPr/>
          <p:nvPr/>
        </p:nvSpPr>
        <p:spPr>
          <a:xfrm>
            <a:off x="107999" y="1092736"/>
            <a:ext cx="1581020" cy="338554"/>
          </a:xfrm>
          <a:prstGeom prst="rect">
            <a:avLst/>
          </a:prstGeom>
        </p:spPr>
        <p:txBody>
          <a:bodyPr wrap="square">
            <a:spAutoFit/>
          </a:bodyPr>
          <a:lstStyle/>
          <a:p>
            <a:pPr lvl="0" algn="ctr"/>
            <a:r>
              <a:rPr lang="en-GB" sz="1600" dirty="0">
                <a:latin typeface="Century Gothic" panose="020F0302020204030204"/>
              </a:rPr>
              <a:t>je </a:t>
            </a:r>
            <a:r>
              <a:rPr lang="en-GB" sz="1600" dirty="0" err="1">
                <a:latin typeface="Century Gothic" panose="020F0302020204030204"/>
              </a:rPr>
              <a:t>vais</a:t>
            </a:r>
            <a:endParaRPr lang="fr-FR" sz="1600" dirty="0">
              <a:latin typeface="Century Gothic" panose="020F0302020204030204"/>
            </a:endParaRPr>
          </a:p>
        </p:txBody>
      </p:sp>
      <p:sp>
        <p:nvSpPr>
          <p:cNvPr id="56" name="Rectangle 55">
            <a:extLst>
              <a:ext uri="{FF2B5EF4-FFF2-40B4-BE49-F238E27FC236}">
                <a16:creationId xmlns:a16="http://schemas.microsoft.com/office/drawing/2014/main" id="{5EF7A543-1920-D947-9727-CBCFB53B0B09}"/>
              </a:ext>
            </a:extLst>
          </p:cNvPr>
          <p:cNvSpPr/>
          <p:nvPr/>
        </p:nvSpPr>
        <p:spPr>
          <a:xfrm>
            <a:off x="2198467" y="1092736"/>
            <a:ext cx="1581020" cy="338554"/>
          </a:xfrm>
          <a:prstGeom prst="rect">
            <a:avLst/>
          </a:prstGeom>
        </p:spPr>
        <p:txBody>
          <a:bodyPr wrap="square">
            <a:spAutoFit/>
          </a:bodyPr>
          <a:lstStyle/>
          <a:p>
            <a:pPr lvl="0" algn="ctr"/>
            <a:r>
              <a:rPr lang="en-GB" sz="1600" dirty="0" err="1">
                <a:latin typeface="Century Gothic" panose="020F0302020204030204"/>
              </a:rPr>
              <a:t>tu</a:t>
            </a:r>
            <a:r>
              <a:rPr lang="en-GB" sz="1600" dirty="0">
                <a:latin typeface="Century Gothic" panose="020F0302020204030204"/>
              </a:rPr>
              <a:t> vas</a:t>
            </a:r>
            <a:endParaRPr lang="fr-FR" sz="1600" dirty="0">
              <a:latin typeface="Century Gothic" panose="020F0302020204030204"/>
            </a:endParaRPr>
          </a:p>
        </p:txBody>
      </p:sp>
      <p:sp>
        <p:nvSpPr>
          <p:cNvPr id="57" name="Rectangle 56">
            <a:extLst>
              <a:ext uri="{FF2B5EF4-FFF2-40B4-BE49-F238E27FC236}">
                <a16:creationId xmlns:a16="http://schemas.microsoft.com/office/drawing/2014/main" id="{DB9F282B-A25F-E846-A271-1581BD607E52}"/>
              </a:ext>
            </a:extLst>
          </p:cNvPr>
          <p:cNvSpPr/>
          <p:nvPr/>
        </p:nvSpPr>
        <p:spPr>
          <a:xfrm>
            <a:off x="4288934" y="1092736"/>
            <a:ext cx="1581020" cy="338554"/>
          </a:xfrm>
          <a:prstGeom prst="rect">
            <a:avLst/>
          </a:prstGeom>
        </p:spPr>
        <p:txBody>
          <a:bodyPr wrap="square">
            <a:spAutoFit/>
          </a:bodyPr>
          <a:lstStyle/>
          <a:p>
            <a:pPr lvl="0" algn="ctr"/>
            <a:r>
              <a:rPr lang="en-GB" sz="1600" dirty="0">
                <a:latin typeface="Century Gothic" panose="020F0302020204030204"/>
              </a:rPr>
              <a:t>il/</a:t>
            </a:r>
            <a:r>
              <a:rPr lang="en-GB" sz="1600" dirty="0" err="1">
                <a:latin typeface="Century Gothic" panose="020F0302020204030204"/>
              </a:rPr>
              <a:t>elle</a:t>
            </a:r>
            <a:r>
              <a:rPr lang="en-GB" sz="1600" dirty="0">
                <a:latin typeface="Century Gothic" panose="020F0302020204030204"/>
              </a:rPr>
              <a:t>/on </a:t>
            </a:r>
            <a:r>
              <a:rPr lang="en-GB" sz="1600" dirty="0" err="1">
                <a:latin typeface="Century Gothic" panose="020F0302020204030204"/>
              </a:rPr>
              <a:t>va</a:t>
            </a:r>
            <a:endParaRPr lang="fr-FR" sz="1600" dirty="0">
              <a:latin typeface="Century Gothic" panose="020F0302020204030204"/>
            </a:endParaRPr>
          </a:p>
        </p:txBody>
      </p:sp>
      <p:sp>
        <p:nvSpPr>
          <p:cNvPr id="55" name="Rectangle 54">
            <a:extLst>
              <a:ext uri="{FF2B5EF4-FFF2-40B4-BE49-F238E27FC236}">
                <a16:creationId xmlns:a16="http://schemas.microsoft.com/office/drawing/2014/main" id="{50820FB7-AB3D-BF4D-AC82-FCF7D372BC71}"/>
              </a:ext>
            </a:extLst>
          </p:cNvPr>
          <p:cNvSpPr/>
          <p:nvPr/>
        </p:nvSpPr>
        <p:spPr>
          <a:xfrm>
            <a:off x="107999" y="1471569"/>
            <a:ext cx="1581020" cy="338554"/>
          </a:xfrm>
          <a:prstGeom prst="rect">
            <a:avLst/>
          </a:prstGeom>
        </p:spPr>
        <p:txBody>
          <a:bodyPr wrap="square">
            <a:spAutoFit/>
          </a:bodyPr>
          <a:lstStyle/>
          <a:p>
            <a:pPr lvl="0" algn="ctr"/>
            <a:r>
              <a:rPr lang="en-GB" sz="1600" dirty="0">
                <a:latin typeface="Century Gothic" panose="020F0302020204030204"/>
              </a:rPr>
              <a:t>nous </a:t>
            </a:r>
            <a:r>
              <a:rPr lang="en-GB" sz="1600" dirty="0" err="1">
                <a:latin typeface="Century Gothic" panose="020F0302020204030204"/>
              </a:rPr>
              <a:t>allons</a:t>
            </a:r>
            <a:endParaRPr lang="fr-FR" sz="1600" dirty="0">
              <a:latin typeface="Century Gothic" panose="020F0302020204030204"/>
            </a:endParaRPr>
          </a:p>
        </p:txBody>
      </p:sp>
      <p:sp>
        <p:nvSpPr>
          <p:cNvPr id="58" name="Rectangle 57">
            <a:extLst>
              <a:ext uri="{FF2B5EF4-FFF2-40B4-BE49-F238E27FC236}">
                <a16:creationId xmlns:a16="http://schemas.microsoft.com/office/drawing/2014/main" id="{1A64B785-B6FA-184D-B177-7A574D4512D7}"/>
              </a:ext>
            </a:extLst>
          </p:cNvPr>
          <p:cNvSpPr/>
          <p:nvPr/>
        </p:nvSpPr>
        <p:spPr>
          <a:xfrm>
            <a:off x="2198467" y="1471569"/>
            <a:ext cx="1581020" cy="338554"/>
          </a:xfrm>
          <a:prstGeom prst="rect">
            <a:avLst/>
          </a:prstGeom>
        </p:spPr>
        <p:txBody>
          <a:bodyPr wrap="square">
            <a:spAutoFit/>
          </a:bodyPr>
          <a:lstStyle/>
          <a:p>
            <a:pPr lvl="0" algn="ctr"/>
            <a:r>
              <a:rPr lang="en-GB" sz="1600" dirty="0" err="1">
                <a:latin typeface="Century Gothic" panose="020F0302020204030204"/>
              </a:rPr>
              <a:t>vous</a:t>
            </a:r>
            <a:r>
              <a:rPr lang="en-GB" sz="1600" dirty="0">
                <a:latin typeface="Century Gothic" panose="020F0302020204030204"/>
              </a:rPr>
              <a:t> </a:t>
            </a:r>
            <a:r>
              <a:rPr lang="en-GB" sz="1600" dirty="0" err="1">
                <a:latin typeface="Century Gothic" panose="020F0302020204030204"/>
              </a:rPr>
              <a:t>allez</a:t>
            </a:r>
            <a:endParaRPr lang="fr-FR" sz="1600" dirty="0">
              <a:latin typeface="Century Gothic" panose="020F0302020204030204"/>
            </a:endParaRPr>
          </a:p>
        </p:txBody>
      </p:sp>
      <p:sp>
        <p:nvSpPr>
          <p:cNvPr id="59" name="Rectangle 58">
            <a:extLst>
              <a:ext uri="{FF2B5EF4-FFF2-40B4-BE49-F238E27FC236}">
                <a16:creationId xmlns:a16="http://schemas.microsoft.com/office/drawing/2014/main" id="{2426EEC8-7BE3-A948-83B6-C09BACAE57E7}"/>
              </a:ext>
            </a:extLst>
          </p:cNvPr>
          <p:cNvSpPr/>
          <p:nvPr/>
        </p:nvSpPr>
        <p:spPr>
          <a:xfrm>
            <a:off x="4288934" y="1471569"/>
            <a:ext cx="1581020" cy="338554"/>
          </a:xfrm>
          <a:prstGeom prst="rect">
            <a:avLst/>
          </a:prstGeom>
        </p:spPr>
        <p:txBody>
          <a:bodyPr wrap="square">
            <a:spAutoFit/>
          </a:bodyPr>
          <a:lstStyle/>
          <a:p>
            <a:pPr lvl="0" algn="ctr"/>
            <a:r>
              <a:rPr lang="en-GB" sz="1600" dirty="0" err="1">
                <a:latin typeface="Century Gothic" panose="020F0302020204030204"/>
              </a:rPr>
              <a:t>ils</a:t>
            </a:r>
            <a:r>
              <a:rPr lang="en-GB" sz="1600" dirty="0">
                <a:latin typeface="Century Gothic" panose="020F0302020204030204"/>
              </a:rPr>
              <a:t>/ells </a:t>
            </a:r>
            <a:r>
              <a:rPr lang="en-GB" sz="1600" dirty="0" err="1">
                <a:latin typeface="Century Gothic" panose="020F0302020204030204"/>
              </a:rPr>
              <a:t>vont</a:t>
            </a:r>
            <a:endParaRPr lang="fr-FR" sz="1600" dirty="0">
              <a:latin typeface="Century Gothic" panose="020F0302020204030204"/>
            </a:endParaRPr>
          </a:p>
        </p:txBody>
      </p:sp>
      <p:sp>
        <p:nvSpPr>
          <p:cNvPr id="60" name="Rectangle 59">
            <a:extLst>
              <a:ext uri="{FF2B5EF4-FFF2-40B4-BE49-F238E27FC236}">
                <a16:creationId xmlns:a16="http://schemas.microsoft.com/office/drawing/2014/main" id="{7FF725FB-7BC6-6A41-8DF9-E0035709696E}"/>
              </a:ext>
            </a:extLst>
          </p:cNvPr>
          <p:cNvSpPr/>
          <p:nvPr/>
        </p:nvSpPr>
        <p:spPr>
          <a:xfrm>
            <a:off x="107999" y="1850402"/>
            <a:ext cx="6496979" cy="584775"/>
          </a:xfrm>
          <a:prstGeom prst="rect">
            <a:avLst/>
          </a:prstGeom>
        </p:spPr>
        <p:txBody>
          <a:bodyPr wrap="square">
            <a:spAutoFit/>
          </a:bodyPr>
          <a:lstStyle/>
          <a:p>
            <a:pPr lvl="0"/>
            <a:r>
              <a:rPr lang="en-GB" sz="1600" dirty="0">
                <a:latin typeface="Century Gothic" panose="020F0302020204030204"/>
              </a:rPr>
              <a:t>We can use </a:t>
            </a:r>
            <a:r>
              <a:rPr lang="en-GB" sz="1600" b="1" i="1" dirty="0" err="1">
                <a:latin typeface="Century Gothic" panose="020F0302020204030204"/>
              </a:rPr>
              <a:t>aller</a:t>
            </a:r>
            <a:r>
              <a:rPr lang="en-GB" sz="1600" dirty="0">
                <a:latin typeface="Century Gothic" panose="020F0302020204030204"/>
              </a:rPr>
              <a:t> in the </a:t>
            </a:r>
            <a:r>
              <a:rPr lang="en-GB" sz="1600" b="1" dirty="0">
                <a:latin typeface="Century Gothic" panose="020F0302020204030204"/>
              </a:rPr>
              <a:t>short form </a:t>
            </a:r>
            <a:r>
              <a:rPr lang="en-GB" sz="1600" dirty="0">
                <a:latin typeface="Century Gothic" panose="020F0302020204030204"/>
              </a:rPr>
              <a:t>followed by a </a:t>
            </a:r>
            <a:r>
              <a:rPr lang="en-GB" sz="1600" b="1" dirty="0">
                <a:latin typeface="Century Gothic" panose="020F0302020204030204"/>
              </a:rPr>
              <a:t>second verb </a:t>
            </a:r>
            <a:r>
              <a:rPr lang="en-GB" sz="1600" dirty="0">
                <a:latin typeface="Century Gothic" panose="020F0302020204030204"/>
              </a:rPr>
              <a:t>in the </a:t>
            </a:r>
            <a:r>
              <a:rPr lang="en-GB" sz="1600" b="1" dirty="0">
                <a:latin typeface="Century Gothic" panose="020F0302020204030204"/>
              </a:rPr>
              <a:t>long form </a:t>
            </a:r>
            <a:r>
              <a:rPr lang="en-GB" sz="1600" dirty="0">
                <a:latin typeface="Century Gothic" panose="020F0302020204030204"/>
              </a:rPr>
              <a:t>(infinitive to talk about the future:</a:t>
            </a:r>
            <a:endParaRPr lang="fr-FR" sz="1600" dirty="0">
              <a:latin typeface="Century Gothic" panose="020F0302020204030204"/>
            </a:endParaRPr>
          </a:p>
        </p:txBody>
      </p:sp>
      <p:sp>
        <p:nvSpPr>
          <p:cNvPr id="61" name="Rectangle 60">
            <a:extLst>
              <a:ext uri="{FF2B5EF4-FFF2-40B4-BE49-F238E27FC236}">
                <a16:creationId xmlns:a16="http://schemas.microsoft.com/office/drawing/2014/main" id="{CDFCEFB2-4A4A-9048-959C-163CB06FB6A6}"/>
              </a:ext>
            </a:extLst>
          </p:cNvPr>
          <p:cNvSpPr/>
          <p:nvPr/>
        </p:nvSpPr>
        <p:spPr>
          <a:xfrm>
            <a:off x="107999" y="2475456"/>
            <a:ext cx="2326203" cy="325474"/>
          </a:xfrm>
          <a:prstGeom prst="rect">
            <a:avLst/>
          </a:prstGeom>
        </p:spPr>
        <p:txBody>
          <a:bodyPr wrap="square">
            <a:spAutoFit/>
          </a:bodyPr>
          <a:lstStyle/>
          <a:p>
            <a:pPr lvl="0"/>
            <a:r>
              <a:rPr lang="en-GB" sz="1515" dirty="0">
                <a:latin typeface="Century Gothic" panose="020F0302020204030204"/>
              </a:rPr>
              <a:t>Je </a:t>
            </a:r>
            <a:r>
              <a:rPr lang="en-GB" sz="1515" b="1" dirty="0" err="1">
                <a:latin typeface="Century Gothic" panose="020F0302020204030204"/>
              </a:rPr>
              <a:t>vais</a:t>
            </a:r>
            <a:r>
              <a:rPr lang="en-GB" sz="1515" dirty="0">
                <a:latin typeface="Century Gothic" panose="020F0302020204030204"/>
              </a:rPr>
              <a:t> </a:t>
            </a:r>
            <a:r>
              <a:rPr lang="en-GB" sz="1515" dirty="0" err="1">
                <a:latin typeface="Century Gothic" panose="020F0302020204030204"/>
              </a:rPr>
              <a:t>dormir</a:t>
            </a:r>
            <a:r>
              <a:rPr lang="en-GB" sz="1515" dirty="0">
                <a:latin typeface="Century Gothic" panose="020F0302020204030204"/>
              </a:rPr>
              <a:t> </a:t>
            </a:r>
            <a:r>
              <a:rPr lang="en-GB" sz="1515" dirty="0" err="1">
                <a:latin typeface="Century Gothic" panose="020F0302020204030204"/>
              </a:rPr>
              <a:t>tôt</a:t>
            </a:r>
            <a:r>
              <a:rPr lang="en-GB" sz="1515" dirty="0">
                <a:latin typeface="Century Gothic" panose="020F0302020204030204"/>
              </a:rPr>
              <a:t>. </a:t>
            </a:r>
            <a:endParaRPr lang="fr-FR" sz="1515" dirty="0">
              <a:latin typeface="Century Gothic" panose="020F0302020204030204"/>
            </a:endParaRPr>
          </a:p>
        </p:txBody>
      </p:sp>
      <p:sp>
        <p:nvSpPr>
          <p:cNvPr id="67" name="Rectangle 66">
            <a:extLst>
              <a:ext uri="{FF2B5EF4-FFF2-40B4-BE49-F238E27FC236}">
                <a16:creationId xmlns:a16="http://schemas.microsoft.com/office/drawing/2014/main" id="{014646AF-9838-F84C-8ABE-91C1AA397A59}"/>
              </a:ext>
            </a:extLst>
          </p:cNvPr>
          <p:cNvSpPr/>
          <p:nvPr/>
        </p:nvSpPr>
        <p:spPr>
          <a:xfrm>
            <a:off x="3075182" y="2475456"/>
            <a:ext cx="2778146" cy="325474"/>
          </a:xfrm>
          <a:prstGeom prst="rect">
            <a:avLst/>
          </a:prstGeom>
        </p:spPr>
        <p:txBody>
          <a:bodyPr wrap="square">
            <a:spAutoFit/>
          </a:bodyPr>
          <a:lstStyle/>
          <a:p>
            <a:pPr lvl="0"/>
            <a:r>
              <a:rPr lang="en-GB" sz="1515" dirty="0">
                <a:latin typeface="Century Gothic" panose="020F0302020204030204"/>
              </a:rPr>
              <a:t>I </a:t>
            </a:r>
            <a:r>
              <a:rPr lang="en-GB" sz="1515" b="1" dirty="0">
                <a:latin typeface="Century Gothic" panose="020F0302020204030204"/>
              </a:rPr>
              <a:t>am going to </a:t>
            </a:r>
            <a:r>
              <a:rPr lang="en-GB" sz="1515" dirty="0">
                <a:latin typeface="Century Gothic" panose="020F0302020204030204"/>
              </a:rPr>
              <a:t>sleep early.</a:t>
            </a:r>
            <a:endParaRPr lang="fr-FR" sz="1515" dirty="0">
              <a:latin typeface="Century Gothic" panose="020F0302020204030204"/>
            </a:endParaRPr>
          </a:p>
        </p:txBody>
      </p:sp>
      <p:sp>
        <p:nvSpPr>
          <p:cNvPr id="62" name="Rectangle 61">
            <a:extLst>
              <a:ext uri="{FF2B5EF4-FFF2-40B4-BE49-F238E27FC236}">
                <a16:creationId xmlns:a16="http://schemas.microsoft.com/office/drawing/2014/main" id="{3D91838F-0700-AF4D-992D-18DA2FD47CC5}"/>
              </a:ext>
            </a:extLst>
          </p:cNvPr>
          <p:cNvSpPr/>
          <p:nvPr/>
        </p:nvSpPr>
        <p:spPr>
          <a:xfrm>
            <a:off x="107999" y="2841209"/>
            <a:ext cx="2640711" cy="325474"/>
          </a:xfrm>
          <a:prstGeom prst="rect">
            <a:avLst/>
          </a:prstGeom>
        </p:spPr>
        <p:txBody>
          <a:bodyPr wrap="square">
            <a:spAutoFit/>
          </a:bodyPr>
          <a:lstStyle/>
          <a:p>
            <a:pPr lvl="0"/>
            <a:r>
              <a:rPr lang="en-GB" sz="1515" dirty="0">
                <a:latin typeface="Century Gothic" panose="020F0302020204030204"/>
              </a:rPr>
              <a:t>Tu </a:t>
            </a:r>
            <a:r>
              <a:rPr lang="en-GB" sz="1515" b="1" dirty="0">
                <a:latin typeface="Century Gothic" panose="020F0302020204030204"/>
              </a:rPr>
              <a:t>vas</a:t>
            </a:r>
            <a:r>
              <a:rPr lang="en-GB" sz="1515" dirty="0">
                <a:latin typeface="Century Gothic" panose="020F0302020204030204"/>
              </a:rPr>
              <a:t> </a:t>
            </a:r>
            <a:r>
              <a:rPr lang="en-GB" sz="1515" dirty="0" err="1">
                <a:latin typeface="Century Gothic" panose="020F0302020204030204"/>
              </a:rPr>
              <a:t>aller</a:t>
            </a:r>
            <a:r>
              <a:rPr lang="en-GB" sz="1515" dirty="0">
                <a:latin typeface="Century Gothic" panose="020F0302020204030204"/>
              </a:rPr>
              <a:t> </a:t>
            </a:r>
            <a:r>
              <a:rPr lang="en-GB" sz="1515" dirty="0" err="1">
                <a:latin typeface="Century Gothic" panose="020F0302020204030204"/>
              </a:rPr>
              <a:t>en</a:t>
            </a:r>
            <a:r>
              <a:rPr lang="en-GB" sz="1515" dirty="0">
                <a:latin typeface="Century Gothic" panose="020F0302020204030204"/>
              </a:rPr>
              <a:t> </a:t>
            </a:r>
            <a:r>
              <a:rPr lang="en-GB" sz="1515" dirty="0" err="1">
                <a:latin typeface="Century Gothic" panose="020F0302020204030204"/>
              </a:rPr>
              <a:t>Espagne</a:t>
            </a:r>
            <a:r>
              <a:rPr lang="en-GB" sz="1515" dirty="0">
                <a:latin typeface="Century Gothic" panose="020F0302020204030204"/>
              </a:rPr>
              <a:t>. </a:t>
            </a:r>
            <a:endParaRPr lang="fr-FR" sz="1515" dirty="0">
              <a:latin typeface="Century Gothic" panose="020F0302020204030204"/>
            </a:endParaRPr>
          </a:p>
        </p:txBody>
      </p:sp>
      <p:sp>
        <p:nvSpPr>
          <p:cNvPr id="113" name="Rectangle 112">
            <a:extLst>
              <a:ext uri="{FF2B5EF4-FFF2-40B4-BE49-F238E27FC236}">
                <a16:creationId xmlns:a16="http://schemas.microsoft.com/office/drawing/2014/main" id="{274A8ACA-FDC4-F24D-85E3-DC979A8ED68D}"/>
              </a:ext>
            </a:extLst>
          </p:cNvPr>
          <p:cNvSpPr/>
          <p:nvPr/>
        </p:nvSpPr>
        <p:spPr>
          <a:xfrm>
            <a:off x="3075182" y="2841209"/>
            <a:ext cx="3709017" cy="325474"/>
          </a:xfrm>
          <a:prstGeom prst="rect">
            <a:avLst/>
          </a:prstGeom>
        </p:spPr>
        <p:txBody>
          <a:bodyPr wrap="square">
            <a:spAutoFit/>
          </a:bodyPr>
          <a:lstStyle/>
          <a:p>
            <a:pPr lvl="0"/>
            <a:r>
              <a:rPr lang="en-GB" sz="1515" dirty="0">
                <a:latin typeface="Century Gothic" panose="020F0302020204030204"/>
              </a:rPr>
              <a:t>You (sing.) </a:t>
            </a:r>
            <a:r>
              <a:rPr lang="en-GB" sz="1515" b="1" dirty="0">
                <a:latin typeface="Century Gothic" panose="020F0302020204030204"/>
              </a:rPr>
              <a:t>are going to </a:t>
            </a:r>
            <a:r>
              <a:rPr lang="en-GB" sz="1515" dirty="0">
                <a:latin typeface="Century Gothic" panose="020F0302020204030204"/>
              </a:rPr>
              <a:t>go to Spain.</a:t>
            </a:r>
            <a:endParaRPr lang="fr-FR" sz="1515" dirty="0">
              <a:latin typeface="Century Gothic" panose="020F0302020204030204"/>
            </a:endParaRPr>
          </a:p>
        </p:txBody>
      </p:sp>
      <p:sp>
        <p:nvSpPr>
          <p:cNvPr id="63" name="Rectangle 62">
            <a:extLst>
              <a:ext uri="{FF2B5EF4-FFF2-40B4-BE49-F238E27FC236}">
                <a16:creationId xmlns:a16="http://schemas.microsoft.com/office/drawing/2014/main" id="{FF41A68C-D211-5841-BD58-AF3D4E313F3D}"/>
              </a:ext>
            </a:extLst>
          </p:cNvPr>
          <p:cNvSpPr/>
          <p:nvPr/>
        </p:nvSpPr>
        <p:spPr>
          <a:xfrm>
            <a:off x="107999" y="3206962"/>
            <a:ext cx="2326203" cy="325474"/>
          </a:xfrm>
          <a:prstGeom prst="rect">
            <a:avLst/>
          </a:prstGeom>
        </p:spPr>
        <p:txBody>
          <a:bodyPr wrap="square">
            <a:spAutoFit/>
          </a:bodyPr>
          <a:lstStyle/>
          <a:p>
            <a:pPr lvl="0"/>
            <a:r>
              <a:rPr lang="en-GB" sz="1515" dirty="0">
                <a:latin typeface="Century Gothic" panose="020F0302020204030204"/>
              </a:rPr>
              <a:t>Elle </a:t>
            </a:r>
            <a:r>
              <a:rPr lang="en-GB" sz="1515" b="1" dirty="0" err="1">
                <a:latin typeface="Century Gothic" panose="020F0302020204030204"/>
              </a:rPr>
              <a:t>va</a:t>
            </a:r>
            <a:r>
              <a:rPr lang="en-GB" sz="1515" dirty="0">
                <a:latin typeface="Century Gothic" panose="020F0302020204030204"/>
              </a:rPr>
              <a:t> faire le </a:t>
            </a:r>
            <a:r>
              <a:rPr lang="en-GB" sz="1515" dirty="0" err="1">
                <a:latin typeface="Century Gothic" panose="020F0302020204030204"/>
              </a:rPr>
              <a:t>repas</a:t>
            </a:r>
            <a:r>
              <a:rPr lang="en-GB" sz="1515" dirty="0">
                <a:latin typeface="Century Gothic" panose="020F0302020204030204"/>
              </a:rPr>
              <a:t>. </a:t>
            </a:r>
            <a:endParaRPr lang="fr-FR" sz="1515" dirty="0">
              <a:latin typeface="Century Gothic" panose="020F0302020204030204"/>
            </a:endParaRPr>
          </a:p>
        </p:txBody>
      </p:sp>
      <p:sp>
        <p:nvSpPr>
          <p:cNvPr id="114" name="Rectangle 113">
            <a:extLst>
              <a:ext uri="{FF2B5EF4-FFF2-40B4-BE49-F238E27FC236}">
                <a16:creationId xmlns:a16="http://schemas.microsoft.com/office/drawing/2014/main" id="{B9A4DFA4-3E51-794B-99E3-45A424D5BD18}"/>
              </a:ext>
            </a:extLst>
          </p:cNvPr>
          <p:cNvSpPr/>
          <p:nvPr/>
        </p:nvSpPr>
        <p:spPr>
          <a:xfrm>
            <a:off x="3075182" y="3206962"/>
            <a:ext cx="3487701" cy="325474"/>
          </a:xfrm>
          <a:prstGeom prst="rect">
            <a:avLst/>
          </a:prstGeom>
        </p:spPr>
        <p:txBody>
          <a:bodyPr wrap="square">
            <a:spAutoFit/>
          </a:bodyPr>
          <a:lstStyle/>
          <a:p>
            <a:pPr lvl="0"/>
            <a:r>
              <a:rPr lang="en-GB" sz="1515" dirty="0">
                <a:latin typeface="Century Gothic" panose="020F0302020204030204"/>
              </a:rPr>
              <a:t>She </a:t>
            </a:r>
            <a:r>
              <a:rPr lang="en-GB" sz="1515" b="1" dirty="0">
                <a:latin typeface="Century Gothic" panose="020F0302020204030204"/>
              </a:rPr>
              <a:t>is</a:t>
            </a:r>
            <a:r>
              <a:rPr lang="en-GB" sz="1515" dirty="0">
                <a:latin typeface="Century Gothic" panose="020F0302020204030204"/>
              </a:rPr>
              <a:t> </a:t>
            </a:r>
            <a:r>
              <a:rPr lang="en-GB" sz="1515" b="1" dirty="0">
                <a:latin typeface="Century Gothic" panose="020F0302020204030204"/>
              </a:rPr>
              <a:t>going to </a:t>
            </a:r>
            <a:r>
              <a:rPr lang="en-GB" sz="1515" dirty="0">
                <a:latin typeface="Century Gothic" panose="020F0302020204030204"/>
              </a:rPr>
              <a:t>make the meal.</a:t>
            </a:r>
            <a:endParaRPr lang="fr-FR" sz="1515" dirty="0">
              <a:latin typeface="Century Gothic" panose="020F0302020204030204"/>
            </a:endParaRPr>
          </a:p>
        </p:txBody>
      </p:sp>
      <p:sp>
        <p:nvSpPr>
          <p:cNvPr id="64" name="Rectangle 63">
            <a:extLst>
              <a:ext uri="{FF2B5EF4-FFF2-40B4-BE49-F238E27FC236}">
                <a16:creationId xmlns:a16="http://schemas.microsoft.com/office/drawing/2014/main" id="{477213D7-CC1F-F24A-9D67-5F5AB0588A5A}"/>
              </a:ext>
            </a:extLst>
          </p:cNvPr>
          <p:cNvSpPr/>
          <p:nvPr/>
        </p:nvSpPr>
        <p:spPr>
          <a:xfrm>
            <a:off x="107999" y="3572715"/>
            <a:ext cx="3124120" cy="325474"/>
          </a:xfrm>
          <a:prstGeom prst="rect">
            <a:avLst/>
          </a:prstGeom>
        </p:spPr>
        <p:txBody>
          <a:bodyPr wrap="square">
            <a:spAutoFit/>
          </a:bodyPr>
          <a:lstStyle/>
          <a:p>
            <a:pPr lvl="0"/>
            <a:r>
              <a:rPr lang="en-GB" sz="1515" dirty="0">
                <a:latin typeface="Century Gothic" panose="020F0302020204030204"/>
              </a:rPr>
              <a:t>Nous </a:t>
            </a:r>
            <a:r>
              <a:rPr lang="en-GB" sz="1515" b="1" dirty="0" err="1">
                <a:latin typeface="Century Gothic" panose="020F0302020204030204"/>
              </a:rPr>
              <a:t>allons</a:t>
            </a:r>
            <a:r>
              <a:rPr lang="en-GB" sz="1515" dirty="0">
                <a:latin typeface="Century Gothic" panose="020F0302020204030204"/>
              </a:rPr>
              <a:t> </a:t>
            </a:r>
            <a:r>
              <a:rPr lang="en-GB" sz="1515" dirty="0" err="1">
                <a:latin typeface="Century Gothic" panose="020F0302020204030204"/>
              </a:rPr>
              <a:t>boire</a:t>
            </a:r>
            <a:r>
              <a:rPr lang="en-GB" sz="1515" dirty="0">
                <a:latin typeface="Century Gothic" panose="020F0302020204030204"/>
              </a:rPr>
              <a:t> de </a:t>
            </a:r>
            <a:r>
              <a:rPr lang="en-GB" sz="1515" dirty="0" err="1">
                <a:latin typeface="Century Gothic" panose="020F0302020204030204"/>
              </a:rPr>
              <a:t>l’eau</a:t>
            </a:r>
            <a:r>
              <a:rPr lang="en-GB" sz="1515" dirty="0">
                <a:latin typeface="Century Gothic" panose="020F0302020204030204"/>
              </a:rPr>
              <a:t>.</a:t>
            </a:r>
            <a:endParaRPr lang="fr-FR" sz="1515" dirty="0">
              <a:latin typeface="Century Gothic" panose="020F0302020204030204"/>
            </a:endParaRPr>
          </a:p>
        </p:txBody>
      </p:sp>
      <p:sp>
        <p:nvSpPr>
          <p:cNvPr id="115" name="Rectangle 114">
            <a:extLst>
              <a:ext uri="{FF2B5EF4-FFF2-40B4-BE49-F238E27FC236}">
                <a16:creationId xmlns:a16="http://schemas.microsoft.com/office/drawing/2014/main" id="{EAB00ABE-133D-8C4D-A1E6-56581F427D31}"/>
              </a:ext>
            </a:extLst>
          </p:cNvPr>
          <p:cNvSpPr/>
          <p:nvPr/>
        </p:nvSpPr>
        <p:spPr>
          <a:xfrm>
            <a:off x="3075182" y="3572715"/>
            <a:ext cx="3124120" cy="325474"/>
          </a:xfrm>
          <a:prstGeom prst="rect">
            <a:avLst/>
          </a:prstGeom>
        </p:spPr>
        <p:txBody>
          <a:bodyPr wrap="square">
            <a:spAutoFit/>
          </a:bodyPr>
          <a:lstStyle/>
          <a:p>
            <a:pPr lvl="0"/>
            <a:r>
              <a:rPr lang="en-GB" sz="1515" dirty="0">
                <a:latin typeface="Century Gothic" panose="020F0302020204030204"/>
              </a:rPr>
              <a:t>We </a:t>
            </a:r>
            <a:r>
              <a:rPr lang="en-GB" sz="1515" b="1" dirty="0">
                <a:latin typeface="Century Gothic" panose="020F0302020204030204"/>
              </a:rPr>
              <a:t>are going to </a:t>
            </a:r>
            <a:r>
              <a:rPr lang="en-GB" sz="1515" dirty="0">
                <a:latin typeface="Century Gothic" panose="020F0302020204030204"/>
              </a:rPr>
              <a:t>drink water.</a:t>
            </a:r>
            <a:endParaRPr lang="fr-FR" sz="1515" dirty="0">
              <a:latin typeface="Century Gothic" panose="020F0302020204030204"/>
            </a:endParaRPr>
          </a:p>
        </p:txBody>
      </p:sp>
      <p:sp>
        <p:nvSpPr>
          <p:cNvPr id="65" name="Rectangle 64">
            <a:extLst>
              <a:ext uri="{FF2B5EF4-FFF2-40B4-BE49-F238E27FC236}">
                <a16:creationId xmlns:a16="http://schemas.microsoft.com/office/drawing/2014/main" id="{2877FD4E-514F-E348-8023-A6B812638318}"/>
              </a:ext>
            </a:extLst>
          </p:cNvPr>
          <p:cNvSpPr/>
          <p:nvPr/>
        </p:nvSpPr>
        <p:spPr>
          <a:xfrm>
            <a:off x="107999" y="3938468"/>
            <a:ext cx="3124120" cy="325474"/>
          </a:xfrm>
          <a:prstGeom prst="rect">
            <a:avLst/>
          </a:prstGeom>
        </p:spPr>
        <p:txBody>
          <a:bodyPr wrap="square">
            <a:spAutoFit/>
          </a:bodyPr>
          <a:lstStyle/>
          <a:p>
            <a:pPr lvl="0"/>
            <a:r>
              <a:rPr lang="en-GB" sz="1515" dirty="0" err="1">
                <a:latin typeface="Century Gothic" panose="020F0302020204030204"/>
              </a:rPr>
              <a:t>Vous</a:t>
            </a:r>
            <a:r>
              <a:rPr lang="en-GB" sz="1515" dirty="0">
                <a:latin typeface="Century Gothic" panose="020F0302020204030204"/>
              </a:rPr>
              <a:t> </a:t>
            </a:r>
            <a:r>
              <a:rPr lang="en-GB" sz="1515" b="1" dirty="0" err="1">
                <a:latin typeface="Century Gothic" panose="020F0302020204030204"/>
              </a:rPr>
              <a:t>allez</a:t>
            </a:r>
            <a:r>
              <a:rPr lang="en-GB" sz="1515" dirty="0">
                <a:latin typeface="Century Gothic" panose="020F0302020204030204"/>
              </a:rPr>
              <a:t> </a:t>
            </a:r>
            <a:r>
              <a:rPr lang="en-GB" sz="1515" dirty="0" err="1">
                <a:latin typeface="Century Gothic" panose="020F0302020204030204"/>
              </a:rPr>
              <a:t>emprunter</a:t>
            </a:r>
            <a:r>
              <a:rPr lang="en-GB" sz="1515" dirty="0">
                <a:latin typeface="Century Gothic" panose="020F0302020204030204"/>
              </a:rPr>
              <a:t> le livre.</a:t>
            </a:r>
            <a:endParaRPr lang="fr-FR" sz="1515" dirty="0">
              <a:latin typeface="Century Gothic" panose="020F0302020204030204"/>
            </a:endParaRPr>
          </a:p>
        </p:txBody>
      </p:sp>
      <p:sp>
        <p:nvSpPr>
          <p:cNvPr id="116" name="Rectangle 115">
            <a:extLst>
              <a:ext uri="{FF2B5EF4-FFF2-40B4-BE49-F238E27FC236}">
                <a16:creationId xmlns:a16="http://schemas.microsoft.com/office/drawing/2014/main" id="{5BBCD610-596D-7A4E-8C93-6AC58D3F072A}"/>
              </a:ext>
            </a:extLst>
          </p:cNvPr>
          <p:cNvSpPr/>
          <p:nvPr/>
        </p:nvSpPr>
        <p:spPr>
          <a:xfrm>
            <a:off x="3075181" y="3938468"/>
            <a:ext cx="3919691" cy="325474"/>
          </a:xfrm>
          <a:prstGeom prst="rect">
            <a:avLst/>
          </a:prstGeom>
        </p:spPr>
        <p:txBody>
          <a:bodyPr wrap="square">
            <a:spAutoFit/>
          </a:bodyPr>
          <a:lstStyle/>
          <a:p>
            <a:pPr lvl="0"/>
            <a:r>
              <a:rPr lang="en-GB" sz="1515" dirty="0">
                <a:latin typeface="Century Gothic" panose="020F0302020204030204"/>
              </a:rPr>
              <a:t>You (pl.) </a:t>
            </a:r>
            <a:r>
              <a:rPr lang="en-GB" sz="1515" b="1" dirty="0">
                <a:latin typeface="Century Gothic" panose="020F0302020204030204"/>
              </a:rPr>
              <a:t>are going to </a:t>
            </a:r>
            <a:r>
              <a:rPr lang="en-GB" sz="1515" dirty="0">
                <a:latin typeface="Century Gothic" panose="020F0302020204030204"/>
              </a:rPr>
              <a:t>borrow the book.</a:t>
            </a:r>
            <a:endParaRPr lang="fr-FR" sz="1515" dirty="0">
              <a:latin typeface="Century Gothic" panose="020F0302020204030204"/>
            </a:endParaRPr>
          </a:p>
        </p:txBody>
      </p:sp>
      <p:sp>
        <p:nvSpPr>
          <p:cNvPr id="66" name="Rectangle 65">
            <a:extLst>
              <a:ext uri="{FF2B5EF4-FFF2-40B4-BE49-F238E27FC236}">
                <a16:creationId xmlns:a16="http://schemas.microsoft.com/office/drawing/2014/main" id="{E5BD5110-373A-AD47-ADE9-6ECD424966C3}"/>
              </a:ext>
            </a:extLst>
          </p:cNvPr>
          <p:cNvSpPr/>
          <p:nvPr/>
        </p:nvSpPr>
        <p:spPr>
          <a:xfrm>
            <a:off x="107999" y="4304221"/>
            <a:ext cx="3124120" cy="325474"/>
          </a:xfrm>
          <a:prstGeom prst="rect">
            <a:avLst/>
          </a:prstGeom>
        </p:spPr>
        <p:txBody>
          <a:bodyPr wrap="square">
            <a:spAutoFit/>
          </a:bodyPr>
          <a:lstStyle/>
          <a:p>
            <a:pPr lvl="0"/>
            <a:r>
              <a:rPr lang="en-GB" sz="1515" dirty="0" err="1">
                <a:latin typeface="Century Gothic" panose="020F0302020204030204"/>
              </a:rPr>
              <a:t>Ils</a:t>
            </a:r>
            <a:r>
              <a:rPr lang="en-GB" sz="1515" dirty="0">
                <a:latin typeface="Century Gothic" panose="020F0302020204030204"/>
              </a:rPr>
              <a:t> </a:t>
            </a:r>
            <a:r>
              <a:rPr lang="en-GB" sz="1515" b="1" dirty="0" err="1">
                <a:latin typeface="Century Gothic" panose="020F0302020204030204"/>
              </a:rPr>
              <a:t>vont</a:t>
            </a:r>
            <a:r>
              <a:rPr lang="en-GB" sz="1515" dirty="0">
                <a:latin typeface="Century Gothic" panose="020F0302020204030204"/>
              </a:rPr>
              <a:t> </a:t>
            </a:r>
            <a:r>
              <a:rPr lang="en-GB" sz="1515" dirty="0" err="1">
                <a:latin typeface="Century Gothic" panose="020F0302020204030204"/>
              </a:rPr>
              <a:t>traduire</a:t>
            </a:r>
            <a:r>
              <a:rPr lang="en-GB" sz="1515" dirty="0">
                <a:latin typeface="Century Gothic" panose="020F0302020204030204"/>
              </a:rPr>
              <a:t> </a:t>
            </a:r>
            <a:r>
              <a:rPr lang="en-GB" sz="1515" dirty="0" err="1">
                <a:latin typeface="Century Gothic" panose="020F0302020204030204"/>
              </a:rPr>
              <a:t>en</a:t>
            </a:r>
            <a:r>
              <a:rPr lang="en-GB" sz="1515" dirty="0">
                <a:latin typeface="Century Gothic" panose="020F0302020204030204"/>
              </a:rPr>
              <a:t> </a:t>
            </a:r>
            <a:r>
              <a:rPr lang="en-GB" sz="1515" dirty="0" err="1">
                <a:latin typeface="Century Gothic" panose="020F0302020204030204"/>
              </a:rPr>
              <a:t>français</a:t>
            </a:r>
            <a:r>
              <a:rPr lang="en-GB" sz="1515" dirty="0">
                <a:latin typeface="Century Gothic" panose="020F0302020204030204"/>
              </a:rPr>
              <a:t>. </a:t>
            </a:r>
            <a:endParaRPr lang="fr-FR" sz="1515" dirty="0">
              <a:latin typeface="Century Gothic" panose="020F0302020204030204"/>
            </a:endParaRPr>
          </a:p>
        </p:txBody>
      </p:sp>
      <p:sp>
        <p:nvSpPr>
          <p:cNvPr id="117" name="Rectangle 116">
            <a:extLst>
              <a:ext uri="{FF2B5EF4-FFF2-40B4-BE49-F238E27FC236}">
                <a16:creationId xmlns:a16="http://schemas.microsoft.com/office/drawing/2014/main" id="{B18998E2-F014-334B-BA8D-E64255FDEEB3}"/>
              </a:ext>
            </a:extLst>
          </p:cNvPr>
          <p:cNvSpPr/>
          <p:nvPr/>
        </p:nvSpPr>
        <p:spPr>
          <a:xfrm>
            <a:off x="3075182" y="4304221"/>
            <a:ext cx="3919690" cy="325474"/>
          </a:xfrm>
          <a:prstGeom prst="rect">
            <a:avLst/>
          </a:prstGeom>
        </p:spPr>
        <p:txBody>
          <a:bodyPr wrap="square">
            <a:spAutoFit/>
          </a:bodyPr>
          <a:lstStyle/>
          <a:p>
            <a:pPr lvl="0"/>
            <a:r>
              <a:rPr lang="en-GB" sz="1515" dirty="0">
                <a:latin typeface="Century Gothic" panose="020F0302020204030204"/>
              </a:rPr>
              <a:t>They </a:t>
            </a:r>
            <a:r>
              <a:rPr lang="en-GB" sz="1515" b="1" dirty="0">
                <a:latin typeface="Century Gothic" panose="020F0302020204030204"/>
              </a:rPr>
              <a:t>are going to </a:t>
            </a:r>
            <a:r>
              <a:rPr lang="en-GB" sz="1515" dirty="0">
                <a:latin typeface="Century Gothic" panose="020F0302020204030204"/>
              </a:rPr>
              <a:t>translate into French.</a:t>
            </a:r>
            <a:endParaRPr lang="fr-FR" sz="1515" dirty="0">
              <a:latin typeface="Century Gothic" panose="020F0302020204030204"/>
            </a:endParaRPr>
          </a:p>
        </p:txBody>
      </p:sp>
      <p:sp>
        <p:nvSpPr>
          <p:cNvPr id="118" name="Rectangle 117">
            <a:extLst>
              <a:ext uri="{FF2B5EF4-FFF2-40B4-BE49-F238E27FC236}">
                <a16:creationId xmlns:a16="http://schemas.microsoft.com/office/drawing/2014/main" id="{10369761-7A3E-9E45-8096-2C83CD370AD5}"/>
              </a:ext>
            </a:extLst>
          </p:cNvPr>
          <p:cNvSpPr/>
          <p:nvPr/>
        </p:nvSpPr>
        <p:spPr>
          <a:xfrm>
            <a:off x="107999" y="4669974"/>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Ne…pas </a:t>
            </a:r>
            <a:r>
              <a:rPr lang="fr-FR" b="1" dirty="0" err="1">
                <a:solidFill>
                  <a:srgbClr val="000000"/>
                </a:solidFill>
                <a:latin typeface="Century Gothic" panose="020B0502020202020204" pitchFamily="34" charset="0"/>
              </a:rPr>
              <a:t>with</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two-verb</a:t>
            </a:r>
            <a:r>
              <a:rPr lang="fr-FR" b="1" dirty="0">
                <a:solidFill>
                  <a:srgbClr val="000000"/>
                </a:solidFill>
                <a:latin typeface="Century Gothic" panose="020B0502020202020204" pitchFamily="34" charset="0"/>
              </a:rPr>
              <a:t> structures</a:t>
            </a:r>
            <a:endParaRPr lang="en-GB" dirty="0">
              <a:solidFill>
                <a:srgbClr val="000000"/>
              </a:solidFill>
              <a:latin typeface="Century Gothic" panose="020B0502020202020204" pitchFamily="34" charset="0"/>
            </a:endParaRPr>
          </a:p>
        </p:txBody>
      </p:sp>
      <p:sp>
        <p:nvSpPr>
          <p:cNvPr id="119" name="Rectangle 118">
            <a:extLst>
              <a:ext uri="{FF2B5EF4-FFF2-40B4-BE49-F238E27FC236}">
                <a16:creationId xmlns:a16="http://schemas.microsoft.com/office/drawing/2014/main" id="{80AA9CC6-3EAB-B844-A124-902C18088D7C}"/>
              </a:ext>
            </a:extLst>
          </p:cNvPr>
          <p:cNvSpPr/>
          <p:nvPr/>
        </p:nvSpPr>
        <p:spPr>
          <a:xfrm>
            <a:off x="107999" y="5079585"/>
            <a:ext cx="6676200" cy="338554"/>
          </a:xfrm>
          <a:prstGeom prst="rect">
            <a:avLst/>
          </a:prstGeom>
        </p:spPr>
        <p:txBody>
          <a:bodyPr wrap="square">
            <a:spAutoFit/>
          </a:bodyPr>
          <a:lstStyle/>
          <a:p>
            <a:pPr lvl="0"/>
            <a:r>
              <a:rPr lang="en-GB" sz="1600" dirty="0">
                <a:latin typeface="Century Gothic" panose="020F0302020204030204"/>
              </a:rPr>
              <a:t>We add </a:t>
            </a:r>
            <a:r>
              <a:rPr lang="en-GB" sz="1600" b="1" dirty="0">
                <a:latin typeface="Century Gothic" panose="020F0302020204030204"/>
              </a:rPr>
              <a:t>ne…pas </a:t>
            </a:r>
            <a:r>
              <a:rPr lang="en-GB" sz="1600" dirty="0">
                <a:latin typeface="Century Gothic" panose="020F0302020204030204"/>
              </a:rPr>
              <a:t>around the </a:t>
            </a:r>
            <a:r>
              <a:rPr lang="en-GB" sz="1600" b="1" dirty="0">
                <a:latin typeface="Century Gothic" panose="020F0302020204030204"/>
              </a:rPr>
              <a:t>verb</a:t>
            </a:r>
            <a:r>
              <a:rPr lang="en-GB" sz="1600" dirty="0">
                <a:latin typeface="Century Gothic" panose="020F0302020204030204"/>
              </a:rPr>
              <a:t> to make a sentence </a:t>
            </a:r>
            <a:r>
              <a:rPr lang="en-GB" sz="1600" b="1" dirty="0">
                <a:latin typeface="Century Gothic" panose="020F0302020204030204"/>
              </a:rPr>
              <a:t>negative</a:t>
            </a:r>
            <a:r>
              <a:rPr lang="en-GB" sz="1600" dirty="0">
                <a:latin typeface="Century Gothic" panose="020F0302020204030204"/>
              </a:rPr>
              <a:t>. </a:t>
            </a:r>
            <a:endParaRPr lang="fr-FR" sz="1600" dirty="0">
              <a:latin typeface="Century Gothic" panose="020F0302020204030204"/>
            </a:endParaRPr>
          </a:p>
        </p:txBody>
      </p:sp>
      <p:sp>
        <p:nvSpPr>
          <p:cNvPr id="120" name="Rectangle 119">
            <a:extLst>
              <a:ext uri="{FF2B5EF4-FFF2-40B4-BE49-F238E27FC236}">
                <a16:creationId xmlns:a16="http://schemas.microsoft.com/office/drawing/2014/main" id="{D2DE2C22-DAEF-3E4C-9BAB-A1880557712F}"/>
              </a:ext>
            </a:extLst>
          </p:cNvPr>
          <p:cNvSpPr/>
          <p:nvPr/>
        </p:nvSpPr>
        <p:spPr>
          <a:xfrm>
            <a:off x="107999" y="5458418"/>
            <a:ext cx="2221682" cy="338554"/>
          </a:xfrm>
          <a:prstGeom prst="rect">
            <a:avLst/>
          </a:prstGeom>
        </p:spPr>
        <p:txBody>
          <a:bodyPr wrap="square">
            <a:spAutoFit/>
          </a:bodyPr>
          <a:lstStyle/>
          <a:p>
            <a:pPr lvl="0"/>
            <a:r>
              <a:rPr lang="en-GB" sz="1600" dirty="0">
                <a:latin typeface="Century Gothic" panose="020F0302020204030204"/>
              </a:rPr>
              <a:t>Je </a:t>
            </a:r>
            <a:r>
              <a:rPr lang="en-GB" sz="1600" dirty="0" err="1">
                <a:latin typeface="Century Gothic" panose="020F0302020204030204"/>
              </a:rPr>
              <a:t>vais</a:t>
            </a:r>
            <a:r>
              <a:rPr lang="en-GB" sz="1600" dirty="0">
                <a:latin typeface="Century Gothic" panose="020F0302020204030204"/>
              </a:rPr>
              <a:t> </a:t>
            </a:r>
            <a:r>
              <a:rPr lang="en-GB" sz="1600" dirty="0" err="1">
                <a:latin typeface="Century Gothic" panose="020F0302020204030204"/>
              </a:rPr>
              <a:t>à</a:t>
            </a:r>
            <a:r>
              <a:rPr lang="en-GB" sz="1600" dirty="0">
                <a:latin typeface="Century Gothic" panose="020F0302020204030204"/>
              </a:rPr>
              <a:t> </a:t>
            </a:r>
            <a:r>
              <a:rPr lang="en-GB" sz="1600" dirty="0" err="1">
                <a:latin typeface="Century Gothic" panose="020F0302020204030204"/>
              </a:rPr>
              <a:t>l’université</a:t>
            </a:r>
            <a:r>
              <a:rPr lang="en-GB" sz="1600" dirty="0">
                <a:latin typeface="Century Gothic" panose="020F0302020204030204"/>
              </a:rPr>
              <a:t>. </a:t>
            </a:r>
            <a:endParaRPr lang="fr-FR" sz="1600" dirty="0">
              <a:latin typeface="Century Gothic" panose="020F0302020204030204"/>
            </a:endParaRPr>
          </a:p>
        </p:txBody>
      </p:sp>
      <p:sp>
        <p:nvSpPr>
          <p:cNvPr id="121" name="Rectangle 120">
            <a:extLst>
              <a:ext uri="{FF2B5EF4-FFF2-40B4-BE49-F238E27FC236}">
                <a16:creationId xmlns:a16="http://schemas.microsoft.com/office/drawing/2014/main" id="{C3C1A189-F764-AA4C-AEAE-CC6F855DA253}"/>
              </a:ext>
            </a:extLst>
          </p:cNvPr>
          <p:cNvSpPr/>
          <p:nvPr/>
        </p:nvSpPr>
        <p:spPr>
          <a:xfrm>
            <a:off x="3075180" y="5458418"/>
            <a:ext cx="3124121" cy="338554"/>
          </a:xfrm>
          <a:prstGeom prst="rect">
            <a:avLst/>
          </a:prstGeom>
        </p:spPr>
        <p:txBody>
          <a:bodyPr wrap="square">
            <a:spAutoFit/>
          </a:bodyPr>
          <a:lstStyle/>
          <a:p>
            <a:pPr lvl="0"/>
            <a:r>
              <a:rPr lang="en-GB" sz="1600" dirty="0">
                <a:latin typeface="Century Gothic" panose="020F0302020204030204"/>
              </a:rPr>
              <a:t>Je </a:t>
            </a:r>
            <a:r>
              <a:rPr lang="en-GB" sz="1600" b="1" dirty="0">
                <a:latin typeface="Century Gothic" panose="020F0302020204030204"/>
              </a:rPr>
              <a:t>ne</a:t>
            </a:r>
            <a:r>
              <a:rPr lang="en-GB" sz="1600" dirty="0">
                <a:latin typeface="Century Gothic" panose="020F0302020204030204"/>
              </a:rPr>
              <a:t> </a:t>
            </a:r>
            <a:r>
              <a:rPr lang="en-GB" sz="1600" dirty="0" err="1">
                <a:latin typeface="Century Gothic" panose="020F0302020204030204"/>
              </a:rPr>
              <a:t>vais</a:t>
            </a:r>
            <a:r>
              <a:rPr lang="en-GB" sz="1600" dirty="0">
                <a:latin typeface="Century Gothic" panose="020F0302020204030204"/>
              </a:rPr>
              <a:t> </a:t>
            </a:r>
            <a:r>
              <a:rPr lang="en-GB" sz="1600" b="1" dirty="0">
                <a:latin typeface="Century Gothic" panose="020F0302020204030204"/>
              </a:rPr>
              <a:t>pas</a:t>
            </a:r>
            <a:r>
              <a:rPr lang="en-GB" sz="1600" dirty="0">
                <a:latin typeface="Century Gothic" panose="020F0302020204030204"/>
              </a:rPr>
              <a:t> </a:t>
            </a:r>
            <a:r>
              <a:rPr lang="en-GB" sz="1600" dirty="0" err="1">
                <a:latin typeface="Century Gothic" panose="020F0302020204030204"/>
              </a:rPr>
              <a:t>à</a:t>
            </a:r>
            <a:r>
              <a:rPr lang="en-GB" sz="1600" dirty="0">
                <a:latin typeface="Century Gothic" panose="020F0302020204030204"/>
              </a:rPr>
              <a:t> </a:t>
            </a:r>
            <a:r>
              <a:rPr lang="en-GB" sz="1600" dirty="0" err="1">
                <a:latin typeface="Century Gothic" panose="020F0302020204030204"/>
              </a:rPr>
              <a:t>l’université</a:t>
            </a:r>
            <a:r>
              <a:rPr lang="en-GB" sz="1600" dirty="0">
                <a:latin typeface="Century Gothic" panose="020F0302020204030204"/>
              </a:rPr>
              <a:t>.</a:t>
            </a:r>
            <a:endParaRPr lang="fr-FR" sz="1600" dirty="0">
              <a:latin typeface="Century Gothic" panose="020F0302020204030204"/>
            </a:endParaRPr>
          </a:p>
        </p:txBody>
      </p:sp>
      <p:sp>
        <p:nvSpPr>
          <p:cNvPr id="122" name="Rectangle 121">
            <a:extLst>
              <a:ext uri="{FF2B5EF4-FFF2-40B4-BE49-F238E27FC236}">
                <a16:creationId xmlns:a16="http://schemas.microsoft.com/office/drawing/2014/main" id="{E0366BB4-E8BF-D44D-BFEC-C5002336E629}"/>
              </a:ext>
            </a:extLst>
          </p:cNvPr>
          <p:cNvSpPr/>
          <p:nvPr/>
        </p:nvSpPr>
        <p:spPr>
          <a:xfrm>
            <a:off x="107999" y="5837251"/>
            <a:ext cx="6676200" cy="830997"/>
          </a:xfrm>
          <a:prstGeom prst="rect">
            <a:avLst/>
          </a:prstGeom>
        </p:spPr>
        <p:txBody>
          <a:bodyPr wrap="square">
            <a:spAutoFit/>
          </a:bodyPr>
          <a:lstStyle/>
          <a:p>
            <a:pPr lvl="0"/>
            <a:r>
              <a:rPr lang="en-GB" sz="1600" dirty="0">
                <a:latin typeface="Century Gothic" panose="020F0302020204030204"/>
              </a:rPr>
              <a:t>In </a:t>
            </a:r>
            <a:r>
              <a:rPr lang="en-GB" sz="1600" b="1" dirty="0">
                <a:latin typeface="Century Gothic" panose="020F0302020204030204"/>
              </a:rPr>
              <a:t>sentences with two verbs</a:t>
            </a:r>
            <a:r>
              <a:rPr lang="en-GB" sz="1600" dirty="0">
                <a:latin typeface="Century Gothic" panose="020F0302020204030204"/>
              </a:rPr>
              <a:t>, </a:t>
            </a:r>
            <a:r>
              <a:rPr lang="en-GB" sz="1600" b="1" dirty="0">
                <a:latin typeface="Century Gothic" panose="020F0302020204030204"/>
              </a:rPr>
              <a:t>ne…pas </a:t>
            </a:r>
            <a:r>
              <a:rPr lang="en-GB" sz="1600" dirty="0">
                <a:latin typeface="Century Gothic" panose="020F0302020204030204"/>
              </a:rPr>
              <a:t>surrounds the </a:t>
            </a:r>
            <a:r>
              <a:rPr lang="en-GB" sz="1600" b="1" dirty="0">
                <a:latin typeface="Century Gothic" panose="020F0302020204030204"/>
              </a:rPr>
              <a:t>first</a:t>
            </a:r>
            <a:r>
              <a:rPr lang="en-GB" sz="1600" dirty="0">
                <a:latin typeface="Century Gothic" panose="020F0302020204030204"/>
              </a:rPr>
              <a:t> </a:t>
            </a:r>
            <a:r>
              <a:rPr lang="en-GB" sz="1600" b="1" dirty="0">
                <a:latin typeface="Century Gothic" panose="020F0302020204030204"/>
              </a:rPr>
              <a:t>verb in the short form</a:t>
            </a:r>
            <a:r>
              <a:rPr lang="en-GB" sz="1600" dirty="0">
                <a:latin typeface="Century Gothic" panose="020F0302020204030204"/>
              </a:rPr>
              <a:t>. The </a:t>
            </a:r>
            <a:r>
              <a:rPr lang="en-GB" sz="1600" b="1" dirty="0">
                <a:latin typeface="Century Gothic" panose="020F0302020204030204"/>
              </a:rPr>
              <a:t>second verb in the long </a:t>
            </a:r>
            <a:r>
              <a:rPr lang="en-GB" sz="1600" dirty="0">
                <a:latin typeface="Century Gothic" panose="020F0302020204030204"/>
              </a:rPr>
              <a:t>(infinitive) </a:t>
            </a:r>
            <a:r>
              <a:rPr lang="en-GB" sz="1600" b="1" dirty="0">
                <a:latin typeface="Century Gothic" panose="020F0302020204030204"/>
              </a:rPr>
              <a:t>form</a:t>
            </a:r>
            <a:r>
              <a:rPr lang="en-GB" sz="1600" dirty="0">
                <a:latin typeface="Century Gothic" panose="020F0302020204030204"/>
              </a:rPr>
              <a:t> comes after </a:t>
            </a:r>
            <a:r>
              <a:rPr lang="en-GB" sz="1600" b="1" dirty="0">
                <a:latin typeface="Century Gothic" panose="020F0302020204030204"/>
              </a:rPr>
              <a:t>pas</a:t>
            </a:r>
            <a:r>
              <a:rPr lang="en-GB" sz="1600" dirty="0">
                <a:latin typeface="Century Gothic" panose="020F0302020204030204"/>
              </a:rPr>
              <a:t>. </a:t>
            </a:r>
            <a:endParaRPr lang="fr-FR" sz="1600" dirty="0">
              <a:latin typeface="Century Gothic" panose="020F0302020204030204"/>
            </a:endParaRPr>
          </a:p>
        </p:txBody>
      </p:sp>
      <p:sp>
        <p:nvSpPr>
          <p:cNvPr id="123" name="Rectangle 122">
            <a:extLst>
              <a:ext uri="{FF2B5EF4-FFF2-40B4-BE49-F238E27FC236}">
                <a16:creationId xmlns:a16="http://schemas.microsoft.com/office/drawing/2014/main" id="{59A83227-DC46-B041-93CD-29AD15DE7DCD}"/>
              </a:ext>
            </a:extLst>
          </p:cNvPr>
          <p:cNvSpPr/>
          <p:nvPr/>
        </p:nvSpPr>
        <p:spPr>
          <a:xfrm>
            <a:off x="107999" y="6708524"/>
            <a:ext cx="2827399" cy="338554"/>
          </a:xfrm>
          <a:prstGeom prst="rect">
            <a:avLst/>
          </a:prstGeom>
        </p:spPr>
        <p:txBody>
          <a:bodyPr wrap="square">
            <a:spAutoFit/>
          </a:bodyPr>
          <a:lstStyle/>
          <a:p>
            <a:pPr lvl="0"/>
            <a:r>
              <a:rPr lang="en-GB" sz="1600" dirty="0">
                <a:latin typeface="Century Gothic" panose="020F0302020204030204"/>
              </a:rPr>
              <a:t>Je </a:t>
            </a:r>
            <a:r>
              <a:rPr lang="en-GB" sz="1600" dirty="0" err="1">
                <a:latin typeface="Century Gothic" panose="020F0302020204030204"/>
              </a:rPr>
              <a:t>vais</a:t>
            </a:r>
            <a:r>
              <a:rPr lang="en-GB" sz="1600" dirty="0">
                <a:latin typeface="Century Gothic" panose="020F0302020204030204"/>
              </a:rPr>
              <a:t> </a:t>
            </a:r>
            <a:r>
              <a:rPr lang="en-GB" sz="1600" dirty="0" err="1">
                <a:latin typeface="Century Gothic" panose="020F0302020204030204"/>
              </a:rPr>
              <a:t>aller</a:t>
            </a:r>
            <a:r>
              <a:rPr lang="en-GB" sz="1600" dirty="0">
                <a:latin typeface="Century Gothic" panose="020F0302020204030204"/>
              </a:rPr>
              <a:t> </a:t>
            </a:r>
            <a:r>
              <a:rPr lang="en-GB" sz="1600" dirty="0" err="1">
                <a:latin typeface="Century Gothic" panose="020F0302020204030204"/>
              </a:rPr>
              <a:t>à</a:t>
            </a:r>
            <a:r>
              <a:rPr lang="en-GB" sz="1600" dirty="0">
                <a:latin typeface="Century Gothic" panose="020F0302020204030204"/>
              </a:rPr>
              <a:t> </a:t>
            </a:r>
            <a:r>
              <a:rPr lang="en-GB" sz="1600" dirty="0" err="1">
                <a:latin typeface="Century Gothic" panose="020F0302020204030204"/>
              </a:rPr>
              <a:t>l’université</a:t>
            </a:r>
            <a:r>
              <a:rPr lang="en-GB" sz="1600" dirty="0">
                <a:latin typeface="Century Gothic" panose="020F0302020204030204"/>
              </a:rPr>
              <a:t>. </a:t>
            </a:r>
            <a:endParaRPr lang="fr-FR" sz="1600" dirty="0">
              <a:latin typeface="Century Gothic" panose="020F0302020204030204"/>
            </a:endParaRPr>
          </a:p>
        </p:txBody>
      </p:sp>
      <p:sp>
        <p:nvSpPr>
          <p:cNvPr id="124" name="Rectangle 123">
            <a:extLst>
              <a:ext uri="{FF2B5EF4-FFF2-40B4-BE49-F238E27FC236}">
                <a16:creationId xmlns:a16="http://schemas.microsoft.com/office/drawing/2014/main" id="{31A741F9-5D29-A046-80B4-CF8BC0CAFE46}"/>
              </a:ext>
            </a:extLst>
          </p:cNvPr>
          <p:cNvSpPr/>
          <p:nvPr/>
        </p:nvSpPr>
        <p:spPr>
          <a:xfrm>
            <a:off x="3075180" y="6708524"/>
            <a:ext cx="3674820" cy="338554"/>
          </a:xfrm>
          <a:prstGeom prst="rect">
            <a:avLst/>
          </a:prstGeom>
        </p:spPr>
        <p:txBody>
          <a:bodyPr wrap="square">
            <a:spAutoFit/>
          </a:bodyPr>
          <a:lstStyle/>
          <a:p>
            <a:pPr lvl="0"/>
            <a:r>
              <a:rPr lang="en-GB" sz="1600" dirty="0">
                <a:latin typeface="Century Gothic" panose="020F0302020204030204"/>
              </a:rPr>
              <a:t>Je </a:t>
            </a:r>
            <a:r>
              <a:rPr lang="en-GB" sz="1600" b="1" dirty="0">
                <a:latin typeface="Century Gothic" panose="020F0302020204030204"/>
              </a:rPr>
              <a:t>ne</a:t>
            </a:r>
            <a:r>
              <a:rPr lang="en-GB" sz="1600" dirty="0">
                <a:latin typeface="Century Gothic" panose="020F0302020204030204"/>
              </a:rPr>
              <a:t> </a:t>
            </a:r>
            <a:r>
              <a:rPr lang="en-GB" sz="1600" dirty="0" err="1">
                <a:latin typeface="Century Gothic" panose="020F0302020204030204"/>
              </a:rPr>
              <a:t>vais</a:t>
            </a:r>
            <a:r>
              <a:rPr lang="en-GB" sz="1600" dirty="0">
                <a:latin typeface="Century Gothic" panose="020F0302020204030204"/>
              </a:rPr>
              <a:t> </a:t>
            </a:r>
            <a:r>
              <a:rPr lang="en-GB" sz="1600" b="1" dirty="0">
                <a:latin typeface="Century Gothic" panose="020F0302020204030204"/>
              </a:rPr>
              <a:t>pas</a:t>
            </a:r>
            <a:r>
              <a:rPr lang="en-GB" sz="1600" dirty="0">
                <a:latin typeface="Century Gothic" panose="020F0302020204030204"/>
              </a:rPr>
              <a:t> </a:t>
            </a:r>
            <a:r>
              <a:rPr lang="en-GB" sz="1600" dirty="0" err="1">
                <a:latin typeface="Century Gothic" panose="020F0302020204030204"/>
              </a:rPr>
              <a:t>aller</a:t>
            </a:r>
            <a:r>
              <a:rPr lang="en-GB" sz="1600" dirty="0">
                <a:latin typeface="Century Gothic" panose="020F0302020204030204"/>
              </a:rPr>
              <a:t> </a:t>
            </a:r>
            <a:r>
              <a:rPr lang="en-GB" sz="1600" dirty="0" err="1">
                <a:latin typeface="Century Gothic" panose="020F0302020204030204"/>
              </a:rPr>
              <a:t>à</a:t>
            </a:r>
            <a:r>
              <a:rPr lang="en-GB" sz="1600" dirty="0">
                <a:latin typeface="Century Gothic" panose="020F0302020204030204"/>
              </a:rPr>
              <a:t> </a:t>
            </a:r>
            <a:r>
              <a:rPr lang="en-GB" sz="1600" dirty="0" err="1">
                <a:latin typeface="Century Gothic" panose="020F0302020204030204"/>
              </a:rPr>
              <a:t>l’université</a:t>
            </a:r>
            <a:r>
              <a:rPr lang="en-GB" sz="1600" dirty="0">
                <a:latin typeface="Century Gothic" panose="020F0302020204030204"/>
              </a:rPr>
              <a:t>.</a:t>
            </a:r>
            <a:endParaRPr lang="fr-FR" sz="1600" dirty="0">
              <a:latin typeface="Century Gothic" panose="020F0302020204030204"/>
            </a:endParaRPr>
          </a:p>
        </p:txBody>
      </p:sp>
      <p:sp>
        <p:nvSpPr>
          <p:cNvPr id="36" name="Rectangle 35" descr="Grey box surrounding the text: Motivations and Goals">
            <a:extLst>
              <a:ext uri="{FF2B5EF4-FFF2-40B4-BE49-F238E27FC236}">
                <a16:creationId xmlns:a16="http://schemas.microsoft.com/office/drawing/2014/main" id="{193DBFD8-BC7E-6945-AC42-D78FC306B721}"/>
              </a:ext>
            </a:extLst>
          </p:cNvPr>
          <p:cNvSpPr/>
          <p:nvPr/>
        </p:nvSpPr>
        <p:spPr>
          <a:xfrm>
            <a:off x="245308" y="7349109"/>
            <a:ext cx="3074488" cy="4427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37" name="Title 1">
            <a:extLst>
              <a:ext uri="{FF2B5EF4-FFF2-40B4-BE49-F238E27FC236}">
                <a16:creationId xmlns:a16="http://schemas.microsoft.com/office/drawing/2014/main" id="{148D72D9-D81A-3A44-A73A-AE9444B14895}"/>
              </a:ext>
            </a:extLst>
          </p:cNvPr>
          <p:cNvSpPr txBox="1">
            <a:spLocks/>
          </p:cNvSpPr>
          <p:nvPr/>
        </p:nvSpPr>
        <p:spPr bwMode="auto">
          <a:xfrm>
            <a:off x="256111" y="7347383"/>
            <a:ext cx="3121928" cy="44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eaLnBrk="1" hangingPunct="1"/>
            <a:r>
              <a:rPr lang="en-GB" sz="2000" b="1" kern="1200" dirty="0">
                <a:solidFill>
                  <a:srgbClr val="FFFFFF"/>
                </a:solidFill>
                <a:latin typeface="Century Gothic" panose="020B0502020202020204" pitchFamily="34" charset="0"/>
                <a:ea typeface="+mn-ea"/>
                <a:cs typeface="+mn-cs"/>
              </a:rPr>
              <a:t>Motivations and Goals</a:t>
            </a:r>
            <a:endParaRPr lang="en-GB" kern="0" dirty="0"/>
          </a:p>
        </p:txBody>
      </p:sp>
      <p:sp>
        <p:nvSpPr>
          <p:cNvPr id="38" name="Rounded Rectangle 25">
            <a:extLst>
              <a:ext uri="{FF2B5EF4-FFF2-40B4-BE49-F238E27FC236}">
                <a16:creationId xmlns:a16="http://schemas.microsoft.com/office/drawing/2014/main" id="{A1ADD106-AEC5-5949-893D-5D37AFFE0309}"/>
              </a:ext>
            </a:extLst>
          </p:cNvPr>
          <p:cNvSpPr/>
          <p:nvPr/>
        </p:nvSpPr>
        <p:spPr>
          <a:xfrm>
            <a:off x="1689019" y="8029618"/>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(3/13)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Y7 &amp; Y8 Vocab</a:t>
            </a:r>
          </a:p>
        </p:txBody>
      </p:sp>
      <p:pic>
        <p:nvPicPr>
          <p:cNvPr id="4" name="Picture 3" descr="QR code">
            <a:extLst>
              <a:ext uri="{FF2B5EF4-FFF2-40B4-BE49-F238E27FC236}">
                <a16:creationId xmlns:a16="http://schemas.microsoft.com/office/drawing/2014/main" id="{36532117-F863-7747-8FBD-DE0729CBB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98" y="7862363"/>
            <a:ext cx="1217256" cy="1217256"/>
          </a:xfrm>
          <a:prstGeom prst="rect">
            <a:avLst/>
          </a:prstGeom>
        </p:spPr>
      </p:pic>
      <p:pic>
        <p:nvPicPr>
          <p:cNvPr id="6" name="Picture 5">
            <a:extLst>
              <a:ext uri="{FF2B5EF4-FFF2-40B4-BE49-F238E27FC236}">
                <a16:creationId xmlns:a16="http://schemas.microsoft.com/office/drawing/2014/main" id="{381BA8A1-FE05-BE45-B755-8BD29F8FAEF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67388" y="6999155"/>
            <a:ext cx="2091575" cy="2091575"/>
          </a:xfrm>
          <a:prstGeom prst="rect">
            <a:avLst/>
          </a:prstGeom>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20</a:t>
            </a:r>
          </a:p>
        </p:txBody>
      </p:sp>
    </p:spTree>
    <p:extLst>
      <p:ext uri="{BB962C8B-B14F-4D97-AF65-F5344CB8AC3E}">
        <p14:creationId xmlns:p14="http://schemas.microsoft.com/office/powerpoint/2010/main" val="422279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83B1-5898-1AC1-EC56-2C08AE1C3247}"/>
              </a:ext>
            </a:extLst>
          </p:cNvPr>
          <p:cNvSpPr>
            <a:spLocks noGrp="1"/>
          </p:cNvSpPr>
          <p:nvPr>
            <p:ph type="title"/>
          </p:nvPr>
        </p:nvSpPr>
        <p:spPr>
          <a:xfrm>
            <a:off x="342900" y="-1524000"/>
            <a:ext cx="6172200" cy="1524000"/>
          </a:xfrm>
        </p:spPr>
        <p:txBody>
          <a:bodyPr vert="horz" wrap="square" lIns="91440" tIns="45720" rIns="91440" bIns="45720" numCol="1" anchor="b" anchorCtr="0" compatLnSpc="1">
            <a:prstTxWarp prst="textNoShape">
              <a:avLst/>
            </a:prstTxWarp>
          </a:bodyPr>
          <a:lstStyle/>
          <a:p>
            <a:r>
              <a:rPr lang="en-GB" dirty="0"/>
              <a:t>Modal verbs and adverbs</a:t>
            </a: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033FA656-AED3-A944-9EBB-F84AF5CB196F}"/>
              </a:ext>
            </a:extLst>
          </p:cNvPr>
          <p:cNvSpPr/>
          <p:nvPr/>
        </p:nvSpPr>
        <p:spPr>
          <a:xfrm>
            <a:off x="107998" y="166572"/>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Modal </a:t>
            </a:r>
            <a:r>
              <a:rPr lang="fr-FR" b="1" dirty="0" err="1">
                <a:solidFill>
                  <a:srgbClr val="000000"/>
                </a:solidFill>
                <a:latin typeface="Century Gothic" panose="020B0502020202020204" pitchFamily="34" charset="0"/>
              </a:rPr>
              <a:t>verbs</a:t>
            </a:r>
            <a:endParaRPr lang="en-GB" dirty="0">
              <a:solidFill>
                <a:srgbClr val="000000"/>
              </a:solidFill>
              <a:latin typeface="Century Gothic" panose="020B0502020202020204" pitchFamily="34" charset="0"/>
            </a:endParaRPr>
          </a:p>
        </p:txBody>
      </p:sp>
      <p:graphicFrame>
        <p:nvGraphicFramePr>
          <p:cNvPr id="6" name="Table 6">
            <a:extLst>
              <a:ext uri="{FF2B5EF4-FFF2-40B4-BE49-F238E27FC236}">
                <a16:creationId xmlns:a16="http://schemas.microsoft.com/office/drawing/2014/main" id="{CCF040FD-78A2-764E-898A-7BDFD81A2B4C}"/>
              </a:ext>
            </a:extLst>
          </p:cNvPr>
          <p:cNvGraphicFramePr>
            <a:graphicFrameLocks noGrp="1"/>
          </p:cNvGraphicFramePr>
          <p:nvPr>
            <p:extLst>
              <p:ext uri="{D42A27DB-BD31-4B8C-83A1-F6EECF244321}">
                <p14:modId xmlns:p14="http://schemas.microsoft.com/office/powerpoint/2010/main" val="3008717256"/>
              </p:ext>
            </p:extLst>
          </p:nvPr>
        </p:nvGraphicFramePr>
        <p:xfrm>
          <a:off x="78461" y="509092"/>
          <a:ext cx="6561360" cy="1828800"/>
        </p:xfrm>
        <a:graphic>
          <a:graphicData uri="http://schemas.openxmlformats.org/drawingml/2006/table">
            <a:tbl>
              <a:tblPr firstRow="1" bandRow="1">
                <a:tableStyleId>{2D5ABB26-0587-4C30-8999-92F81FD0307C}</a:tableStyleId>
              </a:tblPr>
              <a:tblGrid>
                <a:gridCol w="1640340">
                  <a:extLst>
                    <a:ext uri="{9D8B030D-6E8A-4147-A177-3AD203B41FA5}">
                      <a16:colId xmlns:a16="http://schemas.microsoft.com/office/drawing/2014/main" val="1751142927"/>
                    </a:ext>
                  </a:extLst>
                </a:gridCol>
                <a:gridCol w="1640340">
                  <a:extLst>
                    <a:ext uri="{9D8B030D-6E8A-4147-A177-3AD203B41FA5}">
                      <a16:colId xmlns:a16="http://schemas.microsoft.com/office/drawing/2014/main" val="2897709144"/>
                    </a:ext>
                  </a:extLst>
                </a:gridCol>
                <a:gridCol w="1640340">
                  <a:extLst>
                    <a:ext uri="{9D8B030D-6E8A-4147-A177-3AD203B41FA5}">
                      <a16:colId xmlns:a16="http://schemas.microsoft.com/office/drawing/2014/main" val="3282345386"/>
                    </a:ext>
                  </a:extLst>
                </a:gridCol>
                <a:gridCol w="1640340">
                  <a:extLst>
                    <a:ext uri="{9D8B030D-6E8A-4147-A177-3AD203B41FA5}">
                      <a16:colId xmlns:a16="http://schemas.microsoft.com/office/drawing/2014/main" val="3307828655"/>
                    </a:ext>
                  </a:extLst>
                </a:gridCol>
              </a:tblGrid>
              <a:tr h="324000">
                <a:tc>
                  <a:txBody>
                    <a:bodyPr/>
                    <a:lstStyle/>
                    <a:p>
                      <a:pPr algn="ctr"/>
                      <a:r>
                        <a:rPr lang="en-US" sz="1600" b="1" dirty="0">
                          <a:latin typeface="Century Gothic" panose="020B0502020202020204" pitchFamily="34" charset="0"/>
                        </a:rPr>
                        <a:t>devoir</a:t>
                      </a:r>
                    </a:p>
                    <a:p>
                      <a:pPr algn="ctr"/>
                      <a:r>
                        <a:rPr lang="en-US" sz="1600" i="1" dirty="0">
                          <a:latin typeface="Century Gothic" panose="020B0502020202020204" pitchFamily="34" charset="0"/>
                        </a:rPr>
                        <a:t>must/</a:t>
                      </a:r>
                      <a:br>
                        <a:rPr lang="en-US" sz="1600" i="1" dirty="0">
                          <a:latin typeface="Century Gothic" panose="020B0502020202020204" pitchFamily="34" charset="0"/>
                        </a:rPr>
                      </a:br>
                      <a:r>
                        <a:rPr lang="en-US" sz="1600" i="1" dirty="0">
                          <a:latin typeface="Century Gothic" panose="020B0502020202020204" pitchFamily="34" charset="0"/>
                        </a:rPr>
                        <a:t>have to</a:t>
                      </a:r>
                    </a:p>
                  </a:txBody>
                  <a:tcPr/>
                </a:tc>
                <a:tc>
                  <a:txBody>
                    <a:bodyPr/>
                    <a:lstStyle/>
                    <a:p>
                      <a:pPr algn="ctr"/>
                      <a:r>
                        <a:rPr lang="en-US" sz="1600" b="1" dirty="0" err="1">
                          <a:latin typeface="Century Gothic" panose="020B0502020202020204" pitchFamily="34" charset="0"/>
                        </a:rPr>
                        <a:t>vouloir</a:t>
                      </a:r>
                      <a:endParaRPr lang="en-US" sz="1600" b="1" dirty="0">
                        <a:latin typeface="Century Gothic" panose="020B0502020202020204" pitchFamily="34" charset="0"/>
                      </a:endParaRPr>
                    </a:p>
                    <a:p>
                      <a:pPr algn="ctr"/>
                      <a:r>
                        <a:rPr lang="en-US" sz="1600" i="1" dirty="0">
                          <a:latin typeface="Century Gothic" panose="020B0502020202020204" pitchFamily="34" charset="0"/>
                        </a:rPr>
                        <a:t>to want (to)</a:t>
                      </a:r>
                    </a:p>
                  </a:txBody>
                  <a:tcPr/>
                </a:tc>
                <a:tc>
                  <a:txBody>
                    <a:bodyPr/>
                    <a:lstStyle/>
                    <a:p>
                      <a:pPr algn="ctr"/>
                      <a:r>
                        <a:rPr lang="en-US" sz="1600" b="1" dirty="0" err="1">
                          <a:latin typeface="Century Gothic" panose="020B0502020202020204" pitchFamily="34" charset="0"/>
                        </a:rPr>
                        <a:t>pouvoir</a:t>
                      </a:r>
                      <a:endParaRPr lang="en-US" sz="1600" b="1" dirty="0">
                        <a:latin typeface="Century Gothic" panose="020B0502020202020204" pitchFamily="34" charset="0"/>
                      </a:endParaRPr>
                    </a:p>
                    <a:p>
                      <a:pPr algn="ctr"/>
                      <a:r>
                        <a:rPr lang="en-US" sz="1600" i="1" dirty="0">
                          <a:latin typeface="Century Gothic" panose="020B0502020202020204" pitchFamily="34" charset="0"/>
                        </a:rPr>
                        <a:t>can/</a:t>
                      </a:r>
                    </a:p>
                    <a:p>
                      <a:pPr algn="ctr"/>
                      <a:r>
                        <a:rPr lang="en-US" sz="1600" i="1" dirty="0">
                          <a:latin typeface="Century Gothic" panose="020B0502020202020204" pitchFamily="34" charset="0"/>
                        </a:rPr>
                        <a:t>be able to</a:t>
                      </a:r>
                    </a:p>
                  </a:txBody>
                  <a:tcPr/>
                </a:tc>
                <a:tc>
                  <a:txBody>
                    <a:bodyPr/>
                    <a:lstStyle/>
                    <a:p>
                      <a:pPr algn="ctr"/>
                      <a:r>
                        <a:rPr lang="en-US" sz="1600" b="1" dirty="0">
                          <a:latin typeface="Century Gothic" panose="020B0502020202020204" pitchFamily="34" charset="0"/>
                        </a:rPr>
                        <a:t>savoir</a:t>
                      </a:r>
                    </a:p>
                    <a:p>
                      <a:pPr algn="ctr"/>
                      <a:r>
                        <a:rPr lang="en-US" sz="1600" i="1" dirty="0">
                          <a:latin typeface="Century Gothic" panose="020B0502020202020204" pitchFamily="34" charset="0"/>
                        </a:rPr>
                        <a:t>can/know how to</a:t>
                      </a:r>
                    </a:p>
                  </a:txBody>
                  <a:tcPr/>
                </a:tc>
                <a:extLst>
                  <a:ext uri="{0D108BD9-81ED-4DB2-BD59-A6C34878D82A}">
                    <a16:rowId xmlns:a16="http://schemas.microsoft.com/office/drawing/2014/main" val="1435102575"/>
                  </a:ext>
                </a:extLst>
              </a:tr>
              <a:tr h="324000">
                <a:tc>
                  <a:txBody>
                    <a:bodyPr/>
                    <a:lstStyle/>
                    <a:p>
                      <a:pPr algn="ctr"/>
                      <a:r>
                        <a:rPr lang="en-US" sz="1600" dirty="0">
                          <a:latin typeface="Century Gothic" panose="020B0502020202020204" pitchFamily="34" charset="0"/>
                        </a:rPr>
                        <a:t>je </a:t>
                      </a:r>
                      <a:r>
                        <a:rPr lang="en-US" sz="1600" dirty="0" err="1">
                          <a:latin typeface="Century Gothic" panose="020B0502020202020204" pitchFamily="34" charset="0"/>
                        </a:rPr>
                        <a:t>dois</a:t>
                      </a:r>
                      <a:endParaRPr lang="en-US" sz="1600" dirty="0">
                        <a:latin typeface="Century Gothic" panose="020B0502020202020204" pitchFamily="34" charset="0"/>
                      </a:endParaRPr>
                    </a:p>
                  </a:txBody>
                  <a:tcPr/>
                </a:tc>
                <a:tc>
                  <a:txBody>
                    <a:bodyPr/>
                    <a:lstStyle/>
                    <a:p>
                      <a:pPr algn="ctr"/>
                      <a:r>
                        <a:rPr lang="en-US" sz="1600" dirty="0">
                          <a:latin typeface="Century Gothic" panose="020B0502020202020204" pitchFamily="34" charset="0"/>
                        </a:rPr>
                        <a:t>je </a:t>
                      </a:r>
                      <a:r>
                        <a:rPr lang="en-US" sz="1600" dirty="0" err="1">
                          <a:latin typeface="Century Gothic" panose="020B0502020202020204" pitchFamily="34" charset="0"/>
                        </a:rPr>
                        <a:t>veux</a:t>
                      </a:r>
                      <a:endParaRPr lang="en-US" sz="1600" dirty="0">
                        <a:latin typeface="Century Gothic" panose="020B0502020202020204" pitchFamily="34" charset="0"/>
                      </a:endParaRPr>
                    </a:p>
                  </a:txBody>
                  <a:tcPr/>
                </a:tc>
                <a:tc>
                  <a:txBody>
                    <a:bodyPr/>
                    <a:lstStyle/>
                    <a:p>
                      <a:pPr algn="ctr"/>
                      <a:r>
                        <a:rPr lang="en-US" sz="1600" dirty="0">
                          <a:latin typeface="Century Gothic" panose="020B0502020202020204" pitchFamily="34" charset="0"/>
                        </a:rPr>
                        <a:t>je </a:t>
                      </a:r>
                      <a:r>
                        <a:rPr lang="en-US" sz="1600" dirty="0" err="1">
                          <a:latin typeface="Century Gothic" panose="020B0502020202020204" pitchFamily="34" charset="0"/>
                        </a:rPr>
                        <a:t>peux</a:t>
                      </a:r>
                      <a:endParaRPr lang="en-US" sz="1600" dirty="0">
                        <a:latin typeface="Century Gothic" panose="020B0502020202020204" pitchFamily="34" charset="0"/>
                      </a:endParaRPr>
                    </a:p>
                  </a:txBody>
                  <a:tcPr/>
                </a:tc>
                <a:tc>
                  <a:txBody>
                    <a:bodyPr/>
                    <a:lstStyle/>
                    <a:p>
                      <a:pPr algn="ctr"/>
                      <a:r>
                        <a:rPr lang="en-US" sz="1600" dirty="0">
                          <a:latin typeface="Century Gothic" panose="020B0502020202020204" pitchFamily="34" charset="0"/>
                        </a:rPr>
                        <a:t>je </a:t>
                      </a:r>
                      <a:r>
                        <a:rPr lang="en-US" sz="1600" dirty="0" err="1">
                          <a:latin typeface="Century Gothic" panose="020B0502020202020204" pitchFamily="34" charset="0"/>
                        </a:rPr>
                        <a:t>sais</a:t>
                      </a:r>
                      <a:endParaRPr lang="en-US" sz="1600" dirty="0">
                        <a:latin typeface="Century Gothic" panose="020B0502020202020204" pitchFamily="34" charset="0"/>
                      </a:endParaRPr>
                    </a:p>
                  </a:txBody>
                  <a:tcPr/>
                </a:tc>
                <a:extLst>
                  <a:ext uri="{0D108BD9-81ED-4DB2-BD59-A6C34878D82A}">
                    <a16:rowId xmlns:a16="http://schemas.microsoft.com/office/drawing/2014/main" val="3372970942"/>
                  </a:ext>
                </a:extLst>
              </a:tr>
              <a:tr h="324000">
                <a:tc>
                  <a:txBody>
                    <a:bodyPr/>
                    <a:lstStyle/>
                    <a:p>
                      <a:pPr algn="ctr"/>
                      <a:r>
                        <a:rPr lang="en-US" sz="1600" dirty="0" err="1">
                          <a:latin typeface="Century Gothic" panose="020B0502020202020204" pitchFamily="34" charset="0"/>
                        </a:rPr>
                        <a:t>tu</a:t>
                      </a:r>
                      <a:r>
                        <a:rPr lang="en-US" sz="1600" dirty="0">
                          <a:latin typeface="Century Gothic" panose="020B0502020202020204" pitchFamily="34" charset="0"/>
                        </a:rPr>
                        <a:t> </a:t>
                      </a:r>
                      <a:r>
                        <a:rPr lang="en-US" sz="1600" dirty="0" err="1">
                          <a:latin typeface="Century Gothic" panose="020B0502020202020204" pitchFamily="34" charset="0"/>
                        </a:rPr>
                        <a:t>dois</a:t>
                      </a:r>
                      <a:endParaRPr lang="en-US" sz="1600" dirty="0">
                        <a:latin typeface="Century Gothic" panose="020B0502020202020204" pitchFamily="34" charset="0"/>
                      </a:endParaRPr>
                    </a:p>
                  </a:txBody>
                  <a:tcPr/>
                </a:tc>
                <a:tc>
                  <a:txBody>
                    <a:bodyPr/>
                    <a:lstStyle/>
                    <a:p>
                      <a:pPr algn="ctr"/>
                      <a:r>
                        <a:rPr lang="en-US" sz="1600" dirty="0" err="1">
                          <a:latin typeface="Century Gothic" panose="020B0502020202020204" pitchFamily="34" charset="0"/>
                        </a:rPr>
                        <a:t>tu</a:t>
                      </a:r>
                      <a:r>
                        <a:rPr lang="en-US" sz="1600" dirty="0">
                          <a:latin typeface="Century Gothic" panose="020B0502020202020204" pitchFamily="34" charset="0"/>
                        </a:rPr>
                        <a:t> </a:t>
                      </a:r>
                      <a:r>
                        <a:rPr lang="en-US" sz="1600" dirty="0" err="1">
                          <a:latin typeface="Century Gothic" panose="020B0502020202020204" pitchFamily="34" charset="0"/>
                        </a:rPr>
                        <a:t>veux</a:t>
                      </a:r>
                      <a:endParaRPr lang="en-US" sz="1600" dirty="0">
                        <a:latin typeface="Century Gothic" panose="020B0502020202020204" pitchFamily="34" charset="0"/>
                      </a:endParaRPr>
                    </a:p>
                  </a:txBody>
                  <a:tcPr/>
                </a:tc>
                <a:tc>
                  <a:txBody>
                    <a:bodyPr/>
                    <a:lstStyle/>
                    <a:p>
                      <a:pPr algn="ctr"/>
                      <a:r>
                        <a:rPr lang="en-US" sz="1600" dirty="0" err="1">
                          <a:latin typeface="Century Gothic" panose="020B0502020202020204" pitchFamily="34" charset="0"/>
                        </a:rPr>
                        <a:t>tu</a:t>
                      </a:r>
                      <a:r>
                        <a:rPr lang="en-US" sz="1600" dirty="0">
                          <a:latin typeface="Century Gothic" panose="020B0502020202020204" pitchFamily="34" charset="0"/>
                        </a:rPr>
                        <a:t> </a:t>
                      </a:r>
                      <a:r>
                        <a:rPr lang="en-US" sz="1600" dirty="0" err="1">
                          <a:latin typeface="Century Gothic" panose="020B0502020202020204" pitchFamily="34" charset="0"/>
                        </a:rPr>
                        <a:t>peux</a:t>
                      </a:r>
                      <a:endParaRPr lang="en-US" sz="1600" dirty="0">
                        <a:latin typeface="Century Gothic" panose="020B0502020202020204" pitchFamily="34" charset="0"/>
                      </a:endParaRPr>
                    </a:p>
                  </a:txBody>
                  <a:tcPr/>
                </a:tc>
                <a:tc>
                  <a:txBody>
                    <a:bodyPr/>
                    <a:lstStyle/>
                    <a:p>
                      <a:pPr algn="ctr"/>
                      <a:r>
                        <a:rPr lang="en-US" sz="1600" dirty="0" err="1">
                          <a:latin typeface="Century Gothic" panose="020B0502020202020204" pitchFamily="34" charset="0"/>
                        </a:rPr>
                        <a:t>tu</a:t>
                      </a:r>
                      <a:r>
                        <a:rPr lang="en-US" sz="1600" dirty="0">
                          <a:latin typeface="Century Gothic" panose="020B0502020202020204" pitchFamily="34" charset="0"/>
                        </a:rPr>
                        <a:t> </a:t>
                      </a:r>
                      <a:r>
                        <a:rPr lang="en-US" sz="1600" dirty="0" err="1">
                          <a:latin typeface="Century Gothic" panose="020B0502020202020204" pitchFamily="34" charset="0"/>
                        </a:rPr>
                        <a:t>sais</a:t>
                      </a:r>
                      <a:endParaRPr lang="en-US" sz="1600" dirty="0">
                        <a:latin typeface="Century Gothic" panose="020B0502020202020204" pitchFamily="34" charset="0"/>
                      </a:endParaRPr>
                    </a:p>
                  </a:txBody>
                  <a:tcPr/>
                </a:tc>
                <a:extLst>
                  <a:ext uri="{0D108BD9-81ED-4DB2-BD59-A6C34878D82A}">
                    <a16:rowId xmlns:a16="http://schemas.microsoft.com/office/drawing/2014/main" val="2883939956"/>
                  </a:ext>
                </a:extLst>
              </a:tr>
              <a:tr h="324000">
                <a:tc>
                  <a:txBody>
                    <a:bodyPr/>
                    <a:lstStyle/>
                    <a:p>
                      <a:pPr algn="ctr"/>
                      <a:r>
                        <a:rPr lang="en-US" sz="1600" dirty="0">
                          <a:latin typeface="Century Gothic" panose="020B0502020202020204" pitchFamily="34" charset="0"/>
                        </a:rPr>
                        <a:t>il/</a:t>
                      </a:r>
                      <a:r>
                        <a:rPr lang="en-US" sz="1600" dirty="0" err="1">
                          <a:latin typeface="Century Gothic" panose="020B0502020202020204" pitchFamily="34" charset="0"/>
                        </a:rPr>
                        <a:t>elle</a:t>
                      </a:r>
                      <a:r>
                        <a:rPr lang="en-US" sz="1600" dirty="0">
                          <a:latin typeface="Century Gothic" panose="020B0502020202020204" pitchFamily="34" charset="0"/>
                        </a:rPr>
                        <a:t>/on doit</a:t>
                      </a:r>
                    </a:p>
                  </a:txBody>
                  <a:tcPr/>
                </a:tc>
                <a:tc>
                  <a:txBody>
                    <a:bodyPr/>
                    <a:lstStyle/>
                    <a:p>
                      <a:pPr algn="ctr"/>
                      <a:r>
                        <a:rPr lang="en-US" sz="1600" dirty="0">
                          <a:latin typeface="Century Gothic" panose="020B0502020202020204" pitchFamily="34" charset="0"/>
                        </a:rPr>
                        <a:t>il/</a:t>
                      </a:r>
                      <a:r>
                        <a:rPr lang="en-US" sz="1600" dirty="0" err="1">
                          <a:latin typeface="Century Gothic" panose="020B0502020202020204" pitchFamily="34" charset="0"/>
                        </a:rPr>
                        <a:t>elle</a:t>
                      </a:r>
                      <a:r>
                        <a:rPr lang="en-US" sz="1600" dirty="0">
                          <a:latin typeface="Century Gothic" panose="020B0502020202020204" pitchFamily="34" charset="0"/>
                        </a:rPr>
                        <a:t>/on </a:t>
                      </a:r>
                      <a:r>
                        <a:rPr lang="en-US" sz="1600" dirty="0" err="1">
                          <a:latin typeface="Century Gothic" panose="020B0502020202020204" pitchFamily="34" charset="0"/>
                        </a:rPr>
                        <a:t>veut</a:t>
                      </a:r>
                      <a:endParaRPr lang="en-US" sz="1600" dirty="0">
                        <a:latin typeface="Century Gothic" panose="020B0502020202020204" pitchFamily="34" charset="0"/>
                      </a:endParaRPr>
                    </a:p>
                  </a:txBody>
                  <a:tcPr/>
                </a:tc>
                <a:tc>
                  <a:txBody>
                    <a:bodyPr/>
                    <a:lstStyle/>
                    <a:p>
                      <a:pPr algn="ctr"/>
                      <a:r>
                        <a:rPr lang="en-US" sz="1600" dirty="0">
                          <a:latin typeface="Century Gothic" panose="020B0502020202020204" pitchFamily="34" charset="0"/>
                        </a:rPr>
                        <a:t>il/</a:t>
                      </a:r>
                      <a:r>
                        <a:rPr lang="en-US" sz="1600" dirty="0" err="1">
                          <a:latin typeface="Century Gothic" panose="020B0502020202020204" pitchFamily="34" charset="0"/>
                        </a:rPr>
                        <a:t>elle</a:t>
                      </a:r>
                      <a:r>
                        <a:rPr lang="en-US" sz="1600" dirty="0">
                          <a:latin typeface="Century Gothic" panose="020B0502020202020204" pitchFamily="34" charset="0"/>
                        </a:rPr>
                        <a:t>/on </a:t>
                      </a:r>
                      <a:r>
                        <a:rPr lang="en-US" sz="1600" dirty="0" err="1">
                          <a:latin typeface="Century Gothic" panose="020B0502020202020204" pitchFamily="34" charset="0"/>
                        </a:rPr>
                        <a:t>peut</a:t>
                      </a:r>
                      <a:endParaRPr lang="en-US" sz="1600" dirty="0">
                        <a:latin typeface="Century Gothic" panose="020B0502020202020204" pitchFamily="34" charset="0"/>
                      </a:endParaRPr>
                    </a:p>
                  </a:txBody>
                  <a:tcPr/>
                </a:tc>
                <a:tc>
                  <a:txBody>
                    <a:bodyPr/>
                    <a:lstStyle/>
                    <a:p>
                      <a:pPr algn="ctr"/>
                      <a:r>
                        <a:rPr lang="en-US" sz="1600" dirty="0">
                          <a:latin typeface="Century Gothic" panose="020B0502020202020204" pitchFamily="34" charset="0"/>
                        </a:rPr>
                        <a:t>il/</a:t>
                      </a:r>
                      <a:r>
                        <a:rPr lang="en-US" sz="1600" dirty="0" err="1">
                          <a:latin typeface="Century Gothic" panose="020B0502020202020204" pitchFamily="34" charset="0"/>
                        </a:rPr>
                        <a:t>elle</a:t>
                      </a:r>
                      <a:r>
                        <a:rPr lang="en-US" sz="1600" dirty="0">
                          <a:latin typeface="Century Gothic" panose="020B0502020202020204" pitchFamily="34" charset="0"/>
                        </a:rPr>
                        <a:t>/on </a:t>
                      </a:r>
                      <a:r>
                        <a:rPr lang="en-US" sz="1600" dirty="0" err="1">
                          <a:latin typeface="Century Gothic" panose="020B0502020202020204" pitchFamily="34" charset="0"/>
                        </a:rPr>
                        <a:t>sait</a:t>
                      </a:r>
                      <a:endParaRPr lang="en-US" sz="1600" dirty="0">
                        <a:latin typeface="Century Gothic" panose="020B0502020202020204" pitchFamily="34" charset="0"/>
                      </a:endParaRPr>
                    </a:p>
                  </a:txBody>
                  <a:tcPr/>
                </a:tc>
                <a:extLst>
                  <a:ext uri="{0D108BD9-81ED-4DB2-BD59-A6C34878D82A}">
                    <a16:rowId xmlns:a16="http://schemas.microsoft.com/office/drawing/2014/main" val="369596203"/>
                  </a:ext>
                </a:extLst>
              </a:tr>
            </a:tbl>
          </a:graphicData>
        </a:graphic>
      </p:graphicFrame>
      <p:sp>
        <p:nvSpPr>
          <p:cNvPr id="125" name="TextBox 124">
            <a:extLst>
              <a:ext uri="{FF2B5EF4-FFF2-40B4-BE49-F238E27FC236}">
                <a16:creationId xmlns:a16="http://schemas.microsoft.com/office/drawing/2014/main" id="{B5580D1D-2A79-5244-A908-734DDB4916F4}"/>
              </a:ext>
            </a:extLst>
          </p:cNvPr>
          <p:cNvSpPr txBox="1"/>
          <p:nvPr/>
        </p:nvSpPr>
        <p:spPr>
          <a:xfrm>
            <a:off x="107998" y="2434769"/>
            <a:ext cx="6376405"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Use </a:t>
            </a:r>
            <a:r>
              <a:rPr lang="en-GB" sz="1600" b="1" dirty="0" err="1">
                <a:latin typeface="Century Gothic" panose="020F0302020204030204"/>
              </a:rPr>
              <a:t>pouvoir</a:t>
            </a:r>
            <a:r>
              <a:rPr lang="en-GB" sz="1600" dirty="0">
                <a:latin typeface="Century Gothic" panose="020F0302020204030204"/>
              </a:rPr>
              <a:t> for </a:t>
            </a:r>
            <a:r>
              <a:rPr lang="en-GB" sz="1600" b="1" dirty="0">
                <a:latin typeface="Century Gothic" panose="020F0302020204030204"/>
              </a:rPr>
              <a:t>ability</a:t>
            </a:r>
            <a:r>
              <a:rPr lang="en-GB" sz="1600" dirty="0">
                <a:latin typeface="Century Gothic" panose="020F0302020204030204"/>
              </a:rPr>
              <a:t> or </a:t>
            </a:r>
            <a:r>
              <a:rPr lang="en-GB" sz="1600" b="1" dirty="0">
                <a:latin typeface="Century Gothic" panose="020F0302020204030204"/>
              </a:rPr>
              <a:t>permission</a:t>
            </a:r>
            <a:r>
              <a:rPr lang="en-GB" sz="1600" dirty="0">
                <a:latin typeface="Century Gothic" panose="020F0302020204030204"/>
              </a:rPr>
              <a:t>. Use </a:t>
            </a:r>
            <a:r>
              <a:rPr lang="en-GB" sz="1600" b="1" dirty="0">
                <a:latin typeface="Century Gothic" panose="020F0302020204030204"/>
              </a:rPr>
              <a:t>savoir</a:t>
            </a:r>
            <a:r>
              <a:rPr lang="en-GB" sz="1600" dirty="0">
                <a:latin typeface="Century Gothic" panose="020F0302020204030204"/>
              </a:rPr>
              <a:t> for things/skills you have </a:t>
            </a:r>
            <a:r>
              <a:rPr lang="en-GB" sz="1600" b="1" dirty="0">
                <a:latin typeface="Century Gothic" panose="020F0302020204030204"/>
              </a:rPr>
              <a:t>learned</a:t>
            </a:r>
            <a:r>
              <a:rPr lang="en-GB" sz="1600" dirty="0">
                <a:latin typeface="Century Gothic" panose="020F0302020204030204"/>
              </a:rPr>
              <a:t> to do.</a:t>
            </a:r>
          </a:p>
        </p:txBody>
      </p:sp>
      <p:sp>
        <p:nvSpPr>
          <p:cNvPr id="126" name="Rectangle 125">
            <a:extLst>
              <a:ext uri="{FF2B5EF4-FFF2-40B4-BE49-F238E27FC236}">
                <a16:creationId xmlns:a16="http://schemas.microsoft.com/office/drawing/2014/main" id="{20FA5732-4D8C-4C42-971D-D566665C7C38}"/>
              </a:ext>
            </a:extLst>
          </p:cNvPr>
          <p:cNvSpPr/>
          <p:nvPr/>
        </p:nvSpPr>
        <p:spPr>
          <a:xfrm>
            <a:off x="107998" y="3027154"/>
            <a:ext cx="6676200" cy="584775"/>
          </a:xfrm>
          <a:prstGeom prst="rect">
            <a:avLst/>
          </a:prstGeom>
        </p:spPr>
        <p:txBody>
          <a:bodyPr wrap="square">
            <a:spAutoFit/>
          </a:bodyPr>
          <a:lstStyle/>
          <a:p>
            <a:pPr lvl="0"/>
            <a:r>
              <a:rPr lang="en-GB" sz="1600" dirty="0">
                <a:latin typeface="Century Gothic" panose="020F0302020204030204"/>
              </a:rPr>
              <a:t>Remember to use the </a:t>
            </a:r>
            <a:r>
              <a:rPr lang="en-GB" sz="1600" b="1" dirty="0">
                <a:latin typeface="Century Gothic" panose="020F0302020204030204"/>
              </a:rPr>
              <a:t>modal verb in the short form</a:t>
            </a:r>
            <a:r>
              <a:rPr lang="en-GB" sz="1600" dirty="0">
                <a:latin typeface="Century Gothic" panose="020F0302020204030204"/>
              </a:rPr>
              <a:t>. If there is a </a:t>
            </a:r>
            <a:r>
              <a:rPr lang="en-GB" sz="1600" b="1" dirty="0">
                <a:latin typeface="Century Gothic" panose="020F0302020204030204"/>
              </a:rPr>
              <a:t>second verb</a:t>
            </a:r>
            <a:r>
              <a:rPr lang="en-GB" sz="1600" dirty="0">
                <a:latin typeface="Century Gothic" panose="020F0302020204030204"/>
              </a:rPr>
              <a:t>, it must be in the </a:t>
            </a:r>
            <a:r>
              <a:rPr lang="en-GB" sz="1600" b="1" dirty="0">
                <a:latin typeface="Century Gothic" panose="020F0302020204030204"/>
              </a:rPr>
              <a:t>long form </a:t>
            </a:r>
            <a:r>
              <a:rPr lang="en-GB" sz="1600" dirty="0">
                <a:latin typeface="Century Gothic" panose="020F0302020204030204"/>
              </a:rPr>
              <a:t>(infinitive). </a:t>
            </a:r>
            <a:endParaRPr lang="fr-FR" sz="1600" dirty="0">
              <a:latin typeface="Century Gothic" panose="020F0302020204030204"/>
            </a:endParaRPr>
          </a:p>
        </p:txBody>
      </p:sp>
      <p:sp>
        <p:nvSpPr>
          <p:cNvPr id="127" name="Rectangle 126">
            <a:extLst>
              <a:ext uri="{FF2B5EF4-FFF2-40B4-BE49-F238E27FC236}">
                <a16:creationId xmlns:a16="http://schemas.microsoft.com/office/drawing/2014/main" id="{414F02DB-E6FD-AD44-87D9-2CDE8D1BB28E}"/>
              </a:ext>
            </a:extLst>
          </p:cNvPr>
          <p:cNvSpPr/>
          <p:nvPr/>
        </p:nvSpPr>
        <p:spPr>
          <a:xfrm>
            <a:off x="107998" y="3597003"/>
            <a:ext cx="2774981" cy="338554"/>
          </a:xfrm>
          <a:prstGeom prst="rect">
            <a:avLst/>
          </a:prstGeom>
        </p:spPr>
        <p:txBody>
          <a:bodyPr wrap="square">
            <a:spAutoFit/>
          </a:bodyPr>
          <a:lstStyle/>
          <a:p>
            <a:pPr lvl="0"/>
            <a:r>
              <a:rPr lang="en-GB" sz="1600" dirty="0">
                <a:latin typeface="Century Gothic" panose="020F0302020204030204"/>
              </a:rPr>
              <a:t>Je </a:t>
            </a:r>
            <a:r>
              <a:rPr lang="en-GB" sz="1600" b="1" dirty="0" err="1">
                <a:latin typeface="Century Gothic" panose="020F0302020204030204"/>
              </a:rPr>
              <a:t>veux</a:t>
            </a:r>
            <a:r>
              <a:rPr lang="en-GB" sz="1600" dirty="0">
                <a:latin typeface="Century Gothic" panose="020F0302020204030204"/>
              </a:rPr>
              <a:t> du </a:t>
            </a:r>
            <a:r>
              <a:rPr lang="en-GB" sz="1600" dirty="0" err="1">
                <a:latin typeface="Century Gothic" panose="020F0302020204030204"/>
              </a:rPr>
              <a:t>chocolat</a:t>
            </a:r>
            <a:r>
              <a:rPr lang="en-GB" sz="1600" dirty="0">
                <a:latin typeface="Century Gothic" panose="020F0302020204030204"/>
              </a:rPr>
              <a:t>. </a:t>
            </a:r>
            <a:endParaRPr lang="fr-FR" sz="1600" dirty="0">
              <a:latin typeface="Century Gothic" panose="020F0302020204030204"/>
            </a:endParaRPr>
          </a:p>
        </p:txBody>
      </p:sp>
      <p:sp>
        <p:nvSpPr>
          <p:cNvPr id="128" name="Rectangle 127">
            <a:extLst>
              <a:ext uri="{FF2B5EF4-FFF2-40B4-BE49-F238E27FC236}">
                <a16:creationId xmlns:a16="http://schemas.microsoft.com/office/drawing/2014/main" id="{6CC14D2E-09FD-6F41-BFAD-2C32C9EC72DC}"/>
              </a:ext>
            </a:extLst>
          </p:cNvPr>
          <p:cNvSpPr/>
          <p:nvPr/>
        </p:nvSpPr>
        <p:spPr>
          <a:xfrm>
            <a:off x="3475360" y="3597003"/>
            <a:ext cx="2774981" cy="338554"/>
          </a:xfrm>
          <a:prstGeom prst="rect">
            <a:avLst/>
          </a:prstGeom>
        </p:spPr>
        <p:txBody>
          <a:bodyPr wrap="square">
            <a:spAutoFit/>
          </a:bodyPr>
          <a:lstStyle/>
          <a:p>
            <a:pPr lvl="0"/>
            <a:r>
              <a:rPr lang="en-GB" sz="1600" dirty="0">
                <a:latin typeface="Century Gothic" panose="020F0302020204030204"/>
              </a:rPr>
              <a:t>I want some chocolate. </a:t>
            </a:r>
            <a:endParaRPr lang="fr-FR" sz="1600" dirty="0">
              <a:latin typeface="Century Gothic" panose="020F0302020204030204"/>
            </a:endParaRPr>
          </a:p>
        </p:txBody>
      </p:sp>
      <p:sp>
        <p:nvSpPr>
          <p:cNvPr id="129" name="Rectangle 128">
            <a:extLst>
              <a:ext uri="{FF2B5EF4-FFF2-40B4-BE49-F238E27FC236}">
                <a16:creationId xmlns:a16="http://schemas.microsoft.com/office/drawing/2014/main" id="{D973EE38-E612-2048-8482-9C0A9D3CA0D8}"/>
              </a:ext>
            </a:extLst>
          </p:cNvPr>
          <p:cNvSpPr/>
          <p:nvPr/>
        </p:nvSpPr>
        <p:spPr>
          <a:xfrm>
            <a:off x="107998" y="3920631"/>
            <a:ext cx="3157689" cy="338554"/>
          </a:xfrm>
          <a:prstGeom prst="rect">
            <a:avLst/>
          </a:prstGeom>
        </p:spPr>
        <p:txBody>
          <a:bodyPr wrap="square">
            <a:spAutoFit/>
          </a:bodyPr>
          <a:lstStyle/>
          <a:p>
            <a:pPr lvl="0"/>
            <a:r>
              <a:rPr lang="en-GB" sz="1600" dirty="0">
                <a:latin typeface="Century Gothic" panose="020F0302020204030204"/>
              </a:rPr>
              <a:t>Je </a:t>
            </a:r>
            <a:r>
              <a:rPr lang="en-GB" sz="1600" b="1" dirty="0" err="1">
                <a:latin typeface="Century Gothic" panose="020F0302020204030204"/>
              </a:rPr>
              <a:t>veux</a:t>
            </a:r>
            <a:r>
              <a:rPr lang="en-GB" sz="1600" dirty="0">
                <a:latin typeface="Century Gothic" panose="020F0302020204030204"/>
              </a:rPr>
              <a:t> manger du </a:t>
            </a:r>
            <a:r>
              <a:rPr lang="en-GB" sz="1600" dirty="0" err="1">
                <a:latin typeface="Century Gothic" panose="020F0302020204030204"/>
              </a:rPr>
              <a:t>chocolat</a:t>
            </a:r>
            <a:r>
              <a:rPr lang="en-GB" sz="1600" dirty="0">
                <a:latin typeface="Century Gothic" panose="020F0302020204030204"/>
              </a:rPr>
              <a:t>. </a:t>
            </a:r>
            <a:endParaRPr lang="fr-FR" sz="1600" dirty="0">
              <a:latin typeface="Century Gothic" panose="020F0302020204030204"/>
            </a:endParaRPr>
          </a:p>
        </p:txBody>
      </p:sp>
      <p:sp>
        <p:nvSpPr>
          <p:cNvPr id="130" name="Rectangle 129">
            <a:extLst>
              <a:ext uri="{FF2B5EF4-FFF2-40B4-BE49-F238E27FC236}">
                <a16:creationId xmlns:a16="http://schemas.microsoft.com/office/drawing/2014/main" id="{98D9504C-E453-DD45-A93A-7316D6BA6724}"/>
              </a:ext>
            </a:extLst>
          </p:cNvPr>
          <p:cNvSpPr/>
          <p:nvPr/>
        </p:nvSpPr>
        <p:spPr>
          <a:xfrm>
            <a:off x="3475360" y="3920631"/>
            <a:ext cx="3311191" cy="338554"/>
          </a:xfrm>
          <a:prstGeom prst="rect">
            <a:avLst/>
          </a:prstGeom>
        </p:spPr>
        <p:txBody>
          <a:bodyPr wrap="square">
            <a:spAutoFit/>
          </a:bodyPr>
          <a:lstStyle/>
          <a:p>
            <a:pPr lvl="0"/>
            <a:r>
              <a:rPr lang="en-GB" sz="1600" dirty="0">
                <a:latin typeface="Century Gothic" panose="020F0302020204030204"/>
              </a:rPr>
              <a:t>I want eat some chocolate. </a:t>
            </a:r>
            <a:endParaRPr lang="fr-FR" sz="1600" dirty="0">
              <a:latin typeface="Century Gothic" panose="020F0302020204030204"/>
            </a:endParaRPr>
          </a:p>
        </p:txBody>
      </p:sp>
      <p:sp>
        <p:nvSpPr>
          <p:cNvPr id="131" name="Rectangle 130">
            <a:extLst>
              <a:ext uri="{FF2B5EF4-FFF2-40B4-BE49-F238E27FC236}">
                <a16:creationId xmlns:a16="http://schemas.microsoft.com/office/drawing/2014/main" id="{E203C91A-5D06-C040-9FC8-4F8342591432}"/>
              </a:ext>
            </a:extLst>
          </p:cNvPr>
          <p:cNvSpPr/>
          <p:nvPr/>
        </p:nvSpPr>
        <p:spPr>
          <a:xfrm>
            <a:off x="107998" y="4244259"/>
            <a:ext cx="4503155"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Adverbs</a:t>
            </a:r>
            <a:endParaRPr lang="en-GB" dirty="0">
              <a:solidFill>
                <a:srgbClr val="000000"/>
              </a:solidFill>
              <a:latin typeface="Century Gothic" panose="020B0502020202020204" pitchFamily="34" charset="0"/>
            </a:endParaRPr>
          </a:p>
        </p:txBody>
      </p:sp>
      <p:sp>
        <p:nvSpPr>
          <p:cNvPr id="132" name="Rectangle 131">
            <a:extLst>
              <a:ext uri="{FF2B5EF4-FFF2-40B4-BE49-F238E27FC236}">
                <a16:creationId xmlns:a16="http://schemas.microsoft.com/office/drawing/2014/main" id="{F75F91BE-3F23-754C-A390-F7170486F982}"/>
              </a:ext>
            </a:extLst>
          </p:cNvPr>
          <p:cNvSpPr/>
          <p:nvPr/>
        </p:nvSpPr>
        <p:spPr>
          <a:xfrm>
            <a:off x="107998" y="4598665"/>
            <a:ext cx="6676200" cy="830997"/>
          </a:xfrm>
          <a:prstGeom prst="rect">
            <a:avLst/>
          </a:prstGeom>
        </p:spPr>
        <p:txBody>
          <a:bodyPr wrap="square">
            <a:spAutoFit/>
          </a:bodyPr>
          <a:lstStyle/>
          <a:p>
            <a:pPr lvl="0"/>
            <a:r>
              <a:rPr lang="en-GB" sz="1600" dirty="0">
                <a:latin typeface="Century Gothic" panose="020F0302020204030204"/>
              </a:rPr>
              <a:t>An </a:t>
            </a:r>
            <a:r>
              <a:rPr lang="en-GB" sz="1600" b="1" dirty="0">
                <a:latin typeface="Century Gothic" panose="020F0302020204030204"/>
              </a:rPr>
              <a:t>adverb</a:t>
            </a:r>
            <a:r>
              <a:rPr lang="en-GB" sz="1600" dirty="0">
                <a:latin typeface="Century Gothic" panose="020F0302020204030204"/>
              </a:rPr>
              <a:t> or </a:t>
            </a:r>
            <a:r>
              <a:rPr lang="en-GB" sz="1600" b="1" dirty="0">
                <a:latin typeface="Century Gothic" panose="020F0302020204030204"/>
              </a:rPr>
              <a:t>adverbial phrase </a:t>
            </a:r>
            <a:r>
              <a:rPr lang="en-GB" sz="1600" dirty="0">
                <a:latin typeface="Century Gothic" panose="020F0302020204030204"/>
              </a:rPr>
              <a:t>gives more information about </a:t>
            </a:r>
            <a:r>
              <a:rPr lang="en-GB" sz="1600" b="1" dirty="0">
                <a:latin typeface="Century Gothic" panose="020F0302020204030204"/>
              </a:rPr>
              <a:t>when, where, how often, or how</a:t>
            </a:r>
            <a:r>
              <a:rPr lang="en-GB" sz="1600" dirty="0">
                <a:latin typeface="Century Gothic" panose="020F0302020204030204"/>
              </a:rPr>
              <a:t> something happens. They are used to </a:t>
            </a:r>
            <a:r>
              <a:rPr lang="en-GB" sz="1600" b="1" dirty="0">
                <a:latin typeface="Century Gothic" panose="020F0302020204030204"/>
              </a:rPr>
              <a:t>describe verbs</a:t>
            </a:r>
            <a:r>
              <a:rPr lang="en-GB" sz="1600" dirty="0">
                <a:latin typeface="Century Gothic" panose="020F0302020204030204"/>
              </a:rPr>
              <a:t>. </a:t>
            </a:r>
            <a:endParaRPr lang="fr-FR" sz="1600" dirty="0">
              <a:latin typeface="Century Gothic" panose="020F0302020204030204"/>
            </a:endParaRPr>
          </a:p>
        </p:txBody>
      </p:sp>
      <p:sp>
        <p:nvSpPr>
          <p:cNvPr id="133" name="Rectangle 132">
            <a:extLst>
              <a:ext uri="{FF2B5EF4-FFF2-40B4-BE49-F238E27FC236}">
                <a16:creationId xmlns:a16="http://schemas.microsoft.com/office/drawing/2014/main" id="{2047B3EC-01DD-E64C-9B00-B81426B0E705}"/>
              </a:ext>
            </a:extLst>
          </p:cNvPr>
          <p:cNvSpPr/>
          <p:nvPr/>
        </p:nvSpPr>
        <p:spPr>
          <a:xfrm>
            <a:off x="107998" y="5414736"/>
            <a:ext cx="6676200" cy="584775"/>
          </a:xfrm>
          <a:prstGeom prst="rect">
            <a:avLst/>
          </a:prstGeom>
        </p:spPr>
        <p:txBody>
          <a:bodyPr wrap="square">
            <a:spAutoFit/>
          </a:bodyPr>
          <a:lstStyle/>
          <a:p>
            <a:pPr lvl="0"/>
            <a:r>
              <a:rPr lang="en-GB" sz="1600" b="1" dirty="0">
                <a:latin typeface="Century Gothic" panose="020F0302020204030204"/>
              </a:rPr>
              <a:t>Adverbs</a:t>
            </a:r>
            <a:r>
              <a:rPr lang="en-GB" sz="1600" dirty="0">
                <a:latin typeface="Century Gothic" panose="020F0302020204030204"/>
              </a:rPr>
              <a:t> that tell us </a:t>
            </a:r>
            <a:r>
              <a:rPr lang="en-GB" sz="1600" b="1" dirty="0">
                <a:latin typeface="Century Gothic" panose="020F0302020204030204"/>
              </a:rPr>
              <a:t>how and how often </a:t>
            </a:r>
            <a:r>
              <a:rPr lang="en-GB" sz="1600" dirty="0">
                <a:latin typeface="Century Gothic" panose="020F0302020204030204"/>
              </a:rPr>
              <a:t>normally </a:t>
            </a:r>
            <a:r>
              <a:rPr lang="en-GB" sz="1600" b="1" dirty="0">
                <a:latin typeface="Century Gothic" panose="020F0302020204030204"/>
              </a:rPr>
              <a:t>come after the verb</a:t>
            </a:r>
            <a:r>
              <a:rPr lang="en-GB" sz="1600" dirty="0">
                <a:latin typeface="Century Gothic" panose="020F0302020204030204"/>
              </a:rPr>
              <a:t> they describe. </a:t>
            </a:r>
            <a:endParaRPr lang="fr-FR" sz="1600" dirty="0">
              <a:latin typeface="Century Gothic" panose="020F0302020204030204"/>
            </a:endParaRPr>
          </a:p>
        </p:txBody>
      </p:sp>
      <p:sp>
        <p:nvSpPr>
          <p:cNvPr id="134" name="Rectangle 133">
            <a:extLst>
              <a:ext uri="{FF2B5EF4-FFF2-40B4-BE49-F238E27FC236}">
                <a16:creationId xmlns:a16="http://schemas.microsoft.com/office/drawing/2014/main" id="{7E4CE0C7-C830-A549-AB0D-703C519860D6}"/>
              </a:ext>
            </a:extLst>
          </p:cNvPr>
          <p:cNvSpPr/>
          <p:nvPr/>
        </p:nvSpPr>
        <p:spPr>
          <a:xfrm>
            <a:off x="107998" y="5984585"/>
            <a:ext cx="2682506" cy="338554"/>
          </a:xfrm>
          <a:prstGeom prst="rect">
            <a:avLst/>
          </a:prstGeom>
        </p:spPr>
        <p:txBody>
          <a:bodyPr wrap="square">
            <a:spAutoFit/>
          </a:bodyPr>
          <a:lstStyle/>
          <a:p>
            <a:pPr lvl="0"/>
            <a:r>
              <a:rPr lang="en-GB" sz="1600" dirty="0">
                <a:latin typeface="Century Gothic" panose="020F0302020204030204"/>
              </a:rPr>
              <a:t>Il parle </a:t>
            </a:r>
            <a:r>
              <a:rPr lang="en-GB" sz="1600" b="1" dirty="0" err="1">
                <a:latin typeface="Century Gothic" panose="020F0302020204030204"/>
              </a:rPr>
              <a:t>souvent</a:t>
            </a:r>
            <a:r>
              <a:rPr lang="en-GB" sz="1600" dirty="0">
                <a:latin typeface="Century Gothic" panose="020F0302020204030204"/>
              </a:rPr>
              <a:t> </a:t>
            </a:r>
            <a:r>
              <a:rPr lang="en-GB" sz="1600" dirty="0" err="1">
                <a:latin typeface="Century Gothic" panose="020F0302020204030204"/>
              </a:rPr>
              <a:t>à</a:t>
            </a:r>
            <a:r>
              <a:rPr lang="en-GB" sz="1600" dirty="0">
                <a:latin typeface="Century Gothic" panose="020F0302020204030204"/>
              </a:rPr>
              <a:t> Sophie. </a:t>
            </a:r>
            <a:endParaRPr lang="fr-FR" sz="1600" dirty="0">
              <a:latin typeface="Century Gothic" panose="020F0302020204030204"/>
            </a:endParaRPr>
          </a:p>
        </p:txBody>
      </p:sp>
      <p:sp>
        <p:nvSpPr>
          <p:cNvPr id="136" name="Rectangle 135">
            <a:extLst>
              <a:ext uri="{FF2B5EF4-FFF2-40B4-BE49-F238E27FC236}">
                <a16:creationId xmlns:a16="http://schemas.microsoft.com/office/drawing/2014/main" id="{C6639E94-D928-1243-B42C-CB7BC248B8D3}"/>
              </a:ext>
            </a:extLst>
          </p:cNvPr>
          <p:cNvSpPr/>
          <p:nvPr/>
        </p:nvSpPr>
        <p:spPr>
          <a:xfrm>
            <a:off x="3411297" y="5984585"/>
            <a:ext cx="3024450" cy="338554"/>
          </a:xfrm>
          <a:prstGeom prst="rect">
            <a:avLst/>
          </a:prstGeom>
        </p:spPr>
        <p:txBody>
          <a:bodyPr wrap="square">
            <a:spAutoFit/>
          </a:bodyPr>
          <a:lstStyle/>
          <a:p>
            <a:pPr lvl="0"/>
            <a:r>
              <a:rPr lang="en-GB" sz="1600" dirty="0">
                <a:latin typeface="Century Gothic" panose="020F0302020204030204"/>
              </a:rPr>
              <a:t>He </a:t>
            </a:r>
            <a:r>
              <a:rPr lang="en-GB" sz="1600" b="1" dirty="0">
                <a:latin typeface="Century Gothic" panose="020F0302020204030204"/>
              </a:rPr>
              <a:t>often</a:t>
            </a:r>
            <a:r>
              <a:rPr lang="en-GB" sz="1600" dirty="0">
                <a:latin typeface="Century Gothic" panose="020F0302020204030204"/>
              </a:rPr>
              <a:t> speaks to Sophie.</a:t>
            </a:r>
            <a:endParaRPr lang="fr-FR" sz="1600" dirty="0">
              <a:latin typeface="Century Gothic" panose="020F0302020204030204"/>
            </a:endParaRPr>
          </a:p>
        </p:txBody>
      </p:sp>
      <p:sp>
        <p:nvSpPr>
          <p:cNvPr id="135" name="Rectangle 134">
            <a:extLst>
              <a:ext uri="{FF2B5EF4-FFF2-40B4-BE49-F238E27FC236}">
                <a16:creationId xmlns:a16="http://schemas.microsoft.com/office/drawing/2014/main" id="{09ED891B-3F33-7A48-8FC6-0F0B09675F12}"/>
              </a:ext>
            </a:extLst>
          </p:cNvPr>
          <p:cNvSpPr/>
          <p:nvPr/>
        </p:nvSpPr>
        <p:spPr>
          <a:xfrm>
            <a:off x="107998" y="6308213"/>
            <a:ext cx="3228525" cy="338554"/>
          </a:xfrm>
          <a:prstGeom prst="rect">
            <a:avLst/>
          </a:prstGeom>
        </p:spPr>
        <p:txBody>
          <a:bodyPr wrap="square">
            <a:spAutoFit/>
          </a:bodyPr>
          <a:lstStyle/>
          <a:p>
            <a:pPr lvl="0"/>
            <a:r>
              <a:rPr lang="en-GB" sz="1600" dirty="0">
                <a:latin typeface="Century Gothic" panose="020F0302020204030204"/>
              </a:rPr>
              <a:t>Je mange </a:t>
            </a:r>
            <a:r>
              <a:rPr lang="en-GB" sz="1600" b="1" dirty="0">
                <a:latin typeface="Century Gothic" panose="020F0302020204030204"/>
              </a:rPr>
              <a:t>bien</a:t>
            </a:r>
            <a:r>
              <a:rPr lang="en-GB" sz="1600" dirty="0">
                <a:latin typeface="Century Gothic" panose="020F0302020204030204"/>
              </a:rPr>
              <a:t> au restaurant.</a:t>
            </a:r>
            <a:endParaRPr lang="fr-FR" sz="1600" dirty="0">
              <a:latin typeface="Century Gothic" panose="020F0302020204030204"/>
            </a:endParaRPr>
          </a:p>
        </p:txBody>
      </p:sp>
      <p:sp>
        <p:nvSpPr>
          <p:cNvPr id="137" name="Rectangle 136">
            <a:extLst>
              <a:ext uri="{FF2B5EF4-FFF2-40B4-BE49-F238E27FC236}">
                <a16:creationId xmlns:a16="http://schemas.microsoft.com/office/drawing/2014/main" id="{DE5AC07A-1BAA-D247-B6D6-4C82D9B48DDD}"/>
              </a:ext>
            </a:extLst>
          </p:cNvPr>
          <p:cNvSpPr/>
          <p:nvPr/>
        </p:nvSpPr>
        <p:spPr>
          <a:xfrm>
            <a:off x="3411296" y="6308213"/>
            <a:ext cx="3228525" cy="338554"/>
          </a:xfrm>
          <a:prstGeom prst="rect">
            <a:avLst/>
          </a:prstGeom>
        </p:spPr>
        <p:txBody>
          <a:bodyPr wrap="square">
            <a:spAutoFit/>
          </a:bodyPr>
          <a:lstStyle/>
          <a:p>
            <a:pPr lvl="0"/>
            <a:r>
              <a:rPr lang="en-GB" sz="1600" dirty="0">
                <a:latin typeface="Century Gothic" panose="020F0302020204030204"/>
              </a:rPr>
              <a:t>I eat </a:t>
            </a:r>
            <a:r>
              <a:rPr lang="en-GB" sz="1600" b="1" dirty="0">
                <a:latin typeface="Century Gothic" panose="020F0302020204030204"/>
              </a:rPr>
              <a:t>well</a:t>
            </a:r>
            <a:r>
              <a:rPr lang="en-GB" sz="1600" dirty="0">
                <a:latin typeface="Century Gothic" panose="020F0302020204030204"/>
              </a:rPr>
              <a:t> at the restaurant. </a:t>
            </a:r>
            <a:endParaRPr lang="fr-FR" sz="1600" dirty="0">
              <a:latin typeface="Century Gothic" panose="020F0302020204030204"/>
            </a:endParaRPr>
          </a:p>
        </p:txBody>
      </p:sp>
      <p:sp>
        <p:nvSpPr>
          <p:cNvPr id="146" name="TextBox 145">
            <a:extLst>
              <a:ext uri="{FF2B5EF4-FFF2-40B4-BE49-F238E27FC236}">
                <a16:creationId xmlns:a16="http://schemas.microsoft.com/office/drawing/2014/main" id="{4E66A5FC-28B4-5F4C-A05F-C937D97E8F00}"/>
              </a:ext>
            </a:extLst>
          </p:cNvPr>
          <p:cNvSpPr txBox="1"/>
          <p:nvPr/>
        </p:nvSpPr>
        <p:spPr>
          <a:xfrm>
            <a:off x="107998" y="6631841"/>
            <a:ext cx="6376405"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b="1" dirty="0">
                <a:latin typeface="Century Gothic" panose="020F0302020204030204"/>
              </a:rPr>
              <a:t>Exception! </a:t>
            </a:r>
            <a:r>
              <a:rPr lang="en-GB" sz="1600" b="1" i="1" dirty="0" err="1">
                <a:latin typeface="Century Gothic" panose="020F0302020204030204"/>
              </a:rPr>
              <a:t>Parfois</a:t>
            </a:r>
            <a:r>
              <a:rPr lang="en-GB" sz="1600" dirty="0">
                <a:latin typeface="Century Gothic" panose="020F0302020204030204"/>
              </a:rPr>
              <a:t> (sometimes) and </a:t>
            </a:r>
            <a:r>
              <a:rPr lang="en-GB" sz="1600" b="1" i="1" dirty="0" err="1">
                <a:latin typeface="Century Gothic" panose="020F0302020204030204"/>
              </a:rPr>
              <a:t>normalement</a:t>
            </a:r>
            <a:r>
              <a:rPr lang="en-GB" sz="1600" b="1" i="1" dirty="0">
                <a:latin typeface="Century Gothic" panose="020F0302020204030204"/>
              </a:rPr>
              <a:t> </a:t>
            </a:r>
            <a:r>
              <a:rPr lang="en-GB" sz="1600" dirty="0">
                <a:latin typeface="Century Gothic" panose="020F0302020204030204"/>
              </a:rPr>
              <a:t>(normally) can also come at the beginning of a sentence. </a:t>
            </a:r>
            <a:endParaRPr lang="en-GB" sz="1600" b="1" i="1" dirty="0">
              <a:latin typeface="Century Gothic" panose="020F0302020204030204"/>
            </a:endParaRPr>
          </a:p>
        </p:txBody>
      </p:sp>
      <p:sp>
        <p:nvSpPr>
          <p:cNvPr id="138" name="Rectangle 137">
            <a:extLst>
              <a:ext uri="{FF2B5EF4-FFF2-40B4-BE49-F238E27FC236}">
                <a16:creationId xmlns:a16="http://schemas.microsoft.com/office/drawing/2014/main" id="{367768E2-A6F6-5049-894D-2A0480428448}"/>
              </a:ext>
            </a:extLst>
          </p:cNvPr>
          <p:cNvSpPr/>
          <p:nvPr/>
        </p:nvSpPr>
        <p:spPr>
          <a:xfrm>
            <a:off x="107998" y="7161745"/>
            <a:ext cx="6676200" cy="584775"/>
          </a:xfrm>
          <a:prstGeom prst="rect">
            <a:avLst/>
          </a:prstGeom>
        </p:spPr>
        <p:txBody>
          <a:bodyPr wrap="square">
            <a:spAutoFit/>
          </a:bodyPr>
          <a:lstStyle/>
          <a:p>
            <a:pPr lvl="0"/>
            <a:r>
              <a:rPr lang="en-GB" sz="1600" b="1" dirty="0">
                <a:latin typeface="Century Gothic" panose="020F0302020204030204"/>
              </a:rPr>
              <a:t>Adverbs</a:t>
            </a:r>
            <a:r>
              <a:rPr lang="en-GB" sz="1600" dirty="0">
                <a:latin typeface="Century Gothic" panose="020F0302020204030204"/>
              </a:rPr>
              <a:t> that tell us </a:t>
            </a:r>
            <a:r>
              <a:rPr lang="en-GB" sz="1600" b="1" dirty="0">
                <a:latin typeface="Century Gothic" panose="020F0302020204030204"/>
              </a:rPr>
              <a:t>when and where </a:t>
            </a:r>
            <a:r>
              <a:rPr lang="en-GB" sz="1600" dirty="0">
                <a:latin typeface="Century Gothic" panose="020F0302020204030204"/>
              </a:rPr>
              <a:t>normally come </a:t>
            </a:r>
            <a:r>
              <a:rPr lang="en-GB" sz="1600" b="1" dirty="0">
                <a:latin typeface="Century Gothic" panose="020F0302020204030204"/>
              </a:rPr>
              <a:t>at the beginning or the end</a:t>
            </a:r>
            <a:r>
              <a:rPr lang="en-GB" sz="1600" dirty="0">
                <a:latin typeface="Century Gothic" panose="020F0302020204030204"/>
              </a:rPr>
              <a:t>. </a:t>
            </a:r>
            <a:endParaRPr lang="fr-FR" sz="1600" dirty="0">
              <a:latin typeface="Century Gothic" panose="020F0302020204030204"/>
            </a:endParaRPr>
          </a:p>
        </p:txBody>
      </p:sp>
      <p:sp>
        <p:nvSpPr>
          <p:cNvPr id="140" name="Rectangle 139">
            <a:extLst>
              <a:ext uri="{FF2B5EF4-FFF2-40B4-BE49-F238E27FC236}">
                <a16:creationId xmlns:a16="http://schemas.microsoft.com/office/drawing/2014/main" id="{40F4D1AF-CEB0-434F-B48B-A67F4793D513}"/>
              </a:ext>
            </a:extLst>
          </p:cNvPr>
          <p:cNvSpPr/>
          <p:nvPr/>
        </p:nvSpPr>
        <p:spPr>
          <a:xfrm>
            <a:off x="107998" y="7724170"/>
            <a:ext cx="2682506" cy="338554"/>
          </a:xfrm>
          <a:prstGeom prst="rect">
            <a:avLst/>
          </a:prstGeom>
        </p:spPr>
        <p:txBody>
          <a:bodyPr wrap="square">
            <a:spAutoFit/>
          </a:bodyPr>
          <a:lstStyle/>
          <a:p>
            <a:pPr lvl="0"/>
            <a:r>
              <a:rPr lang="en-GB" sz="1600" b="1" dirty="0" err="1">
                <a:latin typeface="Century Gothic" panose="020F0302020204030204"/>
              </a:rPr>
              <a:t>Demain</a:t>
            </a:r>
            <a:r>
              <a:rPr lang="en-GB" sz="1600" dirty="0">
                <a:latin typeface="Century Gothic" panose="020F0302020204030204"/>
              </a:rPr>
              <a:t>, je </a:t>
            </a:r>
            <a:r>
              <a:rPr lang="en-GB" sz="1600" dirty="0" err="1">
                <a:latin typeface="Century Gothic" panose="020F0302020204030204"/>
              </a:rPr>
              <a:t>vais</a:t>
            </a:r>
            <a:r>
              <a:rPr lang="en-GB" sz="1600" dirty="0">
                <a:latin typeface="Century Gothic" panose="020F0302020204030204"/>
              </a:rPr>
              <a:t> au parc.</a:t>
            </a:r>
            <a:endParaRPr lang="fr-FR" sz="1600" dirty="0">
              <a:latin typeface="Century Gothic" panose="020F0302020204030204"/>
            </a:endParaRPr>
          </a:p>
        </p:txBody>
      </p:sp>
      <p:sp>
        <p:nvSpPr>
          <p:cNvPr id="141" name="Rectangle 140">
            <a:extLst>
              <a:ext uri="{FF2B5EF4-FFF2-40B4-BE49-F238E27FC236}">
                <a16:creationId xmlns:a16="http://schemas.microsoft.com/office/drawing/2014/main" id="{DB8F117D-328C-AE4A-A34E-7A8186EB5422}"/>
              </a:ext>
            </a:extLst>
          </p:cNvPr>
          <p:cNvSpPr/>
          <p:nvPr/>
        </p:nvSpPr>
        <p:spPr>
          <a:xfrm>
            <a:off x="107998" y="8047798"/>
            <a:ext cx="3228525" cy="338554"/>
          </a:xfrm>
          <a:prstGeom prst="rect">
            <a:avLst/>
          </a:prstGeom>
        </p:spPr>
        <p:txBody>
          <a:bodyPr wrap="square">
            <a:spAutoFit/>
          </a:bodyPr>
          <a:lstStyle/>
          <a:p>
            <a:pPr lvl="0"/>
            <a:r>
              <a:rPr lang="en-GB" sz="1600" dirty="0">
                <a:latin typeface="Century Gothic" panose="020F0302020204030204"/>
              </a:rPr>
              <a:t>Je </a:t>
            </a:r>
            <a:r>
              <a:rPr lang="en-GB" sz="1600" dirty="0" err="1">
                <a:latin typeface="Century Gothic" panose="020F0302020204030204"/>
              </a:rPr>
              <a:t>vais</a:t>
            </a:r>
            <a:r>
              <a:rPr lang="en-GB" sz="1600" dirty="0">
                <a:latin typeface="Century Gothic" panose="020F0302020204030204"/>
              </a:rPr>
              <a:t> au parc </a:t>
            </a:r>
            <a:r>
              <a:rPr lang="en-GB" sz="1600" b="1" dirty="0" err="1">
                <a:latin typeface="Century Gothic" panose="020F0302020204030204"/>
              </a:rPr>
              <a:t>demain</a:t>
            </a:r>
            <a:r>
              <a:rPr lang="en-GB" sz="1600" dirty="0">
                <a:latin typeface="Century Gothic" panose="020F0302020204030204"/>
              </a:rPr>
              <a:t>.</a:t>
            </a:r>
            <a:endParaRPr lang="fr-FR" sz="1600" dirty="0">
              <a:latin typeface="Century Gothic" panose="020F0302020204030204"/>
            </a:endParaRPr>
          </a:p>
        </p:txBody>
      </p:sp>
      <p:sp>
        <p:nvSpPr>
          <p:cNvPr id="142" name="Rectangle 141">
            <a:extLst>
              <a:ext uri="{FF2B5EF4-FFF2-40B4-BE49-F238E27FC236}">
                <a16:creationId xmlns:a16="http://schemas.microsoft.com/office/drawing/2014/main" id="{100DEA32-137D-994A-95EC-2500D8CA1B09}"/>
              </a:ext>
            </a:extLst>
          </p:cNvPr>
          <p:cNvSpPr/>
          <p:nvPr/>
        </p:nvSpPr>
        <p:spPr>
          <a:xfrm>
            <a:off x="3411297" y="7885984"/>
            <a:ext cx="3583574" cy="338554"/>
          </a:xfrm>
          <a:prstGeom prst="rect">
            <a:avLst/>
          </a:prstGeom>
        </p:spPr>
        <p:txBody>
          <a:bodyPr wrap="square">
            <a:spAutoFit/>
          </a:bodyPr>
          <a:lstStyle/>
          <a:p>
            <a:pPr lvl="0"/>
            <a:r>
              <a:rPr lang="en-GB" sz="1600" dirty="0">
                <a:latin typeface="Century Gothic" panose="020F0302020204030204"/>
              </a:rPr>
              <a:t>I am going to the park </a:t>
            </a:r>
            <a:r>
              <a:rPr lang="en-GB" sz="1600" b="1" dirty="0">
                <a:latin typeface="Century Gothic" panose="020F0302020204030204"/>
              </a:rPr>
              <a:t>tomorrow</a:t>
            </a:r>
            <a:r>
              <a:rPr lang="en-GB" sz="1600" dirty="0">
                <a:latin typeface="Century Gothic" panose="020F0302020204030204"/>
              </a:rPr>
              <a:t>.</a:t>
            </a:r>
            <a:endParaRPr lang="fr-FR" sz="1600" dirty="0">
              <a:latin typeface="Century Gothic" panose="020F0302020204030204"/>
            </a:endParaRPr>
          </a:p>
        </p:txBody>
      </p:sp>
      <p:sp>
        <p:nvSpPr>
          <p:cNvPr id="145" name="TextBox 144">
            <a:extLst>
              <a:ext uri="{FF2B5EF4-FFF2-40B4-BE49-F238E27FC236}">
                <a16:creationId xmlns:a16="http://schemas.microsoft.com/office/drawing/2014/main" id="{B1C51D58-7C33-2E4E-BAC8-8A002EB713F8}"/>
              </a:ext>
            </a:extLst>
          </p:cNvPr>
          <p:cNvSpPr txBox="1"/>
          <p:nvPr/>
        </p:nvSpPr>
        <p:spPr>
          <a:xfrm>
            <a:off x="107998" y="8427300"/>
            <a:ext cx="6142343"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b="1" dirty="0">
                <a:latin typeface="Century Gothic" panose="020F0302020204030204"/>
              </a:rPr>
              <a:t>Exception! </a:t>
            </a:r>
            <a:r>
              <a:rPr lang="en-GB" sz="1600" b="1" i="1" dirty="0" err="1">
                <a:latin typeface="Century Gothic" panose="020F0302020204030204"/>
              </a:rPr>
              <a:t>Aussi</a:t>
            </a:r>
            <a:r>
              <a:rPr lang="en-GB" sz="1600" dirty="0">
                <a:latin typeface="Century Gothic" panose="020F0302020204030204"/>
              </a:rPr>
              <a:t> (also) can sometimes come at the end of the sentence. This is different from English. </a:t>
            </a:r>
            <a:endParaRPr lang="en-GB" sz="1600" b="1" i="1" dirty="0">
              <a:latin typeface="Century Gothic" panose="020F0302020204030204"/>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21</a:t>
            </a:r>
          </a:p>
        </p:txBody>
      </p:sp>
    </p:spTree>
    <p:extLst>
      <p:ext uri="{BB962C8B-B14F-4D97-AF65-F5344CB8AC3E}">
        <p14:creationId xmlns:p14="http://schemas.microsoft.com/office/powerpoint/2010/main" val="3262817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4">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descr="Grey rectangle with text: T3.2 Semaine 4">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4</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35D15E66-ABA8-F84D-8537-66E3AB4564B3}"/>
              </a:ext>
            </a:extLst>
          </p:cNvPr>
          <p:cNvSpPr/>
          <p:nvPr/>
        </p:nvSpPr>
        <p:spPr>
          <a:xfrm>
            <a:off x="103396" y="631790"/>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Modal </a:t>
            </a:r>
            <a:r>
              <a:rPr lang="fr-FR" b="1" dirty="0" err="1">
                <a:solidFill>
                  <a:srgbClr val="000000"/>
                </a:solidFill>
                <a:latin typeface="Century Gothic" panose="020B0502020202020204" pitchFamily="34" charset="0"/>
              </a:rPr>
              <a:t>verbs</a:t>
            </a:r>
            <a:endParaRPr lang="en-GB" dirty="0">
              <a:solidFill>
                <a:srgbClr val="000000"/>
              </a:solidFill>
              <a:latin typeface="Century Gothic" panose="020B0502020202020204" pitchFamily="34" charset="0"/>
            </a:endParaRPr>
          </a:p>
        </p:txBody>
      </p:sp>
      <p:sp>
        <p:nvSpPr>
          <p:cNvPr id="3" name="TextBox 2">
            <a:extLst>
              <a:ext uri="{FF2B5EF4-FFF2-40B4-BE49-F238E27FC236}">
                <a16:creationId xmlns:a16="http://schemas.microsoft.com/office/drawing/2014/main" id="{E50F9CE3-2103-5B49-BFFC-3C254C85F334}"/>
              </a:ext>
            </a:extLst>
          </p:cNvPr>
          <p:cNvSpPr txBox="1"/>
          <p:nvPr/>
        </p:nvSpPr>
        <p:spPr>
          <a:xfrm>
            <a:off x="103396" y="1004331"/>
            <a:ext cx="6749786" cy="338554"/>
          </a:xfrm>
          <a:prstGeom prst="rect">
            <a:avLst/>
          </a:prstGeom>
          <a:noFill/>
        </p:spPr>
        <p:txBody>
          <a:bodyPr wrap="square" rtlCol="0">
            <a:spAutoFit/>
          </a:bodyPr>
          <a:lstStyle/>
          <a:p>
            <a:r>
              <a:rPr lang="en-US" sz="1600" dirty="0">
                <a:latin typeface="Century Gothic" panose="020B0502020202020204" pitchFamily="34" charset="0"/>
              </a:rPr>
              <a:t>You already know the </a:t>
            </a:r>
            <a:r>
              <a:rPr lang="en-US" sz="1600" i="1" dirty="0">
                <a:latin typeface="Century Gothic" panose="020B0502020202020204" pitchFamily="34" charset="0"/>
              </a:rPr>
              <a:t>je</a:t>
            </a:r>
            <a:r>
              <a:rPr lang="en-US" sz="1600" dirty="0">
                <a:latin typeface="Century Gothic" panose="020B0502020202020204" pitchFamily="34" charset="0"/>
              </a:rPr>
              <a:t>, </a:t>
            </a:r>
            <a:r>
              <a:rPr lang="en-US" sz="1600" i="1" dirty="0" err="1">
                <a:latin typeface="Century Gothic" panose="020B0502020202020204" pitchFamily="34" charset="0"/>
              </a:rPr>
              <a:t>tu</a:t>
            </a:r>
            <a:r>
              <a:rPr lang="en-US" sz="1600" dirty="0">
                <a:latin typeface="Century Gothic" panose="020B0502020202020204" pitchFamily="34" charset="0"/>
              </a:rPr>
              <a:t>, and </a:t>
            </a:r>
            <a:r>
              <a:rPr lang="en-US" sz="1600" i="1" dirty="0">
                <a:latin typeface="Century Gothic" panose="020B0502020202020204" pitchFamily="34" charset="0"/>
              </a:rPr>
              <a:t>il/</a:t>
            </a:r>
            <a:r>
              <a:rPr lang="en-US" sz="1600" i="1" dirty="0" err="1">
                <a:latin typeface="Century Gothic" panose="020B0502020202020204" pitchFamily="34" charset="0"/>
              </a:rPr>
              <a:t>elle</a:t>
            </a:r>
            <a:r>
              <a:rPr lang="en-US" sz="1600" i="1" dirty="0">
                <a:latin typeface="Century Gothic" panose="020B0502020202020204" pitchFamily="34" charset="0"/>
              </a:rPr>
              <a:t> </a:t>
            </a:r>
            <a:r>
              <a:rPr lang="en-US" sz="1600" dirty="0">
                <a:latin typeface="Century Gothic" panose="020B0502020202020204" pitchFamily="34" charset="0"/>
              </a:rPr>
              <a:t>forms of these modal verbs:</a:t>
            </a:r>
          </a:p>
        </p:txBody>
      </p:sp>
      <p:graphicFrame>
        <p:nvGraphicFramePr>
          <p:cNvPr id="12" name="Table 6">
            <a:extLst>
              <a:ext uri="{FF2B5EF4-FFF2-40B4-BE49-F238E27FC236}">
                <a16:creationId xmlns:a16="http://schemas.microsoft.com/office/drawing/2014/main" id="{AE2166A5-5C7D-FC48-BB18-41D55FA3BD94}"/>
              </a:ext>
            </a:extLst>
          </p:cNvPr>
          <p:cNvGraphicFramePr>
            <a:graphicFrameLocks noGrp="1"/>
          </p:cNvGraphicFramePr>
          <p:nvPr>
            <p:extLst>
              <p:ext uri="{D42A27DB-BD31-4B8C-83A1-F6EECF244321}">
                <p14:modId xmlns:p14="http://schemas.microsoft.com/office/powerpoint/2010/main" val="2998208269"/>
              </p:ext>
            </p:extLst>
          </p:nvPr>
        </p:nvGraphicFramePr>
        <p:xfrm>
          <a:off x="103396" y="1346094"/>
          <a:ext cx="6561360" cy="1828800"/>
        </p:xfrm>
        <a:graphic>
          <a:graphicData uri="http://schemas.openxmlformats.org/drawingml/2006/table">
            <a:tbl>
              <a:tblPr firstRow="1" bandRow="1">
                <a:tableStyleId>{2D5ABB26-0587-4C30-8999-92F81FD0307C}</a:tableStyleId>
              </a:tblPr>
              <a:tblGrid>
                <a:gridCol w="1640340">
                  <a:extLst>
                    <a:ext uri="{9D8B030D-6E8A-4147-A177-3AD203B41FA5}">
                      <a16:colId xmlns:a16="http://schemas.microsoft.com/office/drawing/2014/main" val="1751142927"/>
                    </a:ext>
                  </a:extLst>
                </a:gridCol>
                <a:gridCol w="1640340">
                  <a:extLst>
                    <a:ext uri="{9D8B030D-6E8A-4147-A177-3AD203B41FA5}">
                      <a16:colId xmlns:a16="http://schemas.microsoft.com/office/drawing/2014/main" val="2897709144"/>
                    </a:ext>
                  </a:extLst>
                </a:gridCol>
                <a:gridCol w="1640340">
                  <a:extLst>
                    <a:ext uri="{9D8B030D-6E8A-4147-A177-3AD203B41FA5}">
                      <a16:colId xmlns:a16="http://schemas.microsoft.com/office/drawing/2014/main" val="3282345386"/>
                    </a:ext>
                  </a:extLst>
                </a:gridCol>
                <a:gridCol w="1640340">
                  <a:extLst>
                    <a:ext uri="{9D8B030D-6E8A-4147-A177-3AD203B41FA5}">
                      <a16:colId xmlns:a16="http://schemas.microsoft.com/office/drawing/2014/main" val="3307828655"/>
                    </a:ext>
                  </a:extLst>
                </a:gridCol>
              </a:tblGrid>
              <a:tr h="324000">
                <a:tc>
                  <a:txBody>
                    <a:bodyPr/>
                    <a:lstStyle/>
                    <a:p>
                      <a:pPr algn="ctr"/>
                      <a:r>
                        <a:rPr lang="en-US" sz="1600" b="1" dirty="0">
                          <a:latin typeface="Century Gothic" panose="020B0502020202020204" pitchFamily="34" charset="0"/>
                        </a:rPr>
                        <a:t>devoir</a:t>
                      </a:r>
                    </a:p>
                    <a:p>
                      <a:pPr algn="ctr"/>
                      <a:r>
                        <a:rPr lang="en-US" sz="1600" i="1" dirty="0">
                          <a:latin typeface="Century Gothic" panose="020B0502020202020204" pitchFamily="34" charset="0"/>
                        </a:rPr>
                        <a:t>must/to have to</a:t>
                      </a:r>
                    </a:p>
                  </a:txBody>
                  <a:tcPr marL="36000" marR="36000"/>
                </a:tc>
                <a:tc>
                  <a:txBody>
                    <a:bodyPr/>
                    <a:lstStyle/>
                    <a:p>
                      <a:pPr algn="ctr"/>
                      <a:r>
                        <a:rPr lang="en-US" sz="1600" b="1" dirty="0" err="1">
                          <a:latin typeface="Century Gothic" panose="020B0502020202020204" pitchFamily="34" charset="0"/>
                        </a:rPr>
                        <a:t>vouloir</a:t>
                      </a:r>
                      <a:endParaRPr lang="en-US" sz="1600" b="1" dirty="0">
                        <a:latin typeface="Century Gothic" panose="020B0502020202020204" pitchFamily="34" charset="0"/>
                      </a:endParaRPr>
                    </a:p>
                    <a:p>
                      <a:pPr algn="ctr"/>
                      <a:r>
                        <a:rPr lang="en-US" sz="1600" i="1" dirty="0">
                          <a:latin typeface="Century Gothic" panose="020B0502020202020204" pitchFamily="34" charset="0"/>
                        </a:rPr>
                        <a:t>to want (to)</a:t>
                      </a:r>
                    </a:p>
                  </a:txBody>
                  <a:tcPr marL="36000" marR="36000"/>
                </a:tc>
                <a:tc>
                  <a:txBody>
                    <a:bodyPr/>
                    <a:lstStyle/>
                    <a:p>
                      <a:pPr algn="ctr"/>
                      <a:r>
                        <a:rPr lang="en-US" sz="1600" b="1" dirty="0" err="1">
                          <a:latin typeface="Century Gothic" panose="020B0502020202020204" pitchFamily="34" charset="0"/>
                        </a:rPr>
                        <a:t>pouvoir</a:t>
                      </a:r>
                      <a:endParaRPr lang="en-US" sz="1600" b="1" dirty="0">
                        <a:latin typeface="Century Gothic" panose="020B0502020202020204" pitchFamily="34" charset="0"/>
                      </a:endParaRPr>
                    </a:p>
                    <a:p>
                      <a:pPr algn="ctr"/>
                      <a:r>
                        <a:rPr lang="en-US" sz="1600" i="1" dirty="0">
                          <a:latin typeface="Century Gothic" panose="020B0502020202020204" pitchFamily="34" charset="0"/>
                        </a:rPr>
                        <a:t>can/be able to</a:t>
                      </a:r>
                    </a:p>
                  </a:txBody>
                  <a:tcPr marL="36000" marR="36000"/>
                </a:tc>
                <a:tc>
                  <a:txBody>
                    <a:bodyPr/>
                    <a:lstStyle/>
                    <a:p>
                      <a:pPr algn="ctr"/>
                      <a:r>
                        <a:rPr lang="en-US" sz="1600" b="1" dirty="0">
                          <a:latin typeface="Century Gothic" panose="020B0502020202020204" pitchFamily="34" charset="0"/>
                        </a:rPr>
                        <a:t>savoir</a:t>
                      </a:r>
                    </a:p>
                    <a:p>
                      <a:pPr algn="ctr"/>
                      <a:r>
                        <a:rPr lang="en-US" sz="1600" i="1" dirty="0">
                          <a:latin typeface="Century Gothic" panose="020B0502020202020204" pitchFamily="34" charset="0"/>
                        </a:rPr>
                        <a:t>can/know how to</a:t>
                      </a:r>
                    </a:p>
                  </a:txBody>
                  <a:tcPr marL="36000" marR="36000"/>
                </a:tc>
                <a:extLst>
                  <a:ext uri="{0D108BD9-81ED-4DB2-BD59-A6C34878D82A}">
                    <a16:rowId xmlns:a16="http://schemas.microsoft.com/office/drawing/2014/main" val="1435102575"/>
                  </a:ext>
                </a:extLst>
              </a:tr>
              <a:tr h="324000">
                <a:tc>
                  <a:txBody>
                    <a:bodyPr/>
                    <a:lstStyle/>
                    <a:p>
                      <a:pPr algn="ctr"/>
                      <a:r>
                        <a:rPr lang="en-US" sz="1600" dirty="0">
                          <a:latin typeface="Century Gothic" panose="020B0502020202020204" pitchFamily="34" charset="0"/>
                        </a:rPr>
                        <a:t>je </a:t>
                      </a:r>
                      <a:r>
                        <a:rPr lang="en-US" sz="1600" dirty="0" err="1">
                          <a:latin typeface="Century Gothic" panose="020B0502020202020204" pitchFamily="34" charset="0"/>
                        </a:rPr>
                        <a:t>dois</a:t>
                      </a:r>
                      <a:endParaRPr lang="en-US" sz="1600" dirty="0">
                        <a:latin typeface="Century Gothic" panose="020B0502020202020204" pitchFamily="34" charset="0"/>
                      </a:endParaRPr>
                    </a:p>
                  </a:txBody>
                  <a:tcPr marL="36000" marR="36000"/>
                </a:tc>
                <a:tc>
                  <a:txBody>
                    <a:bodyPr/>
                    <a:lstStyle/>
                    <a:p>
                      <a:pPr algn="ctr"/>
                      <a:r>
                        <a:rPr lang="en-US" sz="1600" dirty="0">
                          <a:latin typeface="Century Gothic" panose="020B0502020202020204" pitchFamily="34" charset="0"/>
                        </a:rPr>
                        <a:t>je </a:t>
                      </a:r>
                      <a:r>
                        <a:rPr lang="en-US" sz="1600" dirty="0" err="1">
                          <a:latin typeface="Century Gothic" panose="020B0502020202020204" pitchFamily="34" charset="0"/>
                        </a:rPr>
                        <a:t>veux</a:t>
                      </a:r>
                      <a:endParaRPr lang="en-US" sz="1600" dirty="0">
                        <a:latin typeface="Century Gothic" panose="020B0502020202020204" pitchFamily="34" charset="0"/>
                      </a:endParaRPr>
                    </a:p>
                  </a:txBody>
                  <a:tcPr marL="36000" marR="36000"/>
                </a:tc>
                <a:tc>
                  <a:txBody>
                    <a:bodyPr/>
                    <a:lstStyle/>
                    <a:p>
                      <a:pPr algn="ctr"/>
                      <a:r>
                        <a:rPr lang="en-US" sz="1600" dirty="0">
                          <a:latin typeface="Century Gothic" panose="020B0502020202020204" pitchFamily="34" charset="0"/>
                        </a:rPr>
                        <a:t>je </a:t>
                      </a:r>
                      <a:r>
                        <a:rPr lang="en-US" sz="1600" dirty="0" err="1">
                          <a:latin typeface="Century Gothic" panose="020B0502020202020204" pitchFamily="34" charset="0"/>
                        </a:rPr>
                        <a:t>peux</a:t>
                      </a:r>
                      <a:endParaRPr lang="en-US" sz="1600" dirty="0">
                        <a:latin typeface="Century Gothic" panose="020B0502020202020204" pitchFamily="34" charset="0"/>
                      </a:endParaRPr>
                    </a:p>
                  </a:txBody>
                  <a:tcPr marL="36000" marR="36000"/>
                </a:tc>
                <a:tc>
                  <a:txBody>
                    <a:bodyPr/>
                    <a:lstStyle/>
                    <a:p>
                      <a:pPr algn="ctr"/>
                      <a:r>
                        <a:rPr lang="en-US" sz="1600" dirty="0">
                          <a:latin typeface="Century Gothic" panose="020B0502020202020204" pitchFamily="34" charset="0"/>
                        </a:rPr>
                        <a:t>je </a:t>
                      </a:r>
                      <a:r>
                        <a:rPr lang="en-US" sz="1600" dirty="0" err="1">
                          <a:latin typeface="Century Gothic" panose="020B0502020202020204" pitchFamily="34" charset="0"/>
                        </a:rPr>
                        <a:t>sais</a:t>
                      </a:r>
                      <a:endParaRPr lang="en-US" sz="1600" dirty="0">
                        <a:latin typeface="Century Gothic" panose="020B0502020202020204" pitchFamily="34" charset="0"/>
                      </a:endParaRPr>
                    </a:p>
                  </a:txBody>
                  <a:tcPr marL="36000" marR="36000"/>
                </a:tc>
                <a:extLst>
                  <a:ext uri="{0D108BD9-81ED-4DB2-BD59-A6C34878D82A}">
                    <a16:rowId xmlns:a16="http://schemas.microsoft.com/office/drawing/2014/main" val="3372970942"/>
                  </a:ext>
                </a:extLst>
              </a:tr>
              <a:tr h="324000">
                <a:tc>
                  <a:txBody>
                    <a:bodyPr/>
                    <a:lstStyle/>
                    <a:p>
                      <a:pPr algn="ctr"/>
                      <a:r>
                        <a:rPr lang="en-US" sz="1600" dirty="0" err="1">
                          <a:latin typeface="Century Gothic" panose="020B0502020202020204" pitchFamily="34" charset="0"/>
                        </a:rPr>
                        <a:t>tu</a:t>
                      </a:r>
                      <a:r>
                        <a:rPr lang="en-US" sz="1600" dirty="0">
                          <a:latin typeface="Century Gothic" panose="020B0502020202020204" pitchFamily="34" charset="0"/>
                        </a:rPr>
                        <a:t> </a:t>
                      </a:r>
                      <a:r>
                        <a:rPr lang="en-US" sz="1600" dirty="0" err="1">
                          <a:latin typeface="Century Gothic" panose="020B0502020202020204" pitchFamily="34" charset="0"/>
                        </a:rPr>
                        <a:t>dois</a:t>
                      </a:r>
                      <a:endParaRPr lang="en-US" sz="1600" dirty="0">
                        <a:latin typeface="Century Gothic" panose="020B0502020202020204" pitchFamily="34" charset="0"/>
                      </a:endParaRPr>
                    </a:p>
                  </a:txBody>
                  <a:tcPr marL="36000" marR="36000"/>
                </a:tc>
                <a:tc>
                  <a:txBody>
                    <a:bodyPr/>
                    <a:lstStyle/>
                    <a:p>
                      <a:pPr algn="ctr"/>
                      <a:r>
                        <a:rPr lang="en-US" sz="1600" dirty="0" err="1">
                          <a:latin typeface="Century Gothic" panose="020B0502020202020204" pitchFamily="34" charset="0"/>
                        </a:rPr>
                        <a:t>tu</a:t>
                      </a:r>
                      <a:r>
                        <a:rPr lang="en-US" sz="1600" dirty="0">
                          <a:latin typeface="Century Gothic" panose="020B0502020202020204" pitchFamily="34" charset="0"/>
                        </a:rPr>
                        <a:t> </a:t>
                      </a:r>
                      <a:r>
                        <a:rPr lang="en-US" sz="1600" dirty="0" err="1">
                          <a:latin typeface="Century Gothic" panose="020B0502020202020204" pitchFamily="34" charset="0"/>
                        </a:rPr>
                        <a:t>veux</a:t>
                      </a:r>
                      <a:endParaRPr lang="en-US" sz="1600" dirty="0">
                        <a:latin typeface="Century Gothic" panose="020B0502020202020204" pitchFamily="34" charset="0"/>
                      </a:endParaRPr>
                    </a:p>
                  </a:txBody>
                  <a:tcPr marL="36000" marR="36000"/>
                </a:tc>
                <a:tc>
                  <a:txBody>
                    <a:bodyPr/>
                    <a:lstStyle/>
                    <a:p>
                      <a:pPr algn="ctr"/>
                      <a:r>
                        <a:rPr lang="en-US" sz="1600" dirty="0" err="1">
                          <a:latin typeface="Century Gothic" panose="020B0502020202020204" pitchFamily="34" charset="0"/>
                        </a:rPr>
                        <a:t>tu</a:t>
                      </a:r>
                      <a:r>
                        <a:rPr lang="en-US" sz="1600" dirty="0">
                          <a:latin typeface="Century Gothic" panose="020B0502020202020204" pitchFamily="34" charset="0"/>
                        </a:rPr>
                        <a:t> </a:t>
                      </a:r>
                      <a:r>
                        <a:rPr lang="en-US" sz="1600" dirty="0" err="1">
                          <a:latin typeface="Century Gothic" panose="020B0502020202020204" pitchFamily="34" charset="0"/>
                        </a:rPr>
                        <a:t>peux</a:t>
                      </a:r>
                      <a:endParaRPr lang="en-US" sz="1600" dirty="0">
                        <a:latin typeface="Century Gothic" panose="020B0502020202020204" pitchFamily="34" charset="0"/>
                      </a:endParaRPr>
                    </a:p>
                  </a:txBody>
                  <a:tcPr marL="36000" marR="36000"/>
                </a:tc>
                <a:tc>
                  <a:txBody>
                    <a:bodyPr/>
                    <a:lstStyle/>
                    <a:p>
                      <a:pPr algn="ctr"/>
                      <a:r>
                        <a:rPr lang="en-US" sz="1600" dirty="0" err="1">
                          <a:latin typeface="Century Gothic" panose="020B0502020202020204" pitchFamily="34" charset="0"/>
                        </a:rPr>
                        <a:t>tu</a:t>
                      </a:r>
                      <a:r>
                        <a:rPr lang="en-US" sz="1600" dirty="0">
                          <a:latin typeface="Century Gothic" panose="020B0502020202020204" pitchFamily="34" charset="0"/>
                        </a:rPr>
                        <a:t> </a:t>
                      </a:r>
                      <a:r>
                        <a:rPr lang="en-US" sz="1600" dirty="0" err="1">
                          <a:latin typeface="Century Gothic" panose="020B0502020202020204" pitchFamily="34" charset="0"/>
                        </a:rPr>
                        <a:t>sais</a:t>
                      </a:r>
                      <a:endParaRPr lang="en-US" sz="1600" dirty="0">
                        <a:latin typeface="Century Gothic" panose="020B0502020202020204" pitchFamily="34" charset="0"/>
                      </a:endParaRPr>
                    </a:p>
                  </a:txBody>
                  <a:tcPr marL="36000" marR="36000"/>
                </a:tc>
                <a:extLst>
                  <a:ext uri="{0D108BD9-81ED-4DB2-BD59-A6C34878D82A}">
                    <a16:rowId xmlns:a16="http://schemas.microsoft.com/office/drawing/2014/main" val="2883939956"/>
                  </a:ext>
                </a:extLst>
              </a:tr>
              <a:tr h="324000">
                <a:tc>
                  <a:txBody>
                    <a:bodyPr/>
                    <a:lstStyle/>
                    <a:p>
                      <a:pPr algn="ctr"/>
                      <a:r>
                        <a:rPr lang="en-US" sz="1600" dirty="0">
                          <a:latin typeface="Century Gothic" panose="020B0502020202020204" pitchFamily="34" charset="0"/>
                        </a:rPr>
                        <a:t>il/</a:t>
                      </a:r>
                      <a:r>
                        <a:rPr lang="en-US" sz="1600" dirty="0" err="1">
                          <a:latin typeface="Century Gothic" panose="020B0502020202020204" pitchFamily="34" charset="0"/>
                        </a:rPr>
                        <a:t>elle</a:t>
                      </a:r>
                      <a:r>
                        <a:rPr lang="en-US" sz="1600" dirty="0">
                          <a:latin typeface="Century Gothic" panose="020B0502020202020204" pitchFamily="34" charset="0"/>
                        </a:rPr>
                        <a:t>/on doit</a:t>
                      </a:r>
                    </a:p>
                  </a:txBody>
                  <a:tcPr marL="36000" marR="36000"/>
                </a:tc>
                <a:tc>
                  <a:txBody>
                    <a:bodyPr/>
                    <a:lstStyle/>
                    <a:p>
                      <a:pPr algn="ctr"/>
                      <a:r>
                        <a:rPr lang="en-US" sz="1600" dirty="0">
                          <a:latin typeface="Century Gothic" panose="020B0502020202020204" pitchFamily="34" charset="0"/>
                        </a:rPr>
                        <a:t>il/</a:t>
                      </a:r>
                      <a:r>
                        <a:rPr lang="en-US" sz="1600" dirty="0" err="1">
                          <a:latin typeface="Century Gothic" panose="020B0502020202020204" pitchFamily="34" charset="0"/>
                        </a:rPr>
                        <a:t>elle</a:t>
                      </a:r>
                      <a:r>
                        <a:rPr lang="en-US" sz="1600" dirty="0">
                          <a:latin typeface="Century Gothic" panose="020B0502020202020204" pitchFamily="34" charset="0"/>
                        </a:rPr>
                        <a:t>/on </a:t>
                      </a:r>
                      <a:r>
                        <a:rPr lang="en-US" sz="1600" dirty="0" err="1">
                          <a:latin typeface="Century Gothic" panose="020B0502020202020204" pitchFamily="34" charset="0"/>
                        </a:rPr>
                        <a:t>veut</a:t>
                      </a:r>
                      <a:endParaRPr lang="en-US" sz="1600" dirty="0">
                        <a:latin typeface="Century Gothic" panose="020B0502020202020204" pitchFamily="34" charset="0"/>
                      </a:endParaRPr>
                    </a:p>
                  </a:txBody>
                  <a:tcPr marL="36000" marR="36000"/>
                </a:tc>
                <a:tc>
                  <a:txBody>
                    <a:bodyPr/>
                    <a:lstStyle/>
                    <a:p>
                      <a:pPr algn="ctr"/>
                      <a:r>
                        <a:rPr lang="en-US" sz="1600" dirty="0">
                          <a:latin typeface="Century Gothic" panose="020B0502020202020204" pitchFamily="34" charset="0"/>
                        </a:rPr>
                        <a:t>il/</a:t>
                      </a:r>
                      <a:r>
                        <a:rPr lang="en-US" sz="1600" dirty="0" err="1">
                          <a:latin typeface="Century Gothic" panose="020B0502020202020204" pitchFamily="34" charset="0"/>
                        </a:rPr>
                        <a:t>elle</a:t>
                      </a:r>
                      <a:r>
                        <a:rPr lang="en-US" sz="1600" dirty="0">
                          <a:latin typeface="Century Gothic" panose="020B0502020202020204" pitchFamily="34" charset="0"/>
                        </a:rPr>
                        <a:t>/on </a:t>
                      </a:r>
                      <a:r>
                        <a:rPr lang="en-US" sz="1600" dirty="0" err="1">
                          <a:latin typeface="Century Gothic" panose="020B0502020202020204" pitchFamily="34" charset="0"/>
                        </a:rPr>
                        <a:t>peut</a:t>
                      </a:r>
                      <a:endParaRPr lang="en-US" sz="1600" dirty="0">
                        <a:latin typeface="Century Gothic" panose="020B0502020202020204" pitchFamily="34" charset="0"/>
                      </a:endParaRPr>
                    </a:p>
                  </a:txBody>
                  <a:tcPr marL="36000" marR="36000"/>
                </a:tc>
                <a:tc>
                  <a:txBody>
                    <a:bodyPr/>
                    <a:lstStyle/>
                    <a:p>
                      <a:pPr algn="ctr"/>
                      <a:r>
                        <a:rPr lang="en-US" sz="1600" dirty="0">
                          <a:latin typeface="Century Gothic" panose="020B0502020202020204" pitchFamily="34" charset="0"/>
                        </a:rPr>
                        <a:t>il/</a:t>
                      </a:r>
                      <a:r>
                        <a:rPr lang="en-US" sz="1600" dirty="0" err="1">
                          <a:latin typeface="Century Gothic" panose="020B0502020202020204" pitchFamily="34" charset="0"/>
                        </a:rPr>
                        <a:t>elle</a:t>
                      </a:r>
                      <a:r>
                        <a:rPr lang="en-US" sz="1600" dirty="0">
                          <a:latin typeface="Century Gothic" panose="020B0502020202020204" pitchFamily="34" charset="0"/>
                        </a:rPr>
                        <a:t>/on </a:t>
                      </a:r>
                      <a:r>
                        <a:rPr lang="en-US" sz="1600" dirty="0" err="1">
                          <a:latin typeface="Century Gothic" panose="020B0502020202020204" pitchFamily="34" charset="0"/>
                        </a:rPr>
                        <a:t>sait</a:t>
                      </a:r>
                      <a:endParaRPr lang="en-US" sz="1600" dirty="0">
                        <a:latin typeface="Century Gothic" panose="020B0502020202020204" pitchFamily="34" charset="0"/>
                      </a:endParaRPr>
                    </a:p>
                  </a:txBody>
                  <a:tcPr marL="36000" marR="36000"/>
                </a:tc>
                <a:extLst>
                  <a:ext uri="{0D108BD9-81ED-4DB2-BD59-A6C34878D82A}">
                    <a16:rowId xmlns:a16="http://schemas.microsoft.com/office/drawing/2014/main" val="369596203"/>
                  </a:ext>
                </a:extLst>
              </a:tr>
            </a:tbl>
          </a:graphicData>
        </a:graphic>
      </p:graphicFrame>
      <p:sp>
        <p:nvSpPr>
          <p:cNvPr id="13" name="TextBox 12">
            <a:extLst>
              <a:ext uri="{FF2B5EF4-FFF2-40B4-BE49-F238E27FC236}">
                <a16:creationId xmlns:a16="http://schemas.microsoft.com/office/drawing/2014/main" id="{424559E3-3464-EB49-97A6-BFC707BBD11E}"/>
              </a:ext>
            </a:extLst>
          </p:cNvPr>
          <p:cNvSpPr txBox="1"/>
          <p:nvPr/>
        </p:nvSpPr>
        <p:spPr>
          <a:xfrm>
            <a:off x="103396" y="3178103"/>
            <a:ext cx="6749786" cy="584775"/>
          </a:xfrm>
          <a:prstGeom prst="rect">
            <a:avLst/>
          </a:prstGeom>
          <a:noFill/>
        </p:spPr>
        <p:txBody>
          <a:bodyPr wrap="square" rtlCol="0">
            <a:spAutoFit/>
          </a:bodyPr>
          <a:lstStyle/>
          <a:p>
            <a:r>
              <a:rPr lang="en-US" sz="1600" dirty="0">
                <a:latin typeface="Century Gothic" panose="020B0502020202020204" pitchFamily="34" charset="0"/>
              </a:rPr>
              <a:t>The plural </a:t>
            </a:r>
            <a:r>
              <a:rPr lang="en-US" sz="1600" i="1" dirty="0">
                <a:latin typeface="Century Gothic" panose="020B0502020202020204" pitchFamily="34" charset="0"/>
              </a:rPr>
              <a:t>nous </a:t>
            </a:r>
            <a:r>
              <a:rPr lang="en-US" sz="1600" dirty="0">
                <a:latin typeface="Century Gothic" panose="020B0502020202020204" pitchFamily="34" charset="0"/>
              </a:rPr>
              <a:t>and </a:t>
            </a:r>
            <a:r>
              <a:rPr lang="en-US" sz="1600" i="1" dirty="0" err="1">
                <a:latin typeface="Century Gothic" panose="020B0502020202020204" pitchFamily="34" charset="0"/>
              </a:rPr>
              <a:t>vous</a:t>
            </a:r>
            <a:r>
              <a:rPr lang="en-US" sz="1600" i="1" dirty="0">
                <a:latin typeface="Century Gothic" panose="020B0502020202020204" pitchFamily="34" charset="0"/>
              </a:rPr>
              <a:t> </a:t>
            </a:r>
            <a:r>
              <a:rPr lang="en-US" sz="1600" dirty="0">
                <a:latin typeface="Century Gothic" panose="020B0502020202020204" pitchFamily="34" charset="0"/>
              </a:rPr>
              <a:t>forms of all modal verbs are formed in the same way: </a:t>
            </a:r>
            <a:r>
              <a:rPr lang="en-US" sz="1600" i="1" dirty="0">
                <a:latin typeface="Century Gothic" panose="020B0502020202020204" pitchFamily="34" charset="0"/>
              </a:rPr>
              <a:t> </a:t>
            </a:r>
            <a:endParaRPr lang="en-US" sz="1600" dirty="0">
              <a:latin typeface="Century Gothic" panose="020B0502020202020204" pitchFamily="34" charset="0"/>
            </a:endParaRPr>
          </a:p>
        </p:txBody>
      </p:sp>
      <p:sp>
        <p:nvSpPr>
          <p:cNvPr id="14" name="TextBox 13">
            <a:extLst>
              <a:ext uri="{FF2B5EF4-FFF2-40B4-BE49-F238E27FC236}">
                <a16:creationId xmlns:a16="http://schemas.microsoft.com/office/drawing/2014/main" id="{E28F0401-B609-8049-BB3A-B14C49E38A5F}"/>
              </a:ext>
            </a:extLst>
          </p:cNvPr>
          <p:cNvSpPr txBox="1"/>
          <p:nvPr/>
        </p:nvSpPr>
        <p:spPr>
          <a:xfrm>
            <a:off x="103396" y="3766087"/>
            <a:ext cx="6749786" cy="338554"/>
          </a:xfrm>
          <a:prstGeom prst="rect">
            <a:avLst/>
          </a:prstGeom>
          <a:noFill/>
        </p:spPr>
        <p:txBody>
          <a:bodyPr wrap="square" rtlCol="0">
            <a:spAutoFit/>
          </a:bodyPr>
          <a:lstStyle/>
          <a:p>
            <a:r>
              <a:rPr lang="en-US" sz="1600" dirty="0">
                <a:latin typeface="Century Gothic" panose="020B0502020202020204" pitchFamily="34" charset="0"/>
              </a:rPr>
              <a:t>Remove –</a:t>
            </a:r>
            <a:r>
              <a:rPr lang="en-US" sz="1600" dirty="0" err="1">
                <a:latin typeface="Century Gothic" panose="020B0502020202020204" pitchFamily="34" charset="0"/>
              </a:rPr>
              <a:t>oir</a:t>
            </a:r>
            <a:r>
              <a:rPr lang="en-US" sz="1600" dirty="0">
                <a:latin typeface="Century Gothic" panose="020B0502020202020204" pitchFamily="34" charset="0"/>
              </a:rPr>
              <a:t> from the infinitive: dev</a:t>
            </a:r>
            <a:r>
              <a:rPr lang="en-US" sz="1600" b="1" dirty="0">
                <a:latin typeface="Century Gothic" panose="020B0502020202020204" pitchFamily="34" charset="0"/>
              </a:rPr>
              <a:t>oir</a:t>
            </a:r>
            <a:r>
              <a:rPr lang="en-US" sz="1600" dirty="0">
                <a:latin typeface="Century Gothic" panose="020B0502020202020204" pitchFamily="34" charset="0"/>
              </a:rPr>
              <a:t> </a:t>
            </a:r>
            <a:r>
              <a:rPr lang="en-US" sz="1600" dirty="0">
                <a:latin typeface="Century Gothic" panose="020B0502020202020204" pitchFamily="34" charset="0"/>
                <a:sym typeface="Wingdings" pitchFamily="2" charset="2"/>
              </a:rPr>
              <a:t> dev</a:t>
            </a:r>
            <a:endParaRPr lang="en-US" sz="1600" dirty="0">
              <a:latin typeface="Century Gothic" panose="020B0502020202020204" pitchFamily="34" charset="0"/>
            </a:endParaRPr>
          </a:p>
        </p:txBody>
      </p:sp>
      <p:sp>
        <p:nvSpPr>
          <p:cNvPr id="17" name="TextBox 16">
            <a:extLst>
              <a:ext uri="{FF2B5EF4-FFF2-40B4-BE49-F238E27FC236}">
                <a16:creationId xmlns:a16="http://schemas.microsoft.com/office/drawing/2014/main" id="{18DB1E5A-641D-7F4D-8C87-4ACF511C7787}"/>
              </a:ext>
            </a:extLst>
          </p:cNvPr>
          <p:cNvSpPr txBox="1"/>
          <p:nvPr/>
        </p:nvSpPr>
        <p:spPr>
          <a:xfrm>
            <a:off x="103396" y="4107850"/>
            <a:ext cx="6561360"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F0302020204030204"/>
              </a:rPr>
              <a:t>Add </a:t>
            </a:r>
            <a:r>
              <a:rPr lang="en-GB" sz="1600" b="1" dirty="0">
                <a:latin typeface="Century Gothic" panose="020F0302020204030204"/>
              </a:rPr>
              <a:t>–</a:t>
            </a:r>
            <a:r>
              <a:rPr lang="en-GB" sz="1600" b="1" dirty="0" err="1">
                <a:latin typeface="Century Gothic" panose="020F0302020204030204"/>
              </a:rPr>
              <a:t>ons</a:t>
            </a:r>
            <a:r>
              <a:rPr lang="en-GB" sz="1600" b="1" dirty="0">
                <a:latin typeface="Century Gothic" panose="020F0302020204030204"/>
              </a:rPr>
              <a:t> </a:t>
            </a:r>
            <a:r>
              <a:rPr lang="en-GB" sz="1600" dirty="0">
                <a:latin typeface="Century Gothic" panose="020F0302020204030204"/>
              </a:rPr>
              <a:t>for </a:t>
            </a:r>
            <a:r>
              <a:rPr lang="en-GB" sz="1600" i="1" dirty="0">
                <a:latin typeface="Century Gothic" panose="020F0302020204030204"/>
              </a:rPr>
              <a:t>nous. </a:t>
            </a:r>
            <a:r>
              <a:rPr lang="en-GB" sz="1600" dirty="0">
                <a:latin typeface="Century Gothic" panose="020F0302020204030204"/>
              </a:rPr>
              <a:t>Add </a:t>
            </a:r>
            <a:r>
              <a:rPr lang="en-GB" sz="1600" b="1" dirty="0">
                <a:latin typeface="Century Gothic" panose="020F0302020204030204"/>
              </a:rPr>
              <a:t>–</a:t>
            </a:r>
            <a:r>
              <a:rPr lang="en-GB" sz="1600" b="1" dirty="0" err="1">
                <a:latin typeface="Century Gothic" panose="020F0302020204030204"/>
              </a:rPr>
              <a:t>ez</a:t>
            </a:r>
            <a:r>
              <a:rPr lang="en-GB" sz="1600" b="1" dirty="0">
                <a:latin typeface="Century Gothic" panose="020F0302020204030204"/>
              </a:rPr>
              <a:t> </a:t>
            </a:r>
            <a:r>
              <a:rPr lang="en-GB" sz="1600" dirty="0">
                <a:latin typeface="Century Gothic" panose="020F0302020204030204"/>
              </a:rPr>
              <a:t>for </a:t>
            </a:r>
            <a:r>
              <a:rPr lang="en-GB" sz="1600" i="1" dirty="0" err="1">
                <a:latin typeface="Century Gothic" panose="020F0302020204030204"/>
              </a:rPr>
              <a:t>vous</a:t>
            </a:r>
            <a:r>
              <a:rPr lang="en-GB" sz="1600" dirty="0">
                <a:latin typeface="Century Gothic" panose="020F0302020204030204"/>
              </a:rPr>
              <a:t>. </a:t>
            </a:r>
            <a:endParaRPr lang="en-GB" sz="1600" i="1" dirty="0">
              <a:latin typeface="Century Gothic" panose="020F0302020204030204"/>
            </a:endParaRPr>
          </a:p>
        </p:txBody>
      </p:sp>
      <p:graphicFrame>
        <p:nvGraphicFramePr>
          <p:cNvPr id="15" name="Table 6">
            <a:extLst>
              <a:ext uri="{FF2B5EF4-FFF2-40B4-BE49-F238E27FC236}">
                <a16:creationId xmlns:a16="http://schemas.microsoft.com/office/drawing/2014/main" id="{20A8FC56-EA9F-5149-86E8-A21C9C660F97}"/>
              </a:ext>
            </a:extLst>
          </p:cNvPr>
          <p:cNvGraphicFramePr>
            <a:graphicFrameLocks noGrp="1"/>
          </p:cNvGraphicFramePr>
          <p:nvPr>
            <p:extLst>
              <p:ext uri="{D42A27DB-BD31-4B8C-83A1-F6EECF244321}">
                <p14:modId xmlns:p14="http://schemas.microsoft.com/office/powerpoint/2010/main" val="708294809"/>
              </p:ext>
            </p:extLst>
          </p:nvPr>
        </p:nvGraphicFramePr>
        <p:xfrm>
          <a:off x="103396" y="4383474"/>
          <a:ext cx="6561360" cy="670560"/>
        </p:xfrm>
        <a:graphic>
          <a:graphicData uri="http://schemas.openxmlformats.org/drawingml/2006/table">
            <a:tbl>
              <a:tblPr firstRow="1" bandRow="1">
                <a:tableStyleId>{2D5ABB26-0587-4C30-8999-92F81FD0307C}</a:tableStyleId>
              </a:tblPr>
              <a:tblGrid>
                <a:gridCol w="1640340">
                  <a:extLst>
                    <a:ext uri="{9D8B030D-6E8A-4147-A177-3AD203B41FA5}">
                      <a16:colId xmlns:a16="http://schemas.microsoft.com/office/drawing/2014/main" val="1751142927"/>
                    </a:ext>
                  </a:extLst>
                </a:gridCol>
                <a:gridCol w="1640340">
                  <a:extLst>
                    <a:ext uri="{9D8B030D-6E8A-4147-A177-3AD203B41FA5}">
                      <a16:colId xmlns:a16="http://schemas.microsoft.com/office/drawing/2014/main" val="2897709144"/>
                    </a:ext>
                  </a:extLst>
                </a:gridCol>
                <a:gridCol w="1640340">
                  <a:extLst>
                    <a:ext uri="{9D8B030D-6E8A-4147-A177-3AD203B41FA5}">
                      <a16:colId xmlns:a16="http://schemas.microsoft.com/office/drawing/2014/main" val="3282345386"/>
                    </a:ext>
                  </a:extLst>
                </a:gridCol>
                <a:gridCol w="1640340">
                  <a:extLst>
                    <a:ext uri="{9D8B030D-6E8A-4147-A177-3AD203B41FA5}">
                      <a16:colId xmlns:a16="http://schemas.microsoft.com/office/drawing/2014/main" val="3307828655"/>
                    </a:ext>
                  </a:extLst>
                </a:gridCol>
              </a:tblGrid>
              <a:tr h="324000">
                <a:tc>
                  <a:txBody>
                    <a:bodyPr/>
                    <a:lstStyle/>
                    <a:p>
                      <a:pPr algn="ctr"/>
                      <a:r>
                        <a:rPr lang="en-US" sz="1600" dirty="0">
                          <a:latin typeface="Century Gothic" panose="020B0502020202020204" pitchFamily="34" charset="0"/>
                        </a:rPr>
                        <a:t>nous </a:t>
                      </a:r>
                      <a:r>
                        <a:rPr lang="en-US" sz="1600" b="1" dirty="0" err="1">
                          <a:latin typeface="Century Gothic" panose="020B0502020202020204" pitchFamily="34" charset="0"/>
                        </a:rPr>
                        <a:t>dev</a:t>
                      </a:r>
                      <a:r>
                        <a:rPr lang="en-US" sz="1600" dirty="0" err="1">
                          <a:latin typeface="Century Gothic" panose="020B0502020202020204" pitchFamily="34" charset="0"/>
                        </a:rPr>
                        <a:t>ons</a:t>
                      </a:r>
                      <a:endParaRPr lang="en-US" sz="1600" dirty="0">
                        <a:latin typeface="Century Gothic" panose="020B0502020202020204" pitchFamily="34" charset="0"/>
                      </a:endParaRPr>
                    </a:p>
                  </a:txBody>
                  <a:tcPr marL="36000" marR="36000"/>
                </a:tc>
                <a:tc>
                  <a:txBody>
                    <a:bodyPr/>
                    <a:lstStyle/>
                    <a:p>
                      <a:pPr algn="ctr"/>
                      <a:r>
                        <a:rPr lang="en-US" sz="1600" dirty="0">
                          <a:latin typeface="Century Gothic" panose="020B0502020202020204" pitchFamily="34" charset="0"/>
                        </a:rPr>
                        <a:t>nous </a:t>
                      </a:r>
                      <a:r>
                        <a:rPr lang="en-US" sz="1600" b="1" dirty="0" err="1">
                          <a:latin typeface="Century Gothic" panose="020B0502020202020204" pitchFamily="34" charset="0"/>
                        </a:rPr>
                        <a:t>voul</a:t>
                      </a:r>
                      <a:r>
                        <a:rPr lang="en-US" sz="1600" dirty="0" err="1">
                          <a:latin typeface="Century Gothic" panose="020B0502020202020204" pitchFamily="34" charset="0"/>
                        </a:rPr>
                        <a:t>ons</a:t>
                      </a:r>
                      <a:endParaRPr lang="en-US" sz="1600" dirty="0">
                        <a:latin typeface="Century Gothic" panose="020B0502020202020204" pitchFamily="34" charset="0"/>
                      </a:endParaRPr>
                    </a:p>
                  </a:txBody>
                  <a:tcPr marL="36000" marR="36000"/>
                </a:tc>
                <a:tc>
                  <a:txBody>
                    <a:bodyPr/>
                    <a:lstStyle/>
                    <a:p>
                      <a:pPr algn="ctr"/>
                      <a:r>
                        <a:rPr lang="en-US" sz="1600" dirty="0">
                          <a:latin typeface="Century Gothic" panose="020B0502020202020204" pitchFamily="34" charset="0"/>
                        </a:rPr>
                        <a:t>nous </a:t>
                      </a:r>
                      <a:r>
                        <a:rPr lang="en-US" sz="1600" b="1" dirty="0" err="1">
                          <a:latin typeface="Century Gothic" panose="020B0502020202020204" pitchFamily="34" charset="0"/>
                        </a:rPr>
                        <a:t>pouv</a:t>
                      </a:r>
                      <a:r>
                        <a:rPr lang="en-US" sz="1600" dirty="0" err="1">
                          <a:latin typeface="Century Gothic" panose="020B0502020202020204" pitchFamily="34" charset="0"/>
                        </a:rPr>
                        <a:t>ons</a:t>
                      </a:r>
                      <a:endParaRPr lang="en-US" sz="1600" dirty="0">
                        <a:latin typeface="Century Gothic" panose="020B0502020202020204" pitchFamily="34" charset="0"/>
                      </a:endParaRPr>
                    </a:p>
                  </a:txBody>
                  <a:tcPr marL="36000" marR="36000"/>
                </a:tc>
                <a:tc>
                  <a:txBody>
                    <a:bodyPr/>
                    <a:lstStyle/>
                    <a:p>
                      <a:pPr algn="ctr"/>
                      <a:r>
                        <a:rPr lang="en-US" sz="1600" dirty="0">
                          <a:latin typeface="Century Gothic" panose="020B0502020202020204" pitchFamily="34" charset="0"/>
                        </a:rPr>
                        <a:t>nous </a:t>
                      </a:r>
                      <a:r>
                        <a:rPr lang="en-US" sz="1600" b="1" dirty="0" err="1">
                          <a:latin typeface="Century Gothic" panose="020B0502020202020204" pitchFamily="34" charset="0"/>
                        </a:rPr>
                        <a:t>sav</a:t>
                      </a:r>
                      <a:r>
                        <a:rPr lang="en-US" sz="1600" dirty="0" err="1">
                          <a:latin typeface="Century Gothic" panose="020B0502020202020204" pitchFamily="34" charset="0"/>
                        </a:rPr>
                        <a:t>ons</a:t>
                      </a:r>
                      <a:endParaRPr lang="en-US" sz="1600" dirty="0">
                        <a:latin typeface="Century Gothic" panose="020B0502020202020204" pitchFamily="34" charset="0"/>
                      </a:endParaRPr>
                    </a:p>
                  </a:txBody>
                  <a:tcPr marL="36000" marR="36000"/>
                </a:tc>
                <a:extLst>
                  <a:ext uri="{0D108BD9-81ED-4DB2-BD59-A6C34878D82A}">
                    <a16:rowId xmlns:a16="http://schemas.microsoft.com/office/drawing/2014/main" val="3372970942"/>
                  </a:ext>
                </a:extLst>
              </a:tr>
              <a:tr h="324000">
                <a:tc>
                  <a:txBody>
                    <a:bodyPr/>
                    <a:lstStyle/>
                    <a:p>
                      <a:pPr algn="ctr"/>
                      <a:r>
                        <a:rPr lang="en-US" sz="1600" dirty="0" err="1">
                          <a:latin typeface="Century Gothic" panose="020B0502020202020204" pitchFamily="34" charset="0"/>
                        </a:rPr>
                        <a:t>vous</a:t>
                      </a:r>
                      <a:r>
                        <a:rPr lang="en-US" sz="1600" dirty="0">
                          <a:latin typeface="Century Gothic" panose="020B0502020202020204" pitchFamily="34" charset="0"/>
                        </a:rPr>
                        <a:t> </a:t>
                      </a:r>
                      <a:r>
                        <a:rPr lang="en-US" sz="1600" b="1" dirty="0" err="1">
                          <a:latin typeface="Century Gothic" panose="020B0502020202020204" pitchFamily="34" charset="0"/>
                        </a:rPr>
                        <a:t>dev</a:t>
                      </a:r>
                      <a:r>
                        <a:rPr lang="en-US" sz="1600" dirty="0" err="1">
                          <a:latin typeface="Century Gothic" panose="020B0502020202020204" pitchFamily="34" charset="0"/>
                        </a:rPr>
                        <a:t>ez</a:t>
                      </a:r>
                      <a:endParaRPr lang="en-US" sz="1600" dirty="0">
                        <a:latin typeface="Century Gothic" panose="020B0502020202020204" pitchFamily="34" charset="0"/>
                      </a:endParaRPr>
                    </a:p>
                  </a:txBody>
                  <a:tcPr marL="36000" marR="36000"/>
                </a:tc>
                <a:tc>
                  <a:txBody>
                    <a:bodyPr/>
                    <a:lstStyle/>
                    <a:p>
                      <a:pPr algn="ctr"/>
                      <a:r>
                        <a:rPr lang="en-US" sz="1600" dirty="0" err="1">
                          <a:latin typeface="Century Gothic" panose="020B0502020202020204" pitchFamily="34" charset="0"/>
                        </a:rPr>
                        <a:t>vous</a:t>
                      </a:r>
                      <a:r>
                        <a:rPr lang="en-US" sz="1600" dirty="0">
                          <a:latin typeface="Century Gothic" panose="020B0502020202020204" pitchFamily="34" charset="0"/>
                        </a:rPr>
                        <a:t> </a:t>
                      </a:r>
                      <a:r>
                        <a:rPr lang="en-US" sz="1600" b="1" dirty="0" err="1">
                          <a:latin typeface="Century Gothic" panose="020B0502020202020204" pitchFamily="34" charset="0"/>
                        </a:rPr>
                        <a:t>voul</a:t>
                      </a:r>
                      <a:r>
                        <a:rPr lang="en-US" sz="1600" dirty="0" err="1">
                          <a:latin typeface="Century Gothic" panose="020B0502020202020204" pitchFamily="34" charset="0"/>
                        </a:rPr>
                        <a:t>ez</a:t>
                      </a:r>
                      <a:endParaRPr lang="en-US" sz="1600" dirty="0">
                        <a:latin typeface="Century Gothic" panose="020B0502020202020204" pitchFamily="34" charset="0"/>
                      </a:endParaRPr>
                    </a:p>
                  </a:txBody>
                  <a:tcPr marL="36000" marR="36000"/>
                </a:tc>
                <a:tc>
                  <a:txBody>
                    <a:bodyPr/>
                    <a:lstStyle/>
                    <a:p>
                      <a:pPr algn="ctr"/>
                      <a:r>
                        <a:rPr lang="en-US" sz="1600" dirty="0" err="1">
                          <a:latin typeface="Century Gothic" panose="020B0502020202020204" pitchFamily="34" charset="0"/>
                        </a:rPr>
                        <a:t>vous</a:t>
                      </a:r>
                      <a:r>
                        <a:rPr lang="en-US" sz="1600" dirty="0">
                          <a:latin typeface="Century Gothic" panose="020B0502020202020204" pitchFamily="34" charset="0"/>
                        </a:rPr>
                        <a:t> </a:t>
                      </a:r>
                      <a:r>
                        <a:rPr lang="en-US" sz="1600" b="1" dirty="0" err="1">
                          <a:latin typeface="Century Gothic" panose="020B0502020202020204" pitchFamily="34" charset="0"/>
                        </a:rPr>
                        <a:t>pouv</a:t>
                      </a:r>
                      <a:r>
                        <a:rPr lang="en-US" sz="1600" dirty="0" err="1">
                          <a:latin typeface="Century Gothic" panose="020B0502020202020204" pitchFamily="34" charset="0"/>
                        </a:rPr>
                        <a:t>ez</a:t>
                      </a:r>
                      <a:endParaRPr lang="en-US" sz="1600" dirty="0">
                        <a:latin typeface="Century Gothic" panose="020B0502020202020204" pitchFamily="34" charset="0"/>
                      </a:endParaRPr>
                    </a:p>
                  </a:txBody>
                  <a:tcPr marL="36000" marR="36000"/>
                </a:tc>
                <a:tc>
                  <a:txBody>
                    <a:bodyPr/>
                    <a:lstStyle/>
                    <a:p>
                      <a:pPr algn="ctr"/>
                      <a:r>
                        <a:rPr lang="en-US" sz="1600" dirty="0" err="1">
                          <a:latin typeface="Century Gothic" panose="020B0502020202020204" pitchFamily="34" charset="0"/>
                        </a:rPr>
                        <a:t>vous</a:t>
                      </a:r>
                      <a:r>
                        <a:rPr lang="en-US" sz="1600" dirty="0">
                          <a:latin typeface="Century Gothic" panose="020B0502020202020204" pitchFamily="34" charset="0"/>
                        </a:rPr>
                        <a:t> </a:t>
                      </a:r>
                      <a:r>
                        <a:rPr lang="en-US" sz="1600" b="1" dirty="0" err="1">
                          <a:latin typeface="Century Gothic" panose="020B0502020202020204" pitchFamily="34" charset="0"/>
                        </a:rPr>
                        <a:t>sav</a:t>
                      </a:r>
                      <a:r>
                        <a:rPr lang="en-US" sz="1600" dirty="0" err="1">
                          <a:latin typeface="Century Gothic" panose="020B0502020202020204" pitchFamily="34" charset="0"/>
                        </a:rPr>
                        <a:t>ez</a:t>
                      </a:r>
                      <a:endParaRPr lang="en-US" sz="1600" dirty="0">
                        <a:latin typeface="Century Gothic" panose="020B0502020202020204" pitchFamily="34" charset="0"/>
                      </a:endParaRPr>
                    </a:p>
                  </a:txBody>
                  <a:tcPr marL="36000" marR="36000"/>
                </a:tc>
                <a:extLst>
                  <a:ext uri="{0D108BD9-81ED-4DB2-BD59-A6C34878D82A}">
                    <a16:rowId xmlns:a16="http://schemas.microsoft.com/office/drawing/2014/main" val="2883939956"/>
                  </a:ext>
                </a:extLst>
              </a:tr>
            </a:tbl>
          </a:graphicData>
        </a:graphic>
      </p:graphicFrame>
      <p:sp>
        <p:nvSpPr>
          <p:cNvPr id="22" name="TextBox 21">
            <a:extLst>
              <a:ext uri="{FF2B5EF4-FFF2-40B4-BE49-F238E27FC236}">
                <a16:creationId xmlns:a16="http://schemas.microsoft.com/office/drawing/2014/main" id="{9B0D3D04-1876-EE41-BADD-68276A182D1E}"/>
              </a:ext>
            </a:extLst>
          </p:cNvPr>
          <p:cNvSpPr txBox="1"/>
          <p:nvPr/>
        </p:nvSpPr>
        <p:spPr>
          <a:xfrm>
            <a:off x="103396" y="5057243"/>
            <a:ext cx="6749786" cy="584775"/>
          </a:xfrm>
          <a:prstGeom prst="rect">
            <a:avLst/>
          </a:prstGeom>
          <a:noFill/>
        </p:spPr>
        <p:txBody>
          <a:bodyPr wrap="square" rtlCol="0">
            <a:spAutoFit/>
          </a:bodyPr>
          <a:lstStyle/>
          <a:p>
            <a:r>
              <a:rPr lang="en-US" sz="1600" dirty="0">
                <a:latin typeface="Century Gothic" panose="020B0502020202020204" pitchFamily="34" charset="0"/>
              </a:rPr>
              <a:t>The </a:t>
            </a:r>
            <a:r>
              <a:rPr lang="en-US" sz="1600" i="1" dirty="0" err="1">
                <a:latin typeface="Century Gothic" panose="020B0502020202020204" pitchFamily="34" charset="0"/>
              </a:rPr>
              <a:t>ils</a:t>
            </a:r>
            <a:r>
              <a:rPr lang="en-US" sz="1600" i="1" dirty="0">
                <a:latin typeface="Century Gothic" panose="020B0502020202020204" pitchFamily="34" charset="0"/>
              </a:rPr>
              <a:t>/</a:t>
            </a:r>
            <a:r>
              <a:rPr lang="en-US" sz="1600" i="1" dirty="0" err="1">
                <a:latin typeface="Century Gothic" panose="020B0502020202020204" pitchFamily="34" charset="0"/>
              </a:rPr>
              <a:t>elles</a:t>
            </a:r>
            <a:r>
              <a:rPr lang="en-US" sz="1600" i="1" dirty="0">
                <a:latin typeface="Century Gothic" panose="020B0502020202020204" pitchFamily="34" charset="0"/>
              </a:rPr>
              <a:t> </a:t>
            </a:r>
            <a:r>
              <a:rPr lang="en-US" sz="1600" dirty="0">
                <a:latin typeface="Century Gothic" panose="020B0502020202020204" pitchFamily="34" charset="0"/>
              </a:rPr>
              <a:t>form adds </a:t>
            </a:r>
            <a:r>
              <a:rPr lang="en-US" sz="1600" b="1" dirty="0">
                <a:latin typeface="Century Gothic" panose="020B0502020202020204" pitchFamily="34" charset="0"/>
              </a:rPr>
              <a:t>–</a:t>
            </a:r>
            <a:r>
              <a:rPr lang="en-US" sz="1600" b="1" dirty="0" err="1">
                <a:latin typeface="Century Gothic" panose="020B0502020202020204" pitchFamily="34" charset="0"/>
              </a:rPr>
              <a:t>ent</a:t>
            </a:r>
            <a:r>
              <a:rPr lang="en-US" sz="1600" b="1" dirty="0">
                <a:latin typeface="Century Gothic" panose="020B0502020202020204" pitchFamily="34" charset="0"/>
              </a:rPr>
              <a:t>. Devoir, </a:t>
            </a:r>
            <a:r>
              <a:rPr lang="en-US" sz="1600" b="1" dirty="0" err="1">
                <a:latin typeface="Century Gothic" panose="020B0502020202020204" pitchFamily="34" charset="0"/>
              </a:rPr>
              <a:t>pouvoir</a:t>
            </a:r>
            <a:r>
              <a:rPr lang="en-US" sz="1600" b="1" dirty="0">
                <a:latin typeface="Century Gothic" panose="020B0502020202020204" pitchFamily="34" charset="0"/>
              </a:rPr>
              <a:t>, </a:t>
            </a:r>
            <a:r>
              <a:rPr lang="en-US" sz="1600" dirty="0">
                <a:latin typeface="Century Gothic" panose="020B0502020202020204" pitchFamily="34" charset="0"/>
              </a:rPr>
              <a:t>and</a:t>
            </a:r>
            <a:r>
              <a:rPr lang="en-US" sz="1600" b="1" dirty="0">
                <a:latin typeface="Century Gothic" panose="020B0502020202020204" pitchFamily="34" charset="0"/>
              </a:rPr>
              <a:t> </a:t>
            </a:r>
            <a:r>
              <a:rPr lang="en-US" sz="1600" b="1" dirty="0" err="1">
                <a:latin typeface="Century Gothic" panose="020B0502020202020204" pitchFamily="34" charset="0"/>
              </a:rPr>
              <a:t>vouloir</a:t>
            </a:r>
            <a:r>
              <a:rPr lang="en-US" sz="1600" b="1" dirty="0">
                <a:latin typeface="Century Gothic" panose="020B0502020202020204" pitchFamily="34" charset="0"/>
              </a:rPr>
              <a:t> </a:t>
            </a:r>
            <a:r>
              <a:rPr lang="en-US" sz="1600" dirty="0">
                <a:latin typeface="Century Gothic" panose="020B0502020202020204" pitchFamily="34" charset="0"/>
              </a:rPr>
              <a:t>change their stems.</a:t>
            </a:r>
            <a:endParaRPr lang="en-US" sz="1600" b="1" dirty="0">
              <a:latin typeface="Century Gothic" panose="020B0502020202020204" pitchFamily="34" charset="0"/>
            </a:endParaRPr>
          </a:p>
        </p:txBody>
      </p:sp>
      <p:sp>
        <p:nvSpPr>
          <p:cNvPr id="23" name="TextBox 22">
            <a:extLst>
              <a:ext uri="{FF2B5EF4-FFF2-40B4-BE49-F238E27FC236}">
                <a16:creationId xmlns:a16="http://schemas.microsoft.com/office/drawing/2014/main" id="{5720810F-7583-8B41-9E35-A13127711E9A}"/>
              </a:ext>
            </a:extLst>
          </p:cNvPr>
          <p:cNvSpPr txBox="1"/>
          <p:nvPr/>
        </p:nvSpPr>
        <p:spPr>
          <a:xfrm>
            <a:off x="103396" y="5645227"/>
            <a:ext cx="6611820" cy="584775"/>
          </a:xfrm>
          <a:prstGeom prst="rect">
            <a:avLst/>
          </a:prstGeom>
          <a:noFill/>
        </p:spPr>
        <p:txBody>
          <a:bodyPr wrap="square" rtlCol="0">
            <a:spAutoFit/>
          </a:bodyPr>
          <a:lstStyle/>
          <a:p>
            <a:r>
              <a:rPr lang="en-US" sz="1600" b="1" dirty="0">
                <a:latin typeface="Century Gothic" panose="020B0502020202020204" pitchFamily="34" charset="0"/>
              </a:rPr>
              <a:t>devoir</a:t>
            </a:r>
            <a:r>
              <a:rPr lang="en-US" sz="1600" dirty="0">
                <a:latin typeface="Century Gothic" panose="020B0502020202020204" pitchFamily="34" charset="0"/>
              </a:rPr>
              <a:t>		</a:t>
            </a:r>
            <a:r>
              <a:rPr lang="en-US" sz="1600" dirty="0" err="1">
                <a:latin typeface="Century Gothic" panose="020B0502020202020204" pitchFamily="34" charset="0"/>
              </a:rPr>
              <a:t>ils</a:t>
            </a:r>
            <a:r>
              <a:rPr lang="en-US" sz="1600" dirty="0">
                <a:latin typeface="Century Gothic" panose="020B0502020202020204" pitchFamily="34" charset="0"/>
              </a:rPr>
              <a:t>/</a:t>
            </a:r>
            <a:r>
              <a:rPr lang="en-US" sz="1600" dirty="0" err="1">
                <a:latin typeface="Century Gothic" panose="020B0502020202020204" pitchFamily="34" charset="0"/>
              </a:rPr>
              <a:t>elles</a:t>
            </a:r>
            <a:r>
              <a:rPr lang="en-US" sz="1600" dirty="0">
                <a:latin typeface="Century Gothic" panose="020B0502020202020204" pitchFamily="34" charset="0"/>
              </a:rPr>
              <a:t> </a:t>
            </a:r>
            <a:r>
              <a:rPr lang="en-US" sz="1600" dirty="0" err="1">
                <a:latin typeface="Century Gothic" panose="020B0502020202020204" pitchFamily="34" charset="0"/>
              </a:rPr>
              <a:t>doi</a:t>
            </a:r>
            <a:r>
              <a:rPr lang="en-US" sz="1600" b="1" i="1" dirty="0" err="1">
                <a:latin typeface="Century Gothic" panose="020B0502020202020204" pitchFamily="34" charset="0"/>
              </a:rPr>
              <a:t>v</a:t>
            </a:r>
            <a:r>
              <a:rPr lang="en-US" sz="1600" i="1" dirty="0" err="1">
                <a:latin typeface="Century Gothic" panose="020B0502020202020204" pitchFamily="34" charset="0"/>
              </a:rPr>
              <a:t>ent</a:t>
            </a:r>
            <a:endParaRPr lang="en-US" sz="1600" i="1" dirty="0">
              <a:latin typeface="Century Gothic" panose="020B0502020202020204" pitchFamily="34" charset="0"/>
            </a:endParaRPr>
          </a:p>
          <a:p>
            <a:r>
              <a:rPr lang="en-US" sz="1600" i="1" dirty="0">
                <a:latin typeface="Century Gothic" panose="020B0502020202020204" pitchFamily="34" charset="0"/>
              </a:rPr>
              <a:t>The stem goes back to </a:t>
            </a:r>
            <a:r>
              <a:rPr lang="en-US" sz="1600" b="1" i="1" dirty="0" err="1">
                <a:latin typeface="Century Gothic" panose="020B0502020202020204" pitchFamily="34" charset="0"/>
              </a:rPr>
              <a:t>doi</a:t>
            </a:r>
            <a:r>
              <a:rPr lang="en-US" sz="1600" b="1" i="1" dirty="0">
                <a:latin typeface="Century Gothic" panose="020B0502020202020204" pitchFamily="34" charset="0"/>
              </a:rPr>
              <a:t>-</a:t>
            </a:r>
            <a:r>
              <a:rPr lang="en-US" sz="1600" i="1" dirty="0">
                <a:latin typeface="Century Gothic" panose="020B0502020202020204" pitchFamily="34" charset="0"/>
              </a:rPr>
              <a:t> like the singular forms and adds </a:t>
            </a:r>
            <a:r>
              <a:rPr lang="en-US" sz="1600" b="1" i="1" dirty="0">
                <a:latin typeface="Century Gothic" panose="020B0502020202020204" pitchFamily="34" charset="0"/>
              </a:rPr>
              <a:t>v</a:t>
            </a:r>
            <a:r>
              <a:rPr lang="en-US" sz="1600" dirty="0">
                <a:latin typeface="Century Gothic" panose="020B0502020202020204" pitchFamily="34" charset="0"/>
              </a:rPr>
              <a:t>.</a:t>
            </a:r>
            <a:r>
              <a:rPr lang="en-US" sz="1600" b="1" dirty="0">
                <a:latin typeface="Century Gothic" panose="020B0502020202020204" pitchFamily="34" charset="0"/>
              </a:rPr>
              <a:t>	</a:t>
            </a:r>
          </a:p>
        </p:txBody>
      </p:sp>
      <p:sp>
        <p:nvSpPr>
          <p:cNvPr id="24" name="TextBox 23">
            <a:extLst>
              <a:ext uri="{FF2B5EF4-FFF2-40B4-BE49-F238E27FC236}">
                <a16:creationId xmlns:a16="http://schemas.microsoft.com/office/drawing/2014/main" id="{A30F94AE-53E8-5A48-95A7-CBF7C8B3DE96}"/>
              </a:ext>
            </a:extLst>
          </p:cNvPr>
          <p:cNvSpPr txBox="1"/>
          <p:nvPr/>
        </p:nvSpPr>
        <p:spPr>
          <a:xfrm>
            <a:off x="103396" y="6233211"/>
            <a:ext cx="6496977" cy="584775"/>
          </a:xfrm>
          <a:prstGeom prst="rect">
            <a:avLst/>
          </a:prstGeom>
          <a:noFill/>
        </p:spPr>
        <p:txBody>
          <a:bodyPr wrap="square" rtlCol="0">
            <a:spAutoFit/>
          </a:bodyPr>
          <a:lstStyle/>
          <a:p>
            <a:r>
              <a:rPr lang="en-US" sz="1600" b="1" dirty="0" err="1">
                <a:latin typeface="Century Gothic" panose="020B0502020202020204" pitchFamily="34" charset="0"/>
              </a:rPr>
              <a:t>pouvoir</a:t>
            </a:r>
            <a:r>
              <a:rPr lang="en-US" sz="1600" b="1" dirty="0">
                <a:latin typeface="Century Gothic" panose="020B0502020202020204" pitchFamily="34" charset="0"/>
              </a:rPr>
              <a:t>		</a:t>
            </a:r>
            <a:r>
              <a:rPr lang="en-US" sz="1600" dirty="0" err="1">
                <a:latin typeface="Century Gothic" panose="020B0502020202020204" pitchFamily="34" charset="0"/>
              </a:rPr>
              <a:t>ils</a:t>
            </a:r>
            <a:r>
              <a:rPr lang="en-US" sz="1600" dirty="0">
                <a:latin typeface="Century Gothic" panose="020B0502020202020204" pitchFamily="34" charset="0"/>
              </a:rPr>
              <a:t>/</a:t>
            </a:r>
            <a:r>
              <a:rPr lang="en-US" sz="1600" dirty="0" err="1">
                <a:latin typeface="Century Gothic" panose="020B0502020202020204" pitchFamily="34" charset="0"/>
              </a:rPr>
              <a:t>elles</a:t>
            </a:r>
            <a:r>
              <a:rPr lang="en-US" sz="1600" dirty="0">
                <a:latin typeface="Century Gothic" panose="020B0502020202020204" pitchFamily="34" charset="0"/>
              </a:rPr>
              <a:t> </a:t>
            </a:r>
            <a:r>
              <a:rPr lang="en-US" sz="1600" dirty="0" err="1">
                <a:latin typeface="Century Gothic" panose="020B0502020202020204" pitchFamily="34" charset="0"/>
              </a:rPr>
              <a:t>peu</a:t>
            </a:r>
            <a:r>
              <a:rPr lang="en-US" sz="1600" b="1" dirty="0" err="1">
                <a:latin typeface="Century Gothic" panose="020B0502020202020204" pitchFamily="34" charset="0"/>
              </a:rPr>
              <a:t>v</a:t>
            </a:r>
            <a:r>
              <a:rPr lang="en-US" sz="1600" i="1" dirty="0" err="1">
                <a:latin typeface="Century Gothic" panose="020B0502020202020204" pitchFamily="34" charset="0"/>
              </a:rPr>
              <a:t>ent</a:t>
            </a:r>
            <a:endParaRPr lang="en-US" sz="1600" i="1" dirty="0">
              <a:latin typeface="Century Gothic" panose="020B0502020202020204" pitchFamily="34" charset="0"/>
            </a:endParaRPr>
          </a:p>
          <a:p>
            <a:r>
              <a:rPr lang="en-US" sz="1600" i="1" dirty="0">
                <a:latin typeface="Century Gothic" panose="020B0502020202020204" pitchFamily="34" charset="0"/>
              </a:rPr>
              <a:t>The stem goes back to </a:t>
            </a:r>
            <a:r>
              <a:rPr lang="en-US" sz="1600" b="1" i="1" dirty="0" err="1">
                <a:latin typeface="Century Gothic" panose="020B0502020202020204" pitchFamily="34" charset="0"/>
              </a:rPr>
              <a:t>peu</a:t>
            </a:r>
            <a:r>
              <a:rPr lang="en-US" sz="1600" b="1" i="1" dirty="0">
                <a:latin typeface="Century Gothic" panose="020B0502020202020204" pitchFamily="34" charset="0"/>
              </a:rPr>
              <a:t>-</a:t>
            </a:r>
            <a:r>
              <a:rPr lang="en-US" sz="1600" i="1" dirty="0">
                <a:latin typeface="Century Gothic" panose="020B0502020202020204" pitchFamily="34" charset="0"/>
              </a:rPr>
              <a:t> like the singular forms and adds </a:t>
            </a:r>
            <a:r>
              <a:rPr lang="en-US" sz="1600" b="1" i="1" dirty="0">
                <a:latin typeface="Century Gothic" panose="020B0502020202020204" pitchFamily="34" charset="0"/>
              </a:rPr>
              <a:t>v</a:t>
            </a:r>
            <a:r>
              <a:rPr lang="en-US" sz="1600" i="1" dirty="0">
                <a:latin typeface="Century Gothic" panose="020B0502020202020204" pitchFamily="34" charset="0"/>
              </a:rPr>
              <a:t>.</a:t>
            </a:r>
          </a:p>
        </p:txBody>
      </p:sp>
      <p:sp>
        <p:nvSpPr>
          <p:cNvPr id="25" name="TextBox 24">
            <a:extLst>
              <a:ext uri="{FF2B5EF4-FFF2-40B4-BE49-F238E27FC236}">
                <a16:creationId xmlns:a16="http://schemas.microsoft.com/office/drawing/2014/main" id="{8D174B96-5CEC-8F47-B034-109516E9DFF0}"/>
              </a:ext>
            </a:extLst>
          </p:cNvPr>
          <p:cNvSpPr txBox="1"/>
          <p:nvPr/>
        </p:nvSpPr>
        <p:spPr>
          <a:xfrm>
            <a:off x="103396" y="6821195"/>
            <a:ext cx="6611819" cy="584775"/>
          </a:xfrm>
          <a:prstGeom prst="rect">
            <a:avLst/>
          </a:prstGeom>
          <a:noFill/>
        </p:spPr>
        <p:txBody>
          <a:bodyPr wrap="square" rtlCol="0">
            <a:spAutoFit/>
          </a:bodyPr>
          <a:lstStyle/>
          <a:p>
            <a:r>
              <a:rPr lang="en-US" sz="1600" b="1" dirty="0" err="1">
                <a:latin typeface="Century Gothic" panose="020B0502020202020204" pitchFamily="34" charset="0"/>
              </a:rPr>
              <a:t>vouloir</a:t>
            </a:r>
            <a:r>
              <a:rPr lang="en-US" sz="1600" b="1" dirty="0">
                <a:latin typeface="Century Gothic" panose="020B0502020202020204" pitchFamily="34" charset="0"/>
              </a:rPr>
              <a:t>		</a:t>
            </a:r>
            <a:r>
              <a:rPr lang="en-US" sz="1600" dirty="0" err="1">
                <a:latin typeface="Century Gothic" panose="020B0502020202020204" pitchFamily="34" charset="0"/>
              </a:rPr>
              <a:t>ils</a:t>
            </a:r>
            <a:r>
              <a:rPr lang="en-US" sz="1600" dirty="0">
                <a:latin typeface="Century Gothic" panose="020B0502020202020204" pitchFamily="34" charset="0"/>
              </a:rPr>
              <a:t>/</a:t>
            </a:r>
            <a:r>
              <a:rPr lang="en-US" sz="1600" dirty="0" err="1">
                <a:latin typeface="Century Gothic" panose="020B0502020202020204" pitchFamily="34" charset="0"/>
              </a:rPr>
              <a:t>elles</a:t>
            </a:r>
            <a:r>
              <a:rPr lang="en-US" sz="1600" dirty="0">
                <a:latin typeface="Century Gothic" panose="020B0502020202020204" pitchFamily="34" charset="0"/>
              </a:rPr>
              <a:t> </a:t>
            </a:r>
            <a:r>
              <a:rPr lang="en-US" sz="1600" dirty="0" err="1">
                <a:latin typeface="Century Gothic" panose="020B0502020202020204" pitchFamily="34" charset="0"/>
              </a:rPr>
              <a:t>veu</a:t>
            </a:r>
            <a:r>
              <a:rPr lang="en-US" sz="1600" b="1" dirty="0" err="1">
                <a:latin typeface="Century Gothic" panose="020B0502020202020204" pitchFamily="34" charset="0"/>
              </a:rPr>
              <a:t>l</a:t>
            </a:r>
            <a:r>
              <a:rPr lang="en-US" sz="1600" i="1" dirty="0" err="1">
                <a:latin typeface="Century Gothic" panose="020B0502020202020204" pitchFamily="34" charset="0"/>
              </a:rPr>
              <a:t>ent</a:t>
            </a:r>
            <a:endParaRPr lang="en-US" sz="1600" i="1" dirty="0">
              <a:latin typeface="Century Gothic" panose="020B0502020202020204" pitchFamily="34" charset="0"/>
            </a:endParaRPr>
          </a:p>
          <a:p>
            <a:r>
              <a:rPr lang="en-US" sz="1600" i="1" dirty="0">
                <a:latin typeface="Century Gothic" panose="020B0502020202020204" pitchFamily="34" charset="0"/>
              </a:rPr>
              <a:t>The stem goes back to </a:t>
            </a:r>
            <a:r>
              <a:rPr lang="en-US" sz="1600" b="1" i="1" dirty="0" err="1">
                <a:latin typeface="Century Gothic" panose="020B0502020202020204" pitchFamily="34" charset="0"/>
              </a:rPr>
              <a:t>veu</a:t>
            </a:r>
            <a:r>
              <a:rPr lang="en-US" sz="1600" b="1" i="1" dirty="0">
                <a:latin typeface="Century Gothic" panose="020B0502020202020204" pitchFamily="34" charset="0"/>
              </a:rPr>
              <a:t>-</a:t>
            </a:r>
            <a:r>
              <a:rPr lang="en-US" sz="1600" i="1" dirty="0">
                <a:latin typeface="Century Gothic" panose="020B0502020202020204" pitchFamily="34" charset="0"/>
              </a:rPr>
              <a:t> like the singular forms and adds</a:t>
            </a:r>
            <a:r>
              <a:rPr lang="en-US" sz="1600" b="1" i="1" dirty="0">
                <a:latin typeface="Century Gothic" panose="020B0502020202020204" pitchFamily="34" charset="0"/>
              </a:rPr>
              <a:t> l.</a:t>
            </a:r>
          </a:p>
        </p:txBody>
      </p:sp>
      <p:sp>
        <p:nvSpPr>
          <p:cNvPr id="26" name="TextBox 25">
            <a:extLst>
              <a:ext uri="{FF2B5EF4-FFF2-40B4-BE49-F238E27FC236}">
                <a16:creationId xmlns:a16="http://schemas.microsoft.com/office/drawing/2014/main" id="{3D54ABC0-1233-BE40-AC73-5037C19A5FB3}"/>
              </a:ext>
            </a:extLst>
          </p:cNvPr>
          <p:cNvSpPr txBox="1"/>
          <p:nvPr/>
        </p:nvSpPr>
        <p:spPr>
          <a:xfrm>
            <a:off x="103396" y="7409179"/>
            <a:ext cx="6674707" cy="584775"/>
          </a:xfrm>
          <a:prstGeom prst="rect">
            <a:avLst/>
          </a:prstGeom>
          <a:noFill/>
        </p:spPr>
        <p:txBody>
          <a:bodyPr wrap="square" rtlCol="0">
            <a:spAutoFit/>
          </a:bodyPr>
          <a:lstStyle/>
          <a:p>
            <a:r>
              <a:rPr lang="en-US" sz="1600" b="1" dirty="0">
                <a:latin typeface="Century Gothic" panose="020B0502020202020204" pitchFamily="34" charset="0"/>
              </a:rPr>
              <a:t>savoir</a:t>
            </a:r>
            <a:r>
              <a:rPr lang="en-US" sz="1600" dirty="0">
                <a:latin typeface="Century Gothic" panose="020B0502020202020204" pitchFamily="34" charset="0"/>
              </a:rPr>
              <a:t>		</a:t>
            </a:r>
            <a:r>
              <a:rPr lang="en-US" sz="1600" dirty="0" err="1">
                <a:latin typeface="Century Gothic" panose="020B0502020202020204" pitchFamily="34" charset="0"/>
              </a:rPr>
              <a:t>ils</a:t>
            </a:r>
            <a:r>
              <a:rPr lang="en-US" sz="1600" dirty="0">
                <a:latin typeface="Century Gothic" panose="020B0502020202020204" pitchFamily="34" charset="0"/>
              </a:rPr>
              <a:t>/</a:t>
            </a:r>
            <a:r>
              <a:rPr lang="en-US" sz="1600" dirty="0" err="1">
                <a:latin typeface="Century Gothic" panose="020B0502020202020204" pitchFamily="34" charset="0"/>
              </a:rPr>
              <a:t>elles</a:t>
            </a:r>
            <a:r>
              <a:rPr lang="en-US" sz="1600" dirty="0">
                <a:latin typeface="Century Gothic" panose="020B0502020202020204" pitchFamily="34" charset="0"/>
              </a:rPr>
              <a:t> </a:t>
            </a:r>
            <a:r>
              <a:rPr lang="en-US" sz="1600" dirty="0" err="1">
                <a:latin typeface="Century Gothic" panose="020B0502020202020204" pitchFamily="34" charset="0"/>
              </a:rPr>
              <a:t>sa</a:t>
            </a:r>
            <a:r>
              <a:rPr lang="en-US" sz="1600" b="1" dirty="0" err="1">
                <a:latin typeface="Century Gothic" panose="020B0502020202020204" pitchFamily="34" charset="0"/>
              </a:rPr>
              <a:t>v</a:t>
            </a:r>
            <a:r>
              <a:rPr lang="en-US" sz="1600" i="1" dirty="0" err="1">
                <a:latin typeface="Century Gothic" panose="020B0502020202020204" pitchFamily="34" charset="0"/>
              </a:rPr>
              <a:t>ent</a:t>
            </a:r>
            <a:endParaRPr lang="en-US" sz="1600" i="1" dirty="0">
              <a:latin typeface="Century Gothic" panose="020B0502020202020204" pitchFamily="34" charset="0"/>
            </a:endParaRPr>
          </a:p>
          <a:p>
            <a:r>
              <a:rPr lang="en-US" sz="1600" dirty="0">
                <a:latin typeface="Century Gothic" panose="020B0502020202020204" pitchFamily="34" charset="0"/>
              </a:rPr>
              <a:t>The stem stays the same as the other plural forms. </a:t>
            </a:r>
          </a:p>
        </p:txBody>
      </p:sp>
      <p:sp>
        <p:nvSpPr>
          <p:cNvPr id="18" name="TextBox 17">
            <a:extLst>
              <a:ext uri="{FF2B5EF4-FFF2-40B4-BE49-F238E27FC236}">
                <a16:creationId xmlns:a16="http://schemas.microsoft.com/office/drawing/2014/main" id="{22079157-CA14-294E-8D51-840032F7E95E}"/>
              </a:ext>
            </a:extLst>
          </p:cNvPr>
          <p:cNvSpPr txBox="1"/>
          <p:nvPr/>
        </p:nvSpPr>
        <p:spPr>
          <a:xfrm>
            <a:off x="103396" y="7997163"/>
            <a:ext cx="6749786" cy="338554"/>
          </a:xfrm>
          <a:prstGeom prst="rect">
            <a:avLst/>
          </a:prstGeom>
          <a:noFill/>
        </p:spPr>
        <p:txBody>
          <a:bodyPr wrap="square" rtlCol="0">
            <a:spAutoFit/>
          </a:bodyPr>
          <a:lstStyle/>
          <a:p>
            <a:r>
              <a:rPr lang="en-US" sz="1600" dirty="0">
                <a:latin typeface="Century Gothic" panose="020B0502020202020204" pitchFamily="34" charset="0"/>
              </a:rPr>
              <a:t>Remember the sentence structure with modal verbs:</a:t>
            </a:r>
          </a:p>
        </p:txBody>
      </p:sp>
      <p:sp>
        <p:nvSpPr>
          <p:cNvPr id="19" name="TextBox 18">
            <a:extLst>
              <a:ext uri="{FF2B5EF4-FFF2-40B4-BE49-F238E27FC236}">
                <a16:creationId xmlns:a16="http://schemas.microsoft.com/office/drawing/2014/main" id="{68501DB5-70B0-2340-8122-3BD5EFF01A48}"/>
              </a:ext>
            </a:extLst>
          </p:cNvPr>
          <p:cNvSpPr txBox="1"/>
          <p:nvPr/>
        </p:nvSpPr>
        <p:spPr>
          <a:xfrm>
            <a:off x="103396" y="8338926"/>
            <a:ext cx="6749786" cy="338554"/>
          </a:xfrm>
          <a:prstGeom prst="rect">
            <a:avLst/>
          </a:prstGeom>
          <a:noFill/>
        </p:spPr>
        <p:txBody>
          <a:bodyPr wrap="square" rtlCol="0">
            <a:spAutoFit/>
          </a:bodyPr>
          <a:lstStyle/>
          <a:p>
            <a:r>
              <a:rPr lang="en-US" sz="1600" dirty="0">
                <a:latin typeface="Century Gothic" panose="020B0502020202020204" pitchFamily="34" charset="0"/>
              </a:rPr>
              <a:t>modal verb in short form + main verb in long form (infinitive)</a:t>
            </a:r>
          </a:p>
        </p:txBody>
      </p:sp>
      <p:sp>
        <p:nvSpPr>
          <p:cNvPr id="20" name="TextBox 19">
            <a:extLst>
              <a:ext uri="{FF2B5EF4-FFF2-40B4-BE49-F238E27FC236}">
                <a16:creationId xmlns:a16="http://schemas.microsoft.com/office/drawing/2014/main" id="{8DBD653F-5A7A-9740-B3A9-C08FFFAC4114}"/>
              </a:ext>
            </a:extLst>
          </p:cNvPr>
          <p:cNvSpPr txBox="1"/>
          <p:nvPr/>
        </p:nvSpPr>
        <p:spPr>
          <a:xfrm>
            <a:off x="103396" y="8680683"/>
            <a:ext cx="6749786" cy="338554"/>
          </a:xfrm>
          <a:prstGeom prst="rect">
            <a:avLst/>
          </a:prstGeom>
          <a:noFill/>
        </p:spPr>
        <p:txBody>
          <a:bodyPr wrap="square" rtlCol="0">
            <a:spAutoFit/>
          </a:bodyPr>
          <a:lstStyle/>
          <a:p>
            <a:r>
              <a:rPr lang="en-US" sz="1600" dirty="0">
                <a:latin typeface="Century Gothic" panose="020B0502020202020204" pitchFamily="34" charset="0"/>
              </a:rPr>
              <a:t>Nous </a:t>
            </a:r>
            <a:r>
              <a:rPr lang="en-US" sz="1600" dirty="0" err="1">
                <a:latin typeface="Century Gothic" panose="020B0502020202020204" pitchFamily="34" charset="0"/>
              </a:rPr>
              <a:t>voulons</a:t>
            </a:r>
            <a:r>
              <a:rPr lang="en-US" sz="1600" dirty="0">
                <a:latin typeface="Century Gothic" panose="020B0502020202020204" pitchFamily="34" charset="0"/>
              </a:rPr>
              <a:t> </a:t>
            </a:r>
            <a:r>
              <a:rPr lang="en-US" sz="1600" dirty="0" err="1">
                <a:latin typeface="Century Gothic" panose="020B0502020202020204" pitchFamily="34" charset="0"/>
              </a:rPr>
              <a:t>jouer</a:t>
            </a:r>
            <a:r>
              <a:rPr lang="en-US" sz="1600" dirty="0">
                <a:latin typeface="Century Gothic" panose="020B0502020202020204" pitchFamily="34" charset="0"/>
              </a:rPr>
              <a:t> le jeu.		We want to play the game.</a:t>
            </a:r>
          </a:p>
        </p:txBody>
      </p:sp>
      <p:pic>
        <p:nvPicPr>
          <p:cNvPr id="21" name="Picture 20">
            <a:extLst>
              <a:ext uri="{FF2B5EF4-FFF2-40B4-BE49-F238E27FC236}">
                <a16:creationId xmlns:a16="http://schemas.microsoft.com/office/drawing/2014/main" id="{5B50657B-6AED-A64D-A7BE-D85472DA22DB}"/>
              </a:ex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0156" y1="35731" x2="40156" y2="35731"/>
                        <a14:foregroundMark x1="54766" y1="31295" x2="54766" y2="31295"/>
                        <a14:foregroundMark x1="45469" y1="34652" x2="45469" y2="34652"/>
                        <a14:foregroundMark x1="27734" y1="24460" x2="27734" y2="24460"/>
                        <a14:foregroundMark x1="25938" y1="29616" x2="25938" y2="29616"/>
                        <a14:foregroundMark x1="30156" y1="32974" x2="30156" y2="32974"/>
                        <a14:foregroundMark x1="31953" y1="27818" x2="31953" y2="27818"/>
                        <a14:foregroundMark x1="42109" y1="24101" x2="42109" y2="24101"/>
                        <a14:foregroundMark x1="36563" y1="21343" x2="36563" y2="21343"/>
                        <a14:foregroundMark x1="46328" y1="18705" x2="46328" y2="18705"/>
                        <a14:foregroundMark x1="56328" y1="16307" x2="56328" y2="16307"/>
                        <a14:foregroundMark x1="55625" y1="22062" x2="55625" y2="22062"/>
                        <a14:foregroundMark x1="60078" y1="27218" x2="60078" y2="27218"/>
                        <a14:foregroundMark x1="61875" y1="22782" x2="61875" y2="22782"/>
                      </a14:backgroundRemoval>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233669" y="7379737"/>
            <a:ext cx="1893271" cy="1233584"/>
          </a:xfrm>
          <a:prstGeom prst="rect">
            <a:avLst/>
          </a:prstGeom>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22</a:t>
            </a:r>
          </a:p>
        </p:txBody>
      </p:sp>
    </p:spTree>
    <p:extLst>
      <p:ext uri="{BB962C8B-B14F-4D97-AF65-F5344CB8AC3E}">
        <p14:creationId xmlns:p14="http://schemas.microsoft.com/office/powerpoint/2010/main" val="2541312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6E02BA-5AAD-294A-A88A-5E0DBE661CD7}"/>
              </a:ext>
            </a:extLst>
          </p:cNvPr>
          <p:cNvSpPr/>
          <p:nvPr/>
        </p:nvSpPr>
        <p:spPr>
          <a:xfrm>
            <a:off x="103396" y="165624"/>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Modal </a:t>
            </a: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in the </a:t>
            </a:r>
            <a:r>
              <a:rPr lang="fr-FR" b="1" dirty="0" err="1">
                <a:solidFill>
                  <a:srgbClr val="000000"/>
                </a:solidFill>
                <a:latin typeface="Century Gothic" panose="020B0502020202020204" pitchFamily="34" charset="0"/>
              </a:rPr>
              <a:t>negative</a:t>
            </a:r>
            <a:endParaRPr lang="en-GB" dirty="0">
              <a:solidFill>
                <a:srgbClr val="000000"/>
              </a:solidFill>
              <a:latin typeface="Century Gothic" panose="020B0502020202020204" pitchFamily="34" charset="0"/>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3" name="TextBox 12">
            <a:extLst>
              <a:ext uri="{FF2B5EF4-FFF2-40B4-BE49-F238E27FC236}">
                <a16:creationId xmlns:a16="http://schemas.microsoft.com/office/drawing/2014/main" id="{002832D9-8ADC-4A44-95F5-1252169407CC}"/>
              </a:ext>
            </a:extLst>
          </p:cNvPr>
          <p:cNvSpPr txBox="1"/>
          <p:nvPr/>
        </p:nvSpPr>
        <p:spPr>
          <a:xfrm>
            <a:off x="103396" y="618846"/>
            <a:ext cx="6749786" cy="584775"/>
          </a:xfrm>
          <a:prstGeom prst="rect">
            <a:avLst/>
          </a:prstGeom>
          <a:noFill/>
        </p:spPr>
        <p:txBody>
          <a:bodyPr wrap="square" rtlCol="0">
            <a:spAutoFit/>
          </a:bodyPr>
          <a:lstStyle/>
          <a:p>
            <a:r>
              <a:rPr lang="en-US" sz="1600" dirty="0">
                <a:latin typeface="Century Gothic" panose="020B0502020202020204" pitchFamily="34" charset="0"/>
              </a:rPr>
              <a:t>Remember: to make a sentence with two or more verbs negative, we add </a:t>
            </a:r>
            <a:r>
              <a:rPr lang="en-US" sz="1600" b="1" dirty="0">
                <a:latin typeface="Century Gothic" panose="020B0502020202020204" pitchFamily="34" charset="0"/>
              </a:rPr>
              <a:t>ne…pas </a:t>
            </a:r>
            <a:r>
              <a:rPr lang="en-US" sz="1600" dirty="0">
                <a:latin typeface="Century Gothic" panose="020B0502020202020204" pitchFamily="34" charset="0"/>
              </a:rPr>
              <a:t>around the </a:t>
            </a:r>
            <a:r>
              <a:rPr lang="en-US" sz="1600" b="1" dirty="0">
                <a:latin typeface="Century Gothic" panose="020B0502020202020204" pitchFamily="34" charset="0"/>
              </a:rPr>
              <a:t>first verb </a:t>
            </a:r>
            <a:r>
              <a:rPr lang="en-US" sz="1600" dirty="0">
                <a:latin typeface="Century Gothic" panose="020B0502020202020204" pitchFamily="34" charset="0"/>
              </a:rPr>
              <a:t>in </a:t>
            </a:r>
            <a:r>
              <a:rPr lang="en-US" sz="1600" b="1" dirty="0">
                <a:latin typeface="Century Gothic" panose="020B0502020202020204" pitchFamily="34" charset="0"/>
              </a:rPr>
              <a:t>short form</a:t>
            </a:r>
            <a:r>
              <a:rPr lang="en-US" sz="1600" dirty="0">
                <a:latin typeface="Century Gothic" panose="020B0502020202020204" pitchFamily="34" charset="0"/>
              </a:rPr>
              <a:t>. </a:t>
            </a:r>
          </a:p>
        </p:txBody>
      </p:sp>
      <p:sp>
        <p:nvSpPr>
          <p:cNvPr id="14" name="TextBox 13">
            <a:extLst>
              <a:ext uri="{FF2B5EF4-FFF2-40B4-BE49-F238E27FC236}">
                <a16:creationId xmlns:a16="http://schemas.microsoft.com/office/drawing/2014/main" id="{901266AB-7732-9A47-873B-B02DD19B9B94}"/>
              </a:ext>
            </a:extLst>
          </p:cNvPr>
          <p:cNvSpPr txBox="1"/>
          <p:nvPr/>
        </p:nvSpPr>
        <p:spPr>
          <a:xfrm>
            <a:off x="103396" y="1203621"/>
            <a:ext cx="3325604" cy="584775"/>
          </a:xfrm>
          <a:prstGeom prst="rect">
            <a:avLst/>
          </a:prstGeom>
          <a:noFill/>
        </p:spPr>
        <p:txBody>
          <a:bodyPr wrap="square" rtlCol="0">
            <a:spAutoFit/>
          </a:bodyPr>
          <a:lstStyle/>
          <a:p>
            <a:r>
              <a:rPr lang="en-US" sz="1600" dirty="0">
                <a:latin typeface="Century Gothic" panose="020B0502020202020204" pitchFamily="34" charset="0"/>
              </a:rPr>
              <a:t>nous </a:t>
            </a:r>
            <a:r>
              <a:rPr lang="en-US" sz="1600" i="1" dirty="0" err="1">
                <a:latin typeface="Century Gothic" panose="020B0502020202020204" pitchFamily="34" charset="0"/>
              </a:rPr>
              <a:t>voulons</a:t>
            </a:r>
            <a:r>
              <a:rPr lang="en-US" sz="1600" dirty="0">
                <a:latin typeface="Century Gothic" panose="020B0502020202020204" pitchFamily="34" charset="0"/>
              </a:rPr>
              <a:t> chanter.</a:t>
            </a:r>
          </a:p>
          <a:p>
            <a:r>
              <a:rPr lang="en-US" sz="1600" i="1" dirty="0">
                <a:latin typeface="Century Gothic" panose="020B0502020202020204" pitchFamily="34" charset="0"/>
              </a:rPr>
              <a:t>We want to sing.</a:t>
            </a:r>
            <a:r>
              <a:rPr lang="en-US" sz="1600" dirty="0">
                <a:latin typeface="Century Gothic" panose="020B0502020202020204" pitchFamily="34" charset="0"/>
              </a:rPr>
              <a:t> </a:t>
            </a:r>
          </a:p>
        </p:txBody>
      </p:sp>
      <p:sp>
        <p:nvSpPr>
          <p:cNvPr id="15" name="TextBox 14">
            <a:extLst>
              <a:ext uri="{FF2B5EF4-FFF2-40B4-BE49-F238E27FC236}">
                <a16:creationId xmlns:a16="http://schemas.microsoft.com/office/drawing/2014/main" id="{50AAABD1-7540-7C4F-8638-E32BDD95DD8C}"/>
              </a:ext>
            </a:extLst>
          </p:cNvPr>
          <p:cNvSpPr txBox="1"/>
          <p:nvPr/>
        </p:nvSpPr>
        <p:spPr>
          <a:xfrm>
            <a:off x="3183555" y="1203621"/>
            <a:ext cx="3235174" cy="584775"/>
          </a:xfrm>
          <a:prstGeom prst="rect">
            <a:avLst/>
          </a:prstGeom>
          <a:noFill/>
        </p:spPr>
        <p:txBody>
          <a:bodyPr wrap="square" rtlCol="0">
            <a:spAutoFit/>
          </a:bodyPr>
          <a:lstStyle/>
          <a:p>
            <a:r>
              <a:rPr lang="en-US" sz="1600" dirty="0">
                <a:latin typeface="Century Gothic" panose="020B0502020202020204" pitchFamily="34" charset="0"/>
              </a:rPr>
              <a:t>nous </a:t>
            </a:r>
            <a:r>
              <a:rPr lang="en-US" sz="1600" b="1" dirty="0">
                <a:latin typeface="Century Gothic" panose="020B0502020202020204" pitchFamily="34" charset="0"/>
              </a:rPr>
              <a:t>ne</a:t>
            </a:r>
            <a:r>
              <a:rPr lang="en-US" sz="1600" dirty="0">
                <a:latin typeface="Century Gothic" panose="020B0502020202020204" pitchFamily="34" charset="0"/>
              </a:rPr>
              <a:t> </a:t>
            </a:r>
            <a:r>
              <a:rPr lang="en-US" sz="1600" i="1" dirty="0" err="1">
                <a:latin typeface="Century Gothic" panose="020B0502020202020204" pitchFamily="34" charset="0"/>
              </a:rPr>
              <a:t>voulons</a:t>
            </a:r>
            <a:r>
              <a:rPr lang="en-US" sz="1600" dirty="0">
                <a:latin typeface="Century Gothic" panose="020B0502020202020204" pitchFamily="34" charset="0"/>
              </a:rPr>
              <a:t> </a:t>
            </a:r>
            <a:r>
              <a:rPr lang="en-US" sz="1600" b="1" dirty="0">
                <a:latin typeface="Century Gothic" panose="020B0502020202020204" pitchFamily="34" charset="0"/>
              </a:rPr>
              <a:t>pas</a:t>
            </a:r>
            <a:r>
              <a:rPr lang="en-US" sz="1600" dirty="0">
                <a:latin typeface="Century Gothic" panose="020B0502020202020204" pitchFamily="34" charset="0"/>
              </a:rPr>
              <a:t> chanter.</a:t>
            </a:r>
          </a:p>
          <a:p>
            <a:r>
              <a:rPr lang="en-US" sz="1600" dirty="0">
                <a:latin typeface="Century Gothic" panose="020B0502020202020204" pitchFamily="34" charset="0"/>
              </a:rPr>
              <a:t>We don’t want to sing. </a:t>
            </a:r>
          </a:p>
        </p:txBody>
      </p:sp>
      <p:sp>
        <p:nvSpPr>
          <p:cNvPr id="36" name="Rectangle 35">
            <a:extLst>
              <a:ext uri="{FF2B5EF4-FFF2-40B4-BE49-F238E27FC236}">
                <a16:creationId xmlns:a16="http://schemas.microsoft.com/office/drawing/2014/main" id="{193DBFD8-BC7E-6945-AC42-D78FC306B721}"/>
              </a:ext>
              <a:ext uri="{C183D7F6-B498-43B3-948B-1728B52AA6E4}">
                <adec:decorative xmlns:adec="http://schemas.microsoft.com/office/drawing/2017/decorative" val="1"/>
              </a:ext>
            </a:extLst>
          </p:cNvPr>
          <p:cNvSpPr/>
          <p:nvPr/>
        </p:nvSpPr>
        <p:spPr>
          <a:xfrm>
            <a:off x="181807" y="1828617"/>
            <a:ext cx="5876497" cy="68390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7" name="Title 1">
            <a:extLst>
              <a:ext uri="{FF2B5EF4-FFF2-40B4-BE49-F238E27FC236}">
                <a16:creationId xmlns:a16="http://schemas.microsoft.com/office/drawing/2014/main" id="{81EBA235-DD35-844C-8BEC-ED67770CE4DE}"/>
              </a:ext>
            </a:extLst>
          </p:cNvPr>
          <p:cNvSpPr>
            <a:spLocks noGrp="1"/>
          </p:cNvSpPr>
          <p:nvPr>
            <p:ph type="title"/>
          </p:nvPr>
        </p:nvSpPr>
        <p:spPr>
          <a:xfrm>
            <a:off x="146205" y="1928683"/>
            <a:ext cx="5865695" cy="444473"/>
          </a:xfrm>
        </p:spPr>
        <p:txBody>
          <a:bodyPr/>
          <a:lstStyle/>
          <a:p>
            <a:pPr rtl="0" eaLnBrk="1" fontAlgn="base" latinLnBrk="0" hangingPunct="1"/>
            <a:r>
              <a:rPr lang="en-GB" sz="2000" b="1" kern="1200" dirty="0">
                <a:solidFill>
                  <a:srgbClr val="FFFFFF"/>
                </a:solidFill>
                <a:effectLst/>
                <a:latin typeface="Century Gothic" panose="020B0502020202020204" pitchFamily="34" charset="0"/>
                <a:ea typeface="+mn-ea"/>
                <a:cs typeface="+mn-cs"/>
              </a:rPr>
              <a:t>Talking about what you can(not), must (not) and (don’t) want to do at work</a:t>
            </a:r>
            <a:endParaRPr lang="en-GB" dirty="0">
              <a:effectLst/>
            </a:endParaRPr>
          </a:p>
        </p:txBody>
      </p:sp>
      <p:graphicFrame>
        <p:nvGraphicFramePr>
          <p:cNvPr id="16" name="Table 15">
            <a:extLst>
              <a:ext uri="{FF2B5EF4-FFF2-40B4-BE49-F238E27FC236}">
                <a16:creationId xmlns:a16="http://schemas.microsoft.com/office/drawing/2014/main" id="{BBE5FC03-0FE5-D841-A838-278EDB461C76}"/>
              </a:ext>
            </a:extLst>
          </p:cNvPr>
          <p:cNvGraphicFramePr>
            <a:graphicFrameLocks noGrp="1"/>
          </p:cNvGraphicFramePr>
          <p:nvPr>
            <p:extLst>
              <p:ext uri="{D42A27DB-BD31-4B8C-83A1-F6EECF244321}">
                <p14:modId xmlns:p14="http://schemas.microsoft.com/office/powerpoint/2010/main" val="2364650616"/>
              </p:ext>
            </p:extLst>
          </p:nvPr>
        </p:nvGraphicFramePr>
        <p:xfrm>
          <a:off x="181807" y="2629598"/>
          <a:ext cx="5893513" cy="6314880"/>
        </p:xfrm>
        <a:graphic>
          <a:graphicData uri="http://schemas.openxmlformats.org/drawingml/2006/table">
            <a:tbl>
              <a:tblPr>
                <a:tableStyleId>{5940675A-B579-460E-94D1-54222C63F5DA}</a:tableStyleId>
              </a:tblPr>
              <a:tblGrid>
                <a:gridCol w="572112">
                  <a:extLst>
                    <a:ext uri="{9D8B030D-6E8A-4147-A177-3AD203B41FA5}">
                      <a16:colId xmlns:a16="http://schemas.microsoft.com/office/drawing/2014/main" val="2510458304"/>
                    </a:ext>
                  </a:extLst>
                </a:gridCol>
                <a:gridCol w="1725663">
                  <a:extLst>
                    <a:ext uri="{9D8B030D-6E8A-4147-A177-3AD203B41FA5}">
                      <a16:colId xmlns:a16="http://schemas.microsoft.com/office/drawing/2014/main" val="2576834893"/>
                    </a:ext>
                  </a:extLst>
                </a:gridCol>
                <a:gridCol w="3595738">
                  <a:extLst>
                    <a:ext uri="{9D8B030D-6E8A-4147-A177-3AD203B41FA5}">
                      <a16:colId xmlns:a16="http://schemas.microsoft.com/office/drawing/2014/main" val="3222018720"/>
                    </a:ext>
                  </a:extLst>
                </a:gridCol>
              </a:tblGrid>
              <a:tr h="280800">
                <a:tc>
                  <a:txBody>
                    <a:bodyPr/>
                    <a:lstStyle/>
                    <a:p>
                      <a:pPr algn="ctr">
                        <a:lnSpc>
                          <a:spcPct val="100000"/>
                        </a:lnSpc>
                      </a:pP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nous devons</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we must, we have to</a:t>
                      </a:r>
                    </a:p>
                  </a:txBody>
                  <a:tcPr marL="54000" marR="54000" marT="21600" marB="21600" anchor="b"/>
                </a:tc>
                <a:extLst>
                  <a:ext uri="{0D108BD9-81ED-4DB2-BD59-A6C34878D82A}">
                    <a16:rowId xmlns:a16="http://schemas.microsoft.com/office/drawing/2014/main" val="1909957860"/>
                  </a:ext>
                </a:extLst>
              </a:tr>
              <a:tr h="280800">
                <a:tc>
                  <a:txBody>
                    <a:bodyPr/>
                    <a:lstStyle/>
                    <a:p>
                      <a:pPr algn="ctr">
                        <a:lnSpc>
                          <a:spcPct val="100000"/>
                        </a:lnSpc>
                      </a:pP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vous devez</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you (formal/pl) must, have to</a:t>
                      </a:r>
                    </a:p>
                  </a:txBody>
                  <a:tcPr marL="54000" marR="54000" marT="21600" marB="21600" anchor="b"/>
                </a:tc>
                <a:extLst>
                  <a:ext uri="{0D108BD9-81ED-4DB2-BD59-A6C34878D82A}">
                    <a16:rowId xmlns:a16="http://schemas.microsoft.com/office/drawing/2014/main" val="141838412"/>
                  </a:ext>
                </a:extLst>
              </a:tr>
              <a:tr h="280800">
                <a:tc>
                  <a:txBody>
                    <a:bodyPr/>
                    <a:lstStyle/>
                    <a:p>
                      <a:pPr algn="ctr">
                        <a:lnSpc>
                          <a:spcPct val="100000"/>
                        </a:lnSpc>
                      </a:pP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ils/elles doivent</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they must,they have to</a:t>
                      </a:r>
                    </a:p>
                  </a:txBody>
                  <a:tcPr marL="54000" marR="54000" marT="21600" marB="21600" anchor="b"/>
                </a:tc>
                <a:extLst>
                  <a:ext uri="{0D108BD9-81ED-4DB2-BD59-A6C34878D82A}">
                    <a16:rowId xmlns:a16="http://schemas.microsoft.com/office/drawing/2014/main" val="3102503621"/>
                  </a:ext>
                </a:extLst>
              </a:tr>
              <a:tr h="280800">
                <a:tc>
                  <a:txBody>
                    <a:bodyPr/>
                    <a:lstStyle/>
                    <a:p>
                      <a:pPr algn="ctr">
                        <a:lnSpc>
                          <a:spcPct val="100000"/>
                        </a:lnSpc>
                      </a:pP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ils/elles peuvent</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they can, they are able to</a:t>
                      </a:r>
                    </a:p>
                  </a:txBody>
                  <a:tcPr marL="54000" marR="54000" marT="21600" marB="21600" anchor="b"/>
                </a:tc>
                <a:extLst>
                  <a:ext uri="{0D108BD9-81ED-4DB2-BD59-A6C34878D82A}">
                    <a16:rowId xmlns:a16="http://schemas.microsoft.com/office/drawing/2014/main" val="3029552813"/>
                  </a:ext>
                </a:extLst>
              </a:tr>
              <a:tr h="280800">
                <a:tc>
                  <a:txBody>
                    <a:bodyPr/>
                    <a:lstStyle/>
                    <a:p>
                      <a:pPr algn="ctr">
                        <a:lnSpc>
                          <a:spcPct val="100000"/>
                        </a:lnSpc>
                      </a:pP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ils/elles savent</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they know how to, knowing how to</a:t>
                      </a:r>
                    </a:p>
                  </a:txBody>
                  <a:tcPr marL="54000" marR="54000" marT="21600" marB="21600" anchor="b"/>
                </a:tc>
                <a:extLst>
                  <a:ext uri="{0D108BD9-81ED-4DB2-BD59-A6C34878D82A}">
                    <a16:rowId xmlns:a16="http://schemas.microsoft.com/office/drawing/2014/main" val="2368745537"/>
                  </a:ext>
                </a:extLst>
              </a:tr>
              <a:tr h="280800">
                <a:tc>
                  <a:txBody>
                    <a:bodyPr/>
                    <a:lstStyle/>
                    <a:p>
                      <a:pPr algn="ctr">
                        <a:lnSpc>
                          <a:spcPct val="100000"/>
                        </a:lnSpc>
                      </a:pP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ils/elles veulent</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they want (to)</a:t>
                      </a:r>
                    </a:p>
                  </a:txBody>
                  <a:tcPr marL="54000" marR="54000" marT="21600" marB="21600" anchor="b"/>
                </a:tc>
                <a:extLst>
                  <a:ext uri="{0D108BD9-81ED-4DB2-BD59-A6C34878D82A}">
                    <a16:rowId xmlns:a16="http://schemas.microsoft.com/office/drawing/2014/main" val="4004641935"/>
                  </a:ext>
                </a:extLst>
              </a:tr>
              <a:tr h="280800">
                <a:tc>
                  <a:txBody>
                    <a:bodyPr/>
                    <a:lstStyle/>
                    <a:p>
                      <a:pPr algn="ctr">
                        <a:lnSpc>
                          <a:spcPct val="100000"/>
                        </a:lnSpc>
                      </a:pPr>
                      <a:r>
                        <a:rPr lang="en-GB" sz="1600" i="1" dirty="0">
                          <a:effectLst/>
                          <a:latin typeface="Century Gothic" panose="020B0502020202020204" pitchFamily="34" charset="0"/>
                        </a:rPr>
                        <a:t>n</a:t>
                      </a: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l'entreprise (f)</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company</a:t>
                      </a:r>
                    </a:p>
                  </a:txBody>
                  <a:tcPr marL="54000" marR="54000" marT="21600" marB="21600" anchor="b"/>
                </a:tc>
                <a:extLst>
                  <a:ext uri="{0D108BD9-81ED-4DB2-BD59-A6C34878D82A}">
                    <a16:rowId xmlns:a16="http://schemas.microsoft.com/office/drawing/2014/main" val="1104548357"/>
                  </a:ext>
                </a:extLst>
              </a:tr>
              <a:tr h="280800">
                <a:tc>
                  <a:txBody>
                    <a:bodyPr/>
                    <a:lstStyle/>
                    <a:p>
                      <a:pPr algn="ctr">
                        <a:lnSpc>
                          <a:spcPct val="100000"/>
                        </a:lnSpc>
                      </a:pPr>
                      <a:r>
                        <a:rPr lang="en-GB" sz="1600" i="1" dirty="0">
                          <a:effectLst/>
                          <a:latin typeface="Century Gothic" panose="020B0502020202020204" pitchFamily="34" charset="0"/>
                        </a:rPr>
                        <a:t>n</a:t>
                      </a: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l'attitude (f)</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attitude</a:t>
                      </a:r>
                    </a:p>
                  </a:txBody>
                  <a:tcPr marL="54000" marR="54000" marT="21600" marB="21600" anchor="b"/>
                </a:tc>
                <a:extLst>
                  <a:ext uri="{0D108BD9-81ED-4DB2-BD59-A6C34878D82A}">
                    <a16:rowId xmlns:a16="http://schemas.microsoft.com/office/drawing/2014/main" val="736683062"/>
                  </a:ext>
                </a:extLst>
              </a:tr>
              <a:tr h="280800">
                <a:tc>
                  <a:txBody>
                    <a:bodyPr/>
                    <a:lstStyle/>
                    <a:p>
                      <a:pPr algn="ctr">
                        <a:lnSpc>
                          <a:spcPct val="100000"/>
                        </a:lnSpc>
                      </a:pPr>
                      <a:r>
                        <a:rPr lang="en-GB" sz="1600" i="1" dirty="0">
                          <a:effectLst/>
                          <a:latin typeface="Century Gothic" panose="020B0502020202020204" pitchFamily="34" charset="0"/>
                        </a:rPr>
                        <a:t>n</a:t>
                      </a: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le collègue</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colleague (m)</a:t>
                      </a:r>
                    </a:p>
                  </a:txBody>
                  <a:tcPr marL="54000" marR="54000" marT="21600" marB="21600" anchor="b"/>
                </a:tc>
                <a:extLst>
                  <a:ext uri="{0D108BD9-81ED-4DB2-BD59-A6C34878D82A}">
                    <a16:rowId xmlns:a16="http://schemas.microsoft.com/office/drawing/2014/main" val="3461358345"/>
                  </a:ext>
                </a:extLst>
              </a:tr>
              <a:tr h="280800">
                <a:tc>
                  <a:txBody>
                    <a:bodyPr/>
                    <a:lstStyle/>
                    <a:p>
                      <a:pPr algn="ctr">
                        <a:lnSpc>
                          <a:spcPct val="100000"/>
                        </a:lnSpc>
                      </a:pPr>
                      <a:r>
                        <a:rPr lang="en-GB" sz="1600" i="1" dirty="0">
                          <a:effectLst/>
                          <a:latin typeface="Century Gothic" panose="020B0502020202020204" pitchFamily="34" charset="0"/>
                        </a:rPr>
                        <a:t>n</a:t>
                      </a: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la collègue</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colleague (f)</a:t>
                      </a:r>
                    </a:p>
                  </a:txBody>
                  <a:tcPr marL="54000" marR="54000" marT="21600" marB="21600" anchor="b"/>
                </a:tc>
                <a:extLst>
                  <a:ext uri="{0D108BD9-81ED-4DB2-BD59-A6C34878D82A}">
                    <a16:rowId xmlns:a16="http://schemas.microsoft.com/office/drawing/2014/main" val="3789332270"/>
                  </a:ext>
                </a:extLst>
              </a:tr>
              <a:tr h="280800">
                <a:tc>
                  <a:txBody>
                    <a:bodyPr/>
                    <a:lstStyle/>
                    <a:p>
                      <a:pPr algn="ctr">
                        <a:lnSpc>
                          <a:spcPct val="100000"/>
                        </a:lnSpc>
                      </a:pPr>
                      <a:r>
                        <a:rPr lang="en-GB" sz="1600" i="1" dirty="0">
                          <a:effectLst/>
                          <a:latin typeface="Century Gothic" panose="020B0502020202020204" pitchFamily="34" charset="0"/>
                        </a:rPr>
                        <a:t>n</a:t>
                      </a: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directeur</a:t>
                      </a:r>
                      <a:endParaRPr lang="en-GB" sz="1600" b="0" i="0" u="none" strike="noStrike" dirty="0">
                        <a:solidFill>
                          <a:srgbClr val="000000"/>
                        </a:solidFill>
                        <a:effectLst/>
                        <a:latin typeface="Century Gothic" panose="020B0502020202020204" pitchFamily="34" charset="0"/>
                      </a:endParaRP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headteacher, manager (m.)</a:t>
                      </a:r>
                    </a:p>
                  </a:txBody>
                  <a:tcPr marL="54000" marR="54000" marT="21600" marB="21600" anchor="b"/>
                </a:tc>
                <a:extLst>
                  <a:ext uri="{0D108BD9-81ED-4DB2-BD59-A6C34878D82A}">
                    <a16:rowId xmlns:a16="http://schemas.microsoft.com/office/drawing/2014/main" val="4129438098"/>
                  </a:ext>
                </a:extLst>
              </a:tr>
              <a:tr h="280800">
                <a:tc>
                  <a:txBody>
                    <a:bodyPr/>
                    <a:lstStyle/>
                    <a:p>
                      <a:pPr algn="ctr">
                        <a:lnSpc>
                          <a:spcPct val="100000"/>
                        </a:lnSpc>
                      </a:pPr>
                      <a:r>
                        <a:rPr lang="en-GB" sz="1600" i="1" dirty="0">
                          <a:effectLst/>
                          <a:latin typeface="Century Gothic" panose="020B0502020202020204" pitchFamily="34" charset="0"/>
                        </a:rPr>
                        <a:t>n</a:t>
                      </a: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directrice</a:t>
                      </a:r>
                      <a:endParaRPr lang="en-GB" sz="1600" b="0" i="0" u="none" strike="noStrike" dirty="0">
                        <a:solidFill>
                          <a:srgbClr val="000000"/>
                        </a:solidFill>
                        <a:effectLst/>
                        <a:latin typeface="Century Gothic" panose="020B0502020202020204" pitchFamily="34" charset="0"/>
                      </a:endParaRP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headteacher, manager (f)</a:t>
                      </a:r>
                    </a:p>
                  </a:txBody>
                  <a:tcPr marL="54000" marR="54000" marT="21600" marB="21600" anchor="b"/>
                </a:tc>
                <a:extLst>
                  <a:ext uri="{0D108BD9-81ED-4DB2-BD59-A6C34878D82A}">
                    <a16:rowId xmlns:a16="http://schemas.microsoft.com/office/drawing/2014/main" val="3875776034"/>
                  </a:ext>
                </a:extLst>
              </a:tr>
              <a:tr h="280800">
                <a:tc>
                  <a:txBody>
                    <a:bodyPr/>
                    <a:lstStyle/>
                    <a:p>
                      <a:pPr algn="ctr">
                        <a:lnSpc>
                          <a:spcPct val="100000"/>
                        </a:lnSpc>
                      </a:pPr>
                      <a:r>
                        <a:rPr lang="en-GB" sz="1600" i="1" dirty="0">
                          <a:effectLst/>
                          <a:latin typeface="Century Gothic" panose="020B0502020202020204" pitchFamily="34" charset="0"/>
                        </a:rPr>
                        <a:t>n</a:t>
                      </a: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la piscine</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swimming pool</a:t>
                      </a:r>
                    </a:p>
                  </a:txBody>
                  <a:tcPr marL="54000" marR="54000" marT="21600" marB="21600" anchor="b"/>
                </a:tc>
                <a:extLst>
                  <a:ext uri="{0D108BD9-81ED-4DB2-BD59-A6C34878D82A}">
                    <a16:rowId xmlns:a16="http://schemas.microsoft.com/office/drawing/2014/main" val="1037004417"/>
                  </a:ext>
                </a:extLst>
              </a:tr>
              <a:tr h="280800">
                <a:tc>
                  <a:txBody>
                    <a:bodyPr/>
                    <a:lstStyle/>
                    <a:p>
                      <a:pPr algn="ctr">
                        <a:lnSpc>
                          <a:spcPct val="100000"/>
                        </a:lnSpc>
                      </a:pPr>
                      <a:r>
                        <a:rPr lang="en-GB" sz="1600" i="1" dirty="0">
                          <a:effectLst/>
                          <a:latin typeface="Century Gothic" panose="020B0502020202020204" pitchFamily="34" charset="0"/>
                        </a:rPr>
                        <a:t>n</a:t>
                      </a: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le stage</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work experience</a:t>
                      </a:r>
                    </a:p>
                  </a:txBody>
                  <a:tcPr marL="54000" marR="54000" marT="21600" marB="21600" anchor="b"/>
                </a:tc>
                <a:extLst>
                  <a:ext uri="{0D108BD9-81ED-4DB2-BD59-A6C34878D82A}">
                    <a16:rowId xmlns:a16="http://schemas.microsoft.com/office/drawing/2014/main" val="661046848"/>
                  </a:ext>
                </a:extLst>
              </a:tr>
              <a:tr h="280800">
                <a:tc>
                  <a:txBody>
                    <a:bodyPr/>
                    <a:lstStyle/>
                    <a:p>
                      <a:pPr algn="ctr">
                        <a:lnSpc>
                          <a:spcPct val="100000"/>
                        </a:lnSpc>
                      </a:pP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actif</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energetic (m)</a:t>
                      </a:r>
                    </a:p>
                  </a:txBody>
                  <a:tcPr marL="54000" marR="54000" marT="21600" marB="21600" anchor="b"/>
                </a:tc>
                <a:extLst>
                  <a:ext uri="{0D108BD9-81ED-4DB2-BD59-A6C34878D82A}">
                    <a16:rowId xmlns:a16="http://schemas.microsoft.com/office/drawing/2014/main" val="1630225720"/>
                  </a:ext>
                </a:extLst>
              </a:tr>
              <a:tr h="280800">
                <a:tc>
                  <a:txBody>
                    <a:bodyPr/>
                    <a:lstStyle/>
                    <a:p>
                      <a:pPr algn="ctr">
                        <a:lnSpc>
                          <a:spcPct val="100000"/>
                        </a:lnSpc>
                      </a:pP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active</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energetic (f)</a:t>
                      </a:r>
                    </a:p>
                  </a:txBody>
                  <a:tcPr marL="54000" marR="54000" marT="21600" marB="21600" anchor="b"/>
                </a:tc>
                <a:extLst>
                  <a:ext uri="{0D108BD9-81ED-4DB2-BD59-A6C34878D82A}">
                    <a16:rowId xmlns:a16="http://schemas.microsoft.com/office/drawing/2014/main" val="777985647"/>
                  </a:ext>
                </a:extLst>
              </a:tr>
              <a:tr h="280800">
                <a:tc>
                  <a:txBody>
                    <a:bodyPr/>
                    <a:lstStyle/>
                    <a:p>
                      <a:pPr algn="ctr">
                        <a:lnSpc>
                          <a:spcPct val="100000"/>
                        </a:lnSpc>
                      </a:pP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négatif</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negative (m)</a:t>
                      </a:r>
                    </a:p>
                  </a:txBody>
                  <a:tcPr marL="54000" marR="54000" marT="21600" marB="21600" anchor="b"/>
                </a:tc>
                <a:extLst>
                  <a:ext uri="{0D108BD9-81ED-4DB2-BD59-A6C34878D82A}">
                    <a16:rowId xmlns:a16="http://schemas.microsoft.com/office/drawing/2014/main" val="3878917982"/>
                  </a:ext>
                </a:extLst>
              </a:tr>
              <a:tr h="280800">
                <a:tc>
                  <a:txBody>
                    <a:bodyPr/>
                    <a:lstStyle/>
                    <a:p>
                      <a:pPr algn="ctr">
                        <a:lnSpc>
                          <a:spcPct val="100000"/>
                        </a:lnSpc>
                      </a:pP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dirty="0" err="1">
                          <a:solidFill>
                            <a:srgbClr val="000000"/>
                          </a:solidFill>
                          <a:effectLst/>
                          <a:latin typeface="Century Gothic" panose="020B0502020202020204" pitchFamily="34" charset="0"/>
                        </a:rPr>
                        <a:t>négative</a:t>
                      </a:r>
                      <a:endParaRPr lang="en-GB" sz="1600" b="0" i="0" u="none" strike="noStrike" dirty="0">
                        <a:solidFill>
                          <a:srgbClr val="000000"/>
                        </a:solidFill>
                        <a:effectLst/>
                        <a:latin typeface="Century Gothic" panose="020B0502020202020204" pitchFamily="34" charset="0"/>
                      </a:endParaRP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negative (f)</a:t>
                      </a:r>
                    </a:p>
                  </a:txBody>
                  <a:tcPr marL="54000" marR="54000" marT="21600" marB="21600" anchor="b"/>
                </a:tc>
                <a:extLst>
                  <a:ext uri="{0D108BD9-81ED-4DB2-BD59-A6C34878D82A}">
                    <a16:rowId xmlns:a16="http://schemas.microsoft.com/office/drawing/2014/main" val="4081950958"/>
                  </a:ext>
                </a:extLst>
              </a:tr>
              <a:tr h="280800">
                <a:tc>
                  <a:txBody>
                    <a:bodyPr/>
                    <a:lstStyle/>
                    <a:p>
                      <a:pPr algn="ctr">
                        <a:lnSpc>
                          <a:spcPct val="100000"/>
                        </a:lnSpc>
                      </a:pP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positif</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positive (m)</a:t>
                      </a:r>
                    </a:p>
                  </a:txBody>
                  <a:tcPr marL="54000" marR="54000" marT="21600" marB="21600" anchor="b"/>
                </a:tc>
                <a:extLst>
                  <a:ext uri="{0D108BD9-81ED-4DB2-BD59-A6C34878D82A}">
                    <a16:rowId xmlns:a16="http://schemas.microsoft.com/office/drawing/2014/main" val="3795635006"/>
                  </a:ext>
                </a:extLst>
              </a:tr>
              <a:tr h="280800">
                <a:tc>
                  <a:txBody>
                    <a:bodyPr/>
                    <a:lstStyle/>
                    <a:p>
                      <a:pPr algn="ctr">
                        <a:lnSpc>
                          <a:spcPct val="100000"/>
                        </a:lnSpc>
                      </a:pP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positive</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positive (f)</a:t>
                      </a:r>
                    </a:p>
                  </a:txBody>
                  <a:tcPr marL="54000" marR="54000" marT="21600" marB="21600" anchor="b"/>
                </a:tc>
                <a:extLst>
                  <a:ext uri="{0D108BD9-81ED-4DB2-BD59-A6C34878D82A}">
                    <a16:rowId xmlns:a16="http://schemas.microsoft.com/office/drawing/2014/main" val="563103577"/>
                  </a:ext>
                </a:extLst>
              </a:tr>
              <a:tr h="280800">
                <a:tc>
                  <a:txBody>
                    <a:bodyPr/>
                    <a:lstStyle/>
                    <a:p>
                      <a:pPr algn="ctr">
                        <a:lnSpc>
                          <a:spcPct val="100000"/>
                        </a:lnSpc>
                      </a:pP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a:solidFill>
                            <a:srgbClr val="000000"/>
                          </a:solidFill>
                          <a:effectLst/>
                          <a:latin typeface="Century Gothic" panose="020B0502020202020204" pitchFamily="34" charset="0"/>
                        </a:rPr>
                        <a:t>sportif</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sporty (m)</a:t>
                      </a:r>
                    </a:p>
                  </a:txBody>
                  <a:tcPr marL="54000" marR="54000" marT="21600" marB="21600" anchor="b"/>
                </a:tc>
                <a:extLst>
                  <a:ext uri="{0D108BD9-81ED-4DB2-BD59-A6C34878D82A}">
                    <a16:rowId xmlns:a16="http://schemas.microsoft.com/office/drawing/2014/main" val="4192655223"/>
                  </a:ext>
                </a:extLst>
              </a:tr>
              <a:tr h="280800">
                <a:tc>
                  <a:txBody>
                    <a:bodyPr/>
                    <a:lstStyle/>
                    <a:p>
                      <a:pPr algn="ctr">
                        <a:lnSpc>
                          <a:spcPct val="100000"/>
                        </a:lnSpc>
                      </a:pPr>
                      <a:r>
                        <a:rPr lang="en-GB" sz="1600" i="1" dirty="0" err="1">
                          <a:effectLst/>
                          <a:latin typeface="Century Gothic" panose="020B0502020202020204" pitchFamily="34" charset="0"/>
                        </a:rPr>
                        <a:t>adj</a:t>
                      </a:r>
                      <a:endParaRPr lang="en-GB" sz="1600" i="1" dirty="0">
                        <a:effectLst/>
                        <a:latin typeface="Century Gothic" panose="020B0502020202020204" pitchFamily="34" charset="0"/>
                      </a:endParaRPr>
                    </a:p>
                  </a:txBody>
                  <a:tcPr marL="54000" marR="54000" marT="21600" marB="216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sportive</a:t>
                      </a:r>
                    </a:p>
                  </a:txBody>
                  <a:tcPr marL="54000" marR="54000" marT="21600" marB="21600" anchor="b">
                    <a:lnL w="12700" cap="flat" cmpd="sng" algn="ctr">
                      <a:solidFill>
                        <a:schemeClr val="tx1"/>
                      </a:solidFill>
                      <a:prstDash val="solid"/>
                      <a:round/>
                      <a:headEnd type="none" w="med" len="med"/>
                      <a:tailEnd type="none" w="med" len="med"/>
                    </a:lnL>
                  </a:tcPr>
                </a:tc>
                <a:tc>
                  <a:txBody>
                    <a:bodyPr/>
                    <a:lstStyle/>
                    <a:p>
                      <a:pPr algn="l" fontAlgn="b">
                        <a:lnSpc>
                          <a:spcPct val="100000"/>
                        </a:lnSpc>
                      </a:pPr>
                      <a:r>
                        <a:rPr lang="en-GB" sz="1600" b="0" i="0" u="none" strike="noStrike" dirty="0">
                          <a:solidFill>
                            <a:srgbClr val="000000"/>
                          </a:solidFill>
                          <a:effectLst/>
                          <a:latin typeface="Century Gothic" panose="020B0502020202020204" pitchFamily="34" charset="0"/>
                        </a:rPr>
                        <a:t>sporty (f)</a:t>
                      </a:r>
                    </a:p>
                  </a:txBody>
                  <a:tcPr marL="54000" marR="54000" marT="21600" marB="21600" anchor="b"/>
                </a:tc>
                <a:extLst>
                  <a:ext uri="{0D108BD9-81ED-4DB2-BD59-A6C34878D82A}">
                    <a16:rowId xmlns:a16="http://schemas.microsoft.com/office/drawing/2014/main" val="3988277007"/>
                  </a:ext>
                </a:extLst>
              </a:tr>
            </a:tbl>
          </a:graphicData>
        </a:graphic>
      </p:graphicFrame>
      <p:sp>
        <p:nvSpPr>
          <p:cNvPr id="38" name="Rounded Rectangle 25">
            <a:extLst>
              <a:ext uri="{FF2B5EF4-FFF2-40B4-BE49-F238E27FC236}">
                <a16:creationId xmlns:a16="http://schemas.microsoft.com/office/drawing/2014/main" id="{A1ADD106-AEC5-5949-893D-5D37AFFE0309}"/>
              </a:ext>
            </a:extLst>
          </p:cNvPr>
          <p:cNvSpPr/>
          <p:nvPr/>
        </p:nvSpPr>
        <p:spPr>
          <a:xfrm>
            <a:off x="4897368" y="6742070"/>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8.3.1.2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and 8.3.2.4</a:t>
            </a:r>
          </a:p>
        </p:txBody>
      </p:sp>
      <p:pic>
        <p:nvPicPr>
          <p:cNvPr id="5" name="Picture 4" descr="QR code">
            <a:extLst>
              <a:ext uri="{FF2B5EF4-FFF2-40B4-BE49-F238E27FC236}">
                <a16:creationId xmlns:a16="http://schemas.microsoft.com/office/drawing/2014/main" id="{C9B763A6-FB27-D648-9AC9-959D24883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520" y="7672043"/>
            <a:ext cx="1021595" cy="1021595"/>
          </a:xfrm>
          <a:prstGeom prst="rect">
            <a:avLst/>
          </a:prstGeom>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23</a:t>
            </a:r>
          </a:p>
        </p:txBody>
      </p:sp>
    </p:spTree>
    <p:extLst>
      <p:ext uri="{BB962C8B-B14F-4D97-AF65-F5344CB8AC3E}">
        <p14:creationId xmlns:p14="http://schemas.microsoft.com/office/powerpoint/2010/main" val="1863884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4">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descr="Grey rectangle with text: T3.2 Semaine 4">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5</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874AC8CD-08FC-2049-9599-36EDDFF26252}"/>
              </a:ext>
            </a:extLst>
          </p:cNvPr>
          <p:cNvSpPr/>
          <p:nvPr/>
        </p:nvSpPr>
        <p:spPr>
          <a:xfrm>
            <a:off x="103393" y="631790"/>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Il faut + infinitive</a:t>
            </a:r>
            <a:endParaRPr lang="en-GB" dirty="0">
              <a:solidFill>
                <a:srgbClr val="000000"/>
              </a:solidFill>
              <a:latin typeface="Century Gothic" panose="020B0502020202020204" pitchFamily="34" charset="0"/>
            </a:endParaRPr>
          </a:p>
        </p:txBody>
      </p:sp>
      <p:sp>
        <p:nvSpPr>
          <p:cNvPr id="12" name="Rectangle 11">
            <a:extLst>
              <a:ext uri="{FF2B5EF4-FFF2-40B4-BE49-F238E27FC236}">
                <a16:creationId xmlns:a16="http://schemas.microsoft.com/office/drawing/2014/main" id="{9065D0FA-0683-8F47-A9C8-AD7511024EBD}"/>
              </a:ext>
            </a:extLst>
          </p:cNvPr>
          <p:cNvSpPr/>
          <p:nvPr/>
        </p:nvSpPr>
        <p:spPr>
          <a:xfrm>
            <a:off x="103393" y="1060715"/>
            <a:ext cx="6475205" cy="338554"/>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We already know one way to talk about necessity:  </a:t>
            </a:r>
          </a:p>
        </p:txBody>
      </p:sp>
      <p:sp>
        <p:nvSpPr>
          <p:cNvPr id="13" name="Rectangle 12">
            <a:extLst>
              <a:ext uri="{FF2B5EF4-FFF2-40B4-BE49-F238E27FC236}">
                <a16:creationId xmlns:a16="http://schemas.microsoft.com/office/drawing/2014/main" id="{6EEC65A3-FBBF-C541-9B6E-294FDF2EC9D3}"/>
              </a:ext>
            </a:extLst>
          </p:cNvPr>
          <p:cNvSpPr/>
          <p:nvPr/>
        </p:nvSpPr>
        <p:spPr>
          <a:xfrm>
            <a:off x="103393" y="1458862"/>
            <a:ext cx="6475205" cy="338554"/>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Nous </a:t>
            </a:r>
            <a:r>
              <a:rPr lang="en-GB" sz="1600" b="1" dirty="0" err="1">
                <a:solidFill>
                  <a:srgbClr val="000000"/>
                </a:solidFill>
                <a:latin typeface="Century Gothic" panose="020B0502020202020204" pitchFamily="34" charset="0"/>
              </a:rPr>
              <a:t>devons</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regarder</a:t>
            </a:r>
            <a:r>
              <a:rPr lang="en-GB" sz="1600" dirty="0">
                <a:solidFill>
                  <a:srgbClr val="000000"/>
                </a:solidFill>
                <a:latin typeface="Century Gothic" panose="020B0502020202020204" pitchFamily="34" charset="0"/>
              </a:rPr>
              <a:t> les messages. </a:t>
            </a:r>
          </a:p>
        </p:txBody>
      </p:sp>
      <p:sp>
        <p:nvSpPr>
          <p:cNvPr id="14" name="Rectangle 13">
            <a:extLst>
              <a:ext uri="{FF2B5EF4-FFF2-40B4-BE49-F238E27FC236}">
                <a16:creationId xmlns:a16="http://schemas.microsoft.com/office/drawing/2014/main" id="{62511AAE-0FE8-6242-B546-2D6E3E19FDC7}"/>
              </a:ext>
            </a:extLst>
          </p:cNvPr>
          <p:cNvSpPr/>
          <p:nvPr/>
        </p:nvSpPr>
        <p:spPr>
          <a:xfrm>
            <a:off x="103393" y="1857009"/>
            <a:ext cx="6475205" cy="338554"/>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Here is another way:</a:t>
            </a:r>
          </a:p>
        </p:txBody>
      </p:sp>
      <p:sp>
        <p:nvSpPr>
          <p:cNvPr id="15" name="Rectangle 14">
            <a:extLst>
              <a:ext uri="{FF2B5EF4-FFF2-40B4-BE49-F238E27FC236}">
                <a16:creationId xmlns:a16="http://schemas.microsoft.com/office/drawing/2014/main" id="{F58C9689-AB5C-FD4A-A151-7A8813703155}"/>
              </a:ext>
            </a:extLst>
          </p:cNvPr>
          <p:cNvSpPr/>
          <p:nvPr/>
        </p:nvSpPr>
        <p:spPr>
          <a:xfrm>
            <a:off x="103393" y="2255156"/>
            <a:ext cx="6475205" cy="584775"/>
          </a:xfrm>
          <a:prstGeom prst="rect">
            <a:avLst/>
          </a:prstGeom>
        </p:spPr>
        <p:txBody>
          <a:bodyPr wrap="square">
            <a:spAutoFit/>
          </a:bodyPr>
          <a:lstStyle/>
          <a:p>
            <a:pPr fontAlgn="base">
              <a:spcBef>
                <a:spcPct val="0"/>
              </a:spcBef>
              <a:spcAft>
                <a:spcPct val="0"/>
              </a:spcAft>
            </a:pPr>
            <a:r>
              <a:rPr lang="en-GB" sz="1600" b="1" dirty="0">
                <a:solidFill>
                  <a:srgbClr val="000000"/>
                </a:solidFill>
                <a:latin typeface="Century Gothic" panose="020B0502020202020204" pitchFamily="34" charset="0"/>
              </a:rPr>
              <a:t>Il faut </a:t>
            </a:r>
            <a:r>
              <a:rPr lang="en-GB" sz="1600" dirty="0" err="1">
                <a:solidFill>
                  <a:srgbClr val="000000"/>
                </a:solidFill>
                <a:latin typeface="Century Gothic" panose="020B0502020202020204" pitchFamily="34" charset="0"/>
              </a:rPr>
              <a:t>regarder</a:t>
            </a:r>
            <a:r>
              <a:rPr lang="en-GB" sz="1600" dirty="0">
                <a:solidFill>
                  <a:srgbClr val="000000"/>
                </a:solidFill>
                <a:latin typeface="Century Gothic" panose="020B0502020202020204" pitchFamily="34" charset="0"/>
              </a:rPr>
              <a:t> les messages.</a:t>
            </a:r>
          </a:p>
          <a:p>
            <a:pPr fontAlgn="base">
              <a:spcBef>
                <a:spcPct val="0"/>
              </a:spcBef>
              <a:spcAft>
                <a:spcPct val="0"/>
              </a:spcAft>
            </a:pPr>
            <a:r>
              <a:rPr lang="en-GB" sz="1600" b="1" i="1" dirty="0">
                <a:solidFill>
                  <a:srgbClr val="000000"/>
                </a:solidFill>
                <a:latin typeface="Century Gothic" panose="020B0502020202020204" pitchFamily="34" charset="0"/>
              </a:rPr>
              <a:t>It is necessary </a:t>
            </a:r>
            <a:r>
              <a:rPr lang="en-GB" sz="1600" i="1" dirty="0">
                <a:solidFill>
                  <a:srgbClr val="000000"/>
                </a:solidFill>
                <a:latin typeface="Century Gothic" panose="020B0502020202020204" pitchFamily="34" charset="0"/>
              </a:rPr>
              <a:t>to look the messages.</a:t>
            </a:r>
            <a:r>
              <a:rPr lang="en-GB" sz="1600" dirty="0">
                <a:solidFill>
                  <a:srgbClr val="000000"/>
                </a:solidFill>
                <a:latin typeface="Century Gothic" panose="020B0502020202020204" pitchFamily="34" charset="0"/>
              </a:rPr>
              <a:t> </a:t>
            </a:r>
          </a:p>
        </p:txBody>
      </p:sp>
      <p:sp>
        <p:nvSpPr>
          <p:cNvPr id="16" name="Rectangle 15">
            <a:extLst>
              <a:ext uri="{FF2B5EF4-FFF2-40B4-BE49-F238E27FC236}">
                <a16:creationId xmlns:a16="http://schemas.microsoft.com/office/drawing/2014/main" id="{973F0BFE-768C-7842-9218-A8071E52A223}"/>
              </a:ext>
            </a:extLst>
          </p:cNvPr>
          <p:cNvSpPr/>
          <p:nvPr/>
        </p:nvSpPr>
        <p:spPr>
          <a:xfrm>
            <a:off x="103393" y="2899524"/>
            <a:ext cx="6680807" cy="584775"/>
          </a:xfrm>
          <a:prstGeom prst="rect">
            <a:avLst/>
          </a:prstGeom>
        </p:spPr>
        <p:txBody>
          <a:bodyPr wrap="square">
            <a:spAutoFit/>
          </a:bodyPr>
          <a:lstStyle/>
          <a:p>
            <a:pPr fontAlgn="base">
              <a:spcBef>
                <a:spcPct val="0"/>
              </a:spcBef>
              <a:spcAft>
                <a:spcPct val="0"/>
              </a:spcAft>
            </a:pPr>
            <a:r>
              <a:rPr lang="en-GB" sz="1600" b="1" dirty="0">
                <a:solidFill>
                  <a:srgbClr val="000000"/>
                </a:solidFill>
                <a:latin typeface="Century Gothic" panose="020B0502020202020204" pitchFamily="34" charset="0"/>
              </a:rPr>
              <a:t>Il faut </a:t>
            </a:r>
            <a:r>
              <a:rPr lang="en-GB" sz="1600" dirty="0">
                <a:solidFill>
                  <a:srgbClr val="000000"/>
                </a:solidFill>
                <a:latin typeface="Century Gothic" panose="020B0502020202020204" pitchFamily="34" charset="0"/>
              </a:rPr>
              <a:t>is a special verb form that is only used in the third person singular. </a:t>
            </a:r>
          </a:p>
        </p:txBody>
      </p:sp>
      <p:sp>
        <p:nvSpPr>
          <p:cNvPr id="17" name="Rectangle 16">
            <a:extLst>
              <a:ext uri="{FF2B5EF4-FFF2-40B4-BE49-F238E27FC236}">
                <a16:creationId xmlns:a16="http://schemas.microsoft.com/office/drawing/2014/main" id="{A436B97F-D2DD-3544-998D-376FF44095AB}"/>
              </a:ext>
            </a:extLst>
          </p:cNvPr>
          <p:cNvSpPr/>
          <p:nvPr/>
        </p:nvSpPr>
        <p:spPr>
          <a:xfrm>
            <a:off x="103393" y="3543892"/>
            <a:ext cx="6680807" cy="830997"/>
          </a:xfrm>
          <a:prstGeom prst="rect">
            <a:avLst/>
          </a:prstGeom>
        </p:spPr>
        <p:txBody>
          <a:bodyPr wrap="square">
            <a:spAutoFit/>
          </a:bodyPr>
          <a:lstStyle/>
          <a:p>
            <a:pPr fontAlgn="base">
              <a:spcBef>
                <a:spcPct val="0"/>
              </a:spcBef>
              <a:spcAft>
                <a:spcPct val="0"/>
              </a:spcAft>
            </a:pPr>
            <a:r>
              <a:rPr lang="en-GB" sz="1600" b="1" dirty="0">
                <a:solidFill>
                  <a:srgbClr val="000000"/>
                </a:solidFill>
                <a:latin typeface="Century Gothic" panose="020B0502020202020204" pitchFamily="34" charset="0"/>
              </a:rPr>
              <a:t>Il faut </a:t>
            </a:r>
            <a:r>
              <a:rPr lang="en-GB" sz="1600" dirty="0">
                <a:solidFill>
                  <a:srgbClr val="000000"/>
                </a:solidFill>
                <a:latin typeface="Century Gothic" panose="020B0502020202020204" pitchFamily="34" charset="0"/>
              </a:rPr>
              <a:t>never changes form. It </a:t>
            </a:r>
            <a:r>
              <a:rPr lang="en-GB" sz="1600" b="1" dirty="0">
                <a:solidFill>
                  <a:srgbClr val="000000"/>
                </a:solidFill>
                <a:latin typeface="Century Gothic" panose="020B0502020202020204" pitchFamily="34" charset="0"/>
              </a:rPr>
              <a:t>does not give information about who</a:t>
            </a:r>
            <a:r>
              <a:rPr lang="en-GB" sz="1600" dirty="0">
                <a:solidFill>
                  <a:srgbClr val="000000"/>
                </a:solidFill>
                <a:latin typeface="Century Gothic" panose="020B0502020202020204" pitchFamily="34" charset="0"/>
              </a:rPr>
              <a:t> must do something. It is the same for one person or multiple people. It simple states that </a:t>
            </a:r>
            <a:r>
              <a:rPr lang="en-GB" sz="1600" b="1" dirty="0">
                <a:solidFill>
                  <a:srgbClr val="000000"/>
                </a:solidFill>
                <a:latin typeface="Century Gothic" panose="020B0502020202020204" pitchFamily="34" charset="0"/>
              </a:rPr>
              <a:t>it</a:t>
            </a:r>
            <a:r>
              <a:rPr lang="en-GB" sz="1600" dirty="0">
                <a:solidFill>
                  <a:srgbClr val="000000"/>
                </a:solidFill>
                <a:latin typeface="Century Gothic" panose="020B0502020202020204" pitchFamily="34" charset="0"/>
              </a:rPr>
              <a:t> is necessary to do something.</a:t>
            </a:r>
          </a:p>
        </p:txBody>
      </p:sp>
      <p:sp>
        <p:nvSpPr>
          <p:cNvPr id="18" name="Rectangle 17">
            <a:extLst>
              <a:ext uri="{FF2B5EF4-FFF2-40B4-BE49-F238E27FC236}">
                <a16:creationId xmlns:a16="http://schemas.microsoft.com/office/drawing/2014/main" id="{AF3ECF17-8294-1340-84B6-F52B1F0B6A6D}"/>
              </a:ext>
            </a:extLst>
          </p:cNvPr>
          <p:cNvSpPr/>
          <p:nvPr/>
        </p:nvSpPr>
        <p:spPr>
          <a:xfrm>
            <a:off x="103393" y="4434482"/>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Il ne faut pas</a:t>
            </a:r>
            <a:endParaRPr lang="en-GB" dirty="0">
              <a:solidFill>
                <a:srgbClr val="000000"/>
              </a:solidFill>
              <a:latin typeface="Century Gothic" panose="020B0502020202020204" pitchFamily="34" charset="0"/>
            </a:endParaRPr>
          </a:p>
        </p:txBody>
      </p:sp>
      <p:sp>
        <p:nvSpPr>
          <p:cNvPr id="19" name="Rectangle 18">
            <a:extLst>
              <a:ext uri="{FF2B5EF4-FFF2-40B4-BE49-F238E27FC236}">
                <a16:creationId xmlns:a16="http://schemas.microsoft.com/office/drawing/2014/main" id="{56C6091D-7B0E-B942-90A2-D60E95C8290E}"/>
              </a:ext>
            </a:extLst>
          </p:cNvPr>
          <p:cNvSpPr/>
          <p:nvPr/>
        </p:nvSpPr>
        <p:spPr>
          <a:xfrm>
            <a:off x="103393" y="4863407"/>
            <a:ext cx="6475205" cy="584775"/>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You already know how to make negative sentences with modal verbs: </a:t>
            </a:r>
          </a:p>
        </p:txBody>
      </p:sp>
      <p:sp>
        <p:nvSpPr>
          <p:cNvPr id="20" name="Rectangle 19">
            <a:extLst>
              <a:ext uri="{FF2B5EF4-FFF2-40B4-BE49-F238E27FC236}">
                <a16:creationId xmlns:a16="http://schemas.microsoft.com/office/drawing/2014/main" id="{AC23334A-6929-F441-8FA4-3B517B9A5325}"/>
              </a:ext>
            </a:extLst>
          </p:cNvPr>
          <p:cNvSpPr/>
          <p:nvPr/>
        </p:nvSpPr>
        <p:spPr>
          <a:xfrm>
            <a:off x="103393" y="5507775"/>
            <a:ext cx="6475205" cy="338554"/>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il </a:t>
            </a:r>
            <a:r>
              <a:rPr lang="en-GB" sz="1600" b="1" dirty="0">
                <a:solidFill>
                  <a:srgbClr val="000000"/>
                </a:solidFill>
                <a:latin typeface="Century Gothic" panose="020B0502020202020204" pitchFamily="34" charset="0"/>
              </a:rPr>
              <a:t>ne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sait</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pas</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he doesn’t know how to </a:t>
            </a:r>
          </a:p>
        </p:txBody>
      </p:sp>
      <p:sp>
        <p:nvSpPr>
          <p:cNvPr id="21" name="Rectangle 20">
            <a:extLst>
              <a:ext uri="{FF2B5EF4-FFF2-40B4-BE49-F238E27FC236}">
                <a16:creationId xmlns:a16="http://schemas.microsoft.com/office/drawing/2014/main" id="{30D5A443-0739-3A4B-A431-2A870181831D}"/>
              </a:ext>
            </a:extLst>
          </p:cNvPr>
          <p:cNvSpPr/>
          <p:nvPr/>
        </p:nvSpPr>
        <p:spPr>
          <a:xfrm>
            <a:off x="103393" y="5905922"/>
            <a:ext cx="6680807" cy="338554"/>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We can also add ne…pas to il faut to say what must not be done:</a:t>
            </a:r>
          </a:p>
        </p:txBody>
      </p:sp>
      <p:sp>
        <p:nvSpPr>
          <p:cNvPr id="22" name="Rectangle 21">
            <a:extLst>
              <a:ext uri="{FF2B5EF4-FFF2-40B4-BE49-F238E27FC236}">
                <a16:creationId xmlns:a16="http://schemas.microsoft.com/office/drawing/2014/main" id="{1313CCB0-B437-B547-B556-C2994101294B}"/>
              </a:ext>
            </a:extLst>
          </p:cNvPr>
          <p:cNvSpPr/>
          <p:nvPr/>
        </p:nvSpPr>
        <p:spPr>
          <a:xfrm>
            <a:off x="103393" y="6304069"/>
            <a:ext cx="6475205" cy="338554"/>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il </a:t>
            </a:r>
            <a:r>
              <a:rPr lang="en-GB" sz="1600" b="1" dirty="0">
                <a:solidFill>
                  <a:srgbClr val="000000"/>
                </a:solidFill>
                <a:latin typeface="Century Gothic" panose="020B0502020202020204" pitchFamily="34" charset="0"/>
              </a:rPr>
              <a:t>ne</a:t>
            </a:r>
            <a:r>
              <a:rPr lang="en-GB" sz="1600" dirty="0">
                <a:solidFill>
                  <a:srgbClr val="000000"/>
                </a:solidFill>
                <a:latin typeface="Century Gothic" panose="020B0502020202020204" pitchFamily="34" charset="0"/>
              </a:rPr>
              <a:t> faut </a:t>
            </a:r>
            <a:r>
              <a:rPr lang="en-GB" sz="1600" b="1" dirty="0">
                <a:solidFill>
                  <a:srgbClr val="000000"/>
                </a:solidFill>
                <a:latin typeface="Century Gothic" panose="020B0502020202020204" pitchFamily="34" charset="0"/>
              </a:rPr>
              <a:t>pas</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arriver</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en</a:t>
            </a:r>
            <a:r>
              <a:rPr lang="en-GB" sz="1600" dirty="0">
                <a:solidFill>
                  <a:srgbClr val="000000"/>
                </a:solidFill>
                <a:latin typeface="Century Gothic" panose="020B0502020202020204" pitchFamily="34" charset="0"/>
              </a:rPr>
              <a:t> retard	</a:t>
            </a:r>
            <a:r>
              <a:rPr lang="en-GB" sz="1600" i="1" dirty="0">
                <a:solidFill>
                  <a:srgbClr val="000000"/>
                </a:solidFill>
                <a:latin typeface="Century Gothic" panose="020B0502020202020204" pitchFamily="34" charset="0"/>
              </a:rPr>
              <a:t>You must not arrive late. </a:t>
            </a:r>
          </a:p>
        </p:txBody>
      </p:sp>
      <p:sp>
        <p:nvSpPr>
          <p:cNvPr id="23" name="Rectangle 22">
            <a:extLst>
              <a:ext uri="{FF2B5EF4-FFF2-40B4-BE49-F238E27FC236}">
                <a16:creationId xmlns:a16="http://schemas.microsoft.com/office/drawing/2014/main" id="{9D6F5336-1D1B-814B-AB3B-92455B06BA96}"/>
              </a:ext>
            </a:extLst>
          </p:cNvPr>
          <p:cNvSpPr/>
          <p:nvPr/>
        </p:nvSpPr>
        <p:spPr>
          <a:xfrm>
            <a:off x="103393" y="6702216"/>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La féminisation des adjectifs</a:t>
            </a:r>
            <a:endParaRPr lang="en-GB" dirty="0">
              <a:solidFill>
                <a:srgbClr val="000000"/>
              </a:solidFill>
              <a:latin typeface="Century Gothic" panose="020B0502020202020204" pitchFamily="34" charset="0"/>
            </a:endParaRPr>
          </a:p>
        </p:txBody>
      </p:sp>
      <p:sp>
        <p:nvSpPr>
          <p:cNvPr id="24" name="Rectangle 23">
            <a:extLst>
              <a:ext uri="{FF2B5EF4-FFF2-40B4-BE49-F238E27FC236}">
                <a16:creationId xmlns:a16="http://schemas.microsoft.com/office/drawing/2014/main" id="{61222AAB-0DC9-194D-A834-08D7FD221985}"/>
              </a:ext>
            </a:extLst>
          </p:cNvPr>
          <p:cNvSpPr/>
          <p:nvPr/>
        </p:nvSpPr>
        <p:spPr>
          <a:xfrm>
            <a:off x="103393" y="7131141"/>
            <a:ext cx="6475205" cy="584775"/>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You already know various ways to make a masculine adjective feminine. </a:t>
            </a:r>
          </a:p>
        </p:txBody>
      </p:sp>
      <p:sp>
        <p:nvSpPr>
          <p:cNvPr id="25" name="Rectangle 24">
            <a:extLst>
              <a:ext uri="{FF2B5EF4-FFF2-40B4-BE49-F238E27FC236}">
                <a16:creationId xmlns:a16="http://schemas.microsoft.com/office/drawing/2014/main" id="{DA82BB2C-7E44-EE45-A1A4-C913113EB731}"/>
              </a:ext>
            </a:extLst>
          </p:cNvPr>
          <p:cNvSpPr/>
          <p:nvPr/>
        </p:nvSpPr>
        <p:spPr>
          <a:xfrm>
            <a:off x="103393" y="7775509"/>
            <a:ext cx="6475205" cy="338554"/>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Here is another rule:</a:t>
            </a:r>
          </a:p>
        </p:txBody>
      </p:sp>
      <p:sp>
        <p:nvSpPr>
          <p:cNvPr id="26" name="Rectangle 25">
            <a:extLst>
              <a:ext uri="{FF2B5EF4-FFF2-40B4-BE49-F238E27FC236}">
                <a16:creationId xmlns:a16="http://schemas.microsoft.com/office/drawing/2014/main" id="{9004A5A3-90EE-DE4B-8905-3A28CB0D306D}"/>
              </a:ext>
            </a:extLst>
          </p:cNvPr>
          <p:cNvSpPr/>
          <p:nvPr/>
        </p:nvSpPr>
        <p:spPr>
          <a:xfrm>
            <a:off x="103393" y="8173656"/>
            <a:ext cx="2093705" cy="338554"/>
          </a:xfrm>
          <a:prstGeom prst="rect">
            <a:avLst/>
          </a:prstGeom>
        </p:spPr>
        <p:txBody>
          <a:bodyPr wrap="square">
            <a:spAutoFit/>
          </a:bodyPr>
          <a:lstStyle/>
          <a:p>
            <a:pPr fontAlgn="base">
              <a:spcBef>
                <a:spcPct val="0"/>
              </a:spcBef>
              <a:spcAft>
                <a:spcPct val="0"/>
              </a:spcAft>
            </a:pPr>
            <a:r>
              <a:rPr lang="en-GB" sz="1600" dirty="0">
                <a:solidFill>
                  <a:srgbClr val="000000"/>
                </a:solidFill>
                <a:latin typeface="Century Gothic" panose="020B0502020202020204" pitchFamily="34" charset="0"/>
              </a:rPr>
              <a:t>change </a:t>
            </a:r>
            <a:r>
              <a:rPr lang="en-GB" sz="1600" b="1" dirty="0">
                <a:solidFill>
                  <a:srgbClr val="000000"/>
                </a:solidFill>
                <a:latin typeface="Century Gothic" panose="020B0502020202020204" pitchFamily="34" charset="0"/>
              </a:rPr>
              <a:t>–if </a:t>
            </a:r>
            <a:r>
              <a:rPr lang="en-GB" sz="1600" dirty="0">
                <a:solidFill>
                  <a:srgbClr val="000000"/>
                </a:solidFill>
                <a:latin typeface="Century Gothic" panose="020B0502020202020204" pitchFamily="34" charset="0"/>
              </a:rPr>
              <a:t>to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ive</a:t>
            </a:r>
            <a:endParaRPr lang="en-GB" sz="1600" b="1" dirty="0">
              <a:solidFill>
                <a:srgbClr val="000000"/>
              </a:solidFill>
              <a:latin typeface="Century Gothic" panose="020B0502020202020204" pitchFamily="34" charset="0"/>
            </a:endParaRPr>
          </a:p>
        </p:txBody>
      </p:sp>
      <p:sp>
        <p:nvSpPr>
          <p:cNvPr id="27" name="Rectangle 26">
            <a:extLst>
              <a:ext uri="{FF2B5EF4-FFF2-40B4-BE49-F238E27FC236}">
                <a16:creationId xmlns:a16="http://schemas.microsoft.com/office/drawing/2014/main" id="{4425F23B-3B4A-A844-AB1B-0E7E03B0C052}"/>
              </a:ext>
            </a:extLst>
          </p:cNvPr>
          <p:cNvSpPr/>
          <p:nvPr/>
        </p:nvSpPr>
        <p:spPr>
          <a:xfrm>
            <a:off x="2745505" y="8173656"/>
            <a:ext cx="2093705" cy="830997"/>
          </a:xfrm>
          <a:prstGeom prst="rect">
            <a:avLst/>
          </a:prstGeom>
        </p:spPr>
        <p:txBody>
          <a:bodyPr wrap="square">
            <a:spAutoFit/>
          </a:bodyPr>
          <a:lstStyle/>
          <a:p>
            <a:pPr fontAlgn="base">
              <a:spcBef>
                <a:spcPct val="0"/>
              </a:spcBef>
              <a:spcAft>
                <a:spcPct val="0"/>
              </a:spcAft>
            </a:pPr>
            <a:r>
              <a:rPr lang="en-GB" sz="1600" b="1" dirty="0">
                <a:solidFill>
                  <a:srgbClr val="000000"/>
                </a:solidFill>
                <a:latin typeface="Century Gothic" panose="020B0502020202020204" pitchFamily="34" charset="0"/>
              </a:rPr>
              <a:t>masculine</a:t>
            </a:r>
          </a:p>
          <a:p>
            <a:pPr fontAlgn="base">
              <a:spcBef>
                <a:spcPct val="0"/>
              </a:spcBef>
              <a:spcAft>
                <a:spcPct val="0"/>
              </a:spcAft>
            </a:pPr>
            <a:r>
              <a:rPr lang="en-GB" sz="1600" dirty="0" err="1">
                <a:solidFill>
                  <a:srgbClr val="000000"/>
                </a:solidFill>
                <a:latin typeface="Century Gothic" panose="020B0502020202020204" pitchFamily="34" charset="0"/>
              </a:rPr>
              <a:t>act</a:t>
            </a:r>
            <a:r>
              <a:rPr lang="en-GB" sz="1600" b="1" dirty="0" err="1">
                <a:solidFill>
                  <a:srgbClr val="000000"/>
                </a:solidFill>
                <a:latin typeface="Century Gothic" panose="020B0502020202020204" pitchFamily="34" charset="0"/>
              </a:rPr>
              <a:t>if</a:t>
            </a:r>
            <a:endParaRPr lang="en-GB" sz="1600" b="1" dirty="0">
              <a:solidFill>
                <a:srgbClr val="000000"/>
              </a:solidFill>
              <a:latin typeface="Century Gothic" panose="020B0502020202020204" pitchFamily="34" charset="0"/>
            </a:endParaRPr>
          </a:p>
          <a:p>
            <a:pPr fontAlgn="base">
              <a:spcBef>
                <a:spcPct val="0"/>
              </a:spcBef>
              <a:spcAft>
                <a:spcPct val="0"/>
              </a:spcAft>
            </a:pPr>
            <a:r>
              <a:rPr lang="en-GB" sz="1600" dirty="0" err="1">
                <a:solidFill>
                  <a:srgbClr val="000000"/>
                </a:solidFill>
                <a:latin typeface="Century Gothic" panose="020B0502020202020204" pitchFamily="34" charset="0"/>
              </a:rPr>
              <a:t>négat</a:t>
            </a:r>
            <a:r>
              <a:rPr lang="en-GB" sz="1600" b="1" dirty="0" err="1">
                <a:solidFill>
                  <a:srgbClr val="000000"/>
                </a:solidFill>
                <a:latin typeface="Century Gothic" panose="020B0502020202020204" pitchFamily="34" charset="0"/>
              </a:rPr>
              <a:t>if</a:t>
            </a:r>
            <a:endParaRPr lang="en-GB" sz="1600" b="1" dirty="0">
              <a:solidFill>
                <a:srgbClr val="000000"/>
              </a:solidFill>
              <a:latin typeface="Century Gothic" panose="020B0502020202020204" pitchFamily="34" charset="0"/>
            </a:endParaRPr>
          </a:p>
        </p:txBody>
      </p:sp>
      <p:sp>
        <p:nvSpPr>
          <p:cNvPr id="28" name="Rectangle 27">
            <a:extLst>
              <a:ext uri="{FF2B5EF4-FFF2-40B4-BE49-F238E27FC236}">
                <a16:creationId xmlns:a16="http://schemas.microsoft.com/office/drawing/2014/main" id="{BCBFB100-C742-8645-87F9-0E996A4C099D}"/>
              </a:ext>
            </a:extLst>
          </p:cNvPr>
          <p:cNvSpPr/>
          <p:nvPr/>
        </p:nvSpPr>
        <p:spPr>
          <a:xfrm>
            <a:off x="4482590" y="8173656"/>
            <a:ext cx="2093705" cy="830997"/>
          </a:xfrm>
          <a:prstGeom prst="rect">
            <a:avLst/>
          </a:prstGeom>
        </p:spPr>
        <p:txBody>
          <a:bodyPr wrap="square">
            <a:spAutoFit/>
          </a:bodyPr>
          <a:lstStyle/>
          <a:p>
            <a:pPr fontAlgn="base">
              <a:spcBef>
                <a:spcPct val="0"/>
              </a:spcBef>
              <a:spcAft>
                <a:spcPct val="0"/>
              </a:spcAft>
            </a:pPr>
            <a:r>
              <a:rPr lang="en-GB" sz="1600" b="1" dirty="0">
                <a:solidFill>
                  <a:srgbClr val="000000"/>
                </a:solidFill>
                <a:latin typeface="Century Gothic" panose="020B0502020202020204" pitchFamily="34" charset="0"/>
              </a:rPr>
              <a:t>feminine</a:t>
            </a:r>
          </a:p>
          <a:p>
            <a:pPr fontAlgn="base">
              <a:spcBef>
                <a:spcPct val="0"/>
              </a:spcBef>
              <a:spcAft>
                <a:spcPct val="0"/>
              </a:spcAft>
            </a:pPr>
            <a:r>
              <a:rPr lang="en-GB" sz="1600" dirty="0">
                <a:solidFill>
                  <a:srgbClr val="000000"/>
                </a:solidFill>
                <a:latin typeface="Century Gothic" panose="020B0502020202020204" pitchFamily="34" charset="0"/>
              </a:rPr>
              <a:t>act</a:t>
            </a:r>
            <a:r>
              <a:rPr lang="en-GB" sz="1600" b="1" dirty="0">
                <a:solidFill>
                  <a:srgbClr val="000000"/>
                </a:solidFill>
                <a:latin typeface="Century Gothic" panose="020B0502020202020204" pitchFamily="34" charset="0"/>
              </a:rPr>
              <a:t>ive</a:t>
            </a:r>
          </a:p>
          <a:p>
            <a:pPr fontAlgn="base">
              <a:spcBef>
                <a:spcPct val="0"/>
              </a:spcBef>
              <a:spcAft>
                <a:spcPct val="0"/>
              </a:spcAft>
            </a:pPr>
            <a:r>
              <a:rPr lang="en-GB" sz="1600" dirty="0" err="1">
                <a:solidFill>
                  <a:srgbClr val="000000"/>
                </a:solidFill>
                <a:latin typeface="Century Gothic" panose="020B0502020202020204" pitchFamily="34" charset="0"/>
              </a:rPr>
              <a:t>négat</a:t>
            </a:r>
            <a:r>
              <a:rPr lang="en-GB" sz="1600" b="1" dirty="0" err="1">
                <a:solidFill>
                  <a:srgbClr val="000000"/>
                </a:solidFill>
                <a:latin typeface="Century Gothic" panose="020B0502020202020204" pitchFamily="34" charset="0"/>
              </a:rPr>
              <a:t>ive</a:t>
            </a:r>
            <a:endParaRPr lang="en-GB" sz="1600" b="1" dirty="0">
              <a:solidFill>
                <a:srgbClr val="000000"/>
              </a:solidFill>
              <a:latin typeface="Century Gothic" panose="020B0502020202020204" pitchFamily="34" charset="0"/>
            </a:endParaRP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24</a:t>
            </a:r>
          </a:p>
        </p:txBody>
      </p:sp>
    </p:spTree>
    <p:extLst>
      <p:ext uri="{BB962C8B-B14F-4D97-AF65-F5344CB8AC3E}">
        <p14:creationId xmlns:p14="http://schemas.microsoft.com/office/powerpoint/2010/main" val="949100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4">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descr="Grey rectangle with text: T3.2 Semaine 4">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6</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033FA656-AED3-A944-9EBB-F84AF5CB196F}"/>
              </a:ext>
            </a:extLst>
          </p:cNvPr>
          <p:cNvSpPr/>
          <p:nvPr/>
        </p:nvSpPr>
        <p:spPr>
          <a:xfrm>
            <a:off x="107999" y="683125"/>
            <a:ext cx="4503155"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Saying</a:t>
            </a:r>
            <a:r>
              <a:rPr lang="fr-FR" b="1" dirty="0">
                <a:solidFill>
                  <a:srgbClr val="000000"/>
                </a:solidFill>
                <a:latin typeface="Century Gothic" panose="020B0502020202020204" pitchFamily="34" charset="0"/>
              </a:rPr>
              <a:t> ‘to’ and ‘in’</a:t>
            </a:r>
            <a:endParaRPr lang="en-GB" i="1" dirty="0">
              <a:solidFill>
                <a:srgbClr val="00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B33C467B-571F-5540-BB62-E6A12286E0D6}"/>
              </a:ext>
            </a:extLst>
          </p:cNvPr>
          <p:cNvSpPr/>
          <p:nvPr/>
        </p:nvSpPr>
        <p:spPr>
          <a:xfrm>
            <a:off x="107999" y="1022936"/>
            <a:ext cx="6676200" cy="584775"/>
          </a:xfrm>
          <a:prstGeom prst="rect">
            <a:avLst/>
          </a:prstGeom>
        </p:spPr>
        <p:txBody>
          <a:bodyPr wrap="square">
            <a:spAutoFit/>
          </a:bodyPr>
          <a:lstStyle/>
          <a:p>
            <a:pPr lvl="0"/>
            <a:r>
              <a:rPr lang="en-GB" sz="1600" dirty="0">
                <a:latin typeface="Century Gothic" panose="020F0302020204030204"/>
              </a:rPr>
              <a:t>We use the preposition </a:t>
            </a:r>
            <a:r>
              <a:rPr lang="en-GB" sz="1600" b="1" dirty="0" err="1">
                <a:latin typeface="Century Gothic" panose="020F0302020204030204"/>
              </a:rPr>
              <a:t>à</a:t>
            </a:r>
            <a:r>
              <a:rPr lang="en-GB" sz="1600" dirty="0">
                <a:latin typeface="Century Gothic" panose="020F0302020204030204"/>
              </a:rPr>
              <a:t> to talk about going </a:t>
            </a:r>
            <a:r>
              <a:rPr lang="en-GB" sz="1600" b="1" dirty="0">
                <a:latin typeface="Century Gothic" panose="020F0302020204030204"/>
              </a:rPr>
              <a:t>to</a:t>
            </a:r>
            <a:r>
              <a:rPr lang="en-GB" sz="1600" dirty="0">
                <a:latin typeface="Century Gothic" panose="020F0302020204030204"/>
              </a:rPr>
              <a:t> or being </a:t>
            </a:r>
            <a:r>
              <a:rPr lang="en-GB" sz="1600" b="1" dirty="0">
                <a:latin typeface="Century Gothic" panose="020F0302020204030204"/>
              </a:rPr>
              <a:t>in</a:t>
            </a:r>
            <a:r>
              <a:rPr lang="en-GB" sz="1600" dirty="0">
                <a:latin typeface="Century Gothic" panose="020F0302020204030204"/>
              </a:rPr>
              <a:t> a town or city:</a:t>
            </a:r>
            <a:endParaRPr lang="fr-FR" sz="1600" dirty="0">
              <a:latin typeface="Century Gothic" panose="020F0302020204030204"/>
            </a:endParaRPr>
          </a:p>
        </p:txBody>
      </p:sp>
      <p:sp>
        <p:nvSpPr>
          <p:cNvPr id="17" name="Rectangle 16">
            <a:extLst>
              <a:ext uri="{FF2B5EF4-FFF2-40B4-BE49-F238E27FC236}">
                <a16:creationId xmlns:a16="http://schemas.microsoft.com/office/drawing/2014/main" id="{115DA712-3446-D249-A3E6-7B8AD3B60A7E}"/>
              </a:ext>
            </a:extLst>
          </p:cNvPr>
          <p:cNvSpPr/>
          <p:nvPr/>
        </p:nvSpPr>
        <p:spPr>
          <a:xfrm>
            <a:off x="107999" y="1570808"/>
            <a:ext cx="1105503" cy="338554"/>
          </a:xfrm>
          <a:prstGeom prst="rect">
            <a:avLst/>
          </a:prstGeom>
        </p:spPr>
        <p:txBody>
          <a:bodyPr wrap="square">
            <a:spAutoFit/>
          </a:bodyPr>
          <a:lstStyle/>
          <a:p>
            <a:pPr lvl="0"/>
            <a:r>
              <a:rPr lang="en-GB" sz="1600" dirty="0">
                <a:latin typeface="Century Gothic" panose="020F0302020204030204"/>
              </a:rPr>
              <a:t>Je </a:t>
            </a:r>
            <a:r>
              <a:rPr lang="en-GB" sz="1600" dirty="0" err="1">
                <a:latin typeface="Century Gothic" panose="020F0302020204030204"/>
              </a:rPr>
              <a:t>vais</a:t>
            </a:r>
            <a:r>
              <a:rPr lang="en-GB" sz="1600" dirty="0">
                <a:latin typeface="Century Gothic" panose="020F0302020204030204"/>
              </a:rPr>
              <a:t> …</a:t>
            </a:r>
            <a:endParaRPr lang="fr-FR" sz="1600" dirty="0">
              <a:latin typeface="Century Gothic" panose="020F0302020204030204"/>
            </a:endParaRPr>
          </a:p>
        </p:txBody>
      </p:sp>
      <p:sp>
        <p:nvSpPr>
          <p:cNvPr id="18" name="Rectangle 17">
            <a:extLst>
              <a:ext uri="{FF2B5EF4-FFF2-40B4-BE49-F238E27FC236}">
                <a16:creationId xmlns:a16="http://schemas.microsoft.com/office/drawing/2014/main" id="{FBD9377D-CD5E-234F-B869-71F47B73C63D}"/>
              </a:ext>
            </a:extLst>
          </p:cNvPr>
          <p:cNvSpPr/>
          <p:nvPr/>
        </p:nvSpPr>
        <p:spPr>
          <a:xfrm>
            <a:off x="1743383" y="1570808"/>
            <a:ext cx="1105503" cy="338554"/>
          </a:xfrm>
          <a:prstGeom prst="rect">
            <a:avLst/>
          </a:prstGeom>
        </p:spPr>
        <p:txBody>
          <a:bodyPr wrap="square">
            <a:spAutoFit/>
          </a:bodyPr>
          <a:lstStyle/>
          <a:p>
            <a:pPr lvl="0"/>
            <a:r>
              <a:rPr lang="en-GB" sz="1600" b="1" dirty="0" err="1">
                <a:latin typeface="Century Gothic" panose="020F0302020204030204"/>
              </a:rPr>
              <a:t>à</a:t>
            </a:r>
            <a:r>
              <a:rPr lang="en-GB" sz="1600" dirty="0">
                <a:latin typeface="Century Gothic" panose="020F0302020204030204"/>
              </a:rPr>
              <a:t> Paris</a:t>
            </a:r>
            <a:endParaRPr lang="fr-FR" sz="1600" dirty="0">
              <a:latin typeface="Century Gothic" panose="020F0302020204030204"/>
            </a:endParaRPr>
          </a:p>
        </p:txBody>
      </p:sp>
      <p:sp>
        <p:nvSpPr>
          <p:cNvPr id="19" name="Rectangle 18">
            <a:extLst>
              <a:ext uri="{FF2B5EF4-FFF2-40B4-BE49-F238E27FC236}">
                <a16:creationId xmlns:a16="http://schemas.microsoft.com/office/drawing/2014/main" id="{98D10599-B540-294D-80FF-24E502FCE45C}"/>
              </a:ext>
            </a:extLst>
          </p:cNvPr>
          <p:cNvSpPr/>
          <p:nvPr/>
        </p:nvSpPr>
        <p:spPr>
          <a:xfrm>
            <a:off x="3317574" y="1570808"/>
            <a:ext cx="1105503" cy="338554"/>
          </a:xfrm>
          <a:prstGeom prst="rect">
            <a:avLst/>
          </a:prstGeom>
        </p:spPr>
        <p:txBody>
          <a:bodyPr wrap="square">
            <a:spAutoFit/>
          </a:bodyPr>
          <a:lstStyle/>
          <a:p>
            <a:pPr lvl="0"/>
            <a:r>
              <a:rPr lang="en-GB" sz="1600" b="1" dirty="0">
                <a:latin typeface="Century Gothic" panose="020F0302020204030204"/>
              </a:rPr>
              <a:t>to</a:t>
            </a:r>
            <a:r>
              <a:rPr lang="en-GB" sz="1600" dirty="0">
                <a:latin typeface="Century Gothic" panose="020F0302020204030204"/>
              </a:rPr>
              <a:t> Paris</a:t>
            </a:r>
            <a:endParaRPr lang="fr-FR" sz="1600" dirty="0">
              <a:latin typeface="Century Gothic" panose="020F0302020204030204"/>
            </a:endParaRPr>
          </a:p>
        </p:txBody>
      </p:sp>
      <p:sp>
        <p:nvSpPr>
          <p:cNvPr id="21" name="Rectangle 20">
            <a:extLst>
              <a:ext uri="{FF2B5EF4-FFF2-40B4-BE49-F238E27FC236}">
                <a16:creationId xmlns:a16="http://schemas.microsoft.com/office/drawing/2014/main" id="{71729FE1-8462-9142-89B4-53DCDB4314B0}"/>
              </a:ext>
            </a:extLst>
          </p:cNvPr>
          <p:cNvSpPr/>
          <p:nvPr/>
        </p:nvSpPr>
        <p:spPr>
          <a:xfrm>
            <a:off x="107999" y="1894602"/>
            <a:ext cx="1105503" cy="338554"/>
          </a:xfrm>
          <a:prstGeom prst="rect">
            <a:avLst/>
          </a:prstGeom>
        </p:spPr>
        <p:txBody>
          <a:bodyPr wrap="square">
            <a:spAutoFit/>
          </a:bodyPr>
          <a:lstStyle/>
          <a:p>
            <a:pPr lvl="0"/>
            <a:r>
              <a:rPr lang="en-GB" sz="1600" dirty="0">
                <a:latin typeface="Century Gothic" panose="020F0302020204030204"/>
              </a:rPr>
              <a:t>Tu es …</a:t>
            </a:r>
            <a:endParaRPr lang="fr-FR" sz="1600" dirty="0">
              <a:latin typeface="Century Gothic" panose="020F0302020204030204"/>
            </a:endParaRPr>
          </a:p>
        </p:txBody>
      </p:sp>
      <p:sp>
        <p:nvSpPr>
          <p:cNvPr id="22" name="Rectangle 21">
            <a:extLst>
              <a:ext uri="{FF2B5EF4-FFF2-40B4-BE49-F238E27FC236}">
                <a16:creationId xmlns:a16="http://schemas.microsoft.com/office/drawing/2014/main" id="{F91C1171-BFE0-1146-BFBC-C7332D908C05}"/>
              </a:ext>
            </a:extLst>
          </p:cNvPr>
          <p:cNvSpPr/>
          <p:nvPr/>
        </p:nvSpPr>
        <p:spPr>
          <a:xfrm>
            <a:off x="1743383" y="1894602"/>
            <a:ext cx="1105503" cy="338554"/>
          </a:xfrm>
          <a:prstGeom prst="rect">
            <a:avLst/>
          </a:prstGeom>
        </p:spPr>
        <p:txBody>
          <a:bodyPr wrap="square">
            <a:spAutoFit/>
          </a:bodyPr>
          <a:lstStyle/>
          <a:p>
            <a:pPr lvl="0"/>
            <a:r>
              <a:rPr lang="en-GB" sz="1600" b="1" dirty="0" err="1">
                <a:latin typeface="Century Gothic" panose="020F0302020204030204"/>
              </a:rPr>
              <a:t>à</a:t>
            </a:r>
            <a:r>
              <a:rPr lang="en-GB" sz="1600" dirty="0">
                <a:latin typeface="Century Gothic" panose="020F0302020204030204"/>
              </a:rPr>
              <a:t> Paris</a:t>
            </a:r>
            <a:endParaRPr lang="fr-FR" sz="1600" dirty="0">
              <a:latin typeface="Century Gothic" panose="020F0302020204030204"/>
            </a:endParaRPr>
          </a:p>
        </p:txBody>
      </p:sp>
      <p:sp>
        <p:nvSpPr>
          <p:cNvPr id="23" name="Rectangle 22">
            <a:extLst>
              <a:ext uri="{FF2B5EF4-FFF2-40B4-BE49-F238E27FC236}">
                <a16:creationId xmlns:a16="http://schemas.microsoft.com/office/drawing/2014/main" id="{855C6422-91FD-EB40-A2B1-B0D9EFDB37FD}"/>
              </a:ext>
            </a:extLst>
          </p:cNvPr>
          <p:cNvSpPr/>
          <p:nvPr/>
        </p:nvSpPr>
        <p:spPr>
          <a:xfrm>
            <a:off x="3317574" y="1894602"/>
            <a:ext cx="1105503" cy="338554"/>
          </a:xfrm>
          <a:prstGeom prst="rect">
            <a:avLst/>
          </a:prstGeom>
        </p:spPr>
        <p:txBody>
          <a:bodyPr wrap="square">
            <a:spAutoFit/>
          </a:bodyPr>
          <a:lstStyle/>
          <a:p>
            <a:pPr lvl="0"/>
            <a:r>
              <a:rPr lang="en-GB" sz="1600" b="1" dirty="0">
                <a:latin typeface="Century Gothic" panose="020F0302020204030204"/>
              </a:rPr>
              <a:t>in</a:t>
            </a:r>
            <a:r>
              <a:rPr lang="en-GB" sz="1600" dirty="0">
                <a:latin typeface="Century Gothic" panose="020F0302020204030204"/>
              </a:rPr>
              <a:t> Paris</a:t>
            </a:r>
            <a:endParaRPr lang="fr-FR" sz="1600" dirty="0">
              <a:latin typeface="Century Gothic" panose="020F0302020204030204"/>
            </a:endParaRPr>
          </a:p>
        </p:txBody>
      </p:sp>
      <p:sp>
        <p:nvSpPr>
          <p:cNvPr id="24" name="Rectangle 23">
            <a:extLst>
              <a:ext uri="{FF2B5EF4-FFF2-40B4-BE49-F238E27FC236}">
                <a16:creationId xmlns:a16="http://schemas.microsoft.com/office/drawing/2014/main" id="{BD197C8F-4FA1-9746-8845-D6CAF464BA10}"/>
              </a:ext>
            </a:extLst>
          </p:cNvPr>
          <p:cNvSpPr/>
          <p:nvPr/>
        </p:nvSpPr>
        <p:spPr>
          <a:xfrm>
            <a:off x="107999" y="2196256"/>
            <a:ext cx="6676200" cy="584775"/>
          </a:xfrm>
          <a:prstGeom prst="rect">
            <a:avLst/>
          </a:prstGeom>
        </p:spPr>
        <p:txBody>
          <a:bodyPr wrap="square">
            <a:spAutoFit/>
          </a:bodyPr>
          <a:lstStyle/>
          <a:p>
            <a:pPr lvl="0"/>
            <a:r>
              <a:rPr lang="en-GB" sz="1600" dirty="0">
                <a:latin typeface="Century Gothic" panose="020F0302020204030204"/>
              </a:rPr>
              <a:t>We use the preposition </a:t>
            </a:r>
            <a:r>
              <a:rPr lang="en-GB" sz="1600" b="1" dirty="0" err="1">
                <a:latin typeface="Century Gothic" panose="020F0302020204030204"/>
              </a:rPr>
              <a:t>en</a:t>
            </a:r>
            <a:r>
              <a:rPr lang="en-GB" sz="1600" dirty="0">
                <a:latin typeface="Century Gothic" panose="020F0302020204030204"/>
              </a:rPr>
              <a:t> to talk about going </a:t>
            </a:r>
            <a:r>
              <a:rPr lang="en-GB" sz="1600" b="1" dirty="0">
                <a:latin typeface="Century Gothic" panose="020F0302020204030204"/>
              </a:rPr>
              <a:t>to</a:t>
            </a:r>
            <a:r>
              <a:rPr lang="en-GB" sz="1600" dirty="0">
                <a:latin typeface="Century Gothic" panose="020F0302020204030204"/>
              </a:rPr>
              <a:t> or being </a:t>
            </a:r>
            <a:r>
              <a:rPr lang="en-GB" sz="1600" b="1" dirty="0">
                <a:latin typeface="Century Gothic" panose="020F0302020204030204"/>
              </a:rPr>
              <a:t>in</a:t>
            </a:r>
            <a:r>
              <a:rPr lang="en-GB" sz="1600" dirty="0">
                <a:latin typeface="Century Gothic" panose="020F0302020204030204"/>
              </a:rPr>
              <a:t> a feminine country:</a:t>
            </a:r>
            <a:endParaRPr lang="fr-FR" sz="1600" dirty="0">
              <a:latin typeface="Century Gothic" panose="020F0302020204030204"/>
            </a:endParaRPr>
          </a:p>
        </p:txBody>
      </p:sp>
      <p:sp>
        <p:nvSpPr>
          <p:cNvPr id="25" name="Rectangle 24">
            <a:extLst>
              <a:ext uri="{FF2B5EF4-FFF2-40B4-BE49-F238E27FC236}">
                <a16:creationId xmlns:a16="http://schemas.microsoft.com/office/drawing/2014/main" id="{75D71A07-401B-2343-8CBD-ED41725AD9AA}"/>
              </a:ext>
            </a:extLst>
          </p:cNvPr>
          <p:cNvSpPr/>
          <p:nvPr/>
        </p:nvSpPr>
        <p:spPr>
          <a:xfrm>
            <a:off x="107999" y="2736750"/>
            <a:ext cx="1105503" cy="338554"/>
          </a:xfrm>
          <a:prstGeom prst="rect">
            <a:avLst/>
          </a:prstGeom>
        </p:spPr>
        <p:txBody>
          <a:bodyPr wrap="square">
            <a:spAutoFit/>
          </a:bodyPr>
          <a:lstStyle/>
          <a:p>
            <a:pPr lvl="0"/>
            <a:r>
              <a:rPr lang="en-GB" sz="1600" dirty="0">
                <a:latin typeface="Century Gothic" panose="020F0302020204030204"/>
              </a:rPr>
              <a:t>Elle </a:t>
            </a:r>
            <a:r>
              <a:rPr lang="en-GB" sz="1600" dirty="0" err="1">
                <a:latin typeface="Century Gothic" panose="020F0302020204030204"/>
              </a:rPr>
              <a:t>va</a:t>
            </a:r>
            <a:r>
              <a:rPr lang="en-GB" sz="1600" dirty="0">
                <a:latin typeface="Century Gothic" panose="020F0302020204030204"/>
              </a:rPr>
              <a:t> …</a:t>
            </a:r>
            <a:endParaRPr lang="fr-FR" sz="1600" dirty="0">
              <a:latin typeface="Century Gothic" panose="020F0302020204030204"/>
            </a:endParaRPr>
          </a:p>
        </p:txBody>
      </p:sp>
      <p:sp>
        <p:nvSpPr>
          <p:cNvPr id="26" name="Rectangle 25">
            <a:extLst>
              <a:ext uri="{FF2B5EF4-FFF2-40B4-BE49-F238E27FC236}">
                <a16:creationId xmlns:a16="http://schemas.microsoft.com/office/drawing/2014/main" id="{51F9F4FF-AF96-824D-A461-9177507149EF}"/>
              </a:ext>
            </a:extLst>
          </p:cNvPr>
          <p:cNvSpPr/>
          <p:nvPr/>
        </p:nvSpPr>
        <p:spPr>
          <a:xfrm>
            <a:off x="1743383" y="2736750"/>
            <a:ext cx="1273282" cy="338554"/>
          </a:xfrm>
          <a:prstGeom prst="rect">
            <a:avLst/>
          </a:prstGeom>
        </p:spPr>
        <p:txBody>
          <a:bodyPr wrap="square">
            <a:spAutoFit/>
          </a:bodyPr>
          <a:lstStyle/>
          <a:p>
            <a:pPr lvl="0"/>
            <a:r>
              <a:rPr lang="en-GB" sz="1600" b="1" dirty="0" err="1">
                <a:latin typeface="Century Gothic" panose="020F0302020204030204"/>
              </a:rPr>
              <a:t>en</a:t>
            </a:r>
            <a:r>
              <a:rPr lang="en-GB" sz="1600" dirty="0">
                <a:latin typeface="Century Gothic" panose="020F0302020204030204"/>
              </a:rPr>
              <a:t> France</a:t>
            </a:r>
            <a:endParaRPr lang="fr-FR" sz="1600" dirty="0">
              <a:latin typeface="Century Gothic" panose="020F0302020204030204"/>
            </a:endParaRPr>
          </a:p>
        </p:txBody>
      </p:sp>
      <p:sp>
        <p:nvSpPr>
          <p:cNvPr id="27" name="Rectangle 26">
            <a:extLst>
              <a:ext uri="{FF2B5EF4-FFF2-40B4-BE49-F238E27FC236}">
                <a16:creationId xmlns:a16="http://schemas.microsoft.com/office/drawing/2014/main" id="{85E5300D-8187-2142-88F9-647B4CA12CE3}"/>
              </a:ext>
            </a:extLst>
          </p:cNvPr>
          <p:cNvSpPr/>
          <p:nvPr/>
        </p:nvSpPr>
        <p:spPr>
          <a:xfrm>
            <a:off x="3317574" y="2736750"/>
            <a:ext cx="1273282" cy="338554"/>
          </a:xfrm>
          <a:prstGeom prst="rect">
            <a:avLst/>
          </a:prstGeom>
        </p:spPr>
        <p:txBody>
          <a:bodyPr wrap="square">
            <a:spAutoFit/>
          </a:bodyPr>
          <a:lstStyle/>
          <a:p>
            <a:pPr lvl="0"/>
            <a:r>
              <a:rPr lang="en-GB" sz="1600" b="1" dirty="0">
                <a:latin typeface="Century Gothic" panose="020F0302020204030204"/>
              </a:rPr>
              <a:t>to</a:t>
            </a:r>
            <a:r>
              <a:rPr lang="en-GB" sz="1600" dirty="0">
                <a:latin typeface="Century Gothic" panose="020F0302020204030204"/>
              </a:rPr>
              <a:t> France</a:t>
            </a:r>
            <a:endParaRPr lang="fr-FR" sz="1600" dirty="0">
              <a:latin typeface="Century Gothic" panose="020F0302020204030204"/>
            </a:endParaRPr>
          </a:p>
        </p:txBody>
      </p:sp>
      <p:sp>
        <p:nvSpPr>
          <p:cNvPr id="28" name="Rectangle 27">
            <a:extLst>
              <a:ext uri="{FF2B5EF4-FFF2-40B4-BE49-F238E27FC236}">
                <a16:creationId xmlns:a16="http://schemas.microsoft.com/office/drawing/2014/main" id="{9075869B-F997-494E-B346-827DFD4B332F}"/>
              </a:ext>
            </a:extLst>
          </p:cNvPr>
          <p:cNvSpPr/>
          <p:nvPr/>
        </p:nvSpPr>
        <p:spPr>
          <a:xfrm>
            <a:off x="107999" y="3060544"/>
            <a:ext cx="1105503" cy="338554"/>
          </a:xfrm>
          <a:prstGeom prst="rect">
            <a:avLst/>
          </a:prstGeom>
        </p:spPr>
        <p:txBody>
          <a:bodyPr wrap="square">
            <a:spAutoFit/>
          </a:bodyPr>
          <a:lstStyle/>
          <a:p>
            <a:pPr lvl="0"/>
            <a:r>
              <a:rPr lang="en-GB" sz="1600" dirty="0" err="1">
                <a:latin typeface="Century Gothic" panose="020F0302020204030204"/>
              </a:rPr>
              <a:t>Ils</a:t>
            </a:r>
            <a:r>
              <a:rPr lang="en-GB" sz="1600" dirty="0">
                <a:latin typeface="Century Gothic" panose="020F0302020204030204"/>
              </a:rPr>
              <a:t> </a:t>
            </a:r>
            <a:r>
              <a:rPr lang="en-GB" sz="1600" dirty="0" err="1">
                <a:latin typeface="Century Gothic" panose="020F0302020204030204"/>
              </a:rPr>
              <a:t>sont</a:t>
            </a:r>
            <a:r>
              <a:rPr lang="en-GB" sz="1600" dirty="0">
                <a:latin typeface="Century Gothic" panose="020F0302020204030204"/>
              </a:rPr>
              <a:t> …</a:t>
            </a:r>
            <a:endParaRPr lang="fr-FR" sz="1600" dirty="0">
              <a:latin typeface="Century Gothic" panose="020F0302020204030204"/>
            </a:endParaRPr>
          </a:p>
        </p:txBody>
      </p:sp>
      <p:sp>
        <p:nvSpPr>
          <p:cNvPr id="29" name="Rectangle 28">
            <a:extLst>
              <a:ext uri="{FF2B5EF4-FFF2-40B4-BE49-F238E27FC236}">
                <a16:creationId xmlns:a16="http://schemas.microsoft.com/office/drawing/2014/main" id="{AB3B695E-2580-6E4A-A7E2-6BF940A1677C}"/>
              </a:ext>
            </a:extLst>
          </p:cNvPr>
          <p:cNvSpPr/>
          <p:nvPr/>
        </p:nvSpPr>
        <p:spPr>
          <a:xfrm>
            <a:off x="1743383" y="3060544"/>
            <a:ext cx="1273282" cy="338554"/>
          </a:xfrm>
          <a:prstGeom prst="rect">
            <a:avLst/>
          </a:prstGeom>
        </p:spPr>
        <p:txBody>
          <a:bodyPr wrap="square">
            <a:spAutoFit/>
          </a:bodyPr>
          <a:lstStyle/>
          <a:p>
            <a:pPr lvl="0"/>
            <a:r>
              <a:rPr lang="en-GB" sz="1600" b="1" dirty="0" err="1">
                <a:latin typeface="Century Gothic" panose="020F0302020204030204"/>
              </a:rPr>
              <a:t>en</a:t>
            </a:r>
            <a:r>
              <a:rPr lang="en-GB" sz="1600" dirty="0">
                <a:latin typeface="Century Gothic" panose="020F0302020204030204"/>
              </a:rPr>
              <a:t> France</a:t>
            </a:r>
            <a:endParaRPr lang="fr-FR" sz="1600" dirty="0">
              <a:latin typeface="Century Gothic" panose="020F0302020204030204"/>
            </a:endParaRPr>
          </a:p>
        </p:txBody>
      </p:sp>
      <p:sp>
        <p:nvSpPr>
          <p:cNvPr id="31" name="Rectangle 30">
            <a:extLst>
              <a:ext uri="{FF2B5EF4-FFF2-40B4-BE49-F238E27FC236}">
                <a16:creationId xmlns:a16="http://schemas.microsoft.com/office/drawing/2014/main" id="{30E88DAC-3CC1-1F44-A51A-CB11CB4C4990}"/>
              </a:ext>
            </a:extLst>
          </p:cNvPr>
          <p:cNvSpPr/>
          <p:nvPr/>
        </p:nvSpPr>
        <p:spPr>
          <a:xfrm>
            <a:off x="3317574" y="3060544"/>
            <a:ext cx="1105503" cy="338554"/>
          </a:xfrm>
          <a:prstGeom prst="rect">
            <a:avLst/>
          </a:prstGeom>
        </p:spPr>
        <p:txBody>
          <a:bodyPr wrap="square">
            <a:spAutoFit/>
          </a:bodyPr>
          <a:lstStyle/>
          <a:p>
            <a:pPr lvl="0"/>
            <a:r>
              <a:rPr lang="en-GB" sz="1600" b="1" dirty="0">
                <a:latin typeface="Century Gothic" panose="020F0302020204030204"/>
              </a:rPr>
              <a:t>in</a:t>
            </a:r>
            <a:r>
              <a:rPr lang="en-GB" sz="1600" dirty="0">
                <a:latin typeface="Century Gothic" panose="020F0302020204030204"/>
              </a:rPr>
              <a:t> France</a:t>
            </a:r>
            <a:endParaRPr lang="fr-FR" sz="1600" dirty="0">
              <a:latin typeface="Century Gothic" panose="020F0302020204030204"/>
            </a:endParaRPr>
          </a:p>
        </p:txBody>
      </p:sp>
      <p:sp>
        <p:nvSpPr>
          <p:cNvPr id="34" name="TextBox 33">
            <a:extLst>
              <a:ext uri="{FF2B5EF4-FFF2-40B4-BE49-F238E27FC236}">
                <a16:creationId xmlns:a16="http://schemas.microsoft.com/office/drawing/2014/main" id="{63D64A29-A37A-C148-B05C-38925EB7E050}"/>
              </a:ext>
            </a:extLst>
          </p:cNvPr>
          <p:cNvSpPr txBox="1"/>
          <p:nvPr/>
        </p:nvSpPr>
        <p:spPr>
          <a:xfrm>
            <a:off x="126158" y="3428817"/>
            <a:ext cx="6300279"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r>
              <a:rPr lang="en-GB" sz="1600" dirty="0">
                <a:latin typeface="Century Gothic" panose="020F0302020204030204"/>
              </a:rPr>
              <a:t>Country names </a:t>
            </a:r>
            <a:r>
              <a:rPr lang="en-GB" sz="1600" b="1" dirty="0">
                <a:latin typeface="Century Gothic" panose="020F0302020204030204"/>
              </a:rPr>
              <a:t>ending in -e </a:t>
            </a:r>
            <a:r>
              <a:rPr lang="en-GB" sz="1600" dirty="0">
                <a:latin typeface="Century Gothic" panose="020F0302020204030204"/>
              </a:rPr>
              <a:t>are normally </a:t>
            </a:r>
            <a:r>
              <a:rPr lang="en-GB" sz="1600" b="1" dirty="0">
                <a:latin typeface="Century Gothic" panose="020F0302020204030204"/>
              </a:rPr>
              <a:t>feminine</a:t>
            </a:r>
            <a:r>
              <a:rPr lang="en-GB" sz="1600" dirty="0">
                <a:latin typeface="Century Gothic" panose="020F0302020204030204"/>
              </a:rPr>
              <a:t>. </a:t>
            </a:r>
          </a:p>
        </p:txBody>
      </p:sp>
      <p:sp>
        <p:nvSpPr>
          <p:cNvPr id="52" name="TextBox 51">
            <a:extLst>
              <a:ext uri="{FF2B5EF4-FFF2-40B4-BE49-F238E27FC236}">
                <a16:creationId xmlns:a16="http://schemas.microsoft.com/office/drawing/2014/main" id="{E29BA242-2803-C746-80A6-BA5A75E4B79D}"/>
              </a:ext>
            </a:extLst>
          </p:cNvPr>
          <p:cNvSpPr txBox="1"/>
          <p:nvPr/>
        </p:nvSpPr>
        <p:spPr>
          <a:xfrm>
            <a:off x="126157" y="3798743"/>
            <a:ext cx="6300279"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r>
              <a:rPr lang="en-GB" sz="1600" dirty="0">
                <a:latin typeface="Century Gothic" panose="020F0302020204030204"/>
              </a:rPr>
              <a:t>Country names </a:t>
            </a:r>
            <a:r>
              <a:rPr lang="en-GB" sz="1600" b="1" dirty="0">
                <a:latin typeface="Century Gothic" panose="020F0302020204030204"/>
              </a:rPr>
              <a:t>ending in letters other than -e </a:t>
            </a:r>
            <a:r>
              <a:rPr lang="en-GB" sz="1600" dirty="0">
                <a:latin typeface="Century Gothic" panose="020F0302020204030204"/>
              </a:rPr>
              <a:t>are </a:t>
            </a:r>
            <a:r>
              <a:rPr lang="en-GB" sz="1600" b="1" dirty="0">
                <a:latin typeface="Century Gothic" panose="020F0302020204030204"/>
              </a:rPr>
              <a:t>masculine</a:t>
            </a:r>
            <a:r>
              <a:rPr lang="en-GB" sz="1600" dirty="0">
                <a:latin typeface="Century Gothic" panose="020F0302020204030204"/>
              </a:rPr>
              <a:t> (e.g., </a:t>
            </a:r>
            <a:r>
              <a:rPr lang="en-GB" sz="1600" b="1" dirty="0">
                <a:latin typeface="Century Gothic" panose="020F0302020204030204"/>
              </a:rPr>
              <a:t>le</a:t>
            </a:r>
            <a:r>
              <a:rPr lang="en-GB" sz="1600" dirty="0">
                <a:latin typeface="Century Gothic" panose="020F0302020204030204"/>
              </a:rPr>
              <a:t> Canada). </a:t>
            </a:r>
          </a:p>
        </p:txBody>
      </p:sp>
      <p:sp>
        <p:nvSpPr>
          <p:cNvPr id="37" name="Rectangle 36">
            <a:extLst>
              <a:ext uri="{FF2B5EF4-FFF2-40B4-BE49-F238E27FC236}">
                <a16:creationId xmlns:a16="http://schemas.microsoft.com/office/drawing/2014/main" id="{ED187E63-9AB6-6D4E-B915-DB666B5F7EFC}"/>
              </a:ext>
            </a:extLst>
          </p:cNvPr>
          <p:cNvSpPr/>
          <p:nvPr/>
        </p:nvSpPr>
        <p:spPr>
          <a:xfrm>
            <a:off x="78019" y="4394780"/>
            <a:ext cx="6676200" cy="584775"/>
          </a:xfrm>
          <a:prstGeom prst="rect">
            <a:avLst/>
          </a:prstGeom>
        </p:spPr>
        <p:txBody>
          <a:bodyPr wrap="square">
            <a:spAutoFit/>
          </a:bodyPr>
          <a:lstStyle/>
          <a:p>
            <a:pPr lvl="0"/>
            <a:r>
              <a:rPr lang="en-GB" sz="1600" dirty="0">
                <a:latin typeface="Century Gothic" panose="020F0302020204030204"/>
              </a:rPr>
              <a:t>We use </a:t>
            </a:r>
            <a:r>
              <a:rPr lang="en-GB" sz="1600" b="1" dirty="0">
                <a:latin typeface="Century Gothic" panose="020F0302020204030204"/>
              </a:rPr>
              <a:t>au (</a:t>
            </a:r>
            <a:r>
              <a:rPr lang="en-GB" sz="1600" b="1" dirty="0" err="1">
                <a:latin typeface="Century Gothic" panose="020F0302020204030204"/>
              </a:rPr>
              <a:t>à</a:t>
            </a:r>
            <a:r>
              <a:rPr lang="en-GB" sz="1600" b="1" dirty="0">
                <a:latin typeface="Century Gothic" panose="020F0302020204030204"/>
              </a:rPr>
              <a:t> + le) </a:t>
            </a:r>
            <a:r>
              <a:rPr lang="en-GB" sz="1600" dirty="0">
                <a:latin typeface="Century Gothic" panose="020F0302020204030204"/>
              </a:rPr>
              <a:t>to talk about going </a:t>
            </a:r>
            <a:r>
              <a:rPr lang="en-GB" sz="1600" b="1" dirty="0">
                <a:latin typeface="Century Gothic" panose="020F0302020204030204"/>
              </a:rPr>
              <a:t>to</a:t>
            </a:r>
            <a:r>
              <a:rPr lang="en-GB" sz="1600" dirty="0">
                <a:latin typeface="Century Gothic" panose="020F0302020204030204"/>
              </a:rPr>
              <a:t> or being </a:t>
            </a:r>
            <a:r>
              <a:rPr lang="en-GB" sz="1600" b="1" dirty="0">
                <a:latin typeface="Century Gothic" panose="020F0302020204030204"/>
              </a:rPr>
              <a:t>in</a:t>
            </a:r>
            <a:r>
              <a:rPr lang="en-GB" sz="1600" dirty="0">
                <a:latin typeface="Century Gothic" panose="020F0302020204030204"/>
              </a:rPr>
              <a:t> a </a:t>
            </a:r>
            <a:r>
              <a:rPr lang="en-GB" sz="1600" b="1" dirty="0">
                <a:latin typeface="Century Gothic" panose="020F0302020204030204"/>
              </a:rPr>
              <a:t>masculine country</a:t>
            </a:r>
            <a:r>
              <a:rPr lang="en-GB" sz="1600" dirty="0">
                <a:latin typeface="Century Gothic" panose="020F0302020204030204"/>
              </a:rPr>
              <a:t>: </a:t>
            </a:r>
            <a:endParaRPr lang="fr-FR" sz="1600" dirty="0">
              <a:latin typeface="Century Gothic" panose="020F0302020204030204"/>
            </a:endParaRPr>
          </a:p>
        </p:txBody>
      </p:sp>
      <p:sp>
        <p:nvSpPr>
          <p:cNvPr id="38" name="Rectangle 37">
            <a:extLst>
              <a:ext uri="{FF2B5EF4-FFF2-40B4-BE49-F238E27FC236}">
                <a16:creationId xmlns:a16="http://schemas.microsoft.com/office/drawing/2014/main" id="{9CB80EE3-A258-FC47-918A-3EEE5F4DAE30}"/>
              </a:ext>
            </a:extLst>
          </p:cNvPr>
          <p:cNvSpPr/>
          <p:nvPr/>
        </p:nvSpPr>
        <p:spPr>
          <a:xfrm>
            <a:off x="78019" y="4943999"/>
            <a:ext cx="1665363" cy="338554"/>
          </a:xfrm>
          <a:prstGeom prst="rect">
            <a:avLst/>
          </a:prstGeom>
        </p:spPr>
        <p:txBody>
          <a:bodyPr wrap="square">
            <a:spAutoFit/>
          </a:bodyPr>
          <a:lstStyle/>
          <a:p>
            <a:pPr lvl="0"/>
            <a:r>
              <a:rPr lang="en-GB" sz="1600" dirty="0">
                <a:latin typeface="Century Gothic" panose="020F0302020204030204"/>
              </a:rPr>
              <a:t>Nous </a:t>
            </a:r>
            <a:r>
              <a:rPr lang="en-GB" sz="1600" dirty="0" err="1">
                <a:latin typeface="Century Gothic" panose="020F0302020204030204"/>
              </a:rPr>
              <a:t>allons</a:t>
            </a:r>
            <a:r>
              <a:rPr lang="en-GB" sz="1600" dirty="0">
                <a:latin typeface="Century Gothic" panose="020F0302020204030204"/>
              </a:rPr>
              <a:t> …</a:t>
            </a:r>
            <a:endParaRPr lang="fr-FR" sz="1600" dirty="0">
              <a:latin typeface="Century Gothic" panose="020F0302020204030204"/>
            </a:endParaRPr>
          </a:p>
        </p:txBody>
      </p:sp>
      <p:sp>
        <p:nvSpPr>
          <p:cNvPr id="39" name="Rectangle 38">
            <a:extLst>
              <a:ext uri="{FF2B5EF4-FFF2-40B4-BE49-F238E27FC236}">
                <a16:creationId xmlns:a16="http://schemas.microsoft.com/office/drawing/2014/main" id="{1E6EE291-2303-0C4C-BC53-0610DE964362}"/>
              </a:ext>
            </a:extLst>
          </p:cNvPr>
          <p:cNvSpPr/>
          <p:nvPr/>
        </p:nvSpPr>
        <p:spPr>
          <a:xfrm>
            <a:off x="1713403" y="4943999"/>
            <a:ext cx="1420327" cy="338554"/>
          </a:xfrm>
          <a:prstGeom prst="rect">
            <a:avLst/>
          </a:prstGeom>
        </p:spPr>
        <p:txBody>
          <a:bodyPr wrap="square">
            <a:spAutoFit/>
          </a:bodyPr>
          <a:lstStyle/>
          <a:p>
            <a:pPr lvl="0"/>
            <a:r>
              <a:rPr lang="en-GB" sz="1600" b="1" dirty="0">
                <a:latin typeface="Century Gothic" panose="020F0302020204030204"/>
              </a:rPr>
              <a:t>au</a:t>
            </a:r>
            <a:r>
              <a:rPr lang="en-GB" sz="1600" dirty="0">
                <a:latin typeface="Century Gothic" panose="020F0302020204030204"/>
              </a:rPr>
              <a:t> Canada</a:t>
            </a:r>
            <a:endParaRPr lang="fr-FR" sz="1600" dirty="0">
              <a:latin typeface="Century Gothic" panose="020F0302020204030204"/>
            </a:endParaRPr>
          </a:p>
        </p:txBody>
      </p:sp>
      <p:sp>
        <p:nvSpPr>
          <p:cNvPr id="40" name="Rectangle 39">
            <a:extLst>
              <a:ext uri="{FF2B5EF4-FFF2-40B4-BE49-F238E27FC236}">
                <a16:creationId xmlns:a16="http://schemas.microsoft.com/office/drawing/2014/main" id="{9933C729-00E6-2141-842E-A66637F9DA89}"/>
              </a:ext>
            </a:extLst>
          </p:cNvPr>
          <p:cNvSpPr/>
          <p:nvPr/>
        </p:nvSpPr>
        <p:spPr>
          <a:xfrm>
            <a:off x="3287594" y="4943999"/>
            <a:ext cx="1323560" cy="338554"/>
          </a:xfrm>
          <a:prstGeom prst="rect">
            <a:avLst/>
          </a:prstGeom>
        </p:spPr>
        <p:txBody>
          <a:bodyPr wrap="square">
            <a:spAutoFit/>
          </a:bodyPr>
          <a:lstStyle/>
          <a:p>
            <a:pPr lvl="0"/>
            <a:r>
              <a:rPr lang="en-GB" sz="1600" b="1" dirty="0">
                <a:latin typeface="Century Gothic" panose="020F0302020204030204"/>
              </a:rPr>
              <a:t>to</a:t>
            </a:r>
            <a:r>
              <a:rPr lang="en-GB" sz="1600" dirty="0">
                <a:latin typeface="Century Gothic" panose="020F0302020204030204"/>
              </a:rPr>
              <a:t> Canada</a:t>
            </a:r>
            <a:endParaRPr lang="fr-FR" sz="1600" dirty="0">
              <a:latin typeface="Century Gothic" panose="020F0302020204030204"/>
            </a:endParaRPr>
          </a:p>
        </p:txBody>
      </p:sp>
      <p:sp>
        <p:nvSpPr>
          <p:cNvPr id="41" name="Rectangle 40">
            <a:extLst>
              <a:ext uri="{FF2B5EF4-FFF2-40B4-BE49-F238E27FC236}">
                <a16:creationId xmlns:a16="http://schemas.microsoft.com/office/drawing/2014/main" id="{DAF1B599-A2AF-4747-B567-599B64AE75B8}"/>
              </a:ext>
            </a:extLst>
          </p:cNvPr>
          <p:cNvSpPr/>
          <p:nvPr/>
        </p:nvSpPr>
        <p:spPr>
          <a:xfrm>
            <a:off x="78020" y="5245157"/>
            <a:ext cx="1511498" cy="338554"/>
          </a:xfrm>
          <a:prstGeom prst="rect">
            <a:avLst/>
          </a:prstGeom>
        </p:spPr>
        <p:txBody>
          <a:bodyPr wrap="square">
            <a:spAutoFit/>
          </a:bodyPr>
          <a:lstStyle/>
          <a:p>
            <a:pPr lvl="0"/>
            <a:r>
              <a:rPr lang="en-GB" sz="1600" dirty="0">
                <a:latin typeface="Century Gothic" panose="020F0302020204030204"/>
              </a:rPr>
              <a:t>Je </a:t>
            </a:r>
            <a:r>
              <a:rPr lang="en-GB" sz="1600" dirty="0" err="1">
                <a:latin typeface="Century Gothic" panose="020F0302020204030204"/>
              </a:rPr>
              <a:t>suis</a:t>
            </a:r>
            <a:r>
              <a:rPr lang="en-GB" sz="1600" dirty="0">
                <a:latin typeface="Century Gothic" panose="020F0302020204030204"/>
              </a:rPr>
              <a:t> … </a:t>
            </a:r>
            <a:endParaRPr lang="fr-FR" sz="1600" dirty="0">
              <a:latin typeface="Century Gothic" panose="020F0302020204030204"/>
            </a:endParaRPr>
          </a:p>
        </p:txBody>
      </p:sp>
      <p:sp>
        <p:nvSpPr>
          <p:cNvPr id="42" name="Rectangle 41">
            <a:extLst>
              <a:ext uri="{FF2B5EF4-FFF2-40B4-BE49-F238E27FC236}">
                <a16:creationId xmlns:a16="http://schemas.microsoft.com/office/drawing/2014/main" id="{770E2B6E-7B7C-DA4B-B29F-C3000791B180}"/>
              </a:ext>
            </a:extLst>
          </p:cNvPr>
          <p:cNvSpPr/>
          <p:nvPr/>
        </p:nvSpPr>
        <p:spPr>
          <a:xfrm>
            <a:off x="1713403" y="5245157"/>
            <a:ext cx="1420327" cy="338554"/>
          </a:xfrm>
          <a:prstGeom prst="rect">
            <a:avLst/>
          </a:prstGeom>
        </p:spPr>
        <p:txBody>
          <a:bodyPr wrap="square">
            <a:spAutoFit/>
          </a:bodyPr>
          <a:lstStyle/>
          <a:p>
            <a:pPr lvl="0"/>
            <a:r>
              <a:rPr lang="en-GB" sz="1600" b="1" dirty="0">
                <a:latin typeface="Century Gothic" panose="020F0302020204030204"/>
              </a:rPr>
              <a:t>au</a:t>
            </a:r>
            <a:r>
              <a:rPr lang="en-GB" sz="1600" dirty="0">
                <a:latin typeface="Century Gothic" panose="020F0302020204030204"/>
              </a:rPr>
              <a:t> Canada</a:t>
            </a:r>
            <a:endParaRPr lang="fr-FR" sz="1600" dirty="0">
              <a:latin typeface="Century Gothic" panose="020F0302020204030204"/>
            </a:endParaRPr>
          </a:p>
        </p:txBody>
      </p:sp>
      <p:sp>
        <p:nvSpPr>
          <p:cNvPr id="43" name="Rectangle 42">
            <a:extLst>
              <a:ext uri="{FF2B5EF4-FFF2-40B4-BE49-F238E27FC236}">
                <a16:creationId xmlns:a16="http://schemas.microsoft.com/office/drawing/2014/main" id="{2E9452EC-7AB9-BB48-BA34-D7558A0904EB}"/>
              </a:ext>
            </a:extLst>
          </p:cNvPr>
          <p:cNvSpPr/>
          <p:nvPr/>
        </p:nvSpPr>
        <p:spPr>
          <a:xfrm>
            <a:off x="3287594" y="5245157"/>
            <a:ext cx="1511498" cy="338554"/>
          </a:xfrm>
          <a:prstGeom prst="rect">
            <a:avLst/>
          </a:prstGeom>
        </p:spPr>
        <p:txBody>
          <a:bodyPr wrap="square">
            <a:spAutoFit/>
          </a:bodyPr>
          <a:lstStyle/>
          <a:p>
            <a:pPr lvl="0"/>
            <a:r>
              <a:rPr lang="en-GB" sz="1600" b="1" dirty="0">
                <a:latin typeface="Century Gothic" panose="020F0302020204030204"/>
              </a:rPr>
              <a:t>in</a:t>
            </a:r>
            <a:r>
              <a:rPr lang="en-GB" sz="1600" dirty="0">
                <a:latin typeface="Century Gothic" panose="020F0302020204030204"/>
              </a:rPr>
              <a:t> Canada</a:t>
            </a:r>
            <a:endParaRPr lang="fr-FR" sz="1600" dirty="0">
              <a:latin typeface="Century Gothic" panose="020F0302020204030204"/>
            </a:endParaRPr>
          </a:p>
        </p:txBody>
      </p:sp>
      <p:sp>
        <p:nvSpPr>
          <p:cNvPr id="44" name="Rectangle 43">
            <a:extLst>
              <a:ext uri="{FF2B5EF4-FFF2-40B4-BE49-F238E27FC236}">
                <a16:creationId xmlns:a16="http://schemas.microsoft.com/office/drawing/2014/main" id="{8E4608DF-D37B-0D4D-9DFB-2FBC6DA88009}"/>
              </a:ext>
            </a:extLst>
          </p:cNvPr>
          <p:cNvSpPr/>
          <p:nvPr/>
        </p:nvSpPr>
        <p:spPr>
          <a:xfrm>
            <a:off x="78020" y="5554207"/>
            <a:ext cx="6676200" cy="584775"/>
          </a:xfrm>
          <a:prstGeom prst="rect">
            <a:avLst/>
          </a:prstGeom>
        </p:spPr>
        <p:txBody>
          <a:bodyPr wrap="square">
            <a:spAutoFit/>
          </a:bodyPr>
          <a:lstStyle/>
          <a:p>
            <a:pPr lvl="0"/>
            <a:r>
              <a:rPr lang="en-GB" sz="1600" dirty="0">
                <a:latin typeface="Century Gothic" panose="020F0302020204030204"/>
              </a:rPr>
              <a:t>We also use </a:t>
            </a:r>
            <a:r>
              <a:rPr lang="en-GB" sz="1600" b="1" dirty="0">
                <a:latin typeface="Century Gothic" panose="020F0302020204030204"/>
              </a:rPr>
              <a:t>au (</a:t>
            </a:r>
            <a:r>
              <a:rPr lang="en-GB" sz="1600" b="1" dirty="0" err="1">
                <a:latin typeface="Century Gothic" panose="020F0302020204030204"/>
              </a:rPr>
              <a:t>à</a:t>
            </a:r>
            <a:r>
              <a:rPr lang="en-GB" sz="1600" b="1" dirty="0">
                <a:latin typeface="Century Gothic" panose="020F0302020204030204"/>
              </a:rPr>
              <a:t> le) </a:t>
            </a:r>
            <a:r>
              <a:rPr lang="en-GB" sz="1600" dirty="0">
                <a:latin typeface="Century Gothic" panose="020F0302020204030204"/>
              </a:rPr>
              <a:t>to talk about going </a:t>
            </a:r>
            <a:r>
              <a:rPr lang="en-GB" sz="1600" b="1" dirty="0">
                <a:latin typeface="Century Gothic" panose="020F0302020204030204"/>
              </a:rPr>
              <a:t>to</a:t>
            </a:r>
            <a:r>
              <a:rPr lang="en-GB" sz="1600" dirty="0">
                <a:latin typeface="Century Gothic" panose="020F0302020204030204"/>
              </a:rPr>
              <a:t> or being </a:t>
            </a:r>
            <a:r>
              <a:rPr lang="en-GB" sz="1600" b="1" dirty="0">
                <a:latin typeface="Century Gothic" panose="020F0302020204030204"/>
              </a:rPr>
              <a:t>in</a:t>
            </a:r>
            <a:r>
              <a:rPr lang="en-GB" sz="1600" dirty="0">
                <a:latin typeface="Century Gothic" panose="020F0302020204030204"/>
              </a:rPr>
              <a:t> a masculine region: </a:t>
            </a:r>
            <a:endParaRPr lang="fr-FR" sz="1600" dirty="0">
              <a:latin typeface="Century Gothic" panose="020F0302020204030204"/>
            </a:endParaRPr>
          </a:p>
        </p:txBody>
      </p:sp>
      <p:sp>
        <p:nvSpPr>
          <p:cNvPr id="45" name="Rectangle 44">
            <a:extLst>
              <a:ext uri="{FF2B5EF4-FFF2-40B4-BE49-F238E27FC236}">
                <a16:creationId xmlns:a16="http://schemas.microsoft.com/office/drawing/2014/main" id="{590DAB49-86BA-CE4B-98B8-FA9436963328}"/>
              </a:ext>
            </a:extLst>
          </p:cNvPr>
          <p:cNvSpPr/>
          <p:nvPr/>
        </p:nvSpPr>
        <p:spPr>
          <a:xfrm>
            <a:off x="78020" y="6087754"/>
            <a:ext cx="1467604" cy="338554"/>
          </a:xfrm>
          <a:prstGeom prst="rect">
            <a:avLst/>
          </a:prstGeom>
        </p:spPr>
        <p:txBody>
          <a:bodyPr wrap="square">
            <a:spAutoFit/>
          </a:bodyPr>
          <a:lstStyle/>
          <a:p>
            <a:pPr lvl="0"/>
            <a:r>
              <a:rPr lang="en-GB" sz="1600" dirty="0" err="1">
                <a:latin typeface="Century Gothic" panose="020F0302020204030204"/>
              </a:rPr>
              <a:t>Vous</a:t>
            </a:r>
            <a:r>
              <a:rPr lang="en-GB" sz="1600" dirty="0">
                <a:latin typeface="Century Gothic" panose="020F0302020204030204"/>
              </a:rPr>
              <a:t> </a:t>
            </a:r>
            <a:r>
              <a:rPr lang="en-GB" sz="1600" dirty="0" err="1">
                <a:latin typeface="Century Gothic" panose="020F0302020204030204"/>
              </a:rPr>
              <a:t>allez</a:t>
            </a:r>
            <a:r>
              <a:rPr lang="en-GB" sz="1600" dirty="0">
                <a:latin typeface="Century Gothic" panose="020F0302020204030204"/>
              </a:rPr>
              <a:t> …</a:t>
            </a:r>
            <a:endParaRPr lang="fr-FR" sz="1600" dirty="0">
              <a:latin typeface="Century Gothic" panose="020F0302020204030204"/>
            </a:endParaRPr>
          </a:p>
        </p:txBody>
      </p:sp>
      <p:sp>
        <p:nvSpPr>
          <p:cNvPr id="46" name="Rectangle 45">
            <a:extLst>
              <a:ext uri="{FF2B5EF4-FFF2-40B4-BE49-F238E27FC236}">
                <a16:creationId xmlns:a16="http://schemas.microsoft.com/office/drawing/2014/main" id="{2EE41EDD-9130-0449-AFE1-8BB44A8E9623}"/>
              </a:ext>
            </a:extLst>
          </p:cNvPr>
          <p:cNvSpPr/>
          <p:nvPr/>
        </p:nvSpPr>
        <p:spPr>
          <a:xfrm>
            <a:off x="1713403" y="6087754"/>
            <a:ext cx="1406412" cy="338554"/>
          </a:xfrm>
          <a:prstGeom prst="rect">
            <a:avLst/>
          </a:prstGeom>
        </p:spPr>
        <p:txBody>
          <a:bodyPr wrap="square">
            <a:spAutoFit/>
          </a:bodyPr>
          <a:lstStyle/>
          <a:p>
            <a:pPr lvl="0"/>
            <a:r>
              <a:rPr lang="en-GB" sz="1600" b="1" dirty="0">
                <a:latin typeface="Century Gothic" panose="020F0302020204030204"/>
              </a:rPr>
              <a:t>au</a:t>
            </a:r>
            <a:r>
              <a:rPr lang="en-GB" sz="1600" dirty="0">
                <a:latin typeface="Century Gothic" panose="020F0302020204030204"/>
              </a:rPr>
              <a:t> Québec</a:t>
            </a:r>
            <a:endParaRPr lang="fr-FR" sz="1600" dirty="0">
              <a:latin typeface="Century Gothic" panose="020F0302020204030204"/>
            </a:endParaRPr>
          </a:p>
        </p:txBody>
      </p:sp>
      <p:sp>
        <p:nvSpPr>
          <p:cNvPr id="47" name="Rectangle 46">
            <a:extLst>
              <a:ext uri="{FF2B5EF4-FFF2-40B4-BE49-F238E27FC236}">
                <a16:creationId xmlns:a16="http://schemas.microsoft.com/office/drawing/2014/main" id="{9622AA0F-320F-6B4C-901C-59415F172B20}"/>
              </a:ext>
            </a:extLst>
          </p:cNvPr>
          <p:cNvSpPr/>
          <p:nvPr/>
        </p:nvSpPr>
        <p:spPr>
          <a:xfrm>
            <a:off x="3287594" y="6087754"/>
            <a:ext cx="1273282" cy="338554"/>
          </a:xfrm>
          <a:prstGeom prst="rect">
            <a:avLst/>
          </a:prstGeom>
        </p:spPr>
        <p:txBody>
          <a:bodyPr wrap="square">
            <a:spAutoFit/>
          </a:bodyPr>
          <a:lstStyle/>
          <a:p>
            <a:pPr lvl="0"/>
            <a:r>
              <a:rPr lang="en-GB" sz="1600" b="1" dirty="0">
                <a:latin typeface="Century Gothic" panose="020F0302020204030204"/>
              </a:rPr>
              <a:t>to</a:t>
            </a:r>
            <a:r>
              <a:rPr lang="en-GB" sz="1600" dirty="0">
                <a:latin typeface="Century Gothic" panose="020F0302020204030204"/>
              </a:rPr>
              <a:t> Quebec</a:t>
            </a:r>
            <a:endParaRPr lang="fr-FR" sz="1600" dirty="0">
              <a:latin typeface="Century Gothic" panose="020F0302020204030204"/>
            </a:endParaRPr>
          </a:p>
        </p:txBody>
      </p:sp>
      <p:sp>
        <p:nvSpPr>
          <p:cNvPr id="48" name="Rectangle 47">
            <a:extLst>
              <a:ext uri="{FF2B5EF4-FFF2-40B4-BE49-F238E27FC236}">
                <a16:creationId xmlns:a16="http://schemas.microsoft.com/office/drawing/2014/main" id="{8F4E34C9-B743-314E-9F88-E25E08FF2B7F}"/>
              </a:ext>
            </a:extLst>
          </p:cNvPr>
          <p:cNvSpPr/>
          <p:nvPr/>
        </p:nvSpPr>
        <p:spPr>
          <a:xfrm>
            <a:off x="78020" y="6409232"/>
            <a:ext cx="1105503" cy="338554"/>
          </a:xfrm>
          <a:prstGeom prst="rect">
            <a:avLst/>
          </a:prstGeom>
        </p:spPr>
        <p:txBody>
          <a:bodyPr wrap="square">
            <a:spAutoFit/>
          </a:bodyPr>
          <a:lstStyle/>
          <a:p>
            <a:pPr lvl="0"/>
            <a:r>
              <a:rPr lang="en-GB" sz="1600" dirty="0">
                <a:latin typeface="Century Gothic" panose="020F0302020204030204"/>
              </a:rPr>
              <a:t>Il </a:t>
            </a:r>
            <a:r>
              <a:rPr lang="en-GB" sz="1600" dirty="0" err="1">
                <a:latin typeface="Century Gothic" panose="020F0302020204030204"/>
              </a:rPr>
              <a:t>est</a:t>
            </a:r>
            <a:r>
              <a:rPr lang="en-GB" sz="1600" dirty="0">
                <a:latin typeface="Century Gothic" panose="020F0302020204030204"/>
              </a:rPr>
              <a:t> … </a:t>
            </a:r>
            <a:endParaRPr lang="fr-FR" sz="1600" dirty="0">
              <a:latin typeface="Century Gothic" panose="020F0302020204030204"/>
            </a:endParaRPr>
          </a:p>
        </p:txBody>
      </p:sp>
      <p:sp>
        <p:nvSpPr>
          <p:cNvPr id="49" name="Rectangle 48">
            <a:extLst>
              <a:ext uri="{FF2B5EF4-FFF2-40B4-BE49-F238E27FC236}">
                <a16:creationId xmlns:a16="http://schemas.microsoft.com/office/drawing/2014/main" id="{17B610C0-9A84-7649-9D1A-BBAB9B8DB1EC}"/>
              </a:ext>
            </a:extLst>
          </p:cNvPr>
          <p:cNvSpPr/>
          <p:nvPr/>
        </p:nvSpPr>
        <p:spPr>
          <a:xfrm>
            <a:off x="1713402" y="6409232"/>
            <a:ext cx="1467603" cy="338554"/>
          </a:xfrm>
          <a:prstGeom prst="rect">
            <a:avLst/>
          </a:prstGeom>
        </p:spPr>
        <p:txBody>
          <a:bodyPr wrap="square">
            <a:spAutoFit/>
          </a:bodyPr>
          <a:lstStyle/>
          <a:p>
            <a:pPr lvl="0"/>
            <a:r>
              <a:rPr lang="en-GB" sz="1600" b="1" dirty="0">
                <a:latin typeface="Century Gothic" panose="020F0302020204030204"/>
              </a:rPr>
              <a:t>au</a:t>
            </a:r>
            <a:r>
              <a:rPr lang="en-GB" sz="1600" dirty="0">
                <a:latin typeface="Century Gothic" panose="020F0302020204030204"/>
              </a:rPr>
              <a:t> Québec</a:t>
            </a:r>
            <a:endParaRPr lang="fr-FR" sz="1600" dirty="0">
              <a:latin typeface="Century Gothic" panose="020F0302020204030204"/>
            </a:endParaRPr>
          </a:p>
        </p:txBody>
      </p:sp>
      <p:sp>
        <p:nvSpPr>
          <p:cNvPr id="50" name="Rectangle 49">
            <a:extLst>
              <a:ext uri="{FF2B5EF4-FFF2-40B4-BE49-F238E27FC236}">
                <a16:creationId xmlns:a16="http://schemas.microsoft.com/office/drawing/2014/main" id="{BF30EC2F-30FA-EC4F-8AEA-573D58DCD9E5}"/>
              </a:ext>
            </a:extLst>
          </p:cNvPr>
          <p:cNvSpPr/>
          <p:nvPr/>
        </p:nvSpPr>
        <p:spPr>
          <a:xfrm>
            <a:off x="3287594" y="6409232"/>
            <a:ext cx="1467603" cy="338554"/>
          </a:xfrm>
          <a:prstGeom prst="rect">
            <a:avLst/>
          </a:prstGeom>
        </p:spPr>
        <p:txBody>
          <a:bodyPr wrap="square">
            <a:spAutoFit/>
          </a:bodyPr>
          <a:lstStyle/>
          <a:p>
            <a:pPr lvl="0"/>
            <a:r>
              <a:rPr lang="en-GB" sz="1600" b="1" dirty="0">
                <a:latin typeface="Century Gothic" panose="020F0302020204030204"/>
              </a:rPr>
              <a:t>in</a:t>
            </a:r>
            <a:r>
              <a:rPr lang="en-GB" sz="1600" dirty="0">
                <a:latin typeface="Century Gothic" panose="020F0302020204030204"/>
              </a:rPr>
              <a:t> Quebec</a:t>
            </a:r>
            <a:endParaRPr lang="fr-FR" sz="1600" dirty="0">
              <a:latin typeface="Century Gothic" panose="020F0302020204030204"/>
            </a:endParaRPr>
          </a:p>
        </p:txBody>
      </p:sp>
      <p:sp>
        <p:nvSpPr>
          <p:cNvPr id="53" name="Rectangle 52">
            <a:extLst>
              <a:ext uri="{FF2B5EF4-FFF2-40B4-BE49-F238E27FC236}">
                <a16:creationId xmlns:a16="http://schemas.microsoft.com/office/drawing/2014/main" id="{4B791451-6C38-4E49-838E-66DCB9CA03F5}"/>
              </a:ext>
            </a:extLst>
          </p:cNvPr>
          <p:cNvSpPr/>
          <p:nvPr/>
        </p:nvSpPr>
        <p:spPr>
          <a:xfrm>
            <a:off x="73800" y="6754921"/>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Le verbe ‘connaître’</a:t>
            </a:r>
            <a:endParaRPr lang="en-GB" i="1" dirty="0">
              <a:solidFill>
                <a:srgbClr val="000000"/>
              </a:solidFill>
              <a:latin typeface="Century Gothic" panose="020B0502020202020204" pitchFamily="34" charset="0"/>
            </a:endParaRPr>
          </a:p>
        </p:txBody>
      </p:sp>
      <p:sp>
        <p:nvSpPr>
          <p:cNvPr id="54" name="Rectangle 53">
            <a:extLst>
              <a:ext uri="{FF2B5EF4-FFF2-40B4-BE49-F238E27FC236}">
                <a16:creationId xmlns:a16="http://schemas.microsoft.com/office/drawing/2014/main" id="{E6A2CEB5-3FC0-CB40-9A1C-4C58CB3C0629}"/>
              </a:ext>
            </a:extLst>
          </p:cNvPr>
          <p:cNvSpPr/>
          <p:nvPr/>
        </p:nvSpPr>
        <p:spPr>
          <a:xfrm>
            <a:off x="73800" y="7105489"/>
            <a:ext cx="6676200" cy="584775"/>
          </a:xfrm>
          <a:prstGeom prst="rect">
            <a:avLst/>
          </a:prstGeom>
        </p:spPr>
        <p:txBody>
          <a:bodyPr wrap="square">
            <a:spAutoFit/>
          </a:bodyPr>
          <a:lstStyle/>
          <a:p>
            <a:pPr lvl="0"/>
            <a:r>
              <a:rPr lang="en-GB" sz="1600" dirty="0">
                <a:latin typeface="Century Gothic" panose="020F0302020204030204"/>
              </a:rPr>
              <a:t>Here is the pattern of endings for the </a:t>
            </a:r>
            <a:r>
              <a:rPr lang="en-GB" sz="1600" b="1" dirty="0">
                <a:latin typeface="Century Gothic" panose="020F0302020204030204"/>
              </a:rPr>
              <a:t>first, second </a:t>
            </a:r>
            <a:r>
              <a:rPr lang="en-GB" sz="1600" dirty="0">
                <a:latin typeface="Century Gothic" panose="020F0302020204030204"/>
              </a:rPr>
              <a:t>and</a:t>
            </a:r>
            <a:r>
              <a:rPr lang="en-GB" sz="1600" b="1" dirty="0">
                <a:latin typeface="Century Gothic" panose="020F0302020204030204"/>
              </a:rPr>
              <a:t> third</a:t>
            </a:r>
            <a:r>
              <a:rPr lang="en-GB" sz="1600" dirty="0">
                <a:latin typeface="Century Gothic" panose="020F0302020204030204"/>
              </a:rPr>
              <a:t> person </a:t>
            </a:r>
            <a:r>
              <a:rPr lang="en-GB" sz="1600" b="1" dirty="0">
                <a:latin typeface="Century Gothic" panose="020F0302020204030204"/>
              </a:rPr>
              <a:t>singular</a:t>
            </a:r>
            <a:r>
              <a:rPr lang="en-GB" sz="1600" dirty="0">
                <a:latin typeface="Century Gothic" panose="020F0302020204030204"/>
              </a:rPr>
              <a:t> forms of </a:t>
            </a:r>
            <a:r>
              <a:rPr lang="en-GB" sz="1600" b="1" i="1" dirty="0" err="1">
                <a:latin typeface="Century Gothic" panose="020F0302020204030204"/>
              </a:rPr>
              <a:t>connaître</a:t>
            </a:r>
            <a:r>
              <a:rPr lang="en-GB" sz="1600" dirty="0">
                <a:latin typeface="Century Gothic" panose="020F0302020204030204"/>
              </a:rPr>
              <a:t>:</a:t>
            </a:r>
            <a:endParaRPr lang="fr-FR" sz="1600" dirty="0">
              <a:latin typeface="Century Gothic" panose="020F0302020204030204"/>
            </a:endParaRPr>
          </a:p>
        </p:txBody>
      </p:sp>
      <p:sp>
        <p:nvSpPr>
          <p:cNvPr id="55" name="Rectangle 54">
            <a:extLst>
              <a:ext uri="{FF2B5EF4-FFF2-40B4-BE49-F238E27FC236}">
                <a16:creationId xmlns:a16="http://schemas.microsoft.com/office/drawing/2014/main" id="{C2E7C273-0041-3247-96FD-3B367E388F4B}"/>
              </a:ext>
            </a:extLst>
          </p:cNvPr>
          <p:cNvSpPr/>
          <p:nvPr/>
        </p:nvSpPr>
        <p:spPr>
          <a:xfrm>
            <a:off x="332880" y="7671500"/>
            <a:ext cx="1316940" cy="338554"/>
          </a:xfrm>
          <a:prstGeom prst="rect">
            <a:avLst/>
          </a:prstGeom>
        </p:spPr>
        <p:txBody>
          <a:bodyPr wrap="square">
            <a:spAutoFit/>
          </a:bodyPr>
          <a:lstStyle/>
          <a:p>
            <a:pPr lvl="0" algn="r"/>
            <a:r>
              <a:rPr lang="en-GB" sz="1600" dirty="0">
                <a:latin typeface="Century Gothic" panose="020F0302020204030204"/>
              </a:rPr>
              <a:t>je </a:t>
            </a:r>
            <a:r>
              <a:rPr lang="en-GB" sz="1600" dirty="0" err="1">
                <a:latin typeface="Century Gothic" panose="020F0302020204030204"/>
              </a:rPr>
              <a:t>conna</a:t>
            </a:r>
            <a:r>
              <a:rPr lang="en-GB" sz="1600" b="1" dirty="0" err="1">
                <a:latin typeface="Century Gothic" panose="020F0302020204030204"/>
              </a:rPr>
              <a:t>is</a:t>
            </a:r>
            <a:endParaRPr lang="fr-FR" sz="1600" b="1" dirty="0">
              <a:latin typeface="Century Gothic" panose="020F0302020204030204"/>
            </a:endParaRPr>
          </a:p>
        </p:txBody>
      </p:sp>
      <p:sp>
        <p:nvSpPr>
          <p:cNvPr id="59" name="Rectangle 58">
            <a:extLst>
              <a:ext uri="{FF2B5EF4-FFF2-40B4-BE49-F238E27FC236}">
                <a16:creationId xmlns:a16="http://schemas.microsoft.com/office/drawing/2014/main" id="{7CE60034-B5A6-1F4D-8F3D-8C77B0941F61}"/>
              </a:ext>
            </a:extLst>
          </p:cNvPr>
          <p:cNvSpPr/>
          <p:nvPr/>
        </p:nvSpPr>
        <p:spPr>
          <a:xfrm>
            <a:off x="2007959" y="7671500"/>
            <a:ext cx="2568995" cy="338554"/>
          </a:xfrm>
          <a:prstGeom prst="rect">
            <a:avLst/>
          </a:prstGeom>
        </p:spPr>
        <p:txBody>
          <a:bodyPr wrap="square">
            <a:spAutoFit/>
          </a:bodyPr>
          <a:lstStyle/>
          <a:p>
            <a:pPr lvl="0"/>
            <a:r>
              <a:rPr lang="en-GB" sz="1600" dirty="0">
                <a:latin typeface="Century Gothic" panose="020F0302020204030204"/>
              </a:rPr>
              <a:t>I am familiar with, know </a:t>
            </a:r>
            <a:endParaRPr lang="fr-FR" sz="1600" b="1" dirty="0">
              <a:latin typeface="Century Gothic" panose="020F0302020204030204"/>
            </a:endParaRPr>
          </a:p>
        </p:txBody>
      </p:sp>
      <p:sp>
        <p:nvSpPr>
          <p:cNvPr id="56" name="Rectangle 55">
            <a:extLst>
              <a:ext uri="{FF2B5EF4-FFF2-40B4-BE49-F238E27FC236}">
                <a16:creationId xmlns:a16="http://schemas.microsoft.com/office/drawing/2014/main" id="{E5C1948E-762C-EF41-BCF8-801C0D4D3F23}"/>
              </a:ext>
            </a:extLst>
          </p:cNvPr>
          <p:cNvSpPr/>
          <p:nvPr/>
        </p:nvSpPr>
        <p:spPr>
          <a:xfrm>
            <a:off x="332880" y="7991290"/>
            <a:ext cx="1316940" cy="338554"/>
          </a:xfrm>
          <a:prstGeom prst="rect">
            <a:avLst/>
          </a:prstGeom>
        </p:spPr>
        <p:txBody>
          <a:bodyPr wrap="square">
            <a:spAutoFit/>
          </a:bodyPr>
          <a:lstStyle/>
          <a:p>
            <a:pPr lvl="0" algn="r"/>
            <a:r>
              <a:rPr lang="en-GB" sz="1600" dirty="0" err="1">
                <a:latin typeface="Century Gothic" panose="020F0302020204030204"/>
              </a:rPr>
              <a:t>tu</a:t>
            </a:r>
            <a:r>
              <a:rPr lang="en-GB" sz="1600" dirty="0">
                <a:latin typeface="Century Gothic" panose="020F0302020204030204"/>
              </a:rPr>
              <a:t> </a:t>
            </a:r>
            <a:r>
              <a:rPr lang="en-GB" sz="1600" dirty="0" err="1">
                <a:latin typeface="Century Gothic" panose="020F0302020204030204"/>
              </a:rPr>
              <a:t>conna</a:t>
            </a:r>
            <a:r>
              <a:rPr lang="en-GB" sz="1600" b="1" dirty="0" err="1">
                <a:latin typeface="Century Gothic" panose="020F0302020204030204"/>
              </a:rPr>
              <a:t>is</a:t>
            </a:r>
            <a:endParaRPr lang="fr-FR" sz="1600" b="1" dirty="0">
              <a:latin typeface="Century Gothic" panose="020F0302020204030204"/>
            </a:endParaRPr>
          </a:p>
        </p:txBody>
      </p:sp>
      <p:sp>
        <p:nvSpPr>
          <p:cNvPr id="60" name="Rectangle 59">
            <a:extLst>
              <a:ext uri="{FF2B5EF4-FFF2-40B4-BE49-F238E27FC236}">
                <a16:creationId xmlns:a16="http://schemas.microsoft.com/office/drawing/2014/main" id="{102CA170-FAB1-4844-9BB2-42154BADCFF5}"/>
              </a:ext>
            </a:extLst>
          </p:cNvPr>
          <p:cNvSpPr/>
          <p:nvPr/>
        </p:nvSpPr>
        <p:spPr>
          <a:xfrm>
            <a:off x="2007960" y="7991290"/>
            <a:ext cx="2971016" cy="338554"/>
          </a:xfrm>
          <a:prstGeom prst="rect">
            <a:avLst/>
          </a:prstGeom>
        </p:spPr>
        <p:txBody>
          <a:bodyPr wrap="square">
            <a:spAutoFit/>
          </a:bodyPr>
          <a:lstStyle/>
          <a:p>
            <a:pPr lvl="0"/>
            <a:r>
              <a:rPr lang="en-GB" sz="1600" dirty="0">
                <a:latin typeface="Century Gothic" panose="020F0302020204030204"/>
              </a:rPr>
              <a:t>you are familiar with, know</a:t>
            </a:r>
            <a:r>
              <a:rPr lang="en-GB" sz="1600" b="1" dirty="0">
                <a:latin typeface="Century Gothic" panose="020F0302020204030204"/>
              </a:rPr>
              <a:t> </a:t>
            </a:r>
            <a:endParaRPr lang="fr-FR" sz="1600" b="1" dirty="0">
              <a:latin typeface="Century Gothic" panose="020F0302020204030204"/>
            </a:endParaRPr>
          </a:p>
        </p:txBody>
      </p:sp>
      <p:sp>
        <p:nvSpPr>
          <p:cNvPr id="57" name="Rectangle 56">
            <a:extLst>
              <a:ext uri="{FF2B5EF4-FFF2-40B4-BE49-F238E27FC236}">
                <a16:creationId xmlns:a16="http://schemas.microsoft.com/office/drawing/2014/main" id="{5F1E7061-44CD-2B4A-96C6-E08791911667}"/>
              </a:ext>
            </a:extLst>
          </p:cNvPr>
          <p:cNvSpPr/>
          <p:nvPr/>
        </p:nvSpPr>
        <p:spPr>
          <a:xfrm>
            <a:off x="332880" y="8311080"/>
            <a:ext cx="1316940" cy="338554"/>
          </a:xfrm>
          <a:prstGeom prst="rect">
            <a:avLst/>
          </a:prstGeom>
        </p:spPr>
        <p:txBody>
          <a:bodyPr wrap="square">
            <a:spAutoFit/>
          </a:bodyPr>
          <a:lstStyle/>
          <a:p>
            <a:pPr lvl="0" algn="r"/>
            <a:r>
              <a:rPr lang="en-GB" sz="1600" dirty="0">
                <a:latin typeface="Century Gothic" panose="020F0302020204030204"/>
              </a:rPr>
              <a:t>il </a:t>
            </a:r>
            <a:r>
              <a:rPr lang="en-GB" sz="1600" dirty="0" err="1">
                <a:latin typeface="Century Gothic" panose="020F0302020204030204"/>
              </a:rPr>
              <a:t>conna</a:t>
            </a:r>
            <a:r>
              <a:rPr lang="en-GB" sz="1600" b="1" dirty="0" err="1">
                <a:latin typeface="Century Gothic" panose="020F0302020204030204"/>
              </a:rPr>
              <a:t>ît</a:t>
            </a:r>
            <a:endParaRPr lang="fr-FR" sz="1600" b="1" dirty="0">
              <a:latin typeface="Century Gothic" panose="020F0302020204030204"/>
            </a:endParaRPr>
          </a:p>
        </p:txBody>
      </p:sp>
      <p:sp>
        <p:nvSpPr>
          <p:cNvPr id="61" name="Rectangle 60">
            <a:extLst>
              <a:ext uri="{FF2B5EF4-FFF2-40B4-BE49-F238E27FC236}">
                <a16:creationId xmlns:a16="http://schemas.microsoft.com/office/drawing/2014/main" id="{AF7B8610-64A1-224B-91D5-0C8ACB126376}"/>
              </a:ext>
            </a:extLst>
          </p:cNvPr>
          <p:cNvSpPr/>
          <p:nvPr/>
        </p:nvSpPr>
        <p:spPr>
          <a:xfrm>
            <a:off x="2007960" y="8311080"/>
            <a:ext cx="2903220" cy="338554"/>
          </a:xfrm>
          <a:prstGeom prst="rect">
            <a:avLst/>
          </a:prstGeom>
        </p:spPr>
        <p:txBody>
          <a:bodyPr wrap="square">
            <a:spAutoFit/>
          </a:bodyPr>
          <a:lstStyle/>
          <a:p>
            <a:pPr lvl="0"/>
            <a:r>
              <a:rPr lang="en-GB" sz="1600" dirty="0">
                <a:latin typeface="Century Gothic" panose="020F0302020204030204"/>
              </a:rPr>
              <a:t>he is familiar with, knows</a:t>
            </a:r>
            <a:endParaRPr lang="fr-FR" sz="1600" b="1" dirty="0">
              <a:latin typeface="Century Gothic" panose="020F0302020204030204"/>
            </a:endParaRPr>
          </a:p>
        </p:txBody>
      </p:sp>
      <p:sp>
        <p:nvSpPr>
          <p:cNvPr id="58" name="Rectangle 57">
            <a:extLst>
              <a:ext uri="{FF2B5EF4-FFF2-40B4-BE49-F238E27FC236}">
                <a16:creationId xmlns:a16="http://schemas.microsoft.com/office/drawing/2014/main" id="{BBD1FC3F-AA21-B040-93B9-1F85120AB792}"/>
              </a:ext>
            </a:extLst>
          </p:cNvPr>
          <p:cNvSpPr/>
          <p:nvPr/>
        </p:nvSpPr>
        <p:spPr>
          <a:xfrm>
            <a:off x="224880" y="8630870"/>
            <a:ext cx="1424940" cy="338554"/>
          </a:xfrm>
          <a:prstGeom prst="rect">
            <a:avLst/>
          </a:prstGeom>
        </p:spPr>
        <p:txBody>
          <a:bodyPr wrap="square">
            <a:spAutoFit/>
          </a:bodyPr>
          <a:lstStyle/>
          <a:p>
            <a:pPr lvl="0" algn="r"/>
            <a:r>
              <a:rPr lang="en-GB" sz="1600" dirty="0" err="1">
                <a:latin typeface="Century Gothic" panose="020F0302020204030204"/>
              </a:rPr>
              <a:t>elle</a:t>
            </a:r>
            <a:r>
              <a:rPr lang="en-GB" sz="1600" dirty="0">
                <a:latin typeface="Century Gothic" panose="020F0302020204030204"/>
              </a:rPr>
              <a:t> </a:t>
            </a:r>
            <a:r>
              <a:rPr lang="en-GB" sz="1600" dirty="0" err="1">
                <a:latin typeface="Century Gothic" panose="020F0302020204030204"/>
              </a:rPr>
              <a:t>conna</a:t>
            </a:r>
            <a:r>
              <a:rPr lang="en-GB" sz="1600" b="1" dirty="0" err="1">
                <a:latin typeface="Century Gothic" panose="020F0302020204030204"/>
              </a:rPr>
              <a:t>ît</a:t>
            </a:r>
            <a:endParaRPr lang="fr-FR" sz="1600" b="1" dirty="0">
              <a:latin typeface="Century Gothic" panose="020F0302020204030204"/>
            </a:endParaRPr>
          </a:p>
        </p:txBody>
      </p:sp>
      <p:sp>
        <p:nvSpPr>
          <p:cNvPr id="62" name="Rectangle 61">
            <a:extLst>
              <a:ext uri="{FF2B5EF4-FFF2-40B4-BE49-F238E27FC236}">
                <a16:creationId xmlns:a16="http://schemas.microsoft.com/office/drawing/2014/main" id="{FE96BE51-552D-2E4B-82F1-DE0C1C164CC0}"/>
              </a:ext>
            </a:extLst>
          </p:cNvPr>
          <p:cNvSpPr/>
          <p:nvPr/>
        </p:nvSpPr>
        <p:spPr>
          <a:xfrm>
            <a:off x="2007959" y="8630870"/>
            <a:ext cx="2713431" cy="338554"/>
          </a:xfrm>
          <a:prstGeom prst="rect">
            <a:avLst/>
          </a:prstGeom>
        </p:spPr>
        <p:txBody>
          <a:bodyPr wrap="square">
            <a:spAutoFit/>
          </a:bodyPr>
          <a:lstStyle/>
          <a:p>
            <a:pPr lvl="0"/>
            <a:r>
              <a:rPr lang="en-GB" sz="1600" dirty="0">
                <a:latin typeface="Century Gothic" panose="020F0302020204030204"/>
              </a:rPr>
              <a:t>she is familiar with, knows</a:t>
            </a:r>
            <a:endParaRPr lang="fr-FR" sz="1600" b="1" dirty="0">
              <a:latin typeface="Century Gothic" panose="020F0302020204030204"/>
            </a:endParaRPr>
          </a:p>
        </p:txBody>
      </p:sp>
      <p:pic>
        <p:nvPicPr>
          <p:cNvPr id="63" name="Picture 62">
            <a:extLst>
              <a:ext uri="{FF2B5EF4-FFF2-40B4-BE49-F238E27FC236}">
                <a16:creationId xmlns:a16="http://schemas.microsoft.com/office/drawing/2014/main" id="{F17AF09B-76ED-4A42-9CF6-D090C5D055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197" y="1590190"/>
            <a:ext cx="642966" cy="642966"/>
          </a:xfrm>
          <a:prstGeom prst="rect">
            <a:avLst/>
          </a:prstGeom>
        </p:spPr>
      </p:pic>
      <p:pic>
        <p:nvPicPr>
          <p:cNvPr id="64" name="Picture 63">
            <a:extLst>
              <a:ext uri="{FF2B5EF4-FFF2-40B4-BE49-F238E27FC236}">
                <a16:creationId xmlns:a16="http://schemas.microsoft.com/office/drawing/2014/main" id="{FBA93B36-C713-494C-BC43-290F3CE8686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6991" y="2636944"/>
            <a:ext cx="819377" cy="819377"/>
          </a:xfrm>
          <a:prstGeom prst="rect">
            <a:avLst/>
          </a:prstGeom>
        </p:spPr>
      </p:pic>
      <p:pic>
        <p:nvPicPr>
          <p:cNvPr id="65" name="Picture 64">
            <a:extLst>
              <a:ext uri="{FF2B5EF4-FFF2-40B4-BE49-F238E27FC236}">
                <a16:creationId xmlns:a16="http://schemas.microsoft.com/office/drawing/2014/main" id="{031A69A0-931A-3347-9152-A842CB010D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0391" y="4997985"/>
            <a:ext cx="993596" cy="493693"/>
          </a:xfrm>
          <a:prstGeom prst="rect">
            <a:avLst/>
          </a:prstGeom>
        </p:spPr>
      </p:pic>
      <p:pic>
        <p:nvPicPr>
          <p:cNvPr id="66" name="Picture 65">
            <a:extLst>
              <a:ext uri="{FF2B5EF4-FFF2-40B4-BE49-F238E27FC236}">
                <a16:creationId xmlns:a16="http://schemas.microsoft.com/office/drawing/2014/main" id="{38A73ADD-EE03-9749-82F1-FE0AEC3E665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1786" y="6166537"/>
            <a:ext cx="740958" cy="493200"/>
          </a:xfrm>
          <a:prstGeom prst="rect">
            <a:avLst/>
          </a:prstGeom>
        </p:spPr>
      </p:pic>
      <p:pic>
        <p:nvPicPr>
          <p:cNvPr id="67" name="Picture 2">
            <a:extLst>
              <a:ext uri="{FF2B5EF4-FFF2-40B4-BE49-F238E27FC236}">
                <a16:creationId xmlns:a16="http://schemas.microsoft.com/office/drawing/2014/main" id="{9E267387-B1FA-D341-8BFB-F849EA5D5049}"/>
              </a:ext>
              <a:ext uri="{C183D7F6-B498-43B3-948B-1728B52AA6E4}">
                <adec:decorative xmlns:adec="http://schemas.microsoft.com/office/drawing/2017/decorative" val="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4074" y="7532193"/>
            <a:ext cx="976109" cy="1529064"/>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25</a:t>
            </a:r>
          </a:p>
        </p:txBody>
      </p:sp>
    </p:spTree>
    <p:extLst>
      <p:ext uri="{BB962C8B-B14F-4D97-AF65-F5344CB8AC3E}">
        <p14:creationId xmlns:p14="http://schemas.microsoft.com/office/powerpoint/2010/main" val="3818351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38D8A7-BF51-1343-A5D8-49A55A90DDD2}"/>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9" name="Rectangle 18">
            <a:extLst>
              <a:ext uri="{FF2B5EF4-FFF2-40B4-BE49-F238E27FC236}">
                <a16:creationId xmlns:a16="http://schemas.microsoft.com/office/drawing/2014/main" id="{75F72048-DCFB-FD43-BD7A-92F12ACFEAD0}"/>
              </a:ext>
              <a:ext uri="{C183D7F6-B498-43B3-948B-1728B52AA6E4}">
                <adec:decorative xmlns:adec="http://schemas.microsoft.com/office/drawing/2017/decorative" val="1"/>
              </a:ext>
            </a:extLst>
          </p:cNvPr>
          <p:cNvSpPr/>
          <p:nvPr/>
        </p:nvSpPr>
        <p:spPr>
          <a:xfrm>
            <a:off x="185480" y="4574288"/>
            <a:ext cx="5876497" cy="4427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32" name="Rectangle 31">
            <a:extLst>
              <a:ext uri="{FF2B5EF4-FFF2-40B4-BE49-F238E27FC236}">
                <a16:creationId xmlns:a16="http://schemas.microsoft.com/office/drawing/2014/main" id="{62C26949-6AF4-9649-9BF5-C75DDDCEFB59}"/>
              </a:ext>
            </a:extLst>
          </p:cNvPr>
          <p:cNvSpPr/>
          <p:nvPr/>
        </p:nvSpPr>
        <p:spPr>
          <a:xfrm>
            <a:off x="107998" y="99745"/>
            <a:ext cx="4503155"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Two</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words</a:t>
            </a:r>
            <a:r>
              <a:rPr lang="fr-FR" b="1" dirty="0">
                <a:solidFill>
                  <a:srgbClr val="000000"/>
                </a:solidFill>
                <a:latin typeface="Century Gothic" panose="020B0502020202020204" pitchFamily="34" charset="0"/>
              </a:rPr>
              <a:t> for ‘know’</a:t>
            </a:r>
            <a:endParaRPr lang="en-GB" i="1" dirty="0">
              <a:solidFill>
                <a:srgbClr val="000000"/>
              </a:solidFill>
              <a:latin typeface="Century Gothic" panose="020B0502020202020204" pitchFamily="34" charset="0"/>
            </a:endParaRPr>
          </a:p>
        </p:txBody>
      </p:sp>
      <p:sp>
        <p:nvSpPr>
          <p:cNvPr id="33" name="Rectangle 32">
            <a:extLst>
              <a:ext uri="{FF2B5EF4-FFF2-40B4-BE49-F238E27FC236}">
                <a16:creationId xmlns:a16="http://schemas.microsoft.com/office/drawing/2014/main" id="{E6A291DB-C4C4-BB45-B1B6-54C99C112AE7}"/>
              </a:ext>
            </a:extLst>
          </p:cNvPr>
          <p:cNvSpPr/>
          <p:nvPr/>
        </p:nvSpPr>
        <p:spPr>
          <a:xfrm>
            <a:off x="107998" y="484467"/>
            <a:ext cx="6676200" cy="338554"/>
          </a:xfrm>
          <a:prstGeom prst="rect">
            <a:avLst/>
          </a:prstGeom>
        </p:spPr>
        <p:txBody>
          <a:bodyPr wrap="square">
            <a:spAutoFit/>
          </a:bodyPr>
          <a:lstStyle/>
          <a:p>
            <a:pPr lvl="0"/>
            <a:r>
              <a:rPr lang="en-GB" sz="1600" b="1" dirty="0">
                <a:latin typeface="Century Gothic" panose="020F0302020204030204"/>
              </a:rPr>
              <a:t>'</a:t>
            </a:r>
            <a:r>
              <a:rPr lang="en-GB" sz="1600" b="1" dirty="0" err="1">
                <a:latin typeface="Century Gothic" panose="020F0302020204030204"/>
              </a:rPr>
              <a:t>Connaître</a:t>
            </a:r>
            <a:r>
              <a:rPr lang="en-GB" sz="1600" dirty="0">
                <a:latin typeface="Century Gothic" panose="020F0302020204030204"/>
              </a:rPr>
              <a:t>’ and ‘</a:t>
            </a:r>
            <a:r>
              <a:rPr lang="en-GB" sz="1600" b="1" dirty="0">
                <a:latin typeface="Century Gothic" panose="020F0302020204030204"/>
              </a:rPr>
              <a:t>savoir</a:t>
            </a:r>
            <a:r>
              <a:rPr lang="en-GB" sz="1600" dirty="0">
                <a:latin typeface="Century Gothic" panose="020F0302020204030204"/>
              </a:rPr>
              <a:t>’ both mean ‘</a:t>
            </a:r>
            <a:r>
              <a:rPr lang="en-GB" sz="1600" b="1" dirty="0">
                <a:latin typeface="Century Gothic" panose="020F0302020204030204"/>
              </a:rPr>
              <a:t>to know</a:t>
            </a:r>
            <a:r>
              <a:rPr lang="en-GB" sz="1600" dirty="0">
                <a:latin typeface="Century Gothic" panose="020F0302020204030204"/>
              </a:rPr>
              <a:t>’.</a:t>
            </a:r>
            <a:endParaRPr lang="fr-FR" sz="1600" dirty="0">
              <a:latin typeface="Century Gothic" panose="020F0302020204030204"/>
            </a:endParaRPr>
          </a:p>
        </p:txBody>
      </p:sp>
      <p:sp>
        <p:nvSpPr>
          <p:cNvPr id="52" name="Rectangle 51">
            <a:extLst>
              <a:ext uri="{FF2B5EF4-FFF2-40B4-BE49-F238E27FC236}">
                <a16:creationId xmlns:a16="http://schemas.microsoft.com/office/drawing/2014/main" id="{458B2CC2-7228-8E4E-AFB4-ABB799023255}"/>
              </a:ext>
            </a:extLst>
          </p:cNvPr>
          <p:cNvSpPr/>
          <p:nvPr/>
        </p:nvSpPr>
        <p:spPr>
          <a:xfrm>
            <a:off x="107998" y="799721"/>
            <a:ext cx="6676200" cy="584775"/>
          </a:xfrm>
          <a:prstGeom prst="rect">
            <a:avLst/>
          </a:prstGeom>
        </p:spPr>
        <p:txBody>
          <a:bodyPr wrap="square">
            <a:spAutoFit/>
          </a:bodyPr>
          <a:lstStyle/>
          <a:p>
            <a:pPr lvl="0"/>
            <a:r>
              <a:rPr lang="en-GB" sz="1600" dirty="0">
                <a:latin typeface="Century Gothic" panose="020F0302020204030204"/>
              </a:rPr>
              <a:t>‘</a:t>
            </a:r>
            <a:r>
              <a:rPr lang="en-GB" sz="1600" b="1" dirty="0" err="1">
                <a:latin typeface="Century Gothic" panose="020F0302020204030204"/>
              </a:rPr>
              <a:t>Connaître</a:t>
            </a:r>
            <a:r>
              <a:rPr lang="en-GB" sz="1600" dirty="0">
                <a:latin typeface="Century Gothic" panose="020F0302020204030204"/>
              </a:rPr>
              <a:t>’ means </a:t>
            </a:r>
            <a:r>
              <a:rPr lang="en-GB" sz="1600" b="1" dirty="0">
                <a:latin typeface="Century Gothic" panose="020F0302020204030204"/>
              </a:rPr>
              <a:t>knowing</a:t>
            </a:r>
            <a:r>
              <a:rPr lang="en-GB" sz="1600" dirty="0">
                <a:latin typeface="Century Gothic" panose="020F0302020204030204"/>
              </a:rPr>
              <a:t> (being familiar with) a </a:t>
            </a:r>
            <a:r>
              <a:rPr lang="en-GB" sz="1600" b="1" dirty="0">
                <a:latin typeface="Century Gothic" panose="020F0302020204030204"/>
              </a:rPr>
              <a:t>person, place </a:t>
            </a:r>
            <a:r>
              <a:rPr lang="en-GB" sz="1600" dirty="0">
                <a:latin typeface="Century Gothic" panose="020F0302020204030204"/>
              </a:rPr>
              <a:t>or</a:t>
            </a:r>
            <a:r>
              <a:rPr lang="en-GB" sz="1600" b="1" dirty="0">
                <a:latin typeface="Century Gothic" panose="020F0302020204030204"/>
              </a:rPr>
              <a:t> thing</a:t>
            </a:r>
            <a:r>
              <a:rPr lang="en-GB" sz="1600" dirty="0">
                <a:latin typeface="Century Gothic" panose="020F0302020204030204"/>
              </a:rPr>
              <a:t>: </a:t>
            </a:r>
            <a:endParaRPr lang="fr-FR" sz="1600" dirty="0">
              <a:latin typeface="Century Gothic" panose="020F0302020204030204"/>
            </a:endParaRPr>
          </a:p>
        </p:txBody>
      </p:sp>
      <p:sp>
        <p:nvSpPr>
          <p:cNvPr id="53" name="Rectangle 52">
            <a:extLst>
              <a:ext uri="{FF2B5EF4-FFF2-40B4-BE49-F238E27FC236}">
                <a16:creationId xmlns:a16="http://schemas.microsoft.com/office/drawing/2014/main" id="{EAEBE36F-D941-6B46-92A9-440723DFC758}"/>
              </a:ext>
            </a:extLst>
          </p:cNvPr>
          <p:cNvSpPr/>
          <p:nvPr/>
        </p:nvSpPr>
        <p:spPr>
          <a:xfrm>
            <a:off x="107998" y="1361196"/>
            <a:ext cx="2707390" cy="338554"/>
          </a:xfrm>
          <a:prstGeom prst="rect">
            <a:avLst/>
          </a:prstGeom>
        </p:spPr>
        <p:txBody>
          <a:bodyPr wrap="square">
            <a:spAutoFit/>
          </a:bodyPr>
          <a:lstStyle/>
          <a:p>
            <a:pPr lvl="0"/>
            <a:r>
              <a:rPr lang="en-GB" sz="1600" dirty="0">
                <a:latin typeface="Century Gothic" panose="020F0302020204030204"/>
              </a:rPr>
              <a:t>Je </a:t>
            </a:r>
            <a:r>
              <a:rPr lang="en-GB" sz="1600" b="1" dirty="0" err="1">
                <a:latin typeface="Century Gothic" panose="020F0302020204030204"/>
              </a:rPr>
              <a:t>connais</a:t>
            </a:r>
            <a:r>
              <a:rPr lang="en-GB" sz="1600" dirty="0">
                <a:latin typeface="Century Gothic" panose="020F0302020204030204"/>
              </a:rPr>
              <a:t> la chanson !</a:t>
            </a:r>
            <a:endParaRPr lang="fr-FR" sz="1600" dirty="0">
              <a:latin typeface="Century Gothic" panose="020F0302020204030204"/>
            </a:endParaRPr>
          </a:p>
        </p:txBody>
      </p:sp>
      <p:sp>
        <p:nvSpPr>
          <p:cNvPr id="54" name="Rectangle 53">
            <a:extLst>
              <a:ext uri="{FF2B5EF4-FFF2-40B4-BE49-F238E27FC236}">
                <a16:creationId xmlns:a16="http://schemas.microsoft.com/office/drawing/2014/main" id="{4FA9461E-CF91-8542-8F4C-CFB1C1F305D8}"/>
              </a:ext>
            </a:extLst>
          </p:cNvPr>
          <p:cNvSpPr/>
          <p:nvPr/>
        </p:nvSpPr>
        <p:spPr>
          <a:xfrm>
            <a:off x="3401894" y="1361196"/>
            <a:ext cx="2412268" cy="338554"/>
          </a:xfrm>
          <a:prstGeom prst="rect">
            <a:avLst/>
          </a:prstGeom>
        </p:spPr>
        <p:txBody>
          <a:bodyPr wrap="square">
            <a:spAutoFit/>
          </a:bodyPr>
          <a:lstStyle/>
          <a:p>
            <a:pPr lvl="0"/>
            <a:r>
              <a:rPr lang="en-GB" sz="1600" dirty="0">
                <a:latin typeface="Century Gothic" panose="020F0302020204030204"/>
              </a:rPr>
              <a:t>I </a:t>
            </a:r>
            <a:r>
              <a:rPr lang="en-GB" sz="1600" b="1" dirty="0">
                <a:latin typeface="Century Gothic" panose="020F0302020204030204"/>
              </a:rPr>
              <a:t>know</a:t>
            </a:r>
            <a:r>
              <a:rPr lang="en-GB" sz="1600" dirty="0">
                <a:latin typeface="Century Gothic" panose="020F0302020204030204"/>
              </a:rPr>
              <a:t> the song!</a:t>
            </a:r>
            <a:endParaRPr lang="fr-FR" sz="1600" dirty="0">
              <a:latin typeface="Century Gothic" panose="020F0302020204030204"/>
            </a:endParaRPr>
          </a:p>
        </p:txBody>
      </p:sp>
      <p:sp>
        <p:nvSpPr>
          <p:cNvPr id="55" name="Rectangle 54">
            <a:extLst>
              <a:ext uri="{FF2B5EF4-FFF2-40B4-BE49-F238E27FC236}">
                <a16:creationId xmlns:a16="http://schemas.microsoft.com/office/drawing/2014/main" id="{67957156-E0B6-984C-90F0-EA118F188C4F}"/>
              </a:ext>
            </a:extLst>
          </p:cNvPr>
          <p:cNvSpPr/>
          <p:nvPr/>
        </p:nvSpPr>
        <p:spPr>
          <a:xfrm>
            <a:off x="107998" y="1676450"/>
            <a:ext cx="6676200" cy="584775"/>
          </a:xfrm>
          <a:prstGeom prst="rect">
            <a:avLst/>
          </a:prstGeom>
        </p:spPr>
        <p:txBody>
          <a:bodyPr wrap="square">
            <a:spAutoFit/>
          </a:bodyPr>
          <a:lstStyle/>
          <a:p>
            <a:pPr lvl="0"/>
            <a:r>
              <a:rPr lang="en-GB" sz="1600" dirty="0">
                <a:latin typeface="Century Gothic" panose="020F0302020204030204"/>
              </a:rPr>
              <a:t>‘</a:t>
            </a:r>
            <a:r>
              <a:rPr lang="en-GB" sz="1600" b="1" dirty="0">
                <a:latin typeface="Century Gothic" panose="020F0302020204030204"/>
              </a:rPr>
              <a:t>Savoir</a:t>
            </a:r>
            <a:r>
              <a:rPr lang="en-GB" sz="1600" dirty="0">
                <a:latin typeface="Century Gothic" panose="020F0302020204030204"/>
              </a:rPr>
              <a:t>’ means ‘</a:t>
            </a:r>
            <a:r>
              <a:rPr lang="en-GB" sz="1600" b="1" dirty="0">
                <a:latin typeface="Century Gothic" panose="020F0302020204030204"/>
              </a:rPr>
              <a:t>can/know how to</a:t>
            </a:r>
            <a:r>
              <a:rPr lang="en-GB" sz="1600" dirty="0">
                <a:latin typeface="Century Gothic" panose="020F0302020204030204"/>
              </a:rPr>
              <a:t>’ when used as </a:t>
            </a:r>
            <a:r>
              <a:rPr lang="en-GB" sz="1600" b="1" dirty="0">
                <a:latin typeface="Century Gothic" panose="020F0302020204030204"/>
              </a:rPr>
              <a:t>a modal </a:t>
            </a:r>
            <a:r>
              <a:rPr lang="en-GB" sz="1600" dirty="0">
                <a:latin typeface="Century Gothic" panose="020F0302020204030204"/>
              </a:rPr>
              <a:t>before another </a:t>
            </a:r>
            <a:r>
              <a:rPr lang="en-GB" sz="1600" b="1" dirty="0">
                <a:latin typeface="Century Gothic" panose="020F0302020204030204"/>
              </a:rPr>
              <a:t>verb</a:t>
            </a:r>
            <a:r>
              <a:rPr lang="en-GB" sz="1600" dirty="0">
                <a:latin typeface="Century Gothic" panose="020F0302020204030204"/>
              </a:rPr>
              <a:t>:</a:t>
            </a:r>
            <a:endParaRPr lang="fr-FR" sz="1600" dirty="0">
              <a:latin typeface="Century Gothic" panose="020F0302020204030204"/>
            </a:endParaRPr>
          </a:p>
        </p:txBody>
      </p:sp>
      <p:sp>
        <p:nvSpPr>
          <p:cNvPr id="56" name="Rectangle 55">
            <a:extLst>
              <a:ext uri="{FF2B5EF4-FFF2-40B4-BE49-F238E27FC236}">
                <a16:creationId xmlns:a16="http://schemas.microsoft.com/office/drawing/2014/main" id="{1017F807-1A7E-E141-8C27-FB4023786173}"/>
              </a:ext>
            </a:extLst>
          </p:cNvPr>
          <p:cNvSpPr/>
          <p:nvPr/>
        </p:nvSpPr>
        <p:spPr>
          <a:xfrm>
            <a:off x="107998" y="2237925"/>
            <a:ext cx="2707390" cy="338554"/>
          </a:xfrm>
          <a:prstGeom prst="rect">
            <a:avLst/>
          </a:prstGeom>
        </p:spPr>
        <p:txBody>
          <a:bodyPr wrap="square">
            <a:spAutoFit/>
          </a:bodyPr>
          <a:lstStyle/>
          <a:p>
            <a:pPr lvl="0"/>
            <a:r>
              <a:rPr lang="en-GB" sz="1600" dirty="0">
                <a:latin typeface="Century Gothic" panose="020F0302020204030204"/>
              </a:rPr>
              <a:t>Elle </a:t>
            </a:r>
            <a:r>
              <a:rPr lang="en-GB" sz="1600" b="1" dirty="0" err="1">
                <a:latin typeface="Century Gothic" panose="020F0302020204030204"/>
              </a:rPr>
              <a:t>sait</a:t>
            </a:r>
            <a:r>
              <a:rPr lang="en-GB" sz="1600" dirty="0">
                <a:latin typeface="Century Gothic" panose="020F0302020204030204"/>
              </a:rPr>
              <a:t> faire </a:t>
            </a:r>
            <a:r>
              <a:rPr lang="en-GB" sz="1600" dirty="0" err="1">
                <a:latin typeface="Century Gothic" panose="020F0302020204030204"/>
              </a:rPr>
              <a:t>l’exercice</a:t>
            </a:r>
            <a:r>
              <a:rPr lang="en-GB" sz="1600" dirty="0">
                <a:latin typeface="Century Gothic" panose="020F0302020204030204"/>
              </a:rPr>
              <a:t>.</a:t>
            </a:r>
            <a:endParaRPr lang="fr-FR" sz="1600" dirty="0">
              <a:latin typeface="Century Gothic" panose="020F0302020204030204"/>
            </a:endParaRPr>
          </a:p>
        </p:txBody>
      </p:sp>
      <p:sp>
        <p:nvSpPr>
          <p:cNvPr id="57" name="Rectangle 56">
            <a:extLst>
              <a:ext uri="{FF2B5EF4-FFF2-40B4-BE49-F238E27FC236}">
                <a16:creationId xmlns:a16="http://schemas.microsoft.com/office/drawing/2014/main" id="{6277B40D-1E65-B242-97F1-CFE521F631F7}"/>
              </a:ext>
            </a:extLst>
          </p:cNvPr>
          <p:cNvSpPr/>
          <p:nvPr/>
        </p:nvSpPr>
        <p:spPr>
          <a:xfrm>
            <a:off x="3401894" y="2237925"/>
            <a:ext cx="3138759" cy="584775"/>
          </a:xfrm>
          <a:prstGeom prst="rect">
            <a:avLst/>
          </a:prstGeom>
        </p:spPr>
        <p:txBody>
          <a:bodyPr wrap="square">
            <a:spAutoFit/>
          </a:bodyPr>
          <a:lstStyle/>
          <a:p>
            <a:pPr lvl="0"/>
            <a:r>
              <a:rPr lang="en-GB" sz="1600" dirty="0">
                <a:latin typeface="Century Gothic" panose="020F0302020204030204"/>
              </a:rPr>
              <a:t>She </a:t>
            </a:r>
            <a:r>
              <a:rPr lang="en-GB" sz="1600" b="1" dirty="0">
                <a:latin typeface="Century Gothic" panose="020F0302020204030204"/>
              </a:rPr>
              <a:t>can/knows how to </a:t>
            </a:r>
            <a:r>
              <a:rPr lang="en-GB" sz="1600" dirty="0">
                <a:latin typeface="Century Gothic" panose="020F0302020204030204"/>
              </a:rPr>
              <a:t>do the exercise. </a:t>
            </a:r>
            <a:endParaRPr lang="fr-FR" sz="1600" dirty="0">
              <a:latin typeface="Century Gothic" panose="020F0302020204030204"/>
            </a:endParaRPr>
          </a:p>
        </p:txBody>
      </p:sp>
      <p:sp>
        <p:nvSpPr>
          <p:cNvPr id="58" name="Rectangle 57">
            <a:extLst>
              <a:ext uri="{FF2B5EF4-FFF2-40B4-BE49-F238E27FC236}">
                <a16:creationId xmlns:a16="http://schemas.microsoft.com/office/drawing/2014/main" id="{48CD38FE-E583-FF40-8B00-B5EBF84E5C93}"/>
              </a:ext>
            </a:extLst>
          </p:cNvPr>
          <p:cNvSpPr/>
          <p:nvPr/>
        </p:nvSpPr>
        <p:spPr>
          <a:xfrm>
            <a:off x="107998" y="2799400"/>
            <a:ext cx="6676200" cy="584775"/>
          </a:xfrm>
          <a:prstGeom prst="rect">
            <a:avLst/>
          </a:prstGeom>
        </p:spPr>
        <p:txBody>
          <a:bodyPr wrap="square">
            <a:spAutoFit/>
          </a:bodyPr>
          <a:lstStyle/>
          <a:p>
            <a:pPr lvl="0"/>
            <a:r>
              <a:rPr lang="en-GB" sz="1600" dirty="0">
                <a:latin typeface="Century Gothic" panose="020F0302020204030204"/>
              </a:rPr>
              <a:t>‘</a:t>
            </a:r>
            <a:r>
              <a:rPr lang="en-GB" sz="1600" b="1" dirty="0">
                <a:latin typeface="Century Gothic" panose="020F0302020204030204"/>
              </a:rPr>
              <a:t>Savoir</a:t>
            </a:r>
            <a:r>
              <a:rPr lang="en-GB" sz="1600" dirty="0">
                <a:latin typeface="Century Gothic" panose="020F0302020204030204"/>
              </a:rPr>
              <a:t>’ means ‘</a:t>
            </a:r>
            <a:r>
              <a:rPr lang="en-GB" sz="1600" b="1" dirty="0">
                <a:latin typeface="Century Gothic" panose="020F0302020204030204"/>
              </a:rPr>
              <a:t>know</a:t>
            </a:r>
            <a:r>
              <a:rPr lang="en-GB" sz="1600" dirty="0">
                <a:latin typeface="Century Gothic" panose="020F0302020204030204"/>
              </a:rPr>
              <a:t>’ when used </a:t>
            </a:r>
            <a:r>
              <a:rPr lang="en-GB" sz="1600" b="1" dirty="0">
                <a:latin typeface="Century Gothic" panose="020F0302020204030204"/>
              </a:rPr>
              <a:t>alone</a:t>
            </a:r>
            <a:r>
              <a:rPr lang="en-GB" sz="1600" dirty="0">
                <a:latin typeface="Century Gothic" panose="020F0302020204030204"/>
              </a:rPr>
              <a:t>, with a </a:t>
            </a:r>
            <a:r>
              <a:rPr lang="en-GB" sz="1600" b="1" dirty="0">
                <a:latin typeface="Century Gothic" panose="020F0302020204030204"/>
              </a:rPr>
              <a:t>question word </a:t>
            </a:r>
            <a:r>
              <a:rPr lang="en-GB" sz="1600" dirty="0">
                <a:latin typeface="Century Gothic" panose="020F0302020204030204"/>
              </a:rPr>
              <a:t>or with </a:t>
            </a:r>
            <a:r>
              <a:rPr lang="en-GB" sz="1600" b="1" dirty="0">
                <a:latin typeface="Century Gothic" panose="020F0302020204030204"/>
              </a:rPr>
              <a:t>que</a:t>
            </a:r>
            <a:r>
              <a:rPr lang="en-GB" sz="1600" dirty="0">
                <a:latin typeface="Century Gothic" panose="020F0302020204030204"/>
              </a:rPr>
              <a:t> (that): </a:t>
            </a:r>
          </a:p>
        </p:txBody>
      </p:sp>
      <p:sp>
        <p:nvSpPr>
          <p:cNvPr id="59" name="Rectangle 58">
            <a:extLst>
              <a:ext uri="{FF2B5EF4-FFF2-40B4-BE49-F238E27FC236}">
                <a16:creationId xmlns:a16="http://schemas.microsoft.com/office/drawing/2014/main" id="{9EDD51F3-3195-A447-97E9-E969A244C272}"/>
              </a:ext>
            </a:extLst>
          </p:cNvPr>
          <p:cNvSpPr/>
          <p:nvPr/>
        </p:nvSpPr>
        <p:spPr>
          <a:xfrm>
            <a:off x="107998" y="3360875"/>
            <a:ext cx="2707390" cy="338554"/>
          </a:xfrm>
          <a:prstGeom prst="rect">
            <a:avLst/>
          </a:prstGeom>
        </p:spPr>
        <p:txBody>
          <a:bodyPr wrap="square">
            <a:spAutoFit/>
          </a:bodyPr>
          <a:lstStyle/>
          <a:p>
            <a:pPr lvl="0"/>
            <a:r>
              <a:rPr lang="en-GB" sz="1600" dirty="0">
                <a:latin typeface="Century Gothic" panose="020F0302020204030204"/>
              </a:rPr>
              <a:t>Je ne </a:t>
            </a:r>
            <a:r>
              <a:rPr lang="en-GB" sz="1600" b="1" dirty="0" err="1">
                <a:latin typeface="Century Gothic" panose="020F0302020204030204"/>
              </a:rPr>
              <a:t>sais</a:t>
            </a:r>
            <a:r>
              <a:rPr lang="en-GB" sz="1600" dirty="0">
                <a:latin typeface="Century Gothic" panose="020F0302020204030204"/>
              </a:rPr>
              <a:t> pas !</a:t>
            </a:r>
            <a:endParaRPr lang="fr-FR" sz="1600" dirty="0">
              <a:latin typeface="Century Gothic" panose="020F0302020204030204"/>
            </a:endParaRPr>
          </a:p>
        </p:txBody>
      </p:sp>
      <p:sp>
        <p:nvSpPr>
          <p:cNvPr id="60" name="Rectangle 59">
            <a:extLst>
              <a:ext uri="{FF2B5EF4-FFF2-40B4-BE49-F238E27FC236}">
                <a16:creationId xmlns:a16="http://schemas.microsoft.com/office/drawing/2014/main" id="{DC8C56F7-9077-544C-933E-D39983233F33}"/>
              </a:ext>
            </a:extLst>
          </p:cNvPr>
          <p:cNvSpPr/>
          <p:nvPr/>
        </p:nvSpPr>
        <p:spPr>
          <a:xfrm>
            <a:off x="3401894" y="3360875"/>
            <a:ext cx="3138759" cy="338554"/>
          </a:xfrm>
          <a:prstGeom prst="rect">
            <a:avLst/>
          </a:prstGeom>
        </p:spPr>
        <p:txBody>
          <a:bodyPr wrap="square">
            <a:spAutoFit/>
          </a:bodyPr>
          <a:lstStyle/>
          <a:p>
            <a:pPr lvl="0"/>
            <a:r>
              <a:rPr lang="en-GB" sz="1600" dirty="0">
                <a:latin typeface="Century Gothic" panose="020F0302020204030204"/>
              </a:rPr>
              <a:t>I don’t </a:t>
            </a:r>
            <a:r>
              <a:rPr lang="en-GB" sz="1600" b="1" dirty="0">
                <a:latin typeface="Century Gothic" panose="020F0302020204030204"/>
              </a:rPr>
              <a:t>know</a:t>
            </a:r>
            <a:r>
              <a:rPr lang="en-GB" sz="1600" dirty="0">
                <a:latin typeface="Century Gothic" panose="020F0302020204030204"/>
              </a:rPr>
              <a:t>.</a:t>
            </a:r>
            <a:endParaRPr lang="fr-FR" sz="1600" dirty="0">
              <a:latin typeface="Century Gothic" panose="020F0302020204030204"/>
            </a:endParaRPr>
          </a:p>
        </p:txBody>
      </p:sp>
      <p:sp>
        <p:nvSpPr>
          <p:cNvPr id="61" name="Rectangle 60">
            <a:extLst>
              <a:ext uri="{FF2B5EF4-FFF2-40B4-BE49-F238E27FC236}">
                <a16:creationId xmlns:a16="http://schemas.microsoft.com/office/drawing/2014/main" id="{96AEC65D-FBE0-F54A-A6BF-BD3DD5BA28FB}"/>
              </a:ext>
            </a:extLst>
          </p:cNvPr>
          <p:cNvSpPr/>
          <p:nvPr/>
        </p:nvSpPr>
        <p:spPr>
          <a:xfrm>
            <a:off x="107998" y="3676129"/>
            <a:ext cx="2956043" cy="338554"/>
          </a:xfrm>
          <a:prstGeom prst="rect">
            <a:avLst/>
          </a:prstGeom>
        </p:spPr>
        <p:txBody>
          <a:bodyPr wrap="square">
            <a:spAutoFit/>
          </a:bodyPr>
          <a:lstStyle/>
          <a:p>
            <a:pPr lvl="0"/>
            <a:r>
              <a:rPr lang="en-GB" sz="1600" dirty="0">
                <a:latin typeface="Century Gothic" panose="020F0302020204030204"/>
              </a:rPr>
              <a:t>Il </a:t>
            </a:r>
            <a:r>
              <a:rPr lang="en-GB" sz="1600" b="1" dirty="0" err="1">
                <a:latin typeface="Century Gothic" panose="020F0302020204030204"/>
              </a:rPr>
              <a:t>sait</a:t>
            </a:r>
            <a:r>
              <a:rPr lang="en-GB" sz="1600" dirty="0">
                <a:latin typeface="Century Gothic" panose="020F0302020204030204"/>
              </a:rPr>
              <a:t> que </a:t>
            </a:r>
            <a:r>
              <a:rPr lang="en-GB" sz="1600" dirty="0" err="1">
                <a:latin typeface="Century Gothic" panose="020F0302020204030204"/>
              </a:rPr>
              <a:t>c’est</a:t>
            </a:r>
            <a:r>
              <a:rPr lang="en-GB" sz="1600" dirty="0">
                <a:latin typeface="Century Gothic" panose="020F0302020204030204"/>
              </a:rPr>
              <a:t> important.</a:t>
            </a:r>
            <a:endParaRPr lang="fr-FR" sz="1600" dirty="0">
              <a:latin typeface="Century Gothic" panose="020F0302020204030204"/>
            </a:endParaRPr>
          </a:p>
        </p:txBody>
      </p:sp>
      <p:sp>
        <p:nvSpPr>
          <p:cNvPr id="62" name="Rectangle 61">
            <a:extLst>
              <a:ext uri="{FF2B5EF4-FFF2-40B4-BE49-F238E27FC236}">
                <a16:creationId xmlns:a16="http://schemas.microsoft.com/office/drawing/2014/main" id="{C3CDC919-E634-FC4B-830D-EA66877FBD00}"/>
              </a:ext>
            </a:extLst>
          </p:cNvPr>
          <p:cNvSpPr/>
          <p:nvPr/>
        </p:nvSpPr>
        <p:spPr>
          <a:xfrm>
            <a:off x="3401894" y="3676129"/>
            <a:ext cx="3267465" cy="338554"/>
          </a:xfrm>
          <a:prstGeom prst="rect">
            <a:avLst/>
          </a:prstGeom>
        </p:spPr>
        <p:txBody>
          <a:bodyPr wrap="square">
            <a:spAutoFit/>
          </a:bodyPr>
          <a:lstStyle/>
          <a:p>
            <a:pPr lvl="0"/>
            <a:r>
              <a:rPr lang="en-GB" sz="1600" dirty="0">
                <a:latin typeface="Century Gothic" panose="020F0302020204030204"/>
              </a:rPr>
              <a:t>He </a:t>
            </a:r>
            <a:r>
              <a:rPr lang="en-GB" sz="1600" b="1" dirty="0">
                <a:latin typeface="Century Gothic" panose="020F0302020204030204"/>
              </a:rPr>
              <a:t>knows</a:t>
            </a:r>
            <a:r>
              <a:rPr lang="en-GB" sz="1600" dirty="0">
                <a:latin typeface="Century Gothic" panose="020F0302020204030204"/>
              </a:rPr>
              <a:t> that it’s important.</a:t>
            </a:r>
            <a:endParaRPr lang="fr-FR" sz="1600" dirty="0">
              <a:latin typeface="Century Gothic" panose="020F0302020204030204"/>
            </a:endParaRPr>
          </a:p>
        </p:txBody>
      </p:sp>
      <p:sp>
        <p:nvSpPr>
          <p:cNvPr id="63" name="Rectangle 62">
            <a:extLst>
              <a:ext uri="{FF2B5EF4-FFF2-40B4-BE49-F238E27FC236}">
                <a16:creationId xmlns:a16="http://schemas.microsoft.com/office/drawing/2014/main" id="{9792B5E0-B6C4-BA42-B027-BFB4E664A66D}"/>
              </a:ext>
            </a:extLst>
          </p:cNvPr>
          <p:cNvSpPr/>
          <p:nvPr/>
        </p:nvSpPr>
        <p:spPr>
          <a:xfrm>
            <a:off x="107998" y="3991386"/>
            <a:ext cx="3127086" cy="338554"/>
          </a:xfrm>
          <a:prstGeom prst="rect">
            <a:avLst/>
          </a:prstGeom>
        </p:spPr>
        <p:txBody>
          <a:bodyPr wrap="square">
            <a:spAutoFit/>
          </a:bodyPr>
          <a:lstStyle/>
          <a:p>
            <a:pPr lvl="0"/>
            <a:r>
              <a:rPr lang="en-GB" sz="1600" dirty="0">
                <a:latin typeface="Century Gothic" panose="020F0302020204030204"/>
              </a:rPr>
              <a:t>Tu </a:t>
            </a:r>
            <a:r>
              <a:rPr lang="en-GB" sz="1600" b="1" dirty="0" err="1">
                <a:latin typeface="Century Gothic" panose="020F0302020204030204"/>
              </a:rPr>
              <a:t>sais</a:t>
            </a:r>
            <a:r>
              <a:rPr lang="en-GB" sz="1600" dirty="0">
                <a:latin typeface="Century Gothic" panose="020F0302020204030204"/>
              </a:rPr>
              <a:t> </a:t>
            </a:r>
            <a:r>
              <a:rPr lang="en-GB" sz="1600" dirty="0" err="1">
                <a:latin typeface="Century Gothic" panose="020F0302020204030204"/>
              </a:rPr>
              <a:t>où</a:t>
            </a:r>
            <a:r>
              <a:rPr lang="en-GB" sz="1600" dirty="0">
                <a:latin typeface="Century Gothic" panose="020F0302020204030204"/>
              </a:rPr>
              <a:t> on </a:t>
            </a:r>
            <a:r>
              <a:rPr lang="en-GB" sz="1600" dirty="0" err="1">
                <a:latin typeface="Century Gothic" panose="020F0302020204030204"/>
              </a:rPr>
              <a:t>peut</a:t>
            </a:r>
            <a:r>
              <a:rPr lang="en-GB" sz="1600" dirty="0">
                <a:latin typeface="Century Gothic" panose="020F0302020204030204"/>
              </a:rPr>
              <a:t> manger ?</a:t>
            </a:r>
            <a:endParaRPr lang="fr-FR" sz="1600" dirty="0">
              <a:latin typeface="Century Gothic" panose="020F0302020204030204"/>
            </a:endParaRPr>
          </a:p>
        </p:txBody>
      </p:sp>
      <p:sp>
        <p:nvSpPr>
          <p:cNvPr id="64" name="Rectangle 63">
            <a:extLst>
              <a:ext uri="{FF2B5EF4-FFF2-40B4-BE49-F238E27FC236}">
                <a16:creationId xmlns:a16="http://schemas.microsoft.com/office/drawing/2014/main" id="{82979BCB-DB19-0B46-ABD7-2504E090011E}"/>
              </a:ext>
            </a:extLst>
          </p:cNvPr>
          <p:cNvSpPr/>
          <p:nvPr/>
        </p:nvSpPr>
        <p:spPr>
          <a:xfrm>
            <a:off x="3401894" y="3991386"/>
            <a:ext cx="3267465" cy="584775"/>
          </a:xfrm>
          <a:prstGeom prst="rect">
            <a:avLst/>
          </a:prstGeom>
        </p:spPr>
        <p:txBody>
          <a:bodyPr wrap="square">
            <a:spAutoFit/>
          </a:bodyPr>
          <a:lstStyle/>
          <a:p>
            <a:pPr lvl="0"/>
            <a:r>
              <a:rPr lang="en-GB" sz="1600" dirty="0">
                <a:latin typeface="Century Gothic" panose="020F0302020204030204"/>
              </a:rPr>
              <a:t>Do you </a:t>
            </a:r>
            <a:r>
              <a:rPr lang="en-GB" sz="1600" b="1" dirty="0">
                <a:latin typeface="Century Gothic" panose="020F0302020204030204"/>
              </a:rPr>
              <a:t>know</a:t>
            </a:r>
            <a:r>
              <a:rPr lang="en-GB" sz="1600" dirty="0">
                <a:latin typeface="Century Gothic" panose="020F0302020204030204"/>
              </a:rPr>
              <a:t> where we can eat? </a:t>
            </a:r>
            <a:endParaRPr lang="fr-FR" sz="1600" dirty="0">
              <a:latin typeface="Century Gothic" panose="020F0302020204030204"/>
            </a:endParaRPr>
          </a:p>
        </p:txBody>
      </p:sp>
      <p:sp>
        <p:nvSpPr>
          <p:cNvPr id="2" name="Title 1">
            <a:extLst>
              <a:ext uri="{FF2B5EF4-FFF2-40B4-BE49-F238E27FC236}">
                <a16:creationId xmlns:a16="http://schemas.microsoft.com/office/drawing/2014/main" id="{ABE620BF-96CD-2E46-94E5-F444608495FB}"/>
              </a:ext>
            </a:extLst>
          </p:cNvPr>
          <p:cNvSpPr>
            <a:spLocks noGrp="1"/>
          </p:cNvSpPr>
          <p:nvPr>
            <p:ph type="title"/>
          </p:nvPr>
        </p:nvSpPr>
        <p:spPr>
          <a:xfrm>
            <a:off x="196283" y="4572562"/>
            <a:ext cx="5865695" cy="444473"/>
          </a:xfrm>
        </p:spPr>
        <p:txBody>
          <a:bodyPr/>
          <a:lstStyle/>
          <a:p>
            <a:pPr rtl="0" eaLnBrk="1" fontAlgn="base" latinLnBrk="0" hangingPunct="1"/>
            <a:r>
              <a:rPr lang="en-GB" sz="2000" b="1" kern="1200" dirty="0">
                <a:solidFill>
                  <a:srgbClr val="FFFFFF"/>
                </a:solidFill>
                <a:effectLst/>
                <a:latin typeface="Century Gothic" panose="020B0502020202020204" pitchFamily="34" charset="0"/>
                <a:ea typeface="+mn-ea"/>
                <a:cs typeface="+mn-cs"/>
              </a:rPr>
              <a:t>Talking about what, where and who you know</a:t>
            </a:r>
            <a:endParaRPr lang="en-GB" dirty="0">
              <a:effectLst/>
            </a:endParaRPr>
          </a:p>
        </p:txBody>
      </p:sp>
      <p:graphicFrame>
        <p:nvGraphicFramePr>
          <p:cNvPr id="18" name="Table 17">
            <a:extLst>
              <a:ext uri="{FF2B5EF4-FFF2-40B4-BE49-F238E27FC236}">
                <a16:creationId xmlns:a16="http://schemas.microsoft.com/office/drawing/2014/main" id="{5D84872B-84ED-E541-8570-465D4C817FE0}"/>
              </a:ext>
            </a:extLst>
          </p:cNvPr>
          <p:cNvGraphicFramePr>
            <a:graphicFrameLocks noGrp="1"/>
          </p:cNvGraphicFramePr>
          <p:nvPr>
            <p:extLst>
              <p:ext uri="{D42A27DB-BD31-4B8C-83A1-F6EECF244321}">
                <p14:modId xmlns:p14="http://schemas.microsoft.com/office/powerpoint/2010/main" val="1745840507"/>
              </p:ext>
            </p:extLst>
          </p:nvPr>
        </p:nvGraphicFramePr>
        <p:xfrm>
          <a:off x="107998" y="5124594"/>
          <a:ext cx="5334737" cy="3956400"/>
        </p:xfrm>
        <a:graphic>
          <a:graphicData uri="http://schemas.openxmlformats.org/drawingml/2006/table">
            <a:tbl>
              <a:tblPr>
                <a:tableStyleId>{5940675A-B579-460E-94D1-54222C63F5DA}</a:tableStyleId>
              </a:tblPr>
              <a:tblGrid>
                <a:gridCol w="572112">
                  <a:extLst>
                    <a:ext uri="{9D8B030D-6E8A-4147-A177-3AD203B41FA5}">
                      <a16:colId xmlns:a16="http://schemas.microsoft.com/office/drawing/2014/main" val="2510458304"/>
                    </a:ext>
                  </a:extLst>
                </a:gridCol>
                <a:gridCol w="1573825">
                  <a:extLst>
                    <a:ext uri="{9D8B030D-6E8A-4147-A177-3AD203B41FA5}">
                      <a16:colId xmlns:a16="http://schemas.microsoft.com/office/drawing/2014/main" val="2576834893"/>
                    </a:ext>
                  </a:extLst>
                </a:gridCol>
                <a:gridCol w="3188800">
                  <a:extLst>
                    <a:ext uri="{9D8B030D-6E8A-4147-A177-3AD203B41FA5}">
                      <a16:colId xmlns:a16="http://schemas.microsoft.com/office/drawing/2014/main" val="3222018720"/>
                    </a:ext>
                  </a:extLst>
                </a:gridCol>
              </a:tblGrid>
              <a:tr h="252000">
                <a:tc>
                  <a:txBody>
                    <a:bodyPr/>
                    <a:lstStyle/>
                    <a:p>
                      <a:pPr algn="ctr"/>
                      <a:r>
                        <a:rPr lang="en-GB" sz="1400" i="1" dirty="0" err="1">
                          <a:effectLst/>
                          <a:latin typeface="Century Gothic" panose="020B0502020202020204" pitchFamily="34" charset="0"/>
                        </a:rPr>
                        <a:t>vb</a:t>
                      </a:r>
                      <a:endParaRPr lang="en-GB" sz="1400" i="1" dirty="0">
                        <a:effectLst/>
                        <a:latin typeface="Century Gothic" panose="020B0502020202020204" pitchFamily="34" charset="0"/>
                      </a:endParaRP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connaître</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dirty="0">
                          <a:solidFill>
                            <a:srgbClr val="000000"/>
                          </a:solidFill>
                          <a:effectLst/>
                          <a:latin typeface="Century Gothic" panose="020B0502020202020204" pitchFamily="34" charset="0"/>
                        </a:rPr>
                        <a:t>to be familiar with, to know</a:t>
                      </a:r>
                    </a:p>
                  </a:txBody>
                  <a:tcPr marL="36000" marR="36000" marT="25200" marB="25200" anchor="ctr"/>
                </a:tc>
                <a:extLst>
                  <a:ext uri="{0D108BD9-81ED-4DB2-BD59-A6C34878D82A}">
                    <a16:rowId xmlns:a16="http://schemas.microsoft.com/office/drawing/2014/main" val="1909957860"/>
                  </a:ext>
                </a:extLst>
              </a:tr>
              <a:tr h="252000">
                <a:tc>
                  <a:txBody>
                    <a:bodyPr/>
                    <a:lstStyle/>
                    <a:p>
                      <a:pPr algn="ctr"/>
                      <a:r>
                        <a:rPr lang="en-GB" sz="1400" i="1" dirty="0" err="1">
                          <a:effectLst/>
                          <a:latin typeface="Century Gothic" panose="020B0502020202020204" pitchFamily="34" charset="0"/>
                        </a:rPr>
                        <a:t>vb</a:t>
                      </a:r>
                      <a:endParaRPr lang="en-GB" sz="1400" i="1" dirty="0">
                        <a:effectLst/>
                        <a:latin typeface="Century Gothic" panose="020B0502020202020204" pitchFamily="34" charset="0"/>
                      </a:endParaRP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je connais</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dirty="0">
                          <a:solidFill>
                            <a:srgbClr val="000000"/>
                          </a:solidFill>
                          <a:effectLst/>
                          <a:latin typeface="Century Gothic" panose="020B0502020202020204" pitchFamily="34" charset="0"/>
                        </a:rPr>
                        <a:t>I am familiar with, I know</a:t>
                      </a:r>
                    </a:p>
                  </a:txBody>
                  <a:tcPr marL="36000" marR="36000" marT="25200" marB="25200" anchor="ctr"/>
                </a:tc>
                <a:extLst>
                  <a:ext uri="{0D108BD9-81ED-4DB2-BD59-A6C34878D82A}">
                    <a16:rowId xmlns:a16="http://schemas.microsoft.com/office/drawing/2014/main" val="141838412"/>
                  </a:ext>
                </a:extLst>
              </a:tr>
              <a:tr h="252000">
                <a:tc>
                  <a:txBody>
                    <a:bodyPr/>
                    <a:lstStyle/>
                    <a:p>
                      <a:pPr algn="ctr"/>
                      <a:endParaRPr lang="en-GB" sz="1400" i="1" dirty="0">
                        <a:effectLst/>
                        <a:latin typeface="Century Gothic" panose="020B0502020202020204" pitchFamily="34" charset="0"/>
                      </a:endParaRP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dirty="0" err="1">
                          <a:solidFill>
                            <a:srgbClr val="000000"/>
                          </a:solidFill>
                          <a:effectLst/>
                          <a:latin typeface="Century Gothic" panose="020B0502020202020204" pitchFamily="34" charset="0"/>
                        </a:rPr>
                        <a:t>tu</a:t>
                      </a:r>
                      <a:r>
                        <a:rPr lang="en-GB" sz="1400" b="0" i="0" u="none" strike="noStrike" dirty="0">
                          <a:solidFill>
                            <a:srgbClr val="000000"/>
                          </a:solidFill>
                          <a:effectLst/>
                          <a:latin typeface="Century Gothic" panose="020B0502020202020204" pitchFamily="34" charset="0"/>
                        </a:rPr>
                        <a:t> </a:t>
                      </a:r>
                      <a:r>
                        <a:rPr lang="en-GB" sz="1400" b="0" i="0" u="none" strike="noStrike" dirty="0" err="1">
                          <a:solidFill>
                            <a:srgbClr val="000000"/>
                          </a:solidFill>
                          <a:effectLst/>
                          <a:latin typeface="Century Gothic" panose="020B0502020202020204" pitchFamily="34" charset="0"/>
                        </a:rPr>
                        <a:t>connais</a:t>
                      </a:r>
                      <a:endParaRPr lang="en-GB" sz="1400" b="0" i="0" u="none" strike="noStrike" dirty="0">
                        <a:solidFill>
                          <a:srgbClr val="000000"/>
                        </a:solidFill>
                        <a:effectLst/>
                        <a:latin typeface="Century Gothic" panose="020B0502020202020204" pitchFamily="34" charset="0"/>
                      </a:endParaRP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dirty="0">
                          <a:solidFill>
                            <a:srgbClr val="000000"/>
                          </a:solidFill>
                          <a:effectLst/>
                          <a:latin typeface="Century Gothic" panose="020B0502020202020204" pitchFamily="34" charset="0"/>
                        </a:rPr>
                        <a:t>you are familiar with, you know</a:t>
                      </a:r>
                    </a:p>
                  </a:txBody>
                  <a:tcPr marL="36000" marR="36000" marT="25200" marB="25200" anchor="ctr"/>
                </a:tc>
                <a:extLst>
                  <a:ext uri="{0D108BD9-81ED-4DB2-BD59-A6C34878D82A}">
                    <a16:rowId xmlns:a16="http://schemas.microsoft.com/office/drawing/2014/main" val="343956867"/>
                  </a:ext>
                </a:extLst>
              </a:tr>
              <a:tr h="252000">
                <a:tc>
                  <a:txBody>
                    <a:bodyPr/>
                    <a:lstStyle/>
                    <a:p>
                      <a:pPr algn="ctr"/>
                      <a:r>
                        <a:rPr lang="en-GB" sz="1400" i="1" dirty="0" err="1">
                          <a:effectLst/>
                          <a:latin typeface="Century Gothic" panose="020B0502020202020204" pitchFamily="34" charset="0"/>
                        </a:rPr>
                        <a:t>vb</a:t>
                      </a:r>
                      <a:endParaRPr lang="en-GB" sz="1400" i="1" dirty="0">
                        <a:effectLst/>
                        <a:latin typeface="Century Gothic" panose="020B0502020202020204" pitchFamily="34" charset="0"/>
                      </a:endParaRP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dirty="0">
                          <a:solidFill>
                            <a:srgbClr val="000000"/>
                          </a:solidFill>
                          <a:effectLst/>
                          <a:latin typeface="Century Gothic" panose="020B0502020202020204" pitchFamily="34" charset="0"/>
                        </a:rPr>
                        <a:t>savoir</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dirty="0">
                          <a:solidFill>
                            <a:srgbClr val="000000"/>
                          </a:solidFill>
                          <a:effectLst/>
                          <a:latin typeface="Century Gothic" panose="020B0502020202020204" pitchFamily="34" charset="0"/>
                        </a:rPr>
                        <a:t>to know how to, know</a:t>
                      </a:r>
                    </a:p>
                  </a:txBody>
                  <a:tcPr marL="36000" marR="36000" marT="25200" marB="25200" anchor="ctr"/>
                </a:tc>
                <a:extLst>
                  <a:ext uri="{0D108BD9-81ED-4DB2-BD59-A6C34878D82A}">
                    <a16:rowId xmlns:a16="http://schemas.microsoft.com/office/drawing/2014/main" val="3102503621"/>
                  </a:ext>
                </a:extLst>
              </a:tr>
              <a:tr h="252000">
                <a:tc>
                  <a:txBody>
                    <a:bodyPr/>
                    <a:lstStyle/>
                    <a:p>
                      <a:pPr algn="ctr"/>
                      <a:r>
                        <a:rPr lang="en-GB" sz="1400" i="1" dirty="0" err="1">
                          <a:effectLst/>
                          <a:latin typeface="Century Gothic" panose="020B0502020202020204" pitchFamily="34" charset="0"/>
                        </a:rPr>
                        <a:t>vb</a:t>
                      </a:r>
                      <a:endParaRPr lang="en-GB" sz="1400" i="1" dirty="0">
                        <a:effectLst/>
                        <a:latin typeface="Century Gothic" panose="020B0502020202020204" pitchFamily="34" charset="0"/>
                      </a:endParaRP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la chanson</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a:solidFill>
                            <a:srgbClr val="000000"/>
                          </a:solidFill>
                          <a:effectLst/>
                          <a:latin typeface="Century Gothic" panose="020B0502020202020204" pitchFamily="34" charset="0"/>
                        </a:rPr>
                        <a:t>song</a:t>
                      </a:r>
                    </a:p>
                  </a:txBody>
                  <a:tcPr marL="36000" marR="36000" marT="25200" marB="25200" anchor="ctr"/>
                </a:tc>
                <a:extLst>
                  <a:ext uri="{0D108BD9-81ED-4DB2-BD59-A6C34878D82A}">
                    <a16:rowId xmlns:a16="http://schemas.microsoft.com/office/drawing/2014/main" val="3029552813"/>
                  </a:ext>
                </a:extLst>
              </a:tr>
              <a:tr h="252000">
                <a:tc>
                  <a:txBody>
                    <a:bodyPr/>
                    <a:lstStyle/>
                    <a:p>
                      <a:pPr algn="ctr"/>
                      <a:r>
                        <a:rPr lang="en-GB" sz="1400" i="1" dirty="0">
                          <a:effectLst/>
                          <a:latin typeface="Century Gothic" panose="020B0502020202020204" pitchFamily="34" charset="0"/>
                        </a:rPr>
                        <a:t>n</a:t>
                      </a: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le chemin</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a:solidFill>
                            <a:srgbClr val="000000"/>
                          </a:solidFill>
                          <a:effectLst/>
                          <a:latin typeface="Century Gothic" panose="020B0502020202020204" pitchFamily="34" charset="0"/>
                        </a:rPr>
                        <a:t>way, path</a:t>
                      </a:r>
                    </a:p>
                  </a:txBody>
                  <a:tcPr marL="36000" marR="36000" marT="25200" marB="25200" anchor="ctr"/>
                </a:tc>
                <a:extLst>
                  <a:ext uri="{0D108BD9-81ED-4DB2-BD59-A6C34878D82A}">
                    <a16:rowId xmlns:a16="http://schemas.microsoft.com/office/drawing/2014/main" val="2368745537"/>
                  </a:ext>
                </a:extLst>
              </a:tr>
              <a:tr h="252000">
                <a:tc>
                  <a:txBody>
                    <a:bodyPr/>
                    <a:lstStyle/>
                    <a:p>
                      <a:pPr algn="ctr"/>
                      <a:r>
                        <a:rPr lang="en-GB" sz="1400" i="1" dirty="0">
                          <a:effectLst/>
                          <a:latin typeface="Century Gothic" panose="020B0502020202020204" pitchFamily="34" charset="0"/>
                        </a:rPr>
                        <a:t>n</a:t>
                      </a: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l'endroit (m)</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a:solidFill>
                            <a:srgbClr val="000000"/>
                          </a:solidFill>
                          <a:effectLst/>
                          <a:latin typeface="Century Gothic" panose="020B0502020202020204" pitchFamily="34" charset="0"/>
                        </a:rPr>
                        <a:t>place, spot</a:t>
                      </a:r>
                    </a:p>
                  </a:txBody>
                  <a:tcPr marL="36000" marR="36000" marT="25200" marB="25200" anchor="ctr"/>
                </a:tc>
                <a:extLst>
                  <a:ext uri="{0D108BD9-81ED-4DB2-BD59-A6C34878D82A}">
                    <a16:rowId xmlns:a16="http://schemas.microsoft.com/office/drawing/2014/main" val="4004641935"/>
                  </a:ext>
                </a:extLst>
              </a:tr>
              <a:tr h="252000">
                <a:tc>
                  <a:txBody>
                    <a:bodyPr/>
                    <a:lstStyle/>
                    <a:p>
                      <a:pPr algn="ctr"/>
                      <a:r>
                        <a:rPr lang="en-GB" sz="1400" i="1" dirty="0">
                          <a:effectLst/>
                          <a:latin typeface="Century Gothic" panose="020B0502020202020204" pitchFamily="34" charset="0"/>
                        </a:rPr>
                        <a:t>n</a:t>
                      </a: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les gens (mpl)</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a:solidFill>
                            <a:srgbClr val="000000"/>
                          </a:solidFill>
                          <a:effectLst/>
                          <a:latin typeface="Century Gothic" panose="020B0502020202020204" pitchFamily="34" charset="0"/>
                        </a:rPr>
                        <a:t>people</a:t>
                      </a:r>
                    </a:p>
                  </a:txBody>
                  <a:tcPr marL="36000" marR="36000" marT="25200" marB="25200" anchor="ctr"/>
                </a:tc>
                <a:extLst>
                  <a:ext uri="{0D108BD9-81ED-4DB2-BD59-A6C34878D82A}">
                    <a16:rowId xmlns:a16="http://schemas.microsoft.com/office/drawing/2014/main" val="1104548357"/>
                  </a:ext>
                </a:extLst>
              </a:tr>
              <a:tr h="252000">
                <a:tc>
                  <a:txBody>
                    <a:bodyPr/>
                    <a:lstStyle/>
                    <a:p>
                      <a:pPr algn="ctr"/>
                      <a:r>
                        <a:rPr lang="en-GB" sz="1400" i="1" dirty="0">
                          <a:effectLst/>
                          <a:latin typeface="Century Gothic" panose="020B0502020202020204" pitchFamily="34" charset="0"/>
                        </a:rPr>
                        <a:t>n</a:t>
                      </a: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dirty="0">
                          <a:solidFill>
                            <a:srgbClr val="000000"/>
                          </a:solidFill>
                          <a:effectLst/>
                          <a:latin typeface="Century Gothic" panose="020B0502020202020204" pitchFamily="34" charset="0"/>
                        </a:rPr>
                        <a:t>le </a:t>
                      </a:r>
                      <a:r>
                        <a:rPr lang="en-GB" sz="1400" b="0" i="0" u="none" strike="noStrike" dirty="0" err="1">
                          <a:solidFill>
                            <a:srgbClr val="000000"/>
                          </a:solidFill>
                          <a:effectLst/>
                          <a:latin typeface="Century Gothic" panose="020B0502020202020204" pitchFamily="34" charset="0"/>
                        </a:rPr>
                        <a:t>groupe</a:t>
                      </a:r>
                      <a:endParaRPr lang="en-GB" sz="1400" b="0" i="0" u="none" strike="noStrike" dirty="0">
                        <a:solidFill>
                          <a:srgbClr val="000000"/>
                        </a:solidFill>
                        <a:effectLst/>
                        <a:latin typeface="Century Gothic" panose="020B0502020202020204" pitchFamily="34" charset="0"/>
                      </a:endParaRP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a:solidFill>
                            <a:srgbClr val="000000"/>
                          </a:solidFill>
                          <a:effectLst/>
                          <a:latin typeface="Century Gothic" panose="020B0502020202020204" pitchFamily="34" charset="0"/>
                        </a:rPr>
                        <a:t>group</a:t>
                      </a:r>
                    </a:p>
                  </a:txBody>
                  <a:tcPr marL="36000" marR="36000" marT="25200" marB="25200" anchor="ctr"/>
                </a:tc>
                <a:extLst>
                  <a:ext uri="{0D108BD9-81ED-4DB2-BD59-A6C34878D82A}">
                    <a16:rowId xmlns:a16="http://schemas.microsoft.com/office/drawing/2014/main" val="736683062"/>
                  </a:ext>
                </a:extLst>
              </a:tr>
              <a:tr h="252000">
                <a:tc>
                  <a:txBody>
                    <a:bodyPr/>
                    <a:lstStyle/>
                    <a:p>
                      <a:pPr algn="ctr"/>
                      <a:r>
                        <a:rPr lang="en-GB" sz="1400" i="1" dirty="0" err="1">
                          <a:effectLst/>
                          <a:latin typeface="Century Gothic" panose="020B0502020202020204" pitchFamily="34" charset="0"/>
                        </a:rPr>
                        <a:t>adj</a:t>
                      </a:r>
                      <a:endParaRPr lang="en-GB" sz="1400" i="1" dirty="0">
                        <a:effectLst/>
                        <a:latin typeface="Century Gothic" panose="020B0502020202020204" pitchFamily="34" charset="0"/>
                      </a:endParaRP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québécois</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dirty="0">
                          <a:solidFill>
                            <a:srgbClr val="000000"/>
                          </a:solidFill>
                          <a:effectLst/>
                          <a:latin typeface="Century Gothic" panose="020B0502020202020204" pitchFamily="34" charset="0"/>
                        </a:rPr>
                        <a:t>from Quebec (m)</a:t>
                      </a:r>
                    </a:p>
                  </a:txBody>
                  <a:tcPr marL="36000" marR="36000" marT="25200" marB="25200" anchor="ctr"/>
                </a:tc>
                <a:extLst>
                  <a:ext uri="{0D108BD9-81ED-4DB2-BD59-A6C34878D82A}">
                    <a16:rowId xmlns:a16="http://schemas.microsoft.com/office/drawing/2014/main" val="3461358345"/>
                  </a:ext>
                </a:extLst>
              </a:tr>
              <a:tr h="252000">
                <a:tc>
                  <a:txBody>
                    <a:bodyPr/>
                    <a:lstStyle/>
                    <a:p>
                      <a:pPr algn="ctr"/>
                      <a:r>
                        <a:rPr lang="en-GB" sz="1400" i="1" dirty="0" err="1">
                          <a:effectLst/>
                          <a:latin typeface="Century Gothic" panose="020B0502020202020204" pitchFamily="34" charset="0"/>
                        </a:rPr>
                        <a:t>adj</a:t>
                      </a:r>
                      <a:endParaRPr lang="en-GB" sz="1400" i="1" dirty="0">
                        <a:effectLst/>
                        <a:latin typeface="Century Gothic" panose="020B0502020202020204" pitchFamily="34" charset="0"/>
                      </a:endParaRP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dirty="0" err="1">
                          <a:solidFill>
                            <a:srgbClr val="000000"/>
                          </a:solidFill>
                          <a:effectLst/>
                          <a:latin typeface="Century Gothic" panose="020B0502020202020204" pitchFamily="34" charset="0"/>
                        </a:rPr>
                        <a:t>québécoise</a:t>
                      </a:r>
                      <a:endParaRPr lang="en-GB" sz="1400" b="0" i="0" u="none" strike="noStrike" dirty="0">
                        <a:solidFill>
                          <a:srgbClr val="000000"/>
                        </a:solidFill>
                        <a:effectLst/>
                        <a:latin typeface="Century Gothic" panose="020B0502020202020204" pitchFamily="34" charset="0"/>
                      </a:endParaRP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dirty="0">
                          <a:solidFill>
                            <a:srgbClr val="000000"/>
                          </a:solidFill>
                          <a:effectLst/>
                          <a:latin typeface="Century Gothic" panose="020B0502020202020204" pitchFamily="34" charset="0"/>
                        </a:rPr>
                        <a:t>from Quebec (f)</a:t>
                      </a:r>
                    </a:p>
                  </a:txBody>
                  <a:tcPr marL="36000" marR="36000" marT="25200" marB="25200" anchor="ctr"/>
                </a:tc>
                <a:extLst>
                  <a:ext uri="{0D108BD9-81ED-4DB2-BD59-A6C34878D82A}">
                    <a16:rowId xmlns:a16="http://schemas.microsoft.com/office/drawing/2014/main" val="1321738975"/>
                  </a:ext>
                </a:extLst>
              </a:tr>
              <a:tr h="252000">
                <a:tc>
                  <a:txBody>
                    <a:bodyPr/>
                    <a:lstStyle/>
                    <a:p>
                      <a:pPr algn="ctr"/>
                      <a:r>
                        <a:rPr lang="en-GB" sz="1400" i="1" dirty="0" err="1">
                          <a:effectLst/>
                          <a:latin typeface="Century Gothic" panose="020B0502020202020204" pitchFamily="34" charset="0"/>
                        </a:rPr>
                        <a:t>adj</a:t>
                      </a:r>
                      <a:endParaRPr lang="en-GB" sz="1400" i="1" dirty="0">
                        <a:effectLst/>
                        <a:latin typeface="Century Gothic" panose="020B0502020202020204" pitchFamily="34" charset="0"/>
                      </a:endParaRP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canadien</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a:solidFill>
                            <a:srgbClr val="000000"/>
                          </a:solidFill>
                          <a:effectLst/>
                          <a:latin typeface="Century Gothic" panose="020B0502020202020204" pitchFamily="34" charset="0"/>
                        </a:rPr>
                        <a:t>Canadian (m)</a:t>
                      </a:r>
                    </a:p>
                  </a:txBody>
                  <a:tcPr marL="36000" marR="36000" marT="25200" marB="25200" anchor="ctr"/>
                </a:tc>
                <a:extLst>
                  <a:ext uri="{0D108BD9-81ED-4DB2-BD59-A6C34878D82A}">
                    <a16:rowId xmlns:a16="http://schemas.microsoft.com/office/drawing/2014/main" val="3789332270"/>
                  </a:ext>
                </a:extLst>
              </a:tr>
              <a:tr h="252000">
                <a:tc>
                  <a:txBody>
                    <a:bodyPr/>
                    <a:lstStyle/>
                    <a:p>
                      <a:pPr algn="ctr"/>
                      <a:r>
                        <a:rPr lang="en-GB" sz="1400" i="1" dirty="0" err="1">
                          <a:effectLst/>
                          <a:latin typeface="Century Gothic" panose="020B0502020202020204" pitchFamily="34" charset="0"/>
                        </a:rPr>
                        <a:t>adj</a:t>
                      </a:r>
                      <a:endParaRPr lang="en-GB" sz="1400" i="1" dirty="0">
                        <a:effectLst/>
                        <a:latin typeface="Century Gothic" panose="020B0502020202020204" pitchFamily="34" charset="0"/>
                      </a:endParaRP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canadienne</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a:solidFill>
                            <a:srgbClr val="000000"/>
                          </a:solidFill>
                          <a:effectLst/>
                          <a:latin typeface="Century Gothic" panose="020B0502020202020204" pitchFamily="34" charset="0"/>
                        </a:rPr>
                        <a:t>Canadian (f)</a:t>
                      </a:r>
                    </a:p>
                  </a:txBody>
                  <a:tcPr marL="36000" marR="36000" marT="25200" marB="25200" anchor="ctr"/>
                </a:tc>
                <a:extLst>
                  <a:ext uri="{0D108BD9-81ED-4DB2-BD59-A6C34878D82A}">
                    <a16:rowId xmlns:a16="http://schemas.microsoft.com/office/drawing/2014/main" val="4129438098"/>
                  </a:ext>
                </a:extLst>
              </a:tr>
              <a:tr h="252000">
                <a:tc>
                  <a:txBody>
                    <a:bodyPr/>
                    <a:lstStyle/>
                    <a:p>
                      <a:pPr algn="ctr"/>
                      <a:r>
                        <a:rPr lang="en-GB" sz="1400" i="1" dirty="0">
                          <a:effectLst/>
                          <a:latin typeface="Century Gothic" panose="020B0502020202020204" pitchFamily="34" charset="0"/>
                        </a:rPr>
                        <a:t>n</a:t>
                      </a: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le Canada</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a:solidFill>
                            <a:srgbClr val="000000"/>
                          </a:solidFill>
                          <a:effectLst/>
                          <a:latin typeface="Century Gothic" panose="020B0502020202020204" pitchFamily="34" charset="0"/>
                        </a:rPr>
                        <a:t>Canada</a:t>
                      </a:r>
                    </a:p>
                  </a:txBody>
                  <a:tcPr marL="36000" marR="36000" marT="25200" marB="25200" anchor="ctr"/>
                </a:tc>
                <a:extLst>
                  <a:ext uri="{0D108BD9-81ED-4DB2-BD59-A6C34878D82A}">
                    <a16:rowId xmlns:a16="http://schemas.microsoft.com/office/drawing/2014/main" val="3875776034"/>
                  </a:ext>
                </a:extLst>
              </a:tr>
              <a:tr h="252000">
                <a:tc>
                  <a:txBody>
                    <a:bodyPr/>
                    <a:lstStyle/>
                    <a:p>
                      <a:pPr algn="ctr"/>
                      <a:r>
                        <a:rPr lang="en-GB" sz="1400" i="1" dirty="0">
                          <a:effectLst/>
                          <a:latin typeface="Century Gothic" panose="020B0502020202020204" pitchFamily="34" charset="0"/>
                        </a:rPr>
                        <a:t>n</a:t>
                      </a:r>
                    </a:p>
                  </a:txBody>
                  <a:tcPr marL="36000" marR="36000" marT="25200" marB="252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400" b="0" i="0" u="none" strike="noStrike">
                          <a:solidFill>
                            <a:srgbClr val="000000"/>
                          </a:solidFill>
                          <a:effectLst/>
                          <a:latin typeface="Century Gothic" panose="020B0502020202020204" pitchFamily="34" charset="0"/>
                        </a:rPr>
                        <a:t>le Québec</a:t>
                      </a:r>
                    </a:p>
                  </a:txBody>
                  <a:tcPr marL="36000" marR="36000" marT="25200" marB="25200" anchor="ctr">
                    <a:lnL w="12700" cap="flat" cmpd="sng" algn="ctr">
                      <a:solidFill>
                        <a:schemeClr val="tx1"/>
                      </a:solidFill>
                      <a:prstDash val="solid"/>
                      <a:round/>
                      <a:headEnd type="none" w="med" len="med"/>
                      <a:tailEnd type="none" w="med" len="med"/>
                    </a:lnL>
                  </a:tcPr>
                </a:tc>
                <a:tc>
                  <a:txBody>
                    <a:bodyPr/>
                    <a:lstStyle/>
                    <a:p>
                      <a:pPr algn="l" fontAlgn="ctr"/>
                      <a:r>
                        <a:rPr lang="en-GB" sz="1400" b="0" i="0" u="none" strike="noStrike" dirty="0">
                          <a:solidFill>
                            <a:srgbClr val="000000"/>
                          </a:solidFill>
                          <a:effectLst/>
                          <a:latin typeface="Century Gothic" panose="020B0502020202020204" pitchFamily="34" charset="0"/>
                        </a:rPr>
                        <a:t>Quebec</a:t>
                      </a:r>
                    </a:p>
                  </a:txBody>
                  <a:tcPr marL="36000" marR="36000" marT="25200" marB="25200" anchor="ctr"/>
                </a:tc>
                <a:extLst>
                  <a:ext uri="{0D108BD9-81ED-4DB2-BD59-A6C34878D82A}">
                    <a16:rowId xmlns:a16="http://schemas.microsoft.com/office/drawing/2014/main" val="1037004417"/>
                  </a:ext>
                </a:extLst>
              </a:tr>
            </a:tbl>
          </a:graphicData>
        </a:graphic>
      </p:graphicFrame>
      <p:sp>
        <p:nvSpPr>
          <p:cNvPr id="66" name="Rounded Rectangle 25">
            <a:extLst>
              <a:ext uri="{FF2B5EF4-FFF2-40B4-BE49-F238E27FC236}">
                <a16:creationId xmlns:a16="http://schemas.microsoft.com/office/drawing/2014/main" id="{B97FB440-75D7-8D45-B0D0-F4BE348A72DA}"/>
              </a:ext>
            </a:extLst>
          </p:cNvPr>
          <p:cNvSpPr/>
          <p:nvPr/>
        </p:nvSpPr>
        <p:spPr>
          <a:xfrm>
            <a:off x="5035626" y="6176213"/>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8.3.1.4 &amp; 8.3.2.6</a:t>
            </a:r>
          </a:p>
        </p:txBody>
      </p:sp>
      <p:pic>
        <p:nvPicPr>
          <p:cNvPr id="67" name="Picture 66">
            <a:extLst>
              <a:ext uri="{FF2B5EF4-FFF2-40B4-BE49-F238E27FC236}">
                <a16:creationId xmlns:a16="http://schemas.microsoft.com/office/drawing/2014/main" id="{5B64C9E7-B9AB-FC46-A139-9F8B4BE4718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76" y="7175988"/>
            <a:ext cx="1629078" cy="809448"/>
          </a:xfrm>
          <a:prstGeom prst="rect">
            <a:avLst/>
          </a:prstGeom>
        </p:spPr>
      </p:pic>
      <p:pic>
        <p:nvPicPr>
          <p:cNvPr id="68" name="Picture 67">
            <a:extLst>
              <a:ext uri="{FF2B5EF4-FFF2-40B4-BE49-F238E27FC236}">
                <a16:creationId xmlns:a16="http://schemas.microsoft.com/office/drawing/2014/main" id="{2D735557-ED05-7E47-9E8C-94D73B8FB90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3838" y="8179148"/>
            <a:ext cx="1220647" cy="812493"/>
          </a:xfrm>
          <a:prstGeom prst="rect">
            <a:avLst/>
          </a:prstGeom>
        </p:spPr>
      </p:pic>
      <p:pic>
        <p:nvPicPr>
          <p:cNvPr id="4" name="Picture 3" descr="QR code">
            <a:extLst>
              <a:ext uri="{FF2B5EF4-FFF2-40B4-BE49-F238E27FC236}">
                <a16:creationId xmlns:a16="http://schemas.microsoft.com/office/drawing/2014/main" id="{0C4550D0-313D-D744-835D-760371320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5455" y="5091689"/>
            <a:ext cx="1013044" cy="1013044"/>
          </a:xfrm>
          <a:prstGeom prst="rect">
            <a:avLst/>
          </a:prstGeom>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26</a:t>
            </a:r>
          </a:p>
        </p:txBody>
      </p:sp>
    </p:spTree>
    <p:extLst>
      <p:ext uri="{BB962C8B-B14F-4D97-AF65-F5344CB8AC3E}">
        <p14:creationId xmlns:p14="http://schemas.microsoft.com/office/powerpoint/2010/main" val="501501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4">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descr="Grey rectangle with text: T3.2 Semaine 4">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7</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033FA656-AED3-A944-9EBB-F84AF5CB196F}"/>
              </a:ext>
            </a:extLst>
          </p:cNvPr>
          <p:cNvSpPr/>
          <p:nvPr/>
        </p:nvSpPr>
        <p:spPr>
          <a:xfrm>
            <a:off x="107999" y="683125"/>
            <a:ext cx="4503155"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Verbs</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like</a:t>
            </a:r>
            <a:r>
              <a:rPr lang="fr-FR" b="1" dirty="0">
                <a:solidFill>
                  <a:srgbClr val="000000"/>
                </a:solidFill>
                <a:latin typeface="Century Gothic" panose="020B0502020202020204" pitchFamily="34" charset="0"/>
              </a:rPr>
              <a:t> ‘entendre’: ‘mettre’</a:t>
            </a:r>
            <a:endParaRPr lang="en-GB" i="1" dirty="0">
              <a:solidFill>
                <a:srgbClr val="00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B33C467B-571F-5540-BB62-E6A12286E0D6}"/>
              </a:ext>
            </a:extLst>
          </p:cNvPr>
          <p:cNvSpPr/>
          <p:nvPr/>
        </p:nvSpPr>
        <p:spPr>
          <a:xfrm>
            <a:off x="107999" y="1141578"/>
            <a:ext cx="6676200" cy="584775"/>
          </a:xfrm>
          <a:prstGeom prst="rect">
            <a:avLst/>
          </a:prstGeom>
        </p:spPr>
        <p:txBody>
          <a:bodyPr wrap="square">
            <a:spAutoFit/>
          </a:bodyPr>
          <a:lstStyle/>
          <a:p>
            <a:pPr lvl="0"/>
            <a:r>
              <a:rPr lang="en-GB" sz="1600" dirty="0">
                <a:latin typeface="Century Gothic" panose="020F0302020204030204"/>
              </a:rPr>
              <a:t>‘</a:t>
            </a:r>
            <a:r>
              <a:rPr lang="en-GB" sz="1600" b="1" dirty="0" err="1">
                <a:latin typeface="Century Gothic" panose="020F0302020204030204"/>
              </a:rPr>
              <a:t>Mettre</a:t>
            </a:r>
            <a:r>
              <a:rPr lang="en-GB" sz="1600" dirty="0">
                <a:latin typeface="Century Gothic" panose="020F0302020204030204"/>
              </a:rPr>
              <a:t>’ and ‘</a:t>
            </a:r>
            <a:r>
              <a:rPr lang="en-GB" sz="1600" b="1" dirty="0" err="1">
                <a:latin typeface="Century Gothic" panose="020F0302020204030204"/>
              </a:rPr>
              <a:t>remettre</a:t>
            </a:r>
            <a:r>
              <a:rPr lang="en-GB" sz="1600" dirty="0">
                <a:latin typeface="Century Gothic" panose="020F0302020204030204"/>
              </a:rPr>
              <a:t>’ follow the same pattern of endings as ‘</a:t>
            </a:r>
            <a:r>
              <a:rPr lang="en-GB" sz="1600" b="1" dirty="0">
                <a:latin typeface="Century Gothic" panose="020F0302020204030204"/>
              </a:rPr>
              <a:t>entendre</a:t>
            </a:r>
            <a:r>
              <a:rPr lang="en-GB" sz="1600" dirty="0">
                <a:latin typeface="Century Gothic" panose="020F0302020204030204"/>
              </a:rPr>
              <a:t>’:</a:t>
            </a:r>
            <a:endParaRPr lang="fr-FR" sz="1600" dirty="0">
              <a:latin typeface="Century Gothic" panose="020F0302020204030204"/>
            </a:endParaRPr>
          </a:p>
        </p:txBody>
      </p:sp>
      <p:sp>
        <p:nvSpPr>
          <p:cNvPr id="51" name="Rectangle 50">
            <a:extLst>
              <a:ext uri="{FF2B5EF4-FFF2-40B4-BE49-F238E27FC236}">
                <a16:creationId xmlns:a16="http://schemas.microsoft.com/office/drawing/2014/main" id="{D4B085E8-F5A5-D94C-A5BE-AC6A1CE94AD8}"/>
              </a:ext>
            </a:extLst>
          </p:cNvPr>
          <p:cNvSpPr/>
          <p:nvPr/>
        </p:nvSpPr>
        <p:spPr>
          <a:xfrm>
            <a:off x="110877" y="1810632"/>
            <a:ext cx="6676200" cy="338554"/>
          </a:xfrm>
          <a:prstGeom prst="rect">
            <a:avLst/>
          </a:prstGeom>
        </p:spPr>
        <p:txBody>
          <a:bodyPr wrap="square">
            <a:spAutoFit/>
          </a:bodyPr>
          <a:lstStyle/>
          <a:p>
            <a:pPr lvl="0"/>
            <a:r>
              <a:rPr lang="en-GB" sz="1600" dirty="0">
                <a:latin typeface="Century Gothic" panose="020F0302020204030204"/>
              </a:rPr>
              <a:t>In the </a:t>
            </a:r>
            <a:r>
              <a:rPr lang="en-GB" sz="1600" i="1" dirty="0">
                <a:latin typeface="Century Gothic" panose="020F0302020204030204"/>
              </a:rPr>
              <a:t>je</a:t>
            </a:r>
            <a:r>
              <a:rPr lang="en-GB" sz="1600" dirty="0">
                <a:latin typeface="Century Gothic" panose="020F0302020204030204"/>
              </a:rPr>
              <a:t>, </a:t>
            </a:r>
            <a:r>
              <a:rPr lang="en-GB" sz="1600" i="1" dirty="0" err="1">
                <a:latin typeface="Century Gothic" panose="020F0302020204030204"/>
              </a:rPr>
              <a:t>tu</a:t>
            </a:r>
            <a:r>
              <a:rPr lang="en-GB" sz="1600" dirty="0">
                <a:latin typeface="Century Gothic" panose="020F0302020204030204"/>
              </a:rPr>
              <a:t> and </a:t>
            </a:r>
            <a:r>
              <a:rPr lang="en-GB" sz="1600" i="1" dirty="0">
                <a:latin typeface="Century Gothic" panose="020F0302020204030204"/>
              </a:rPr>
              <a:t>il/</a:t>
            </a:r>
            <a:r>
              <a:rPr lang="en-GB" sz="1600" i="1" dirty="0" err="1">
                <a:latin typeface="Century Gothic" panose="020F0302020204030204"/>
              </a:rPr>
              <a:t>elle</a:t>
            </a:r>
            <a:r>
              <a:rPr lang="en-GB" sz="1600" i="1" dirty="0">
                <a:latin typeface="Century Gothic" panose="020F0302020204030204"/>
              </a:rPr>
              <a:t> </a:t>
            </a:r>
            <a:r>
              <a:rPr lang="en-GB" sz="1600" dirty="0">
                <a:latin typeface="Century Gothic" panose="020F0302020204030204"/>
              </a:rPr>
              <a:t>forms, these verbs </a:t>
            </a:r>
            <a:r>
              <a:rPr lang="en-GB" sz="1600" b="1" dirty="0">
                <a:latin typeface="Century Gothic" panose="020F0302020204030204"/>
              </a:rPr>
              <a:t>lose a ‘t</a:t>
            </a:r>
            <a:r>
              <a:rPr lang="en-GB" sz="1600" dirty="0">
                <a:latin typeface="Century Gothic" panose="020F0302020204030204"/>
              </a:rPr>
              <a:t>’.</a:t>
            </a:r>
          </a:p>
        </p:txBody>
      </p:sp>
      <p:sp>
        <p:nvSpPr>
          <p:cNvPr id="90" name="Rectangle 89">
            <a:extLst>
              <a:ext uri="{FF2B5EF4-FFF2-40B4-BE49-F238E27FC236}">
                <a16:creationId xmlns:a16="http://schemas.microsoft.com/office/drawing/2014/main" id="{F755D497-F5B4-A641-970D-1066BBA1E12F}"/>
              </a:ext>
            </a:extLst>
          </p:cNvPr>
          <p:cNvSpPr/>
          <p:nvPr/>
        </p:nvSpPr>
        <p:spPr>
          <a:xfrm>
            <a:off x="107998" y="2233465"/>
            <a:ext cx="6676200" cy="338554"/>
          </a:xfrm>
          <a:prstGeom prst="rect">
            <a:avLst/>
          </a:prstGeom>
        </p:spPr>
        <p:txBody>
          <a:bodyPr wrap="square">
            <a:spAutoFit/>
          </a:bodyPr>
          <a:lstStyle/>
          <a:p>
            <a:pPr lvl="0"/>
            <a:r>
              <a:rPr lang="en-GB" sz="1600" dirty="0">
                <a:latin typeface="Century Gothic" panose="020F0302020204030204"/>
              </a:rPr>
              <a:t>The </a:t>
            </a:r>
            <a:r>
              <a:rPr lang="en-GB" sz="1600" b="1" dirty="0">
                <a:latin typeface="Century Gothic" panose="020F0302020204030204"/>
              </a:rPr>
              <a:t>remaining ‘t’ </a:t>
            </a:r>
            <a:r>
              <a:rPr lang="en-GB" sz="1600" dirty="0">
                <a:latin typeface="Century Gothic" panose="020F0302020204030204"/>
              </a:rPr>
              <a:t>is a </a:t>
            </a:r>
            <a:r>
              <a:rPr lang="en-GB" sz="1600" b="1" dirty="0">
                <a:latin typeface="Century Gothic" panose="020F0302020204030204"/>
              </a:rPr>
              <a:t>silent final consonant </a:t>
            </a:r>
            <a:r>
              <a:rPr lang="en-GB" sz="1600" dirty="0">
                <a:latin typeface="Century Gothic" panose="020F0302020204030204"/>
              </a:rPr>
              <a:t>(SFC). </a:t>
            </a:r>
            <a:endParaRPr lang="fr-FR" sz="1600" dirty="0">
              <a:latin typeface="Century Gothic" panose="020F0302020204030204"/>
            </a:endParaRPr>
          </a:p>
        </p:txBody>
      </p:sp>
      <p:sp>
        <p:nvSpPr>
          <p:cNvPr id="63" name="Rectangle 62">
            <a:extLst>
              <a:ext uri="{FF2B5EF4-FFF2-40B4-BE49-F238E27FC236}">
                <a16:creationId xmlns:a16="http://schemas.microsoft.com/office/drawing/2014/main" id="{F14C33AB-20A4-3945-A005-A476297AF887}"/>
              </a:ext>
            </a:extLst>
          </p:cNvPr>
          <p:cNvSpPr/>
          <p:nvPr/>
        </p:nvSpPr>
        <p:spPr>
          <a:xfrm>
            <a:off x="110877" y="2656298"/>
            <a:ext cx="974647" cy="338554"/>
          </a:xfrm>
          <a:prstGeom prst="rect">
            <a:avLst/>
          </a:prstGeom>
        </p:spPr>
        <p:txBody>
          <a:bodyPr wrap="square">
            <a:spAutoFit/>
          </a:bodyPr>
          <a:lstStyle/>
          <a:p>
            <a:pPr lvl="0"/>
            <a:r>
              <a:rPr lang="en-GB" sz="1600" b="1" dirty="0">
                <a:latin typeface="Century Gothic" panose="020F0302020204030204"/>
              </a:rPr>
              <a:t>je </a:t>
            </a:r>
            <a:r>
              <a:rPr lang="en-GB" sz="1600" b="1" dirty="0" err="1">
                <a:latin typeface="Century Gothic" panose="020F0302020204030204"/>
              </a:rPr>
              <a:t>met</a:t>
            </a:r>
            <a:r>
              <a:rPr lang="en-GB" sz="1600" b="1" dirty="0" err="1">
                <a:solidFill>
                  <a:srgbClr val="FF6600"/>
                </a:solidFill>
                <a:latin typeface="Century Gothic" panose="020F0302020204030204"/>
              </a:rPr>
              <a:t>s</a:t>
            </a:r>
            <a:endParaRPr lang="fr-FR" sz="1600" b="1" dirty="0">
              <a:solidFill>
                <a:srgbClr val="FF6600"/>
              </a:solidFill>
              <a:latin typeface="Century Gothic" panose="020F0302020204030204"/>
            </a:endParaRPr>
          </a:p>
        </p:txBody>
      </p:sp>
      <p:sp>
        <p:nvSpPr>
          <p:cNvPr id="64" name="Rectangle 63">
            <a:extLst>
              <a:ext uri="{FF2B5EF4-FFF2-40B4-BE49-F238E27FC236}">
                <a16:creationId xmlns:a16="http://schemas.microsoft.com/office/drawing/2014/main" id="{D1612A7A-B307-CE4E-9668-7501F92CC1E5}"/>
              </a:ext>
            </a:extLst>
          </p:cNvPr>
          <p:cNvSpPr/>
          <p:nvPr/>
        </p:nvSpPr>
        <p:spPr>
          <a:xfrm>
            <a:off x="1085524" y="2656298"/>
            <a:ext cx="1976718" cy="338554"/>
          </a:xfrm>
          <a:prstGeom prst="rect">
            <a:avLst/>
          </a:prstGeom>
        </p:spPr>
        <p:txBody>
          <a:bodyPr wrap="square">
            <a:spAutoFit/>
          </a:bodyPr>
          <a:lstStyle/>
          <a:p>
            <a:pPr lvl="0"/>
            <a:r>
              <a:rPr lang="en-GB" sz="1600" dirty="0">
                <a:latin typeface="Century Gothic" panose="020F0302020204030204"/>
              </a:rPr>
              <a:t>I put, am putting</a:t>
            </a:r>
            <a:endParaRPr lang="fr-FR" sz="1600" dirty="0">
              <a:latin typeface="Century Gothic" panose="020F0302020204030204"/>
            </a:endParaRPr>
          </a:p>
        </p:txBody>
      </p:sp>
      <p:sp>
        <p:nvSpPr>
          <p:cNvPr id="65" name="Rectangle 64">
            <a:extLst>
              <a:ext uri="{FF2B5EF4-FFF2-40B4-BE49-F238E27FC236}">
                <a16:creationId xmlns:a16="http://schemas.microsoft.com/office/drawing/2014/main" id="{AC0CF4E9-39AB-DE43-A9DF-82F6843D3B82}"/>
              </a:ext>
            </a:extLst>
          </p:cNvPr>
          <p:cNvSpPr/>
          <p:nvPr/>
        </p:nvSpPr>
        <p:spPr>
          <a:xfrm>
            <a:off x="3209586" y="2656298"/>
            <a:ext cx="1597806" cy="338554"/>
          </a:xfrm>
          <a:prstGeom prst="rect">
            <a:avLst/>
          </a:prstGeom>
        </p:spPr>
        <p:txBody>
          <a:bodyPr wrap="square">
            <a:spAutoFit/>
          </a:bodyPr>
          <a:lstStyle/>
          <a:p>
            <a:pPr lvl="0"/>
            <a:r>
              <a:rPr lang="en-GB" sz="1600" b="1" dirty="0">
                <a:latin typeface="Century Gothic" panose="020F0302020204030204"/>
              </a:rPr>
              <a:t>nous </a:t>
            </a:r>
            <a:r>
              <a:rPr lang="en-GB" sz="1600" b="1" dirty="0" err="1">
                <a:latin typeface="Century Gothic" panose="020F0302020204030204"/>
              </a:rPr>
              <a:t>mett</a:t>
            </a:r>
            <a:r>
              <a:rPr lang="en-GB" sz="1600" b="1" dirty="0" err="1">
                <a:solidFill>
                  <a:srgbClr val="FF6600"/>
                </a:solidFill>
                <a:latin typeface="Century Gothic" panose="020F0302020204030204"/>
              </a:rPr>
              <a:t>ons</a:t>
            </a:r>
            <a:endParaRPr lang="fr-FR" sz="1600" b="1" dirty="0">
              <a:solidFill>
                <a:srgbClr val="FF6600"/>
              </a:solidFill>
              <a:latin typeface="Century Gothic" panose="020F0302020204030204"/>
            </a:endParaRPr>
          </a:p>
        </p:txBody>
      </p:sp>
      <p:sp>
        <p:nvSpPr>
          <p:cNvPr id="66" name="Rectangle 65">
            <a:extLst>
              <a:ext uri="{FF2B5EF4-FFF2-40B4-BE49-F238E27FC236}">
                <a16:creationId xmlns:a16="http://schemas.microsoft.com/office/drawing/2014/main" id="{A9F0615D-72DF-8042-BDFD-E9BD55CA5BB0}"/>
              </a:ext>
            </a:extLst>
          </p:cNvPr>
          <p:cNvSpPr/>
          <p:nvPr/>
        </p:nvSpPr>
        <p:spPr>
          <a:xfrm>
            <a:off x="4683343" y="2656298"/>
            <a:ext cx="2246846" cy="338554"/>
          </a:xfrm>
          <a:prstGeom prst="rect">
            <a:avLst/>
          </a:prstGeom>
        </p:spPr>
        <p:txBody>
          <a:bodyPr wrap="square">
            <a:spAutoFit/>
          </a:bodyPr>
          <a:lstStyle/>
          <a:p>
            <a:pPr lvl="0"/>
            <a:r>
              <a:rPr lang="en-GB" sz="1600" dirty="0">
                <a:latin typeface="Century Gothic" panose="020F0302020204030204"/>
              </a:rPr>
              <a:t>we put, are putting</a:t>
            </a:r>
            <a:endParaRPr lang="fr-FR" sz="1600" dirty="0">
              <a:latin typeface="Century Gothic" panose="020F0302020204030204"/>
            </a:endParaRPr>
          </a:p>
        </p:txBody>
      </p:sp>
      <p:sp>
        <p:nvSpPr>
          <p:cNvPr id="67" name="Rectangle 66">
            <a:extLst>
              <a:ext uri="{FF2B5EF4-FFF2-40B4-BE49-F238E27FC236}">
                <a16:creationId xmlns:a16="http://schemas.microsoft.com/office/drawing/2014/main" id="{A0E9399A-843B-294F-9EA2-181699649F2A}"/>
              </a:ext>
            </a:extLst>
          </p:cNvPr>
          <p:cNvSpPr/>
          <p:nvPr/>
        </p:nvSpPr>
        <p:spPr>
          <a:xfrm>
            <a:off x="110877" y="3079131"/>
            <a:ext cx="974647" cy="338554"/>
          </a:xfrm>
          <a:prstGeom prst="rect">
            <a:avLst/>
          </a:prstGeom>
        </p:spPr>
        <p:txBody>
          <a:bodyPr wrap="square">
            <a:spAutoFit/>
          </a:bodyPr>
          <a:lstStyle/>
          <a:p>
            <a:pPr lvl="0"/>
            <a:r>
              <a:rPr lang="en-GB" sz="1600" b="1" dirty="0" err="1">
                <a:latin typeface="Century Gothic" panose="020F0302020204030204"/>
              </a:rPr>
              <a:t>tu</a:t>
            </a:r>
            <a:r>
              <a:rPr lang="en-GB" sz="1600" b="1" dirty="0">
                <a:latin typeface="Century Gothic" panose="020F0302020204030204"/>
              </a:rPr>
              <a:t> </a:t>
            </a:r>
            <a:r>
              <a:rPr lang="en-GB" sz="1600" b="1" dirty="0" err="1">
                <a:latin typeface="Century Gothic" panose="020F0302020204030204"/>
              </a:rPr>
              <a:t>met</a:t>
            </a:r>
            <a:r>
              <a:rPr lang="en-GB" sz="1600" b="1" dirty="0" err="1">
                <a:solidFill>
                  <a:srgbClr val="FF6600"/>
                </a:solidFill>
                <a:latin typeface="Century Gothic" panose="020F0302020204030204"/>
              </a:rPr>
              <a:t>s</a:t>
            </a:r>
            <a:endParaRPr lang="fr-FR" sz="1600" b="1" dirty="0">
              <a:solidFill>
                <a:srgbClr val="FF6600"/>
              </a:solidFill>
              <a:latin typeface="Century Gothic" panose="020F0302020204030204"/>
            </a:endParaRPr>
          </a:p>
        </p:txBody>
      </p:sp>
      <p:sp>
        <p:nvSpPr>
          <p:cNvPr id="72" name="Rectangle 71">
            <a:extLst>
              <a:ext uri="{FF2B5EF4-FFF2-40B4-BE49-F238E27FC236}">
                <a16:creationId xmlns:a16="http://schemas.microsoft.com/office/drawing/2014/main" id="{00DD027D-0009-DC40-ADA6-0DFF735A9C85}"/>
              </a:ext>
            </a:extLst>
          </p:cNvPr>
          <p:cNvSpPr/>
          <p:nvPr/>
        </p:nvSpPr>
        <p:spPr>
          <a:xfrm>
            <a:off x="1085524" y="3079131"/>
            <a:ext cx="2246845" cy="338554"/>
          </a:xfrm>
          <a:prstGeom prst="rect">
            <a:avLst/>
          </a:prstGeom>
        </p:spPr>
        <p:txBody>
          <a:bodyPr wrap="square">
            <a:spAutoFit/>
          </a:bodyPr>
          <a:lstStyle/>
          <a:p>
            <a:pPr lvl="0"/>
            <a:r>
              <a:rPr lang="en-GB" sz="1600" dirty="0">
                <a:latin typeface="Century Gothic" panose="020F0302020204030204"/>
              </a:rPr>
              <a:t>you put, are putting</a:t>
            </a:r>
            <a:endParaRPr lang="fr-FR" sz="1600" dirty="0">
              <a:latin typeface="Century Gothic" panose="020F0302020204030204"/>
            </a:endParaRPr>
          </a:p>
        </p:txBody>
      </p:sp>
      <p:sp>
        <p:nvSpPr>
          <p:cNvPr id="73" name="Rectangle 72">
            <a:extLst>
              <a:ext uri="{FF2B5EF4-FFF2-40B4-BE49-F238E27FC236}">
                <a16:creationId xmlns:a16="http://schemas.microsoft.com/office/drawing/2014/main" id="{B598A1BC-8B27-D941-8659-17ED10D8FCFD}"/>
              </a:ext>
            </a:extLst>
          </p:cNvPr>
          <p:cNvSpPr/>
          <p:nvPr/>
        </p:nvSpPr>
        <p:spPr>
          <a:xfrm>
            <a:off x="3209586" y="3079131"/>
            <a:ext cx="1597806" cy="338554"/>
          </a:xfrm>
          <a:prstGeom prst="rect">
            <a:avLst/>
          </a:prstGeom>
        </p:spPr>
        <p:txBody>
          <a:bodyPr wrap="square">
            <a:spAutoFit/>
          </a:bodyPr>
          <a:lstStyle/>
          <a:p>
            <a:pPr lvl="0"/>
            <a:r>
              <a:rPr lang="en-GB" sz="1600" b="1" dirty="0" err="1">
                <a:latin typeface="Century Gothic" panose="020F0302020204030204"/>
              </a:rPr>
              <a:t>vous</a:t>
            </a:r>
            <a:r>
              <a:rPr lang="en-GB" sz="1600" b="1" dirty="0">
                <a:latin typeface="Century Gothic" panose="020F0302020204030204"/>
              </a:rPr>
              <a:t>  </a:t>
            </a:r>
            <a:r>
              <a:rPr lang="en-GB" sz="1600" b="1" dirty="0" err="1">
                <a:latin typeface="Century Gothic" panose="020F0302020204030204"/>
              </a:rPr>
              <a:t>mett</a:t>
            </a:r>
            <a:r>
              <a:rPr lang="en-GB" sz="1600" b="1" dirty="0" err="1">
                <a:solidFill>
                  <a:srgbClr val="FF6600"/>
                </a:solidFill>
                <a:latin typeface="Century Gothic" panose="020F0302020204030204"/>
              </a:rPr>
              <a:t>ez</a:t>
            </a:r>
            <a:endParaRPr lang="fr-FR" sz="1600" b="1" dirty="0">
              <a:solidFill>
                <a:srgbClr val="FF6600"/>
              </a:solidFill>
              <a:latin typeface="Century Gothic" panose="020F0302020204030204"/>
            </a:endParaRPr>
          </a:p>
        </p:txBody>
      </p:sp>
      <p:sp>
        <p:nvSpPr>
          <p:cNvPr id="74" name="Rectangle 73">
            <a:extLst>
              <a:ext uri="{FF2B5EF4-FFF2-40B4-BE49-F238E27FC236}">
                <a16:creationId xmlns:a16="http://schemas.microsoft.com/office/drawing/2014/main" id="{2A9AB227-6F21-0B48-9E92-5A720C33C6F0}"/>
              </a:ext>
            </a:extLst>
          </p:cNvPr>
          <p:cNvSpPr/>
          <p:nvPr/>
        </p:nvSpPr>
        <p:spPr>
          <a:xfrm>
            <a:off x="4683343" y="3079131"/>
            <a:ext cx="2246846" cy="338554"/>
          </a:xfrm>
          <a:prstGeom prst="rect">
            <a:avLst/>
          </a:prstGeom>
        </p:spPr>
        <p:txBody>
          <a:bodyPr wrap="square">
            <a:spAutoFit/>
          </a:bodyPr>
          <a:lstStyle/>
          <a:p>
            <a:pPr lvl="0"/>
            <a:r>
              <a:rPr lang="en-GB" sz="1600" dirty="0">
                <a:latin typeface="Century Gothic" panose="020F0302020204030204"/>
              </a:rPr>
              <a:t>you put, are putting</a:t>
            </a:r>
            <a:endParaRPr lang="fr-FR" sz="1600" dirty="0">
              <a:latin typeface="Century Gothic" panose="020F0302020204030204"/>
            </a:endParaRPr>
          </a:p>
        </p:txBody>
      </p:sp>
      <p:sp>
        <p:nvSpPr>
          <p:cNvPr id="68" name="Rectangle 67">
            <a:extLst>
              <a:ext uri="{FF2B5EF4-FFF2-40B4-BE49-F238E27FC236}">
                <a16:creationId xmlns:a16="http://schemas.microsoft.com/office/drawing/2014/main" id="{2EAD67C8-0592-6C47-BF8D-CA0276FC6EBB}"/>
              </a:ext>
            </a:extLst>
          </p:cNvPr>
          <p:cNvSpPr/>
          <p:nvPr/>
        </p:nvSpPr>
        <p:spPr>
          <a:xfrm>
            <a:off x="110877" y="3501964"/>
            <a:ext cx="1176353" cy="338554"/>
          </a:xfrm>
          <a:prstGeom prst="rect">
            <a:avLst/>
          </a:prstGeom>
        </p:spPr>
        <p:txBody>
          <a:bodyPr wrap="square">
            <a:spAutoFit/>
          </a:bodyPr>
          <a:lstStyle/>
          <a:p>
            <a:pPr lvl="0"/>
            <a:r>
              <a:rPr lang="en-GB" sz="1600" b="1" dirty="0">
                <a:latin typeface="Century Gothic" panose="020F0302020204030204"/>
              </a:rPr>
              <a:t>il met</a:t>
            </a:r>
            <a:endParaRPr lang="fr-FR" sz="1600" b="1" dirty="0">
              <a:latin typeface="Century Gothic" panose="020F0302020204030204"/>
            </a:endParaRPr>
          </a:p>
        </p:txBody>
      </p:sp>
      <p:sp>
        <p:nvSpPr>
          <p:cNvPr id="69" name="Rectangle 68">
            <a:extLst>
              <a:ext uri="{FF2B5EF4-FFF2-40B4-BE49-F238E27FC236}">
                <a16:creationId xmlns:a16="http://schemas.microsoft.com/office/drawing/2014/main" id="{F5A04A71-E994-3D43-BFD5-639648330526}"/>
              </a:ext>
            </a:extLst>
          </p:cNvPr>
          <p:cNvSpPr/>
          <p:nvPr/>
        </p:nvSpPr>
        <p:spPr>
          <a:xfrm>
            <a:off x="1085524" y="3501964"/>
            <a:ext cx="1976718" cy="338554"/>
          </a:xfrm>
          <a:prstGeom prst="rect">
            <a:avLst/>
          </a:prstGeom>
        </p:spPr>
        <p:txBody>
          <a:bodyPr wrap="square">
            <a:spAutoFit/>
          </a:bodyPr>
          <a:lstStyle/>
          <a:p>
            <a:pPr lvl="0"/>
            <a:r>
              <a:rPr lang="en-GB" sz="1600" dirty="0">
                <a:latin typeface="Century Gothic" panose="020F0302020204030204"/>
              </a:rPr>
              <a:t>he puts, is putting</a:t>
            </a:r>
            <a:endParaRPr lang="fr-FR" sz="1600" dirty="0">
              <a:latin typeface="Century Gothic" panose="020F0302020204030204"/>
            </a:endParaRPr>
          </a:p>
        </p:txBody>
      </p:sp>
      <p:sp>
        <p:nvSpPr>
          <p:cNvPr id="70" name="Rectangle 69">
            <a:extLst>
              <a:ext uri="{FF2B5EF4-FFF2-40B4-BE49-F238E27FC236}">
                <a16:creationId xmlns:a16="http://schemas.microsoft.com/office/drawing/2014/main" id="{8BC6A4F9-4D1B-7941-AC41-B9090F119E62}"/>
              </a:ext>
            </a:extLst>
          </p:cNvPr>
          <p:cNvSpPr/>
          <p:nvPr/>
        </p:nvSpPr>
        <p:spPr>
          <a:xfrm>
            <a:off x="3209586" y="3501964"/>
            <a:ext cx="1380237" cy="338554"/>
          </a:xfrm>
          <a:prstGeom prst="rect">
            <a:avLst/>
          </a:prstGeom>
        </p:spPr>
        <p:txBody>
          <a:bodyPr wrap="square">
            <a:spAutoFit/>
          </a:bodyPr>
          <a:lstStyle/>
          <a:p>
            <a:pPr lvl="0"/>
            <a:r>
              <a:rPr lang="en-GB" sz="1600" b="1" dirty="0" err="1">
                <a:latin typeface="Century Gothic" panose="020F0302020204030204"/>
              </a:rPr>
              <a:t>ils</a:t>
            </a:r>
            <a:r>
              <a:rPr lang="en-GB" sz="1600" b="1" dirty="0">
                <a:latin typeface="Century Gothic" panose="020F0302020204030204"/>
              </a:rPr>
              <a:t> </a:t>
            </a:r>
            <a:r>
              <a:rPr lang="en-GB" sz="1600" b="1" dirty="0" err="1">
                <a:latin typeface="Century Gothic" panose="020F0302020204030204"/>
              </a:rPr>
              <a:t>mett</a:t>
            </a:r>
            <a:r>
              <a:rPr lang="en-GB" sz="1600" b="1" dirty="0" err="1">
                <a:solidFill>
                  <a:srgbClr val="FF6600"/>
                </a:solidFill>
                <a:latin typeface="Century Gothic" panose="020F0302020204030204"/>
              </a:rPr>
              <a:t>ent</a:t>
            </a:r>
            <a:endParaRPr lang="fr-FR" sz="1600" b="1" dirty="0">
              <a:solidFill>
                <a:srgbClr val="FF6600"/>
              </a:solidFill>
              <a:latin typeface="Century Gothic" panose="020F0302020204030204"/>
            </a:endParaRPr>
          </a:p>
        </p:txBody>
      </p:sp>
      <p:sp>
        <p:nvSpPr>
          <p:cNvPr id="71" name="Rectangle 70">
            <a:extLst>
              <a:ext uri="{FF2B5EF4-FFF2-40B4-BE49-F238E27FC236}">
                <a16:creationId xmlns:a16="http://schemas.microsoft.com/office/drawing/2014/main" id="{41F16F15-8030-F845-A07C-C30B8E049F45}"/>
              </a:ext>
            </a:extLst>
          </p:cNvPr>
          <p:cNvSpPr/>
          <p:nvPr/>
        </p:nvSpPr>
        <p:spPr>
          <a:xfrm>
            <a:off x="4683343" y="3501964"/>
            <a:ext cx="2246846" cy="338554"/>
          </a:xfrm>
          <a:prstGeom prst="rect">
            <a:avLst/>
          </a:prstGeom>
        </p:spPr>
        <p:txBody>
          <a:bodyPr wrap="square">
            <a:spAutoFit/>
          </a:bodyPr>
          <a:lstStyle/>
          <a:p>
            <a:pPr lvl="0"/>
            <a:r>
              <a:rPr lang="en-GB" sz="1600" dirty="0">
                <a:latin typeface="Century Gothic" panose="020F0302020204030204"/>
              </a:rPr>
              <a:t>they put, are putting</a:t>
            </a:r>
            <a:endParaRPr lang="fr-FR" sz="1600" dirty="0">
              <a:latin typeface="Century Gothic" panose="020F0302020204030204"/>
            </a:endParaRPr>
          </a:p>
        </p:txBody>
      </p:sp>
      <p:sp>
        <p:nvSpPr>
          <p:cNvPr id="75" name="Rectangle 74">
            <a:extLst>
              <a:ext uri="{FF2B5EF4-FFF2-40B4-BE49-F238E27FC236}">
                <a16:creationId xmlns:a16="http://schemas.microsoft.com/office/drawing/2014/main" id="{1B9C2691-DB36-7C45-9F70-C65073C0EA7A}"/>
              </a:ext>
            </a:extLst>
          </p:cNvPr>
          <p:cNvSpPr/>
          <p:nvPr/>
        </p:nvSpPr>
        <p:spPr>
          <a:xfrm>
            <a:off x="110877" y="3924795"/>
            <a:ext cx="1176353" cy="338554"/>
          </a:xfrm>
          <a:prstGeom prst="rect">
            <a:avLst/>
          </a:prstGeom>
        </p:spPr>
        <p:txBody>
          <a:bodyPr wrap="square">
            <a:spAutoFit/>
          </a:bodyPr>
          <a:lstStyle/>
          <a:p>
            <a:pPr lvl="0"/>
            <a:r>
              <a:rPr lang="en-GB" sz="1600" b="1" dirty="0" err="1">
                <a:latin typeface="Century Gothic" panose="020F0302020204030204"/>
              </a:rPr>
              <a:t>elle</a:t>
            </a:r>
            <a:r>
              <a:rPr lang="en-GB" sz="1600" b="1" dirty="0">
                <a:latin typeface="Century Gothic" panose="020F0302020204030204"/>
              </a:rPr>
              <a:t> met</a:t>
            </a:r>
            <a:endParaRPr lang="fr-FR" sz="1600" b="1" dirty="0">
              <a:latin typeface="Century Gothic" panose="020F0302020204030204"/>
            </a:endParaRPr>
          </a:p>
        </p:txBody>
      </p:sp>
      <p:sp>
        <p:nvSpPr>
          <p:cNvPr id="76" name="Rectangle 75">
            <a:extLst>
              <a:ext uri="{FF2B5EF4-FFF2-40B4-BE49-F238E27FC236}">
                <a16:creationId xmlns:a16="http://schemas.microsoft.com/office/drawing/2014/main" id="{10F6BFAF-A422-3841-93AE-8B0B8EB3402A}"/>
              </a:ext>
            </a:extLst>
          </p:cNvPr>
          <p:cNvSpPr/>
          <p:nvPr/>
        </p:nvSpPr>
        <p:spPr>
          <a:xfrm>
            <a:off x="1085524" y="3924795"/>
            <a:ext cx="1976718" cy="338554"/>
          </a:xfrm>
          <a:prstGeom prst="rect">
            <a:avLst/>
          </a:prstGeom>
        </p:spPr>
        <p:txBody>
          <a:bodyPr wrap="square">
            <a:spAutoFit/>
          </a:bodyPr>
          <a:lstStyle/>
          <a:p>
            <a:pPr lvl="0"/>
            <a:r>
              <a:rPr lang="en-GB" sz="1600" dirty="0">
                <a:latin typeface="Century Gothic" panose="020F0302020204030204"/>
              </a:rPr>
              <a:t>she puts, is putting</a:t>
            </a:r>
            <a:endParaRPr lang="fr-FR" sz="1600" dirty="0">
              <a:latin typeface="Century Gothic" panose="020F0302020204030204"/>
            </a:endParaRPr>
          </a:p>
        </p:txBody>
      </p:sp>
      <p:sp>
        <p:nvSpPr>
          <p:cNvPr id="77" name="Rectangle 76">
            <a:extLst>
              <a:ext uri="{FF2B5EF4-FFF2-40B4-BE49-F238E27FC236}">
                <a16:creationId xmlns:a16="http://schemas.microsoft.com/office/drawing/2014/main" id="{56BAA1FB-4A9A-224B-92F5-C248B77C1C46}"/>
              </a:ext>
            </a:extLst>
          </p:cNvPr>
          <p:cNvSpPr/>
          <p:nvPr/>
        </p:nvSpPr>
        <p:spPr>
          <a:xfrm>
            <a:off x="3209586" y="3924795"/>
            <a:ext cx="1509232" cy="338554"/>
          </a:xfrm>
          <a:prstGeom prst="rect">
            <a:avLst/>
          </a:prstGeom>
        </p:spPr>
        <p:txBody>
          <a:bodyPr wrap="square">
            <a:spAutoFit/>
          </a:bodyPr>
          <a:lstStyle/>
          <a:p>
            <a:pPr lvl="0"/>
            <a:r>
              <a:rPr lang="en-GB" sz="1600" b="1" dirty="0" err="1">
                <a:latin typeface="Century Gothic" panose="020F0302020204030204"/>
              </a:rPr>
              <a:t>elles</a:t>
            </a:r>
            <a:r>
              <a:rPr lang="en-GB" sz="1600" b="1" dirty="0">
                <a:latin typeface="Century Gothic" panose="020F0302020204030204"/>
              </a:rPr>
              <a:t> </a:t>
            </a:r>
            <a:r>
              <a:rPr lang="en-GB" sz="1600" b="1" dirty="0" err="1">
                <a:latin typeface="Century Gothic" panose="020F0302020204030204"/>
              </a:rPr>
              <a:t>mett</a:t>
            </a:r>
            <a:r>
              <a:rPr lang="en-GB" sz="1600" b="1" dirty="0" err="1">
                <a:solidFill>
                  <a:srgbClr val="FF6600"/>
                </a:solidFill>
                <a:latin typeface="Century Gothic" panose="020F0302020204030204"/>
              </a:rPr>
              <a:t>ent</a:t>
            </a:r>
            <a:endParaRPr lang="fr-FR" sz="1600" b="1" dirty="0">
              <a:solidFill>
                <a:srgbClr val="FF6600"/>
              </a:solidFill>
              <a:latin typeface="Century Gothic" panose="020F0302020204030204"/>
            </a:endParaRPr>
          </a:p>
        </p:txBody>
      </p:sp>
      <p:sp>
        <p:nvSpPr>
          <p:cNvPr id="78" name="Rectangle 77">
            <a:extLst>
              <a:ext uri="{FF2B5EF4-FFF2-40B4-BE49-F238E27FC236}">
                <a16:creationId xmlns:a16="http://schemas.microsoft.com/office/drawing/2014/main" id="{7557E66D-EB0C-7D4C-8071-6F792F9AC00E}"/>
              </a:ext>
            </a:extLst>
          </p:cNvPr>
          <p:cNvSpPr/>
          <p:nvPr/>
        </p:nvSpPr>
        <p:spPr>
          <a:xfrm>
            <a:off x="4683343" y="3924795"/>
            <a:ext cx="2246846" cy="338554"/>
          </a:xfrm>
          <a:prstGeom prst="rect">
            <a:avLst/>
          </a:prstGeom>
        </p:spPr>
        <p:txBody>
          <a:bodyPr wrap="square">
            <a:spAutoFit/>
          </a:bodyPr>
          <a:lstStyle/>
          <a:p>
            <a:pPr lvl="0"/>
            <a:r>
              <a:rPr lang="en-GB" sz="1600" dirty="0">
                <a:latin typeface="Century Gothic" panose="020F0302020204030204"/>
              </a:rPr>
              <a:t>they put, are putting</a:t>
            </a:r>
            <a:endParaRPr lang="fr-FR" sz="1600" dirty="0">
              <a:latin typeface="Century Gothic" panose="020F0302020204030204"/>
            </a:endParaRPr>
          </a:p>
        </p:txBody>
      </p:sp>
      <p:sp>
        <p:nvSpPr>
          <p:cNvPr id="79" name="Rectangle 78">
            <a:extLst>
              <a:ext uri="{FF2B5EF4-FFF2-40B4-BE49-F238E27FC236}">
                <a16:creationId xmlns:a16="http://schemas.microsoft.com/office/drawing/2014/main" id="{0356529B-2F6D-0B47-B361-B23DE3AB3D2F}"/>
              </a:ext>
            </a:extLst>
          </p:cNvPr>
          <p:cNvSpPr/>
          <p:nvPr/>
        </p:nvSpPr>
        <p:spPr>
          <a:xfrm>
            <a:off x="73800" y="4401127"/>
            <a:ext cx="4503155" cy="369332"/>
          </a:xfrm>
          <a:prstGeom prst="rect">
            <a:avLst/>
          </a:prstGeom>
        </p:spPr>
        <p:txBody>
          <a:bodyPr wrap="square">
            <a:spAutoFit/>
          </a:bodyPr>
          <a:lstStyle/>
          <a:p>
            <a:pPr fontAlgn="base">
              <a:spcBef>
                <a:spcPct val="0"/>
              </a:spcBef>
              <a:spcAft>
                <a:spcPct val="0"/>
              </a:spcAft>
            </a:pPr>
            <a:r>
              <a:rPr lang="fr-FR" b="1" dirty="0" err="1">
                <a:solidFill>
                  <a:srgbClr val="000000"/>
                </a:solidFill>
                <a:latin typeface="Century Gothic" panose="020B0502020202020204" pitchFamily="34" charset="0"/>
              </a:rPr>
              <a:t>Saying</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never</a:t>
            </a:r>
            <a:r>
              <a:rPr lang="fr-FR" b="1" dirty="0">
                <a:solidFill>
                  <a:srgbClr val="000000"/>
                </a:solidFill>
                <a:latin typeface="Century Gothic" panose="020B0502020202020204" pitchFamily="34" charset="0"/>
              </a:rPr>
              <a:t>’: ne … jamais</a:t>
            </a:r>
            <a:endParaRPr lang="en-GB" i="1" dirty="0">
              <a:solidFill>
                <a:srgbClr val="000000"/>
              </a:solidFill>
              <a:latin typeface="Century Gothic" panose="020B0502020202020204" pitchFamily="34" charset="0"/>
            </a:endParaRPr>
          </a:p>
        </p:txBody>
      </p:sp>
      <p:sp>
        <p:nvSpPr>
          <p:cNvPr id="80" name="Rectangle 79">
            <a:extLst>
              <a:ext uri="{FF2B5EF4-FFF2-40B4-BE49-F238E27FC236}">
                <a16:creationId xmlns:a16="http://schemas.microsoft.com/office/drawing/2014/main" id="{E16931C2-E505-5C4B-99F6-C9B6913DB43C}"/>
              </a:ext>
            </a:extLst>
          </p:cNvPr>
          <p:cNvSpPr/>
          <p:nvPr/>
        </p:nvSpPr>
        <p:spPr>
          <a:xfrm>
            <a:off x="73800" y="4839873"/>
            <a:ext cx="6676200" cy="584775"/>
          </a:xfrm>
          <a:prstGeom prst="rect">
            <a:avLst/>
          </a:prstGeom>
        </p:spPr>
        <p:txBody>
          <a:bodyPr wrap="square">
            <a:spAutoFit/>
          </a:bodyPr>
          <a:lstStyle/>
          <a:p>
            <a:pPr lvl="0"/>
            <a:r>
              <a:rPr lang="en-GB" sz="1600" dirty="0">
                <a:latin typeface="Century Gothic" panose="020F0302020204030204"/>
              </a:rPr>
              <a:t>We know that </a:t>
            </a:r>
            <a:r>
              <a:rPr lang="en-GB" sz="1600" b="1" dirty="0">
                <a:solidFill>
                  <a:srgbClr val="FF6600"/>
                </a:solidFill>
                <a:latin typeface="Century Gothic" panose="020F0302020204030204"/>
              </a:rPr>
              <a:t>ne…pas </a:t>
            </a:r>
            <a:r>
              <a:rPr lang="en-GB" sz="1600" dirty="0">
                <a:latin typeface="Century Gothic" panose="020F0302020204030204"/>
              </a:rPr>
              <a:t>around a </a:t>
            </a:r>
            <a:r>
              <a:rPr lang="en-GB" sz="1600" b="1" dirty="0">
                <a:latin typeface="Century Gothic" panose="020F0302020204030204"/>
              </a:rPr>
              <a:t>verb</a:t>
            </a:r>
            <a:r>
              <a:rPr lang="en-GB" sz="1600" dirty="0">
                <a:latin typeface="Century Gothic" panose="020F0302020204030204"/>
              </a:rPr>
              <a:t> in short form makes a sentence negative:</a:t>
            </a:r>
            <a:endParaRPr lang="fr-FR" sz="1600" dirty="0">
              <a:latin typeface="Century Gothic" panose="020F0302020204030204"/>
            </a:endParaRPr>
          </a:p>
        </p:txBody>
      </p:sp>
      <p:sp>
        <p:nvSpPr>
          <p:cNvPr id="81" name="Rectangle 80">
            <a:extLst>
              <a:ext uri="{FF2B5EF4-FFF2-40B4-BE49-F238E27FC236}">
                <a16:creationId xmlns:a16="http://schemas.microsoft.com/office/drawing/2014/main" id="{48E939DB-157C-0249-9965-72A0CEE3C69D}"/>
              </a:ext>
            </a:extLst>
          </p:cNvPr>
          <p:cNvSpPr/>
          <p:nvPr/>
        </p:nvSpPr>
        <p:spPr>
          <a:xfrm>
            <a:off x="73799" y="5494062"/>
            <a:ext cx="3321001" cy="338554"/>
          </a:xfrm>
          <a:prstGeom prst="rect">
            <a:avLst/>
          </a:prstGeom>
        </p:spPr>
        <p:txBody>
          <a:bodyPr wrap="square">
            <a:spAutoFit/>
          </a:bodyPr>
          <a:lstStyle/>
          <a:p>
            <a:pPr lvl="0"/>
            <a:r>
              <a:rPr lang="en-GB" sz="1600" dirty="0">
                <a:latin typeface="Century Gothic" panose="020F0302020204030204"/>
              </a:rPr>
              <a:t>Tu </a:t>
            </a:r>
            <a:r>
              <a:rPr lang="en-GB" sz="1600" b="1" dirty="0">
                <a:solidFill>
                  <a:srgbClr val="FF6600"/>
                </a:solidFill>
                <a:latin typeface="Century Gothic" panose="020F0302020204030204"/>
              </a:rPr>
              <a:t>ne</a:t>
            </a:r>
            <a:r>
              <a:rPr lang="en-GB" sz="1600" dirty="0">
                <a:latin typeface="Century Gothic" panose="020F0302020204030204"/>
              </a:rPr>
              <a:t> </a:t>
            </a:r>
            <a:r>
              <a:rPr lang="en-GB" sz="1600" b="1" dirty="0" err="1">
                <a:latin typeface="Century Gothic" panose="020F0302020204030204"/>
              </a:rPr>
              <a:t>manges</a:t>
            </a:r>
            <a:r>
              <a:rPr lang="en-GB" sz="1600" dirty="0">
                <a:latin typeface="Century Gothic" panose="020F0302020204030204"/>
              </a:rPr>
              <a:t> </a:t>
            </a:r>
            <a:r>
              <a:rPr lang="en-GB" sz="1600" b="1" dirty="0">
                <a:solidFill>
                  <a:srgbClr val="FF6600"/>
                </a:solidFill>
                <a:latin typeface="Century Gothic" panose="020F0302020204030204"/>
              </a:rPr>
              <a:t>pas</a:t>
            </a:r>
            <a:r>
              <a:rPr lang="en-GB" sz="1600" dirty="0">
                <a:latin typeface="Century Gothic" panose="020F0302020204030204"/>
              </a:rPr>
              <a:t> de fromage.</a:t>
            </a:r>
            <a:endParaRPr lang="fr-FR" sz="1600" dirty="0">
              <a:latin typeface="Century Gothic" panose="020F0302020204030204"/>
            </a:endParaRPr>
          </a:p>
        </p:txBody>
      </p:sp>
      <p:sp>
        <p:nvSpPr>
          <p:cNvPr id="82" name="Rectangle 81">
            <a:extLst>
              <a:ext uri="{FF2B5EF4-FFF2-40B4-BE49-F238E27FC236}">
                <a16:creationId xmlns:a16="http://schemas.microsoft.com/office/drawing/2014/main" id="{E067CA30-2D9F-F546-A05D-9D0CEF5CCF82}"/>
              </a:ext>
            </a:extLst>
          </p:cNvPr>
          <p:cNvSpPr/>
          <p:nvPr/>
        </p:nvSpPr>
        <p:spPr>
          <a:xfrm>
            <a:off x="3650715" y="5494062"/>
            <a:ext cx="3224370" cy="338554"/>
          </a:xfrm>
          <a:prstGeom prst="rect">
            <a:avLst/>
          </a:prstGeom>
        </p:spPr>
        <p:txBody>
          <a:bodyPr wrap="square">
            <a:spAutoFit/>
          </a:bodyPr>
          <a:lstStyle/>
          <a:p>
            <a:pPr lvl="0"/>
            <a:r>
              <a:rPr lang="en-GB" sz="1600" dirty="0">
                <a:latin typeface="Century Gothic" panose="020F0302020204030204"/>
              </a:rPr>
              <a:t>You </a:t>
            </a:r>
            <a:r>
              <a:rPr lang="en-GB" sz="1600" b="1" dirty="0">
                <a:latin typeface="Century Gothic" panose="020F0302020204030204"/>
              </a:rPr>
              <a:t>are</a:t>
            </a:r>
            <a:r>
              <a:rPr lang="en-GB" sz="1600" dirty="0">
                <a:latin typeface="Century Gothic" panose="020F0302020204030204"/>
              </a:rPr>
              <a:t> </a:t>
            </a:r>
            <a:r>
              <a:rPr lang="en-GB" sz="1600" b="1" dirty="0">
                <a:solidFill>
                  <a:srgbClr val="FF6600"/>
                </a:solidFill>
                <a:latin typeface="Century Gothic" panose="020F0302020204030204"/>
              </a:rPr>
              <a:t>not</a:t>
            </a:r>
            <a:r>
              <a:rPr lang="en-GB" sz="1600" dirty="0">
                <a:latin typeface="Century Gothic" panose="020F0302020204030204"/>
              </a:rPr>
              <a:t> </a:t>
            </a:r>
            <a:r>
              <a:rPr lang="en-GB" sz="1600" b="1" dirty="0">
                <a:latin typeface="Century Gothic" panose="020F0302020204030204"/>
              </a:rPr>
              <a:t>eating</a:t>
            </a:r>
            <a:r>
              <a:rPr lang="en-GB" sz="1600" dirty="0">
                <a:latin typeface="Century Gothic" panose="020F0302020204030204"/>
              </a:rPr>
              <a:t> cheese.</a:t>
            </a:r>
            <a:endParaRPr lang="fr-FR" sz="1600" dirty="0">
              <a:latin typeface="Century Gothic" panose="020F0302020204030204"/>
            </a:endParaRPr>
          </a:p>
        </p:txBody>
      </p:sp>
      <p:sp>
        <p:nvSpPr>
          <p:cNvPr id="83" name="Rectangle 82">
            <a:extLst>
              <a:ext uri="{FF2B5EF4-FFF2-40B4-BE49-F238E27FC236}">
                <a16:creationId xmlns:a16="http://schemas.microsoft.com/office/drawing/2014/main" id="{4F60975C-CDD0-1F43-BECE-84530CF210D2}"/>
              </a:ext>
            </a:extLst>
          </p:cNvPr>
          <p:cNvSpPr/>
          <p:nvPr/>
        </p:nvSpPr>
        <p:spPr>
          <a:xfrm>
            <a:off x="73799" y="5902030"/>
            <a:ext cx="3321001" cy="338554"/>
          </a:xfrm>
          <a:prstGeom prst="rect">
            <a:avLst/>
          </a:prstGeom>
        </p:spPr>
        <p:txBody>
          <a:bodyPr wrap="square">
            <a:spAutoFit/>
          </a:bodyPr>
          <a:lstStyle/>
          <a:p>
            <a:pPr lvl="0"/>
            <a:r>
              <a:rPr lang="en-GB" sz="1600" dirty="0">
                <a:latin typeface="Century Gothic" panose="020F0302020204030204"/>
              </a:rPr>
              <a:t>Elle </a:t>
            </a:r>
            <a:r>
              <a:rPr lang="en-GB" sz="1600" b="1" dirty="0">
                <a:solidFill>
                  <a:srgbClr val="FF6600"/>
                </a:solidFill>
                <a:latin typeface="Century Gothic" panose="020F0302020204030204"/>
              </a:rPr>
              <a:t>ne</a:t>
            </a:r>
            <a:r>
              <a:rPr lang="en-GB" sz="1600" dirty="0">
                <a:latin typeface="Century Gothic" panose="020F0302020204030204"/>
              </a:rPr>
              <a:t> </a:t>
            </a:r>
            <a:r>
              <a:rPr lang="en-GB" sz="1600" b="1" dirty="0">
                <a:latin typeface="Century Gothic" panose="020F0302020204030204"/>
              </a:rPr>
              <a:t>lit</a:t>
            </a:r>
            <a:r>
              <a:rPr lang="en-GB" sz="1600" dirty="0">
                <a:latin typeface="Century Gothic" panose="020F0302020204030204"/>
              </a:rPr>
              <a:t> </a:t>
            </a:r>
            <a:r>
              <a:rPr lang="en-GB" sz="1600" b="1" dirty="0">
                <a:solidFill>
                  <a:srgbClr val="FF6600"/>
                </a:solidFill>
                <a:latin typeface="Century Gothic" panose="020F0302020204030204"/>
              </a:rPr>
              <a:t>pas</a:t>
            </a:r>
            <a:r>
              <a:rPr lang="en-GB" sz="1600" dirty="0">
                <a:latin typeface="Century Gothic" panose="020F0302020204030204"/>
              </a:rPr>
              <a:t> de </a:t>
            </a:r>
            <a:r>
              <a:rPr lang="en-GB" sz="1600" dirty="0" err="1">
                <a:latin typeface="Century Gothic" panose="020F0302020204030204"/>
              </a:rPr>
              <a:t>journaux</a:t>
            </a:r>
            <a:r>
              <a:rPr lang="en-GB" sz="1600" dirty="0">
                <a:latin typeface="Century Gothic" panose="020F0302020204030204"/>
              </a:rPr>
              <a:t>.</a:t>
            </a:r>
            <a:endParaRPr lang="fr-FR" sz="1600" dirty="0">
              <a:latin typeface="Century Gothic" panose="020F0302020204030204"/>
            </a:endParaRPr>
          </a:p>
        </p:txBody>
      </p:sp>
      <p:sp>
        <p:nvSpPr>
          <p:cNvPr id="84" name="Rectangle 83">
            <a:extLst>
              <a:ext uri="{FF2B5EF4-FFF2-40B4-BE49-F238E27FC236}">
                <a16:creationId xmlns:a16="http://schemas.microsoft.com/office/drawing/2014/main" id="{688912F6-535C-464B-8102-07673A8F975A}"/>
              </a:ext>
            </a:extLst>
          </p:cNvPr>
          <p:cNvSpPr/>
          <p:nvPr/>
        </p:nvSpPr>
        <p:spPr>
          <a:xfrm>
            <a:off x="3650715" y="5902030"/>
            <a:ext cx="3321000" cy="338554"/>
          </a:xfrm>
          <a:prstGeom prst="rect">
            <a:avLst/>
          </a:prstGeom>
        </p:spPr>
        <p:txBody>
          <a:bodyPr wrap="square">
            <a:spAutoFit/>
          </a:bodyPr>
          <a:lstStyle/>
          <a:p>
            <a:pPr lvl="0"/>
            <a:r>
              <a:rPr lang="en-GB" sz="1600" dirty="0">
                <a:latin typeface="Century Gothic" panose="020F0302020204030204"/>
              </a:rPr>
              <a:t>She </a:t>
            </a:r>
            <a:r>
              <a:rPr lang="en-GB" sz="1600" b="1" dirty="0">
                <a:latin typeface="Century Gothic" panose="020F0302020204030204"/>
              </a:rPr>
              <a:t>does</a:t>
            </a:r>
            <a:r>
              <a:rPr lang="en-GB" sz="1600" dirty="0">
                <a:latin typeface="Century Gothic" panose="020F0302020204030204"/>
              </a:rPr>
              <a:t> </a:t>
            </a:r>
            <a:r>
              <a:rPr lang="en-GB" sz="1600" b="1" dirty="0">
                <a:solidFill>
                  <a:srgbClr val="FF6600"/>
                </a:solidFill>
                <a:latin typeface="Century Gothic" panose="020F0302020204030204"/>
              </a:rPr>
              <a:t>not</a:t>
            </a:r>
            <a:r>
              <a:rPr lang="en-GB" sz="1600" dirty="0">
                <a:latin typeface="Century Gothic" panose="020F0302020204030204"/>
              </a:rPr>
              <a:t> </a:t>
            </a:r>
            <a:r>
              <a:rPr lang="en-GB" sz="1600" b="1" dirty="0">
                <a:latin typeface="Century Gothic" panose="020F0302020204030204"/>
              </a:rPr>
              <a:t>read</a:t>
            </a:r>
            <a:r>
              <a:rPr lang="en-GB" sz="1600" dirty="0">
                <a:latin typeface="Century Gothic" panose="020F0302020204030204"/>
              </a:rPr>
              <a:t> newspapers.</a:t>
            </a:r>
            <a:endParaRPr lang="fr-FR" sz="1600" dirty="0">
              <a:latin typeface="Century Gothic" panose="020F0302020204030204"/>
            </a:endParaRPr>
          </a:p>
        </p:txBody>
      </p:sp>
      <p:sp>
        <p:nvSpPr>
          <p:cNvPr id="85" name="Rectangle 84">
            <a:extLst>
              <a:ext uri="{FF2B5EF4-FFF2-40B4-BE49-F238E27FC236}">
                <a16:creationId xmlns:a16="http://schemas.microsoft.com/office/drawing/2014/main" id="{520CA130-25A6-5B46-9639-7D7BA932538A}"/>
              </a:ext>
            </a:extLst>
          </p:cNvPr>
          <p:cNvSpPr/>
          <p:nvPr/>
        </p:nvSpPr>
        <p:spPr>
          <a:xfrm>
            <a:off x="73800" y="6309998"/>
            <a:ext cx="6676200" cy="584775"/>
          </a:xfrm>
          <a:prstGeom prst="rect">
            <a:avLst/>
          </a:prstGeom>
        </p:spPr>
        <p:txBody>
          <a:bodyPr wrap="square">
            <a:spAutoFit/>
          </a:bodyPr>
          <a:lstStyle/>
          <a:p>
            <a:pPr lvl="0"/>
            <a:r>
              <a:rPr lang="en-GB" sz="1600" b="1" dirty="0">
                <a:solidFill>
                  <a:srgbClr val="FF6600"/>
                </a:solidFill>
                <a:latin typeface="Century Gothic" panose="020F0302020204030204"/>
              </a:rPr>
              <a:t>Ne…jamais </a:t>
            </a:r>
            <a:r>
              <a:rPr lang="en-GB" sz="1600" dirty="0">
                <a:latin typeface="Century Gothic" panose="020F0302020204030204"/>
              </a:rPr>
              <a:t>means ‘</a:t>
            </a:r>
            <a:r>
              <a:rPr lang="en-GB" sz="1600" b="1" dirty="0">
                <a:latin typeface="Century Gothic" panose="020F0302020204030204"/>
              </a:rPr>
              <a:t>never</a:t>
            </a:r>
            <a:r>
              <a:rPr lang="en-GB" sz="1600" dirty="0">
                <a:latin typeface="Century Gothic" panose="020F0302020204030204"/>
              </a:rPr>
              <a:t>’. It surrounds a </a:t>
            </a:r>
            <a:r>
              <a:rPr lang="en-GB" sz="1600" b="1" dirty="0">
                <a:latin typeface="Century Gothic" panose="020F0302020204030204"/>
              </a:rPr>
              <a:t>verb</a:t>
            </a:r>
            <a:r>
              <a:rPr lang="en-GB" sz="1600" dirty="0">
                <a:latin typeface="Century Gothic" panose="020F0302020204030204"/>
              </a:rPr>
              <a:t> in short form in the same way: </a:t>
            </a:r>
            <a:endParaRPr lang="fr-FR" sz="1600" dirty="0">
              <a:latin typeface="Century Gothic" panose="020F0302020204030204"/>
            </a:endParaRPr>
          </a:p>
        </p:txBody>
      </p:sp>
      <p:sp>
        <p:nvSpPr>
          <p:cNvPr id="86" name="Rectangle 85">
            <a:extLst>
              <a:ext uri="{FF2B5EF4-FFF2-40B4-BE49-F238E27FC236}">
                <a16:creationId xmlns:a16="http://schemas.microsoft.com/office/drawing/2014/main" id="{4D33ACAB-2B61-7441-9D4A-CEFE046F7A74}"/>
              </a:ext>
            </a:extLst>
          </p:cNvPr>
          <p:cNvSpPr/>
          <p:nvPr/>
        </p:nvSpPr>
        <p:spPr>
          <a:xfrm>
            <a:off x="73799" y="6964187"/>
            <a:ext cx="3583801" cy="338554"/>
          </a:xfrm>
          <a:prstGeom prst="rect">
            <a:avLst/>
          </a:prstGeom>
        </p:spPr>
        <p:txBody>
          <a:bodyPr wrap="square">
            <a:spAutoFit/>
          </a:bodyPr>
          <a:lstStyle/>
          <a:p>
            <a:pPr lvl="0"/>
            <a:r>
              <a:rPr lang="en-GB" sz="1600" dirty="0">
                <a:latin typeface="Century Gothic" panose="020F0302020204030204"/>
              </a:rPr>
              <a:t>Tu </a:t>
            </a:r>
            <a:r>
              <a:rPr lang="en-GB" sz="1600" b="1" dirty="0">
                <a:solidFill>
                  <a:srgbClr val="FF6600"/>
                </a:solidFill>
                <a:latin typeface="Century Gothic" panose="020F0302020204030204"/>
              </a:rPr>
              <a:t>ne</a:t>
            </a:r>
            <a:r>
              <a:rPr lang="en-GB" sz="1600" dirty="0">
                <a:latin typeface="Century Gothic" panose="020F0302020204030204"/>
              </a:rPr>
              <a:t> </a:t>
            </a:r>
            <a:r>
              <a:rPr lang="en-GB" sz="1600" b="1" dirty="0" err="1">
                <a:latin typeface="Century Gothic" panose="020F0302020204030204"/>
              </a:rPr>
              <a:t>manges</a:t>
            </a:r>
            <a:r>
              <a:rPr lang="en-GB" sz="1600" dirty="0">
                <a:latin typeface="Century Gothic" panose="020F0302020204030204"/>
              </a:rPr>
              <a:t> </a:t>
            </a:r>
            <a:r>
              <a:rPr lang="en-GB" sz="1600" b="1" dirty="0">
                <a:solidFill>
                  <a:srgbClr val="FF6600"/>
                </a:solidFill>
                <a:latin typeface="Century Gothic" panose="020F0302020204030204"/>
              </a:rPr>
              <a:t>jamais</a:t>
            </a:r>
            <a:r>
              <a:rPr lang="en-GB" sz="1600" dirty="0">
                <a:latin typeface="Century Gothic" panose="020F0302020204030204"/>
              </a:rPr>
              <a:t> de fromage.</a:t>
            </a:r>
            <a:endParaRPr lang="fr-FR" sz="1600" dirty="0">
              <a:latin typeface="Century Gothic" panose="020F0302020204030204"/>
            </a:endParaRPr>
          </a:p>
        </p:txBody>
      </p:sp>
      <p:sp>
        <p:nvSpPr>
          <p:cNvPr id="87" name="Rectangle 86">
            <a:extLst>
              <a:ext uri="{FF2B5EF4-FFF2-40B4-BE49-F238E27FC236}">
                <a16:creationId xmlns:a16="http://schemas.microsoft.com/office/drawing/2014/main" id="{36B79C28-AD27-AE41-8796-602C7F402A8E}"/>
              </a:ext>
            </a:extLst>
          </p:cNvPr>
          <p:cNvSpPr/>
          <p:nvPr/>
        </p:nvSpPr>
        <p:spPr>
          <a:xfrm>
            <a:off x="3650715" y="6964187"/>
            <a:ext cx="3224370" cy="338554"/>
          </a:xfrm>
          <a:prstGeom prst="rect">
            <a:avLst/>
          </a:prstGeom>
        </p:spPr>
        <p:txBody>
          <a:bodyPr wrap="square">
            <a:spAutoFit/>
          </a:bodyPr>
          <a:lstStyle/>
          <a:p>
            <a:pPr lvl="0"/>
            <a:r>
              <a:rPr lang="en-GB" sz="1600" dirty="0">
                <a:latin typeface="Century Gothic" panose="020F0302020204030204"/>
              </a:rPr>
              <a:t>You </a:t>
            </a:r>
            <a:r>
              <a:rPr lang="en-GB" sz="1600" b="1" dirty="0">
                <a:solidFill>
                  <a:srgbClr val="FF6600"/>
                </a:solidFill>
                <a:latin typeface="Century Gothic" panose="020F0302020204030204"/>
              </a:rPr>
              <a:t>never</a:t>
            </a:r>
            <a:r>
              <a:rPr lang="en-GB" sz="1600" dirty="0">
                <a:latin typeface="Century Gothic" panose="020F0302020204030204"/>
              </a:rPr>
              <a:t> </a:t>
            </a:r>
            <a:r>
              <a:rPr lang="en-GB" sz="1600" b="1" dirty="0">
                <a:latin typeface="Century Gothic" panose="020F0302020204030204"/>
              </a:rPr>
              <a:t>eat</a:t>
            </a:r>
            <a:r>
              <a:rPr lang="en-GB" sz="1600" dirty="0">
                <a:latin typeface="Century Gothic" panose="020F0302020204030204"/>
              </a:rPr>
              <a:t> cheese.</a:t>
            </a:r>
            <a:endParaRPr lang="fr-FR" sz="1600" dirty="0">
              <a:latin typeface="Century Gothic" panose="020F0302020204030204"/>
            </a:endParaRPr>
          </a:p>
        </p:txBody>
      </p:sp>
      <p:sp>
        <p:nvSpPr>
          <p:cNvPr id="88" name="Rectangle 87">
            <a:extLst>
              <a:ext uri="{FF2B5EF4-FFF2-40B4-BE49-F238E27FC236}">
                <a16:creationId xmlns:a16="http://schemas.microsoft.com/office/drawing/2014/main" id="{BEAD4DC9-AF9E-784F-BAB5-788F12998C7E}"/>
              </a:ext>
            </a:extLst>
          </p:cNvPr>
          <p:cNvSpPr/>
          <p:nvPr/>
        </p:nvSpPr>
        <p:spPr>
          <a:xfrm>
            <a:off x="73799" y="7377014"/>
            <a:ext cx="3321001" cy="338554"/>
          </a:xfrm>
          <a:prstGeom prst="rect">
            <a:avLst/>
          </a:prstGeom>
        </p:spPr>
        <p:txBody>
          <a:bodyPr wrap="square">
            <a:spAutoFit/>
          </a:bodyPr>
          <a:lstStyle/>
          <a:p>
            <a:pPr lvl="0"/>
            <a:r>
              <a:rPr lang="en-GB" sz="1600" dirty="0">
                <a:latin typeface="Century Gothic" panose="020F0302020204030204"/>
              </a:rPr>
              <a:t>Elle </a:t>
            </a:r>
            <a:r>
              <a:rPr lang="en-GB" sz="1600" b="1" dirty="0">
                <a:solidFill>
                  <a:srgbClr val="FF6600"/>
                </a:solidFill>
                <a:latin typeface="Century Gothic" panose="020F0302020204030204"/>
              </a:rPr>
              <a:t>ne</a:t>
            </a:r>
            <a:r>
              <a:rPr lang="en-GB" sz="1600" dirty="0">
                <a:latin typeface="Century Gothic" panose="020F0302020204030204"/>
              </a:rPr>
              <a:t> </a:t>
            </a:r>
            <a:r>
              <a:rPr lang="en-GB" sz="1600" b="1" dirty="0">
                <a:latin typeface="Century Gothic" panose="020F0302020204030204"/>
              </a:rPr>
              <a:t>lit</a:t>
            </a:r>
            <a:r>
              <a:rPr lang="en-GB" sz="1600" dirty="0">
                <a:latin typeface="Century Gothic" panose="020F0302020204030204"/>
              </a:rPr>
              <a:t> </a:t>
            </a:r>
            <a:r>
              <a:rPr lang="en-GB" sz="1600" b="1" dirty="0">
                <a:solidFill>
                  <a:srgbClr val="FF6600"/>
                </a:solidFill>
                <a:latin typeface="Century Gothic" panose="020F0302020204030204"/>
              </a:rPr>
              <a:t>jamais</a:t>
            </a:r>
            <a:r>
              <a:rPr lang="en-GB" sz="1600" dirty="0">
                <a:latin typeface="Century Gothic" panose="020F0302020204030204"/>
              </a:rPr>
              <a:t> de </a:t>
            </a:r>
            <a:r>
              <a:rPr lang="en-GB" sz="1600" dirty="0" err="1">
                <a:latin typeface="Century Gothic" panose="020F0302020204030204"/>
              </a:rPr>
              <a:t>journaux</a:t>
            </a:r>
            <a:r>
              <a:rPr lang="en-GB" sz="1600" dirty="0">
                <a:latin typeface="Century Gothic" panose="020F0302020204030204"/>
              </a:rPr>
              <a:t>.</a:t>
            </a:r>
            <a:endParaRPr lang="fr-FR" sz="1600" dirty="0">
              <a:latin typeface="Century Gothic" panose="020F0302020204030204"/>
            </a:endParaRPr>
          </a:p>
        </p:txBody>
      </p:sp>
      <p:sp>
        <p:nvSpPr>
          <p:cNvPr id="89" name="Rectangle 88">
            <a:extLst>
              <a:ext uri="{FF2B5EF4-FFF2-40B4-BE49-F238E27FC236}">
                <a16:creationId xmlns:a16="http://schemas.microsoft.com/office/drawing/2014/main" id="{ECECDC5E-93DB-E243-9EEA-B64FD60A5377}"/>
              </a:ext>
            </a:extLst>
          </p:cNvPr>
          <p:cNvSpPr/>
          <p:nvPr/>
        </p:nvSpPr>
        <p:spPr>
          <a:xfrm>
            <a:off x="3650715" y="7377014"/>
            <a:ext cx="3321000" cy="338554"/>
          </a:xfrm>
          <a:prstGeom prst="rect">
            <a:avLst/>
          </a:prstGeom>
        </p:spPr>
        <p:txBody>
          <a:bodyPr wrap="square">
            <a:spAutoFit/>
          </a:bodyPr>
          <a:lstStyle/>
          <a:p>
            <a:pPr lvl="0"/>
            <a:r>
              <a:rPr lang="en-GB" sz="1600" dirty="0">
                <a:latin typeface="Century Gothic" panose="020F0302020204030204"/>
              </a:rPr>
              <a:t>She </a:t>
            </a:r>
            <a:r>
              <a:rPr lang="en-GB" sz="1600" b="1" dirty="0">
                <a:solidFill>
                  <a:srgbClr val="FF6600"/>
                </a:solidFill>
                <a:latin typeface="Century Gothic" panose="020F0302020204030204"/>
              </a:rPr>
              <a:t>never</a:t>
            </a:r>
            <a:r>
              <a:rPr lang="en-GB" sz="1600" dirty="0">
                <a:latin typeface="Century Gothic" panose="020F0302020204030204"/>
              </a:rPr>
              <a:t> </a:t>
            </a:r>
            <a:r>
              <a:rPr lang="en-GB" sz="1600" b="1" dirty="0">
                <a:latin typeface="Century Gothic" panose="020F0302020204030204"/>
              </a:rPr>
              <a:t>read</a:t>
            </a:r>
            <a:r>
              <a:rPr lang="en-GB" sz="1600" dirty="0">
                <a:latin typeface="Century Gothic" panose="020F0302020204030204"/>
              </a:rPr>
              <a:t> newspapers.</a:t>
            </a:r>
            <a:endParaRPr lang="fr-FR" sz="1600" dirty="0">
              <a:latin typeface="Century Gothic" panose="020F0302020204030204"/>
            </a:endParaRPr>
          </a:p>
        </p:txBody>
      </p:sp>
      <p:grpSp>
        <p:nvGrpSpPr>
          <p:cNvPr id="91" name="Group 90">
            <a:extLst>
              <a:ext uri="{FF2B5EF4-FFF2-40B4-BE49-F238E27FC236}">
                <a16:creationId xmlns:a16="http://schemas.microsoft.com/office/drawing/2014/main" id="{FB4C6EA7-D72F-A747-B519-4AC193BC735E}"/>
              </a:ext>
              <a:ext uri="{C183D7F6-B498-43B3-948B-1728B52AA6E4}">
                <adec:decorative xmlns:adec="http://schemas.microsoft.com/office/drawing/2017/decorative" val="1"/>
              </a:ext>
            </a:extLst>
          </p:cNvPr>
          <p:cNvGrpSpPr/>
          <p:nvPr/>
        </p:nvGrpSpPr>
        <p:grpSpPr>
          <a:xfrm>
            <a:off x="1431534" y="7897074"/>
            <a:ext cx="1284697" cy="1127602"/>
            <a:chOff x="10727303" y="2476072"/>
            <a:chExt cx="1284697" cy="1127602"/>
          </a:xfrm>
        </p:grpSpPr>
        <p:pic>
          <p:nvPicPr>
            <p:cNvPr id="92" name="Picture 2" descr="Cheese, Dairy, Food, Swiss Cheese">
              <a:extLst>
                <a:ext uri="{FF2B5EF4-FFF2-40B4-BE49-F238E27FC236}">
                  <a16:creationId xmlns:a16="http://schemas.microsoft.com/office/drawing/2014/main" id="{DB4441A3-9809-4143-92BA-E86C1533D9D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27303" y="2476072"/>
              <a:ext cx="1284697" cy="71255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A picture containing text, sign&#10;&#10;Description automatically generated">
              <a:extLst>
                <a:ext uri="{FF2B5EF4-FFF2-40B4-BE49-F238E27FC236}">
                  <a16:creationId xmlns:a16="http://schemas.microsoft.com/office/drawing/2014/main" id="{6716AA2D-C1A6-B046-A25D-7A8166FF00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36716" y="2730469"/>
              <a:ext cx="873205" cy="873205"/>
            </a:xfrm>
            <a:prstGeom prst="rect">
              <a:avLst/>
            </a:prstGeom>
          </p:spPr>
        </p:pic>
      </p:grpSp>
      <p:pic>
        <p:nvPicPr>
          <p:cNvPr id="94" name="Picture 4">
            <a:extLst>
              <a:ext uri="{FF2B5EF4-FFF2-40B4-BE49-F238E27FC236}">
                <a16:creationId xmlns:a16="http://schemas.microsoft.com/office/drawing/2014/main" id="{56F14076-A9A5-8143-A69E-DD0A7FA99072}"/>
              </a:ext>
              <a:ext uri="{C183D7F6-B498-43B3-948B-1728B52AA6E4}">
                <adec:decorative xmlns:adec="http://schemas.microsoft.com/office/drawing/2017/decorative" val="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443271" y="7924793"/>
            <a:ext cx="1405553" cy="85033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8B514CF3-EE5A-4346-B8C9-A12B68F9169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69872" y="8249994"/>
            <a:ext cx="873205" cy="873205"/>
          </a:xfrm>
          <a:prstGeom prst="rect">
            <a:avLst/>
          </a:prstGeom>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27</a:t>
            </a:r>
          </a:p>
        </p:txBody>
      </p:sp>
    </p:spTree>
    <p:extLst>
      <p:ext uri="{BB962C8B-B14F-4D97-AF65-F5344CB8AC3E}">
        <p14:creationId xmlns:p14="http://schemas.microsoft.com/office/powerpoint/2010/main" val="2799387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743147-5BF9-3947-B664-9955A8B59B0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0206" y="7523059"/>
            <a:ext cx="2093216" cy="1442357"/>
          </a:xfrm>
          <a:prstGeom prst="rect">
            <a:avLst/>
          </a:prstGeom>
        </p:spPr>
      </p:pic>
      <p:sp>
        <p:nvSpPr>
          <p:cNvPr id="19" name="Rectangle 18" descr="Grey box surrounding the text">
            <a:extLst>
              <a:ext uri="{FF2B5EF4-FFF2-40B4-BE49-F238E27FC236}">
                <a16:creationId xmlns:a16="http://schemas.microsoft.com/office/drawing/2014/main" id="{75F72048-DCFB-FD43-BD7A-92F12ACFEAD0}"/>
              </a:ext>
            </a:extLst>
          </p:cNvPr>
          <p:cNvSpPr/>
          <p:nvPr/>
        </p:nvSpPr>
        <p:spPr>
          <a:xfrm>
            <a:off x="188640" y="124220"/>
            <a:ext cx="3049828" cy="4427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2" name="Title 1">
            <a:extLst>
              <a:ext uri="{FF2B5EF4-FFF2-40B4-BE49-F238E27FC236}">
                <a16:creationId xmlns:a16="http://schemas.microsoft.com/office/drawing/2014/main" id="{ABE620BF-96CD-2E46-94E5-F444608495FB}"/>
              </a:ext>
            </a:extLst>
          </p:cNvPr>
          <p:cNvSpPr>
            <a:spLocks noGrp="1"/>
          </p:cNvSpPr>
          <p:nvPr>
            <p:ph type="title"/>
          </p:nvPr>
        </p:nvSpPr>
        <p:spPr>
          <a:xfrm>
            <a:off x="199443" y="107504"/>
            <a:ext cx="3044222" cy="444473"/>
          </a:xfrm>
        </p:spPr>
        <p:txBody>
          <a:bodyPr/>
          <a:lstStyle/>
          <a:p>
            <a:pPr rtl="0" eaLnBrk="1" fontAlgn="base" latinLnBrk="0" hangingPunct="1"/>
            <a:r>
              <a:rPr lang="en-GB" sz="2000" b="1" kern="1200" dirty="0">
                <a:solidFill>
                  <a:srgbClr val="FFFFFF"/>
                </a:solidFill>
                <a:effectLst/>
                <a:latin typeface="Century Gothic" panose="020B0502020202020204" pitchFamily="34" charset="0"/>
                <a:ea typeface="+mn-ea"/>
                <a:cs typeface="+mn-cs"/>
              </a:rPr>
              <a:t>Talking in the Negative</a:t>
            </a:r>
            <a:endParaRPr lang="en-GB" dirty="0">
              <a:effectLst/>
            </a:endParaRPr>
          </a:p>
        </p:txBody>
      </p:sp>
      <p:sp>
        <p:nvSpPr>
          <p:cNvPr id="14" name="Rectangle 13">
            <a:extLst>
              <a:ext uri="{FF2B5EF4-FFF2-40B4-BE49-F238E27FC236}">
                <a16:creationId xmlns:a16="http://schemas.microsoft.com/office/drawing/2014/main" id="{3038D8A7-BF51-1343-A5D8-49A55A90DDD2}"/>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18" name="Table 17">
            <a:extLst>
              <a:ext uri="{FF2B5EF4-FFF2-40B4-BE49-F238E27FC236}">
                <a16:creationId xmlns:a16="http://schemas.microsoft.com/office/drawing/2014/main" id="{5D84872B-84ED-E541-8570-465D4C817FE0}"/>
              </a:ext>
            </a:extLst>
          </p:cNvPr>
          <p:cNvGraphicFramePr>
            <a:graphicFrameLocks noGrp="1"/>
          </p:cNvGraphicFramePr>
          <p:nvPr>
            <p:extLst>
              <p:ext uri="{D42A27DB-BD31-4B8C-83A1-F6EECF244321}">
                <p14:modId xmlns:p14="http://schemas.microsoft.com/office/powerpoint/2010/main" val="3094475898"/>
              </p:ext>
            </p:extLst>
          </p:nvPr>
        </p:nvGraphicFramePr>
        <p:xfrm>
          <a:off x="154923" y="861584"/>
          <a:ext cx="6458805" cy="6480000"/>
        </p:xfrm>
        <a:graphic>
          <a:graphicData uri="http://schemas.openxmlformats.org/drawingml/2006/table">
            <a:tbl>
              <a:tblPr>
                <a:tableStyleId>{5940675A-B579-460E-94D1-54222C63F5DA}</a:tableStyleId>
              </a:tblPr>
              <a:tblGrid>
                <a:gridCol w="698692">
                  <a:extLst>
                    <a:ext uri="{9D8B030D-6E8A-4147-A177-3AD203B41FA5}">
                      <a16:colId xmlns:a16="http://schemas.microsoft.com/office/drawing/2014/main" val="2510458304"/>
                    </a:ext>
                  </a:extLst>
                </a:gridCol>
                <a:gridCol w="1563225">
                  <a:extLst>
                    <a:ext uri="{9D8B030D-6E8A-4147-A177-3AD203B41FA5}">
                      <a16:colId xmlns:a16="http://schemas.microsoft.com/office/drawing/2014/main" val="2576834893"/>
                    </a:ext>
                  </a:extLst>
                </a:gridCol>
                <a:gridCol w="4196888">
                  <a:extLst>
                    <a:ext uri="{9D8B030D-6E8A-4147-A177-3AD203B41FA5}">
                      <a16:colId xmlns:a16="http://schemas.microsoft.com/office/drawing/2014/main" val="3222018720"/>
                    </a:ext>
                  </a:extLst>
                </a:gridCol>
              </a:tblGrid>
              <a:tr h="360000">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err="1">
                          <a:solidFill>
                            <a:srgbClr val="000000"/>
                          </a:solidFill>
                          <a:effectLst/>
                          <a:latin typeface="Century Gothic" panose="020B0502020202020204" pitchFamily="34" charset="0"/>
                        </a:rPr>
                        <a:t>mettre</a:t>
                      </a:r>
                      <a:endParaRPr lang="en-GB" sz="1600" b="0" i="0" u="none" strike="noStrike" dirty="0">
                        <a:solidFill>
                          <a:srgbClr val="000000"/>
                        </a:solidFill>
                        <a:effectLst/>
                        <a:latin typeface="Century Gothic" panose="020B0502020202020204" pitchFamily="34" charset="0"/>
                      </a:endParaRP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rgbClr val="000000"/>
                          </a:solidFill>
                          <a:effectLst/>
                          <a:latin typeface="Century Gothic" panose="020B0502020202020204" pitchFamily="34" charset="0"/>
                        </a:rPr>
                        <a:t>to put, putting</a:t>
                      </a:r>
                    </a:p>
                  </a:txBody>
                  <a:tcPr marL="72000" marR="72000" marT="36000" marB="36000" anchor="ctr"/>
                </a:tc>
                <a:extLst>
                  <a:ext uri="{0D108BD9-81ED-4DB2-BD59-A6C34878D82A}">
                    <a16:rowId xmlns:a16="http://schemas.microsoft.com/office/drawing/2014/main" val="1909957860"/>
                  </a:ext>
                </a:extLst>
              </a:tr>
              <a:tr h="360000">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a:solidFill>
                            <a:srgbClr val="000000"/>
                          </a:solidFill>
                          <a:effectLst/>
                          <a:latin typeface="Century Gothic" panose="020B0502020202020204" pitchFamily="34" charset="0"/>
                        </a:rPr>
                        <a:t>je </a:t>
                      </a:r>
                      <a:r>
                        <a:rPr lang="en-GB" sz="1600" b="0" i="0" u="none" strike="noStrike" dirty="0" err="1">
                          <a:solidFill>
                            <a:srgbClr val="000000"/>
                          </a:solidFill>
                          <a:effectLst/>
                          <a:latin typeface="Century Gothic" panose="020B0502020202020204" pitchFamily="34" charset="0"/>
                        </a:rPr>
                        <a:t>mets</a:t>
                      </a:r>
                      <a:endParaRPr lang="en-GB" sz="1600" b="0" i="0" u="none" strike="noStrike" dirty="0">
                        <a:solidFill>
                          <a:srgbClr val="000000"/>
                        </a:solidFill>
                        <a:effectLst/>
                        <a:latin typeface="Century Gothic" panose="020B0502020202020204" pitchFamily="34" charset="0"/>
                      </a:endParaRP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rgbClr val="000000"/>
                          </a:solidFill>
                          <a:effectLst/>
                          <a:latin typeface="Century Gothic" panose="020B0502020202020204" pitchFamily="34" charset="0"/>
                        </a:rPr>
                        <a:t>I put, I am putting</a:t>
                      </a:r>
                    </a:p>
                  </a:txBody>
                  <a:tcPr marL="72000" marR="72000" marT="36000" marB="36000" anchor="ctr"/>
                </a:tc>
                <a:extLst>
                  <a:ext uri="{0D108BD9-81ED-4DB2-BD59-A6C34878D82A}">
                    <a16:rowId xmlns:a16="http://schemas.microsoft.com/office/drawing/2014/main" val="3208497039"/>
                  </a:ext>
                </a:extLst>
              </a:tr>
              <a:tr h="360000">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err="1">
                          <a:solidFill>
                            <a:srgbClr val="000000"/>
                          </a:solidFill>
                          <a:effectLst/>
                          <a:latin typeface="Century Gothic" panose="020B0502020202020204" pitchFamily="34" charset="0"/>
                        </a:rPr>
                        <a:t>tu</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mets</a:t>
                      </a:r>
                      <a:endParaRPr lang="en-GB" sz="1600" b="0" i="0" u="none" strike="noStrike" dirty="0">
                        <a:solidFill>
                          <a:srgbClr val="000000"/>
                        </a:solidFill>
                        <a:effectLst/>
                        <a:latin typeface="Century Gothic" panose="020B0502020202020204" pitchFamily="34" charset="0"/>
                      </a:endParaRP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rgbClr val="000000"/>
                          </a:solidFill>
                          <a:effectLst/>
                          <a:latin typeface="Century Gothic" panose="020B0502020202020204" pitchFamily="34" charset="0"/>
                        </a:rPr>
                        <a:t>you put, you are putting</a:t>
                      </a:r>
                    </a:p>
                  </a:txBody>
                  <a:tcPr marL="72000" marR="72000" marT="36000" marB="36000" anchor="ctr"/>
                </a:tc>
                <a:extLst>
                  <a:ext uri="{0D108BD9-81ED-4DB2-BD59-A6C34878D82A}">
                    <a16:rowId xmlns:a16="http://schemas.microsoft.com/office/drawing/2014/main" val="3258476360"/>
                  </a:ext>
                </a:extLst>
              </a:tr>
              <a:tr h="360000">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rgbClr val="000000"/>
                          </a:solidFill>
                          <a:effectLst/>
                          <a:latin typeface="Century Gothic" panose="020B0502020202020204" pitchFamily="34" charset="0"/>
                        </a:rPr>
                        <a:t>il/elle met</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rgbClr val="000000"/>
                          </a:solidFill>
                          <a:effectLst/>
                          <a:latin typeface="Century Gothic" panose="020B0502020202020204" pitchFamily="34" charset="0"/>
                        </a:rPr>
                        <a:t>he/she puts, he/she is putting</a:t>
                      </a:r>
                    </a:p>
                  </a:txBody>
                  <a:tcPr marL="72000" marR="72000" marT="36000" marB="36000" anchor="ctr"/>
                </a:tc>
                <a:extLst>
                  <a:ext uri="{0D108BD9-81ED-4DB2-BD59-A6C34878D82A}">
                    <a16:rowId xmlns:a16="http://schemas.microsoft.com/office/drawing/2014/main" val="141838412"/>
                  </a:ext>
                </a:extLst>
              </a:tr>
              <a:tr h="360000">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rgbClr val="000000"/>
                          </a:solidFill>
                          <a:effectLst/>
                          <a:latin typeface="Century Gothic" panose="020B0502020202020204" pitchFamily="34" charset="0"/>
                        </a:rPr>
                        <a:t>remettre</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rgbClr val="000000"/>
                          </a:solidFill>
                          <a:effectLst/>
                          <a:latin typeface="Century Gothic" panose="020B0502020202020204" pitchFamily="34" charset="0"/>
                        </a:rPr>
                        <a:t>to put back, putting back</a:t>
                      </a:r>
                    </a:p>
                  </a:txBody>
                  <a:tcPr marL="72000" marR="72000" marT="36000" marB="36000" anchor="ctr"/>
                </a:tc>
                <a:extLst>
                  <a:ext uri="{0D108BD9-81ED-4DB2-BD59-A6C34878D82A}">
                    <a16:rowId xmlns:a16="http://schemas.microsoft.com/office/drawing/2014/main" val="3102503621"/>
                  </a:ext>
                </a:extLst>
              </a:tr>
              <a:tr h="360000">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a:solidFill>
                            <a:srgbClr val="000000"/>
                          </a:solidFill>
                          <a:effectLst/>
                          <a:latin typeface="Century Gothic" panose="020B0502020202020204" pitchFamily="34" charset="0"/>
                        </a:rPr>
                        <a:t>je </a:t>
                      </a:r>
                      <a:r>
                        <a:rPr lang="en-GB" sz="1600" b="0" i="0" u="none" strike="noStrike" dirty="0" err="1">
                          <a:solidFill>
                            <a:srgbClr val="000000"/>
                          </a:solidFill>
                          <a:effectLst/>
                          <a:latin typeface="Century Gothic" panose="020B0502020202020204" pitchFamily="34" charset="0"/>
                        </a:rPr>
                        <a:t>remets</a:t>
                      </a:r>
                      <a:endParaRPr lang="en-GB" sz="1600" b="0" i="0" u="none" strike="noStrike" dirty="0">
                        <a:solidFill>
                          <a:srgbClr val="000000"/>
                        </a:solidFill>
                        <a:effectLst/>
                        <a:latin typeface="Century Gothic" panose="020B0502020202020204" pitchFamily="34" charset="0"/>
                      </a:endParaRP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rgbClr val="000000"/>
                          </a:solidFill>
                          <a:effectLst/>
                          <a:latin typeface="Century Gothic" panose="020B0502020202020204" pitchFamily="34" charset="0"/>
                        </a:rPr>
                        <a:t>I put back, I am putting back</a:t>
                      </a:r>
                    </a:p>
                  </a:txBody>
                  <a:tcPr marL="72000" marR="72000" marT="36000" marB="36000" anchor="ctr"/>
                </a:tc>
                <a:extLst>
                  <a:ext uri="{0D108BD9-81ED-4DB2-BD59-A6C34878D82A}">
                    <a16:rowId xmlns:a16="http://schemas.microsoft.com/office/drawing/2014/main" val="2655178584"/>
                  </a:ext>
                </a:extLst>
              </a:tr>
              <a:tr h="360000">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err="1">
                          <a:solidFill>
                            <a:srgbClr val="000000"/>
                          </a:solidFill>
                          <a:effectLst/>
                          <a:latin typeface="Century Gothic" panose="020B0502020202020204" pitchFamily="34" charset="0"/>
                        </a:rPr>
                        <a:t>tu</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remets</a:t>
                      </a:r>
                      <a:endParaRPr lang="en-GB" sz="1600" b="0" i="0" u="none" strike="noStrike" dirty="0">
                        <a:solidFill>
                          <a:srgbClr val="000000"/>
                        </a:solidFill>
                        <a:effectLst/>
                        <a:latin typeface="Century Gothic" panose="020B0502020202020204" pitchFamily="34" charset="0"/>
                      </a:endParaRP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rgbClr val="000000"/>
                          </a:solidFill>
                          <a:effectLst/>
                          <a:latin typeface="Century Gothic" panose="020B0502020202020204" pitchFamily="34" charset="0"/>
                        </a:rPr>
                        <a:t>you put back, you are putting back</a:t>
                      </a:r>
                    </a:p>
                  </a:txBody>
                  <a:tcPr marL="72000" marR="72000" marT="36000" marB="36000" anchor="ctr"/>
                </a:tc>
                <a:extLst>
                  <a:ext uri="{0D108BD9-81ED-4DB2-BD59-A6C34878D82A}">
                    <a16:rowId xmlns:a16="http://schemas.microsoft.com/office/drawing/2014/main" val="1461105253"/>
                  </a:ext>
                </a:extLst>
              </a:tr>
              <a:tr h="360000">
                <a:tc>
                  <a:txBody>
                    <a:bodyPr/>
                    <a:lstStyle/>
                    <a:p>
                      <a:pPr algn="ctr"/>
                      <a:r>
                        <a:rPr lang="en-GB" sz="1600" i="1" dirty="0" err="1">
                          <a:effectLst/>
                          <a:latin typeface="Century Gothic" panose="020B0502020202020204" pitchFamily="34" charset="0"/>
                        </a:rPr>
                        <a:t>vb</a:t>
                      </a:r>
                      <a:endParaRPr lang="en-GB" sz="1600" i="1" dirty="0">
                        <a:effectLst/>
                        <a:latin typeface="Century Gothic" panose="020B0502020202020204" pitchFamily="34" charset="0"/>
                      </a:endParaRP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a:solidFill>
                            <a:srgbClr val="000000"/>
                          </a:solidFill>
                          <a:effectLst/>
                          <a:latin typeface="Century Gothic" panose="020B0502020202020204" pitchFamily="34" charset="0"/>
                        </a:rPr>
                        <a:t>il/</a:t>
                      </a:r>
                      <a:r>
                        <a:rPr lang="en-GB" sz="1600" b="0" i="0" u="none" strike="noStrike" dirty="0" err="1">
                          <a:solidFill>
                            <a:srgbClr val="000000"/>
                          </a:solidFill>
                          <a:effectLst/>
                          <a:latin typeface="Century Gothic" panose="020B0502020202020204" pitchFamily="34" charset="0"/>
                        </a:rPr>
                        <a:t>elle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remet</a:t>
                      </a:r>
                      <a:endParaRPr lang="en-GB" sz="1600" b="0" i="0" u="none" strike="noStrike" dirty="0">
                        <a:solidFill>
                          <a:srgbClr val="000000"/>
                        </a:solidFill>
                        <a:effectLst/>
                        <a:latin typeface="Century Gothic" panose="020B0502020202020204" pitchFamily="34" charset="0"/>
                      </a:endParaRP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rgbClr val="000000"/>
                          </a:solidFill>
                          <a:effectLst/>
                          <a:latin typeface="Century Gothic" panose="020B0502020202020204" pitchFamily="34" charset="0"/>
                        </a:rPr>
                        <a:t>he/she puts back, he/she is putting back</a:t>
                      </a:r>
                    </a:p>
                  </a:txBody>
                  <a:tcPr marL="72000" marR="72000" marT="36000" marB="36000" anchor="ctr"/>
                </a:tc>
                <a:extLst>
                  <a:ext uri="{0D108BD9-81ED-4DB2-BD59-A6C34878D82A}">
                    <a16:rowId xmlns:a16="http://schemas.microsoft.com/office/drawing/2014/main" val="2506358134"/>
                  </a:ext>
                </a:extLst>
              </a:tr>
              <a:tr h="360000">
                <a:tc>
                  <a:txBody>
                    <a:bodyPr/>
                    <a:lstStyle/>
                    <a:p>
                      <a:pPr algn="ctr"/>
                      <a:r>
                        <a:rPr lang="en-GB" sz="1600" i="1" dirty="0">
                          <a:effectLst/>
                          <a:latin typeface="Century Gothic" panose="020B0502020202020204" pitchFamily="34" charset="0"/>
                        </a:rPr>
                        <a:t>n</a:t>
                      </a: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rgbClr val="000000"/>
                          </a:solidFill>
                          <a:effectLst/>
                          <a:latin typeface="Century Gothic" panose="020B0502020202020204" pitchFamily="34" charset="0"/>
                        </a:rPr>
                        <a:t>la campagne</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rgbClr val="000000"/>
                          </a:solidFill>
                          <a:effectLst/>
                          <a:latin typeface="Century Gothic" panose="020B0502020202020204" pitchFamily="34" charset="0"/>
                        </a:rPr>
                        <a:t>countryside</a:t>
                      </a:r>
                    </a:p>
                  </a:txBody>
                  <a:tcPr marL="72000" marR="72000" marT="36000" marB="36000" anchor="ctr"/>
                </a:tc>
                <a:extLst>
                  <a:ext uri="{0D108BD9-81ED-4DB2-BD59-A6C34878D82A}">
                    <a16:rowId xmlns:a16="http://schemas.microsoft.com/office/drawing/2014/main" val="3029552813"/>
                  </a:ext>
                </a:extLst>
              </a:tr>
              <a:tr h="360000">
                <a:tc>
                  <a:txBody>
                    <a:bodyPr/>
                    <a:lstStyle/>
                    <a:p>
                      <a:pPr algn="ctr"/>
                      <a:r>
                        <a:rPr lang="en-GB" sz="1600" i="1" dirty="0">
                          <a:effectLst/>
                          <a:latin typeface="Century Gothic" panose="020B0502020202020204" pitchFamily="34" charset="0"/>
                        </a:rPr>
                        <a:t>n</a:t>
                      </a: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rgbClr val="000000"/>
                          </a:solidFill>
                          <a:effectLst/>
                          <a:latin typeface="Century Gothic" panose="020B0502020202020204" pitchFamily="34" charset="0"/>
                        </a:rPr>
                        <a:t>le dollar</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rgbClr val="000000"/>
                          </a:solidFill>
                          <a:effectLst/>
                          <a:latin typeface="Century Gothic" panose="020B0502020202020204" pitchFamily="34" charset="0"/>
                        </a:rPr>
                        <a:t>dollar</a:t>
                      </a:r>
                    </a:p>
                  </a:txBody>
                  <a:tcPr marL="72000" marR="72000" marT="36000" marB="36000" anchor="ctr"/>
                </a:tc>
                <a:extLst>
                  <a:ext uri="{0D108BD9-81ED-4DB2-BD59-A6C34878D82A}">
                    <a16:rowId xmlns:a16="http://schemas.microsoft.com/office/drawing/2014/main" val="2368745537"/>
                  </a:ext>
                </a:extLst>
              </a:tr>
              <a:tr h="360000">
                <a:tc>
                  <a:txBody>
                    <a:bodyPr/>
                    <a:lstStyle/>
                    <a:p>
                      <a:pPr algn="ctr"/>
                      <a:r>
                        <a:rPr lang="en-GB" sz="1600" i="1" dirty="0">
                          <a:effectLst/>
                          <a:latin typeface="Century Gothic" panose="020B0502020202020204" pitchFamily="34" charset="0"/>
                        </a:rPr>
                        <a:t>n</a:t>
                      </a: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rgbClr val="000000"/>
                          </a:solidFill>
                          <a:effectLst/>
                          <a:latin typeface="Century Gothic" panose="020B0502020202020204" pitchFamily="34" charset="0"/>
                        </a:rPr>
                        <a:t>la population</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rgbClr val="000000"/>
                          </a:solidFill>
                          <a:effectLst/>
                          <a:latin typeface="Century Gothic" panose="020B0502020202020204" pitchFamily="34" charset="0"/>
                        </a:rPr>
                        <a:t>population</a:t>
                      </a:r>
                    </a:p>
                  </a:txBody>
                  <a:tcPr marL="72000" marR="72000" marT="36000" marB="36000" anchor="ctr"/>
                </a:tc>
                <a:extLst>
                  <a:ext uri="{0D108BD9-81ED-4DB2-BD59-A6C34878D82A}">
                    <a16:rowId xmlns:a16="http://schemas.microsoft.com/office/drawing/2014/main" val="4004641935"/>
                  </a:ext>
                </a:extLst>
              </a:tr>
              <a:tr h="360000">
                <a:tc>
                  <a:txBody>
                    <a:bodyPr/>
                    <a:lstStyle/>
                    <a:p>
                      <a:pPr algn="ctr"/>
                      <a:r>
                        <a:rPr lang="en-GB" sz="1600" i="1" dirty="0">
                          <a:effectLst/>
                          <a:latin typeface="Century Gothic" panose="020B0502020202020204" pitchFamily="34" charset="0"/>
                        </a:rPr>
                        <a:t>n</a:t>
                      </a: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rgbClr val="000000"/>
                          </a:solidFill>
                          <a:effectLst/>
                          <a:latin typeface="Century Gothic" panose="020B0502020202020204" pitchFamily="34" charset="0"/>
                        </a:rPr>
                        <a:t>la province</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rgbClr val="000000"/>
                          </a:solidFill>
                          <a:effectLst/>
                          <a:latin typeface="Century Gothic" panose="020B0502020202020204" pitchFamily="34" charset="0"/>
                        </a:rPr>
                        <a:t>province</a:t>
                      </a:r>
                    </a:p>
                  </a:txBody>
                  <a:tcPr marL="72000" marR="72000" marT="36000" marB="36000" anchor="ctr"/>
                </a:tc>
                <a:extLst>
                  <a:ext uri="{0D108BD9-81ED-4DB2-BD59-A6C34878D82A}">
                    <a16:rowId xmlns:a16="http://schemas.microsoft.com/office/drawing/2014/main" val="1104548357"/>
                  </a:ext>
                </a:extLst>
              </a:tr>
              <a:tr h="360000">
                <a:tc>
                  <a:txBody>
                    <a:bodyPr/>
                    <a:lstStyle/>
                    <a:p>
                      <a:pPr algn="ctr"/>
                      <a:r>
                        <a:rPr lang="en-GB" sz="1600" i="1" dirty="0">
                          <a:effectLst/>
                          <a:latin typeface="Century Gothic" panose="020B0502020202020204" pitchFamily="34" charset="0"/>
                        </a:rPr>
                        <a:t>n</a:t>
                      </a: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rgbClr val="000000"/>
                          </a:solidFill>
                          <a:effectLst/>
                          <a:latin typeface="Century Gothic" panose="020B0502020202020204" pitchFamily="34" charset="0"/>
                        </a:rPr>
                        <a:t>le lac</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rgbClr val="000000"/>
                          </a:solidFill>
                          <a:effectLst/>
                          <a:latin typeface="Century Gothic" panose="020B0502020202020204" pitchFamily="34" charset="0"/>
                        </a:rPr>
                        <a:t>lake</a:t>
                      </a:r>
                    </a:p>
                  </a:txBody>
                  <a:tcPr marL="72000" marR="72000" marT="36000" marB="36000" anchor="ctr"/>
                </a:tc>
                <a:extLst>
                  <a:ext uri="{0D108BD9-81ED-4DB2-BD59-A6C34878D82A}">
                    <a16:rowId xmlns:a16="http://schemas.microsoft.com/office/drawing/2014/main" val="736683062"/>
                  </a:ext>
                </a:extLst>
              </a:tr>
              <a:tr h="360000">
                <a:tc>
                  <a:txBody>
                    <a:bodyPr/>
                    <a:lstStyle/>
                    <a:p>
                      <a:pPr algn="ctr"/>
                      <a:r>
                        <a:rPr lang="en-GB" sz="1600" i="1" dirty="0">
                          <a:effectLst/>
                          <a:latin typeface="Century Gothic" panose="020B0502020202020204" pitchFamily="34" charset="0"/>
                        </a:rPr>
                        <a:t>n</a:t>
                      </a: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rgbClr val="000000"/>
                          </a:solidFill>
                          <a:effectLst/>
                          <a:latin typeface="Century Gothic" panose="020B0502020202020204" pitchFamily="34" charset="0"/>
                        </a:rPr>
                        <a:t>l'habitant (m)</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rgbClr val="000000"/>
                          </a:solidFill>
                          <a:effectLst/>
                          <a:latin typeface="Century Gothic" panose="020B0502020202020204" pitchFamily="34" charset="0"/>
                        </a:rPr>
                        <a:t>resident (m)</a:t>
                      </a:r>
                    </a:p>
                  </a:txBody>
                  <a:tcPr marL="72000" marR="72000" marT="36000" marB="36000" anchor="ctr"/>
                </a:tc>
                <a:extLst>
                  <a:ext uri="{0D108BD9-81ED-4DB2-BD59-A6C34878D82A}">
                    <a16:rowId xmlns:a16="http://schemas.microsoft.com/office/drawing/2014/main" val="3461358345"/>
                  </a:ext>
                </a:extLst>
              </a:tr>
              <a:tr h="360000">
                <a:tc>
                  <a:txBody>
                    <a:bodyPr/>
                    <a:lstStyle/>
                    <a:p>
                      <a:pPr algn="ctr"/>
                      <a:r>
                        <a:rPr lang="en-GB" sz="1600" i="1" dirty="0">
                          <a:effectLst/>
                          <a:latin typeface="Century Gothic" panose="020B0502020202020204" pitchFamily="34" charset="0"/>
                        </a:rPr>
                        <a:t>n</a:t>
                      </a: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rgbClr val="000000"/>
                          </a:solidFill>
                          <a:effectLst/>
                          <a:latin typeface="Century Gothic" panose="020B0502020202020204" pitchFamily="34" charset="0"/>
                        </a:rPr>
                        <a:t>l'habitante (f)</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rgbClr val="000000"/>
                          </a:solidFill>
                          <a:effectLst/>
                          <a:latin typeface="Century Gothic" panose="020B0502020202020204" pitchFamily="34" charset="0"/>
                        </a:rPr>
                        <a:t>resident (f)</a:t>
                      </a:r>
                    </a:p>
                  </a:txBody>
                  <a:tcPr marL="72000" marR="72000" marT="36000" marB="36000" anchor="ctr"/>
                </a:tc>
                <a:extLst>
                  <a:ext uri="{0D108BD9-81ED-4DB2-BD59-A6C34878D82A}">
                    <a16:rowId xmlns:a16="http://schemas.microsoft.com/office/drawing/2014/main" val="3789332270"/>
                  </a:ext>
                </a:extLst>
              </a:tr>
              <a:tr h="360000">
                <a:tc>
                  <a:txBody>
                    <a:bodyPr/>
                    <a:lstStyle/>
                    <a:p>
                      <a:pPr algn="ctr"/>
                      <a:r>
                        <a:rPr lang="en-GB" sz="1600" i="1" dirty="0">
                          <a:effectLst/>
                          <a:latin typeface="Century Gothic" panose="020B0502020202020204" pitchFamily="34" charset="0"/>
                        </a:rPr>
                        <a:t>n</a:t>
                      </a: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rgbClr val="000000"/>
                          </a:solidFill>
                          <a:effectLst/>
                          <a:latin typeface="Century Gothic" panose="020B0502020202020204" pitchFamily="34" charset="0"/>
                        </a:rPr>
                        <a:t>le fleuve</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rgbClr val="000000"/>
                          </a:solidFill>
                          <a:effectLst/>
                          <a:latin typeface="Century Gothic" panose="020B0502020202020204" pitchFamily="34" charset="0"/>
                        </a:rPr>
                        <a:t>river</a:t>
                      </a:r>
                    </a:p>
                  </a:txBody>
                  <a:tcPr marL="72000" marR="72000" marT="36000" marB="36000" anchor="ctr"/>
                </a:tc>
                <a:extLst>
                  <a:ext uri="{0D108BD9-81ED-4DB2-BD59-A6C34878D82A}">
                    <a16:rowId xmlns:a16="http://schemas.microsoft.com/office/drawing/2014/main" val="4129438098"/>
                  </a:ext>
                </a:extLst>
              </a:tr>
              <a:tr h="360000">
                <a:tc>
                  <a:txBody>
                    <a:bodyPr/>
                    <a:lstStyle/>
                    <a:p>
                      <a:pPr algn="ctr"/>
                      <a:r>
                        <a:rPr lang="en-GB" sz="1600" i="1" dirty="0">
                          <a:effectLst/>
                          <a:latin typeface="Century Gothic" panose="020B0502020202020204" pitchFamily="34" charset="0"/>
                        </a:rPr>
                        <a:t>n</a:t>
                      </a: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a:solidFill>
                            <a:srgbClr val="000000"/>
                          </a:solidFill>
                          <a:effectLst/>
                          <a:latin typeface="Century Gothic" panose="020B0502020202020204" pitchFamily="34" charset="0"/>
                        </a:rPr>
                        <a:t>le sac</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rgbClr val="000000"/>
                          </a:solidFill>
                          <a:effectLst/>
                          <a:latin typeface="Century Gothic" panose="020B0502020202020204" pitchFamily="34" charset="0"/>
                        </a:rPr>
                        <a:t>bag</a:t>
                      </a:r>
                    </a:p>
                  </a:txBody>
                  <a:tcPr marL="72000" marR="72000" marT="36000" marB="36000" anchor="ctr"/>
                </a:tc>
                <a:extLst>
                  <a:ext uri="{0D108BD9-81ED-4DB2-BD59-A6C34878D82A}">
                    <a16:rowId xmlns:a16="http://schemas.microsoft.com/office/drawing/2014/main" val="12579473"/>
                  </a:ext>
                </a:extLst>
              </a:tr>
              <a:tr h="360000">
                <a:tc>
                  <a:txBody>
                    <a:bodyPr/>
                    <a:lstStyle/>
                    <a:p>
                      <a:pPr algn="ctr"/>
                      <a:r>
                        <a:rPr lang="en-GB" sz="1600" i="1" dirty="0">
                          <a:effectLst/>
                          <a:latin typeface="Century Gothic" panose="020B0502020202020204" pitchFamily="34" charset="0"/>
                        </a:rPr>
                        <a:t>adv</a:t>
                      </a:r>
                    </a:p>
                  </a:txBody>
                  <a:tcPr marL="72000" marR="72000" marT="36000" marB="36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a:solidFill>
                            <a:srgbClr val="000000"/>
                          </a:solidFill>
                          <a:effectLst/>
                          <a:latin typeface="Century Gothic" panose="020B0502020202020204" pitchFamily="34" charset="0"/>
                        </a:rPr>
                        <a:t>jamais</a:t>
                      </a:r>
                    </a:p>
                  </a:txBody>
                  <a:tcPr marL="72000" marR="72000" marT="36000" marB="36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rgbClr val="000000"/>
                          </a:solidFill>
                          <a:effectLst/>
                          <a:latin typeface="Century Gothic" panose="020B0502020202020204" pitchFamily="34" charset="0"/>
                        </a:rPr>
                        <a:t>never</a:t>
                      </a:r>
                    </a:p>
                  </a:txBody>
                  <a:tcPr marL="72000" marR="72000" marT="36000" marB="36000" anchor="ctr"/>
                </a:tc>
                <a:extLst>
                  <a:ext uri="{0D108BD9-81ED-4DB2-BD59-A6C34878D82A}">
                    <a16:rowId xmlns:a16="http://schemas.microsoft.com/office/drawing/2014/main" val="3580585220"/>
                  </a:ext>
                </a:extLst>
              </a:tr>
            </a:tbl>
          </a:graphicData>
        </a:graphic>
      </p:graphicFrame>
      <p:sp>
        <p:nvSpPr>
          <p:cNvPr id="66" name="Rounded Rectangle 25">
            <a:extLst>
              <a:ext uri="{FF2B5EF4-FFF2-40B4-BE49-F238E27FC236}">
                <a16:creationId xmlns:a16="http://schemas.microsoft.com/office/drawing/2014/main" id="{B97FB440-75D7-8D45-B0D0-F4BE348A72DA}"/>
              </a:ext>
            </a:extLst>
          </p:cNvPr>
          <p:cNvSpPr/>
          <p:nvPr/>
        </p:nvSpPr>
        <p:spPr>
          <a:xfrm>
            <a:off x="4906485" y="7688083"/>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8.3.1.5 &amp; 8.3.2.7</a:t>
            </a:r>
            <a:endPar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5" name="Picture 4" descr="QR code">
            <a:extLst>
              <a:ext uri="{FF2B5EF4-FFF2-40B4-BE49-F238E27FC236}">
                <a16:creationId xmlns:a16="http://schemas.microsoft.com/office/drawing/2014/main" id="{887C8FC6-CA5E-2941-94B0-08D54931B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7523058"/>
            <a:ext cx="1442357" cy="1442357"/>
          </a:xfrm>
          <a:prstGeom prst="rect">
            <a:avLst/>
          </a:prstGeom>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28</a:t>
            </a:r>
          </a:p>
        </p:txBody>
      </p:sp>
    </p:spTree>
    <p:extLst>
      <p:ext uri="{BB962C8B-B14F-4D97-AF65-F5344CB8AC3E}">
        <p14:creationId xmlns:p14="http://schemas.microsoft.com/office/powerpoint/2010/main" val="1995365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E8C7-0CAC-485F-B198-713E5A274539}"/>
              </a:ext>
            </a:extLst>
          </p:cNvPr>
          <p:cNvSpPr>
            <a:spLocks noGrp="1"/>
          </p:cNvSpPr>
          <p:nvPr>
            <p:ph type="title"/>
          </p:nvPr>
        </p:nvSpPr>
        <p:spPr>
          <a:xfrm>
            <a:off x="2105025" y="84822"/>
            <a:ext cx="2647950" cy="223838"/>
          </a:xfrm>
        </p:spPr>
        <p:txBody>
          <a:bodyPr/>
          <a:lstStyle/>
          <a:p>
            <a:r>
              <a:rPr lang="fr-FR" sz="1800" b="1" dirty="0">
                <a:latin typeface="Century Gothic" panose="020B0502020202020204" pitchFamily="34" charset="0"/>
              </a:rPr>
              <a:t>Contents</a:t>
            </a:r>
          </a:p>
        </p:txBody>
      </p:sp>
      <p:graphicFrame>
        <p:nvGraphicFramePr>
          <p:cNvPr id="80570" name="Group 698"/>
          <p:cNvGraphicFramePr>
            <a:graphicFrameLocks noGrp="1"/>
          </p:cNvGraphicFramePr>
          <p:nvPr>
            <p:extLst>
              <p:ext uri="{D42A27DB-BD31-4B8C-83A1-F6EECF244321}">
                <p14:modId xmlns:p14="http://schemas.microsoft.com/office/powerpoint/2010/main" val="3587071076"/>
              </p:ext>
            </p:extLst>
          </p:nvPr>
        </p:nvGraphicFramePr>
        <p:xfrm>
          <a:off x="127215" y="84822"/>
          <a:ext cx="6603570" cy="6297768"/>
        </p:xfrm>
        <a:graphic>
          <a:graphicData uri="http://schemas.openxmlformats.org/drawingml/2006/table">
            <a:tbl>
              <a:tblPr firstRow="1"/>
              <a:tblGrid>
                <a:gridCol w="3044612">
                  <a:extLst>
                    <a:ext uri="{9D8B030D-6E8A-4147-A177-3AD203B41FA5}">
                      <a16:colId xmlns:a16="http://schemas.microsoft.com/office/drawing/2014/main" val="20000"/>
                    </a:ext>
                  </a:extLst>
                </a:gridCol>
                <a:gridCol w="312754">
                  <a:extLst>
                    <a:ext uri="{9D8B030D-6E8A-4147-A177-3AD203B41FA5}">
                      <a16:colId xmlns:a16="http://schemas.microsoft.com/office/drawing/2014/main" val="20001"/>
                    </a:ext>
                  </a:extLst>
                </a:gridCol>
                <a:gridCol w="2933004">
                  <a:extLst>
                    <a:ext uri="{9D8B030D-6E8A-4147-A177-3AD203B41FA5}">
                      <a16:colId xmlns:a16="http://schemas.microsoft.com/office/drawing/2014/main" val="20002"/>
                    </a:ext>
                  </a:extLst>
                </a:gridCol>
                <a:gridCol w="313200">
                  <a:extLst>
                    <a:ext uri="{9D8B030D-6E8A-4147-A177-3AD203B41FA5}">
                      <a16:colId xmlns:a16="http://schemas.microsoft.com/office/drawing/2014/main" val="20003"/>
                    </a:ext>
                  </a:extLst>
                </a:gridCol>
              </a:tblGrid>
              <a:tr h="220404">
                <a:tc gridSpan="4">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8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endPar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312437"/>
                  </a:ext>
                </a:extLst>
              </a:tr>
              <a:tr h="2204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Direct and reflexive object pronouns</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80-81</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‘it, him and 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Time periods: quantity vs. duration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Refugees in France</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82-84</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a:p>
                  </a:txBody>
                  <a:tcPr/>
                </a:tc>
                <a:tc vMerge="1">
                  <a:txBody>
                    <a:bodyPr/>
                    <a:lstStyle/>
                    <a:p>
                      <a:endParaRPr lang="fr-FR" dirty="0"/>
                    </a:p>
                  </a:txBody>
                  <a:tcPr/>
                </a:tc>
                <a:extLst>
                  <a:ext uri="{0D108BD9-81ED-4DB2-BD59-A6C34878D82A}">
                    <a16:rowId xmlns:a16="http://schemas.microsoft.com/office/drawing/2014/main" val="352762717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Imperfect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Describing historical figures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Il y a vs. il y </a:t>
                      </a:r>
                      <a:r>
                        <a:rPr kumimoji="0" lang="en-GB" sz="11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avait</a:t>
                      </a: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Inversion Questions</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85</a:t>
                      </a:r>
                    </a:p>
                  </a:txBody>
                  <a:tcPr marL="36000" marR="36000" marT="36000" marB="36000" anchor="ctr"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T w="12700" cap="flat" cmpd="sng" algn="ctr">
                      <a:solidFill>
                        <a:schemeClr val="tx1"/>
                      </a:solidFill>
                      <a:prstDash val="solid"/>
                      <a:round/>
                      <a:headEnd type="none" w="med" len="med"/>
                      <a:tailEnd type="none" w="med" len="med"/>
                    </a:lnT>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55111544"/>
                  </a:ext>
                </a:extLst>
              </a:tr>
              <a:tr h="111210">
                <a:tc rowSpan="2">
                  <a:txBody>
                    <a:bodyPr/>
                    <a:lstStyle/>
                    <a:p>
                      <a:pPr marL="0" lvl="0" indent="0">
                        <a:lnSpc>
                          <a:spcPct val="100000"/>
                        </a:lnSpc>
                        <a:spcAft>
                          <a:spcPts val="0"/>
                        </a:spcAft>
                        <a:buFontTx/>
                        <a:buNone/>
                      </a:pPr>
                      <a:r>
                        <a:rPr lang="en-GB" sz="1100" b="0" dirty="0">
                          <a:solidFill>
                            <a:schemeClr val="tx1"/>
                          </a:solidFill>
                          <a:effectLst/>
                          <a:latin typeface="Century Gothic" panose="020B0502020202020204" pitchFamily="34" charset="0"/>
                        </a:rPr>
                        <a:t>Imperfect vs perfect</a:t>
                      </a:r>
                    </a:p>
                    <a:p>
                      <a:pPr marL="0" lvl="0" indent="0">
                        <a:lnSpc>
                          <a:spcPct val="100000"/>
                        </a:lnSpc>
                        <a:spcAft>
                          <a:spcPts val="0"/>
                        </a:spcAft>
                        <a:buFontTx/>
                        <a:buNone/>
                      </a:pPr>
                      <a:r>
                        <a:rPr lang="en-GB" sz="1100" b="0" dirty="0">
                          <a:solidFill>
                            <a:schemeClr val="tx1"/>
                          </a:solidFill>
                          <a:effectLst/>
                          <a:latin typeface="Century Gothic" panose="020B0502020202020204" pitchFamily="34" charset="0"/>
                        </a:rPr>
                        <a:t>Talking about things that happened at the same time</a:t>
                      </a:r>
                    </a:p>
                    <a:p>
                      <a:pPr marL="0" lvl="0" indent="0">
                        <a:lnSpc>
                          <a:spcPct val="100000"/>
                        </a:lnSpc>
                        <a:spcAft>
                          <a:spcPts val="0"/>
                        </a:spcAft>
                        <a:buFontTx/>
                        <a:buNone/>
                      </a:pPr>
                      <a:r>
                        <a:rPr lang="en-GB" sz="1100" b="0" dirty="0">
                          <a:solidFill>
                            <a:schemeClr val="tx1"/>
                          </a:solidFill>
                          <a:effectLst/>
                          <a:latin typeface="Century Gothic" panose="020B0502020202020204" pitchFamily="34" charset="0"/>
                        </a:rPr>
                        <a:t>Est-</a:t>
                      </a:r>
                      <a:r>
                        <a:rPr lang="en-GB" sz="1100" b="0" dirty="0" err="1">
                          <a:solidFill>
                            <a:schemeClr val="tx1"/>
                          </a:solidFill>
                          <a:effectLst/>
                          <a:latin typeface="Century Gothic" panose="020B0502020202020204" pitchFamily="34" charset="0"/>
                        </a:rPr>
                        <a:t>ce</a:t>
                      </a:r>
                      <a:r>
                        <a:rPr lang="en-GB" sz="1100" b="0" dirty="0">
                          <a:solidFill>
                            <a:schemeClr val="tx1"/>
                          </a:solidFill>
                          <a:effectLst/>
                          <a:latin typeface="Century Gothic" panose="020B0502020202020204" pitchFamily="34" charset="0"/>
                        </a:rPr>
                        <a:t> que questions</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dirty="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8532">
                <a:tc vMerge="1">
                  <a:txBody>
                    <a:bodyPr/>
                    <a:lstStyle/>
                    <a:p>
                      <a:endParaRPr lang="en-GB"/>
                    </a:p>
                  </a:txBody>
                  <a:tcPr/>
                </a:tc>
                <a:tc vMerge="1">
                  <a:txBody>
                    <a:bodyPr/>
                    <a:lstStyle/>
                    <a:p>
                      <a:endParaRPr lang="en-GB"/>
                    </a:p>
                  </a:txBody>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endParaRPr kumimoji="0" lang="en-GB" sz="11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85376311"/>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r>
                        <a:rPr lang="en-GB" sz="1100" b="0" dirty="0">
                          <a:solidFill>
                            <a:schemeClr val="tx1"/>
                          </a:solidFill>
                          <a:effectLst/>
                          <a:latin typeface="Century Gothic" panose="020B0502020202020204" pitchFamily="34" charset="0"/>
                        </a:rPr>
                        <a:t>Text exploitation: excerpts from </a:t>
                      </a:r>
                      <a:r>
                        <a:rPr lang="en-GB" sz="1100" b="0" dirty="0" err="1">
                          <a:solidFill>
                            <a:schemeClr val="tx1"/>
                          </a:solidFill>
                          <a:effectLst/>
                          <a:latin typeface="Century Gothic" panose="020B0502020202020204" pitchFamily="34" charset="0"/>
                        </a:rPr>
                        <a:t>Kiffe</a:t>
                      </a:r>
                      <a:r>
                        <a:rPr lang="en-GB" sz="1100" b="0" dirty="0">
                          <a:solidFill>
                            <a:schemeClr val="tx1"/>
                          </a:solidFill>
                          <a:effectLst/>
                          <a:latin typeface="Century Gothic" panose="020B0502020202020204" pitchFamily="34" charset="0"/>
                        </a:rPr>
                        <a:t> </a:t>
                      </a:r>
                      <a:r>
                        <a:rPr lang="en-GB" sz="1100" b="0" dirty="0" err="1">
                          <a:solidFill>
                            <a:schemeClr val="tx1"/>
                          </a:solidFill>
                          <a:effectLst/>
                          <a:latin typeface="Century Gothic" panose="020B0502020202020204" pitchFamily="34" charset="0"/>
                        </a:rPr>
                        <a:t>kiffe</a:t>
                      </a:r>
                      <a:r>
                        <a:rPr lang="en-GB" sz="1100" b="0" dirty="0">
                          <a:solidFill>
                            <a:schemeClr val="tx1"/>
                          </a:solidFill>
                          <a:effectLst/>
                          <a:latin typeface="Century Gothic" panose="020B0502020202020204" pitchFamily="34" charset="0"/>
                        </a:rPr>
                        <a:t> </a:t>
                      </a:r>
                      <a:r>
                        <a:rPr lang="en-GB" sz="1100" b="0" dirty="0" err="1">
                          <a:solidFill>
                            <a:schemeClr val="tx1"/>
                          </a:solidFill>
                          <a:effectLst/>
                          <a:latin typeface="Century Gothic" panose="020B0502020202020204" pitchFamily="34" charset="0"/>
                        </a:rPr>
                        <a:t>demain</a:t>
                      </a:r>
                      <a:r>
                        <a:rPr lang="en-GB" sz="1100" b="0" dirty="0">
                          <a:solidFill>
                            <a:schemeClr val="tx1"/>
                          </a:solidFill>
                          <a:effectLst/>
                          <a:latin typeface="Century Gothic" panose="020B0502020202020204" pitchFamily="34" charset="0"/>
                        </a:rPr>
                        <a:t> and two poems</a:t>
                      </a:r>
                    </a:p>
                    <a:p>
                      <a:pPr marL="0" marR="0" lvl="0" indent="0" algn="l" defTabSz="914400" rtl="0" eaLnBrk="1" fontAlgn="base" latinLnBrk="0" hangingPunct="1">
                        <a:lnSpc>
                          <a:spcPct val="100000"/>
                        </a:lnSpc>
                        <a:spcBef>
                          <a:spcPct val="20000"/>
                        </a:spcBef>
                        <a:spcAft>
                          <a:spcPts val="0"/>
                        </a:spcAft>
                        <a:buClrTx/>
                        <a:buSzTx/>
                        <a:buFontTx/>
                        <a:buNone/>
                        <a:tabLst/>
                        <a:defRPr/>
                      </a:pPr>
                      <a:r>
                        <a:rPr lang="en-GB" sz="1100" b="0" dirty="0">
                          <a:solidFill>
                            <a:schemeClr val="tx1"/>
                          </a:solidFill>
                          <a:effectLst/>
                          <a:latin typeface="Century Gothic" panose="020B0502020202020204" pitchFamily="34" charset="0"/>
                        </a:rPr>
                        <a:t>Indefinite adjectives</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defRPr/>
                      </a:pPr>
                      <a:endParaRPr lang="en-GB" sz="1100" b="0" u="none" strike="noStrike" kern="1200" dirty="0">
                        <a:solidFill>
                          <a:schemeClr val="tx1"/>
                        </a:solidFill>
                        <a:effectLst/>
                        <a:latin typeface="Century Gothic" panose="020B0502020202020204" pitchFamily="34" charset="0"/>
                        <a:ea typeface="+mn-ea"/>
                        <a:cs typeface="Calibri" panose="020F050202020403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endParaRPr lang="en-GB" sz="1100" b="0" dirty="0">
                        <a:solidFill>
                          <a:schemeClr val="tx1"/>
                        </a:solidFill>
                        <a:effectLst/>
                        <a:latin typeface="Century Gothic" panose="020B0502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endPar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8641671"/>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endPar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0178311"/>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85123552"/>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defRPr/>
                      </a:pP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nSpc>
                          <a:spcPct val="100000"/>
                        </a:lnSpc>
                        <a:spcAft>
                          <a:spcPts val="0"/>
                        </a:spcAft>
                      </a:pP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endPar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ct val="0"/>
                        </a:spcBef>
                        <a:spcAft>
                          <a:spcPts val="0"/>
                        </a:spcAft>
                        <a:buClrTx/>
                        <a:buSzTx/>
                        <a:buFontTx/>
                        <a:buNone/>
                        <a:tabLst/>
                      </a:pPr>
                      <a:endParaRPr kumimoji="0" lang="en-GB" sz="11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7392553"/>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0">
                <a:tc>
                  <a:txBody>
                    <a:bodyPr/>
                    <a:lstStyle/>
                    <a:p>
                      <a:pPr marL="0" marR="0" lvl="0" indent="0" algn="l"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ts val="0"/>
                        </a:spcAft>
                        <a:buClrTx/>
                        <a:buSzTx/>
                        <a:buFontTx/>
                        <a:buNone/>
                        <a:tabLst/>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Century Gothic" panose="020B0502020202020204"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65123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descr="Grey rectangle with text: T3.2 Semaine 4">
            <a:extLst>
              <a:ext uri="{FF2B5EF4-FFF2-40B4-BE49-F238E27FC236}">
                <a16:creationId xmlns:a16="http://schemas.microsoft.com/office/drawing/2014/main" id="{7D5D8EB4-4037-8F4D-94A1-AB374F3529E9}"/>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23" name="Title 22" hidden="1">
            <a:extLst>
              <a:ext uri="{FF2B5EF4-FFF2-40B4-BE49-F238E27FC236}">
                <a16:creationId xmlns:a16="http://schemas.microsoft.com/office/drawing/2014/main" id="{A6EF3A08-D3F1-4208-9EF4-B9193659A4CF}"/>
              </a:ext>
            </a:extLst>
          </p:cNvPr>
          <p:cNvSpPr>
            <a:spLocks noGrp="1"/>
          </p:cNvSpPr>
          <p:nvPr>
            <p:ph type="title" idx="4294967295"/>
          </p:nvPr>
        </p:nvSpPr>
        <p:spPr/>
        <p:txBody>
          <a:bodyPr/>
          <a:lstStyle/>
          <a:p>
            <a:r>
              <a:rPr lang="fr-FR" dirty="0"/>
              <a:t>T1.2</a:t>
            </a:r>
            <a:r>
              <a:rPr lang="fr-FR" baseline="0" dirty="0"/>
              <a:t> Semaine 1</a:t>
            </a:r>
            <a:endParaRPr lang="fr-FR" dirty="0"/>
          </a:p>
        </p:txBody>
      </p:sp>
      <p:pic>
        <p:nvPicPr>
          <p:cNvPr id="20" name="Picture 2" descr="owl sitting on a book">
            <a:extLst>
              <a:ext uri="{FF2B5EF4-FFF2-40B4-BE49-F238E27FC236}">
                <a16:creationId xmlns:a16="http://schemas.microsoft.com/office/drawing/2014/main" id="{B26B796F-DDC5-4CB1-9AE6-DEA904BD01D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188572" y="160095"/>
            <a:ext cx="840896" cy="7941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F098659-523A-42E8-A14A-A56D33F494B4}"/>
              </a:ext>
            </a:extLst>
          </p:cNvPr>
          <p:cNvSpPr/>
          <p:nvPr/>
        </p:nvSpPr>
        <p:spPr>
          <a:xfrm>
            <a:off x="5029435" y="14207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A2F164F2-7C0D-4333-B5DB-F566AFF69046}"/>
              </a:ext>
            </a:extLst>
          </p:cNvPr>
          <p:cNvSpPr/>
          <p:nvPr/>
        </p:nvSpPr>
        <p:spPr>
          <a:xfrm>
            <a:off x="98389" y="647381"/>
            <a:ext cx="104708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Calibri" panose="020F0502020204030204" pitchFamily="34" charset="0"/>
              </a:rPr>
              <a:t>L’infinitif</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84A16945-DC66-4FFA-AB37-6F406548C8A9}"/>
              </a:ext>
            </a:extLst>
          </p:cNvPr>
          <p:cNvSpPr txBox="1"/>
          <p:nvPr/>
        </p:nvSpPr>
        <p:spPr>
          <a:xfrm>
            <a:off x="98389" y="1016713"/>
            <a:ext cx="65132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The </a:t>
            </a:r>
            <a:r>
              <a:rPr kumimoji="0" lang="en-US" sz="1600" b="1" i="0" u="none" strike="noStrike" kern="1200" cap="none" spc="0" normalizeH="0" baseline="0" noProof="0" dirty="0">
                <a:ln>
                  <a:noFill/>
                </a:ln>
                <a:effectLst/>
                <a:uLnTx/>
                <a:uFillTx/>
                <a:latin typeface="Century Gothic" panose="020F0302020204030204"/>
                <a:ea typeface="+mn-ea"/>
                <a:cs typeface="+mn-cs"/>
              </a:rPr>
              <a:t>infinitive</a:t>
            </a:r>
            <a:r>
              <a:rPr kumimoji="0" lang="en-US" sz="1600" b="0" i="0" u="none" strike="noStrike" kern="1200" cap="none" spc="0" normalizeH="0" baseline="0" noProof="0" dirty="0">
                <a:ln>
                  <a:noFill/>
                </a:ln>
                <a:effectLst/>
                <a:uLnTx/>
                <a:uFillTx/>
                <a:latin typeface="Century Gothic" panose="020F0302020204030204"/>
                <a:ea typeface="+mn-ea"/>
                <a:cs typeface="+mn-cs"/>
              </a:rPr>
              <a:t> is the </a:t>
            </a:r>
            <a:r>
              <a:rPr kumimoji="0" lang="en-US" sz="1600" b="1" i="0" u="none" strike="noStrike" kern="1200" cap="none" spc="0" normalizeH="0" baseline="0" noProof="0" dirty="0">
                <a:ln>
                  <a:noFill/>
                </a:ln>
                <a:effectLst/>
                <a:uLnTx/>
                <a:uFillTx/>
                <a:latin typeface="Century Gothic" panose="020F0302020204030204"/>
                <a:ea typeface="+mn-ea"/>
                <a:cs typeface="+mn-cs"/>
              </a:rPr>
              <a:t>long form </a:t>
            </a:r>
            <a:r>
              <a:rPr kumimoji="0" lang="en-US" sz="1600" b="0" i="0" u="none" strike="noStrike" kern="1200" cap="none" spc="0" normalizeH="0" baseline="0" noProof="0" dirty="0">
                <a:ln>
                  <a:noFill/>
                </a:ln>
                <a:effectLst/>
                <a:uLnTx/>
                <a:uFillTx/>
                <a:latin typeface="Century Gothic" panose="020F0302020204030204"/>
                <a:ea typeface="+mn-ea"/>
                <a:cs typeface="+mn-cs"/>
              </a:rPr>
              <a:t>of the verb. You know these types of infinitives: </a:t>
            </a:r>
            <a:r>
              <a:rPr kumimoji="0" lang="en-US" sz="1600" b="1" i="0" u="none" strike="noStrike" kern="1200" cap="none" spc="0" normalizeH="0" baseline="0" noProof="0" dirty="0">
                <a:ln>
                  <a:noFill/>
                </a:ln>
                <a:effectLst/>
                <a:uLnTx/>
                <a:uFillTx/>
                <a:latin typeface="Century Gothic" panose="020F0302020204030204"/>
                <a:ea typeface="+mn-ea"/>
                <a:cs typeface="+mn-cs"/>
              </a:rPr>
              <a:t>-er</a:t>
            </a:r>
            <a:r>
              <a:rPr kumimoji="0" lang="en-US" sz="1600" b="0" i="0" u="none" strike="noStrike" kern="1200" cap="none" spc="0" normalizeH="0" baseline="0" noProof="0" dirty="0">
                <a:ln>
                  <a:noFill/>
                </a:ln>
                <a:effectLst/>
                <a:uLnTx/>
                <a:uFillTx/>
                <a:latin typeface="Century Gothic" panose="020F0302020204030204"/>
                <a:ea typeface="+mn-ea"/>
                <a:cs typeface="+mn-cs"/>
              </a:rPr>
              <a:t>, like </a:t>
            </a:r>
            <a:r>
              <a:rPr kumimoji="0" lang="en-US" sz="1600" b="1" i="0" u="none" strike="noStrike" kern="1200" cap="none" spc="0" normalizeH="0" baseline="0" noProof="0" dirty="0" err="1">
                <a:ln>
                  <a:noFill/>
                </a:ln>
                <a:effectLst/>
                <a:uLnTx/>
                <a:uFillTx/>
                <a:latin typeface="Century Gothic" panose="020F0302020204030204"/>
                <a:ea typeface="+mn-ea"/>
                <a:cs typeface="+mn-cs"/>
              </a:rPr>
              <a:t>regarder</a:t>
            </a:r>
            <a:r>
              <a:rPr kumimoji="0" lang="en-US" sz="1600" b="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a:ln>
                  <a:noFill/>
                </a:ln>
                <a:effectLst/>
                <a:uLnTx/>
                <a:uFillTx/>
                <a:latin typeface="Century Gothic" panose="020F0302020204030204"/>
                <a:ea typeface="+mn-ea"/>
                <a:cs typeface="+mn-cs"/>
              </a:rPr>
              <a:t>-re</a:t>
            </a:r>
            <a:r>
              <a:rPr kumimoji="0" lang="en-US" sz="1600" b="0" i="0" u="none" strike="noStrike" kern="1200" cap="none" spc="0" normalizeH="0" baseline="0" noProof="0" dirty="0">
                <a:ln>
                  <a:noFill/>
                </a:ln>
                <a:effectLst/>
                <a:uLnTx/>
                <a:uFillTx/>
                <a:latin typeface="Century Gothic" panose="020F0302020204030204"/>
                <a:ea typeface="+mn-ea"/>
                <a:cs typeface="+mn-cs"/>
              </a:rPr>
              <a:t>, like </a:t>
            </a:r>
            <a:r>
              <a:rPr kumimoji="0" lang="en-US" sz="1600" b="1" i="0" u="none" strike="noStrike" kern="1200" cap="none" spc="0" normalizeH="0" baseline="0" noProof="0" dirty="0">
                <a:ln>
                  <a:noFill/>
                </a:ln>
                <a:effectLst/>
                <a:uLnTx/>
                <a:uFillTx/>
                <a:latin typeface="Century Gothic" panose="020F0302020204030204"/>
                <a:ea typeface="+mn-ea"/>
                <a:cs typeface="+mn-cs"/>
              </a:rPr>
              <a:t>prendre, lire, entendre</a:t>
            </a:r>
            <a:r>
              <a:rPr kumimoji="0" lang="en-US" sz="1600" b="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a:ln>
                  <a:noFill/>
                </a:ln>
                <a:effectLst/>
                <a:uLnTx/>
                <a:uFillTx/>
                <a:latin typeface="Century Gothic" panose="020F0302020204030204"/>
                <a:ea typeface="+mn-ea"/>
                <a:cs typeface="+mn-cs"/>
              </a:rPr>
              <a:t>-</a:t>
            </a:r>
            <a:r>
              <a:rPr kumimoji="0" lang="en-US" sz="1600" b="1" i="0" u="none" strike="noStrike" kern="1200" cap="none" spc="0" normalizeH="0" baseline="0" noProof="0" dirty="0" err="1">
                <a:ln>
                  <a:noFill/>
                </a:ln>
                <a:effectLst/>
                <a:uLnTx/>
                <a:uFillTx/>
                <a:latin typeface="Century Gothic" panose="020F0302020204030204"/>
                <a:ea typeface="+mn-ea"/>
                <a:cs typeface="+mn-cs"/>
              </a:rPr>
              <a:t>ir</a:t>
            </a:r>
            <a:r>
              <a:rPr kumimoji="0" lang="en-US" sz="1600" b="0" i="0" u="none" strike="noStrike" kern="1200" cap="none" spc="0" normalizeH="0" baseline="0" noProof="0" dirty="0">
                <a:ln>
                  <a:noFill/>
                </a:ln>
                <a:effectLst/>
                <a:uLnTx/>
                <a:uFillTx/>
                <a:latin typeface="Century Gothic" panose="020F0302020204030204"/>
                <a:ea typeface="+mn-ea"/>
                <a:cs typeface="+mn-cs"/>
              </a:rPr>
              <a:t>, like </a:t>
            </a:r>
            <a:r>
              <a:rPr kumimoji="0" lang="en-US" sz="1600" b="1" i="0" u="none" strike="noStrike" kern="1200" cap="none" spc="0" normalizeH="0" baseline="0" noProof="0" dirty="0" err="1">
                <a:ln>
                  <a:noFill/>
                </a:ln>
                <a:effectLst/>
                <a:uLnTx/>
                <a:uFillTx/>
                <a:latin typeface="Century Gothic" panose="020F0302020204030204"/>
                <a:ea typeface="+mn-ea"/>
                <a:cs typeface="+mn-cs"/>
              </a:rPr>
              <a:t>venir</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sortir</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chosir</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a:ln>
                  <a:noFill/>
                </a:ln>
                <a:effectLst/>
                <a:uLnTx/>
                <a:uFillTx/>
                <a:latin typeface="Century Gothic" panose="020F0302020204030204"/>
                <a:ea typeface="+mn-ea"/>
                <a:cs typeface="+mn-cs"/>
              </a:rPr>
              <a:t>irregular</a:t>
            </a:r>
            <a:r>
              <a:rPr kumimoji="0" lang="en-US" sz="1600" b="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a:ln>
                  <a:noFill/>
                </a:ln>
                <a:effectLst/>
                <a:uLnTx/>
                <a:uFillTx/>
                <a:latin typeface="Century Gothic" panose="020F0302020204030204"/>
                <a:ea typeface="+mn-ea"/>
                <a:cs typeface="+mn-cs"/>
              </a:rPr>
              <a:t>(</a:t>
            </a:r>
            <a:r>
              <a:rPr kumimoji="0" lang="en-US" sz="1600" b="1" i="0" u="none" strike="noStrike" kern="1200" cap="none" spc="0" normalizeH="0" baseline="0" noProof="0" dirty="0" err="1">
                <a:ln>
                  <a:noFill/>
                </a:ln>
                <a:effectLst/>
                <a:uLnTx/>
                <a:uFillTx/>
                <a:latin typeface="Century Gothic" panose="020F0302020204030204"/>
                <a:ea typeface="+mn-ea"/>
                <a:cs typeface="+mn-cs"/>
              </a:rPr>
              <a:t>aller</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avoir</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boire</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être</a:t>
            </a:r>
            <a:r>
              <a:rPr kumimoji="0" lang="en-US" sz="1600" b="1" i="0" u="none" strike="noStrike" kern="1200" cap="none" spc="0" normalizeH="0" baseline="0" noProof="0" dirty="0">
                <a:ln>
                  <a:noFill/>
                </a:ln>
                <a:effectLst/>
                <a:uLnTx/>
                <a:uFillTx/>
                <a:latin typeface="Century Gothic" panose="020F0302020204030204"/>
                <a:ea typeface="+mn-ea"/>
                <a:cs typeface="+mn-cs"/>
              </a:rPr>
              <a:t>, faire).</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EBE7904-A83F-9F44-9915-F434BEF10467}"/>
              </a:ext>
            </a:extLst>
          </p:cNvPr>
          <p:cNvSpPr txBox="1"/>
          <p:nvPr/>
        </p:nvSpPr>
        <p:spPr>
          <a:xfrm>
            <a:off x="98389" y="1937595"/>
            <a:ext cx="65132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To form it, remove the short form ending and add the infinitive ending.</a:t>
            </a:r>
            <a:endParaRPr lang="fr-FR" sz="1600" dirty="0">
              <a:latin typeface="Century Gothic" panose="020B0502020202020204" pitchFamily="34" charset="0"/>
            </a:endParaRPr>
          </a:p>
        </p:txBody>
      </p:sp>
      <p:sp>
        <p:nvSpPr>
          <p:cNvPr id="21" name="TextBox 20">
            <a:extLst>
              <a:ext uri="{FF2B5EF4-FFF2-40B4-BE49-F238E27FC236}">
                <a16:creationId xmlns:a16="http://schemas.microsoft.com/office/drawing/2014/main" id="{9C4A3C6E-6403-4324-9F6F-34E0ABA8433E}"/>
              </a:ext>
            </a:extLst>
          </p:cNvPr>
          <p:cNvSpPr txBox="1"/>
          <p:nvPr/>
        </p:nvSpPr>
        <p:spPr>
          <a:xfrm>
            <a:off x="98389" y="2612255"/>
            <a:ext cx="6513238" cy="830997"/>
          </a:xfrm>
          <a:prstGeom prst="rect">
            <a:avLst/>
          </a:prstGeom>
          <a:noFill/>
        </p:spPr>
        <p:txBody>
          <a:bodyPr wrap="square" rtlCol="0">
            <a:spAutoFit/>
          </a:bodyPr>
          <a:lstStyle/>
          <a:p>
            <a:pPr lvl="0">
              <a:defRPr/>
            </a:pPr>
            <a:r>
              <a:rPr lang="en-US" sz="1600" dirty="0">
                <a:latin typeface="Century Gothic" panose="020B0502020202020204" pitchFamily="34" charset="0"/>
              </a:rPr>
              <a:t>A</a:t>
            </a:r>
            <a:r>
              <a:rPr kumimoji="0" lang="en-US" sz="1600" b="0" i="0" u="none" strike="noStrike" kern="1200" cap="none" spc="0" normalizeH="0" baseline="0" noProof="0" dirty="0">
                <a:ln>
                  <a:noFill/>
                </a:ln>
                <a:effectLst/>
                <a:uLnTx/>
                <a:uFillTx/>
                <a:latin typeface="Century Gothic" panose="020B0502020202020204" pitchFamily="34" charset="0"/>
              </a:rPr>
              <a:t>n infinitive (</a:t>
            </a:r>
            <a:r>
              <a:rPr kumimoji="0" lang="en-US" sz="1600" b="1" i="0" u="none" strike="noStrike" kern="1200" cap="none" spc="0" normalizeH="0" baseline="0" noProof="0" dirty="0">
                <a:ln>
                  <a:noFill/>
                </a:ln>
                <a:effectLst/>
                <a:uLnTx/>
                <a:uFillTx/>
                <a:latin typeface="Century Gothic" panose="020B0502020202020204" pitchFamily="34" charset="0"/>
              </a:rPr>
              <a:t>long form</a:t>
            </a:r>
            <a:r>
              <a:rPr kumimoji="0" lang="en-US" sz="1600" b="0" i="0" u="none" strike="noStrike" kern="1200" cap="none" spc="0" normalizeH="0" baseline="0" noProof="0" dirty="0">
                <a:ln>
                  <a:noFill/>
                </a:ln>
                <a:effectLst/>
                <a:uLnTx/>
                <a:uFillTx/>
                <a:latin typeface="Century Gothic" panose="020B0502020202020204" pitchFamily="34" charset="0"/>
              </a:rPr>
              <a:t>) can be used as the </a:t>
            </a:r>
            <a:r>
              <a:rPr kumimoji="0" lang="en-US" sz="1600" b="1" i="0" u="none" strike="noStrike" kern="1200" cap="none" spc="0" normalizeH="0" baseline="0" noProof="0" dirty="0">
                <a:ln>
                  <a:noFill/>
                </a:ln>
                <a:effectLst/>
                <a:uLnTx/>
                <a:uFillTx/>
                <a:latin typeface="Century Gothic" panose="020B0502020202020204" pitchFamily="34" charset="0"/>
              </a:rPr>
              <a:t>subject </a:t>
            </a:r>
            <a:r>
              <a:rPr kumimoji="0" lang="en-US" sz="1600" i="0" u="none" strike="noStrike" kern="1200" cap="none" spc="0" normalizeH="0" baseline="0" noProof="0" dirty="0">
                <a:ln>
                  <a:noFill/>
                </a:ln>
                <a:effectLst/>
                <a:uLnTx/>
                <a:uFillTx/>
                <a:latin typeface="Century Gothic" panose="020B0502020202020204" pitchFamily="34" charset="0"/>
              </a:rPr>
              <a:t>of</a:t>
            </a:r>
            <a:r>
              <a:rPr kumimoji="0" lang="en-US" sz="1600" i="0" u="none" strike="noStrike" kern="1200" cap="none" spc="0" normalizeH="0" noProof="0" dirty="0">
                <a:ln>
                  <a:noFill/>
                </a:ln>
                <a:effectLst/>
                <a:uLnTx/>
                <a:uFillTx/>
                <a:latin typeface="Century Gothic" panose="020B0502020202020204" pitchFamily="34" charset="0"/>
              </a:rPr>
              <a:t> a sentence to express an </a:t>
            </a:r>
            <a:r>
              <a:rPr kumimoji="0" lang="en-US" sz="1600" b="1" i="0" u="none" strike="noStrike" kern="1200" cap="none" spc="0" normalizeH="0" noProof="0" dirty="0">
                <a:ln>
                  <a:noFill/>
                </a:ln>
                <a:effectLst/>
                <a:uLnTx/>
                <a:uFillTx/>
                <a:latin typeface="Century Gothic" panose="020B0502020202020204" pitchFamily="34" charset="0"/>
              </a:rPr>
              <a:t>activity</a:t>
            </a:r>
            <a:r>
              <a:rPr kumimoji="0" lang="en-US" sz="1600" i="0" u="none" strike="noStrike" kern="1200" cap="none" spc="0" normalizeH="0" noProof="0" dirty="0">
                <a:ln>
                  <a:noFill/>
                </a:ln>
                <a:effectLst/>
                <a:uLnTx/>
                <a:uFillTx/>
                <a:latin typeface="Century Gothic" panose="020B0502020202020204" pitchFamily="34" charset="0"/>
              </a:rPr>
              <a:t>.</a:t>
            </a:r>
            <a:r>
              <a:rPr kumimoji="0" lang="en-US" sz="1600" b="0" i="0" u="none" strike="noStrike" kern="1200" cap="none" spc="0" normalizeH="0" baseline="0" noProof="0" dirty="0">
                <a:ln>
                  <a:noFill/>
                </a:ln>
                <a:effectLst/>
                <a:uLnTx/>
                <a:uFillTx/>
                <a:latin typeface="Century Gothic" panose="020B0502020202020204" pitchFamily="34" charset="0"/>
              </a:rPr>
              <a:t> It works like a </a:t>
            </a:r>
            <a:r>
              <a:rPr kumimoji="0" lang="en-US" sz="1600" b="1" i="0" u="none" strike="noStrike" kern="1200" cap="none" spc="0" normalizeH="0" baseline="0" noProof="0" dirty="0">
                <a:ln>
                  <a:noFill/>
                </a:ln>
                <a:effectLst/>
                <a:uLnTx/>
                <a:uFillTx/>
                <a:latin typeface="Century Gothic" panose="020B0502020202020204" pitchFamily="34" charset="0"/>
              </a:rPr>
              <a:t>noun </a:t>
            </a:r>
            <a:r>
              <a:rPr kumimoji="0" lang="en-US" sz="1600" i="0" u="none" strike="noStrike" kern="1200" cap="none" spc="0" normalizeH="0" baseline="0" noProof="0" dirty="0">
                <a:ln>
                  <a:noFill/>
                </a:ln>
                <a:effectLst/>
                <a:uLnTx/>
                <a:uFillTx/>
                <a:latin typeface="Century Gothic" panose="020B0502020202020204" pitchFamily="34" charset="0"/>
              </a:rPr>
              <a:t>and</a:t>
            </a:r>
            <a:r>
              <a:rPr kumimoji="0" lang="en-US" sz="1600" i="0" u="none" strike="noStrike" kern="1200" cap="none" spc="0" normalizeH="0" noProof="0" dirty="0">
                <a:ln>
                  <a:noFill/>
                </a:ln>
                <a:effectLst/>
                <a:uLnTx/>
                <a:uFillTx/>
                <a:latin typeface="Century Gothic" panose="020B0502020202020204" pitchFamily="34" charset="0"/>
              </a:rPr>
              <a:t> is often the </a:t>
            </a:r>
            <a:r>
              <a:rPr kumimoji="0" lang="en-US" sz="1600" b="1" i="0" u="none" strike="noStrike" kern="1200" cap="none" spc="0" normalizeH="0" noProof="0" dirty="0">
                <a:ln>
                  <a:noFill/>
                </a:ln>
                <a:effectLst/>
                <a:uLnTx/>
                <a:uFillTx/>
                <a:latin typeface="Century Gothic" panose="020B0502020202020204" pitchFamily="34" charset="0"/>
              </a:rPr>
              <a:t>first word </a:t>
            </a:r>
            <a:r>
              <a:rPr kumimoji="0" lang="en-US" sz="1600" i="0" u="none" strike="noStrike" kern="1200" cap="none" spc="0" normalizeH="0" noProof="0" dirty="0">
                <a:ln>
                  <a:noFill/>
                </a:ln>
                <a:effectLst/>
                <a:uLnTx/>
                <a:uFillTx/>
                <a:latin typeface="Century Gothic" panose="020B0502020202020204" pitchFamily="34" charset="0"/>
              </a:rPr>
              <a:t>in the sentence:</a:t>
            </a:r>
            <a:endParaRPr lang="en-US" sz="1600" b="1" dirty="0">
              <a:latin typeface="Century Gothic" panose="020B0502020202020204" pitchFamily="34" charset="0"/>
            </a:endParaRPr>
          </a:p>
        </p:txBody>
      </p:sp>
      <p:sp>
        <p:nvSpPr>
          <p:cNvPr id="29" name="TextBox 28">
            <a:extLst>
              <a:ext uri="{FF2B5EF4-FFF2-40B4-BE49-F238E27FC236}">
                <a16:creationId xmlns:a16="http://schemas.microsoft.com/office/drawing/2014/main" id="{33F87189-072F-D848-AFC5-5CB1070FD8F7}"/>
              </a:ext>
            </a:extLst>
          </p:cNvPr>
          <p:cNvSpPr txBox="1"/>
          <p:nvPr/>
        </p:nvSpPr>
        <p:spPr>
          <a:xfrm>
            <a:off x="98389" y="3533137"/>
            <a:ext cx="65132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6600"/>
                </a:solidFill>
                <a:effectLst/>
                <a:uLnTx/>
                <a:uFillTx/>
                <a:latin typeface="Century Gothic" panose="020B0502020202020204" pitchFamily="34" charset="0"/>
              </a:rPr>
              <a:t>Conduire</a:t>
            </a:r>
            <a:r>
              <a:rPr kumimoji="0" lang="en-US" sz="1600" b="0" i="0" u="none" strike="noStrike" kern="1200" cap="none" spc="0" normalizeH="0" baseline="0" noProof="0" dirty="0">
                <a:ln>
                  <a:noFill/>
                </a:ln>
                <a:effectLst/>
                <a:uLnTx/>
                <a:uFillTx/>
                <a:latin typeface="Century Gothic" panose="020B0502020202020204" pitchFamily="34" charset="0"/>
              </a:rPr>
              <a:t> dans la </a:t>
            </a:r>
            <a:r>
              <a:rPr kumimoji="0" lang="en-US" sz="1600" b="0" i="0" u="none" strike="noStrike" kern="1200" cap="none" spc="0" normalizeH="0" baseline="0" noProof="0" dirty="0" err="1">
                <a:ln>
                  <a:noFill/>
                </a:ln>
                <a:effectLst/>
                <a:uLnTx/>
                <a:uFillTx/>
                <a:latin typeface="Century Gothic" panose="020B0502020202020204" pitchFamily="34" charset="0"/>
              </a:rPr>
              <a:t>neige</a:t>
            </a:r>
            <a:r>
              <a:rPr kumimoji="0" lang="en-US" sz="1600" b="0" i="0" u="none" strike="noStrike" kern="1200" cap="none" spc="0" normalizeH="0" baseline="0" noProof="0" dirty="0">
                <a:ln>
                  <a:noFill/>
                </a:ln>
                <a:effectLst/>
                <a:uLnTx/>
                <a:uFillTx/>
                <a:latin typeface="Century Gothic" panose="020B0502020202020204" pitchFamily="34" charset="0"/>
              </a:rPr>
              <a:t>, </a:t>
            </a:r>
            <a:r>
              <a:rPr kumimoji="0" lang="en-US" sz="1600" b="0" i="0" u="none" strike="noStrike" kern="1200" cap="none" spc="0" normalizeH="0" baseline="0" noProof="0" dirty="0" err="1">
                <a:ln>
                  <a:noFill/>
                </a:ln>
                <a:effectLst/>
                <a:uLnTx/>
                <a:uFillTx/>
                <a:latin typeface="Century Gothic" panose="020B0502020202020204" pitchFamily="34" charset="0"/>
              </a:rPr>
              <a:t>c’est</a:t>
            </a:r>
            <a:r>
              <a:rPr kumimoji="0" lang="en-US" sz="1600" b="0" i="0" u="none" strike="noStrike" kern="1200" cap="none" spc="0" normalizeH="0" baseline="0" noProof="0" dirty="0">
                <a:ln>
                  <a:noFill/>
                </a:ln>
                <a:effectLst/>
                <a:uLnTx/>
                <a:uFillTx/>
                <a:latin typeface="Century Gothic" panose="020B0502020202020204" pitchFamily="34" charset="0"/>
              </a:rPr>
              <a:t> difficile.</a:t>
            </a:r>
          </a:p>
        </p:txBody>
      </p:sp>
      <p:sp>
        <p:nvSpPr>
          <p:cNvPr id="30" name="Rounded Rectangular Callout 29">
            <a:extLst>
              <a:ext uri="{FF2B5EF4-FFF2-40B4-BE49-F238E27FC236}">
                <a16:creationId xmlns:a16="http://schemas.microsoft.com/office/drawing/2014/main" id="{7BDC5E88-6331-FF47-920D-08AC51AA0ACD}"/>
              </a:ext>
            </a:extLst>
          </p:cNvPr>
          <p:cNvSpPr/>
          <p:nvPr/>
        </p:nvSpPr>
        <p:spPr>
          <a:xfrm>
            <a:off x="98389" y="3961578"/>
            <a:ext cx="6439654" cy="567643"/>
          </a:xfrm>
          <a:prstGeom prst="wedgeRoundRectCallout">
            <a:avLst>
              <a:gd name="adj1" fmla="val -39722"/>
              <a:gd name="adj2" fmla="val -15634"/>
              <a:gd name="adj3" fmla="val 16667"/>
            </a:avLst>
          </a:prstGeom>
          <a:solidFill>
            <a:schemeClr val="accent5"/>
          </a:solidFill>
          <a:ln w="12700" cap="flat" cmpd="sng" algn="ctr">
            <a:solidFill>
              <a:schemeClr val="tx1"/>
            </a:solidFill>
            <a:prstDash val="solid"/>
            <a:miter lim="800000"/>
          </a:ln>
          <a:effectLst/>
        </p:spPr>
        <p:txBody>
          <a:bodyPr rtlCol="0" anchor="ctr"/>
          <a:lstStyle/>
          <a:p>
            <a:pPr lvl="0" algn="ctr" defTabSz="914400">
              <a:defRPr/>
            </a:pPr>
            <a:r>
              <a:rPr lang="fr-FR" sz="1400" dirty="0" err="1">
                <a:solidFill>
                  <a:sysClr val="windowText" lastClr="000000"/>
                </a:solidFill>
                <a:latin typeface="Century Gothic" panose="020B0502020202020204" pitchFamily="34" charset="0"/>
              </a:rPr>
              <a:t>When</a:t>
            </a:r>
            <a:r>
              <a:rPr lang="fr-FR" sz="1400" dirty="0">
                <a:solidFill>
                  <a:sysClr val="windowText" lastClr="000000"/>
                </a:solidFill>
                <a:latin typeface="Century Gothic" panose="020B0502020202020204" pitchFamily="34" charset="0"/>
              </a:rPr>
              <a:t> the sentence </a:t>
            </a:r>
            <a:r>
              <a:rPr lang="fr-FR" sz="1400" dirty="0" err="1">
                <a:solidFill>
                  <a:sysClr val="windowText" lastClr="000000"/>
                </a:solidFill>
                <a:latin typeface="Century Gothic" panose="020B0502020202020204" pitchFamily="34" charset="0"/>
              </a:rPr>
              <a:t>starts</a:t>
            </a:r>
            <a:r>
              <a:rPr lang="fr-FR" sz="1400" dirty="0">
                <a:solidFill>
                  <a:sysClr val="windowText" lastClr="000000"/>
                </a:solidFill>
                <a:latin typeface="Century Gothic" panose="020B0502020202020204" pitchFamily="34" charset="0"/>
              </a:rPr>
              <a:t> </a:t>
            </a:r>
            <a:r>
              <a:rPr lang="fr-FR" sz="1400" dirty="0" err="1">
                <a:solidFill>
                  <a:sysClr val="windowText" lastClr="000000"/>
                </a:solidFill>
                <a:latin typeface="Century Gothic" panose="020B0502020202020204" pitchFamily="34" charset="0"/>
              </a:rPr>
              <a:t>with</a:t>
            </a:r>
            <a:r>
              <a:rPr lang="fr-FR" sz="1400" dirty="0">
                <a:solidFill>
                  <a:sysClr val="windowText" lastClr="000000"/>
                </a:solidFill>
                <a:latin typeface="Century Gothic" panose="020B0502020202020204" pitchFamily="34" charset="0"/>
              </a:rPr>
              <a:t> an infinitive, the </a:t>
            </a:r>
            <a:r>
              <a:rPr lang="fr-FR" sz="1400" b="1" dirty="0" err="1">
                <a:solidFill>
                  <a:sysClr val="windowText" lastClr="000000"/>
                </a:solidFill>
                <a:latin typeface="Century Gothic" panose="020B0502020202020204" pitchFamily="34" charset="0"/>
              </a:rPr>
              <a:t>activity</a:t>
            </a:r>
            <a:r>
              <a:rPr lang="fr-FR" sz="1400" dirty="0">
                <a:solidFill>
                  <a:sysClr val="windowText" lastClr="000000"/>
                </a:solidFill>
                <a:latin typeface="Century Gothic" panose="020B0502020202020204" pitchFamily="34" charset="0"/>
              </a:rPr>
              <a:t> </a:t>
            </a:r>
            <a:r>
              <a:rPr lang="fr-FR" sz="1400" dirty="0" err="1">
                <a:solidFill>
                  <a:sysClr val="windowText" lastClr="000000"/>
                </a:solidFill>
                <a:latin typeface="Century Gothic" panose="020B0502020202020204" pitchFamily="34" charset="0"/>
              </a:rPr>
              <a:t>is</a:t>
            </a:r>
            <a:r>
              <a:rPr lang="fr-FR" sz="1400" dirty="0">
                <a:solidFill>
                  <a:sysClr val="windowText" lastClr="000000"/>
                </a:solidFill>
                <a:latin typeface="Century Gothic" panose="020B0502020202020204" pitchFamily="34" charset="0"/>
              </a:rPr>
              <a:t> </a:t>
            </a:r>
            <a:r>
              <a:rPr lang="fr-FR" sz="1400" dirty="0" err="1">
                <a:solidFill>
                  <a:sysClr val="windowText" lastClr="000000"/>
                </a:solidFill>
                <a:latin typeface="Century Gothic" panose="020B0502020202020204" pitchFamily="34" charset="0"/>
              </a:rPr>
              <a:t>often</a:t>
            </a:r>
            <a:r>
              <a:rPr lang="fr-FR" sz="1400" dirty="0">
                <a:solidFill>
                  <a:sysClr val="windowText" lastClr="000000"/>
                </a:solidFill>
                <a:latin typeface="Century Gothic" panose="020B0502020202020204" pitchFamily="34" charset="0"/>
              </a:rPr>
              <a:t> </a:t>
            </a:r>
            <a:r>
              <a:rPr lang="fr-FR" sz="1400" dirty="0" err="1">
                <a:solidFill>
                  <a:sysClr val="windowText" lastClr="000000"/>
                </a:solidFill>
                <a:latin typeface="Century Gothic" panose="020B0502020202020204" pitchFamily="34" charset="0"/>
              </a:rPr>
              <a:t>followed</a:t>
            </a:r>
            <a:r>
              <a:rPr lang="fr-FR" sz="1400" dirty="0">
                <a:solidFill>
                  <a:sysClr val="windowText" lastClr="000000"/>
                </a:solidFill>
                <a:latin typeface="Century Gothic" panose="020B0502020202020204" pitchFamily="34" charset="0"/>
              </a:rPr>
              <a:t> by a </a:t>
            </a:r>
            <a:r>
              <a:rPr lang="fr-FR" sz="1400" b="1" dirty="0">
                <a:solidFill>
                  <a:sysClr val="windowText" lastClr="000000"/>
                </a:solidFill>
                <a:latin typeface="Century Gothic" panose="020B0502020202020204" pitchFamily="34" charset="0"/>
              </a:rPr>
              <a:t>comma + ‘c’est’. </a:t>
            </a:r>
            <a:r>
              <a:rPr lang="fr-FR" sz="1400" dirty="0">
                <a:solidFill>
                  <a:sysClr val="windowText" lastClr="000000"/>
                </a:solidFill>
                <a:latin typeface="Century Gothic" panose="020B0502020202020204" pitchFamily="34" charset="0"/>
              </a:rPr>
              <a:t>This </a:t>
            </a:r>
            <a:r>
              <a:rPr lang="fr-FR" sz="1400" dirty="0" err="1">
                <a:solidFill>
                  <a:sysClr val="windowText" lastClr="000000"/>
                </a:solidFill>
                <a:latin typeface="Century Gothic" panose="020B0502020202020204" pitchFamily="34" charset="0"/>
              </a:rPr>
              <a:t>is</a:t>
            </a:r>
            <a:r>
              <a:rPr lang="fr-FR" sz="1400" dirty="0">
                <a:solidFill>
                  <a:sysClr val="windowText" lastClr="000000"/>
                </a:solidFill>
                <a:latin typeface="Century Gothic" panose="020B0502020202020204" pitchFamily="34" charset="0"/>
              </a:rPr>
              <a:t> </a:t>
            </a:r>
            <a:r>
              <a:rPr lang="fr-FR" sz="1400" b="1" dirty="0" err="1">
                <a:solidFill>
                  <a:sysClr val="windowText" lastClr="000000"/>
                </a:solidFill>
                <a:latin typeface="Century Gothic" panose="020B0502020202020204" pitchFamily="34" charset="0"/>
              </a:rPr>
              <a:t>different</a:t>
            </a:r>
            <a:r>
              <a:rPr lang="fr-FR" sz="1400" b="1" dirty="0">
                <a:solidFill>
                  <a:sysClr val="windowText" lastClr="000000"/>
                </a:solidFill>
                <a:latin typeface="Century Gothic" panose="020B0502020202020204" pitchFamily="34" charset="0"/>
              </a:rPr>
              <a:t> </a:t>
            </a:r>
            <a:r>
              <a:rPr lang="fr-FR" sz="1400" dirty="0" err="1">
                <a:solidFill>
                  <a:sysClr val="windowText" lastClr="000000"/>
                </a:solidFill>
                <a:latin typeface="Century Gothic" panose="020B0502020202020204" pitchFamily="34" charset="0"/>
              </a:rPr>
              <a:t>from</a:t>
            </a:r>
            <a:r>
              <a:rPr lang="fr-FR" sz="1400" dirty="0">
                <a:solidFill>
                  <a:sysClr val="windowText" lastClr="000000"/>
                </a:solidFill>
                <a:latin typeface="Century Gothic" panose="020B0502020202020204" pitchFamily="34" charset="0"/>
              </a:rPr>
              <a:t> English.</a:t>
            </a:r>
            <a:endParaRPr lang="fr-FR" sz="1400" b="1" dirty="0">
              <a:solidFill>
                <a:sysClr val="windowText" lastClr="000000"/>
              </a:solidFill>
              <a:latin typeface="Century Gothic" panose="020B0502020202020204" pitchFamily="34" charset="0"/>
            </a:endParaRPr>
          </a:p>
        </p:txBody>
      </p:sp>
      <p:sp>
        <p:nvSpPr>
          <p:cNvPr id="24" name="TextBox 23">
            <a:extLst>
              <a:ext uri="{FF2B5EF4-FFF2-40B4-BE49-F238E27FC236}">
                <a16:creationId xmlns:a16="http://schemas.microsoft.com/office/drawing/2014/main" id="{0AC1F951-E8B6-4354-BDBC-79F3FAAA308E}"/>
              </a:ext>
            </a:extLst>
          </p:cNvPr>
          <p:cNvSpPr txBox="1"/>
          <p:nvPr/>
        </p:nvSpPr>
        <p:spPr>
          <a:xfrm>
            <a:off x="147214" y="4553735"/>
            <a:ext cx="6513238" cy="338554"/>
          </a:xfrm>
          <a:prstGeom prst="rect">
            <a:avLst/>
          </a:prstGeom>
          <a:noFill/>
        </p:spPr>
        <p:txBody>
          <a:bodyPr wrap="square" rtlCol="0">
            <a:spAutoFit/>
          </a:bodyPr>
          <a:lstStyle/>
          <a:p>
            <a:pPr>
              <a:defRPr/>
            </a:pPr>
            <a:r>
              <a:rPr lang="en-US" sz="1600" dirty="0">
                <a:latin typeface="Century Gothic" panose="020B0502020202020204" pitchFamily="34" charset="0"/>
              </a:rPr>
              <a:t>We normally translate this using the English verb in the </a:t>
            </a:r>
            <a:r>
              <a:rPr lang="en-US" sz="1600" b="1" dirty="0">
                <a:solidFill>
                  <a:srgbClr val="FF6600"/>
                </a:solidFill>
                <a:latin typeface="Century Gothic" panose="020B0502020202020204" pitchFamily="34" charset="0"/>
              </a:rPr>
              <a:t>–</a:t>
            </a:r>
            <a:r>
              <a:rPr lang="en-US" sz="1600" b="1" dirty="0" err="1">
                <a:solidFill>
                  <a:srgbClr val="FF6600"/>
                </a:solidFill>
                <a:latin typeface="Century Gothic" panose="020B0502020202020204" pitchFamily="34" charset="0"/>
              </a:rPr>
              <a:t>ing</a:t>
            </a:r>
            <a:r>
              <a:rPr lang="en-US" sz="1600" b="1" dirty="0">
                <a:solidFill>
                  <a:srgbClr val="FF6600"/>
                </a:solidFill>
                <a:latin typeface="Century Gothic" panose="020B0502020202020204" pitchFamily="34" charset="0"/>
              </a:rPr>
              <a:t> </a:t>
            </a:r>
            <a:r>
              <a:rPr lang="en-US" sz="1600" dirty="0">
                <a:latin typeface="Century Gothic" panose="020B0502020202020204" pitchFamily="34" charset="0"/>
              </a:rPr>
              <a:t>form:</a:t>
            </a:r>
          </a:p>
        </p:txBody>
      </p:sp>
      <p:sp>
        <p:nvSpPr>
          <p:cNvPr id="31" name="TextBox 30">
            <a:extLst>
              <a:ext uri="{FF2B5EF4-FFF2-40B4-BE49-F238E27FC236}">
                <a16:creationId xmlns:a16="http://schemas.microsoft.com/office/drawing/2014/main" id="{C53DAC72-268C-EC40-9CFF-385E0EA48A1A}"/>
              </a:ext>
            </a:extLst>
          </p:cNvPr>
          <p:cNvSpPr txBox="1"/>
          <p:nvPr/>
        </p:nvSpPr>
        <p:spPr>
          <a:xfrm>
            <a:off x="147214" y="4928707"/>
            <a:ext cx="6513238" cy="338554"/>
          </a:xfrm>
          <a:prstGeom prst="rect">
            <a:avLst/>
          </a:prstGeom>
          <a:noFill/>
        </p:spPr>
        <p:txBody>
          <a:bodyPr wrap="square" rtlCol="0">
            <a:spAutoFit/>
          </a:bodyPr>
          <a:lstStyle/>
          <a:p>
            <a:pPr lvl="0" defTabSz="914400">
              <a:defRPr/>
            </a:pPr>
            <a:r>
              <a:rPr lang="en-US" sz="1600" b="1" dirty="0">
                <a:solidFill>
                  <a:srgbClr val="FF6600"/>
                </a:solidFill>
                <a:latin typeface="Century Gothic" panose="020B0502020202020204" pitchFamily="34" charset="0"/>
              </a:rPr>
              <a:t>Driving</a:t>
            </a:r>
            <a:r>
              <a:rPr lang="en-US" sz="1600" dirty="0">
                <a:latin typeface="Century Gothic" panose="020B0502020202020204" pitchFamily="34" charset="0"/>
              </a:rPr>
              <a:t> in the snow is difficult.</a:t>
            </a:r>
          </a:p>
        </p:txBody>
      </p:sp>
      <p:sp>
        <p:nvSpPr>
          <p:cNvPr id="32" name="TextBox 31">
            <a:extLst>
              <a:ext uri="{FF2B5EF4-FFF2-40B4-BE49-F238E27FC236}">
                <a16:creationId xmlns:a16="http://schemas.microsoft.com/office/drawing/2014/main" id="{0D7AF228-EF73-3E4E-A299-E21520D0C8A2}"/>
              </a:ext>
            </a:extLst>
          </p:cNvPr>
          <p:cNvSpPr txBox="1"/>
          <p:nvPr/>
        </p:nvSpPr>
        <p:spPr>
          <a:xfrm>
            <a:off x="147214" y="5303679"/>
            <a:ext cx="6513238" cy="584775"/>
          </a:xfrm>
          <a:prstGeom prst="rect">
            <a:avLst/>
          </a:prstGeom>
          <a:noFill/>
        </p:spPr>
        <p:txBody>
          <a:bodyPr wrap="square" rtlCol="0">
            <a:spAutoFit/>
          </a:bodyPr>
          <a:lstStyle/>
          <a:p>
            <a:pPr lvl="0" defTabSz="914400">
              <a:defRPr/>
            </a:pPr>
            <a:r>
              <a:rPr lang="en-US" sz="1600" dirty="0">
                <a:latin typeface="Century Gothic" panose="020B0502020202020204" pitchFamily="34" charset="0"/>
              </a:rPr>
              <a:t>A verb in </a:t>
            </a:r>
            <a:r>
              <a:rPr lang="en-US" sz="1600" b="1" dirty="0">
                <a:latin typeface="Century Gothic" panose="020B0502020202020204" pitchFamily="34" charset="0"/>
              </a:rPr>
              <a:t>short form</a:t>
            </a:r>
            <a:r>
              <a:rPr lang="en-US" sz="1600" dirty="0">
                <a:latin typeface="Century Gothic" panose="020B0502020202020204" pitchFamily="34" charset="0"/>
              </a:rPr>
              <a:t> at the start of a sentence normally indicates a </a:t>
            </a:r>
            <a:r>
              <a:rPr lang="en-US" sz="1600" b="1" dirty="0">
                <a:latin typeface="Century Gothic" panose="020B0502020202020204" pitchFamily="34" charset="0"/>
              </a:rPr>
              <a:t>question about what someone or something is doing</a:t>
            </a:r>
            <a:r>
              <a:rPr lang="en-US" sz="1600" dirty="0">
                <a:latin typeface="Century Gothic" panose="020B0502020202020204" pitchFamily="34" charset="0"/>
              </a:rPr>
              <a:t>:</a:t>
            </a:r>
          </a:p>
        </p:txBody>
      </p:sp>
      <p:sp>
        <p:nvSpPr>
          <p:cNvPr id="33" name="TextBox 32">
            <a:extLst>
              <a:ext uri="{FF2B5EF4-FFF2-40B4-BE49-F238E27FC236}">
                <a16:creationId xmlns:a16="http://schemas.microsoft.com/office/drawing/2014/main" id="{D097BB3E-EF39-EB4F-B2FD-A8951F94E670}"/>
              </a:ext>
            </a:extLst>
          </p:cNvPr>
          <p:cNvSpPr txBox="1"/>
          <p:nvPr/>
        </p:nvSpPr>
        <p:spPr>
          <a:xfrm>
            <a:off x="147214" y="5924872"/>
            <a:ext cx="6513238" cy="338554"/>
          </a:xfrm>
          <a:prstGeom prst="rect">
            <a:avLst/>
          </a:prstGeom>
          <a:noFill/>
        </p:spPr>
        <p:txBody>
          <a:bodyPr wrap="square" rtlCol="0">
            <a:spAutoFit/>
          </a:bodyPr>
          <a:lstStyle/>
          <a:p>
            <a:pPr lvl="0" defTabSz="914400">
              <a:defRPr/>
            </a:pPr>
            <a:r>
              <a:rPr lang="en-US" sz="1600" b="1" dirty="0">
                <a:solidFill>
                  <a:srgbClr val="FF6600"/>
                </a:solidFill>
                <a:latin typeface="Century Gothic" panose="020B0502020202020204" pitchFamily="34" charset="0"/>
              </a:rPr>
              <a:t>Conduit-il</a:t>
            </a:r>
            <a:r>
              <a:rPr lang="en-US" sz="1600" dirty="0">
                <a:solidFill>
                  <a:srgbClr val="FF6600"/>
                </a:solidFill>
                <a:latin typeface="Century Gothic" panose="020B0502020202020204" pitchFamily="34" charset="0"/>
              </a:rPr>
              <a:t> </a:t>
            </a:r>
            <a:r>
              <a:rPr lang="en-US" sz="1600" dirty="0">
                <a:latin typeface="Century Gothic" panose="020B0502020202020204" pitchFamily="34" charset="0"/>
              </a:rPr>
              <a:t>dans la </a:t>
            </a:r>
            <a:r>
              <a:rPr lang="en-US" sz="1600" dirty="0" err="1">
                <a:latin typeface="Century Gothic" panose="020B0502020202020204" pitchFamily="34" charset="0"/>
              </a:rPr>
              <a:t>neige</a:t>
            </a:r>
            <a:r>
              <a:rPr lang="en-US" sz="1600" dirty="0">
                <a:latin typeface="Century Gothic" panose="020B0502020202020204" pitchFamily="34" charset="0"/>
              </a:rPr>
              <a:t> ?		</a:t>
            </a:r>
            <a:r>
              <a:rPr lang="en-US" sz="1600" b="1" dirty="0">
                <a:solidFill>
                  <a:srgbClr val="FF6600"/>
                </a:solidFill>
                <a:latin typeface="Century Gothic" panose="020B0502020202020204" pitchFamily="34" charset="0"/>
              </a:rPr>
              <a:t>Is he driving</a:t>
            </a:r>
            <a:r>
              <a:rPr lang="en-US" sz="1600" dirty="0">
                <a:solidFill>
                  <a:srgbClr val="FF6600"/>
                </a:solidFill>
                <a:latin typeface="Century Gothic" panose="020B0502020202020204" pitchFamily="34" charset="0"/>
              </a:rPr>
              <a:t> </a:t>
            </a:r>
            <a:r>
              <a:rPr lang="en-US" sz="1600" dirty="0">
                <a:latin typeface="Century Gothic" panose="020B0502020202020204" pitchFamily="34" charset="0"/>
              </a:rPr>
              <a:t>in the snow ?</a:t>
            </a:r>
          </a:p>
        </p:txBody>
      </p:sp>
      <p:sp>
        <p:nvSpPr>
          <p:cNvPr id="25" name="Title 14">
            <a:extLst>
              <a:ext uri="{FF2B5EF4-FFF2-40B4-BE49-F238E27FC236}">
                <a16:creationId xmlns:a16="http://schemas.microsoft.com/office/drawing/2014/main" id="{79EF8E1F-D6A8-4DC6-8EED-6DF95FB8D756}"/>
              </a:ext>
            </a:extLst>
          </p:cNvPr>
          <p:cNvSpPr txBox="1">
            <a:spLocks/>
          </p:cNvSpPr>
          <p:nvPr/>
        </p:nvSpPr>
        <p:spPr bwMode="auto">
          <a:xfrm>
            <a:off x="147214" y="6299844"/>
            <a:ext cx="3533586" cy="2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1800" b="1" kern="0" dirty="0">
                <a:solidFill>
                  <a:srgbClr val="000000"/>
                </a:solidFill>
                <a:latin typeface="Century Gothic" panose="020B0502020202020204" pitchFamily="34" charset="0"/>
                <a:cs typeface="Calibri" panose="020F0502020204030204" pitchFamily="34" charset="0"/>
              </a:rPr>
              <a:t>Uses of infinitives: modal verbs</a:t>
            </a:r>
            <a:endParaRPr lang="fr-FR" kern="0" dirty="0"/>
          </a:p>
        </p:txBody>
      </p:sp>
      <p:sp>
        <p:nvSpPr>
          <p:cNvPr id="27" name="TextBox 26">
            <a:extLst>
              <a:ext uri="{FF2B5EF4-FFF2-40B4-BE49-F238E27FC236}">
                <a16:creationId xmlns:a16="http://schemas.microsoft.com/office/drawing/2014/main" id="{173E9FCF-C291-4EA2-96BD-AD50C5321428}"/>
              </a:ext>
            </a:extLst>
          </p:cNvPr>
          <p:cNvSpPr txBox="1"/>
          <p:nvPr/>
        </p:nvSpPr>
        <p:spPr>
          <a:xfrm>
            <a:off x="147214" y="6599062"/>
            <a:ext cx="6513238"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We can use the infinitive </a:t>
            </a:r>
            <a:r>
              <a:rPr kumimoji="0" lang="en-GB" sz="1600" b="1" i="0" u="none" strike="noStrike" kern="1200" cap="none" spc="0" normalizeH="0" noProof="0" dirty="0">
                <a:ln>
                  <a:noFill/>
                </a:ln>
                <a:effectLst/>
                <a:uLnTx/>
                <a:uFillTx/>
                <a:latin typeface="Century Gothic" panose="020F0302020204030204"/>
                <a:ea typeface="+mn-ea"/>
                <a:cs typeface="+mn-cs"/>
              </a:rPr>
              <a:t>after a modal verb</a:t>
            </a:r>
            <a:r>
              <a:rPr kumimoji="0" lang="en-GB" sz="1600" i="0" u="none" strike="noStrike" kern="1200" cap="none" spc="0" normalizeH="0" noProof="0" dirty="0">
                <a:ln>
                  <a:noFill/>
                </a:ln>
                <a:effectLst/>
                <a:uLnTx/>
                <a:uFillTx/>
                <a:latin typeface="Century Gothic" panose="020F0302020204030204"/>
                <a:ea typeface="+mn-ea"/>
                <a:cs typeface="+mn-cs"/>
              </a:rPr>
              <a:t>. </a:t>
            </a:r>
            <a:r>
              <a:rPr kumimoji="0" lang="en-GB" sz="1600" b="0" i="0" u="none" strike="noStrike" kern="1200" cap="none" spc="0" normalizeH="0" baseline="0" noProof="0" dirty="0">
                <a:ln>
                  <a:noFill/>
                </a:ln>
                <a:effectLst/>
                <a:uLnTx/>
                <a:uFillTx/>
                <a:latin typeface="Century Gothic" panose="020F0302020204030204"/>
                <a:ea typeface="+mn-ea"/>
                <a:cs typeface="+mn-cs"/>
              </a:rPr>
              <a:t>The </a:t>
            </a:r>
            <a:r>
              <a:rPr kumimoji="0" lang="en-GB" sz="1600" b="1" i="0" u="none" strike="noStrike" kern="1200" cap="none" spc="0" normalizeH="0" baseline="0" noProof="0" dirty="0">
                <a:ln>
                  <a:noFill/>
                </a:ln>
                <a:effectLst/>
                <a:uLnTx/>
                <a:uFillTx/>
                <a:latin typeface="Century Gothic" panose="020F0302020204030204"/>
                <a:ea typeface="+mn-ea"/>
                <a:cs typeface="+mn-cs"/>
              </a:rPr>
              <a:t>English translation </a:t>
            </a:r>
            <a:r>
              <a:rPr kumimoji="0" lang="en-GB" sz="1600" i="0" u="none" strike="noStrike" kern="1200" cap="none" spc="0" normalizeH="0" baseline="0" noProof="0" dirty="0">
                <a:ln>
                  <a:noFill/>
                </a:ln>
                <a:effectLst/>
                <a:uLnTx/>
                <a:uFillTx/>
                <a:latin typeface="Century Gothic" panose="020F0302020204030204"/>
                <a:ea typeface="+mn-ea"/>
                <a:cs typeface="+mn-cs"/>
              </a:rPr>
              <a:t>of the </a:t>
            </a:r>
            <a:r>
              <a:rPr kumimoji="0" lang="en-GB" sz="1600" b="1" i="0" u="none" strike="noStrike" kern="1200" cap="none" spc="0" normalizeH="0" baseline="0" noProof="0" dirty="0">
                <a:ln>
                  <a:noFill/>
                </a:ln>
                <a:effectLst/>
                <a:uLnTx/>
                <a:uFillTx/>
                <a:latin typeface="Century Gothic" panose="020F0302020204030204"/>
                <a:ea typeface="+mn-ea"/>
                <a:cs typeface="+mn-cs"/>
              </a:rPr>
              <a:t>infinitive changes</a:t>
            </a:r>
            <a:r>
              <a:rPr kumimoji="0" lang="en-GB" sz="1600" b="1" i="0" u="none" strike="noStrike" kern="1200" cap="none" spc="0" normalizeH="0" noProof="0" dirty="0">
                <a:ln>
                  <a:noFill/>
                </a:ln>
                <a:effectLst/>
                <a:uLnTx/>
                <a:uFillTx/>
                <a:latin typeface="Century Gothic" panose="020F0302020204030204"/>
                <a:ea typeface="+mn-ea"/>
                <a:cs typeface="+mn-cs"/>
              </a:rPr>
              <a:t> </a:t>
            </a:r>
            <a:r>
              <a:rPr kumimoji="0" lang="en-GB" sz="1600" i="0" u="none" strike="noStrike" kern="1200" cap="none" spc="0" normalizeH="0" noProof="0" dirty="0">
                <a:ln>
                  <a:noFill/>
                </a:ln>
                <a:effectLst/>
                <a:uLnTx/>
                <a:uFillTx/>
                <a:latin typeface="Century Gothic" panose="020F0302020204030204"/>
                <a:ea typeface="+mn-ea"/>
                <a:cs typeface="+mn-cs"/>
              </a:rPr>
              <a:t>depending on whether it is being used as a </a:t>
            </a:r>
            <a:r>
              <a:rPr lang="en-GB" sz="1600" dirty="0">
                <a:latin typeface="Century Gothic" panose="020F0302020204030204"/>
              </a:rPr>
              <a:t>noun or after a modal</a:t>
            </a:r>
            <a:r>
              <a:rPr kumimoji="0" lang="en-GB" sz="1600" b="0" i="0" u="none" strike="noStrike" kern="1200" cap="none" spc="0" normalizeH="0" baseline="0" noProof="0" dirty="0">
                <a:ln>
                  <a:noFill/>
                </a:ln>
                <a:effectLst/>
                <a:uLnTx/>
                <a:uFillTx/>
                <a:latin typeface="Century Gothic" panose="020F0302020204030204"/>
                <a:ea typeface="+mn-ea"/>
                <a:cs typeface="+mn-cs"/>
              </a:rPr>
              <a:t>:</a:t>
            </a:r>
          </a:p>
        </p:txBody>
      </p:sp>
      <p:sp>
        <p:nvSpPr>
          <p:cNvPr id="18" name="Title 7" descr="Grey rectangle with text: T3.2 Semaine 4">
            <a:extLst>
              <a:ext uri="{FF2B5EF4-FFF2-40B4-BE49-F238E27FC236}">
                <a16:creationId xmlns:a16="http://schemas.microsoft.com/office/drawing/2014/main" id="{391EFF9F-55F7-3643-8AAC-27907FB706CE}"/>
              </a:ext>
            </a:extLst>
          </p:cNvPr>
          <p:cNvSpPr txBox="1">
            <a:spLocks/>
          </p:cNvSpPr>
          <p:nvPr/>
        </p:nvSpPr>
        <p:spPr>
          <a:xfrm>
            <a:off x="108000" y="147854"/>
            <a:ext cx="2091458" cy="41181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T1.2 </a:t>
            </a:r>
            <a:r>
              <a:rPr lang="en-GB" sz="2000" b="1" kern="0" dirty="0" err="1">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1</a:t>
            </a:r>
            <a:endParaRPr lang="en-US" sz="2000" kern="0" dirty="0">
              <a:solidFill>
                <a:schemeClr val="bg1"/>
              </a:solidFill>
            </a:endParaRPr>
          </a:p>
        </p:txBody>
      </p:sp>
      <p:sp>
        <p:nvSpPr>
          <p:cNvPr id="34" name="TextBox 33">
            <a:extLst>
              <a:ext uri="{FF2B5EF4-FFF2-40B4-BE49-F238E27FC236}">
                <a16:creationId xmlns:a16="http://schemas.microsoft.com/office/drawing/2014/main" id="{E5EEA282-423E-F44D-86E3-78015D2A3B9C}"/>
              </a:ext>
            </a:extLst>
          </p:cNvPr>
          <p:cNvSpPr txBox="1"/>
          <p:nvPr/>
        </p:nvSpPr>
        <p:spPr>
          <a:xfrm>
            <a:off x="147214" y="7466477"/>
            <a:ext cx="6513238" cy="33855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FF6600"/>
                </a:solidFill>
                <a:effectLst/>
                <a:uLnTx/>
                <a:uFillTx/>
                <a:latin typeface="Century Gothic" panose="020F0302020204030204"/>
                <a:ea typeface="+mn-ea"/>
                <a:cs typeface="+mn-cs"/>
              </a:rPr>
              <a:t>Conduire</a:t>
            </a:r>
            <a:r>
              <a:rPr kumimoji="0" lang="en-GB" sz="1600" b="0" i="0" u="none" strike="noStrike" kern="1200" cap="none" spc="0" normalizeH="0" baseline="0" noProof="0" dirty="0">
                <a:ln>
                  <a:noFill/>
                </a:ln>
                <a:effectLst/>
                <a:uLnTx/>
                <a:uFillTx/>
                <a:latin typeface="Century Gothic" panose="020F0302020204030204"/>
                <a:ea typeface="+mn-ea"/>
                <a:cs typeface="+mn-cs"/>
              </a:rPr>
              <a:t> dans la </a:t>
            </a:r>
            <a:r>
              <a:rPr kumimoji="0" lang="en-GB" sz="1600" b="0" i="0" u="none" strike="noStrike" kern="1200" cap="none" spc="0" normalizeH="0" baseline="0" noProof="0" dirty="0" err="1">
                <a:ln>
                  <a:noFill/>
                </a:ln>
                <a:effectLst/>
                <a:uLnTx/>
                <a:uFillTx/>
                <a:latin typeface="Century Gothic" panose="020F0302020204030204"/>
                <a:ea typeface="+mn-ea"/>
                <a:cs typeface="+mn-cs"/>
              </a:rPr>
              <a:t>neige</a:t>
            </a:r>
            <a:r>
              <a:rPr kumimoji="0" lang="en-GB" sz="1600" b="0" i="0" u="none" strike="noStrike" kern="1200" cap="none" spc="0" normalizeH="0" baseline="0" noProof="0" dirty="0">
                <a:ln>
                  <a:noFill/>
                </a:ln>
                <a:effectLst/>
                <a:uLnTx/>
                <a:uFillTx/>
                <a:latin typeface="Century Gothic" panose="020F0302020204030204"/>
                <a:ea typeface="+mn-ea"/>
                <a:cs typeface="+mn-cs"/>
              </a:rPr>
              <a:t>, </a:t>
            </a:r>
            <a:r>
              <a:rPr kumimoji="0" lang="en-GB" sz="1600" b="0" i="0" u="none" strike="noStrike" kern="1200" cap="none" spc="0" normalizeH="0" baseline="0" noProof="0" dirty="0" err="1">
                <a:ln>
                  <a:noFill/>
                </a:ln>
                <a:effectLst/>
                <a:uLnTx/>
                <a:uFillTx/>
                <a:latin typeface="Century Gothic" panose="020F0302020204030204"/>
                <a:ea typeface="+mn-ea"/>
                <a:cs typeface="+mn-cs"/>
              </a:rPr>
              <a:t>c'est</a:t>
            </a:r>
            <a:r>
              <a:rPr kumimoji="0" lang="en-GB" sz="1600" b="0" i="0" u="none" strike="noStrike" kern="1200" cap="none" spc="0" normalizeH="0" baseline="0" noProof="0" dirty="0">
                <a:ln>
                  <a:noFill/>
                </a:ln>
                <a:effectLst/>
                <a:uLnTx/>
                <a:uFillTx/>
                <a:latin typeface="Century Gothic" panose="020F0302020204030204"/>
                <a:ea typeface="+mn-ea"/>
                <a:cs typeface="+mn-cs"/>
              </a:rPr>
              <a:t> difficile.</a:t>
            </a:r>
          </a:p>
        </p:txBody>
      </p:sp>
      <p:sp>
        <p:nvSpPr>
          <p:cNvPr id="35" name="TextBox 34">
            <a:extLst>
              <a:ext uri="{FF2B5EF4-FFF2-40B4-BE49-F238E27FC236}">
                <a16:creationId xmlns:a16="http://schemas.microsoft.com/office/drawing/2014/main" id="{2C400D08-8048-E44E-B5F9-0C21CB52E079}"/>
              </a:ext>
            </a:extLst>
          </p:cNvPr>
          <p:cNvSpPr txBox="1"/>
          <p:nvPr/>
        </p:nvSpPr>
        <p:spPr>
          <a:xfrm>
            <a:off x="147214" y="7841449"/>
            <a:ext cx="6513238" cy="33855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1600" b="1" i="0" u="none" strike="noStrike" kern="1200" cap="none" spc="0" normalizeH="0" baseline="0" noProof="0" dirty="0">
                <a:ln>
                  <a:noFill/>
                </a:ln>
                <a:solidFill>
                  <a:srgbClr val="FF6600"/>
                </a:solidFill>
                <a:effectLst/>
                <a:uLnTx/>
                <a:uFillTx/>
                <a:latin typeface="Century Gothic" panose="020F0302020204030204"/>
                <a:ea typeface="+mn-ea"/>
                <a:cs typeface="+mn-cs"/>
              </a:rPr>
              <a:t>Driving</a:t>
            </a:r>
            <a:r>
              <a:rPr kumimoji="0" lang="en-GB" sz="1600" b="0" i="0" u="none" strike="noStrike" kern="1200" cap="none" spc="0" normalizeH="0" baseline="0" noProof="0" dirty="0">
                <a:ln>
                  <a:noFill/>
                </a:ln>
                <a:effectLst/>
                <a:uLnTx/>
                <a:uFillTx/>
                <a:latin typeface="Century Gothic" panose="020F0302020204030204"/>
                <a:ea typeface="+mn-ea"/>
                <a:cs typeface="+mn-cs"/>
              </a:rPr>
              <a:t> in the snow is difficult.</a:t>
            </a:r>
          </a:p>
        </p:txBody>
      </p:sp>
      <p:sp>
        <p:nvSpPr>
          <p:cNvPr id="36" name="Rounded Rectangular Callout 35">
            <a:extLst>
              <a:ext uri="{FF2B5EF4-FFF2-40B4-BE49-F238E27FC236}">
                <a16:creationId xmlns:a16="http://schemas.microsoft.com/office/drawing/2014/main" id="{76A0C1ED-1213-D74F-B93A-4D4AC1283B99}"/>
              </a:ext>
            </a:extLst>
          </p:cNvPr>
          <p:cNvSpPr/>
          <p:nvPr/>
        </p:nvSpPr>
        <p:spPr>
          <a:xfrm>
            <a:off x="4239962" y="7423005"/>
            <a:ext cx="2514182" cy="830997"/>
          </a:xfrm>
          <a:prstGeom prst="wedgeRoundRectCallout">
            <a:avLst>
              <a:gd name="adj1" fmla="val -56571"/>
              <a:gd name="adj2" fmla="val -23305"/>
              <a:gd name="adj3" fmla="val 16667"/>
            </a:avLst>
          </a:prstGeom>
          <a:solidFill>
            <a:schemeClr val="accent5"/>
          </a:solidFill>
          <a:ln w="12700" cap="flat" cmpd="sng" algn="ctr">
            <a:solidFill>
              <a:schemeClr val="tx1"/>
            </a:solidFill>
            <a:prstDash val="solid"/>
            <a:miter lim="800000"/>
          </a:ln>
          <a:effectLst/>
        </p:spPr>
        <p:txBody>
          <a:bodyPr rtlCol="0" anchor="ctr"/>
          <a:lstStyle/>
          <a:p>
            <a:pPr lvl="0" algn="ctr" defTabSz="914400">
              <a:defRPr/>
            </a:pPr>
            <a:r>
              <a:rPr lang="fr-FR" sz="1400" b="1" dirty="0">
                <a:latin typeface="Century Gothic" panose="020B0502020202020204" pitchFamily="34" charset="0"/>
              </a:rPr>
              <a:t>At the </a:t>
            </a:r>
            <a:r>
              <a:rPr lang="fr-FR" sz="1400" b="1" dirty="0" err="1">
                <a:latin typeface="Century Gothic" panose="020B0502020202020204" pitchFamily="34" charset="0"/>
              </a:rPr>
              <a:t>beginning</a:t>
            </a:r>
            <a:r>
              <a:rPr lang="fr-FR" sz="1400" b="1" dirty="0">
                <a:latin typeface="Century Gothic" panose="020B0502020202020204" pitchFamily="34" charset="0"/>
              </a:rPr>
              <a:t> </a:t>
            </a:r>
            <a:r>
              <a:rPr lang="fr-FR" sz="1400" dirty="0">
                <a:latin typeface="Century Gothic" panose="020B0502020202020204" pitchFamily="34" charset="0"/>
              </a:rPr>
              <a:t>of a sentence to express a </a:t>
            </a:r>
            <a:r>
              <a:rPr lang="fr-FR" sz="1400" dirty="0" err="1">
                <a:latin typeface="Century Gothic" panose="020B0502020202020204" pitchFamily="34" charset="0"/>
              </a:rPr>
              <a:t>noun</a:t>
            </a:r>
            <a:r>
              <a:rPr lang="fr-FR" sz="1400" dirty="0">
                <a:latin typeface="Century Gothic" panose="020B0502020202020204" pitchFamily="34" charset="0"/>
              </a:rPr>
              <a:t> (</a:t>
            </a:r>
            <a:r>
              <a:rPr lang="fr-FR" sz="1400" b="1" dirty="0">
                <a:latin typeface="Century Gothic" panose="020B0502020202020204" pitchFamily="34" charset="0"/>
              </a:rPr>
              <a:t>-</a:t>
            </a:r>
            <a:r>
              <a:rPr lang="fr-FR" sz="1400" b="1" dirty="0" err="1">
                <a:latin typeface="Century Gothic" panose="020B0502020202020204" pitchFamily="34" charset="0"/>
              </a:rPr>
              <a:t>ing</a:t>
            </a:r>
            <a:r>
              <a:rPr lang="fr-FR" sz="1400" b="1" dirty="0">
                <a:latin typeface="Century Gothic" panose="020B0502020202020204" pitchFamily="34" charset="0"/>
              </a:rPr>
              <a:t> </a:t>
            </a:r>
            <a:r>
              <a:rPr lang="fr-FR" sz="1400" b="1" dirty="0" err="1">
                <a:latin typeface="Century Gothic" panose="020B0502020202020204" pitchFamily="34" charset="0"/>
              </a:rPr>
              <a:t>form</a:t>
            </a:r>
            <a:r>
              <a:rPr lang="fr-FR" sz="1400" b="1" dirty="0">
                <a:latin typeface="Century Gothic" panose="020B0502020202020204" pitchFamily="34" charset="0"/>
              </a:rPr>
              <a:t> </a:t>
            </a:r>
            <a:r>
              <a:rPr lang="fr-FR" sz="1400" dirty="0">
                <a:latin typeface="Century Gothic" panose="020B0502020202020204" pitchFamily="34" charset="0"/>
              </a:rPr>
              <a:t>in English)</a:t>
            </a:r>
          </a:p>
        </p:txBody>
      </p:sp>
      <p:sp>
        <p:nvSpPr>
          <p:cNvPr id="37" name="TextBox 36">
            <a:extLst>
              <a:ext uri="{FF2B5EF4-FFF2-40B4-BE49-F238E27FC236}">
                <a16:creationId xmlns:a16="http://schemas.microsoft.com/office/drawing/2014/main" id="{696199F9-0627-2242-91E3-A723C441738B}"/>
              </a:ext>
            </a:extLst>
          </p:cNvPr>
          <p:cNvSpPr txBox="1"/>
          <p:nvPr/>
        </p:nvSpPr>
        <p:spPr>
          <a:xfrm>
            <a:off x="147214" y="8216421"/>
            <a:ext cx="6513238" cy="338554"/>
          </a:xfrm>
          <a:prstGeom prst="rect">
            <a:avLst/>
          </a:prstGeom>
          <a:noFill/>
        </p:spPr>
        <p:txBody>
          <a:bodyPr wrap="square" rtlCol="0">
            <a:spAutoFit/>
          </a:bodyPr>
          <a:lstStyle/>
          <a:p>
            <a:pPr lvl="0" defTabSz="914400">
              <a:defRPr/>
            </a:pPr>
            <a:r>
              <a:rPr lang="en-GB" sz="1600" dirty="0">
                <a:solidFill>
                  <a:srgbClr val="000000"/>
                </a:solidFill>
                <a:latin typeface="Century Gothic" panose="020F0302020204030204"/>
              </a:rPr>
              <a:t>Il doit </a:t>
            </a:r>
            <a:r>
              <a:rPr lang="en-GB" sz="1600" b="1" dirty="0" err="1">
                <a:solidFill>
                  <a:srgbClr val="FF6600"/>
                </a:solidFill>
                <a:latin typeface="Century Gothic" panose="020F0302020204030204"/>
              </a:rPr>
              <a:t>conduire</a:t>
            </a:r>
            <a:r>
              <a:rPr lang="en-GB" sz="1600" dirty="0">
                <a:solidFill>
                  <a:srgbClr val="000000"/>
                </a:solidFill>
                <a:latin typeface="Century Gothic" panose="020F0302020204030204"/>
              </a:rPr>
              <a:t> dans la </a:t>
            </a:r>
            <a:r>
              <a:rPr lang="en-GB" sz="1600" dirty="0" err="1">
                <a:solidFill>
                  <a:srgbClr val="000000"/>
                </a:solidFill>
                <a:latin typeface="Century Gothic" panose="020F0302020204030204"/>
              </a:rPr>
              <a:t>neige</a:t>
            </a:r>
            <a:r>
              <a:rPr lang="en-GB" sz="1600" dirty="0">
                <a:solidFill>
                  <a:srgbClr val="000000"/>
                </a:solidFill>
                <a:latin typeface="Century Gothic" panose="020F0302020204030204"/>
              </a:rPr>
              <a:t>.</a:t>
            </a:r>
          </a:p>
        </p:txBody>
      </p:sp>
      <p:sp>
        <p:nvSpPr>
          <p:cNvPr id="38" name="TextBox 37">
            <a:extLst>
              <a:ext uri="{FF2B5EF4-FFF2-40B4-BE49-F238E27FC236}">
                <a16:creationId xmlns:a16="http://schemas.microsoft.com/office/drawing/2014/main" id="{C95899DB-7821-4846-A0C9-14734E7C2F7D}"/>
              </a:ext>
            </a:extLst>
          </p:cNvPr>
          <p:cNvSpPr txBox="1"/>
          <p:nvPr/>
        </p:nvSpPr>
        <p:spPr>
          <a:xfrm>
            <a:off x="147214" y="8591389"/>
            <a:ext cx="6513238" cy="338554"/>
          </a:xfrm>
          <a:prstGeom prst="rect">
            <a:avLst/>
          </a:prstGeom>
          <a:noFill/>
        </p:spPr>
        <p:txBody>
          <a:bodyPr wrap="square" rtlCol="0">
            <a:spAutoFit/>
          </a:bodyPr>
          <a:lstStyle/>
          <a:p>
            <a:pPr lvl="0" defTabSz="914400">
              <a:defRPr/>
            </a:pPr>
            <a:r>
              <a:rPr lang="en-GB" sz="1600" dirty="0">
                <a:solidFill>
                  <a:srgbClr val="000000"/>
                </a:solidFill>
                <a:latin typeface="Century Gothic" panose="020F0302020204030204"/>
              </a:rPr>
              <a:t>He must/has to</a:t>
            </a:r>
            <a:r>
              <a:rPr lang="en-GB" sz="1600" dirty="0">
                <a:solidFill>
                  <a:srgbClr val="FF6600"/>
                </a:solidFill>
                <a:latin typeface="Century Gothic" panose="020F0302020204030204"/>
              </a:rPr>
              <a:t> </a:t>
            </a:r>
            <a:r>
              <a:rPr lang="en-GB" sz="1600" b="1" dirty="0">
                <a:solidFill>
                  <a:srgbClr val="FF6600"/>
                </a:solidFill>
                <a:latin typeface="Century Gothic" panose="020F0302020204030204"/>
              </a:rPr>
              <a:t>drive</a:t>
            </a:r>
            <a:r>
              <a:rPr lang="en-GB" sz="1600" dirty="0">
                <a:solidFill>
                  <a:srgbClr val="FF6600"/>
                </a:solidFill>
                <a:latin typeface="Century Gothic" panose="020F0302020204030204"/>
              </a:rPr>
              <a:t> </a:t>
            </a:r>
            <a:r>
              <a:rPr lang="en-GB" sz="1600" dirty="0">
                <a:solidFill>
                  <a:srgbClr val="000000"/>
                </a:solidFill>
                <a:latin typeface="Century Gothic" panose="020F0302020204030204"/>
              </a:rPr>
              <a:t>in the snow.</a:t>
            </a:r>
            <a:endParaRPr lang="fr-FR" dirty="0">
              <a:solidFill>
                <a:srgbClr val="000000"/>
              </a:solidFill>
            </a:endParaRPr>
          </a:p>
        </p:txBody>
      </p:sp>
      <p:sp>
        <p:nvSpPr>
          <p:cNvPr id="40" name="Rounded Rectangular Callout 39">
            <a:extLst>
              <a:ext uri="{FF2B5EF4-FFF2-40B4-BE49-F238E27FC236}">
                <a16:creationId xmlns:a16="http://schemas.microsoft.com/office/drawing/2014/main" id="{EDFF7EFA-9D4D-C34B-AFBB-2C526D8D65DE}"/>
              </a:ext>
            </a:extLst>
          </p:cNvPr>
          <p:cNvSpPr/>
          <p:nvPr/>
        </p:nvSpPr>
        <p:spPr>
          <a:xfrm>
            <a:off x="4239962" y="8345168"/>
            <a:ext cx="2059238" cy="584776"/>
          </a:xfrm>
          <a:prstGeom prst="wedgeRoundRectCallout">
            <a:avLst>
              <a:gd name="adj1" fmla="val -56571"/>
              <a:gd name="adj2" fmla="val -23305"/>
              <a:gd name="adj3" fmla="val 16667"/>
            </a:avLst>
          </a:prstGeom>
          <a:solidFill>
            <a:schemeClr val="accent5"/>
          </a:solidFill>
          <a:ln w="12700" cap="flat" cmpd="sng" algn="ctr">
            <a:solidFill>
              <a:schemeClr val="tx1"/>
            </a:solidFill>
            <a:prstDash val="solid"/>
            <a:miter lim="800000"/>
          </a:ln>
          <a:effectLst/>
        </p:spPr>
        <p:txBody>
          <a:bodyPr rtlCol="0" anchor="ctr"/>
          <a:lstStyle/>
          <a:p>
            <a:pPr lvl="0" algn="ctr" defTabSz="914400">
              <a:defRPr/>
            </a:pPr>
            <a:r>
              <a:rPr lang="fr-FR" sz="1400" dirty="0" err="1">
                <a:latin typeface="Century Gothic" panose="020B0502020202020204" pitchFamily="34" charset="0"/>
              </a:rPr>
              <a:t>After</a:t>
            </a:r>
            <a:r>
              <a:rPr lang="fr-FR" sz="1400" dirty="0">
                <a:latin typeface="Century Gothic" panose="020B0502020202020204" pitchFamily="34" charset="0"/>
              </a:rPr>
              <a:t> a </a:t>
            </a:r>
            <a:r>
              <a:rPr lang="fr-FR" sz="1400" b="1" dirty="0">
                <a:latin typeface="Century Gothic" panose="020B0502020202020204" pitchFamily="34" charset="0"/>
              </a:rPr>
              <a:t>modal </a:t>
            </a:r>
            <a:r>
              <a:rPr lang="fr-FR" sz="1400" b="1" dirty="0" err="1">
                <a:latin typeface="Century Gothic" panose="020B0502020202020204" pitchFamily="34" charset="0"/>
              </a:rPr>
              <a:t>verb</a:t>
            </a:r>
            <a:r>
              <a:rPr lang="fr-FR" sz="1400" b="1" dirty="0">
                <a:latin typeface="Century Gothic" panose="020B0502020202020204" pitchFamily="34" charset="0"/>
              </a:rPr>
              <a:t> </a:t>
            </a:r>
            <a:br>
              <a:rPr lang="fr-FR" sz="1400" b="1" dirty="0">
                <a:latin typeface="Century Gothic" panose="020B0502020202020204" pitchFamily="34" charset="0"/>
              </a:rPr>
            </a:br>
            <a:r>
              <a:rPr lang="fr-FR" sz="1400" dirty="0">
                <a:latin typeface="Century Gothic" panose="020B0502020202020204" pitchFamily="34" charset="0"/>
              </a:rPr>
              <a:t>(</a:t>
            </a:r>
            <a:r>
              <a:rPr lang="fr-FR" sz="1400" b="1" dirty="0">
                <a:latin typeface="Century Gothic" panose="020B0502020202020204" pitchFamily="34" charset="0"/>
              </a:rPr>
              <a:t>short </a:t>
            </a:r>
            <a:r>
              <a:rPr lang="fr-FR" sz="1400" b="1" dirty="0" err="1">
                <a:latin typeface="Century Gothic" panose="020B0502020202020204" pitchFamily="34" charset="0"/>
              </a:rPr>
              <a:t>form</a:t>
            </a:r>
            <a:r>
              <a:rPr lang="fr-FR" sz="1400" dirty="0">
                <a:latin typeface="Century Gothic" panose="020B0502020202020204" pitchFamily="34" charset="0"/>
              </a:rPr>
              <a:t> in English)</a:t>
            </a:r>
            <a:endParaRPr lang="fr-FR" sz="1400" b="1" dirty="0">
              <a:latin typeface="Century Gothic" panose="020B0502020202020204" pitchFamily="34" charset="0"/>
            </a:endParaRPr>
          </a:p>
        </p:txBody>
      </p:sp>
      <p:sp>
        <p:nvSpPr>
          <p:cNvPr id="41" name="Slide Number Placeholder 1">
            <a:extLst>
              <a:ext uri="{FF2B5EF4-FFF2-40B4-BE49-F238E27FC236}">
                <a16:creationId xmlns:a16="http://schemas.microsoft.com/office/drawing/2014/main" id="{D0DCB7B5-A473-014C-8BD7-A85E1DDDD2BC}"/>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29</a:t>
            </a:r>
          </a:p>
        </p:txBody>
      </p:sp>
    </p:spTree>
    <p:extLst>
      <p:ext uri="{BB962C8B-B14F-4D97-AF65-F5344CB8AC3E}">
        <p14:creationId xmlns:p14="http://schemas.microsoft.com/office/powerpoint/2010/main" val="1211278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70749875-DE54-46CD-9929-883657FA7C40}"/>
              </a:ext>
            </a:extLst>
          </p:cNvPr>
          <p:cNvSpPr>
            <a:spLocks noGrp="1"/>
          </p:cNvSpPr>
          <p:nvPr>
            <p:ph type="title" idx="4294967295"/>
          </p:nvPr>
        </p:nvSpPr>
        <p:spPr>
          <a:xfrm>
            <a:off x="156628" y="-1529055"/>
            <a:ext cx="6172200" cy="1524000"/>
          </a:xfrm>
        </p:spPr>
        <p:txBody>
          <a:bodyPr/>
          <a:lstStyle/>
          <a:p>
            <a:r>
              <a:rPr lang="fr-FR" dirty="0" err="1"/>
              <a:t>Talking</a:t>
            </a:r>
            <a:r>
              <a:rPr lang="fr-FR" dirty="0"/>
              <a:t> about </a:t>
            </a:r>
            <a:r>
              <a:rPr lang="fr-FR" dirty="0" err="1"/>
              <a:t>travel</a:t>
            </a:r>
            <a:r>
              <a:rPr lang="fr-FR" dirty="0"/>
              <a:t> </a:t>
            </a:r>
            <a:r>
              <a:rPr lang="fr-FR" dirty="0" err="1"/>
              <a:t>activities</a:t>
            </a:r>
            <a:r>
              <a:rPr lang="fr-FR" baseline="0" dirty="0"/>
              <a:t> in France</a:t>
            </a:r>
            <a:endParaRPr lang="fr-FR" dirty="0"/>
          </a:p>
        </p:txBody>
      </p:sp>
      <p:sp>
        <p:nvSpPr>
          <p:cNvPr id="8" name="Rectangle 7">
            <a:extLst>
              <a:ext uri="{FF2B5EF4-FFF2-40B4-BE49-F238E27FC236}">
                <a16:creationId xmlns:a16="http://schemas.microsoft.com/office/drawing/2014/main" id="{2F14BD84-93DF-4E26-855D-F5B0B827BA1E}"/>
              </a:ext>
            </a:extLst>
          </p:cNvPr>
          <p:cNvSpPr/>
          <p:nvPr/>
        </p:nvSpPr>
        <p:spPr>
          <a:xfrm>
            <a:off x="68345" y="191430"/>
            <a:ext cx="3863558" cy="369332"/>
          </a:xfrm>
          <a:prstGeom prst="rect">
            <a:avLst/>
          </a:prstGeom>
        </p:spPr>
        <p:txBody>
          <a:bodyPr wrap="none">
            <a:spAutoFit/>
          </a:bodyPr>
          <a:lstStyle/>
          <a:p>
            <a:pPr marL="0" marR="0" lvl="0" indent="0" algn="l" defTabSz="914400" rtl="0" eaLnBrk="1" fontAlgn="base" latinLnBrk="0" hangingPunct="1">
              <a:spcBef>
                <a:spcPct val="0"/>
              </a:spcBef>
              <a:spcAft>
                <a:spcPct val="0"/>
              </a:spcAft>
              <a:buClrTx/>
              <a:buSzTx/>
              <a:buFontTx/>
              <a:buNone/>
              <a:tabLst/>
              <a:defRPr/>
            </a:pPr>
            <a:r>
              <a:rPr lang="en-GB" b="1" dirty="0">
                <a:solidFill>
                  <a:srgbClr val="000000"/>
                </a:solidFill>
                <a:latin typeface="Century Gothic" panose="020B0502020202020204" pitchFamily="34" charset="0"/>
                <a:cs typeface="Calibri" panose="020F0502020204030204" pitchFamily="34" charset="0"/>
              </a:rPr>
              <a:t>Uses of infinitives: aimer and </a:t>
            </a:r>
            <a:r>
              <a:rPr lang="en-GB" b="1" dirty="0" err="1">
                <a:solidFill>
                  <a:srgbClr val="000000"/>
                </a:solidFill>
                <a:latin typeface="Century Gothic" panose="020B0502020202020204" pitchFamily="34" charset="0"/>
                <a:cs typeface="Calibri" panose="020F0502020204030204" pitchFamily="34" charset="0"/>
              </a:rPr>
              <a:t>aller</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71F1CAD0-0AD2-EC4A-9BEB-7FE0EB6A13D2}"/>
              </a:ext>
            </a:extLst>
          </p:cNvPr>
          <p:cNvSpPr/>
          <p:nvPr/>
        </p:nvSpPr>
        <p:spPr>
          <a:xfrm>
            <a:off x="5029435" y="14207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9FEB9D47-9AB8-4A64-9B61-5D7F6E80E777}"/>
              </a:ext>
            </a:extLst>
          </p:cNvPr>
          <p:cNvSpPr txBox="1"/>
          <p:nvPr/>
        </p:nvSpPr>
        <p:spPr>
          <a:xfrm>
            <a:off x="68345" y="596932"/>
            <a:ext cx="6513238" cy="584775"/>
          </a:xfrm>
          <a:prstGeom prst="rect">
            <a:avLst/>
          </a:prstGeom>
          <a:noFill/>
        </p:spPr>
        <p:txBody>
          <a:bodyPr wrap="square" rtlCol="0">
            <a:spAutoFit/>
          </a:bodyPr>
          <a:lstStyle/>
          <a:p>
            <a:pPr lvl="0">
              <a:defRPr/>
            </a:pPr>
            <a:r>
              <a:rPr lang="en-GB" sz="1600" dirty="0">
                <a:latin typeface="Century Gothic" panose="020B0502020202020204" pitchFamily="34" charset="0"/>
              </a:rPr>
              <a:t>We also use the infinitive </a:t>
            </a:r>
            <a:r>
              <a:rPr lang="en-GB" sz="1600" b="1" dirty="0">
                <a:latin typeface="Century Gothic" panose="020B0502020202020204" pitchFamily="34" charset="0"/>
              </a:rPr>
              <a:t>after ‘aimer’ </a:t>
            </a:r>
            <a:r>
              <a:rPr lang="en-GB" sz="1600" dirty="0">
                <a:latin typeface="Century Gothic" panose="020B0502020202020204" pitchFamily="34" charset="0"/>
              </a:rPr>
              <a:t>and </a:t>
            </a:r>
            <a:r>
              <a:rPr lang="en-GB" sz="1600" b="1" dirty="0">
                <a:latin typeface="Century Gothic" panose="020B0502020202020204" pitchFamily="34" charset="0"/>
              </a:rPr>
              <a:t>‘</a:t>
            </a:r>
            <a:r>
              <a:rPr lang="en-GB" sz="1600" b="1" dirty="0" err="1">
                <a:latin typeface="Century Gothic" panose="020B0502020202020204" pitchFamily="34" charset="0"/>
              </a:rPr>
              <a:t>aller</a:t>
            </a:r>
            <a:r>
              <a:rPr lang="en-GB" sz="1600" b="1" dirty="0">
                <a:latin typeface="Century Gothic" panose="020B0502020202020204" pitchFamily="34" charset="0"/>
              </a:rPr>
              <a:t>’</a:t>
            </a:r>
            <a:r>
              <a:rPr lang="en-GB" sz="1600" dirty="0">
                <a:latin typeface="Century Gothic" panose="020B0502020202020204" pitchFamily="34" charset="0"/>
              </a:rPr>
              <a:t>. The </a:t>
            </a:r>
            <a:r>
              <a:rPr lang="en-GB" sz="1600" b="1" dirty="0">
                <a:latin typeface="Century Gothic" panose="020B0502020202020204" pitchFamily="34" charset="0"/>
              </a:rPr>
              <a:t>English translation</a:t>
            </a:r>
            <a:r>
              <a:rPr lang="en-GB" sz="1600" dirty="0">
                <a:latin typeface="Century Gothic" panose="020B0502020202020204" pitchFamily="34" charset="0"/>
              </a:rPr>
              <a:t> of the infinitive depends on the context.</a:t>
            </a:r>
          </a:p>
        </p:txBody>
      </p:sp>
      <p:sp>
        <p:nvSpPr>
          <p:cNvPr id="17" name="TextBox 16">
            <a:extLst>
              <a:ext uri="{FF2B5EF4-FFF2-40B4-BE49-F238E27FC236}">
                <a16:creationId xmlns:a16="http://schemas.microsoft.com/office/drawing/2014/main" id="{6F349904-6563-4324-AD01-8810AB1DF108}"/>
              </a:ext>
            </a:extLst>
          </p:cNvPr>
          <p:cNvSpPr txBox="1"/>
          <p:nvPr/>
        </p:nvSpPr>
        <p:spPr>
          <a:xfrm>
            <a:off x="68345" y="1217877"/>
            <a:ext cx="6513238" cy="338554"/>
          </a:xfrm>
          <a:prstGeom prst="rect">
            <a:avLst/>
          </a:prstGeom>
          <a:noFill/>
        </p:spPr>
        <p:txBody>
          <a:bodyPr wrap="square" rtlCol="0">
            <a:spAutoFit/>
          </a:bodyPr>
          <a:lstStyle/>
          <a:p>
            <a:pPr lvl="0" defTabSz="914400">
              <a:defRPr/>
            </a:pPr>
            <a:r>
              <a:rPr lang="en-GB" sz="1600" dirty="0">
                <a:solidFill>
                  <a:srgbClr val="000000"/>
                </a:solidFill>
                <a:latin typeface="Century Gothic" panose="020B0502020202020204" pitchFamily="34" charset="0"/>
              </a:rPr>
              <a:t>Il </a:t>
            </a:r>
            <a:r>
              <a:rPr lang="en-GB" sz="1600" dirty="0" err="1">
                <a:solidFill>
                  <a:srgbClr val="000000"/>
                </a:solidFill>
                <a:latin typeface="Century Gothic" panose="020B0502020202020204" pitchFamily="34" charset="0"/>
              </a:rPr>
              <a:t>va</a:t>
            </a:r>
            <a:r>
              <a:rPr lang="en-GB" sz="1600" dirty="0">
                <a:solidFill>
                  <a:srgbClr val="000000"/>
                </a:solidFill>
                <a:latin typeface="Century Gothic" panose="020B0502020202020204" pitchFamily="34" charset="0"/>
              </a:rPr>
              <a:t> </a:t>
            </a:r>
            <a:r>
              <a:rPr lang="en-GB" sz="1600" b="1" dirty="0" err="1">
                <a:solidFill>
                  <a:srgbClr val="FF6600"/>
                </a:solidFill>
                <a:latin typeface="Century Gothic" panose="020B0502020202020204" pitchFamily="34" charset="0"/>
              </a:rPr>
              <a:t>conduire</a:t>
            </a:r>
            <a:r>
              <a:rPr lang="en-GB" sz="1600" dirty="0">
                <a:solidFill>
                  <a:srgbClr val="000000"/>
                </a:solidFill>
                <a:latin typeface="Century Gothic" panose="020B0502020202020204" pitchFamily="34" charset="0"/>
              </a:rPr>
              <a:t> dans la </a:t>
            </a:r>
            <a:r>
              <a:rPr lang="en-GB" sz="1600" dirty="0" err="1">
                <a:solidFill>
                  <a:srgbClr val="000000"/>
                </a:solidFill>
                <a:latin typeface="Century Gothic" panose="020B0502020202020204" pitchFamily="34" charset="0"/>
              </a:rPr>
              <a:t>neige</a:t>
            </a:r>
            <a:r>
              <a:rPr lang="en-GB" sz="1600" dirty="0">
                <a:solidFill>
                  <a:srgbClr val="000000"/>
                </a:solidFill>
                <a:latin typeface="Century Gothic" panose="020B0502020202020204" pitchFamily="34" charset="0"/>
              </a:rPr>
              <a:t>.</a:t>
            </a:r>
          </a:p>
        </p:txBody>
      </p:sp>
      <p:sp>
        <p:nvSpPr>
          <p:cNvPr id="30" name="TextBox 29">
            <a:extLst>
              <a:ext uri="{FF2B5EF4-FFF2-40B4-BE49-F238E27FC236}">
                <a16:creationId xmlns:a16="http://schemas.microsoft.com/office/drawing/2014/main" id="{9A585DAC-20E3-EF47-BC9E-8596841D3104}"/>
              </a:ext>
            </a:extLst>
          </p:cNvPr>
          <p:cNvSpPr txBox="1"/>
          <p:nvPr/>
        </p:nvSpPr>
        <p:spPr>
          <a:xfrm>
            <a:off x="68345" y="1592601"/>
            <a:ext cx="6513238" cy="338554"/>
          </a:xfrm>
          <a:prstGeom prst="rect">
            <a:avLst/>
          </a:prstGeom>
          <a:noFill/>
        </p:spPr>
        <p:txBody>
          <a:bodyPr wrap="square" rtlCol="0">
            <a:spAutoFit/>
          </a:bodyPr>
          <a:lstStyle/>
          <a:p>
            <a:pPr lvl="0" defTabSz="914400">
              <a:defRPr/>
            </a:pPr>
            <a:r>
              <a:rPr lang="en-GB" sz="1600" dirty="0">
                <a:solidFill>
                  <a:srgbClr val="000000"/>
                </a:solidFill>
                <a:latin typeface="Century Gothic" panose="020B0502020202020204" pitchFamily="34" charset="0"/>
              </a:rPr>
              <a:t>He is going </a:t>
            </a:r>
            <a:r>
              <a:rPr lang="en-GB" sz="1600" b="1" dirty="0">
                <a:solidFill>
                  <a:srgbClr val="FF6600"/>
                </a:solidFill>
                <a:latin typeface="Century Gothic" panose="020B0502020202020204" pitchFamily="34" charset="0"/>
              </a:rPr>
              <a:t>to</a:t>
            </a:r>
            <a:r>
              <a:rPr lang="en-GB" sz="1600" dirty="0">
                <a:solidFill>
                  <a:srgbClr val="FF6600"/>
                </a:solidFill>
                <a:latin typeface="Century Gothic" panose="020B0502020202020204" pitchFamily="34" charset="0"/>
              </a:rPr>
              <a:t> </a:t>
            </a:r>
            <a:r>
              <a:rPr lang="en-GB" sz="1600" b="1" dirty="0">
                <a:solidFill>
                  <a:srgbClr val="FF6600"/>
                </a:solidFill>
                <a:latin typeface="Century Gothic" panose="020B0502020202020204" pitchFamily="34" charset="0"/>
              </a:rPr>
              <a:t>drive </a:t>
            </a:r>
            <a:r>
              <a:rPr lang="en-GB" sz="1600" dirty="0">
                <a:solidFill>
                  <a:srgbClr val="000000"/>
                </a:solidFill>
                <a:latin typeface="Century Gothic" panose="020B0502020202020204" pitchFamily="34" charset="0"/>
              </a:rPr>
              <a:t>in the snow.</a:t>
            </a:r>
          </a:p>
        </p:txBody>
      </p:sp>
      <p:sp>
        <p:nvSpPr>
          <p:cNvPr id="35" name="Rounded Rectangular Callout 34">
            <a:extLst>
              <a:ext uri="{FF2B5EF4-FFF2-40B4-BE49-F238E27FC236}">
                <a16:creationId xmlns:a16="http://schemas.microsoft.com/office/drawing/2014/main" id="{7AF308BE-8485-AC4A-ACC2-BF2EE63A499F}"/>
              </a:ext>
            </a:extLst>
          </p:cNvPr>
          <p:cNvSpPr/>
          <p:nvPr/>
        </p:nvSpPr>
        <p:spPr>
          <a:xfrm>
            <a:off x="3861821" y="1239710"/>
            <a:ext cx="2901844" cy="830997"/>
          </a:xfrm>
          <a:prstGeom prst="wedgeRoundRectCallout">
            <a:avLst>
              <a:gd name="adj1" fmla="val -56571"/>
              <a:gd name="adj2" fmla="val -23305"/>
              <a:gd name="adj3" fmla="val 16667"/>
            </a:avLst>
          </a:prstGeom>
          <a:solidFill>
            <a:schemeClr val="accent5"/>
          </a:solidFill>
          <a:ln w="12700" cap="flat" cmpd="sng" algn="ctr">
            <a:solidFill>
              <a:schemeClr val="tx1"/>
            </a:solidFill>
            <a:prstDash val="solid"/>
            <a:miter lim="800000"/>
          </a:ln>
          <a:effectLst/>
        </p:spPr>
        <p:txBody>
          <a:bodyPr rtlCol="0" anchor="ctr"/>
          <a:lstStyle/>
          <a:p>
            <a:pPr lvl="0" algn="ctr">
              <a:defRPr/>
            </a:pPr>
            <a:r>
              <a:rPr lang="fr-FR" sz="1400" dirty="0" err="1">
                <a:latin typeface="Century Gothic" panose="020B0502020202020204" pitchFamily="34" charset="0"/>
              </a:rPr>
              <a:t>After</a:t>
            </a:r>
            <a:r>
              <a:rPr lang="fr-FR" sz="1400" dirty="0">
                <a:latin typeface="Century Gothic" panose="020B0502020202020204" pitchFamily="34" charset="0"/>
              </a:rPr>
              <a:t> the </a:t>
            </a:r>
            <a:r>
              <a:rPr lang="fr-FR" sz="1400" b="1" dirty="0" err="1">
                <a:latin typeface="Century Gothic" panose="020B0502020202020204" pitchFamily="34" charset="0"/>
              </a:rPr>
              <a:t>present</a:t>
            </a:r>
            <a:r>
              <a:rPr lang="fr-FR" sz="1400" b="1" dirty="0">
                <a:latin typeface="Century Gothic" panose="020B0502020202020204" pitchFamily="34" charset="0"/>
              </a:rPr>
              <a:t> </a:t>
            </a:r>
            <a:r>
              <a:rPr lang="fr-FR" sz="1400" b="1" dirty="0" err="1">
                <a:latin typeface="Century Gothic" panose="020B0502020202020204" pitchFamily="34" charset="0"/>
              </a:rPr>
              <a:t>tense</a:t>
            </a:r>
            <a:r>
              <a:rPr lang="fr-FR" sz="1400" b="1" dirty="0">
                <a:latin typeface="Century Gothic" panose="020B0502020202020204" pitchFamily="34" charset="0"/>
              </a:rPr>
              <a:t> of </a:t>
            </a:r>
            <a:r>
              <a:rPr lang="fr-FR" sz="1400" b="1" i="1" dirty="0">
                <a:latin typeface="Century Gothic" panose="020B0502020202020204" pitchFamily="34" charset="0"/>
              </a:rPr>
              <a:t>aller</a:t>
            </a:r>
            <a:r>
              <a:rPr lang="fr-FR" sz="1400" b="1" dirty="0">
                <a:latin typeface="Century Gothic" panose="020B0502020202020204" pitchFamily="34" charset="0"/>
              </a:rPr>
              <a:t> </a:t>
            </a:r>
            <a:r>
              <a:rPr lang="fr-FR" sz="1400" dirty="0">
                <a:latin typeface="Century Gothic" panose="020B0502020202020204" pitchFamily="34" charset="0"/>
              </a:rPr>
              <a:t>to </a:t>
            </a:r>
            <a:r>
              <a:rPr lang="fr-FR" sz="1400" dirty="0" err="1">
                <a:latin typeface="Century Gothic" panose="020B0502020202020204" pitchFamily="34" charset="0"/>
              </a:rPr>
              <a:t>describe</a:t>
            </a:r>
            <a:r>
              <a:rPr lang="fr-FR" sz="1400" dirty="0">
                <a:latin typeface="Century Gothic" panose="020B0502020202020204" pitchFamily="34" charset="0"/>
              </a:rPr>
              <a:t> a </a:t>
            </a:r>
            <a:r>
              <a:rPr lang="fr-FR" sz="1400" b="1" dirty="0">
                <a:latin typeface="Century Gothic" panose="020B0502020202020204" pitchFamily="34" charset="0"/>
              </a:rPr>
              <a:t>future action </a:t>
            </a:r>
            <a:br>
              <a:rPr lang="fr-FR" sz="1400" b="1" dirty="0">
                <a:latin typeface="Century Gothic" panose="020B0502020202020204" pitchFamily="34" charset="0"/>
              </a:rPr>
            </a:br>
            <a:r>
              <a:rPr lang="fr-FR" sz="1400" dirty="0">
                <a:latin typeface="Century Gothic" panose="020B0502020202020204" pitchFamily="34" charset="0"/>
              </a:rPr>
              <a:t>(</a:t>
            </a:r>
            <a:r>
              <a:rPr lang="fr-FR" sz="1400" b="1" dirty="0">
                <a:latin typeface="Century Gothic" panose="020B0502020202020204" pitchFamily="34" charset="0"/>
              </a:rPr>
              <a:t>‘to</a:t>
            </a:r>
            <a:r>
              <a:rPr lang="fr-FR" sz="1400" dirty="0">
                <a:latin typeface="Century Gothic" panose="020B0502020202020204" pitchFamily="34" charset="0"/>
              </a:rPr>
              <a:t>’ </a:t>
            </a:r>
            <a:r>
              <a:rPr lang="fr-FR" sz="1400" b="1" dirty="0" err="1">
                <a:latin typeface="Century Gothic" panose="020B0502020202020204" pitchFamily="34" charset="0"/>
              </a:rPr>
              <a:t>form</a:t>
            </a:r>
            <a:r>
              <a:rPr lang="fr-FR" sz="1400" dirty="0">
                <a:latin typeface="Century Gothic" panose="020B0502020202020204" pitchFamily="34" charset="0"/>
              </a:rPr>
              <a:t> in English)</a:t>
            </a:r>
            <a:endParaRPr lang="fr-FR" sz="1400" b="1" dirty="0">
              <a:latin typeface="Century Gothic" panose="020B0502020202020204" pitchFamily="34" charset="0"/>
            </a:endParaRPr>
          </a:p>
        </p:txBody>
      </p:sp>
      <p:sp>
        <p:nvSpPr>
          <p:cNvPr id="18" name="TextBox 17">
            <a:extLst>
              <a:ext uri="{FF2B5EF4-FFF2-40B4-BE49-F238E27FC236}">
                <a16:creationId xmlns:a16="http://schemas.microsoft.com/office/drawing/2014/main" id="{93E0745C-498E-428C-B2EC-2FB13F4BCFB2}"/>
              </a:ext>
            </a:extLst>
          </p:cNvPr>
          <p:cNvSpPr txBox="1"/>
          <p:nvPr/>
        </p:nvSpPr>
        <p:spPr>
          <a:xfrm>
            <a:off x="68345" y="1967325"/>
            <a:ext cx="6513238" cy="338554"/>
          </a:xfrm>
          <a:prstGeom prst="rect">
            <a:avLst/>
          </a:prstGeom>
          <a:noFill/>
        </p:spPr>
        <p:txBody>
          <a:bodyPr wrap="square" rtlCol="0">
            <a:spAutoFit/>
          </a:bodyPr>
          <a:lstStyle/>
          <a:p>
            <a:pPr lvl="0">
              <a:defRPr/>
            </a:pPr>
            <a:r>
              <a:rPr lang="en-GB" sz="1600" dirty="0">
                <a:solidFill>
                  <a:srgbClr val="000000"/>
                </a:solidFill>
                <a:latin typeface="Century Gothic" panose="020B0502020202020204" pitchFamily="34" charset="0"/>
              </a:rPr>
              <a:t>Il </a:t>
            </a:r>
            <a:r>
              <a:rPr lang="en-GB" sz="1600" dirty="0" err="1">
                <a:solidFill>
                  <a:srgbClr val="000000"/>
                </a:solidFill>
                <a:latin typeface="Century Gothic" panose="020B0502020202020204" pitchFamily="34" charset="0"/>
              </a:rPr>
              <a:t>aime</a:t>
            </a:r>
            <a:r>
              <a:rPr lang="en-GB" sz="1600" dirty="0">
                <a:solidFill>
                  <a:srgbClr val="000000"/>
                </a:solidFill>
                <a:latin typeface="Century Gothic" panose="020B0502020202020204" pitchFamily="34" charset="0"/>
              </a:rPr>
              <a:t> </a:t>
            </a:r>
            <a:r>
              <a:rPr lang="en-GB" sz="1600" b="1" dirty="0" err="1">
                <a:solidFill>
                  <a:srgbClr val="FF6600"/>
                </a:solidFill>
                <a:latin typeface="Century Gothic" panose="020B0502020202020204" pitchFamily="34" charset="0"/>
              </a:rPr>
              <a:t>conduire</a:t>
            </a:r>
            <a:r>
              <a:rPr lang="en-GB" sz="1600" dirty="0">
                <a:solidFill>
                  <a:srgbClr val="000000"/>
                </a:solidFill>
                <a:latin typeface="Century Gothic" panose="020B0502020202020204" pitchFamily="34" charset="0"/>
              </a:rPr>
              <a:t> dans la </a:t>
            </a:r>
            <a:r>
              <a:rPr lang="en-GB" sz="1600" dirty="0" err="1">
                <a:solidFill>
                  <a:srgbClr val="000000"/>
                </a:solidFill>
                <a:latin typeface="Century Gothic" panose="020B0502020202020204" pitchFamily="34" charset="0"/>
              </a:rPr>
              <a:t>neige</a:t>
            </a:r>
            <a:r>
              <a:rPr lang="en-GB" sz="1600" dirty="0">
                <a:solidFill>
                  <a:srgbClr val="000000"/>
                </a:solidFill>
                <a:latin typeface="Century Gothic" panose="020B0502020202020204" pitchFamily="34" charset="0"/>
              </a:rPr>
              <a:t>.</a:t>
            </a:r>
          </a:p>
        </p:txBody>
      </p:sp>
      <p:sp>
        <p:nvSpPr>
          <p:cNvPr id="31" name="TextBox 30">
            <a:extLst>
              <a:ext uri="{FF2B5EF4-FFF2-40B4-BE49-F238E27FC236}">
                <a16:creationId xmlns:a16="http://schemas.microsoft.com/office/drawing/2014/main" id="{6651B4C5-2D7D-0349-8E84-32B1A1EB9FD2}"/>
              </a:ext>
            </a:extLst>
          </p:cNvPr>
          <p:cNvSpPr txBox="1"/>
          <p:nvPr/>
        </p:nvSpPr>
        <p:spPr>
          <a:xfrm>
            <a:off x="68345" y="2342049"/>
            <a:ext cx="6513238" cy="338554"/>
          </a:xfrm>
          <a:prstGeom prst="rect">
            <a:avLst/>
          </a:prstGeom>
          <a:noFill/>
        </p:spPr>
        <p:txBody>
          <a:bodyPr wrap="square" rtlCol="0">
            <a:spAutoFit/>
          </a:bodyPr>
          <a:lstStyle/>
          <a:p>
            <a:pPr lvl="0">
              <a:defRPr/>
            </a:pPr>
            <a:r>
              <a:rPr lang="en-GB" sz="1600" dirty="0">
                <a:solidFill>
                  <a:srgbClr val="000000"/>
                </a:solidFill>
                <a:latin typeface="Century Gothic" panose="020B0502020202020204" pitchFamily="34" charset="0"/>
              </a:rPr>
              <a:t>He likes </a:t>
            </a:r>
            <a:r>
              <a:rPr lang="en-GB" sz="1600" b="1" dirty="0">
                <a:solidFill>
                  <a:srgbClr val="FF6600"/>
                </a:solidFill>
                <a:latin typeface="Century Gothic" panose="020B0502020202020204" pitchFamily="34" charset="0"/>
              </a:rPr>
              <a:t>driving/to drive </a:t>
            </a:r>
            <a:r>
              <a:rPr lang="en-GB" sz="1600" dirty="0">
                <a:solidFill>
                  <a:srgbClr val="000000"/>
                </a:solidFill>
                <a:latin typeface="Century Gothic" panose="020B0502020202020204" pitchFamily="34" charset="0"/>
              </a:rPr>
              <a:t>in the snow.</a:t>
            </a:r>
          </a:p>
        </p:txBody>
      </p:sp>
      <p:sp>
        <p:nvSpPr>
          <p:cNvPr id="36" name="Rounded Rectangular Callout 35">
            <a:extLst>
              <a:ext uri="{FF2B5EF4-FFF2-40B4-BE49-F238E27FC236}">
                <a16:creationId xmlns:a16="http://schemas.microsoft.com/office/drawing/2014/main" id="{FAC9174C-D64C-B648-8FFC-C3818E563E78}"/>
              </a:ext>
            </a:extLst>
          </p:cNvPr>
          <p:cNvSpPr/>
          <p:nvPr/>
        </p:nvSpPr>
        <p:spPr>
          <a:xfrm>
            <a:off x="3861821" y="2163162"/>
            <a:ext cx="2901844" cy="830997"/>
          </a:xfrm>
          <a:prstGeom prst="wedgeRoundRectCallout">
            <a:avLst>
              <a:gd name="adj1" fmla="val -56571"/>
              <a:gd name="adj2" fmla="val -23305"/>
              <a:gd name="adj3" fmla="val 16667"/>
            </a:avLst>
          </a:prstGeom>
          <a:solidFill>
            <a:schemeClr val="accent5"/>
          </a:solidFill>
          <a:ln w="12700" cap="flat" cmpd="sng" algn="ctr">
            <a:solidFill>
              <a:schemeClr val="tx1"/>
            </a:solidFill>
            <a:prstDash val="solid"/>
            <a:miter lim="800000"/>
          </a:ln>
          <a:effectLst/>
        </p:spPr>
        <p:txBody>
          <a:bodyPr rtlCol="0" anchor="ctr"/>
          <a:lstStyle/>
          <a:p>
            <a:pPr lvl="0" algn="ctr" defTabSz="914400">
              <a:defRPr/>
            </a:pPr>
            <a:r>
              <a:rPr lang="fr-FR" sz="1400" dirty="0" err="1">
                <a:latin typeface="Century Gothic" panose="020B0502020202020204" pitchFamily="34" charset="0"/>
              </a:rPr>
              <a:t>After</a:t>
            </a:r>
            <a:r>
              <a:rPr lang="fr-FR" sz="1400" dirty="0">
                <a:latin typeface="Century Gothic" panose="020B0502020202020204" pitchFamily="34" charset="0"/>
              </a:rPr>
              <a:t>  ‘</a:t>
            </a:r>
            <a:r>
              <a:rPr lang="fr-FR" sz="1400" b="1" dirty="0">
                <a:latin typeface="Century Gothic" panose="020B0502020202020204" pitchFamily="34" charset="0"/>
              </a:rPr>
              <a:t>aimer’</a:t>
            </a:r>
            <a:br>
              <a:rPr lang="fr-FR" sz="1400" b="1" dirty="0">
                <a:latin typeface="Century Gothic" panose="020B0502020202020204" pitchFamily="34" charset="0"/>
              </a:rPr>
            </a:br>
            <a:r>
              <a:rPr lang="fr-FR" sz="1400" dirty="0">
                <a:latin typeface="Century Gothic" panose="020B0502020202020204" pitchFamily="34" charset="0"/>
              </a:rPr>
              <a:t>(</a:t>
            </a:r>
            <a:r>
              <a:rPr lang="fr-FR" sz="1400" b="1" dirty="0">
                <a:latin typeface="Century Gothic" panose="020B0502020202020204" pitchFamily="34" charset="0"/>
              </a:rPr>
              <a:t>-</a:t>
            </a:r>
            <a:r>
              <a:rPr lang="fr-FR" sz="1400" b="1" dirty="0" err="1">
                <a:latin typeface="Century Gothic" panose="020B0502020202020204" pitchFamily="34" charset="0"/>
              </a:rPr>
              <a:t>ing</a:t>
            </a:r>
            <a:r>
              <a:rPr lang="fr-FR" sz="1400" b="1" dirty="0">
                <a:latin typeface="Century Gothic" panose="020B0502020202020204" pitchFamily="34" charset="0"/>
              </a:rPr>
              <a:t> </a:t>
            </a:r>
            <a:r>
              <a:rPr lang="fr-FR" sz="1400" b="1" dirty="0" err="1">
                <a:latin typeface="Century Gothic" panose="020B0502020202020204" pitchFamily="34" charset="0"/>
              </a:rPr>
              <a:t>form</a:t>
            </a:r>
            <a:r>
              <a:rPr lang="fr-FR" sz="1400" b="1" dirty="0">
                <a:latin typeface="Century Gothic" panose="020B0502020202020204" pitchFamily="34" charset="0"/>
              </a:rPr>
              <a:t> </a:t>
            </a:r>
            <a:r>
              <a:rPr lang="fr-FR" sz="1400" dirty="0">
                <a:latin typeface="Century Gothic" panose="020B0502020202020204" pitchFamily="34" charset="0"/>
              </a:rPr>
              <a:t>or </a:t>
            </a:r>
            <a:r>
              <a:rPr lang="fr-FR" sz="1400" b="1" dirty="0">
                <a:latin typeface="Century Gothic" panose="020B0502020202020204" pitchFamily="34" charset="0"/>
              </a:rPr>
              <a:t>‘to</a:t>
            </a:r>
            <a:r>
              <a:rPr lang="fr-FR" sz="1400" dirty="0">
                <a:latin typeface="Century Gothic" panose="020B0502020202020204" pitchFamily="34" charset="0"/>
              </a:rPr>
              <a:t>’ </a:t>
            </a:r>
            <a:r>
              <a:rPr lang="fr-FR" sz="1400" b="1" dirty="0" err="1">
                <a:latin typeface="Century Gothic" panose="020B0502020202020204" pitchFamily="34" charset="0"/>
              </a:rPr>
              <a:t>form</a:t>
            </a:r>
            <a:r>
              <a:rPr lang="fr-FR" sz="1400" dirty="0">
                <a:latin typeface="Century Gothic" panose="020B0502020202020204" pitchFamily="34" charset="0"/>
              </a:rPr>
              <a:t> in English)</a:t>
            </a:r>
            <a:endParaRPr lang="fr-FR" sz="1400" b="1" dirty="0">
              <a:latin typeface="Century Gothic" panose="020B0502020202020204" pitchFamily="34" charset="0"/>
            </a:endParaRPr>
          </a:p>
        </p:txBody>
      </p:sp>
      <p:sp>
        <p:nvSpPr>
          <p:cNvPr id="19" name="Title 20">
            <a:extLst>
              <a:ext uri="{FF2B5EF4-FFF2-40B4-BE49-F238E27FC236}">
                <a16:creationId xmlns:a16="http://schemas.microsoft.com/office/drawing/2014/main" id="{C4C2597C-469C-4CDF-9E78-940CF51B32FE}"/>
              </a:ext>
            </a:extLst>
          </p:cNvPr>
          <p:cNvSpPr txBox="1">
            <a:spLocks/>
          </p:cNvSpPr>
          <p:nvPr/>
        </p:nvSpPr>
        <p:spPr bwMode="auto">
          <a:xfrm>
            <a:off x="68345" y="2716773"/>
            <a:ext cx="2326308" cy="27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Pour/sans + </a:t>
            </a:r>
            <a:r>
              <a:rPr lang="en-GB" sz="1800" b="1" kern="0" dirty="0" err="1">
                <a:solidFill>
                  <a:srgbClr val="000000"/>
                </a:solidFill>
                <a:latin typeface="Century Gothic" panose="020B0502020202020204" pitchFamily="34" charset="0"/>
                <a:cs typeface="Calibri" panose="020F0502020204030204" pitchFamily="34" charset="0"/>
              </a:rPr>
              <a:t>infinitif</a:t>
            </a:r>
            <a:endParaRPr lang="fr-FR" kern="0" dirty="0"/>
          </a:p>
        </p:txBody>
      </p:sp>
      <p:sp>
        <p:nvSpPr>
          <p:cNvPr id="21" name="TextBox 20">
            <a:extLst>
              <a:ext uri="{FF2B5EF4-FFF2-40B4-BE49-F238E27FC236}">
                <a16:creationId xmlns:a16="http://schemas.microsoft.com/office/drawing/2014/main" id="{C67B6BC4-F0F0-4598-9980-AD4FE02C2EE9}"/>
              </a:ext>
            </a:extLst>
          </p:cNvPr>
          <p:cNvSpPr txBox="1"/>
          <p:nvPr/>
        </p:nvSpPr>
        <p:spPr>
          <a:xfrm>
            <a:off x="68345" y="3027922"/>
            <a:ext cx="6555332" cy="58477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Use </a:t>
            </a:r>
            <a:r>
              <a:rPr kumimoji="0" lang="en-US" sz="1600" b="0" i="0" u="none" strike="noStrike" kern="1200" cap="none" spc="0" normalizeH="0" baseline="0" noProof="0" dirty="0" err="1">
                <a:ln>
                  <a:noFill/>
                </a:ln>
                <a:effectLst/>
                <a:uLnTx/>
                <a:uFillTx/>
                <a:latin typeface="Century Gothic" panose="020F0302020204030204"/>
                <a:ea typeface="+mn-ea"/>
                <a:cs typeface="+mn-cs"/>
              </a:rPr>
              <a:t>th</a:t>
            </a:r>
            <a:r>
              <a:rPr lang="en-US" sz="1600" dirty="0">
                <a:latin typeface="Century Gothic" panose="020F0302020204030204"/>
              </a:rPr>
              <a:t>e infinitive</a:t>
            </a:r>
            <a:r>
              <a:rPr lang="en-US" sz="1600" b="1" dirty="0">
                <a:latin typeface="Century Gothic" panose="020F0302020204030204"/>
              </a:rPr>
              <a:t> </a:t>
            </a:r>
            <a:r>
              <a:rPr lang="en-US" sz="1600" dirty="0">
                <a:latin typeface="Century Gothic" panose="020F0302020204030204"/>
              </a:rPr>
              <a:t>after</a:t>
            </a:r>
            <a:r>
              <a:rPr lang="en-US" sz="1600" b="1" dirty="0">
                <a:latin typeface="Century Gothic" panose="020F0302020204030204"/>
              </a:rPr>
              <a:t> pour</a:t>
            </a:r>
            <a:r>
              <a:rPr lang="en-US" sz="1600" dirty="0">
                <a:latin typeface="Century Gothic" panose="020F0302020204030204"/>
              </a:rPr>
              <a:t> to say why someone is doing something.</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28E8768A-DFC0-4A40-BC58-FF205A7F4257}"/>
              </a:ext>
            </a:extLst>
          </p:cNvPr>
          <p:cNvSpPr txBox="1"/>
          <p:nvPr/>
        </p:nvSpPr>
        <p:spPr>
          <a:xfrm>
            <a:off x="68345" y="3648867"/>
            <a:ext cx="6555332" cy="33855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Je </a:t>
            </a:r>
            <a:r>
              <a:rPr kumimoji="0" lang="en-US" sz="1600" b="0" i="0" u="none" strike="noStrike" kern="1200" cap="none" spc="0" normalizeH="0" baseline="0" noProof="0" dirty="0" err="1">
                <a:ln>
                  <a:noFill/>
                </a:ln>
                <a:effectLst/>
                <a:uLnTx/>
                <a:uFillTx/>
                <a:latin typeface="Century Gothic" panose="020F0302020204030204"/>
                <a:ea typeface="+mn-ea"/>
                <a:cs typeface="+mn-cs"/>
              </a:rPr>
              <a:t>vais</a:t>
            </a:r>
            <a:r>
              <a:rPr kumimoji="0" lang="en-US" sz="1600" b="0" i="0" u="none" strike="noStrike" kern="1200" cap="none" spc="0" normalizeH="0" baseline="0" noProof="0" dirty="0">
                <a:ln>
                  <a:noFill/>
                </a:ln>
                <a:effectLst/>
                <a:uLnTx/>
                <a:uFillTx/>
                <a:latin typeface="Century Gothic" panose="020F0302020204030204"/>
                <a:ea typeface="+mn-ea"/>
                <a:cs typeface="+mn-cs"/>
              </a:rPr>
              <a:t> </a:t>
            </a:r>
            <a:r>
              <a:rPr kumimoji="0" lang="en-US" sz="1600" b="0" i="0" u="none" strike="noStrike" kern="1200" cap="none" spc="0" normalizeH="0" baseline="0" noProof="0" dirty="0" err="1">
                <a:ln>
                  <a:noFill/>
                </a:ln>
                <a:effectLst/>
                <a:uLnTx/>
                <a:uFillTx/>
                <a:latin typeface="Century Gothic" panose="020F0302020204030204"/>
                <a:ea typeface="+mn-ea"/>
                <a:cs typeface="+mn-cs"/>
              </a:rPr>
              <a:t>à</a:t>
            </a:r>
            <a:r>
              <a:rPr kumimoji="0" lang="en-US" sz="1600" b="0" i="0" u="none" strike="noStrike" kern="1200" cap="none" spc="0" normalizeH="0" baseline="0" noProof="0" dirty="0">
                <a:ln>
                  <a:noFill/>
                </a:ln>
                <a:effectLst/>
                <a:uLnTx/>
                <a:uFillTx/>
                <a:latin typeface="Century Gothic" panose="020F0302020204030204"/>
                <a:ea typeface="+mn-ea"/>
                <a:cs typeface="+mn-cs"/>
              </a:rPr>
              <a:t> la piscine </a:t>
            </a:r>
            <a:r>
              <a:rPr kumimoji="0" lang="en-US" sz="1600" b="1" i="0" u="none" strike="noStrike" kern="1200" cap="none" spc="0" normalizeH="0" baseline="0" noProof="0" dirty="0">
                <a:ln>
                  <a:noFill/>
                </a:ln>
                <a:effectLst/>
                <a:uLnTx/>
                <a:uFillTx/>
                <a:latin typeface="Century Gothic" panose="020F0302020204030204"/>
                <a:ea typeface="+mn-ea"/>
                <a:cs typeface="+mn-cs"/>
              </a:rPr>
              <a:t>pour</a:t>
            </a:r>
            <a:r>
              <a:rPr kumimoji="0" lang="en-US" sz="1600" b="0" i="0" u="none" strike="noStrike" kern="1200" cap="none" spc="0" normalizeH="0" baseline="0" noProof="0" dirty="0">
                <a:ln>
                  <a:noFill/>
                </a:ln>
                <a:effectLst/>
                <a:uLnTx/>
                <a:uFillTx/>
                <a:latin typeface="Century Gothic" panose="020F0302020204030204"/>
                <a:ea typeface="+mn-ea"/>
                <a:cs typeface="+mn-cs"/>
              </a:rPr>
              <a:t> faire de </a:t>
            </a:r>
            <a:r>
              <a:rPr kumimoji="0" lang="en-US" sz="1600" b="0" i="0" u="none" strike="noStrike" kern="1200" cap="none" spc="0" normalizeH="0" baseline="0" noProof="0" dirty="0" err="1">
                <a:ln>
                  <a:noFill/>
                </a:ln>
                <a:effectLst/>
                <a:uLnTx/>
                <a:uFillTx/>
                <a:latin typeface="Century Gothic" panose="020F0302020204030204"/>
                <a:ea typeface="+mn-ea"/>
                <a:cs typeface="+mn-cs"/>
              </a:rPr>
              <a:t>l’exercice</a:t>
            </a:r>
            <a:r>
              <a:rPr kumimoji="0" lang="en-US" sz="1600" b="0" i="0" u="none" strike="noStrike" kern="1200" cap="none" spc="0" normalizeH="0" baseline="0" noProof="0" dirty="0">
                <a:ln>
                  <a:noFill/>
                </a:ln>
                <a:effectLst/>
                <a:uLnTx/>
                <a:uFillTx/>
                <a:latin typeface="Century Gothic" panose="020F0302020204030204"/>
                <a:ea typeface="+mn-ea"/>
                <a:cs typeface="+mn-cs"/>
              </a:rPr>
              <a:t>. </a:t>
            </a:r>
          </a:p>
        </p:txBody>
      </p:sp>
      <p:sp>
        <p:nvSpPr>
          <p:cNvPr id="32" name="TextBox 31">
            <a:extLst>
              <a:ext uri="{FF2B5EF4-FFF2-40B4-BE49-F238E27FC236}">
                <a16:creationId xmlns:a16="http://schemas.microsoft.com/office/drawing/2014/main" id="{9C39BCF3-87A9-1241-9D22-B16942744579}"/>
              </a:ext>
            </a:extLst>
          </p:cNvPr>
          <p:cNvSpPr txBox="1"/>
          <p:nvPr/>
        </p:nvSpPr>
        <p:spPr>
          <a:xfrm>
            <a:off x="68345" y="4023591"/>
            <a:ext cx="6555332" cy="33855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US" sz="1600" dirty="0">
                <a:latin typeface="Century Gothic" panose="020F0302020204030204"/>
              </a:rPr>
              <a:t>Use the infinitive after </a:t>
            </a:r>
            <a:r>
              <a:rPr lang="en-US" sz="1600" b="1" dirty="0">
                <a:latin typeface="Century Gothic" panose="020F0302020204030204"/>
              </a:rPr>
              <a:t>sans</a:t>
            </a:r>
            <a:r>
              <a:rPr lang="en-US" sz="1600" dirty="0">
                <a:latin typeface="Century Gothic" panose="020F0302020204030204"/>
              </a:rPr>
              <a:t> to mean “without doing something”.</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2FC27DB2-8E0B-5744-8137-65305AB21C74}"/>
              </a:ext>
            </a:extLst>
          </p:cNvPr>
          <p:cNvSpPr txBox="1"/>
          <p:nvPr/>
        </p:nvSpPr>
        <p:spPr>
          <a:xfrm>
            <a:off x="68345" y="4398320"/>
            <a:ext cx="6555332" cy="33855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US" sz="1600" dirty="0">
                <a:latin typeface="Century Gothic" panose="020F0302020204030204"/>
              </a:rPr>
              <a:t>Il </a:t>
            </a:r>
            <a:r>
              <a:rPr lang="en-US" sz="1600" dirty="0" err="1">
                <a:latin typeface="Century Gothic" panose="020F0302020204030204"/>
              </a:rPr>
              <a:t>regarde</a:t>
            </a:r>
            <a:r>
              <a:rPr lang="en-US" sz="1600" dirty="0">
                <a:latin typeface="Century Gothic" panose="020F0302020204030204"/>
              </a:rPr>
              <a:t> un film </a:t>
            </a:r>
            <a:r>
              <a:rPr lang="en-US" sz="1600" b="1" dirty="0">
                <a:latin typeface="Century Gothic" panose="020F0302020204030204"/>
              </a:rPr>
              <a:t>sans</a:t>
            </a:r>
            <a:r>
              <a:rPr lang="en-US" sz="1600" dirty="0">
                <a:latin typeface="Century Gothic" panose="020F0302020204030204"/>
              </a:rPr>
              <a:t> </a:t>
            </a:r>
            <a:r>
              <a:rPr lang="en-US" sz="1600" dirty="0" err="1">
                <a:latin typeface="Century Gothic" panose="020F0302020204030204"/>
              </a:rPr>
              <a:t>écouter</a:t>
            </a:r>
            <a:r>
              <a:rPr lang="en-US" sz="1600" dirty="0">
                <a:latin typeface="Century Gothic" panose="020F0302020204030204"/>
              </a:rPr>
              <a:t>.</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27B39745-F847-44F2-942B-F55D075957C5}"/>
              </a:ext>
              <a:ext uri="{C183D7F6-B498-43B3-948B-1728B52AA6E4}">
                <adec:decorative xmlns:adec="http://schemas.microsoft.com/office/drawing/2017/decorative" val="1"/>
              </a:ext>
            </a:extLst>
          </p:cNvPr>
          <p:cNvSpPr/>
          <p:nvPr/>
        </p:nvSpPr>
        <p:spPr>
          <a:xfrm>
            <a:off x="156628" y="4794578"/>
            <a:ext cx="5019786" cy="4136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Title 3">
            <a:extLst>
              <a:ext uri="{FF2B5EF4-FFF2-40B4-BE49-F238E27FC236}">
                <a16:creationId xmlns:a16="http://schemas.microsoft.com/office/drawing/2014/main" id="{EDB0767D-6018-436F-9B1B-877D2BE1639D}"/>
              </a:ext>
            </a:extLst>
          </p:cNvPr>
          <p:cNvSpPr txBox="1">
            <a:spLocks/>
          </p:cNvSpPr>
          <p:nvPr/>
        </p:nvSpPr>
        <p:spPr>
          <a:xfrm>
            <a:off x="145332" y="4810920"/>
            <a:ext cx="5019786" cy="39730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2000" b="1" kern="0" dirty="0">
                <a:solidFill>
                  <a:schemeClr val="bg1"/>
                </a:solidFill>
                <a:latin typeface="Century Gothic" panose="020B0502020202020204" pitchFamily="34" charset="0"/>
              </a:rPr>
              <a:t>Talking about travel activities in France</a:t>
            </a:r>
            <a:endParaRPr lang="en-US" sz="2000" kern="0" dirty="0">
              <a:solidFill>
                <a:schemeClr val="bg1"/>
              </a:solidFill>
            </a:endParaRPr>
          </a:p>
        </p:txBody>
      </p:sp>
      <p:sp>
        <p:nvSpPr>
          <p:cNvPr id="26" name="Rectangle 25">
            <a:extLst>
              <a:ext uri="{FF2B5EF4-FFF2-40B4-BE49-F238E27FC236}">
                <a16:creationId xmlns:a16="http://schemas.microsoft.com/office/drawing/2014/main" id="{BF5FA28E-5A6F-4A0A-8DC4-5DAD4AA9873D}"/>
              </a:ext>
            </a:extLst>
          </p:cNvPr>
          <p:cNvSpPr/>
          <p:nvPr/>
        </p:nvSpPr>
        <p:spPr>
          <a:xfrm>
            <a:off x="5049178" y="562867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graphicFrame>
        <p:nvGraphicFramePr>
          <p:cNvPr id="3" name="Table 2">
            <a:extLst>
              <a:ext uri="{FF2B5EF4-FFF2-40B4-BE49-F238E27FC236}">
                <a16:creationId xmlns:a16="http://schemas.microsoft.com/office/drawing/2014/main" id="{3231DD26-EC4F-4FED-95D8-A91DE302DCA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6367163"/>
              </p:ext>
            </p:extLst>
          </p:nvPr>
        </p:nvGraphicFramePr>
        <p:xfrm>
          <a:off x="0" y="5325395"/>
          <a:ext cx="797537" cy="368808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3763689659"/>
                    </a:ext>
                  </a:extLst>
                </a:gridCol>
              </a:tblGrid>
              <a:tr h="280428">
                <a:tc>
                  <a:txBody>
                    <a:bodyPr/>
                    <a:lstStyle/>
                    <a:p>
                      <a:pPr algn="ct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8821216"/>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4074369"/>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6547814"/>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1332953"/>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3379199"/>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1606768"/>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5482957"/>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5828882"/>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7028584"/>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612125"/>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8575203"/>
                  </a:ext>
                </a:extLst>
              </a:tr>
            </a:tbl>
          </a:graphicData>
        </a:graphic>
      </p:graphicFrame>
      <p:graphicFrame>
        <p:nvGraphicFramePr>
          <p:cNvPr id="22" name="Table 21">
            <a:extLst>
              <a:ext uri="{FF2B5EF4-FFF2-40B4-BE49-F238E27FC236}">
                <a16:creationId xmlns:a16="http://schemas.microsoft.com/office/drawing/2014/main" id="{3D0BBE5F-6D21-49CB-8782-E7B891F57DA8}"/>
              </a:ext>
            </a:extLst>
          </p:cNvPr>
          <p:cNvGraphicFramePr>
            <a:graphicFrameLocks noGrp="1"/>
          </p:cNvGraphicFramePr>
          <p:nvPr>
            <p:extLst>
              <p:ext uri="{D42A27DB-BD31-4B8C-83A1-F6EECF244321}">
                <p14:modId xmlns:p14="http://schemas.microsoft.com/office/powerpoint/2010/main" val="805231347"/>
              </p:ext>
            </p:extLst>
          </p:nvPr>
        </p:nvGraphicFramePr>
        <p:xfrm>
          <a:off x="683869" y="5325228"/>
          <a:ext cx="4055885" cy="3711840"/>
        </p:xfrm>
        <a:graphic>
          <a:graphicData uri="http://schemas.openxmlformats.org/drawingml/2006/table">
            <a:tbl>
              <a:tblPr>
                <a:tableStyleId>{5940675A-B579-460E-94D1-54222C63F5DA}</a:tableStyleId>
              </a:tblPr>
              <a:tblGrid>
                <a:gridCol w="1727098">
                  <a:extLst>
                    <a:ext uri="{9D8B030D-6E8A-4147-A177-3AD203B41FA5}">
                      <a16:colId xmlns:a16="http://schemas.microsoft.com/office/drawing/2014/main" val="2576834893"/>
                    </a:ext>
                  </a:extLst>
                </a:gridCol>
                <a:gridCol w="2328787">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err="1">
                          <a:solidFill>
                            <a:srgbClr val="000000"/>
                          </a:solidFill>
                          <a:effectLst/>
                          <a:latin typeface="Century Gothic" panose="020B0502020202020204" pitchFamily="34" charset="0"/>
                        </a:rPr>
                        <a:t>empêcher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prevent, preventing</a:t>
                      </a:r>
                    </a:p>
                  </a:txBody>
                  <a:tcPr marL="72000" marR="0" marT="46800" marB="46800" anchor="b"/>
                </a:tc>
                <a:extLst>
                  <a:ext uri="{0D108BD9-81ED-4DB2-BD59-A6C34878D82A}">
                    <a16:rowId xmlns:a16="http://schemas.microsoft.com/office/drawing/2014/main" val="400716698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pratiquer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practise, practising</a:t>
                      </a:r>
                    </a:p>
                  </a:txBody>
                  <a:tcPr marL="72000" marR="0" marT="46800" marB="46800" anchor="b"/>
                </a:tc>
                <a:extLst>
                  <a:ext uri="{0D108BD9-81ED-4DB2-BD59-A6C34878D82A}">
                    <a16:rowId xmlns:a16="http://schemas.microsoft.com/office/drawing/2014/main" val="141838412"/>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risquer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risk, risking</a:t>
                      </a:r>
                    </a:p>
                  </a:txBody>
                  <a:tcPr marL="72000" marR="0" marT="46800" marB="46800" anchor="b"/>
                </a:tc>
                <a:extLst>
                  <a:ext uri="{0D108BD9-81ED-4DB2-BD59-A6C34878D82A}">
                    <a16:rowId xmlns:a16="http://schemas.microsoft.com/office/drawing/2014/main" val="1683749526"/>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respecter</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respect, respecting</a:t>
                      </a:r>
                    </a:p>
                  </a:txBody>
                  <a:tcPr marL="72000" marR="0" marT="46800" marB="46800" anchor="b"/>
                </a:tc>
                <a:extLst>
                  <a:ext uri="{0D108BD9-81ED-4DB2-BD59-A6C34878D82A}">
                    <a16:rowId xmlns:a16="http://schemas.microsoft.com/office/drawing/2014/main" val="302955281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région</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region</a:t>
                      </a:r>
                    </a:p>
                  </a:txBody>
                  <a:tcPr marL="72000" marR="0" marT="46800" marB="46800" anchor="b"/>
                </a:tc>
                <a:extLst>
                  <a:ext uri="{0D108BD9-81ED-4DB2-BD59-A6C34878D82A}">
                    <a16:rowId xmlns:a16="http://schemas.microsoft.com/office/drawing/2014/main" val="3491161878"/>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château</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castle, palace</a:t>
                      </a:r>
                    </a:p>
                  </a:txBody>
                  <a:tcPr marL="72000" marR="0" marT="46800" marB="46800" anchor="b"/>
                </a:tc>
                <a:extLst>
                  <a:ext uri="{0D108BD9-81ED-4DB2-BD59-A6C34878D82A}">
                    <a16:rowId xmlns:a16="http://schemas.microsoft.com/office/drawing/2014/main" val="977986458"/>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historique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historic</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utile</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useful</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essentiel</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essential (m)</a:t>
                      </a:r>
                    </a:p>
                  </a:txBody>
                  <a:tcPr marL="72000" marR="0" marT="46800" marB="46800" anchor="b"/>
                </a:tc>
                <a:extLst>
                  <a:ext uri="{0D108BD9-81ED-4DB2-BD59-A6C34878D82A}">
                    <a16:rowId xmlns:a16="http://schemas.microsoft.com/office/drawing/2014/main" val="409157262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essentielle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essential (f)</a:t>
                      </a:r>
                    </a:p>
                  </a:txBody>
                  <a:tcPr marL="72000" marR="0" marT="46800" marB="46800" anchor="b"/>
                </a:tc>
                <a:extLst>
                  <a:ext uri="{0D108BD9-81ED-4DB2-BD59-A6C34878D82A}">
                    <a16:rowId xmlns:a16="http://schemas.microsoft.com/office/drawing/2014/main" val="2211961485"/>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fantastique</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fantastic</a:t>
                      </a:r>
                    </a:p>
                  </a:txBody>
                  <a:tcPr marL="72000" marR="0" marT="46800" marB="46800" anchor="b"/>
                </a:tc>
                <a:extLst>
                  <a:ext uri="{0D108BD9-81ED-4DB2-BD59-A6C34878D82A}">
                    <a16:rowId xmlns:a16="http://schemas.microsoft.com/office/drawing/2014/main" val="1061227613"/>
                  </a:ext>
                </a:extLst>
              </a:tr>
            </a:tbl>
          </a:graphicData>
        </a:graphic>
      </p:graphicFrame>
      <p:sp>
        <p:nvSpPr>
          <p:cNvPr id="27" name="Rounded Rectangle 25">
            <a:extLst>
              <a:ext uri="{FF2B5EF4-FFF2-40B4-BE49-F238E27FC236}">
                <a16:creationId xmlns:a16="http://schemas.microsoft.com/office/drawing/2014/main" id="{F6C0BD35-EB08-422C-9BED-211C0D0B224F}"/>
              </a:ext>
            </a:extLst>
          </p:cNvPr>
          <p:cNvSpPr/>
          <p:nvPr/>
        </p:nvSpPr>
        <p:spPr>
          <a:xfrm>
            <a:off x="5015461" y="6303755"/>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9.1.1.4 &amp; 8.3.2.4</a:t>
            </a:r>
          </a:p>
        </p:txBody>
      </p:sp>
      <p:pic>
        <p:nvPicPr>
          <p:cNvPr id="28" name="Picture 27" descr="QR code for 9.1.2.1 vocabulary">
            <a:extLst>
              <a:ext uri="{FF2B5EF4-FFF2-40B4-BE49-F238E27FC236}">
                <a16:creationId xmlns:a16="http://schemas.microsoft.com/office/drawing/2014/main" id="{0E70C797-BAC4-4FEF-8FB4-5B5923639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205" y="7340243"/>
            <a:ext cx="1072559" cy="1072559"/>
          </a:xfrm>
          <a:prstGeom prst="rect">
            <a:avLst/>
          </a:prstGeom>
        </p:spPr>
      </p:pic>
      <p:sp>
        <p:nvSpPr>
          <p:cNvPr id="37" name="Slide Number Placeholder 1">
            <a:extLst>
              <a:ext uri="{FF2B5EF4-FFF2-40B4-BE49-F238E27FC236}">
                <a16:creationId xmlns:a16="http://schemas.microsoft.com/office/drawing/2014/main" id="{D052A044-7812-F740-82EB-22F7B8559A13}"/>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30</a:t>
            </a:r>
          </a:p>
        </p:txBody>
      </p:sp>
    </p:spTree>
    <p:extLst>
      <p:ext uri="{BB962C8B-B14F-4D97-AF65-F5344CB8AC3E}">
        <p14:creationId xmlns:p14="http://schemas.microsoft.com/office/powerpoint/2010/main" val="3270087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E9D2381-B3F6-4D7B-BA28-5810E2CEFBCF}"/>
              </a:ext>
              <a:ext uri="{C183D7F6-B498-43B3-948B-1728B52AA6E4}">
                <adec:decorative xmlns:adec="http://schemas.microsoft.com/office/drawing/2017/decorative" val="1"/>
              </a:ext>
            </a:extLst>
          </p:cNvPr>
          <p:cNvSpPr>
            <a:spLocks noGrp="1"/>
          </p:cNvSpPr>
          <p:nvPr>
            <p:ph type="title" idx="4294967295"/>
          </p:nvPr>
        </p:nvSpPr>
        <p:spPr>
          <a:xfrm>
            <a:off x="342900" y="-1020198"/>
            <a:ext cx="6172200" cy="1524000"/>
          </a:xfrm>
        </p:spPr>
        <p:txBody>
          <a:bodyPr/>
          <a:lstStyle/>
          <a:p>
            <a:r>
              <a:rPr lang="fr-FR" dirty="0"/>
              <a:t>T1.2 Semaine 2</a:t>
            </a:r>
          </a:p>
        </p:txBody>
      </p:sp>
      <p:sp>
        <p:nvSpPr>
          <p:cNvPr id="16" name="Rectangle 15" descr="Grey box surrounding the text">
            <a:extLst>
              <a:ext uri="{FF2B5EF4-FFF2-40B4-BE49-F238E27FC236}">
                <a16:creationId xmlns:a16="http://schemas.microsoft.com/office/drawing/2014/main" id="{44B87AD1-0953-4739-8681-D3D5A499B2AB}"/>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Title 3">
            <a:extLst>
              <a:ext uri="{FF2B5EF4-FFF2-40B4-BE49-F238E27FC236}">
                <a16:creationId xmlns:a16="http://schemas.microsoft.com/office/drawing/2014/main" id="{383AB5EF-257D-4BC7-83AF-28C3A0ABDD35}"/>
              </a:ext>
            </a:extLst>
          </p:cNvPr>
          <p:cNvSpPr txBox="1">
            <a:spLocks/>
          </p:cNvSpPr>
          <p:nvPr/>
        </p:nvSpPr>
        <p:spPr>
          <a:xfrm>
            <a:off x="166056" y="142855"/>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T1.2 </a:t>
            </a:r>
            <a:r>
              <a:rPr lang="en-GB" sz="2000" b="1" kern="0" dirty="0" err="1">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2</a:t>
            </a:r>
            <a:endParaRPr lang="en-US" sz="2000" kern="0" dirty="0">
              <a:solidFill>
                <a:schemeClr val="bg1"/>
              </a:solidFill>
            </a:endParaRPr>
          </a:p>
        </p:txBody>
      </p:sp>
      <p:sp>
        <p:nvSpPr>
          <p:cNvPr id="22" name="Rectangle 21">
            <a:extLst>
              <a:ext uri="{FF2B5EF4-FFF2-40B4-BE49-F238E27FC236}">
                <a16:creationId xmlns:a16="http://schemas.microsoft.com/office/drawing/2014/main" id="{3CC58C9D-DB09-4013-A08E-B55567FC0834}"/>
              </a:ext>
            </a:extLst>
          </p:cNvPr>
          <p:cNvSpPr/>
          <p:nvPr/>
        </p:nvSpPr>
        <p:spPr>
          <a:xfrm>
            <a:off x="5029435" y="14285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7" name="Title 20">
            <a:extLst>
              <a:ext uri="{FF2B5EF4-FFF2-40B4-BE49-F238E27FC236}">
                <a16:creationId xmlns:a16="http://schemas.microsoft.com/office/drawing/2014/main" id="{FEC6EA3A-4784-429F-B9FD-A070BD4F2FA5}"/>
              </a:ext>
            </a:extLst>
          </p:cNvPr>
          <p:cNvSpPr txBox="1">
            <a:spLocks/>
          </p:cNvSpPr>
          <p:nvPr/>
        </p:nvSpPr>
        <p:spPr bwMode="auto">
          <a:xfrm>
            <a:off x="146058" y="701277"/>
            <a:ext cx="3321000" cy="27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La </a:t>
            </a:r>
            <a:r>
              <a:rPr lang="en-GB" sz="1800" b="1" kern="0" dirty="0" err="1">
                <a:solidFill>
                  <a:srgbClr val="000000"/>
                </a:solidFill>
                <a:latin typeface="Century Gothic" panose="020B0502020202020204" pitchFamily="34" charset="0"/>
                <a:cs typeface="Calibri" panose="020F0502020204030204" pitchFamily="34" charset="0"/>
              </a:rPr>
              <a:t>féminisation</a:t>
            </a:r>
            <a:r>
              <a:rPr lang="en-GB" sz="1800" b="1" kern="0" dirty="0">
                <a:solidFill>
                  <a:srgbClr val="000000"/>
                </a:solidFill>
                <a:latin typeface="Century Gothic" panose="020B0502020202020204" pitchFamily="34" charset="0"/>
                <a:cs typeface="Calibri" panose="020F0502020204030204" pitchFamily="34" charset="0"/>
              </a:rPr>
              <a:t> des </a:t>
            </a:r>
            <a:r>
              <a:rPr lang="en-GB" sz="1800" b="1" kern="0" dirty="0" err="1">
                <a:solidFill>
                  <a:srgbClr val="000000"/>
                </a:solidFill>
                <a:latin typeface="Century Gothic" panose="020B0502020202020204" pitchFamily="34" charset="0"/>
                <a:cs typeface="Calibri" panose="020F0502020204030204" pitchFamily="34" charset="0"/>
              </a:rPr>
              <a:t>adjectifs</a:t>
            </a:r>
            <a:endParaRPr lang="fr-FR" kern="0" dirty="0"/>
          </a:p>
        </p:txBody>
      </p:sp>
      <p:sp>
        <p:nvSpPr>
          <p:cNvPr id="21" name="TextBox 20">
            <a:extLst>
              <a:ext uri="{FF2B5EF4-FFF2-40B4-BE49-F238E27FC236}">
                <a16:creationId xmlns:a16="http://schemas.microsoft.com/office/drawing/2014/main" id="{199F3643-F211-0E48-B5A4-000D4538A0EE}"/>
              </a:ext>
            </a:extLst>
          </p:cNvPr>
          <p:cNvSpPr txBox="1"/>
          <p:nvPr/>
        </p:nvSpPr>
        <p:spPr>
          <a:xfrm>
            <a:off x="146058" y="981001"/>
            <a:ext cx="6549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F0302020204030204"/>
              </a:rPr>
              <a:t>To make adjectives that end in ‘-</a:t>
            </a:r>
            <a:r>
              <a:rPr lang="en-US" sz="1600" dirty="0" err="1">
                <a:latin typeface="Century Gothic" panose="020F0302020204030204"/>
              </a:rPr>
              <a:t>ien</a:t>
            </a:r>
            <a:r>
              <a:rPr lang="en-US" sz="1600" dirty="0">
                <a:latin typeface="Century Gothic" panose="020F0302020204030204"/>
              </a:rPr>
              <a:t>’ agree with feminine nouns, we add ‘-ne’.</a:t>
            </a:r>
          </a:p>
        </p:txBody>
      </p:sp>
      <p:sp>
        <p:nvSpPr>
          <p:cNvPr id="26" name="TextBox 25">
            <a:extLst>
              <a:ext uri="{FF2B5EF4-FFF2-40B4-BE49-F238E27FC236}">
                <a16:creationId xmlns:a16="http://schemas.microsoft.com/office/drawing/2014/main" id="{DF8FF2FA-CBA0-3648-B093-A76C93CAA4E5}"/>
              </a:ext>
            </a:extLst>
          </p:cNvPr>
          <p:cNvSpPr txBox="1"/>
          <p:nvPr/>
        </p:nvSpPr>
        <p:spPr>
          <a:xfrm>
            <a:off x="146058" y="1568209"/>
            <a:ext cx="6549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rPr>
              <a:t>un livre it</a:t>
            </a:r>
            <a:r>
              <a:rPr lang="en-US" sz="1600" b="1" dirty="0">
                <a:latin typeface="Century Gothic" panose="020F0302020204030204"/>
              </a:rPr>
              <a:t>alien		</a:t>
            </a:r>
            <a:r>
              <a:rPr lang="en-US" sz="1600" b="1" dirty="0" err="1">
                <a:latin typeface="Century Gothic" panose="020F0302020204030204"/>
              </a:rPr>
              <a:t>une</a:t>
            </a:r>
            <a:r>
              <a:rPr lang="en-US" sz="1600" b="1" dirty="0">
                <a:latin typeface="Century Gothic" panose="020F0302020204030204"/>
              </a:rPr>
              <a:t> glace </a:t>
            </a:r>
            <a:r>
              <a:rPr lang="en-US" sz="1600" b="1" dirty="0" err="1">
                <a:latin typeface="Century Gothic" panose="020F0302020204030204"/>
              </a:rPr>
              <a:t>italienne</a:t>
            </a:r>
            <a:endParaRPr lang="en-US" sz="1600" b="1" dirty="0">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F0302020204030204"/>
              </a:rPr>
              <a:t>an Italian book		an Italian ice cream</a:t>
            </a:r>
          </a:p>
        </p:txBody>
      </p:sp>
      <p:sp>
        <p:nvSpPr>
          <p:cNvPr id="32" name="TextBox 31">
            <a:extLst>
              <a:ext uri="{FF2B5EF4-FFF2-40B4-BE49-F238E27FC236}">
                <a16:creationId xmlns:a16="http://schemas.microsoft.com/office/drawing/2014/main" id="{8E81B96D-E8F8-2242-A611-4612771C511E}"/>
              </a:ext>
            </a:extLst>
          </p:cNvPr>
          <p:cNvSpPr txBox="1"/>
          <p:nvPr/>
        </p:nvSpPr>
        <p:spPr>
          <a:xfrm>
            <a:off x="146058" y="2155417"/>
            <a:ext cx="6549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F0302020204030204"/>
              </a:rPr>
              <a:t>Lots of adjectives ending in ‘-</a:t>
            </a:r>
            <a:r>
              <a:rPr lang="en-US" sz="1600" dirty="0" err="1">
                <a:latin typeface="Century Gothic" panose="020F0302020204030204"/>
              </a:rPr>
              <a:t>ien</a:t>
            </a:r>
            <a:r>
              <a:rPr lang="en-US" sz="1600" dirty="0">
                <a:latin typeface="Century Gothic" panose="020F0302020204030204"/>
              </a:rPr>
              <a:t>’ in French end in ‘-</a:t>
            </a:r>
            <a:r>
              <a:rPr lang="en-US" sz="1600" dirty="0" err="1">
                <a:latin typeface="Century Gothic" panose="020F0302020204030204"/>
              </a:rPr>
              <a:t>ian</a:t>
            </a:r>
            <a:r>
              <a:rPr lang="en-US" sz="1600" dirty="0">
                <a:latin typeface="Century Gothic" panose="020F0302020204030204"/>
              </a:rPr>
              <a:t>’ in English.</a:t>
            </a:r>
            <a:endParaRPr lang="fr-FR" dirty="0"/>
          </a:p>
        </p:txBody>
      </p:sp>
      <p:pic>
        <p:nvPicPr>
          <p:cNvPr id="23" name="Picture 22">
            <a:extLst>
              <a:ext uri="{FF2B5EF4-FFF2-40B4-BE49-F238E27FC236}">
                <a16:creationId xmlns:a16="http://schemas.microsoft.com/office/drawing/2014/main" id="{D8B201D4-755B-4645-8E32-7DF04F3992E2}"/>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53978" y="179607"/>
            <a:ext cx="795518" cy="397759"/>
          </a:xfrm>
          <a:prstGeom prst="rect">
            <a:avLst/>
          </a:prstGeom>
        </p:spPr>
      </p:pic>
      <p:pic>
        <p:nvPicPr>
          <p:cNvPr id="24" name="Picture 23">
            <a:extLst>
              <a:ext uri="{FF2B5EF4-FFF2-40B4-BE49-F238E27FC236}">
                <a16:creationId xmlns:a16="http://schemas.microsoft.com/office/drawing/2014/main" id="{AFCFEEDB-4616-4A2E-A1FC-43237C7873B1}"/>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61023" y="56253"/>
            <a:ext cx="356884" cy="713768"/>
          </a:xfrm>
          <a:prstGeom prst="rect">
            <a:avLst/>
          </a:prstGeom>
        </p:spPr>
      </p:pic>
      <p:sp>
        <p:nvSpPr>
          <p:cNvPr id="28" name="Title 20">
            <a:extLst>
              <a:ext uri="{FF2B5EF4-FFF2-40B4-BE49-F238E27FC236}">
                <a16:creationId xmlns:a16="http://schemas.microsoft.com/office/drawing/2014/main" id="{DBCCF6AB-8EE7-416C-B02F-653904F58F1C}"/>
              </a:ext>
            </a:extLst>
          </p:cNvPr>
          <p:cNvSpPr txBox="1">
            <a:spLocks/>
          </p:cNvSpPr>
          <p:nvPr/>
        </p:nvSpPr>
        <p:spPr bwMode="auto">
          <a:xfrm>
            <a:off x="146058" y="2742625"/>
            <a:ext cx="2039105" cy="28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Verbs like ‘</a:t>
            </a:r>
            <a:r>
              <a:rPr lang="en-GB" sz="1800" b="1" kern="0" dirty="0" err="1">
                <a:solidFill>
                  <a:srgbClr val="000000"/>
                </a:solidFill>
                <a:latin typeface="Century Gothic" panose="020B0502020202020204" pitchFamily="34" charset="0"/>
                <a:cs typeface="Calibri" panose="020F0502020204030204" pitchFamily="34" charset="0"/>
              </a:rPr>
              <a:t>venir</a:t>
            </a:r>
            <a:r>
              <a:rPr lang="en-GB" sz="1800" b="1" kern="0" dirty="0">
                <a:solidFill>
                  <a:srgbClr val="000000"/>
                </a:solidFill>
                <a:latin typeface="Century Gothic" panose="020B0502020202020204" pitchFamily="34" charset="0"/>
                <a:cs typeface="Calibri" panose="020F0502020204030204" pitchFamily="34" charset="0"/>
              </a:rPr>
              <a:t>’</a:t>
            </a:r>
            <a:endParaRPr lang="fr-FR" kern="0" dirty="0"/>
          </a:p>
        </p:txBody>
      </p:sp>
      <p:sp>
        <p:nvSpPr>
          <p:cNvPr id="6" name="TextBox 5">
            <a:extLst>
              <a:ext uri="{FF2B5EF4-FFF2-40B4-BE49-F238E27FC236}">
                <a16:creationId xmlns:a16="http://schemas.microsoft.com/office/drawing/2014/main" id="{FF9AD0CA-DB2B-400B-A14C-57B0292CAEC9}"/>
              </a:ext>
            </a:extLst>
          </p:cNvPr>
          <p:cNvSpPr txBox="1"/>
          <p:nvPr/>
        </p:nvSpPr>
        <p:spPr>
          <a:xfrm>
            <a:off x="146058" y="3027053"/>
            <a:ext cx="6461999" cy="584775"/>
          </a:xfrm>
          <a:prstGeom prst="rect">
            <a:avLst/>
          </a:prstGeom>
          <a:noFill/>
        </p:spPr>
        <p:txBody>
          <a:bodyPr wrap="square" rtlCol="0">
            <a:spAutoFit/>
          </a:bodyPr>
          <a:lstStyle/>
          <a:p>
            <a:r>
              <a:rPr lang="fr-FR" sz="1600" dirty="0">
                <a:latin typeface="Century Gothic" panose="020B0502020202020204" pitchFamily="34" charset="0"/>
              </a:rPr>
              <a:t>The </a:t>
            </a:r>
            <a:r>
              <a:rPr lang="fr-FR" sz="1600" dirty="0" err="1">
                <a:latin typeface="Century Gothic" panose="020B0502020202020204" pitchFamily="34" charset="0"/>
              </a:rPr>
              <a:t>verbs</a:t>
            </a:r>
            <a:r>
              <a:rPr lang="fr-FR" sz="1600" dirty="0">
                <a:latin typeface="Century Gothic" panose="020B0502020202020204" pitchFamily="34" charset="0"/>
              </a:rPr>
              <a:t> </a:t>
            </a:r>
            <a:r>
              <a:rPr lang="fr-FR" sz="1600" b="1" dirty="0">
                <a:latin typeface="Century Gothic" panose="020B0502020202020204" pitchFamily="34" charset="0"/>
              </a:rPr>
              <a:t>appartenir</a:t>
            </a:r>
            <a:r>
              <a:rPr lang="fr-FR" sz="1600" dirty="0">
                <a:latin typeface="Century Gothic" panose="020B0502020202020204" pitchFamily="34" charset="0"/>
              </a:rPr>
              <a:t> and </a:t>
            </a:r>
            <a:r>
              <a:rPr lang="fr-FR" sz="1600" b="1" dirty="0">
                <a:latin typeface="Century Gothic" panose="020B0502020202020204" pitchFamily="34" charset="0"/>
              </a:rPr>
              <a:t>soutenir </a:t>
            </a:r>
            <a:r>
              <a:rPr lang="fr-FR" sz="1600" dirty="0">
                <a:latin typeface="Century Gothic" panose="020B0502020202020204" pitchFamily="34" charset="0"/>
              </a:rPr>
              <a:t>follow the </a:t>
            </a:r>
            <a:r>
              <a:rPr lang="fr-FR" sz="1600" dirty="0" err="1">
                <a:latin typeface="Century Gothic" panose="020B0502020202020204" pitchFamily="34" charset="0"/>
              </a:rPr>
              <a:t>same</a:t>
            </a:r>
            <a:r>
              <a:rPr lang="fr-FR" sz="1600" dirty="0">
                <a:latin typeface="Century Gothic" panose="020B0502020202020204" pitchFamily="34" charset="0"/>
              </a:rPr>
              <a:t> pattern as </a:t>
            </a:r>
            <a:r>
              <a:rPr lang="fr-FR" sz="1600" b="1" dirty="0">
                <a:latin typeface="Century Gothic" panose="020B0502020202020204" pitchFamily="34" charset="0"/>
              </a:rPr>
              <a:t>venir</a:t>
            </a:r>
            <a:r>
              <a:rPr lang="fr-FR" sz="1600" dirty="0">
                <a:latin typeface="Century Gothic" panose="020B0502020202020204" pitchFamily="34" charset="0"/>
              </a:rPr>
              <a:t>.</a:t>
            </a:r>
          </a:p>
        </p:txBody>
      </p:sp>
      <p:sp>
        <p:nvSpPr>
          <p:cNvPr id="43" name="TextBox 42">
            <a:extLst>
              <a:ext uri="{FF2B5EF4-FFF2-40B4-BE49-F238E27FC236}">
                <a16:creationId xmlns:a16="http://schemas.microsoft.com/office/drawing/2014/main" id="{BAEA1334-DD80-C048-AB8C-71E807EF6EFE}"/>
              </a:ext>
            </a:extLst>
          </p:cNvPr>
          <p:cNvSpPr txBox="1"/>
          <p:nvPr/>
        </p:nvSpPr>
        <p:spPr>
          <a:xfrm>
            <a:off x="146058" y="3614261"/>
            <a:ext cx="1980000" cy="584775"/>
          </a:xfrm>
          <a:prstGeom prst="rect">
            <a:avLst/>
          </a:prstGeom>
          <a:noFill/>
        </p:spPr>
        <p:txBody>
          <a:bodyPr wrap="none" rtlCol="0">
            <a:spAutoFit/>
          </a:bodyPr>
          <a:lstStyle/>
          <a:p>
            <a:pPr algn="ctr"/>
            <a:r>
              <a:rPr lang="en-US" sz="1600" b="1" dirty="0" err="1">
                <a:latin typeface="Century Gothic" panose="020B0502020202020204" pitchFamily="34" charset="0"/>
              </a:rPr>
              <a:t>j’appartiens</a:t>
            </a:r>
            <a:endParaRPr lang="en-US" sz="1600" b="1" dirty="0">
              <a:latin typeface="Century Gothic" panose="020B0502020202020204" pitchFamily="34" charset="0"/>
            </a:endParaRPr>
          </a:p>
          <a:p>
            <a:pPr algn="ctr"/>
            <a:r>
              <a:rPr lang="en-US" sz="1600" dirty="0">
                <a:latin typeface="Century Gothic" panose="020B0502020202020204" pitchFamily="34" charset="0"/>
              </a:rPr>
              <a:t>I belong</a:t>
            </a:r>
          </a:p>
        </p:txBody>
      </p:sp>
      <p:sp>
        <p:nvSpPr>
          <p:cNvPr id="39" name="TextBox 38">
            <a:extLst>
              <a:ext uri="{FF2B5EF4-FFF2-40B4-BE49-F238E27FC236}">
                <a16:creationId xmlns:a16="http://schemas.microsoft.com/office/drawing/2014/main" id="{8E83CD8E-DFC1-AD4C-97B1-7BF833DBF48F}"/>
              </a:ext>
            </a:extLst>
          </p:cNvPr>
          <p:cNvSpPr txBox="1"/>
          <p:nvPr/>
        </p:nvSpPr>
        <p:spPr>
          <a:xfrm>
            <a:off x="2220872" y="3614261"/>
            <a:ext cx="1980000" cy="584775"/>
          </a:xfrm>
          <a:prstGeom prst="rect">
            <a:avLst/>
          </a:prstGeom>
          <a:noFill/>
        </p:spPr>
        <p:txBody>
          <a:bodyPr wrap="none" rtlCol="0">
            <a:spAutoFit/>
          </a:bodyPr>
          <a:lstStyle/>
          <a:p>
            <a:pPr algn="ctr"/>
            <a:r>
              <a:rPr lang="en-US" sz="1600" b="1" dirty="0" err="1">
                <a:latin typeface="Century Gothic" panose="020B0502020202020204" pitchFamily="34" charset="0"/>
              </a:rPr>
              <a:t>tu</a:t>
            </a:r>
            <a:r>
              <a:rPr lang="en-US" sz="1600" b="1" dirty="0">
                <a:latin typeface="Century Gothic" panose="020B0502020202020204" pitchFamily="34" charset="0"/>
              </a:rPr>
              <a:t> </a:t>
            </a:r>
            <a:r>
              <a:rPr lang="en-US" sz="1600" b="1" dirty="0" err="1">
                <a:latin typeface="Century Gothic" panose="020B0502020202020204" pitchFamily="34" charset="0"/>
              </a:rPr>
              <a:t>soutiens</a:t>
            </a:r>
            <a:endParaRPr lang="en-US" sz="1600" b="1" dirty="0">
              <a:latin typeface="Century Gothic" panose="020B0502020202020204" pitchFamily="34" charset="0"/>
            </a:endParaRPr>
          </a:p>
          <a:p>
            <a:pPr algn="ctr"/>
            <a:r>
              <a:rPr lang="en-US" sz="1600" dirty="0">
                <a:latin typeface="Century Gothic" panose="020B0502020202020204" pitchFamily="34" charset="0"/>
              </a:rPr>
              <a:t>you</a:t>
            </a:r>
            <a:r>
              <a:rPr lang="en-US" sz="1600" baseline="-25000" dirty="0">
                <a:latin typeface="Century Gothic" panose="020B0502020202020204" pitchFamily="34" charset="0"/>
              </a:rPr>
              <a:t>[sing]</a:t>
            </a:r>
            <a:r>
              <a:rPr lang="en-US" sz="1600" dirty="0">
                <a:latin typeface="Century Gothic" panose="020B0502020202020204" pitchFamily="34" charset="0"/>
              </a:rPr>
              <a:t> support</a:t>
            </a:r>
          </a:p>
        </p:txBody>
      </p:sp>
      <p:sp>
        <p:nvSpPr>
          <p:cNvPr id="41" name="TextBox 40">
            <a:extLst>
              <a:ext uri="{FF2B5EF4-FFF2-40B4-BE49-F238E27FC236}">
                <a16:creationId xmlns:a16="http://schemas.microsoft.com/office/drawing/2014/main" id="{5CBE1191-46B9-5148-8F5C-9DC8068D42C5}"/>
              </a:ext>
            </a:extLst>
          </p:cNvPr>
          <p:cNvSpPr txBox="1"/>
          <p:nvPr/>
        </p:nvSpPr>
        <p:spPr>
          <a:xfrm>
            <a:off x="4425113" y="3614261"/>
            <a:ext cx="1980000" cy="584775"/>
          </a:xfrm>
          <a:prstGeom prst="rect">
            <a:avLst/>
          </a:prstGeom>
          <a:noFill/>
        </p:spPr>
        <p:txBody>
          <a:bodyPr wrap="none" rtlCol="0">
            <a:spAutoFit/>
          </a:bodyPr>
          <a:lstStyle/>
          <a:p>
            <a:pPr algn="ctr"/>
            <a:r>
              <a:rPr lang="en-US" sz="1600" b="1" dirty="0">
                <a:latin typeface="Century Gothic" panose="020B0502020202020204" pitchFamily="34" charset="0"/>
              </a:rPr>
              <a:t>il/</a:t>
            </a:r>
            <a:r>
              <a:rPr lang="en-US" sz="1600" b="1" dirty="0" err="1">
                <a:latin typeface="Century Gothic" panose="020B0502020202020204" pitchFamily="34" charset="0"/>
              </a:rPr>
              <a:t>elle</a:t>
            </a:r>
            <a:r>
              <a:rPr lang="en-US" sz="1600" b="1" dirty="0">
                <a:latin typeface="Century Gothic" panose="020B0502020202020204" pitchFamily="34" charset="0"/>
              </a:rPr>
              <a:t> </a:t>
            </a:r>
            <a:r>
              <a:rPr lang="en-US" sz="1600" b="1" dirty="0" err="1">
                <a:latin typeface="Century Gothic" panose="020B0502020202020204" pitchFamily="34" charset="0"/>
              </a:rPr>
              <a:t>appartient</a:t>
            </a:r>
            <a:endParaRPr lang="en-US" sz="1600" b="1" dirty="0">
              <a:latin typeface="Century Gothic" panose="020B0502020202020204" pitchFamily="34" charset="0"/>
            </a:endParaRPr>
          </a:p>
          <a:p>
            <a:pPr algn="ctr"/>
            <a:r>
              <a:rPr lang="en-US" sz="1600" dirty="0">
                <a:latin typeface="Century Gothic" panose="020B0502020202020204" pitchFamily="34" charset="0"/>
              </a:rPr>
              <a:t>he/she belongs</a:t>
            </a:r>
          </a:p>
        </p:txBody>
      </p:sp>
      <p:sp>
        <p:nvSpPr>
          <p:cNvPr id="31" name="Title 20">
            <a:extLst>
              <a:ext uri="{FF2B5EF4-FFF2-40B4-BE49-F238E27FC236}">
                <a16:creationId xmlns:a16="http://schemas.microsoft.com/office/drawing/2014/main" id="{99548728-31FB-456F-9FFC-E6A6F78200FF}"/>
              </a:ext>
            </a:extLst>
          </p:cNvPr>
          <p:cNvSpPr txBox="1">
            <a:spLocks/>
          </p:cNvSpPr>
          <p:nvPr/>
        </p:nvSpPr>
        <p:spPr bwMode="auto">
          <a:xfrm>
            <a:off x="146058" y="4201469"/>
            <a:ext cx="2722250" cy="26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Using the verb ‘</a:t>
            </a:r>
            <a:r>
              <a:rPr lang="en-GB" sz="1800" b="1" kern="0" dirty="0" err="1">
                <a:solidFill>
                  <a:srgbClr val="000000"/>
                </a:solidFill>
                <a:latin typeface="Century Gothic" panose="020B0502020202020204" pitchFamily="34" charset="0"/>
                <a:cs typeface="Calibri" panose="020F0502020204030204" pitchFamily="34" charset="0"/>
              </a:rPr>
              <a:t>croire</a:t>
            </a:r>
            <a:r>
              <a:rPr lang="en-GB" sz="1800" b="1" kern="0" dirty="0">
                <a:solidFill>
                  <a:srgbClr val="000000"/>
                </a:solidFill>
                <a:latin typeface="Century Gothic" panose="020B0502020202020204" pitchFamily="34" charset="0"/>
                <a:cs typeface="Calibri" panose="020F0502020204030204" pitchFamily="34" charset="0"/>
              </a:rPr>
              <a:t>’</a:t>
            </a:r>
            <a:endParaRPr lang="fr-FR" kern="0" dirty="0"/>
          </a:p>
        </p:txBody>
      </p:sp>
      <p:sp>
        <p:nvSpPr>
          <p:cNvPr id="33" name="TextBox 32">
            <a:extLst>
              <a:ext uri="{FF2B5EF4-FFF2-40B4-BE49-F238E27FC236}">
                <a16:creationId xmlns:a16="http://schemas.microsoft.com/office/drawing/2014/main" id="{EDE90499-5913-4036-B50D-15DA51D79A27}"/>
              </a:ext>
            </a:extLst>
          </p:cNvPr>
          <p:cNvSpPr txBox="1"/>
          <p:nvPr/>
        </p:nvSpPr>
        <p:spPr>
          <a:xfrm>
            <a:off x="146058" y="4465740"/>
            <a:ext cx="6461999" cy="338554"/>
          </a:xfrm>
          <a:prstGeom prst="rect">
            <a:avLst/>
          </a:prstGeom>
          <a:noFill/>
        </p:spPr>
        <p:txBody>
          <a:bodyPr wrap="square" rtlCol="0">
            <a:spAutoFit/>
          </a:bodyPr>
          <a:lstStyle/>
          <a:p>
            <a:r>
              <a:rPr lang="fr-FR" sz="1600" dirty="0">
                <a:latin typeface="Century Gothic" panose="020B0502020202020204" pitchFamily="34" charset="0"/>
              </a:rPr>
              <a:t>The </a:t>
            </a:r>
            <a:r>
              <a:rPr lang="fr-FR" sz="1600" dirty="0" err="1">
                <a:latin typeface="Century Gothic" panose="020B0502020202020204" pitchFamily="34" charset="0"/>
              </a:rPr>
              <a:t>singular</a:t>
            </a:r>
            <a:r>
              <a:rPr lang="fr-FR" sz="1600" dirty="0">
                <a:latin typeface="Century Gothic" panose="020B0502020202020204" pitchFamily="34" charset="0"/>
              </a:rPr>
              <a:t> </a:t>
            </a:r>
            <a:r>
              <a:rPr lang="fr-FR" sz="1600" dirty="0" err="1">
                <a:latin typeface="Century Gothic" panose="020B0502020202020204" pitchFamily="34" charset="0"/>
              </a:rPr>
              <a:t>forms</a:t>
            </a:r>
            <a:r>
              <a:rPr lang="fr-FR" sz="1600" dirty="0">
                <a:latin typeface="Century Gothic" panose="020B0502020202020204" pitchFamily="34" charset="0"/>
              </a:rPr>
              <a:t> of </a:t>
            </a:r>
            <a:r>
              <a:rPr lang="fr-FR" sz="1600" b="1" dirty="0">
                <a:latin typeface="Century Gothic" panose="020B0502020202020204" pitchFamily="34" charset="0"/>
              </a:rPr>
              <a:t>croire</a:t>
            </a:r>
            <a:r>
              <a:rPr lang="fr-FR" sz="1600" dirty="0">
                <a:latin typeface="Century Gothic" panose="020B0502020202020204" pitchFamily="34" charset="0"/>
              </a:rPr>
              <a:t> follow the </a:t>
            </a:r>
            <a:r>
              <a:rPr lang="fr-FR" sz="1600" dirty="0" err="1">
                <a:latin typeface="Century Gothic" panose="020B0502020202020204" pitchFamily="34" charset="0"/>
              </a:rPr>
              <a:t>same</a:t>
            </a:r>
            <a:r>
              <a:rPr lang="fr-FR" sz="1600" dirty="0">
                <a:latin typeface="Century Gothic" panose="020B0502020202020204" pitchFamily="34" charset="0"/>
              </a:rPr>
              <a:t> pattern as </a:t>
            </a:r>
            <a:r>
              <a:rPr lang="fr-FR" sz="1600" b="1" dirty="0">
                <a:latin typeface="Century Gothic" panose="020B0502020202020204" pitchFamily="34" charset="0"/>
              </a:rPr>
              <a:t>boire</a:t>
            </a:r>
            <a:r>
              <a:rPr lang="fr-FR" sz="1600" dirty="0">
                <a:latin typeface="Century Gothic" panose="020B0502020202020204" pitchFamily="34" charset="0"/>
              </a:rPr>
              <a:t>:</a:t>
            </a:r>
          </a:p>
        </p:txBody>
      </p:sp>
      <p:sp>
        <p:nvSpPr>
          <p:cNvPr id="4" name="TextBox 3">
            <a:extLst>
              <a:ext uri="{FF2B5EF4-FFF2-40B4-BE49-F238E27FC236}">
                <a16:creationId xmlns:a16="http://schemas.microsoft.com/office/drawing/2014/main" id="{A9BA609E-F12B-8945-A4EA-64696AB85A66}"/>
              </a:ext>
            </a:extLst>
          </p:cNvPr>
          <p:cNvSpPr txBox="1"/>
          <p:nvPr/>
        </p:nvSpPr>
        <p:spPr>
          <a:xfrm>
            <a:off x="146058" y="4806727"/>
            <a:ext cx="1980000" cy="584775"/>
          </a:xfrm>
          <a:prstGeom prst="rect">
            <a:avLst/>
          </a:prstGeom>
          <a:noFill/>
        </p:spPr>
        <p:txBody>
          <a:bodyPr wrap="none" rtlCol="0">
            <a:spAutoFit/>
          </a:bodyPr>
          <a:lstStyle/>
          <a:p>
            <a:pPr algn="ctr"/>
            <a:r>
              <a:rPr lang="en-US" sz="1600" b="1" dirty="0">
                <a:latin typeface="Century Gothic" panose="020B0502020202020204" pitchFamily="34" charset="0"/>
              </a:rPr>
              <a:t>je </a:t>
            </a:r>
            <a:r>
              <a:rPr lang="en-US" sz="1600" b="1" dirty="0" err="1">
                <a:latin typeface="Century Gothic" panose="020B0502020202020204" pitchFamily="34" charset="0"/>
              </a:rPr>
              <a:t>crois</a:t>
            </a:r>
            <a:endParaRPr lang="en-US" sz="1600" b="1" dirty="0">
              <a:latin typeface="Century Gothic" panose="020B0502020202020204" pitchFamily="34" charset="0"/>
            </a:endParaRPr>
          </a:p>
          <a:p>
            <a:pPr algn="ctr"/>
            <a:r>
              <a:rPr lang="en-US" sz="1600" dirty="0">
                <a:latin typeface="Century Gothic" panose="020B0502020202020204" pitchFamily="34" charset="0"/>
              </a:rPr>
              <a:t>I believe</a:t>
            </a:r>
          </a:p>
        </p:txBody>
      </p:sp>
      <p:sp>
        <p:nvSpPr>
          <p:cNvPr id="42" name="TextBox 41">
            <a:extLst>
              <a:ext uri="{FF2B5EF4-FFF2-40B4-BE49-F238E27FC236}">
                <a16:creationId xmlns:a16="http://schemas.microsoft.com/office/drawing/2014/main" id="{C12AF9F2-0BBC-114E-A1EE-0040FD093BC9}"/>
              </a:ext>
            </a:extLst>
          </p:cNvPr>
          <p:cNvSpPr txBox="1"/>
          <p:nvPr/>
        </p:nvSpPr>
        <p:spPr>
          <a:xfrm>
            <a:off x="2220872" y="4806727"/>
            <a:ext cx="1980000" cy="584775"/>
          </a:xfrm>
          <a:prstGeom prst="rect">
            <a:avLst/>
          </a:prstGeom>
          <a:noFill/>
        </p:spPr>
        <p:txBody>
          <a:bodyPr wrap="none" rtlCol="0">
            <a:spAutoFit/>
          </a:bodyPr>
          <a:lstStyle/>
          <a:p>
            <a:pPr algn="ctr"/>
            <a:r>
              <a:rPr lang="en-US" sz="1600" b="1" dirty="0" err="1">
                <a:latin typeface="Century Gothic" panose="020B0502020202020204" pitchFamily="34" charset="0"/>
              </a:rPr>
              <a:t>tu</a:t>
            </a:r>
            <a:r>
              <a:rPr lang="en-US" sz="1600" b="1" dirty="0">
                <a:latin typeface="Century Gothic" panose="020B0502020202020204" pitchFamily="34" charset="0"/>
              </a:rPr>
              <a:t> </a:t>
            </a:r>
            <a:r>
              <a:rPr lang="en-US" sz="1600" b="1" dirty="0" err="1">
                <a:latin typeface="Century Gothic" panose="020B0502020202020204" pitchFamily="34" charset="0"/>
              </a:rPr>
              <a:t>crois</a:t>
            </a:r>
            <a:endParaRPr lang="en-US" sz="1600" b="1" dirty="0">
              <a:latin typeface="Century Gothic" panose="020B0502020202020204" pitchFamily="34" charset="0"/>
            </a:endParaRPr>
          </a:p>
          <a:p>
            <a:pPr algn="ctr"/>
            <a:r>
              <a:rPr lang="en-US" sz="1600" dirty="0">
                <a:latin typeface="Century Gothic" panose="020B0502020202020204" pitchFamily="34" charset="0"/>
              </a:rPr>
              <a:t>you</a:t>
            </a:r>
            <a:r>
              <a:rPr lang="en-US" sz="1600" baseline="-25000" dirty="0">
                <a:latin typeface="Century Gothic" panose="020B0502020202020204" pitchFamily="34" charset="0"/>
              </a:rPr>
              <a:t>[sing]</a:t>
            </a:r>
            <a:r>
              <a:rPr lang="en-US" sz="1600" dirty="0">
                <a:latin typeface="Century Gothic" panose="020B0502020202020204" pitchFamily="34" charset="0"/>
              </a:rPr>
              <a:t> believe</a:t>
            </a:r>
          </a:p>
        </p:txBody>
      </p:sp>
      <p:sp>
        <p:nvSpPr>
          <p:cNvPr id="40" name="TextBox 39">
            <a:extLst>
              <a:ext uri="{FF2B5EF4-FFF2-40B4-BE49-F238E27FC236}">
                <a16:creationId xmlns:a16="http://schemas.microsoft.com/office/drawing/2014/main" id="{CA8B5EB7-9026-494A-BF75-4DD9ED53D7DD}"/>
              </a:ext>
            </a:extLst>
          </p:cNvPr>
          <p:cNvSpPr txBox="1"/>
          <p:nvPr/>
        </p:nvSpPr>
        <p:spPr>
          <a:xfrm>
            <a:off x="4425113" y="4806727"/>
            <a:ext cx="1980000" cy="584775"/>
          </a:xfrm>
          <a:prstGeom prst="rect">
            <a:avLst/>
          </a:prstGeom>
          <a:noFill/>
        </p:spPr>
        <p:txBody>
          <a:bodyPr wrap="none" rtlCol="0">
            <a:spAutoFit/>
          </a:bodyPr>
          <a:lstStyle/>
          <a:p>
            <a:pPr algn="ctr"/>
            <a:r>
              <a:rPr lang="en-US" sz="1600" b="1" dirty="0">
                <a:latin typeface="Century Gothic" panose="020B0502020202020204" pitchFamily="34" charset="0"/>
              </a:rPr>
              <a:t>il/</a:t>
            </a:r>
            <a:r>
              <a:rPr lang="en-US" sz="1600" b="1" dirty="0" err="1">
                <a:latin typeface="Century Gothic" panose="020B0502020202020204" pitchFamily="34" charset="0"/>
              </a:rPr>
              <a:t>elle</a:t>
            </a:r>
            <a:r>
              <a:rPr lang="en-US" sz="1600" b="1" dirty="0">
                <a:latin typeface="Century Gothic" panose="020B0502020202020204" pitchFamily="34" charset="0"/>
              </a:rPr>
              <a:t> </a:t>
            </a:r>
            <a:r>
              <a:rPr lang="en-US" sz="1600" b="1" dirty="0" err="1">
                <a:latin typeface="Century Gothic" panose="020B0502020202020204" pitchFamily="34" charset="0"/>
              </a:rPr>
              <a:t>croit</a:t>
            </a:r>
            <a:endParaRPr lang="en-US" sz="1600" b="1" dirty="0">
              <a:latin typeface="Century Gothic" panose="020B0502020202020204" pitchFamily="34" charset="0"/>
            </a:endParaRPr>
          </a:p>
          <a:p>
            <a:pPr algn="ctr"/>
            <a:r>
              <a:rPr lang="en-US" sz="1600" dirty="0">
                <a:latin typeface="Century Gothic" panose="020B0502020202020204" pitchFamily="34" charset="0"/>
              </a:rPr>
              <a:t>he/she believes</a:t>
            </a:r>
          </a:p>
        </p:txBody>
      </p:sp>
      <p:sp>
        <p:nvSpPr>
          <p:cNvPr id="36" name="Title 20">
            <a:extLst>
              <a:ext uri="{FF2B5EF4-FFF2-40B4-BE49-F238E27FC236}">
                <a16:creationId xmlns:a16="http://schemas.microsoft.com/office/drawing/2014/main" id="{ADF846B4-D2F3-44E6-81CD-078E463DAF8F}"/>
              </a:ext>
            </a:extLst>
          </p:cNvPr>
          <p:cNvSpPr txBox="1">
            <a:spLocks/>
          </p:cNvSpPr>
          <p:nvPr/>
        </p:nvSpPr>
        <p:spPr bwMode="auto">
          <a:xfrm>
            <a:off x="146058" y="5393935"/>
            <a:ext cx="2642466" cy="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fr-FR" sz="1800" b="1" kern="0" dirty="0">
                <a:latin typeface="Century Gothic" panose="020B0502020202020204" pitchFamily="34" charset="0"/>
              </a:rPr>
              <a:t>Noun-adjective</a:t>
            </a:r>
            <a:r>
              <a:rPr lang="fr-FR" sz="1800" kern="0" dirty="0">
                <a:latin typeface="Century Gothic" panose="020B0502020202020204" pitchFamily="34" charset="0"/>
              </a:rPr>
              <a:t> </a:t>
            </a:r>
            <a:r>
              <a:rPr lang="fr-FR" sz="1800" b="1" kern="0" dirty="0">
                <a:latin typeface="Century Gothic" panose="020B0502020202020204" pitchFamily="34" charset="0"/>
              </a:rPr>
              <a:t>pairs</a:t>
            </a:r>
          </a:p>
        </p:txBody>
      </p:sp>
      <p:sp>
        <p:nvSpPr>
          <p:cNvPr id="38" name="TextBox 37">
            <a:extLst>
              <a:ext uri="{FF2B5EF4-FFF2-40B4-BE49-F238E27FC236}">
                <a16:creationId xmlns:a16="http://schemas.microsoft.com/office/drawing/2014/main" id="{FA14C0A0-B132-4F6B-945C-6B860B8E980C}"/>
              </a:ext>
            </a:extLst>
          </p:cNvPr>
          <p:cNvSpPr txBox="1"/>
          <p:nvPr/>
        </p:nvSpPr>
        <p:spPr>
          <a:xfrm>
            <a:off x="146058" y="5758693"/>
            <a:ext cx="6573555" cy="338554"/>
          </a:xfrm>
          <a:prstGeom prst="rect">
            <a:avLst/>
          </a:prstGeom>
          <a:noFill/>
        </p:spPr>
        <p:txBody>
          <a:bodyPr wrap="square" rtlCol="0">
            <a:spAutoFit/>
          </a:bodyPr>
          <a:lstStyle/>
          <a:p>
            <a:r>
              <a:rPr lang="en-GB" sz="1600" dirty="0">
                <a:latin typeface="Century Gothic" panose="020B0502020202020204" pitchFamily="34" charset="0"/>
              </a:rPr>
              <a:t>Nationality adjectives become nouns if we add a definite article:</a:t>
            </a:r>
          </a:p>
        </p:txBody>
      </p:sp>
      <p:sp>
        <p:nvSpPr>
          <p:cNvPr id="44" name="TextBox 43">
            <a:extLst>
              <a:ext uri="{FF2B5EF4-FFF2-40B4-BE49-F238E27FC236}">
                <a16:creationId xmlns:a16="http://schemas.microsoft.com/office/drawing/2014/main" id="{82FB7748-E9AA-0E40-BB69-455F1618F5D0}"/>
              </a:ext>
            </a:extLst>
          </p:cNvPr>
          <p:cNvSpPr txBox="1"/>
          <p:nvPr/>
        </p:nvSpPr>
        <p:spPr>
          <a:xfrm>
            <a:off x="146058" y="6099680"/>
            <a:ext cx="6573555" cy="414665"/>
          </a:xfrm>
          <a:prstGeom prst="rect">
            <a:avLst/>
          </a:prstGeom>
          <a:noFill/>
        </p:spPr>
        <p:txBody>
          <a:bodyPr wrap="square" rtlCol="0">
            <a:spAutoFit/>
          </a:bodyPr>
          <a:lstStyle/>
          <a:p>
            <a:pPr>
              <a:lnSpc>
                <a:spcPct val="150000"/>
              </a:lnSpc>
            </a:pPr>
            <a:r>
              <a:rPr lang="en-GB" sz="1600" b="1" dirty="0" err="1">
                <a:latin typeface="Century Gothic" panose="020B0502020202020204" pitchFamily="34" charset="0"/>
              </a:rPr>
              <a:t>français</a:t>
            </a:r>
            <a:r>
              <a:rPr lang="en-GB" sz="1600" b="1" dirty="0">
                <a:latin typeface="Century Gothic" panose="020B0502020202020204" pitchFamily="34" charset="0"/>
              </a:rPr>
              <a:t>  →  le </a:t>
            </a:r>
            <a:r>
              <a:rPr lang="en-GB" sz="1600" b="1" dirty="0" err="1">
                <a:latin typeface="Century Gothic" panose="020B0502020202020204" pitchFamily="34" charset="0"/>
              </a:rPr>
              <a:t>Français</a:t>
            </a:r>
            <a:r>
              <a:rPr lang="en-GB" sz="1600" b="1" dirty="0">
                <a:latin typeface="Century Gothic" panose="020B0502020202020204" pitchFamily="34" charset="0"/>
              </a:rPr>
              <a:t>	</a:t>
            </a:r>
            <a:r>
              <a:rPr lang="en-GB" sz="1600" dirty="0">
                <a:latin typeface="Century Gothic" panose="020B0502020202020204" pitchFamily="34" charset="0"/>
              </a:rPr>
              <a:t>		French → French person (m.)</a:t>
            </a:r>
          </a:p>
        </p:txBody>
      </p:sp>
      <p:sp>
        <p:nvSpPr>
          <p:cNvPr id="46" name="TextBox 45">
            <a:extLst>
              <a:ext uri="{FF2B5EF4-FFF2-40B4-BE49-F238E27FC236}">
                <a16:creationId xmlns:a16="http://schemas.microsoft.com/office/drawing/2014/main" id="{1D328BA4-3BCA-B446-89F6-CF820302161F}"/>
              </a:ext>
            </a:extLst>
          </p:cNvPr>
          <p:cNvSpPr txBox="1"/>
          <p:nvPr/>
        </p:nvSpPr>
        <p:spPr>
          <a:xfrm>
            <a:off x="146058" y="6516778"/>
            <a:ext cx="6573555" cy="338554"/>
          </a:xfrm>
          <a:prstGeom prst="rect">
            <a:avLst/>
          </a:prstGeom>
          <a:noFill/>
        </p:spPr>
        <p:txBody>
          <a:bodyPr wrap="square" rtlCol="0">
            <a:spAutoFit/>
          </a:bodyPr>
          <a:lstStyle/>
          <a:p>
            <a:r>
              <a:rPr lang="en-GB" sz="1600" dirty="0">
                <a:latin typeface="Century Gothic" panose="020B0502020202020204" pitchFamily="34" charset="0"/>
              </a:rPr>
              <a:t>Religion adjectives follow the same pattern:</a:t>
            </a:r>
          </a:p>
        </p:txBody>
      </p:sp>
      <p:sp>
        <p:nvSpPr>
          <p:cNvPr id="47" name="TextBox 46">
            <a:extLst>
              <a:ext uri="{FF2B5EF4-FFF2-40B4-BE49-F238E27FC236}">
                <a16:creationId xmlns:a16="http://schemas.microsoft.com/office/drawing/2014/main" id="{F9B0FA9C-8896-E84D-BD79-FBD024ED6917}"/>
              </a:ext>
            </a:extLst>
          </p:cNvPr>
          <p:cNvSpPr txBox="1"/>
          <p:nvPr/>
        </p:nvSpPr>
        <p:spPr>
          <a:xfrm>
            <a:off x="146058" y="6857765"/>
            <a:ext cx="6573555" cy="414665"/>
          </a:xfrm>
          <a:prstGeom prst="rect">
            <a:avLst/>
          </a:prstGeom>
          <a:noFill/>
        </p:spPr>
        <p:txBody>
          <a:bodyPr wrap="square" rtlCol="0">
            <a:spAutoFit/>
          </a:bodyPr>
          <a:lstStyle/>
          <a:p>
            <a:pPr>
              <a:lnSpc>
                <a:spcPct val="150000"/>
              </a:lnSpc>
            </a:pPr>
            <a:r>
              <a:rPr lang="en-GB" sz="1600" b="1" dirty="0" err="1">
                <a:latin typeface="Century Gothic" panose="020B0502020202020204" pitchFamily="34" charset="0"/>
              </a:rPr>
              <a:t>musulman</a:t>
            </a:r>
            <a:r>
              <a:rPr lang="en-GB" sz="1600" b="1" dirty="0">
                <a:latin typeface="Century Gothic" panose="020B0502020202020204" pitchFamily="34" charset="0"/>
              </a:rPr>
              <a:t> → le </a:t>
            </a:r>
            <a:r>
              <a:rPr lang="en-GB" sz="1600" b="1" dirty="0" err="1">
                <a:latin typeface="Century Gothic" panose="020B0502020202020204" pitchFamily="34" charset="0"/>
              </a:rPr>
              <a:t>musulman</a:t>
            </a:r>
            <a:r>
              <a:rPr lang="en-GB" sz="1600" b="1" dirty="0">
                <a:latin typeface="Century Gothic" panose="020B0502020202020204" pitchFamily="34" charset="0"/>
              </a:rPr>
              <a:t>		</a:t>
            </a:r>
            <a:r>
              <a:rPr lang="en-GB" sz="1600" dirty="0">
                <a:latin typeface="Century Gothic" panose="020B0502020202020204" pitchFamily="34" charset="0"/>
              </a:rPr>
              <a:t>Muslim → Muslim (person)</a:t>
            </a:r>
          </a:p>
        </p:txBody>
      </p:sp>
      <p:sp>
        <p:nvSpPr>
          <p:cNvPr id="48" name="TextBox 47">
            <a:extLst>
              <a:ext uri="{FF2B5EF4-FFF2-40B4-BE49-F238E27FC236}">
                <a16:creationId xmlns:a16="http://schemas.microsoft.com/office/drawing/2014/main" id="{A3C57C8D-27D5-F341-BBBB-25BB9FA58431}"/>
              </a:ext>
            </a:extLst>
          </p:cNvPr>
          <p:cNvSpPr txBox="1"/>
          <p:nvPr/>
        </p:nvSpPr>
        <p:spPr>
          <a:xfrm>
            <a:off x="146058" y="7274863"/>
            <a:ext cx="6573555" cy="414794"/>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Many other adjectives also follow this pattern:</a:t>
            </a:r>
          </a:p>
        </p:txBody>
      </p:sp>
      <p:sp>
        <p:nvSpPr>
          <p:cNvPr id="45" name="TextBox 44">
            <a:extLst>
              <a:ext uri="{FF2B5EF4-FFF2-40B4-BE49-F238E27FC236}">
                <a16:creationId xmlns:a16="http://schemas.microsoft.com/office/drawing/2014/main" id="{6A82F513-232F-1346-902A-55718B78304B}"/>
              </a:ext>
            </a:extLst>
          </p:cNvPr>
          <p:cNvSpPr txBox="1"/>
          <p:nvPr/>
        </p:nvSpPr>
        <p:spPr>
          <a:xfrm>
            <a:off x="146058" y="7692090"/>
            <a:ext cx="6573555" cy="414665"/>
          </a:xfrm>
          <a:prstGeom prst="rect">
            <a:avLst/>
          </a:prstGeom>
          <a:noFill/>
        </p:spPr>
        <p:txBody>
          <a:bodyPr wrap="square" rtlCol="0">
            <a:spAutoFit/>
          </a:bodyPr>
          <a:lstStyle/>
          <a:p>
            <a:pPr>
              <a:lnSpc>
                <a:spcPct val="150000"/>
              </a:lnSpc>
            </a:pPr>
            <a:r>
              <a:rPr lang="en-GB" sz="1600" b="1" dirty="0">
                <a:latin typeface="Century Gothic" panose="020B0502020202020204" pitchFamily="34" charset="0"/>
              </a:rPr>
              <a:t>nouveau → le nouveau		</a:t>
            </a:r>
            <a:r>
              <a:rPr lang="en-GB" sz="1600" dirty="0">
                <a:latin typeface="Century Gothic" panose="020B0502020202020204" pitchFamily="34" charset="0"/>
              </a:rPr>
              <a:t>new → the new one		</a:t>
            </a:r>
          </a:p>
        </p:txBody>
      </p:sp>
      <p:sp>
        <p:nvSpPr>
          <p:cNvPr id="49" name="TextBox 48">
            <a:extLst>
              <a:ext uri="{FF2B5EF4-FFF2-40B4-BE49-F238E27FC236}">
                <a16:creationId xmlns:a16="http://schemas.microsoft.com/office/drawing/2014/main" id="{58AECBE5-EF4B-6E4A-B344-26646B4204C4}"/>
              </a:ext>
            </a:extLst>
          </p:cNvPr>
          <p:cNvSpPr txBox="1"/>
          <p:nvPr/>
        </p:nvSpPr>
        <p:spPr>
          <a:xfrm>
            <a:off x="146058" y="8109188"/>
            <a:ext cx="6459840" cy="830997"/>
          </a:xfrm>
          <a:prstGeom prst="rect">
            <a:avLst/>
          </a:prstGeom>
          <a:noFill/>
        </p:spPr>
        <p:txBody>
          <a:bodyPr wrap="square" rtlCol="0">
            <a:spAutoFit/>
          </a:bodyPr>
          <a:lstStyle/>
          <a:p>
            <a:r>
              <a:rPr lang="en-GB" sz="1600" dirty="0">
                <a:latin typeface="Century Gothic" panose="020B0502020202020204" pitchFamily="34" charset="0"/>
              </a:rPr>
              <a:t>We don’t use a word for ‘a’ after ‘</a:t>
            </a:r>
            <a:r>
              <a:rPr lang="en-GB" sz="1600" dirty="0" err="1">
                <a:latin typeface="Century Gothic" panose="020B0502020202020204" pitchFamily="34" charset="0"/>
              </a:rPr>
              <a:t>être</a:t>
            </a:r>
            <a:r>
              <a:rPr lang="en-GB" sz="1600" dirty="0">
                <a:latin typeface="Century Gothic" panose="020B0502020202020204" pitchFamily="34" charset="0"/>
              </a:rPr>
              <a:t>’ with nouns for nationalities or jobs. The same applies to nouns for religious identities, or any other nouns to describe identities.</a:t>
            </a:r>
            <a:endParaRPr lang="fr-FR" dirty="0"/>
          </a:p>
        </p:txBody>
      </p:sp>
      <p:sp>
        <p:nvSpPr>
          <p:cNvPr id="50" name="Slide Number Placeholder 1">
            <a:extLst>
              <a:ext uri="{FF2B5EF4-FFF2-40B4-BE49-F238E27FC236}">
                <a16:creationId xmlns:a16="http://schemas.microsoft.com/office/drawing/2014/main" id="{4B099CC8-22E2-1B4E-A051-4A85C72DB7A0}"/>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31</a:t>
            </a:r>
          </a:p>
        </p:txBody>
      </p:sp>
    </p:spTree>
    <p:extLst>
      <p:ext uri="{BB962C8B-B14F-4D97-AF65-F5344CB8AC3E}">
        <p14:creationId xmlns:p14="http://schemas.microsoft.com/office/powerpoint/2010/main" val="2107946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2FCEED3-B597-4DD0-ADE2-06EB55980FA6}"/>
              </a:ext>
              <a:ext uri="{C183D7F6-B498-43B3-948B-1728B52AA6E4}">
                <adec:decorative xmlns:adec="http://schemas.microsoft.com/office/drawing/2017/decorative" val="1"/>
              </a:ext>
            </a:extLst>
          </p:cNvPr>
          <p:cNvSpPr>
            <a:spLocks noGrp="1"/>
          </p:cNvSpPr>
          <p:nvPr>
            <p:ph type="title" idx="4294967295"/>
          </p:nvPr>
        </p:nvSpPr>
        <p:spPr>
          <a:xfrm>
            <a:off x="358604" y="-1385045"/>
            <a:ext cx="6172200" cy="1524000"/>
          </a:xfrm>
        </p:spPr>
        <p:txBody>
          <a:bodyPr/>
          <a:lstStyle/>
          <a:p>
            <a:r>
              <a:rPr lang="fr-FR" dirty="0"/>
              <a:t>La féminisation des noms</a:t>
            </a:r>
          </a:p>
        </p:txBody>
      </p:sp>
      <p:sp>
        <p:nvSpPr>
          <p:cNvPr id="3" name="Title 20">
            <a:extLst>
              <a:ext uri="{FF2B5EF4-FFF2-40B4-BE49-F238E27FC236}">
                <a16:creationId xmlns:a16="http://schemas.microsoft.com/office/drawing/2014/main" id="{B1A5CC0B-A3CF-4F33-88F7-28D597334406}"/>
              </a:ext>
            </a:extLst>
          </p:cNvPr>
          <p:cNvSpPr txBox="1">
            <a:spLocks/>
          </p:cNvSpPr>
          <p:nvPr/>
        </p:nvSpPr>
        <p:spPr bwMode="auto">
          <a:xfrm>
            <a:off x="70964" y="70625"/>
            <a:ext cx="3048000" cy="38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fr-FR" sz="1800" b="1" kern="0" dirty="0">
                <a:latin typeface="Century Gothic" panose="020B0502020202020204" pitchFamily="34" charset="0"/>
              </a:rPr>
              <a:t>La féminisation des noms</a:t>
            </a:r>
            <a:endParaRPr lang="fr-FR" sz="1600" b="1" kern="0" dirty="0">
              <a:latin typeface="Century Gothic" panose="020B0502020202020204" pitchFamily="34" charset="0"/>
            </a:endParaRPr>
          </a:p>
        </p:txBody>
      </p:sp>
      <p:sp>
        <p:nvSpPr>
          <p:cNvPr id="32" name="Rectangle 31">
            <a:extLst>
              <a:ext uri="{FF2B5EF4-FFF2-40B4-BE49-F238E27FC236}">
                <a16:creationId xmlns:a16="http://schemas.microsoft.com/office/drawing/2014/main" id="{39BF244C-FC9C-462B-895A-7BB98D0F57A9}"/>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5" name="TextBox 4">
            <a:extLst>
              <a:ext uri="{FF2B5EF4-FFF2-40B4-BE49-F238E27FC236}">
                <a16:creationId xmlns:a16="http://schemas.microsoft.com/office/drawing/2014/main" id="{475EDE8E-D412-4A7B-924A-88745A2E9D7F}"/>
              </a:ext>
            </a:extLst>
          </p:cNvPr>
          <p:cNvSpPr txBox="1"/>
          <p:nvPr/>
        </p:nvSpPr>
        <p:spPr>
          <a:xfrm>
            <a:off x="70964" y="402321"/>
            <a:ext cx="6459840" cy="338554"/>
          </a:xfrm>
          <a:prstGeom prst="rect">
            <a:avLst/>
          </a:prstGeom>
          <a:noFill/>
        </p:spPr>
        <p:txBody>
          <a:bodyPr wrap="square" rtlCol="0">
            <a:spAutoFit/>
          </a:bodyPr>
          <a:lstStyle/>
          <a:p>
            <a:pPr defTabSz="914400">
              <a:defRPr/>
            </a:pPr>
            <a:r>
              <a:rPr lang="en-US" sz="1600" dirty="0">
                <a:latin typeface="Century Gothic" panose="020F0302020204030204"/>
              </a:rPr>
              <a:t>The ways to make nouns feminine are:</a:t>
            </a:r>
            <a:endParaRPr lang="en-US" sz="1600" dirty="0">
              <a:solidFill>
                <a:srgbClr val="4472C4">
                  <a:lumMod val="50000"/>
                </a:srgbClr>
              </a:solidFill>
              <a:latin typeface="Century Gothic" panose="020F0302020204030204"/>
            </a:endParaRPr>
          </a:p>
        </p:txBody>
      </p:sp>
      <p:sp>
        <p:nvSpPr>
          <p:cNvPr id="17" name="TextBox 16">
            <a:extLst>
              <a:ext uri="{FF2B5EF4-FFF2-40B4-BE49-F238E27FC236}">
                <a16:creationId xmlns:a16="http://schemas.microsoft.com/office/drawing/2014/main" id="{B47E66FB-BFF4-354D-BDF9-7B9B2A089AFF}"/>
              </a:ext>
            </a:extLst>
          </p:cNvPr>
          <p:cNvSpPr txBox="1"/>
          <p:nvPr/>
        </p:nvSpPr>
        <p:spPr>
          <a:xfrm>
            <a:off x="70964" y="709363"/>
            <a:ext cx="6459840" cy="338554"/>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1.  add </a:t>
            </a:r>
            <a:r>
              <a:rPr kumimoji="0" lang="en-US" sz="1600" b="1" i="0" u="none" strike="noStrike" kern="1200" cap="none" spc="0" normalizeH="0" baseline="0" noProof="0" dirty="0">
                <a:ln>
                  <a:noFill/>
                </a:ln>
                <a:effectLst/>
                <a:uLnTx/>
                <a:uFillTx/>
                <a:latin typeface="Century Gothic" panose="020F0302020204030204"/>
                <a:ea typeface="+mn-ea"/>
                <a:cs typeface="+mn-cs"/>
              </a:rPr>
              <a:t>–e</a:t>
            </a:r>
            <a:r>
              <a:rPr kumimoji="0" lang="en-US" sz="1600" b="0" i="0" u="none" strike="noStrike" kern="1200" cap="none" spc="0" normalizeH="0" baseline="0" noProof="0" dirty="0">
                <a:ln>
                  <a:noFill/>
                </a:ln>
                <a:effectLst/>
                <a:uLnTx/>
                <a:uFillTx/>
                <a:latin typeface="Century Gothic" panose="020F0302020204030204"/>
                <a:ea typeface="+mn-ea"/>
                <a:cs typeface="+mn-cs"/>
              </a:rPr>
              <a:t>:		un avocat	</a:t>
            </a:r>
            <a:r>
              <a:rPr kumimoji="0" lang="en-US" sz="1600" b="0" i="0" u="none" strike="noStrike" kern="1200" cap="none" spc="0" normalizeH="0" baseline="0" noProof="0" dirty="0" err="1">
                <a:ln>
                  <a:noFill/>
                </a:ln>
                <a:effectLst/>
                <a:uLnTx/>
                <a:uFillTx/>
                <a:latin typeface="Century Gothic" panose="020F0302020204030204"/>
                <a:ea typeface="+mn-ea"/>
                <a:cs typeface="+mn-cs"/>
              </a:rPr>
              <a:t>une</a:t>
            </a:r>
            <a:r>
              <a:rPr kumimoji="0" lang="en-US" sz="1600" b="0" i="0" u="none" strike="noStrike" kern="1200" cap="none" spc="0" normalizeH="0" baseline="0" noProof="0" dirty="0">
                <a:ln>
                  <a:noFill/>
                </a:ln>
                <a:effectLst/>
                <a:uLnTx/>
                <a:uFillTx/>
                <a:latin typeface="Century Gothic" panose="020F0302020204030204"/>
                <a:ea typeface="+mn-ea"/>
                <a:cs typeface="+mn-cs"/>
              </a:rPr>
              <a:t> </a:t>
            </a:r>
            <a:r>
              <a:rPr kumimoji="0" lang="en-US" sz="1600" b="0" i="0" u="none" strike="noStrike" kern="1200" cap="none" spc="0" normalizeH="0" baseline="0" noProof="0" dirty="0" err="1">
                <a:ln>
                  <a:noFill/>
                </a:ln>
                <a:effectLst/>
                <a:uLnTx/>
                <a:uFillTx/>
                <a:latin typeface="Century Gothic" panose="020F0302020204030204"/>
                <a:ea typeface="+mn-ea"/>
                <a:cs typeface="+mn-cs"/>
              </a:rPr>
              <a:t>avocat</a:t>
            </a:r>
            <a:r>
              <a:rPr kumimoji="0" lang="en-US" sz="1600" b="1" i="0" u="none" strike="noStrike" kern="1200" cap="none" spc="0" normalizeH="0" baseline="0" noProof="0" dirty="0" err="1">
                <a:ln>
                  <a:noFill/>
                </a:ln>
                <a:effectLst/>
                <a:uLnTx/>
                <a:uFillTx/>
                <a:latin typeface="Century Gothic" panose="020F0302020204030204"/>
                <a:ea typeface="+mn-ea"/>
                <a:cs typeface="+mn-cs"/>
              </a:rPr>
              <a:t>e</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4A21C465-C8EC-CE47-8D41-4385BA86426C}"/>
              </a:ext>
            </a:extLst>
          </p:cNvPr>
          <p:cNvSpPr txBox="1"/>
          <p:nvPr/>
        </p:nvSpPr>
        <p:spPr>
          <a:xfrm>
            <a:off x="70964" y="1016405"/>
            <a:ext cx="6459840" cy="338554"/>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lang="en-US" sz="1600" dirty="0">
                <a:latin typeface="Century Gothic" panose="020F0302020204030204"/>
              </a:rPr>
              <a:t>2.  change the article only: 	un </a:t>
            </a:r>
            <a:r>
              <a:rPr lang="en-US" sz="1600" dirty="0" err="1">
                <a:latin typeface="Century Gothic" panose="020F0302020204030204"/>
              </a:rPr>
              <a:t>médecin</a:t>
            </a:r>
            <a:r>
              <a:rPr lang="en-US" sz="1600" dirty="0">
                <a:latin typeface="Century Gothic" panose="020F0302020204030204"/>
              </a:rPr>
              <a:t>	</a:t>
            </a:r>
            <a:r>
              <a:rPr lang="en-US" sz="1600" dirty="0" err="1">
                <a:latin typeface="Century Gothic" panose="020F0302020204030204"/>
              </a:rPr>
              <a:t>une</a:t>
            </a:r>
            <a:r>
              <a:rPr lang="en-US" sz="1600" dirty="0">
                <a:latin typeface="Century Gothic" panose="020F0302020204030204"/>
              </a:rPr>
              <a:t> </a:t>
            </a:r>
            <a:r>
              <a:rPr lang="en-US" sz="1600" dirty="0" err="1">
                <a:latin typeface="Century Gothic" panose="020F0302020204030204"/>
              </a:rPr>
              <a:t>médecin</a:t>
            </a:r>
            <a:endParaRPr lang="en-US" sz="1600" dirty="0">
              <a:latin typeface="Century Gothic" panose="020F0302020204030204"/>
            </a:endParaRPr>
          </a:p>
        </p:txBody>
      </p:sp>
      <p:sp>
        <p:nvSpPr>
          <p:cNvPr id="19" name="TextBox 18">
            <a:extLst>
              <a:ext uri="{FF2B5EF4-FFF2-40B4-BE49-F238E27FC236}">
                <a16:creationId xmlns:a16="http://schemas.microsoft.com/office/drawing/2014/main" id="{7BEC9F53-F74F-8743-A3F5-F1A584FFA2F0}"/>
              </a:ext>
            </a:extLst>
          </p:cNvPr>
          <p:cNvSpPr txBox="1"/>
          <p:nvPr/>
        </p:nvSpPr>
        <p:spPr>
          <a:xfrm>
            <a:off x="70964" y="1323447"/>
            <a:ext cx="6459840" cy="338554"/>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3.  change</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eur</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0" i="0" u="none" strike="noStrike" kern="1200" cap="none" spc="0" normalizeH="0" baseline="0" noProof="0" dirty="0">
                <a:ln>
                  <a:noFill/>
                </a:ln>
                <a:effectLst/>
                <a:uLnTx/>
                <a:uFillTx/>
                <a:latin typeface="Century Gothic" panose="020F0302020204030204"/>
                <a:ea typeface="+mn-ea"/>
                <a:cs typeface="+mn-cs"/>
              </a:rPr>
              <a:t>to </a:t>
            </a:r>
            <a:r>
              <a:rPr kumimoji="0" lang="en-US" sz="1600" b="1" i="0" u="none" strike="noStrike" kern="1200" cap="none" spc="0" normalizeH="0" baseline="0" noProof="0" dirty="0">
                <a:ln>
                  <a:noFill/>
                </a:ln>
                <a:effectLst/>
                <a:uLnTx/>
                <a:uFillTx/>
                <a:latin typeface="Century Gothic" panose="020F0302020204030204"/>
                <a:ea typeface="+mn-ea"/>
                <a:cs typeface="+mn-cs"/>
              </a:rPr>
              <a:t>–rice</a:t>
            </a:r>
            <a:r>
              <a:rPr kumimoji="0" lang="en-US" sz="1600" b="0" i="0" u="none" strike="noStrike" kern="1200" cap="none" spc="0" normalizeH="0" baseline="0" noProof="0" dirty="0">
                <a:ln>
                  <a:noFill/>
                </a:ln>
                <a:effectLst/>
                <a:uLnTx/>
                <a:uFillTx/>
                <a:latin typeface="Century Gothic" panose="020F0302020204030204"/>
                <a:ea typeface="+mn-ea"/>
                <a:cs typeface="+mn-cs"/>
              </a:rPr>
              <a:t>:	 un </a:t>
            </a:r>
            <a:r>
              <a:rPr kumimoji="0" lang="en-US" sz="1600" b="0" i="0" u="none" strike="noStrike" kern="1200" cap="none" spc="0" normalizeH="0" baseline="0" noProof="0" dirty="0" err="1">
                <a:ln>
                  <a:noFill/>
                </a:ln>
                <a:effectLst/>
                <a:uLnTx/>
                <a:uFillTx/>
                <a:latin typeface="Century Gothic" panose="020F0302020204030204"/>
                <a:ea typeface="+mn-ea"/>
                <a:cs typeface="+mn-cs"/>
              </a:rPr>
              <a:t>act</a:t>
            </a:r>
            <a:r>
              <a:rPr kumimoji="0" lang="en-US" sz="1600" b="1" i="0" u="none" strike="noStrike" kern="1200" cap="none" spc="0" normalizeH="0" baseline="0" noProof="0" dirty="0" err="1">
                <a:ln>
                  <a:noFill/>
                </a:ln>
                <a:effectLst/>
                <a:uLnTx/>
                <a:uFillTx/>
                <a:latin typeface="Century Gothic" panose="020F0302020204030204"/>
                <a:ea typeface="+mn-ea"/>
                <a:cs typeface="+mn-cs"/>
              </a:rPr>
              <a:t>eur</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i="0" u="none" strike="noStrike" kern="1200" cap="none" spc="0" normalizeH="0" baseline="0" noProof="0" dirty="0" err="1">
                <a:ln>
                  <a:noFill/>
                </a:ln>
                <a:effectLst/>
                <a:uLnTx/>
                <a:uFillTx/>
                <a:latin typeface="Century Gothic" panose="020F0302020204030204"/>
                <a:ea typeface="+mn-ea"/>
                <a:cs typeface="+mn-cs"/>
              </a:rPr>
              <a:t>une</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i="0" u="none" strike="noStrike" kern="1200" cap="none" spc="0" normalizeH="0" baseline="0" noProof="0" dirty="0" err="1">
                <a:ln>
                  <a:noFill/>
                </a:ln>
                <a:effectLst/>
                <a:uLnTx/>
                <a:uFillTx/>
                <a:latin typeface="Century Gothic" panose="020F0302020204030204"/>
                <a:ea typeface="+mn-ea"/>
                <a:cs typeface="+mn-cs"/>
              </a:rPr>
              <a:t>act</a:t>
            </a:r>
            <a:r>
              <a:rPr kumimoji="0" lang="en-US" sz="1600" b="1" i="0" u="none" strike="noStrike" kern="1200" cap="none" spc="0" normalizeH="0" baseline="0" noProof="0" dirty="0" err="1">
                <a:ln>
                  <a:noFill/>
                </a:ln>
                <a:effectLst/>
                <a:uLnTx/>
                <a:uFillTx/>
                <a:latin typeface="Century Gothic" panose="020F0302020204030204"/>
                <a:ea typeface="+mn-ea"/>
                <a:cs typeface="+mn-cs"/>
              </a:rPr>
              <a:t>rice</a:t>
            </a:r>
            <a:endParaRPr lang="en-US" sz="1600" dirty="0">
              <a:latin typeface="Century Gothic" panose="020F0302020204030204"/>
            </a:endParaRPr>
          </a:p>
        </p:txBody>
      </p:sp>
      <p:sp>
        <p:nvSpPr>
          <p:cNvPr id="20" name="TextBox 19">
            <a:extLst>
              <a:ext uri="{FF2B5EF4-FFF2-40B4-BE49-F238E27FC236}">
                <a16:creationId xmlns:a16="http://schemas.microsoft.com/office/drawing/2014/main" id="{19044505-DDAD-6E42-B2B3-795AD216341A}"/>
              </a:ext>
            </a:extLst>
          </p:cNvPr>
          <p:cNvSpPr txBox="1"/>
          <p:nvPr/>
        </p:nvSpPr>
        <p:spPr>
          <a:xfrm>
            <a:off x="70964" y="1630489"/>
            <a:ext cx="6459840" cy="338554"/>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4.  change </a:t>
            </a:r>
            <a:r>
              <a:rPr kumimoji="0" lang="en-US" sz="1600" b="1" i="0" u="none" strike="noStrike" kern="1200" cap="none" spc="0" normalizeH="0" baseline="0" noProof="0" dirty="0">
                <a:ln>
                  <a:noFill/>
                </a:ln>
                <a:effectLst/>
                <a:uLnTx/>
                <a:uFillTx/>
                <a:latin typeface="Century Gothic" panose="020F0302020204030204"/>
                <a:ea typeface="+mn-ea"/>
                <a:cs typeface="+mn-cs"/>
              </a:rPr>
              <a:t>–</a:t>
            </a:r>
            <a:r>
              <a:rPr lang="en-US" sz="1600" b="1" dirty="0">
                <a:latin typeface="Century Gothic" panose="020F0302020204030204"/>
              </a:rPr>
              <a:t>n </a:t>
            </a:r>
            <a:r>
              <a:rPr lang="en-US" sz="1600" dirty="0">
                <a:latin typeface="Century Gothic" panose="020F0302020204030204"/>
              </a:rPr>
              <a:t>to </a:t>
            </a:r>
            <a:r>
              <a:rPr lang="en-US" sz="1600" b="1" dirty="0">
                <a:latin typeface="Century Gothic" panose="020F0302020204030204"/>
              </a:rPr>
              <a:t>–</a:t>
            </a:r>
            <a:r>
              <a:rPr lang="en-US" sz="1600" b="1" dirty="0" err="1">
                <a:latin typeface="Century Gothic" panose="020F0302020204030204"/>
              </a:rPr>
              <a:t>nne</a:t>
            </a:r>
            <a:r>
              <a:rPr lang="en-US" sz="1600" dirty="0">
                <a:latin typeface="Century Gothic" panose="020F0302020204030204"/>
              </a:rPr>
              <a:t>:	un </a:t>
            </a:r>
            <a:r>
              <a:rPr lang="en-US" sz="1600" dirty="0" err="1">
                <a:latin typeface="Century Gothic" panose="020F0302020204030204"/>
              </a:rPr>
              <a:t>italie</a:t>
            </a:r>
            <a:r>
              <a:rPr lang="en-US" sz="1600" b="1" dirty="0" err="1">
                <a:latin typeface="Century Gothic" panose="020F0302020204030204"/>
              </a:rPr>
              <a:t>n</a:t>
            </a:r>
            <a:r>
              <a:rPr lang="en-US" sz="1600" b="1" dirty="0">
                <a:latin typeface="Century Gothic" panose="020F0302020204030204"/>
              </a:rPr>
              <a:t>		</a:t>
            </a:r>
            <a:r>
              <a:rPr lang="en-US" sz="1600" dirty="0" err="1">
                <a:latin typeface="Century Gothic" panose="020F0302020204030204"/>
              </a:rPr>
              <a:t>une</a:t>
            </a:r>
            <a:r>
              <a:rPr lang="en-US" sz="1600" dirty="0">
                <a:latin typeface="Century Gothic" panose="020F0302020204030204"/>
              </a:rPr>
              <a:t> </a:t>
            </a:r>
            <a:r>
              <a:rPr lang="en-US" sz="1600" dirty="0" err="1">
                <a:latin typeface="Century Gothic" panose="020F0302020204030204"/>
              </a:rPr>
              <a:t>italie</a:t>
            </a:r>
            <a:r>
              <a:rPr lang="en-US" sz="1600" b="1" dirty="0" err="1">
                <a:latin typeface="Century Gothic" panose="020F0302020204030204"/>
              </a:rPr>
              <a:t>nne</a:t>
            </a:r>
            <a:endParaRPr lang="en-US" sz="1600" b="1" dirty="0">
              <a:latin typeface="Century Gothic" panose="020F0302020204030204"/>
            </a:endParaRPr>
          </a:p>
        </p:txBody>
      </p:sp>
      <p:sp>
        <p:nvSpPr>
          <p:cNvPr id="21" name="TextBox 20">
            <a:extLst>
              <a:ext uri="{FF2B5EF4-FFF2-40B4-BE49-F238E27FC236}">
                <a16:creationId xmlns:a16="http://schemas.microsoft.com/office/drawing/2014/main" id="{18317FDC-D56A-794C-8CB0-0F4EBB92FEE7}"/>
              </a:ext>
            </a:extLst>
          </p:cNvPr>
          <p:cNvSpPr txBox="1"/>
          <p:nvPr/>
        </p:nvSpPr>
        <p:spPr>
          <a:xfrm>
            <a:off x="70964" y="1937531"/>
            <a:ext cx="6459840" cy="338554"/>
          </a:xfrm>
          <a:prstGeom prst="rect">
            <a:avLst/>
          </a:prstGeom>
          <a:noFill/>
        </p:spPr>
        <p:txBody>
          <a:bodyPr wrap="square" rtlCol="0">
            <a:spAutoFit/>
          </a:bodyPr>
          <a:lstStyle/>
          <a:p>
            <a:pPr defTabSz="914400">
              <a:defRPr/>
            </a:pPr>
            <a:r>
              <a:rPr lang="en-US" sz="1600" dirty="0">
                <a:latin typeface="Century Gothic" panose="020F0302020204030204"/>
              </a:rPr>
              <a:t>Lots of nouns ending in ‘-</a:t>
            </a:r>
            <a:r>
              <a:rPr lang="en-US" sz="1600" dirty="0" err="1">
                <a:latin typeface="Century Gothic" panose="020F0302020204030204"/>
              </a:rPr>
              <a:t>ien</a:t>
            </a:r>
            <a:r>
              <a:rPr lang="en-US" sz="1600" dirty="0">
                <a:latin typeface="Century Gothic" panose="020F0302020204030204"/>
              </a:rPr>
              <a:t>’ in French end in ‘-</a:t>
            </a:r>
            <a:r>
              <a:rPr lang="en-US" sz="1600" dirty="0" err="1">
                <a:latin typeface="Century Gothic" panose="020F0302020204030204"/>
              </a:rPr>
              <a:t>ian</a:t>
            </a:r>
            <a:r>
              <a:rPr lang="en-US" sz="1600" dirty="0">
                <a:latin typeface="Century Gothic" panose="020F0302020204030204"/>
              </a:rPr>
              <a:t>’ in English.</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8" name="Title 20">
            <a:extLst>
              <a:ext uri="{FF2B5EF4-FFF2-40B4-BE49-F238E27FC236}">
                <a16:creationId xmlns:a16="http://schemas.microsoft.com/office/drawing/2014/main" id="{83B8C05B-B053-468C-94E3-30E83681AD62}"/>
              </a:ext>
            </a:extLst>
          </p:cNvPr>
          <p:cNvSpPr txBox="1">
            <a:spLocks/>
          </p:cNvSpPr>
          <p:nvPr/>
        </p:nvSpPr>
        <p:spPr bwMode="auto">
          <a:xfrm>
            <a:off x="70964" y="2244573"/>
            <a:ext cx="3048000" cy="38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fr-FR" sz="1800" b="1" kern="0" dirty="0">
                <a:latin typeface="Century Gothic" panose="020B0502020202020204" pitchFamily="34" charset="0"/>
              </a:rPr>
              <a:t>Le pluriel des noms</a:t>
            </a:r>
            <a:endParaRPr lang="fr-FR" sz="1600" b="1" kern="0" dirty="0">
              <a:latin typeface="Century Gothic" panose="020B0502020202020204" pitchFamily="34" charset="0"/>
            </a:endParaRPr>
          </a:p>
        </p:txBody>
      </p:sp>
      <p:sp>
        <p:nvSpPr>
          <p:cNvPr id="10" name="TextBox 9">
            <a:extLst>
              <a:ext uri="{FF2B5EF4-FFF2-40B4-BE49-F238E27FC236}">
                <a16:creationId xmlns:a16="http://schemas.microsoft.com/office/drawing/2014/main" id="{D615E1EE-0C44-4DDA-B29A-45B069437A5C}"/>
              </a:ext>
            </a:extLst>
          </p:cNvPr>
          <p:cNvSpPr txBox="1"/>
          <p:nvPr/>
        </p:nvSpPr>
        <p:spPr>
          <a:xfrm>
            <a:off x="70964" y="2601817"/>
            <a:ext cx="6716070" cy="33855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US" sz="1600" dirty="0">
                <a:latin typeface="Century Gothic" panose="020F0302020204030204"/>
              </a:rPr>
              <a:t>W</a:t>
            </a:r>
            <a:r>
              <a:rPr kumimoji="0" lang="en-US" sz="1600" b="0" i="0" u="none" strike="noStrike" kern="1200" cap="none" spc="0" normalizeH="0" baseline="0" noProof="0" dirty="0">
                <a:ln>
                  <a:noFill/>
                </a:ln>
                <a:effectLst/>
                <a:uLnTx/>
                <a:uFillTx/>
                <a:latin typeface="Century Gothic" panose="020F0302020204030204"/>
                <a:ea typeface="+mn-ea"/>
                <a:cs typeface="+mn-cs"/>
              </a:rPr>
              <a:t>e usually make nouns plural by adding </a:t>
            </a:r>
            <a:r>
              <a:rPr kumimoji="0" lang="en-US" sz="1600" b="1" i="0" u="none" strike="noStrike" kern="1200" cap="none" spc="0" normalizeH="0" baseline="0" noProof="0" dirty="0">
                <a:ln>
                  <a:noFill/>
                </a:ln>
                <a:effectLst/>
                <a:uLnTx/>
                <a:uFillTx/>
                <a:latin typeface="Century Gothic" panose="020F0302020204030204"/>
                <a:ea typeface="+mn-ea"/>
                <a:cs typeface="+mn-cs"/>
              </a:rPr>
              <a:t>–s</a:t>
            </a:r>
            <a:r>
              <a:rPr kumimoji="0" lang="en-US" sz="1600" i="0" u="none" strike="noStrike" kern="1200" cap="none" spc="0" normalizeH="0" baseline="0" noProof="0" dirty="0">
                <a:ln>
                  <a:noFill/>
                </a:ln>
                <a:effectLst/>
                <a:uLnTx/>
                <a:uFillTx/>
                <a:latin typeface="Century Gothic" panose="020F0302020204030204"/>
                <a:ea typeface="+mn-ea"/>
                <a:cs typeface="+mn-cs"/>
              </a:rPr>
              <a:t>:</a:t>
            </a:r>
            <a:r>
              <a:rPr lang="en-US" sz="1600" dirty="0">
                <a:latin typeface="Century Gothic" panose="020B0502020202020204" pitchFamily="34" charset="0"/>
              </a:rPr>
              <a:t>	</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pic>
        <p:nvPicPr>
          <p:cNvPr id="14" name="Picture 10">
            <a:extLst>
              <a:ext uri="{FF2B5EF4-FFF2-40B4-BE49-F238E27FC236}">
                <a16:creationId xmlns:a16="http://schemas.microsoft.com/office/drawing/2014/main" id="{6FB3A203-7B04-45D7-B019-19BE4B331DC9}"/>
              </a:ext>
              <a:ext uri="{C183D7F6-B498-43B3-948B-1728B52AA6E4}">
                <adec:decorative xmlns:adec="http://schemas.microsoft.com/office/drawing/2017/decorative" val="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66598" y="3567611"/>
            <a:ext cx="907039" cy="92610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F86720A-421B-A741-AE0A-840C41FF68B3}"/>
              </a:ext>
            </a:extLst>
          </p:cNvPr>
          <p:cNvSpPr txBox="1"/>
          <p:nvPr/>
        </p:nvSpPr>
        <p:spPr>
          <a:xfrm>
            <a:off x="70964" y="2908859"/>
            <a:ext cx="6716070" cy="33855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rPr>
              <a:t>le </a:t>
            </a:r>
            <a:r>
              <a:rPr kumimoji="0" lang="en-US" sz="1600" b="1" i="0" u="none" strike="noStrike" kern="1200" cap="none" spc="0" normalizeH="0" baseline="0" noProof="0" dirty="0" err="1">
                <a:ln>
                  <a:noFill/>
                </a:ln>
                <a:effectLst/>
                <a:uLnTx/>
                <a:uFillTx/>
                <a:latin typeface="Century Gothic" panose="020F0302020204030204"/>
              </a:rPr>
              <a:t>chien</a:t>
            </a:r>
            <a:r>
              <a:rPr kumimoji="0" lang="en-US" sz="1600" b="1" i="0" u="none" strike="noStrike" kern="1200" cap="none" spc="0" normalizeH="0" baseline="0" noProof="0" dirty="0">
                <a:ln>
                  <a:noFill/>
                </a:ln>
                <a:effectLst/>
                <a:uLnTx/>
                <a:uFillTx/>
                <a:latin typeface="Century Gothic" panose="020F0302020204030204"/>
              </a:rPr>
              <a:t> → les </a:t>
            </a:r>
            <a:r>
              <a:rPr kumimoji="0" lang="en-US" sz="1600" b="1" i="0" u="none" strike="noStrike" kern="1200" cap="none" spc="0" normalizeH="0" baseline="0" noProof="0" dirty="0" err="1">
                <a:ln>
                  <a:noFill/>
                </a:ln>
                <a:effectLst/>
                <a:uLnTx/>
                <a:uFillTx/>
                <a:latin typeface="Century Gothic" panose="020F0302020204030204"/>
              </a:rPr>
              <a:t>chiens</a:t>
            </a:r>
            <a:r>
              <a:rPr kumimoji="0" lang="en-US" sz="1600" i="0" u="none" strike="noStrike" kern="1200" cap="none" spc="0" normalizeH="0" baseline="0" noProof="0" dirty="0">
                <a:ln>
                  <a:noFill/>
                </a:ln>
                <a:effectLst/>
                <a:uLnTx/>
                <a:uFillTx/>
                <a:latin typeface="Century Gothic" panose="020F0302020204030204"/>
              </a:rPr>
              <a:t>	d</a:t>
            </a:r>
            <a:r>
              <a:rPr lang="en-US" sz="1600" b="0" dirty="0" err="1">
                <a:latin typeface="Century Gothic" panose="020F0302020204030204"/>
                <a:ea typeface="+mn-ea"/>
                <a:cs typeface="+mn-cs"/>
              </a:rPr>
              <a:t>og</a:t>
            </a:r>
            <a:r>
              <a:rPr lang="en-US" sz="1600" b="0" dirty="0">
                <a:latin typeface="Century Gothic" panose="020F0302020204030204"/>
                <a:ea typeface="+mn-ea"/>
                <a:cs typeface="+mn-cs"/>
              </a:rPr>
              <a:t> </a:t>
            </a:r>
            <a:r>
              <a:rPr lang="en-US" sz="1600" b="0" dirty="0">
                <a:latin typeface="Century Gothic" panose="020F0302020204030204"/>
              </a:rPr>
              <a:t>→ dogs</a:t>
            </a:r>
            <a:r>
              <a:rPr lang="en-US" sz="1600" dirty="0">
                <a:latin typeface="Century Gothic" panose="020B0502020202020204" pitchFamily="34" charset="0"/>
              </a:rPr>
              <a:t>	</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3F743060-4754-1842-AFDE-61C4B7EA836D}"/>
              </a:ext>
            </a:extLst>
          </p:cNvPr>
          <p:cNvSpPr txBox="1"/>
          <p:nvPr/>
        </p:nvSpPr>
        <p:spPr>
          <a:xfrm>
            <a:off x="70964" y="3215901"/>
            <a:ext cx="6716070" cy="338554"/>
          </a:xfrm>
          <a:prstGeom prst="rect">
            <a:avLst/>
          </a:prstGeom>
          <a:noFill/>
        </p:spPr>
        <p:txBody>
          <a:bodyPr wrap="square" rtlCol="0">
            <a:spAutoFit/>
          </a:bodyPr>
          <a:lstStyle/>
          <a:p>
            <a:pPr lvl="0">
              <a:defRPr/>
            </a:pPr>
            <a:r>
              <a:rPr lang="en-US" sz="1600" b="0" dirty="0">
                <a:latin typeface="Century Gothic" panose="020B0502020202020204" pitchFamily="34" charset="0"/>
              </a:rPr>
              <a:t>Nouns ending in </a:t>
            </a:r>
            <a:r>
              <a:rPr lang="en-US" sz="1600" b="1" dirty="0">
                <a:latin typeface="Century Gothic" panose="020B0502020202020204" pitchFamily="34" charset="0"/>
              </a:rPr>
              <a:t>–</a:t>
            </a:r>
            <a:r>
              <a:rPr lang="en-US" sz="1600" b="1" dirty="0" err="1">
                <a:latin typeface="Century Gothic" panose="020B0502020202020204" pitchFamily="34" charset="0"/>
              </a:rPr>
              <a:t>eu</a:t>
            </a:r>
            <a:r>
              <a:rPr lang="en-US" sz="1600" dirty="0">
                <a:latin typeface="Century Gothic" panose="020B0502020202020204" pitchFamily="34" charset="0"/>
              </a:rPr>
              <a:t>, </a:t>
            </a:r>
            <a:r>
              <a:rPr lang="en-US" sz="1600" b="1" dirty="0">
                <a:latin typeface="Century Gothic" panose="020B0502020202020204" pitchFamily="34" charset="0"/>
              </a:rPr>
              <a:t>–(e)au</a:t>
            </a:r>
            <a:r>
              <a:rPr lang="en-US" sz="1600" dirty="0">
                <a:latin typeface="Century Gothic" panose="020B0502020202020204" pitchFamily="34" charset="0"/>
              </a:rPr>
              <a:t>, </a:t>
            </a:r>
            <a:r>
              <a:rPr lang="en-US" sz="1600" b="1" dirty="0">
                <a:latin typeface="Century Gothic" panose="020B0502020202020204" pitchFamily="34" charset="0"/>
              </a:rPr>
              <a:t>–al</a:t>
            </a:r>
            <a:r>
              <a:rPr lang="en-US" sz="1600" dirty="0">
                <a:latin typeface="Century Gothic" panose="020B0502020202020204" pitchFamily="34" charset="0"/>
              </a:rPr>
              <a:t>, or </a:t>
            </a:r>
            <a:r>
              <a:rPr lang="en-US" sz="1600" b="1" dirty="0">
                <a:latin typeface="Century Gothic" panose="020B0502020202020204" pitchFamily="34" charset="0"/>
              </a:rPr>
              <a:t>–ail</a:t>
            </a:r>
            <a:r>
              <a:rPr lang="en-US" sz="1600" dirty="0">
                <a:latin typeface="Century Gothic" panose="020B0502020202020204" pitchFamily="34" charset="0"/>
              </a:rPr>
              <a:t> make their plurals with </a:t>
            </a:r>
            <a:r>
              <a:rPr lang="en-US" sz="1600" b="1" dirty="0">
                <a:latin typeface="Century Gothic" panose="020B0502020202020204" pitchFamily="34" charset="0"/>
              </a:rPr>
              <a:t>–x:</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1F80A5F-B157-4E4D-ABFF-85B9B7431F97}"/>
              </a:ext>
            </a:extLst>
          </p:cNvPr>
          <p:cNvSpPr txBox="1"/>
          <p:nvPr/>
        </p:nvSpPr>
        <p:spPr>
          <a:xfrm>
            <a:off x="70964" y="3522943"/>
            <a:ext cx="6716070" cy="33855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US" sz="1600" b="1" dirty="0">
                <a:latin typeface="Century Gothic" panose="020B0502020202020204" pitchFamily="34" charset="0"/>
              </a:rPr>
              <a:t>le feu → les </a:t>
            </a:r>
            <a:r>
              <a:rPr lang="en-US" sz="1600" b="1" dirty="0" err="1">
                <a:latin typeface="Century Gothic" panose="020B0502020202020204" pitchFamily="34" charset="0"/>
              </a:rPr>
              <a:t>feux</a:t>
            </a:r>
            <a:r>
              <a:rPr lang="en-US" sz="1600" b="1" dirty="0">
                <a:latin typeface="Century Gothic" panose="020B0502020202020204" pitchFamily="34" charset="0"/>
              </a:rPr>
              <a:t>	</a:t>
            </a:r>
            <a:r>
              <a:rPr lang="en-US" sz="1600" dirty="0">
                <a:latin typeface="Century Gothic" panose="020B0502020202020204" pitchFamily="34" charset="0"/>
              </a:rPr>
              <a:t>fire → fires	</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207A36B-1E00-AA45-82F8-D7FE93EB9DCD}"/>
              </a:ext>
            </a:extLst>
          </p:cNvPr>
          <p:cNvSpPr txBox="1"/>
          <p:nvPr/>
        </p:nvSpPr>
        <p:spPr>
          <a:xfrm>
            <a:off x="70964" y="3829985"/>
            <a:ext cx="6716070" cy="338554"/>
          </a:xfrm>
          <a:prstGeom prst="rect">
            <a:avLst/>
          </a:prstGeom>
          <a:noFill/>
        </p:spPr>
        <p:txBody>
          <a:bodyPr wrap="square" rtlCol="0">
            <a:spAutoFit/>
          </a:bodyPr>
          <a:lstStyle/>
          <a:p>
            <a:pPr lvl="0">
              <a:defRPr/>
            </a:pPr>
            <a:r>
              <a:rPr kumimoji="0" lang="en-US" sz="1600" i="0" u="none" strike="noStrike" kern="1200" cap="none" spc="0" normalizeH="0" baseline="0" noProof="0" dirty="0">
                <a:ln>
                  <a:noFill/>
                </a:ln>
                <a:effectLst/>
                <a:uLnTx/>
                <a:uFillTx/>
                <a:latin typeface="Century Gothic" panose="020B0502020202020204" pitchFamily="34" charset="0"/>
                <a:ea typeface="+mn-ea"/>
                <a:cs typeface="+mn-cs"/>
              </a:rPr>
              <a:t>Nouns ending in </a:t>
            </a:r>
            <a:r>
              <a:rPr kumimoji="0" lang="en-US" sz="1600" b="1" i="0" u="none" strike="noStrike" kern="1200" cap="none" spc="0" normalizeH="0" baseline="0" noProof="0" dirty="0">
                <a:ln>
                  <a:noFill/>
                </a:ln>
                <a:effectLst/>
                <a:uLnTx/>
                <a:uFillTx/>
                <a:latin typeface="Century Gothic" panose="020B0502020202020204" pitchFamily="34" charset="0"/>
                <a:ea typeface="+mn-ea"/>
                <a:cs typeface="+mn-cs"/>
              </a:rPr>
              <a:t>–s</a:t>
            </a:r>
            <a:r>
              <a:rPr lang="en-US" sz="1600" dirty="0">
                <a:latin typeface="Century Gothic" panose="020B0502020202020204" pitchFamily="34" charset="0"/>
              </a:rPr>
              <a:t> or </a:t>
            </a:r>
            <a:r>
              <a:rPr lang="en-US" sz="1600" b="1" dirty="0">
                <a:latin typeface="Century Gothic" panose="020B0502020202020204" pitchFamily="34" charset="0"/>
              </a:rPr>
              <a:t>–x</a:t>
            </a:r>
            <a:r>
              <a:rPr lang="en-US" sz="1600" dirty="0">
                <a:latin typeface="Century Gothic" panose="020B0502020202020204" pitchFamily="34" charset="0"/>
              </a:rPr>
              <a:t> don’t change in the plural:</a:t>
            </a:r>
          </a:p>
        </p:txBody>
      </p:sp>
      <p:sp>
        <p:nvSpPr>
          <p:cNvPr id="26" name="TextBox 25">
            <a:extLst>
              <a:ext uri="{FF2B5EF4-FFF2-40B4-BE49-F238E27FC236}">
                <a16:creationId xmlns:a16="http://schemas.microsoft.com/office/drawing/2014/main" id="{48F195AC-C3F0-D744-8C08-A477A5D9AD98}"/>
              </a:ext>
            </a:extLst>
          </p:cNvPr>
          <p:cNvSpPr txBox="1"/>
          <p:nvPr/>
        </p:nvSpPr>
        <p:spPr>
          <a:xfrm>
            <a:off x="70964" y="4209255"/>
            <a:ext cx="6716070" cy="33855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B0502020202020204" pitchFamily="34" charset="0"/>
              </a:rPr>
              <a:t>le pays → les pays	</a:t>
            </a:r>
            <a:r>
              <a:rPr lang="en-US" sz="1600" dirty="0">
                <a:latin typeface="Century Gothic" panose="020B0502020202020204" pitchFamily="34" charset="0"/>
                <a:ea typeface="+mn-ea"/>
                <a:cs typeface="+mn-cs"/>
              </a:rPr>
              <a:t>country </a:t>
            </a:r>
            <a:r>
              <a:rPr lang="en-US" sz="1600" dirty="0">
                <a:latin typeface="Century Gothic" panose="020B0502020202020204" pitchFamily="34" charset="0"/>
              </a:rPr>
              <a:t>→ countries	</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B8C9FCED-0C50-A247-ACC4-4F71EB9CE0EB}"/>
              </a:ext>
              <a:ext uri="{C183D7F6-B498-43B3-948B-1728B52AA6E4}">
                <adec:decorative xmlns:adec="http://schemas.microsoft.com/office/drawing/2017/decorative" val="1"/>
              </a:ext>
            </a:extLst>
          </p:cNvPr>
          <p:cNvSpPr/>
          <p:nvPr/>
        </p:nvSpPr>
        <p:spPr>
          <a:xfrm>
            <a:off x="161847" y="4698923"/>
            <a:ext cx="6368957" cy="46671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Title 3">
            <a:extLst>
              <a:ext uri="{FF2B5EF4-FFF2-40B4-BE49-F238E27FC236}">
                <a16:creationId xmlns:a16="http://schemas.microsoft.com/office/drawing/2014/main" id="{10C1B58B-D5F8-6340-8676-C804B170F167}"/>
              </a:ext>
            </a:extLst>
          </p:cNvPr>
          <p:cNvSpPr txBox="1">
            <a:spLocks/>
          </p:cNvSpPr>
          <p:nvPr/>
        </p:nvSpPr>
        <p:spPr>
          <a:xfrm>
            <a:off x="161847" y="4720236"/>
            <a:ext cx="6313181" cy="4258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2000" b="1" kern="0" dirty="0">
                <a:solidFill>
                  <a:schemeClr val="bg1"/>
                </a:solidFill>
                <a:latin typeface="Century Gothic" panose="020B0502020202020204" pitchFamily="34" charset="0"/>
              </a:rPr>
              <a:t>Talking about identity (2): nationality and religion</a:t>
            </a:r>
            <a:endParaRPr lang="en-US" sz="2000" kern="0" dirty="0">
              <a:solidFill>
                <a:schemeClr val="bg1"/>
              </a:solidFill>
            </a:endParaRPr>
          </a:p>
        </p:txBody>
      </p:sp>
      <p:graphicFrame>
        <p:nvGraphicFramePr>
          <p:cNvPr id="29" name="Table 28">
            <a:extLst>
              <a:ext uri="{FF2B5EF4-FFF2-40B4-BE49-F238E27FC236}">
                <a16:creationId xmlns:a16="http://schemas.microsoft.com/office/drawing/2014/main" id="{400F3C0D-517A-394B-8629-604068DF4870}"/>
              </a:ext>
            </a:extLst>
          </p:cNvPr>
          <p:cNvGraphicFramePr>
            <a:graphicFrameLocks noGrp="1"/>
          </p:cNvGraphicFramePr>
          <p:nvPr>
            <p:extLst>
              <p:ext uri="{D42A27DB-BD31-4B8C-83A1-F6EECF244321}">
                <p14:modId xmlns:p14="http://schemas.microsoft.com/office/powerpoint/2010/main" val="1294460677"/>
              </p:ext>
            </p:extLst>
          </p:nvPr>
        </p:nvGraphicFramePr>
        <p:xfrm>
          <a:off x="204412" y="5293652"/>
          <a:ext cx="3876213" cy="3424320"/>
        </p:xfrm>
        <a:graphic>
          <a:graphicData uri="http://schemas.openxmlformats.org/drawingml/2006/table">
            <a:tbl>
              <a:tblPr>
                <a:tableStyleId>{5940675A-B579-460E-94D1-54222C63F5DA}</a:tableStyleId>
              </a:tblPr>
              <a:tblGrid>
                <a:gridCol w="1205475">
                  <a:extLst>
                    <a:ext uri="{9D8B030D-6E8A-4147-A177-3AD203B41FA5}">
                      <a16:colId xmlns:a16="http://schemas.microsoft.com/office/drawing/2014/main" val="2576834893"/>
                    </a:ext>
                  </a:extLst>
                </a:gridCol>
                <a:gridCol w="2670738">
                  <a:extLst>
                    <a:ext uri="{9D8B030D-6E8A-4147-A177-3AD203B41FA5}">
                      <a16:colId xmlns:a16="http://schemas.microsoft.com/office/drawing/2014/main" val="3222018720"/>
                    </a:ext>
                  </a:extLst>
                </a:gridCol>
              </a:tblGrid>
              <a:tr h="248400">
                <a:tc>
                  <a:txBody>
                    <a:bodyPr/>
                    <a:lstStyle/>
                    <a:p>
                      <a:pPr algn="l" fontAlgn="b"/>
                      <a:r>
                        <a:rPr lang="en-GB" sz="1400" b="0" i="0" u="none" strike="noStrike" dirty="0" err="1">
                          <a:solidFill>
                            <a:srgbClr val="000000"/>
                          </a:solidFill>
                          <a:effectLst/>
                          <a:latin typeface="Century Gothic" panose="020B0502020202020204" pitchFamily="34" charset="0"/>
                        </a:rPr>
                        <a:t>appartenir</a:t>
                      </a:r>
                      <a:r>
                        <a:rPr lang="en-GB" sz="1400" b="0" i="0" u="none" strike="noStrike" dirty="0">
                          <a:solidFill>
                            <a:srgbClr val="000000"/>
                          </a:solidFill>
                          <a:effectLst/>
                          <a:latin typeface="Century Gothic" panose="020B0502020202020204" pitchFamily="34" charset="0"/>
                        </a:rPr>
                        <a:t> à</a:t>
                      </a: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to belong to, belonging to</a:t>
                      </a:r>
                    </a:p>
                  </a:txBody>
                  <a:tcPr marL="72000" marR="0" marT="36000" marB="36000" anchor="b"/>
                </a:tc>
                <a:extLst>
                  <a:ext uri="{0D108BD9-81ED-4DB2-BD59-A6C34878D82A}">
                    <a16:rowId xmlns:a16="http://schemas.microsoft.com/office/drawing/2014/main" val="4007166980"/>
                  </a:ext>
                </a:extLst>
              </a:tr>
              <a:tr h="248400">
                <a:tc>
                  <a:txBody>
                    <a:bodyPr/>
                    <a:lstStyle/>
                    <a:p>
                      <a:pPr algn="l" fontAlgn="b"/>
                      <a:r>
                        <a:rPr lang="en-GB" sz="1400" b="0" i="0" u="none" strike="noStrike" dirty="0" err="1">
                          <a:solidFill>
                            <a:srgbClr val="000000"/>
                          </a:solidFill>
                          <a:effectLst/>
                          <a:latin typeface="Century Gothic" panose="020B0502020202020204" pitchFamily="34" charset="0"/>
                        </a:rPr>
                        <a:t>croire</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to believe, believing</a:t>
                      </a:r>
                    </a:p>
                  </a:txBody>
                  <a:tcPr marL="72000" marR="0" marT="36000" marB="36000" anchor="b"/>
                </a:tc>
                <a:extLst>
                  <a:ext uri="{0D108BD9-81ED-4DB2-BD59-A6C34878D82A}">
                    <a16:rowId xmlns:a16="http://schemas.microsoft.com/office/drawing/2014/main" val="141838412"/>
                  </a:ext>
                </a:extLst>
              </a:tr>
              <a:tr h="248400">
                <a:tc>
                  <a:txBody>
                    <a:bodyPr/>
                    <a:lstStyle/>
                    <a:p>
                      <a:pPr algn="l" fontAlgn="b"/>
                      <a:r>
                        <a:rPr lang="en-GB" sz="1400" b="0" i="0" u="none" strike="noStrike" dirty="0">
                          <a:solidFill>
                            <a:srgbClr val="000000"/>
                          </a:solidFill>
                          <a:effectLst/>
                          <a:latin typeface="Century Gothic" panose="020B0502020202020204" pitchFamily="34" charset="0"/>
                        </a:rPr>
                        <a:t>je </a:t>
                      </a:r>
                      <a:r>
                        <a:rPr lang="en-GB" sz="1400" b="0" i="0" u="none" strike="noStrike" dirty="0" err="1">
                          <a:solidFill>
                            <a:srgbClr val="000000"/>
                          </a:solidFill>
                          <a:effectLst/>
                          <a:latin typeface="Century Gothic" panose="020B0502020202020204" pitchFamily="34" charset="0"/>
                        </a:rPr>
                        <a:t>crois</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I believe, am believing</a:t>
                      </a:r>
                    </a:p>
                  </a:txBody>
                  <a:tcPr marL="72000" marR="0" marT="36000" marB="36000" anchor="b"/>
                </a:tc>
                <a:extLst>
                  <a:ext uri="{0D108BD9-81ED-4DB2-BD59-A6C34878D82A}">
                    <a16:rowId xmlns:a16="http://schemas.microsoft.com/office/drawing/2014/main" val="1683749526"/>
                  </a:ext>
                </a:extLst>
              </a:tr>
              <a:tr h="248400">
                <a:tc>
                  <a:txBody>
                    <a:bodyPr/>
                    <a:lstStyle/>
                    <a:p>
                      <a:pPr algn="l" fontAlgn="b"/>
                      <a:r>
                        <a:rPr lang="en-GB" sz="1400" b="0" i="0" u="none" strike="noStrike" dirty="0" err="1">
                          <a:solidFill>
                            <a:srgbClr val="000000"/>
                          </a:solidFill>
                          <a:effectLst/>
                          <a:latin typeface="Century Gothic" panose="020B0502020202020204" pitchFamily="34" charset="0"/>
                        </a:rPr>
                        <a:t>tu</a:t>
                      </a:r>
                      <a:r>
                        <a:rPr lang="en-GB" sz="1400" b="0" i="0" u="none" strike="noStrike" dirty="0">
                          <a:solidFill>
                            <a:srgbClr val="000000"/>
                          </a:solidFill>
                          <a:effectLst/>
                          <a:latin typeface="Century Gothic" panose="020B0502020202020204" pitchFamily="34" charset="0"/>
                        </a:rPr>
                        <a:t> </a:t>
                      </a:r>
                      <a:r>
                        <a:rPr lang="en-GB" sz="1400" b="0" i="0" u="none" strike="noStrike" dirty="0" err="1">
                          <a:solidFill>
                            <a:srgbClr val="000000"/>
                          </a:solidFill>
                          <a:effectLst/>
                          <a:latin typeface="Century Gothic" panose="020B0502020202020204" pitchFamily="34" charset="0"/>
                        </a:rPr>
                        <a:t>crois</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you </a:t>
                      </a:r>
                      <a:r>
                        <a:rPr lang="en-GB" sz="1400" b="0" i="0" u="none" strike="noStrike" baseline="-25000" dirty="0">
                          <a:solidFill>
                            <a:srgbClr val="000000"/>
                          </a:solidFill>
                          <a:effectLst/>
                          <a:latin typeface="Century Gothic" panose="020B0502020202020204" pitchFamily="34" charset="0"/>
                        </a:rPr>
                        <a:t>[sing.] </a:t>
                      </a:r>
                      <a:r>
                        <a:rPr lang="en-GB" sz="1400" b="0" i="0" u="none" strike="noStrike" dirty="0" err="1">
                          <a:solidFill>
                            <a:srgbClr val="000000"/>
                          </a:solidFill>
                          <a:effectLst/>
                          <a:latin typeface="Century Gothic" panose="020B0502020202020204" pitchFamily="34" charset="0"/>
                        </a:rPr>
                        <a:t>believe,are</a:t>
                      </a:r>
                      <a:r>
                        <a:rPr lang="en-GB" sz="1400" b="0" i="0" u="none" strike="noStrike" dirty="0">
                          <a:solidFill>
                            <a:srgbClr val="000000"/>
                          </a:solidFill>
                          <a:effectLst/>
                          <a:latin typeface="Century Gothic" panose="020B0502020202020204" pitchFamily="34" charset="0"/>
                        </a:rPr>
                        <a:t> believing</a:t>
                      </a:r>
                    </a:p>
                  </a:txBody>
                  <a:tcPr marL="72000" marR="0" marT="36000" marB="36000" anchor="b"/>
                </a:tc>
                <a:extLst>
                  <a:ext uri="{0D108BD9-81ED-4DB2-BD59-A6C34878D82A}">
                    <a16:rowId xmlns:a16="http://schemas.microsoft.com/office/drawing/2014/main" val="3029552813"/>
                  </a:ext>
                </a:extLst>
              </a:tr>
              <a:tr h="248400">
                <a:tc>
                  <a:txBody>
                    <a:bodyPr/>
                    <a:lstStyle/>
                    <a:p>
                      <a:pPr algn="l" fontAlgn="b"/>
                      <a:r>
                        <a:rPr lang="en-GB" sz="1400" b="0" i="0" u="none" strike="noStrike" dirty="0">
                          <a:solidFill>
                            <a:srgbClr val="000000"/>
                          </a:solidFill>
                          <a:effectLst/>
                          <a:latin typeface="Century Gothic" panose="020B0502020202020204" pitchFamily="34" charset="0"/>
                        </a:rPr>
                        <a:t>il/</a:t>
                      </a:r>
                      <a:r>
                        <a:rPr lang="en-GB" sz="1400" b="0" i="0" u="none" strike="noStrike" dirty="0" err="1">
                          <a:solidFill>
                            <a:srgbClr val="000000"/>
                          </a:solidFill>
                          <a:effectLst/>
                          <a:latin typeface="Century Gothic" panose="020B0502020202020204" pitchFamily="34" charset="0"/>
                        </a:rPr>
                        <a:t>elle</a:t>
                      </a:r>
                      <a:r>
                        <a:rPr lang="en-GB" sz="1400" b="0" i="0" u="none" strike="noStrike" dirty="0">
                          <a:solidFill>
                            <a:srgbClr val="000000"/>
                          </a:solidFill>
                          <a:effectLst/>
                          <a:latin typeface="Century Gothic" panose="020B0502020202020204" pitchFamily="34" charset="0"/>
                        </a:rPr>
                        <a:t> </a:t>
                      </a:r>
                      <a:r>
                        <a:rPr lang="en-GB" sz="1400" b="0" i="0" u="none" strike="noStrike" dirty="0" err="1">
                          <a:solidFill>
                            <a:srgbClr val="000000"/>
                          </a:solidFill>
                          <a:effectLst/>
                          <a:latin typeface="Century Gothic" panose="020B0502020202020204" pitchFamily="34" charset="0"/>
                        </a:rPr>
                        <a:t>croit</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he/she believes, is believing</a:t>
                      </a:r>
                    </a:p>
                  </a:txBody>
                  <a:tcPr marL="72000" marR="0" marT="36000" marB="36000" anchor="b"/>
                </a:tc>
                <a:extLst>
                  <a:ext uri="{0D108BD9-81ED-4DB2-BD59-A6C34878D82A}">
                    <a16:rowId xmlns:a16="http://schemas.microsoft.com/office/drawing/2014/main" val="3491161878"/>
                  </a:ext>
                </a:extLst>
              </a:tr>
              <a:tr h="248400">
                <a:tc>
                  <a:txBody>
                    <a:bodyPr/>
                    <a:lstStyle/>
                    <a:p>
                      <a:pPr algn="l" fontAlgn="b"/>
                      <a:r>
                        <a:rPr lang="en-GB" sz="1400" b="0" i="0" u="none" strike="noStrike" dirty="0" err="1">
                          <a:solidFill>
                            <a:srgbClr val="000000"/>
                          </a:solidFill>
                          <a:effectLst/>
                          <a:latin typeface="Century Gothic" panose="020B0502020202020204" pitchFamily="34" charset="0"/>
                        </a:rPr>
                        <a:t>soutenir</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to support, supporting</a:t>
                      </a:r>
                    </a:p>
                  </a:txBody>
                  <a:tcPr marL="72000" marR="0" marT="36000" marB="36000" anchor="b"/>
                </a:tc>
                <a:extLst>
                  <a:ext uri="{0D108BD9-81ED-4DB2-BD59-A6C34878D82A}">
                    <a16:rowId xmlns:a16="http://schemas.microsoft.com/office/drawing/2014/main" val="977986458"/>
                  </a:ext>
                </a:extLst>
              </a:tr>
              <a:tr h="248400">
                <a:tc>
                  <a:txBody>
                    <a:bodyPr/>
                    <a:lstStyle/>
                    <a:p>
                      <a:pPr algn="l" fontAlgn="b"/>
                      <a:r>
                        <a:rPr lang="en-GB" sz="1400" b="0" i="0" u="none" strike="noStrike" dirty="0">
                          <a:solidFill>
                            <a:srgbClr val="000000"/>
                          </a:solidFill>
                          <a:effectLst/>
                          <a:latin typeface="Century Gothic" panose="020B0502020202020204" pitchFamily="34" charset="0"/>
                        </a:rPr>
                        <a:t>le </a:t>
                      </a:r>
                      <a:r>
                        <a:rPr lang="en-GB" sz="1400" b="0" i="0" u="none" strike="noStrike" dirty="0" err="1">
                          <a:solidFill>
                            <a:srgbClr val="000000"/>
                          </a:solidFill>
                          <a:effectLst/>
                          <a:latin typeface="Century Gothic" panose="020B0502020202020204" pitchFamily="34" charset="0"/>
                        </a:rPr>
                        <a:t>dieu</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god</a:t>
                      </a:r>
                    </a:p>
                  </a:txBody>
                  <a:tcPr marL="72000" marR="0" marT="36000" marB="36000" anchor="b"/>
                </a:tc>
                <a:extLst>
                  <a:ext uri="{0D108BD9-81ED-4DB2-BD59-A6C34878D82A}">
                    <a16:rowId xmlns:a16="http://schemas.microsoft.com/office/drawing/2014/main" val="3008129673"/>
                  </a:ext>
                </a:extLst>
              </a:tr>
              <a:tr h="248400">
                <a:tc>
                  <a:txBody>
                    <a:bodyPr/>
                    <a:lstStyle/>
                    <a:p>
                      <a:pPr algn="l" fontAlgn="b"/>
                      <a:r>
                        <a:rPr lang="en-GB" sz="1400" b="0" i="0" u="none" strike="noStrike" dirty="0">
                          <a:solidFill>
                            <a:srgbClr val="000000"/>
                          </a:solidFill>
                          <a:effectLst/>
                          <a:latin typeface="Century Gothic" panose="020B0502020202020204" pitchFamily="34" charset="0"/>
                        </a:rPr>
                        <a:t>la </a:t>
                      </a:r>
                      <a:r>
                        <a:rPr lang="en-GB" sz="1400" b="0" i="0" u="none" strike="noStrike" dirty="0" err="1">
                          <a:solidFill>
                            <a:srgbClr val="000000"/>
                          </a:solidFill>
                          <a:effectLst/>
                          <a:latin typeface="Century Gothic" panose="020B0502020202020204" pitchFamily="34" charset="0"/>
                        </a:rPr>
                        <a:t>foi</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faith</a:t>
                      </a:r>
                    </a:p>
                  </a:txBody>
                  <a:tcPr marL="72000" marR="0" marT="36000" marB="36000" anchor="b"/>
                </a:tc>
                <a:extLst>
                  <a:ext uri="{0D108BD9-81ED-4DB2-BD59-A6C34878D82A}">
                    <a16:rowId xmlns:a16="http://schemas.microsoft.com/office/drawing/2014/main" val="923720127"/>
                  </a:ext>
                </a:extLst>
              </a:tr>
              <a:tr h="248400">
                <a:tc>
                  <a:txBody>
                    <a:bodyPr/>
                    <a:lstStyle/>
                    <a:p>
                      <a:pPr algn="l" fontAlgn="b"/>
                      <a:r>
                        <a:rPr lang="en-GB" sz="1400" b="0" i="0" u="none" strike="noStrike" dirty="0">
                          <a:solidFill>
                            <a:srgbClr val="000000"/>
                          </a:solidFill>
                          <a:effectLst/>
                          <a:latin typeface="Century Gothic" panose="020B0502020202020204" pitchFamily="34" charset="0"/>
                        </a:rPr>
                        <a:t>la </a:t>
                      </a:r>
                      <a:r>
                        <a:rPr lang="en-GB" sz="1400" b="0" i="0" u="none" strike="noStrike" dirty="0" err="1">
                          <a:solidFill>
                            <a:srgbClr val="000000"/>
                          </a:solidFill>
                          <a:effectLst/>
                          <a:latin typeface="Century Gothic" panose="020B0502020202020204" pitchFamily="34" charset="0"/>
                        </a:rPr>
                        <a:t>laïcité</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being non-religious</a:t>
                      </a:r>
                    </a:p>
                  </a:txBody>
                  <a:tcPr marL="72000" marR="0" marT="36000" marB="36000" anchor="b"/>
                </a:tc>
                <a:extLst>
                  <a:ext uri="{0D108BD9-81ED-4DB2-BD59-A6C34878D82A}">
                    <a16:rowId xmlns:a16="http://schemas.microsoft.com/office/drawing/2014/main" val="428210005"/>
                  </a:ext>
                </a:extLst>
              </a:tr>
              <a:tr h="248400">
                <a:tc>
                  <a:txBody>
                    <a:bodyPr/>
                    <a:lstStyle/>
                    <a:p>
                      <a:pPr algn="l" fontAlgn="b"/>
                      <a:r>
                        <a:rPr lang="en-GB" sz="1400" b="0" i="0" u="none" strike="noStrike" dirty="0">
                          <a:solidFill>
                            <a:srgbClr val="000000"/>
                          </a:solidFill>
                          <a:effectLst/>
                          <a:latin typeface="Century Gothic" panose="020B0502020202020204" pitchFamily="34" charset="0"/>
                        </a:rPr>
                        <a:t>la </a:t>
                      </a:r>
                      <a:r>
                        <a:rPr lang="en-GB" sz="1400" b="0" i="0" u="none" strike="noStrike" dirty="0" err="1">
                          <a:solidFill>
                            <a:srgbClr val="000000"/>
                          </a:solidFill>
                          <a:effectLst/>
                          <a:latin typeface="Century Gothic" panose="020B0502020202020204" pitchFamily="34" charset="0"/>
                        </a:rPr>
                        <a:t>liberté</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freedom</a:t>
                      </a:r>
                    </a:p>
                  </a:txBody>
                  <a:tcPr marL="72000" marR="0" marT="36000" marB="36000" anchor="b"/>
                </a:tc>
                <a:extLst>
                  <a:ext uri="{0D108BD9-81ED-4DB2-BD59-A6C34878D82A}">
                    <a16:rowId xmlns:a16="http://schemas.microsoft.com/office/drawing/2014/main" val="4091572625"/>
                  </a:ext>
                </a:extLst>
              </a:tr>
              <a:tr h="248400">
                <a:tc>
                  <a:txBody>
                    <a:bodyPr/>
                    <a:lstStyle/>
                    <a:p>
                      <a:pPr algn="l" fontAlgn="b"/>
                      <a:r>
                        <a:rPr lang="en-GB" sz="1400" b="0" i="0" u="none" strike="noStrike" dirty="0" err="1">
                          <a:solidFill>
                            <a:srgbClr val="000000"/>
                          </a:solidFill>
                          <a:effectLst/>
                          <a:latin typeface="Century Gothic" panose="020B0502020202020204" pitchFamily="34" charset="0"/>
                        </a:rPr>
                        <a:t>chrétien</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Christian (m)</a:t>
                      </a:r>
                    </a:p>
                  </a:txBody>
                  <a:tcPr marL="72000" marR="0" marT="36000" marB="36000" anchor="b"/>
                </a:tc>
                <a:extLst>
                  <a:ext uri="{0D108BD9-81ED-4DB2-BD59-A6C34878D82A}">
                    <a16:rowId xmlns:a16="http://schemas.microsoft.com/office/drawing/2014/main" val="1061227613"/>
                  </a:ext>
                </a:extLst>
              </a:tr>
              <a:tr h="248400">
                <a:tc>
                  <a:txBody>
                    <a:bodyPr/>
                    <a:lstStyle/>
                    <a:p>
                      <a:pPr algn="l" fontAlgn="b"/>
                      <a:r>
                        <a:rPr lang="en-GB" sz="1400" b="0" i="0" u="none" strike="noStrike" dirty="0" err="1">
                          <a:solidFill>
                            <a:srgbClr val="000000"/>
                          </a:solidFill>
                          <a:effectLst/>
                          <a:latin typeface="Century Gothic" panose="020B0502020202020204" pitchFamily="34" charset="0"/>
                        </a:rPr>
                        <a:t>chrétienne</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Christian (f) </a:t>
                      </a:r>
                    </a:p>
                  </a:txBody>
                  <a:tcPr marL="72000" marR="0" marT="36000" marB="36000" anchor="b"/>
                </a:tc>
                <a:extLst>
                  <a:ext uri="{0D108BD9-81ED-4DB2-BD59-A6C34878D82A}">
                    <a16:rowId xmlns:a16="http://schemas.microsoft.com/office/drawing/2014/main" val="2442878300"/>
                  </a:ext>
                </a:extLst>
              </a:tr>
            </a:tbl>
          </a:graphicData>
        </a:graphic>
      </p:graphicFrame>
      <p:graphicFrame>
        <p:nvGraphicFramePr>
          <p:cNvPr id="35" name="Table 34">
            <a:extLst>
              <a:ext uri="{FF2B5EF4-FFF2-40B4-BE49-F238E27FC236}">
                <a16:creationId xmlns:a16="http://schemas.microsoft.com/office/drawing/2014/main" id="{8BF093E1-E9A6-C144-95C1-E246204BC386}"/>
              </a:ext>
            </a:extLst>
          </p:cNvPr>
          <p:cNvGraphicFramePr>
            <a:graphicFrameLocks noGrp="1"/>
          </p:cNvGraphicFramePr>
          <p:nvPr>
            <p:extLst>
              <p:ext uri="{D42A27DB-BD31-4B8C-83A1-F6EECF244321}">
                <p14:modId xmlns:p14="http://schemas.microsoft.com/office/powerpoint/2010/main" val="2354616193"/>
              </p:ext>
            </p:extLst>
          </p:nvPr>
        </p:nvGraphicFramePr>
        <p:xfrm>
          <a:off x="4214437" y="5302041"/>
          <a:ext cx="2512550" cy="2282880"/>
        </p:xfrm>
        <a:graphic>
          <a:graphicData uri="http://schemas.openxmlformats.org/drawingml/2006/table">
            <a:tbl>
              <a:tblPr>
                <a:tableStyleId>{5940675A-B579-460E-94D1-54222C63F5DA}</a:tableStyleId>
              </a:tblPr>
              <a:tblGrid>
                <a:gridCol w="1205475">
                  <a:extLst>
                    <a:ext uri="{9D8B030D-6E8A-4147-A177-3AD203B41FA5}">
                      <a16:colId xmlns:a16="http://schemas.microsoft.com/office/drawing/2014/main" val="2576834893"/>
                    </a:ext>
                  </a:extLst>
                </a:gridCol>
                <a:gridCol w="1307075">
                  <a:extLst>
                    <a:ext uri="{9D8B030D-6E8A-4147-A177-3AD203B41FA5}">
                      <a16:colId xmlns:a16="http://schemas.microsoft.com/office/drawing/2014/main" val="3222018720"/>
                    </a:ext>
                  </a:extLst>
                </a:gridCol>
              </a:tblGrid>
              <a:tr h="248400">
                <a:tc>
                  <a:txBody>
                    <a:bodyPr/>
                    <a:lstStyle/>
                    <a:p>
                      <a:pPr algn="l" fontAlgn="b"/>
                      <a:r>
                        <a:rPr lang="en-GB" sz="1400" b="0" i="0" u="none" strike="noStrike" dirty="0" err="1">
                          <a:solidFill>
                            <a:srgbClr val="000000"/>
                          </a:solidFill>
                          <a:effectLst/>
                          <a:latin typeface="Century Gothic" panose="020B0502020202020204" pitchFamily="34" charset="0"/>
                        </a:rPr>
                        <a:t>européen</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European (m)</a:t>
                      </a:r>
                    </a:p>
                  </a:txBody>
                  <a:tcPr marL="72000" marR="0" marT="36000" marB="36000" anchor="b"/>
                </a:tc>
                <a:extLst>
                  <a:ext uri="{0D108BD9-81ED-4DB2-BD59-A6C34878D82A}">
                    <a16:rowId xmlns:a16="http://schemas.microsoft.com/office/drawing/2014/main" val="2678304445"/>
                  </a:ext>
                </a:extLst>
              </a:tr>
              <a:tr h="248400">
                <a:tc>
                  <a:txBody>
                    <a:bodyPr/>
                    <a:lstStyle/>
                    <a:p>
                      <a:pPr algn="l" fontAlgn="b"/>
                      <a:r>
                        <a:rPr lang="fr-FR" sz="1400" b="0" i="0" u="none" strike="noStrike" noProof="0" dirty="0">
                          <a:solidFill>
                            <a:srgbClr val="000000"/>
                          </a:solidFill>
                          <a:effectLst/>
                          <a:latin typeface="Century Gothic" panose="020B0502020202020204" pitchFamily="34" charset="0"/>
                        </a:rPr>
                        <a:t>européenne</a:t>
                      </a: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European (f)</a:t>
                      </a:r>
                    </a:p>
                  </a:txBody>
                  <a:tcPr marL="72000" marR="0" marT="36000" marB="36000" anchor="b"/>
                </a:tc>
                <a:extLst>
                  <a:ext uri="{0D108BD9-81ED-4DB2-BD59-A6C34878D82A}">
                    <a16:rowId xmlns:a16="http://schemas.microsoft.com/office/drawing/2014/main" val="3815095058"/>
                  </a:ext>
                </a:extLst>
              </a:tr>
              <a:tr h="248400">
                <a:tc>
                  <a:txBody>
                    <a:bodyPr/>
                    <a:lstStyle/>
                    <a:p>
                      <a:pPr algn="l" fontAlgn="b"/>
                      <a:r>
                        <a:rPr lang="en-GB" sz="1400" b="0" i="0" u="none" strike="noStrike" dirty="0" err="1">
                          <a:solidFill>
                            <a:srgbClr val="000000"/>
                          </a:solidFill>
                          <a:effectLst/>
                          <a:latin typeface="Century Gothic" panose="020B0502020202020204" pitchFamily="34" charset="0"/>
                        </a:rPr>
                        <a:t>juif</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Jewish (m)</a:t>
                      </a:r>
                    </a:p>
                  </a:txBody>
                  <a:tcPr marL="72000" marR="0" marT="36000" marB="36000" anchor="b"/>
                </a:tc>
                <a:extLst>
                  <a:ext uri="{0D108BD9-81ED-4DB2-BD59-A6C34878D82A}">
                    <a16:rowId xmlns:a16="http://schemas.microsoft.com/office/drawing/2014/main" val="3879099073"/>
                  </a:ext>
                </a:extLst>
              </a:tr>
              <a:tr h="248400">
                <a:tc>
                  <a:txBody>
                    <a:bodyPr/>
                    <a:lstStyle/>
                    <a:p>
                      <a:pPr algn="l" fontAlgn="b"/>
                      <a:r>
                        <a:rPr lang="en-GB" sz="1400" b="0" i="0" u="none" strike="noStrike" dirty="0" err="1">
                          <a:solidFill>
                            <a:srgbClr val="000000"/>
                          </a:solidFill>
                          <a:effectLst/>
                          <a:latin typeface="Century Gothic" panose="020B0502020202020204" pitchFamily="34" charset="0"/>
                        </a:rPr>
                        <a:t>juive</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Jewish (f)</a:t>
                      </a:r>
                    </a:p>
                  </a:txBody>
                  <a:tcPr marL="72000" marR="0" marT="36000" marB="36000" anchor="b"/>
                </a:tc>
                <a:extLst>
                  <a:ext uri="{0D108BD9-81ED-4DB2-BD59-A6C34878D82A}">
                    <a16:rowId xmlns:a16="http://schemas.microsoft.com/office/drawing/2014/main" val="3692810968"/>
                  </a:ext>
                </a:extLst>
              </a:tr>
              <a:tr h="248400">
                <a:tc>
                  <a:txBody>
                    <a:bodyPr/>
                    <a:lstStyle/>
                    <a:p>
                      <a:pPr algn="l" fontAlgn="b"/>
                      <a:r>
                        <a:rPr lang="en-GB" sz="1400" b="0" i="0" u="none" strike="noStrike" dirty="0" err="1">
                          <a:solidFill>
                            <a:srgbClr val="000000"/>
                          </a:solidFill>
                          <a:effectLst/>
                          <a:latin typeface="Century Gothic" panose="020B0502020202020204" pitchFamily="34" charset="0"/>
                        </a:rPr>
                        <a:t>musulman</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Muslim (m)</a:t>
                      </a:r>
                    </a:p>
                  </a:txBody>
                  <a:tcPr marL="72000" marR="0" marT="36000" marB="36000" anchor="b"/>
                </a:tc>
                <a:extLst>
                  <a:ext uri="{0D108BD9-81ED-4DB2-BD59-A6C34878D82A}">
                    <a16:rowId xmlns:a16="http://schemas.microsoft.com/office/drawing/2014/main" val="3963287679"/>
                  </a:ext>
                </a:extLst>
              </a:tr>
              <a:tr h="248400">
                <a:tc>
                  <a:txBody>
                    <a:bodyPr/>
                    <a:lstStyle/>
                    <a:p>
                      <a:pPr algn="l" fontAlgn="b"/>
                      <a:r>
                        <a:rPr lang="en-GB" sz="1400" b="0" i="0" u="none" strike="noStrike" dirty="0" err="1">
                          <a:solidFill>
                            <a:srgbClr val="000000"/>
                          </a:solidFill>
                          <a:effectLst/>
                          <a:latin typeface="Century Gothic" panose="020B0502020202020204" pitchFamily="34" charset="0"/>
                        </a:rPr>
                        <a:t>musulmane</a:t>
                      </a:r>
                      <a:endParaRPr lang="en-GB" sz="1400" b="0" i="0" u="none" strike="noStrike" dirty="0">
                        <a:solidFill>
                          <a:srgbClr val="000000"/>
                        </a:solidFill>
                        <a:effectLst/>
                        <a:latin typeface="Century Gothic" panose="020B0502020202020204" pitchFamily="34" charset="0"/>
                      </a:endParaRP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Muslim (f)</a:t>
                      </a:r>
                    </a:p>
                  </a:txBody>
                  <a:tcPr marL="72000" marR="0" marT="36000" marB="36000" anchor="b"/>
                </a:tc>
                <a:extLst>
                  <a:ext uri="{0D108BD9-81ED-4DB2-BD59-A6C34878D82A}">
                    <a16:rowId xmlns:a16="http://schemas.microsoft.com/office/drawing/2014/main" val="1460962034"/>
                  </a:ext>
                </a:extLst>
              </a:tr>
              <a:tr h="248400">
                <a:tc>
                  <a:txBody>
                    <a:bodyPr/>
                    <a:lstStyle/>
                    <a:p>
                      <a:pPr algn="l" fontAlgn="b"/>
                      <a:r>
                        <a:rPr lang="en-GB" sz="1400" b="0" i="0" u="none" strike="noStrike" dirty="0">
                          <a:solidFill>
                            <a:srgbClr val="000000"/>
                          </a:solidFill>
                          <a:effectLst/>
                          <a:latin typeface="Century Gothic" panose="020B0502020202020204" pitchFamily="34" charset="0"/>
                        </a:rPr>
                        <a:t>religieux</a:t>
                      </a: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religious (m)</a:t>
                      </a:r>
                    </a:p>
                  </a:txBody>
                  <a:tcPr marL="72000" marR="0" marT="36000" marB="36000" anchor="b"/>
                </a:tc>
                <a:extLst>
                  <a:ext uri="{0D108BD9-81ED-4DB2-BD59-A6C34878D82A}">
                    <a16:rowId xmlns:a16="http://schemas.microsoft.com/office/drawing/2014/main" val="1457918221"/>
                  </a:ext>
                </a:extLst>
              </a:tr>
              <a:tr h="248400">
                <a:tc>
                  <a:txBody>
                    <a:bodyPr/>
                    <a:lstStyle/>
                    <a:p>
                      <a:pPr algn="l" fontAlgn="b"/>
                      <a:r>
                        <a:rPr lang="en-GB" sz="1400" b="0" i="0" u="none" strike="noStrike" dirty="0">
                          <a:solidFill>
                            <a:srgbClr val="000000"/>
                          </a:solidFill>
                          <a:effectLst/>
                          <a:latin typeface="Century Gothic" panose="020B0502020202020204" pitchFamily="34" charset="0"/>
                        </a:rPr>
                        <a:t>religieuse</a:t>
                      </a:r>
                    </a:p>
                  </a:txBody>
                  <a:tcPr marL="72000" marR="0" marT="36000" marB="36000" anchor="b"/>
                </a:tc>
                <a:tc>
                  <a:txBody>
                    <a:bodyPr/>
                    <a:lstStyle/>
                    <a:p>
                      <a:pPr algn="l" fontAlgn="b"/>
                      <a:r>
                        <a:rPr lang="en-GB" sz="1400" b="0" i="0" u="none" strike="noStrike" dirty="0">
                          <a:solidFill>
                            <a:srgbClr val="000000"/>
                          </a:solidFill>
                          <a:effectLst/>
                          <a:latin typeface="Century Gothic" panose="020B0502020202020204" pitchFamily="34" charset="0"/>
                        </a:rPr>
                        <a:t>religious (f)</a:t>
                      </a:r>
                    </a:p>
                  </a:txBody>
                  <a:tcPr marL="72000" marR="0" marT="36000" marB="36000" anchor="b"/>
                </a:tc>
                <a:extLst>
                  <a:ext uri="{0D108BD9-81ED-4DB2-BD59-A6C34878D82A}">
                    <a16:rowId xmlns:a16="http://schemas.microsoft.com/office/drawing/2014/main" val="703793188"/>
                  </a:ext>
                </a:extLst>
              </a:tr>
            </a:tbl>
          </a:graphicData>
        </a:graphic>
      </p:graphicFrame>
      <p:sp>
        <p:nvSpPr>
          <p:cNvPr id="31" name="Rounded Rectangle 25">
            <a:extLst>
              <a:ext uri="{FF2B5EF4-FFF2-40B4-BE49-F238E27FC236}">
                <a16:creationId xmlns:a16="http://schemas.microsoft.com/office/drawing/2014/main" id="{A459DD9C-1A38-3B43-9F4D-B7BED52C72F8}"/>
              </a:ext>
            </a:extLst>
          </p:cNvPr>
          <p:cNvSpPr/>
          <p:nvPr/>
        </p:nvSpPr>
        <p:spPr>
          <a:xfrm>
            <a:off x="5495626" y="7743041"/>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9.1.1.6 &amp; 8.3.1.6</a:t>
            </a:r>
          </a:p>
        </p:txBody>
      </p:sp>
      <p:pic>
        <p:nvPicPr>
          <p:cNvPr id="33" name="Picture 32" descr="QR code for 9.1.2.2 vocabulary">
            <a:extLst>
              <a:ext uri="{FF2B5EF4-FFF2-40B4-BE49-F238E27FC236}">
                <a16:creationId xmlns:a16="http://schemas.microsoft.com/office/drawing/2014/main" id="{137CAE72-2C14-C04F-B479-CAC1FB634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291" y="7536439"/>
            <a:ext cx="1236245" cy="1236245"/>
          </a:xfrm>
          <a:prstGeom prst="rect">
            <a:avLst/>
          </a:prstGeom>
        </p:spPr>
      </p:pic>
      <p:sp>
        <p:nvSpPr>
          <p:cNvPr id="34" name="Slide Number Placeholder 1">
            <a:extLst>
              <a:ext uri="{FF2B5EF4-FFF2-40B4-BE49-F238E27FC236}">
                <a16:creationId xmlns:a16="http://schemas.microsoft.com/office/drawing/2014/main" id="{954CF3B7-07AB-A54A-B09F-922B4A605C7C}"/>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32</a:t>
            </a:r>
          </a:p>
        </p:txBody>
      </p:sp>
    </p:spTree>
    <p:extLst>
      <p:ext uri="{BB962C8B-B14F-4D97-AF65-F5344CB8AC3E}">
        <p14:creationId xmlns:p14="http://schemas.microsoft.com/office/powerpoint/2010/main" val="1873371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4">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descr="Grey rectangle with text: T3.2 Semaine 4">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3</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033FA656-AED3-A944-9EBB-F84AF5CB196F}"/>
              </a:ext>
            </a:extLst>
          </p:cNvPr>
          <p:cNvSpPr/>
          <p:nvPr/>
        </p:nvSpPr>
        <p:spPr>
          <a:xfrm>
            <a:off x="107999" y="683125"/>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Possessive adjectives (1)</a:t>
            </a:r>
            <a:endParaRPr lang="en-GB" i="1" dirty="0">
              <a:solidFill>
                <a:srgbClr val="00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B33C467B-571F-5540-BB62-E6A12286E0D6}"/>
              </a:ext>
            </a:extLst>
          </p:cNvPr>
          <p:cNvSpPr/>
          <p:nvPr/>
        </p:nvSpPr>
        <p:spPr>
          <a:xfrm>
            <a:off x="107999" y="1083630"/>
            <a:ext cx="6676200" cy="338554"/>
          </a:xfrm>
          <a:prstGeom prst="rect">
            <a:avLst/>
          </a:prstGeom>
        </p:spPr>
        <p:txBody>
          <a:bodyPr wrap="square">
            <a:spAutoFit/>
          </a:bodyPr>
          <a:lstStyle/>
          <a:p>
            <a:pPr lvl="0"/>
            <a:r>
              <a:rPr lang="en-GB" sz="1600" dirty="0">
                <a:latin typeface="Century Gothic" panose="020F0302020204030204"/>
              </a:rPr>
              <a:t>We have already learnt how to say ‘my’ and your’ in French:  </a:t>
            </a:r>
            <a:endParaRPr lang="fr-FR" sz="1600" dirty="0">
              <a:latin typeface="Century Gothic" panose="020F0302020204030204"/>
            </a:endParaRPr>
          </a:p>
        </p:txBody>
      </p:sp>
      <p:sp>
        <p:nvSpPr>
          <p:cNvPr id="129" name="Rectangle 128">
            <a:extLst>
              <a:ext uri="{FF2B5EF4-FFF2-40B4-BE49-F238E27FC236}">
                <a16:creationId xmlns:a16="http://schemas.microsoft.com/office/drawing/2014/main" id="{1297D45C-86C7-F74D-8C15-514FF4051DD0}"/>
              </a:ext>
            </a:extLst>
          </p:cNvPr>
          <p:cNvSpPr/>
          <p:nvPr/>
        </p:nvSpPr>
        <p:spPr>
          <a:xfrm>
            <a:off x="107999" y="1453357"/>
            <a:ext cx="1151277" cy="338554"/>
          </a:xfrm>
          <a:prstGeom prst="rect">
            <a:avLst/>
          </a:prstGeom>
        </p:spPr>
        <p:txBody>
          <a:bodyPr wrap="none">
            <a:spAutoFit/>
          </a:bodyPr>
          <a:lstStyle/>
          <a:p>
            <a:pPr defTabSz="914400"/>
            <a:r>
              <a:rPr lang="en-US" sz="1600" b="1" dirty="0">
                <a:latin typeface="Century Gothic" panose="020F0302020204030204"/>
              </a:rPr>
              <a:t>(m) noun:</a:t>
            </a:r>
            <a:endParaRPr lang="en-GB" sz="1600" dirty="0">
              <a:latin typeface="Century Gothic" panose="020F0302020204030204"/>
            </a:endParaRPr>
          </a:p>
        </p:txBody>
      </p:sp>
      <p:sp>
        <p:nvSpPr>
          <p:cNvPr id="127" name="Rectangle 126">
            <a:extLst>
              <a:ext uri="{FF2B5EF4-FFF2-40B4-BE49-F238E27FC236}">
                <a16:creationId xmlns:a16="http://schemas.microsoft.com/office/drawing/2014/main" id="{B7F6A409-0A75-C84C-AA77-5F4DD8AB6073}"/>
              </a:ext>
            </a:extLst>
          </p:cNvPr>
          <p:cNvSpPr/>
          <p:nvPr/>
        </p:nvSpPr>
        <p:spPr>
          <a:xfrm>
            <a:off x="107999" y="1823084"/>
            <a:ext cx="1141659" cy="338554"/>
          </a:xfrm>
          <a:prstGeom prst="rect">
            <a:avLst/>
          </a:prstGeom>
        </p:spPr>
        <p:txBody>
          <a:bodyPr wrap="none" anchor="ctr">
            <a:spAutoFit/>
          </a:bodyPr>
          <a:lstStyle/>
          <a:p>
            <a:pPr defTabSz="914400">
              <a:defRPr/>
            </a:pPr>
            <a:r>
              <a:rPr lang="en-US" sz="1600" dirty="0">
                <a:latin typeface="Century Gothic" panose="020F0302020204030204"/>
              </a:rPr>
              <a:t>mon frère</a:t>
            </a:r>
          </a:p>
        </p:txBody>
      </p:sp>
      <p:sp>
        <p:nvSpPr>
          <p:cNvPr id="128" name="Rectangle 127">
            <a:extLst>
              <a:ext uri="{FF2B5EF4-FFF2-40B4-BE49-F238E27FC236}">
                <a16:creationId xmlns:a16="http://schemas.microsoft.com/office/drawing/2014/main" id="{B076B1F9-88B5-2B4E-9340-A10AECCB0F00}"/>
              </a:ext>
            </a:extLst>
          </p:cNvPr>
          <p:cNvSpPr/>
          <p:nvPr/>
        </p:nvSpPr>
        <p:spPr>
          <a:xfrm>
            <a:off x="107999" y="2185576"/>
            <a:ext cx="1117614" cy="338554"/>
          </a:xfrm>
          <a:prstGeom prst="rect">
            <a:avLst/>
          </a:prstGeom>
        </p:spPr>
        <p:txBody>
          <a:bodyPr wrap="none" anchor="ctr">
            <a:spAutoFit/>
          </a:bodyPr>
          <a:lstStyle/>
          <a:p>
            <a:pPr defTabSz="914400">
              <a:defRPr/>
            </a:pPr>
            <a:r>
              <a:rPr lang="en-US" sz="1600" dirty="0">
                <a:latin typeface="Century Gothic" panose="020F0302020204030204"/>
              </a:rPr>
              <a:t>ton </a:t>
            </a:r>
            <a:r>
              <a:rPr lang="en-US" sz="1600" dirty="0" err="1">
                <a:latin typeface="Century Gothic" panose="020F0302020204030204"/>
              </a:rPr>
              <a:t>chien</a:t>
            </a:r>
            <a:endParaRPr lang="en-US" sz="1600" dirty="0">
              <a:latin typeface="Century Gothic" panose="020F0302020204030204"/>
            </a:endParaRPr>
          </a:p>
        </p:txBody>
      </p:sp>
      <p:sp>
        <p:nvSpPr>
          <p:cNvPr id="126" name="Rectangle 125">
            <a:extLst>
              <a:ext uri="{FF2B5EF4-FFF2-40B4-BE49-F238E27FC236}">
                <a16:creationId xmlns:a16="http://schemas.microsoft.com/office/drawing/2014/main" id="{9DFA33F6-C7F2-124A-9E78-C4F25704C4F0}"/>
              </a:ext>
            </a:extLst>
          </p:cNvPr>
          <p:cNvSpPr/>
          <p:nvPr/>
        </p:nvSpPr>
        <p:spPr>
          <a:xfrm>
            <a:off x="1420890" y="1453357"/>
            <a:ext cx="1016625" cy="338554"/>
          </a:xfrm>
          <a:prstGeom prst="rect">
            <a:avLst/>
          </a:prstGeom>
        </p:spPr>
        <p:txBody>
          <a:bodyPr wrap="none">
            <a:spAutoFit/>
          </a:bodyPr>
          <a:lstStyle/>
          <a:p>
            <a:pPr defTabSz="914400"/>
            <a:r>
              <a:rPr lang="en-US" sz="1600" b="1" dirty="0">
                <a:latin typeface="Century Gothic" panose="020F0302020204030204"/>
              </a:rPr>
              <a:t>(f) noun:</a:t>
            </a:r>
            <a:endParaRPr lang="en-GB" sz="1600" dirty="0">
              <a:latin typeface="Century Gothic" panose="020F0302020204030204"/>
            </a:endParaRPr>
          </a:p>
        </p:txBody>
      </p:sp>
      <p:sp>
        <p:nvSpPr>
          <p:cNvPr id="118" name="Rectangle 117">
            <a:extLst>
              <a:ext uri="{FF2B5EF4-FFF2-40B4-BE49-F238E27FC236}">
                <a16:creationId xmlns:a16="http://schemas.microsoft.com/office/drawing/2014/main" id="{F38EE67B-4748-BD43-899D-7BF43EEF09ED}"/>
              </a:ext>
            </a:extLst>
          </p:cNvPr>
          <p:cNvSpPr/>
          <p:nvPr/>
        </p:nvSpPr>
        <p:spPr>
          <a:xfrm>
            <a:off x="1420890" y="1823084"/>
            <a:ext cx="1071127" cy="338554"/>
          </a:xfrm>
          <a:prstGeom prst="rect">
            <a:avLst/>
          </a:prstGeom>
        </p:spPr>
        <p:txBody>
          <a:bodyPr wrap="none" anchor="ctr">
            <a:spAutoFit/>
          </a:bodyPr>
          <a:lstStyle/>
          <a:p>
            <a:pPr defTabSz="914400">
              <a:defRPr/>
            </a:pPr>
            <a:r>
              <a:rPr lang="en-US" sz="1600" dirty="0">
                <a:latin typeface="Century Gothic" panose="020F0302020204030204"/>
              </a:rPr>
              <a:t>ma </a:t>
            </a:r>
            <a:r>
              <a:rPr lang="en-US" sz="1600" dirty="0" err="1">
                <a:latin typeface="Century Gothic" panose="020F0302020204030204"/>
              </a:rPr>
              <a:t>sœur</a:t>
            </a:r>
            <a:endParaRPr lang="en-US" sz="1600" dirty="0">
              <a:latin typeface="Century Gothic" panose="020F0302020204030204"/>
            </a:endParaRPr>
          </a:p>
        </p:txBody>
      </p:sp>
      <p:sp>
        <p:nvSpPr>
          <p:cNvPr id="121" name="Rectangle 120">
            <a:extLst>
              <a:ext uri="{FF2B5EF4-FFF2-40B4-BE49-F238E27FC236}">
                <a16:creationId xmlns:a16="http://schemas.microsoft.com/office/drawing/2014/main" id="{A593490B-D52D-F442-BD9D-3934029DE9FF}"/>
              </a:ext>
            </a:extLst>
          </p:cNvPr>
          <p:cNvSpPr/>
          <p:nvPr/>
        </p:nvSpPr>
        <p:spPr>
          <a:xfrm>
            <a:off x="1420890" y="2185576"/>
            <a:ext cx="1106393" cy="338554"/>
          </a:xfrm>
          <a:prstGeom prst="rect">
            <a:avLst/>
          </a:prstGeom>
        </p:spPr>
        <p:txBody>
          <a:bodyPr wrap="none" anchor="ctr">
            <a:spAutoFit/>
          </a:bodyPr>
          <a:lstStyle/>
          <a:p>
            <a:pPr defTabSz="914400">
              <a:defRPr/>
            </a:pPr>
            <a:r>
              <a:rPr lang="en-US" sz="1600" dirty="0">
                <a:latin typeface="Century Gothic" panose="020F0302020204030204"/>
              </a:rPr>
              <a:t>ta </a:t>
            </a:r>
            <a:r>
              <a:rPr lang="en-US" sz="1600" dirty="0" err="1">
                <a:latin typeface="Century Gothic" panose="020F0302020204030204"/>
              </a:rPr>
              <a:t>famille</a:t>
            </a:r>
            <a:endParaRPr lang="en-US" sz="1600" dirty="0">
              <a:latin typeface="Century Gothic" panose="020F0302020204030204"/>
            </a:endParaRPr>
          </a:p>
        </p:txBody>
      </p:sp>
      <p:sp>
        <p:nvSpPr>
          <p:cNvPr id="125" name="Rectangle 124">
            <a:extLst>
              <a:ext uri="{FF2B5EF4-FFF2-40B4-BE49-F238E27FC236}">
                <a16:creationId xmlns:a16="http://schemas.microsoft.com/office/drawing/2014/main" id="{97DDE063-8CBB-B348-8B97-D695FEBDE399}"/>
              </a:ext>
            </a:extLst>
          </p:cNvPr>
          <p:cNvSpPr/>
          <p:nvPr/>
        </p:nvSpPr>
        <p:spPr>
          <a:xfrm>
            <a:off x="2779547" y="1453357"/>
            <a:ext cx="2517036" cy="338554"/>
          </a:xfrm>
          <a:prstGeom prst="rect">
            <a:avLst/>
          </a:prstGeom>
        </p:spPr>
        <p:txBody>
          <a:bodyPr wrap="none">
            <a:spAutoFit/>
          </a:bodyPr>
          <a:lstStyle/>
          <a:p>
            <a:pPr defTabSz="914400"/>
            <a:r>
              <a:rPr lang="en-US" sz="1600" b="1" dirty="0">
                <a:latin typeface="Century Gothic" panose="020F0302020204030204"/>
              </a:rPr>
              <a:t>(m/f) before a vowel/h:</a:t>
            </a:r>
            <a:endParaRPr lang="en-GB" sz="1600" dirty="0">
              <a:latin typeface="Century Gothic" panose="020F0302020204030204"/>
            </a:endParaRPr>
          </a:p>
        </p:txBody>
      </p:sp>
      <p:sp>
        <p:nvSpPr>
          <p:cNvPr id="119" name="Rectangle 118">
            <a:extLst>
              <a:ext uri="{FF2B5EF4-FFF2-40B4-BE49-F238E27FC236}">
                <a16:creationId xmlns:a16="http://schemas.microsoft.com/office/drawing/2014/main" id="{FD14D00D-E72D-5A49-AFF1-D60A74E2A6D4}"/>
              </a:ext>
            </a:extLst>
          </p:cNvPr>
          <p:cNvSpPr/>
          <p:nvPr/>
        </p:nvSpPr>
        <p:spPr>
          <a:xfrm>
            <a:off x="2779547" y="1823084"/>
            <a:ext cx="1356462" cy="338554"/>
          </a:xfrm>
          <a:prstGeom prst="rect">
            <a:avLst/>
          </a:prstGeom>
        </p:spPr>
        <p:txBody>
          <a:bodyPr wrap="none" anchor="ctr">
            <a:spAutoFit/>
          </a:bodyPr>
          <a:lstStyle/>
          <a:p>
            <a:pPr defTabSz="914400">
              <a:defRPr/>
            </a:pPr>
            <a:r>
              <a:rPr lang="en-US" sz="1600" dirty="0">
                <a:latin typeface="Century Gothic" panose="020F0302020204030204"/>
              </a:rPr>
              <a:t>mon </a:t>
            </a:r>
            <a:r>
              <a:rPr lang="en-US" sz="1600" dirty="0" err="1">
                <a:latin typeface="Century Gothic" panose="020F0302020204030204"/>
              </a:rPr>
              <a:t>ami</a:t>
            </a:r>
            <a:r>
              <a:rPr lang="en-US" sz="1600" dirty="0">
                <a:latin typeface="Century Gothic" panose="020F0302020204030204"/>
              </a:rPr>
              <a:t>(e)</a:t>
            </a:r>
          </a:p>
        </p:txBody>
      </p:sp>
      <p:sp>
        <p:nvSpPr>
          <p:cNvPr id="122" name="Rectangle 121">
            <a:extLst>
              <a:ext uri="{FF2B5EF4-FFF2-40B4-BE49-F238E27FC236}">
                <a16:creationId xmlns:a16="http://schemas.microsoft.com/office/drawing/2014/main" id="{AACC7D31-7D82-544B-AF97-4EC3995A9920}"/>
              </a:ext>
            </a:extLst>
          </p:cNvPr>
          <p:cNvSpPr/>
          <p:nvPr/>
        </p:nvSpPr>
        <p:spPr>
          <a:xfrm>
            <a:off x="2779547" y="2185576"/>
            <a:ext cx="1245854" cy="338554"/>
          </a:xfrm>
          <a:prstGeom prst="rect">
            <a:avLst/>
          </a:prstGeom>
        </p:spPr>
        <p:txBody>
          <a:bodyPr wrap="none" anchor="ctr">
            <a:spAutoFit/>
          </a:bodyPr>
          <a:lstStyle/>
          <a:p>
            <a:pPr defTabSz="914400">
              <a:defRPr/>
            </a:pPr>
            <a:r>
              <a:rPr lang="en-US" sz="1600" dirty="0">
                <a:latin typeface="Century Gothic" panose="020F0302020204030204"/>
              </a:rPr>
              <a:t>ton animal</a:t>
            </a:r>
          </a:p>
        </p:txBody>
      </p:sp>
      <p:sp>
        <p:nvSpPr>
          <p:cNvPr id="124" name="Rectangle 123">
            <a:extLst>
              <a:ext uri="{FF2B5EF4-FFF2-40B4-BE49-F238E27FC236}">
                <a16:creationId xmlns:a16="http://schemas.microsoft.com/office/drawing/2014/main" id="{EAE2F653-51F8-184C-8CA3-CDB022B645A7}"/>
              </a:ext>
            </a:extLst>
          </p:cNvPr>
          <p:cNvSpPr/>
          <p:nvPr/>
        </p:nvSpPr>
        <p:spPr>
          <a:xfrm>
            <a:off x="5149014" y="1453357"/>
            <a:ext cx="1547218" cy="338554"/>
          </a:xfrm>
          <a:prstGeom prst="rect">
            <a:avLst/>
          </a:prstGeom>
        </p:spPr>
        <p:txBody>
          <a:bodyPr wrap="none">
            <a:spAutoFit/>
          </a:bodyPr>
          <a:lstStyle/>
          <a:p>
            <a:pPr defTabSz="914400"/>
            <a:r>
              <a:rPr lang="en-US" sz="1600" b="1" dirty="0">
                <a:latin typeface="Century Gothic" panose="020F0302020204030204"/>
              </a:rPr>
              <a:t>(m/f pl) noun:</a:t>
            </a:r>
            <a:endParaRPr lang="en-GB" sz="1600" dirty="0">
              <a:latin typeface="Century Gothic" panose="020F0302020204030204"/>
            </a:endParaRPr>
          </a:p>
        </p:txBody>
      </p:sp>
      <p:sp>
        <p:nvSpPr>
          <p:cNvPr id="120" name="Rectangle 119">
            <a:extLst>
              <a:ext uri="{FF2B5EF4-FFF2-40B4-BE49-F238E27FC236}">
                <a16:creationId xmlns:a16="http://schemas.microsoft.com/office/drawing/2014/main" id="{66E4012D-E79C-6D4B-979D-A59F76293942}"/>
              </a:ext>
            </a:extLst>
          </p:cNvPr>
          <p:cNvSpPr/>
          <p:nvPr/>
        </p:nvSpPr>
        <p:spPr>
          <a:xfrm>
            <a:off x="5149014" y="1823084"/>
            <a:ext cx="1412566" cy="338554"/>
          </a:xfrm>
          <a:prstGeom prst="rect">
            <a:avLst/>
          </a:prstGeom>
        </p:spPr>
        <p:txBody>
          <a:bodyPr wrap="none" anchor="ctr">
            <a:spAutoFit/>
          </a:bodyPr>
          <a:lstStyle/>
          <a:p>
            <a:pPr defTabSz="914400">
              <a:defRPr/>
            </a:pPr>
            <a:r>
              <a:rPr lang="en-US" sz="1600" dirty="0" err="1">
                <a:latin typeface="Century Gothic" panose="020F0302020204030204"/>
              </a:rPr>
              <a:t>mes</a:t>
            </a:r>
            <a:r>
              <a:rPr lang="en-US" sz="1600" dirty="0">
                <a:latin typeface="Century Gothic" panose="020F0302020204030204"/>
              </a:rPr>
              <a:t> </a:t>
            </a:r>
            <a:r>
              <a:rPr lang="en-US" sz="1600" dirty="0" err="1">
                <a:latin typeface="Century Gothic" panose="020F0302020204030204"/>
              </a:rPr>
              <a:t>ami</a:t>
            </a:r>
            <a:r>
              <a:rPr lang="en-US" sz="1600" dirty="0">
                <a:latin typeface="Century Gothic" panose="020F0302020204030204"/>
              </a:rPr>
              <a:t>(e)s</a:t>
            </a:r>
          </a:p>
        </p:txBody>
      </p:sp>
      <p:sp>
        <p:nvSpPr>
          <p:cNvPr id="123" name="Rectangle 122">
            <a:extLst>
              <a:ext uri="{FF2B5EF4-FFF2-40B4-BE49-F238E27FC236}">
                <a16:creationId xmlns:a16="http://schemas.microsoft.com/office/drawing/2014/main" id="{09F14B7B-6107-FD4E-8F61-CE9CFE6D8221}"/>
              </a:ext>
            </a:extLst>
          </p:cNvPr>
          <p:cNvSpPr/>
          <p:nvPr/>
        </p:nvSpPr>
        <p:spPr>
          <a:xfrm>
            <a:off x="5149014" y="2185576"/>
            <a:ext cx="1268296" cy="338554"/>
          </a:xfrm>
          <a:prstGeom prst="rect">
            <a:avLst/>
          </a:prstGeom>
        </p:spPr>
        <p:txBody>
          <a:bodyPr wrap="none" anchor="ctr">
            <a:spAutoFit/>
          </a:bodyPr>
          <a:lstStyle/>
          <a:p>
            <a:pPr defTabSz="914400">
              <a:defRPr/>
            </a:pPr>
            <a:r>
              <a:rPr lang="en-US" sz="1600" dirty="0" err="1">
                <a:latin typeface="Century Gothic" panose="020F0302020204030204"/>
              </a:rPr>
              <a:t>tes</a:t>
            </a:r>
            <a:r>
              <a:rPr lang="en-US" sz="1600" dirty="0">
                <a:latin typeface="Century Gothic" panose="020F0302020204030204"/>
              </a:rPr>
              <a:t> parents</a:t>
            </a:r>
          </a:p>
        </p:txBody>
      </p:sp>
      <p:sp>
        <p:nvSpPr>
          <p:cNvPr id="152" name="TextBox 151">
            <a:extLst>
              <a:ext uri="{FF2B5EF4-FFF2-40B4-BE49-F238E27FC236}">
                <a16:creationId xmlns:a16="http://schemas.microsoft.com/office/drawing/2014/main" id="{B633CA93-3738-9840-A342-EF2D66FA12EC}"/>
              </a:ext>
            </a:extLst>
          </p:cNvPr>
          <p:cNvSpPr txBox="1"/>
          <p:nvPr/>
        </p:nvSpPr>
        <p:spPr>
          <a:xfrm>
            <a:off x="107999" y="2562538"/>
            <a:ext cx="6561361"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r>
              <a:rPr lang="en-GB" sz="1600" dirty="0">
                <a:latin typeface="Century Gothic" panose="020F0302020204030204"/>
              </a:rPr>
              <a:t>The words for ‘my’ and ‘your’ agree with the </a:t>
            </a:r>
            <a:r>
              <a:rPr lang="en-GB" sz="1600" b="1" dirty="0">
                <a:latin typeface="Century Gothic" panose="020F0302020204030204"/>
              </a:rPr>
              <a:t>gender</a:t>
            </a:r>
            <a:r>
              <a:rPr lang="en-GB" sz="1600" dirty="0">
                <a:latin typeface="Century Gothic" panose="020F0302020204030204"/>
              </a:rPr>
              <a:t> and </a:t>
            </a:r>
            <a:r>
              <a:rPr lang="en-GB" sz="1600" b="1" dirty="0">
                <a:latin typeface="Century Gothic" panose="020F0302020204030204"/>
              </a:rPr>
              <a:t>number</a:t>
            </a:r>
            <a:r>
              <a:rPr lang="en-GB" sz="1600" dirty="0">
                <a:latin typeface="Century Gothic" panose="020F0302020204030204"/>
              </a:rPr>
              <a:t> of the </a:t>
            </a:r>
            <a:r>
              <a:rPr lang="en-GB" sz="1600" b="1" dirty="0">
                <a:latin typeface="Century Gothic" panose="020F0302020204030204"/>
              </a:rPr>
              <a:t>possession</a:t>
            </a:r>
            <a:r>
              <a:rPr lang="en-GB" sz="1600" dirty="0">
                <a:latin typeface="Century Gothic" panose="020F0302020204030204"/>
              </a:rPr>
              <a:t>.</a:t>
            </a:r>
          </a:p>
        </p:txBody>
      </p:sp>
      <p:sp>
        <p:nvSpPr>
          <p:cNvPr id="116" name="TextBox 115">
            <a:extLst>
              <a:ext uri="{FF2B5EF4-FFF2-40B4-BE49-F238E27FC236}">
                <a16:creationId xmlns:a16="http://schemas.microsoft.com/office/drawing/2014/main" id="{9E6E00B9-6D84-1A4B-8F2F-461F5832724F}"/>
              </a:ext>
            </a:extLst>
          </p:cNvPr>
          <p:cNvSpPr txBox="1"/>
          <p:nvPr/>
        </p:nvSpPr>
        <p:spPr>
          <a:xfrm>
            <a:off x="107999" y="3138541"/>
            <a:ext cx="6561361" cy="584775"/>
          </a:xfrm>
          <a:prstGeom prst="rect">
            <a:avLst/>
          </a:prstGeom>
          <a:noFill/>
        </p:spPr>
        <p:txBody>
          <a:bodyPr wrap="square" rtlCol="0">
            <a:spAutoFit/>
          </a:bodyPr>
          <a:lstStyle/>
          <a:p>
            <a:pPr defTabSz="914400"/>
            <a:r>
              <a:rPr lang="en-US" sz="1600" dirty="0">
                <a:latin typeface="Century Gothic" panose="020F0302020204030204"/>
              </a:rPr>
              <a:t>We use this form of ‘your’ in </a:t>
            </a:r>
            <a:r>
              <a:rPr lang="en-US" sz="1600" b="1" dirty="0">
                <a:latin typeface="Century Gothic" panose="020F0302020204030204"/>
              </a:rPr>
              <a:t>informal situations</a:t>
            </a:r>
            <a:r>
              <a:rPr lang="en-US" sz="1600" dirty="0">
                <a:latin typeface="Century Gothic" panose="020F0302020204030204"/>
              </a:rPr>
              <a:t>, such as when we are talking about </a:t>
            </a:r>
            <a:r>
              <a:rPr lang="en-US" sz="1600" b="1" dirty="0">
                <a:latin typeface="Century Gothic" panose="020F0302020204030204"/>
              </a:rPr>
              <a:t>friends, family, </a:t>
            </a:r>
            <a:r>
              <a:rPr lang="en-US" sz="1600" dirty="0">
                <a:latin typeface="Century Gothic" panose="020F0302020204030204"/>
              </a:rPr>
              <a:t>and</a:t>
            </a:r>
            <a:r>
              <a:rPr lang="en-US" sz="1600" b="1" dirty="0">
                <a:latin typeface="Century Gothic" panose="020F0302020204030204"/>
              </a:rPr>
              <a:t> children</a:t>
            </a:r>
            <a:r>
              <a:rPr lang="en-US" sz="1600" dirty="0">
                <a:latin typeface="Century Gothic" panose="020F0302020204030204"/>
              </a:rPr>
              <a:t>. </a:t>
            </a:r>
          </a:p>
        </p:txBody>
      </p:sp>
      <p:sp>
        <p:nvSpPr>
          <p:cNvPr id="107" name="TextBox 106">
            <a:extLst>
              <a:ext uri="{FF2B5EF4-FFF2-40B4-BE49-F238E27FC236}">
                <a16:creationId xmlns:a16="http://schemas.microsoft.com/office/drawing/2014/main" id="{28336A14-6D44-FF45-9954-543758FE5CF1}"/>
              </a:ext>
            </a:extLst>
          </p:cNvPr>
          <p:cNvSpPr txBox="1"/>
          <p:nvPr/>
        </p:nvSpPr>
        <p:spPr>
          <a:xfrm>
            <a:off x="107999" y="3754489"/>
            <a:ext cx="6453581" cy="584775"/>
          </a:xfrm>
          <a:prstGeom prst="rect">
            <a:avLst/>
          </a:prstGeom>
          <a:noFill/>
        </p:spPr>
        <p:txBody>
          <a:bodyPr wrap="square" rtlCol="0">
            <a:spAutoFit/>
          </a:bodyPr>
          <a:lstStyle/>
          <a:p>
            <a:pPr defTabSz="914400"/>
            <a:r>
              <a:rPr lang="en-US" sz="1600" dirty="0">
                <a:latin typeface="Century Gothic" panose="020F0302020204030204"/>
              </a:rPr>
              <a:t>When we are talking about </a:t>
            </a:r>
            <a:r>
              <a:rPr lang="en-US" sz="1600" b="1" dirty="0">
                <a:latin typeface="Century Gothic" panose="020F0302020204030204"/>
              </a:rPr>
              <a:t>more than one person</a:t>
            </a:r>
            <a:r>
              <a:rPr lang="en-US" sz="1600" dirty="0">
                <a:latin typeface="Century Gothic" panose="020F0302020204030204"/>
              </a:rPr>
              <a:t>, or </a:t>
            </a:r>
            <a:r>
              <a:rPr lang="en-US" sz="1600" b="1" dirty="0">
                <a:latin typeface="Century Gothic" panose="020F0302020204030204"/>
              </a:rPr>
              <a:t>one person in a formal situation</a:t>
            </a:r>
            <a:r>
              <a:rPr lang="en-US" sz="1600" dirty="0">
                <a:latin typeface="Century Gothic" panose="020F0302020204030204"/>
              </a:rPr>
              <a:t>, we use </a:t>
            </a:r>
            <a:r>
              <a:rPr lang="en-US" sz="1600" b="1" dirty="0" err="1">
                <a:latin typeface="Century Gothic" panose="020F0302020204030204"/>
              </a:rPr>
              <a:t>votre</a:t>
            </a:r>
            <a:r>
              <a:rPr lang="en-US" sz="1600" dirty="0">
                <a:latin typeface="Century Gothic" panose="020F0302020204030204"/>
              </a:rPr>
              <a:t> or </a:t>
            </a:r>
            <a:r>
              <a:rPr lang="en-US" sz="1600" b="1" dirty="0" err="1">
                <a:latin typeface="Century Gothic" panose="020F0302020204030204"/>
              </a:rPr>
              <a:t>vos</a:t>
            </a:r>
            <a:r>
              <a:rPr lang="en-US" sz="1600" b="1" dirty="0">
                <a:latin typeface="Century Gothic" panose="020F0302020204030204"/>
              </a:rPr>
              <a:t> </a:t>
            </a:r>
            <a:r>
              <a:rPr lang="en-US" sz="1600" dirty="0">
                <a:latin typeface="Century Gothic" panose="020F0302020204030204"/>
              </a:rPr>
              <a:t>to say ‘your’. </a:t>
            </a:r>
          </a:p>
        </p:txBody>
      </p:sp>
      <p:sp>
        <p:nvSpPr>
          <p:cNvPr id="108" name="Rectangle 107">
            <a:extLst>
              <a:ext uri="{FF2B5EF4-FFF2-40B4-BE49-F238E27FC236}">
                <a16:creationId xmlns:a16="http://schemas.microsoft.com/office/drawing/2014/main" id="{FBE6B441-B99D-9A47-B947-C3190247DCAB}"/>
              </a:ext>
            </a:extLst>
          </p:cNvPr>
          <p:cNvSpPr/>
          <p:nvPr/>
        </p:nvSpPr>
        <p:spPr>
          <a:xfrm>
            <a:off x="107999" y="4370437"/>
            <a:ext cx="1356462" cy="338554"/>
          </a:xfrm>
          <a:prstGeom prst="rect">
            <a:avLst/>
          </a:prstGeom>
        </p:spPr>
        <p:txBody>
          <a:bodyPr wrap="none" anchor="ctr">
            <a:spAutoFit/>
          </a:bodyPr>
          <a:lstStyle/>
          <a:p>
            <a:pPr defTabSz="914400">
              <a:defRPr/>
            </a:pPr>
            <a:r>
              <a:rPr lang="fr-FR" sz="1600" dirty="0">
                <a:latin typeface="Century Gothic" panose="020F0302020204030204"/>
              </a:rPr>
              <a:t>votre choix </a:t>
            </a:r>
          </a:p>
        </p:txBody>
      </p:sp>
      <p:sp>
        <p:nvSpPr>
          <p:cNvPr id="109" name="Rectangle 108">
            <a:extLst>
              <a:ext uri="{FF2B5EF4-FFF2-40B4-BE49-F238E27FC236}">
                <a16:creationId xmlns:a16="http://schemas.microsoft.com/office/drawing/2014/main" id="{CCBEF293-A215-E94B-97A2-2E778DE93941}"/>
              </a:ext>
            </a:extLst>
          </p:cNvPr>
          <p:cNvSpPr/>
          <p:nvPr/>
        </p:nvSpPr>
        <p:spPr>
          <a:xfrm>
            <a:off x="1420890" y="4370437"/>
            <a:ext cx="1125629" cy="338554"/>
          </a:xfrm>
          <a:prstGeom prst="rect">
            <a:avLst/>
          </a:prstGeom>
        </p:spPr>
        <p:txBody>
          <a:bodyPr wrap="none" anchor="ctr">
            <a:spAutoFit/>
          </a:bodyPr>
          <a:lstStyle/>
          <a:p>
            <a:pPr defTabSz="914400">
              <a:defRPr/>
            </a:pPr>
            <a:r>
              <a:rPr lang="fr-FR" sz="1600" dirty="0">
                <a:latin typeface="Century Gothic" panose="020F0302020204030204"/>
              </a:rPr>
              <a:t>votre rue </a:t>
            </a:r>
          </a:p>
        </p:txBody>
      </p:sp>
      <p:sp>
        <p:nvSpPr>
          <p:cNvPr id="110" name="Rectangle 109">
            <a:extLst>
              <a:ext uri="{FF2B5EF4-FFF2-40B4-BE49-F238E27FC236}">
                <a16:creationId xmlns:a16="http://schemas.microsoft.com/office/drawing/2014/main" id="{6D44A1B1-4416-2140-B1A5-C240DB78DFC1}"/>
              </a:ext>
            </a:extLst>
          </p:cNvPr>
          <p:cNvSpPr/>
          <p:nvPr/>
        </p:nvSpPr>
        <p:spPr>
          <a:xfrm>
            <a:off x="2599547" y="4370437"/>
            <a:ext cx="1721946" cy="338554"/>
          </a:xfrm>
          <a:prstGeom prst="rect">
            <a:avLst/>
          </a:prstGeom>
        </p:spPr>
        <p:txBody>
          <a:bodyPr wrap="none" anchor="ctr">
            <a:spAutoFit/>
          </a:bodyPr>
          <a:lstStyle/>
          <a:p>
            <a:pPr defTabSz="914400">
              <a:defRPr/>
            </a:pPr>
            <a:r>
              <a:rPr lang="fr-FR" sz="1600" dirty="0">
                <a:latin typeface="Century Gothic" panose="020F0302020204030204"/>
              </a:rPr>
              <a:t>votre chambre </a:t>
            </a:r>
          </a:p>
        </p:txBody>
      </p:sp>
      <p:sp>
        <p:nvSpPr>
          <p:cNvPr id="111" name="Rectangle 110">
            <a:extLst>
              <a:ext uri="{FF2B5EF4-FFF2-40B4-BE49-F238E27FC236}">
                <a16:creationId xmlns:a16="http://schemas.microsoft.com/office/drawing/2014/main" id="{37A44895-4894-3D48-BD41-81C27090F73B}"/>
              </a:ext>
            </a:extLst>
          </p:cNvPr>
          <p:cNvSpPr/>
          <p:nvPr/>
        </p:nvSpPr>
        <p:spPr>
          <a:xfrm>
            <a:off x="5149014" y="4370437"/>
            <a:ext cx="1117614" cy="338554"/>
          </a:xfrm>
          <a:prstGeom prst="rect">
            <a:avLst/>
          </a:prstGeom>
        </p:spPr>
        <p:txBody>
          <a:bodyPr wrap="none" anchor="ctr">
            <a:spAutoFit/>
          </a:bodyPr>
          <a:lstStyle/>
          <a:p>
            <a:pPr defTabSz="914400">
              <a:defRPr/>
            </a:pPr>
            <a:r>
              <a:rPr lang="fr-FR" sz="1600" dirty="0">
                <a:latin typeface="Century Gothic" panose="020F0302020204030204"/>
              </a:rPr>
              <a:t>vos idées</a:t>
            </a:r>
          </a:p>
        </p:txBody>
      </p:sp>
      <p:sp>
        <p:nvSpPr>
          <p:cNvPr id="153" name="TextBox 152">
            <a:extLst>
              <a:ext uri="{FF2B5EF4-FFF2-40B4-BE49-F238E27FC236}">
                <a16:creationId xmlns:a16="http://schemas.microsoft.com/office/drawing/2014/main" id="{98ADB4A1-80E4-6D4D-AB54-9B60B3FD1731}"/>
              </a:ext>
            </a:extLst>
          </p:cNvPr>
          <p:cNvSpPr txBox="1"/>
          <p:nvPr/>
        </p:nvSpPr>
        <p:spPr>
          <a:xfrm>
            <a:off x="107999" y="4740164"/>
            <a:ext cx="6561361"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r>
              <a:rPr lang="en-GB" sz="1600" dirty="0">
                <a:latin typeface="Century Gothic" panose="020F0302020204030204"/>
              </a:rPr>
              <a:t>The words for ‘your’ (formal/plural) agree with the </a:t>
            </a:r>
            <a:r>
              <a:rPr lang="en-GB" sz="1600" b="1" dirty="0">
                <a:latin typeface="Century Gothic" panose="020F0302020204030204"/>
              </a:rPr>
              <a:t>number</a:t>
            </a:r>
            <a:r>
              <a:rPr lang="en-GB" sz="1600" dirty="0">
                <a:latin typeface="Century Gothic" panose="020F0302020204030204"/>
              </a:rPr>
              <a:t> of the </a:t>
            </a:r>
            <a:r>
              <a:rPr lang="en-GB" sz="1600" b="1" dirty="0">
                <a:latin typeface="Century Gothic" panose="020F0302020204030204"/>
              </a:rPr>
              <a:t>possession</a:t>
            </a:r>
            <a:r>
              <a:rPr lang="en-GB" sz="1600" dirty="0">
                <a:latin typeface="Century Gothic" panose="020F0302020204030204"/>
              </a:rPr>
              <a:t> only.</a:t>
            </a:r>
          </a:p>
        </p:txBody>
      </p:sp>
      <p:sp>
        <p:nvSpPr>
          <p:cNvPr id="146" name="Rectangle 145">
            <a:extLst>
              <a:ext uri="{FF2B5EF4-FFF2-40B4-BE49-F238E27FC236}">
                <a16:creationId xmlns:a16="http://schemas.microsoft.com/office/drawing/2014/main" id="{CEAA0BE2-0BD0-3A46-AF1C-9B2CECC16017}"/>
              </a:ext>
            </a:extLst>
          </p:cNvPr>
          <p:cNvSpPr/>
          <p:nvPr/>
        </p:nvSpPr>
        <p:spPr>
          <a:xfrm>
            <a:off x="107999" y="5316167"/>
            <a:ext cx="4503155" cy="369332"/>
          </a:xfrm>
          <a:prstGeom prst="rect">
            <a:avLst/>
          </a:prstGeom>
        </p:spPr>
        <p:txBody>
          <a:bodyPr wrap="square">
            <a:spAutoFit/>
          </a:bodyPr>
          <a:lstStyle/>
          <a:p>
            <a:pPr fontAlgn="base">
              <a:spcBef>
                <a:spcPct val="0"/>
              </a:spcBef>
              <a:spcAft>
                <a:spcPct val="0"/>
              </a:spcAft>
            </a:pPr>
            <a:r>
              <a:rPr lang="fr-FR" b="1" dirty="0">
                <a:solidFill>
                  <a:srgbClr val="000000"/>
                </a:solidFill>
                <a:latin typeface="Century Gothic" panose="020B0502020202020204" pitchFamily="34" charset="0"/>
              </a:rPr>
              <a:t>Possessive adjectives (2)</a:t>
            </a:r>
            <a:endParaRPr lang="en-GB" i="1" dirty="0">
              <a:solidFill>
                <a:srgbClr val="000000"/>
              </a:solidFill>
              <a:latin typeface="Century Gothic" panose="020B0502020202020204" pitchFamily="34" charset="0"/>
            </a:endParaRPr>
          </a:p>
        </p:txBody>
      </p:sp>
      <p:sp>
        <p:nvSpPr>
          <p:cNvPr id="133" name="Rectangle 132">
            <a:extLst>
              <a:ext uri="{FF2B5EF4-FFF2-40B4-BE49-F238E27FC236}">
                <a16:creationId xmlns:a16="http://schemas.microsoft.com/office/drawing/2014/main" id="{37A63BE6-E953-6E4E-B998-4380C16BC539}"/>
              </a:ext>
            </a:extLst>
          </p:cNvPr>
          <p:cNvSpPr/>
          <p:nvPr/>
        </p:nvSpPr>
        <p:spPr>
          <a:xfrm>
            <a:off x="107999" y="5716672"/>
            <a:ext cx="6676200" cy="338554"/>
          </a:xfrm>
          <a:prstGeom prst="rect">
            <a:avLst/>
          </a:prstGeom>
        </p:spPr>
        <p:txBody>
          <a:bodyPr wrap="square">
            <a:spAutoFit/>
          </a:bodyPr>
          <a:lstStyle/>
          <a:p>
            <a:pPr lvl="0"/>
            <a:r>
              <a:rPr lang="en-GB" sz="1600" dirty="0">
                <a:latin typeface="Century Gothic" panose="020F0302020204030204"/>
              </a:rPr>
              <a:t>We have already learnt how to say ‘his/her’ and our’ in French:  </a:t>
            </a:r>
            <a:endParaRPr lang="fr-FR" sz="1600" dirty="0">
              <a:latin typeface="Century Gothic" panose="020F0302020204030204"/>
            </a:endParaRPr>
          </a:p>
        </p:txBody>
      </p:sp>
      <p:sp>
        <p:nvSpPr>
          <p:cNvPr id="145" name="Rectangle 144">
            <a:extLst>
              <a:ext uri="{FF2B5EF4-FFF2-40B4-BE49-F238E27FC236}">
                <a16:creationId xmlns:a16="http://schemas.microsoft.com/office/drawing/2014/main" id="{2E75CEC5-2C7F-B840-B4A4-F0E97732EC88}"/>
              </a:ext>
            </a:extLst>
          </p:cNvPr>
          <p:cNvSpPr/>
          <p:nvPr/>
        </p:nvSpPr>
        <p:spPr>
          <a:xfrm>
            <a:off x="107999" y="6086399"/>
            <a:ext cx="1151277" cy="338554"/>
          </a:xfrm>
          <a:prstGeom prst="rect">
            <a:avLst/>
          </a:prstGeom>
        </p:spPr>
        <p:txBody>
          <a:bodyPr wrap="none">
            <a:spAutoFit/>
          </a:bodyPr>
          <a:lstStyle/>
          <a:p>
            <a:pPr defTabSz="914400"/>
            <a:r>
              <a:rPr lang="en-US" sz="1600" b="1" dirty="0">
                <a:latin typeface="Century Gothic" panose="020F0302020204030204"/>
              </a:rPr>
              <a:t>(m) noun:</a:t>
            </a:r>
            <a:endParaRPr lang="en-GB" sz="1600" dirty="0">
              <a:latin typeface="Century Gothic" panose="020F0302020204030204"/>
            </a:endParaRPr>
          </a:p>
        </p:txBody>
      </p:sp>
      <p:sp>
        <p:nvSpPr>
          <p:cNvPr id="143" name="Rectangle 142">
            <a:extLst>
              <a:ext uri="{FF2B5EF4-FFF2-40B4-BE49-F238E27FC236}">
                <a16:creationId xmlns:a16="http://schemas.microsoft.com/office/drawing/2014/main" id="{4EE7492A-F262-094B-AD71-D409447C7EAD}"/>
              </a:ext>
            </a:extLst>
          </p:cNvPr>
          <p:cNvSpPr/>
          <p:nvPr/>
        </p:nvSpPr>
        <p:spPr>
          <a:xfrm>
            <a:off x="107999" y="6456126"/>
            <a:ext cx="1048685" cy="338554"/>
          </a:xfrm>
          <a:prstGeom prst="rect">
            <a:avLst/>
          </a:prstGeom>
        </p:spPr>
        <p:txBody>
          <a:bodyPr wrap="none" anchor="ctr">
            <a:spAutoFit/>
          </a:bodyPr>
          <a:lstStyle/>
          <a:p>
            <a:pPr defTabSz="914400">
              <a:defRPr/>
            </a:pPr>
            <a:r>
              <a:rPr lang="en-US" sz="1600" dirty="0">
                <a:latin typeface="Century Gothic" panose="020F0302020204030204"/>
              </a:rPr>
              <a:t>son </a:t>
            </a:r>
            <a:r>
              <a:rPr lang="en-US" sz="1600" dirty="0" err="1">
                <a:latin typeface="Century Gothic" panose="020F0302020204030204"/>
              </a:rPr>
              <a:t>père</a:t>
            </a:r>
            <a:endParaRPr lang="en-US" sz="1600" dirty="0">
              <a:latin typeface="Century Gothic" panose="020F0302020204030204"/>
            </a:endParaRPr>
          </a:p>
        </p:txBody>
      </p:sp>
      <p:sp>
        <p:nvSpPr>
          <p:cNvPr id="142" name="Rectangle 141">
            <a:extLst>
              <a:ext uri="{FF2B5EF4-FFF2-40B4-BE49-F238E27FC236}">
                <a16:creationId xmlns:a16="http://schemas.microsoft.com/office/drawing/2014/main" id="{72BE2A0B-8902-0B41-92E3-58094FFE2C3D}"/>
              </a:ext>
            </a:extLst>
          </p:cNvPr>
          <p:cNvSpPr/>
          <p:nvPr/>
        </p:nvSpPr>
        <p:spPr>
          <a:xfrm>
            <a:off x="1420890" y="6086399"/>
            <a:ext cx="1016625" cy="338554"/>
          </a:xfrm>
          <a:prstGeom prst="rect">
            <a:avLst/>
          </a:prstGeom>
        </p:spPr>
        <p:txBody>
          <a:bodyPr wrap="none">
            <a:spAutoFit/>
          </a:bodyPr>
          <a:lstStyle/>
          <a:p>
            <a:pPr defTabSz="914400"/>
            <a:r>
              <a:rPr lang="en-US" sz="1600" b="1" dirty="0">
                <a:latin typeface="Century Gothic" panose="020F0302020204030204"/>
              </a:rPr>
              <a:t>(f) noun:</a:t>
            </a:r>
            <a:endParaRPr lang="en-GB" sz="1600" dirty="0">
              <a:latin typeface="Century Gothic" panose="020F0302020204030204"/>
            </a:endParaRPr>
          </a:p>
        </p:txBody>
      </p:sp>
      <p:sp>
        <p:nvSpPr>
          <p:cNvPr id="134" name="Rectangle 133">
            <a:extLst>
              <a:ext uri="{FF2B5EF4-FFF2-40B4-BE49-F238E27FC236}">
                <a16:creationId xmlns:a16="http://schemas.microsoft.com/office/drawing/2014/main" id="{75D59C40-B6C7-D243-8ED4-BA5F18153C17}"/>
              </a:ext>
            </a:extLst>
          </p:cNvPr>
          <p:cNvSpPr/>
          <p:nvPr/>
        </p:nvSpPr>
        <p:spPr>
          <a:xfrm>
            <a:off x="1420890" y="6456126"/>
            <a:ext cx="981359" cy="338554"/>
          </a:xfrm>
          <a:prstGeom prst="rect">
            <a:avLst/>
          </a:prstGeom>
        </p:spPr>
        <p:txBody>
          <a:bodyPr wrap="none" anchor="ctr">
            <a:spAutoFit/>
          </a:bodyPr>
          <a:lstStyle/>
          <a:p>
            <a:pPr defTabSz="914400">
              <a:defRPr/>
            </a:pPr>
            <a:r>
              <a:rPr lang="en-US" sz="1600" dirty="0" err="1">
                <a:latin typeface="Century Gothic" panose="020F0302020204030204"/>
              </a:rPr>
              <a:t>sa</a:t>
            </a:r>
            <a:r>
              <a:rPr lang="en-US" sz="1600" dirty="0">
                <a:latin typeface="Century Gothic" panose="020F0302020204030204"/>
              </a:rPr>
              <a:t> </a:t>
            </a:r>
            <a:r>
              <a:rPr lang="en-US" sz="1600" dirty="0" err="1">
                <a:latin typeface="Century Gothic" panose="020F0302020204030204"/>
              </a:rPr>
              <a:t>mère</a:t>
            </a:r>
            <a:endParaRPr lang="en-US" sz="1600" dirty="0">
              <a:latin typeface="Century Gothic" panose="020F0302020204030204"/>
            </a:endParaRPr>
          </a:p>
        </p:txBody>
      </p:sp>
      <p:sp>
        <p:nvSpPr>
          <p:cNvPr id="141" name="Rectangle 140">
            <a:extLst>
              <a:ext uri="{FF2B5EF4-FFF2-40B4-BE49-F238E27FC236}">
                <a16:creationId xmlns:a16="http://schemas.microsoft.com/office/drawing/2014/main" id="{E2C18E39-9C29-0A4E-B4EF-C79F2768CD41}"/>
              </a:ext>
            </a:extLst>
          </p:cNvPr>
          <p:cNvSpPr/>
          <p:nvPr/>
        </p:nvSpPr>
        <p:spPr>
          <a:xfrm>
            <a:off x="2779547" y="6086399"/>
            <a:ext cx="2517036" cy="338554"/>
          </a:xfrm>
          <a:prstGeom prst="rect">
            <a:avLst/>
          </a:prstGeom>
        </p:spPr>
        <p:txBody>
          <a:bodyPr wrap="none">
            <a:spAutoFit/>
          </a:bodyPr>
          <a:lstStyle/>
          <a:p>
            <a:pPr defTabSz="914400"/>
            <a:r>
              <a:rPr lang="en-US" sz="1600" b="1" dirty="0">
                <a:latin typeface="Century Gothic" panose="020F0302020204030204"/>
              </a:rPr>
              <a:t>(m/f) before a vowel/h:</a:t>
            </a:r>
            <a:endParaRPr lang="en-GB" sz="1600" dirty="0">
              <a:latin typeface="Century Gothic" panose="020F0302020204030204"/>
            </a:endParaRPr>
          </a:p>
        </p:txBody>
      </p:sp>
      <p:sp>
        <p:nvSpPr>
          <p:cNvPr id="135" name="Rectangle 134">
            <a:extLst>
              <a:ext uri="{FF2B5EF4-FFF2-40B4-BE49-F238E27FC236}">
                <a16:creationId xmlns:a16="http://schemas.microsoft.com/office/drawing/2014/main" id="{77C6BB5B-BB1C-EE46-BEA4-F829A790C22A}"/>
              </a:ext>
            </a:extLst>
          </p:cNvPr>
          <p:cNvSpPr/>
          <p:nvPr/>
        </p:nvSpPr>
        <p:spPr>
          <a:xfrm>
            <a:off x="2779547" y="6456126"/>
            <a:ext cx="1236236" cy="338554"/>
          </a:xfrm>
          <a:prstGeom prst="rect">
            <a:avLst/>
          </a:prstGeom>
        </p:spPr>
        <p:txBody>
          <a:bodyPr wrap="none" anchor="ctr">
            <a:spAutoFit/>
          </a:bodyPr>
          <a:lstStyle/>
          <a:p>
            <a:pPr defTabSz="914400">
              <a:defRPr/>
            </a:pPr>
            <a:r>
              <a:rPr lang="en-US" sz="1600" dirty="0">
                <a:latin typeface="Century Gothic" panose="020F0302020204030204"/>
              </a:rPr>
              <a:t>son enfant</a:t>
            </a:r>
          </a:p>
        </p:txBody>
      </p:sp>
      <p:sp>
        <p:nvSpPr>
          <p:cNvPr id="140" name="Rectangle 139">
            <a:extLst>
              <a:ext uri="{FF2B5EF4-FFF2-40B4-BE49-F238E27FC236}">
                <a16:creationId xmlns:a16="http://schemas.microsoft.com/office/drawing/2014/main" id="{DF38D731-BB8F-E540-B059-907A4D46CFB0}"/>
              </a:ext>
            </a:extLst>
          </p:cNvPr>
          <p:cNvSpPr/>
          <p:nvPr/>
        </p:nvSpPr>
        <p:spPr>
          <a:xfrm>
            <a:off x="5149014" y="6086399"/>
            <a:ext cx="1547218" cy="338554"/>
          </a:xfrm>
          <a:prstGeom prst="rect">
            <a:avLst/>
          </a:prstGeom>
        </p:spPr>
        <p:txBody>
          <a:bodyPr wrap="none">
            <a:spAutoFit/>
          </a:bodyPr>
          <a:lstStyle/>
          <a:p>
            <a:pPr defTabSz="914400"/>
            <a:r>
              <a:rPr lang="en-US" sz="1600" b="1" dirty="0">
                <a:latin typeface="Century Gothic" panose="020F0302020204030204"/>
              </a:rPr>
              <a:t>(m/f pl) noun:</a:t>
            </a:r>
            <a:endParaRPr lang="en-GB" sz="1600" dirty="0">
              <a:latin typeface="Century Gothic" panose="020F0302020204030204"/>
            </a:endParaRPr>
          </a:p>
        </p:txBody>
      </p:sp>
      <p:sp>
        <p:nvSpPr>
          <p:cNvPr id="136" name="Rectangle 135">
            <a:extLst>
              <a:ext uri="{FF2B5EF4-FFF2-40B4-BE49-F238E27FC236}">
                <a16:creationId xmlns:a16="http://schemas.microsoft.com/office/drawing/2014/main" id="{62805E7E-EDAF-3C4E-B510-12EA11F184A6}"/>
              </a:ext>
            </a:extLst>
          </p:cNvPr>
          <p:cNvSpPr/>
          <p:nvPr/>
        </p:nvSpPr>
        <p:spPr>
          <a:xfrm>
            <a:off x="5149014" y="6456126"/>
            <a:ext cx="1269899" cy="338554"/>
          </a:xfrm>
          <a:prstGeom prst="rect">
            <a:avLst/>
          </a:prstGeom>
        </p:spPr>
        <p:txBody>
          <a:bodyPr wrap="none" anchor="ctr">
            <a:spAutoFit/>
          </a:bodyPr>
          <a:lstStyle/>
          <a:p>
            <a:pPr defTabSz="914400">
              <a:defRPr/>
            </a:pPr>
            <a:r>
              <a:rPr lang="en-US" sz="1600" dirty="0" err="1">
                <a:latin typeface="Century Gothic" panose="020F0302020204030204"/>
              </a:rPr>
              <a:t>ses</a:t>
            </a:r>
            <a:r>
              <a:rPr lang="en-US" sz="1600" dirty="0">
                <a:latin typeface="Century Gothic" panose="020F0302020204030204"/>
              </a:rPr>
              <a:t> enfants</a:t>
            </a:r>
          </a:p>
        </p:txBody>
      </p:sp>
      <p:sp>
        <p:nvSpPr>
          <p:cNvPr id="154" name="TextBox 153">
            <a:extLst>
              <a:ext uri="{FF2B5EF4-FFF2-40B4-BE49-F238E27FC236}">
                <a16:creationId xmlns:a16="http://schemas.microsoft.com/office/drawing/2014/main" id="{ED140CB6-F997-0C4A-A77E-622652F1E359}"/>
              </a:ext>
            </a:extLst>
          </p:cNvPr>
          <p:cNvSpPr txBox="1"/>
          <p:nvPr/>
        </p:nvSpPr>
        <p:spPr>
          <a:xfrm>
            <a:off x="107999" y="6825853"/>
            <a:ext cx="6561361"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r>
              <a:rPr lang="en-GB" sz="1600" dirty="0">
                <a:latin typeface="Century Gothic" panose="020F0302020204030204"/>
              </a:rPr>
              <a:t>The words for ‘his/her’ agree with the </a:t>
            </a:r>
            <a:r>
              <a:rPr lang="en-GB" sz="1600" b="1" dirty="0">
                <a:latin typeface="Century Gothic" panose="020F0302020204030204"/>
              </a:rPr>
              <a:t>gender</a:t>
            </a:r>
            <a:r>
              <a:rPr lang="en-GB" sz="1600" dirty="0">
                <a:latin typeface="Century Gothic" panose="020F0302020204030204"/>
              </a:rPr>
              <a:t> and </a:t>
            </a:r>
            <a:r>
              <a:rPr lang="en-GB" sz="1600" b="1" dirty="0">
                <a:latin typeface="Century Gothic" panose="020F0302020204030204"/>
              </a:rPr>
              <a:t>number</a:t>
            </a:r>
            <a:r>
              <a:rPr lang="en-GB" sz="1600" dirty="0">
                <a:latin typeface="Century Gothic" panose="020F0302020204030204"/>
              </a:rPr>
              <a:t> of the </a:t>
            </a:r>
            <a:r>
              <a:rPr lang="en-GB" sz="1600" b="1" dirty="0">
                <a:latin typeface="Century Gothic" panose="020F0302020204030204"/>
              </a:rPr>
              <a:t>possession</a:t>
            </a:r>
            <a:r>
              <a:rPr lang="en-GB" sz="1600" dirty="0">
                <a:latin typeface="Century Gothic" panose="020F0302020204030204"/>
              </a:rPr>
              <a:t>.</a:t>
            </a:r>
          </a:p>
        </p:txBody>
      </p:sp>
      <p:sp>
        <p:nvSpPr>
          <p:cNvPr id="144" name="Rectangle 143">
            <a:extLst>
              <a:ext uri="{FF2B5EF4-FFF2-40B4-BE49-F238E27FC236}">
                <a16:creationId xmlns:a16="http://schemas.microsoft.com/office/drawing/2014/main" id="{58007A17-497B-854A-98E2-3041659463CB}"/>
              </a:ext>
            </a:extLst>
          </p:cNvPr>
          <p:cNvSpPr/>
          <p:nvPr/>
        </p:nvSpPr>
        <p:spPr>
          <a:xfrm>
            <a:off x="107999" y="7401856"/>
            <a:ext cx="992579" cy="338554"/>
          </a:xfrm>
          <a:prstGeom prst="rect">
            <a:avLst/>
          </a:prstGeom>
        </p:spPr>
        <p:txBody>
          <a:bodyPr wrap="none" anchor="ctr">
            <a:spAutoFit/>
          </a:bodyPr>
          <a:lstStyle/>
          <a:p>
            <a:pPr defTabSz="914400">
              <a:defRPr/>
            </a:pPr>
            <a:r>
              <a:rPr lang="en-US" sz="1600" dirty="0" err="1">
                <a:latin typeface="Century Gothic" panose="020F0302020204030204"/>
              </a:rPr>
              <a:t>notre</a:t>
            </a:r>
            <a:r>
              <a:rPr lang="en-US" sz="1600" dirty="0">
                <a:latin typeface="Century Gothic" panose="020F0302020204030204"/>
              </a:rPr>
              <a:t> </a:t>
            </a:r>
            <a:r>
              <a:rPr lang="en-US" sz="1600" dirty="0" err="1">
                <a:latin typeface="Century Gothic" panose="020F0302020204030204"/>
              </a:rPr>
              <a:t>fils</a:t>
            </a:r>
            <a:endParaRPr lang="en-US" sz="1600" dirty="0">
              <a:latin typeface="Century Gothic" panose="020F0302020204030204"/>
            </a:endParaRPr>
          </a:p>
        </p:txBody>
      </p:sp>
      <p:sp>
        <p:nvSpPr>
          <p:cNvPr id="137" name="Rectangle 136">
            <a:extLst>
              <a:ext uri="{FF2B5EF4-FFF2-40B4-BE49-F238E27FC236}">
                <a16:creationId xmlns:a16="http://schemas.microsoft.com/office/drawing/2014/main" id="{8567D767-6728-7D43-8EEB-AB2442E99AE1}"/>
              </a:ext>
            </a:extLst>
          </p:cNvPr>
          <p:cNvSpPr/>
          <p:nvPr/>
        </p:nvSpPr>
        <p:spPr>
          <a:xfrm>
            <a:off x="1420890" y="7401856"/>
            <a:ext cx="1478290" cy="338554"/>
          </a:xfrm>
          <a:prstGeom prst="rect">
            <a:avLst/>
          </a:prstGeom>
        </p:spPr>
        <p:txBody>
          <a:bodyPr wrap="none" anchor="ctr">
            <a:spAutoFit/>
          </a:bodyPr>
          <a:lstStyle/>
          <a:p>
            <a:pPr defTabSz="914400">
              <a:defRPr/>
            </a:pPr>
            <a:r>
              <a:rPr lang="en-US" sz="1600" dirty="0" err="1">
                <a:latin typeface="Century Gothic" panose="020F0302020204030204"/>
              </a:rPr>
              <a:t>notre</a:t>
            </a:r>
            <a:r>
              <a:rPr lang="en-US" sz="1600" dirty="0">
                <a:latin typeface="Century Gothic" panose="020F0302020204030204"/>
              </a:rPr>
              <a:t> </a:t>
            </a:r>
            <a:r>
              <a:rPr lang="en-US" sz="1600" dirty="0" err="1">
                <a:latin typeface="Century Gothic" panose="020F0302020204030204"/>
              </a:rPr>
              <a:t>maison</a:t>
            </a:r>
            <a:endParaRPr lang="en-US" sz="1600" dirty="0">
              <a:latin typeface="Century Gothic" panose="020F0302020204030204"/>
            </a:endParaRPr>
          </a:p>
        </p:txBody>
      </p:sp>
      <p:sp>
        <p:nvSpPr>
          <p:cNvPr id="138" name="Rectangle 137">
            <a:extLst>
              <a:ext uri="{FF2B5EF4-FFF2-40B4-BE49-F238E27FC236}">
                <a16:creationId xmlns:a16="http://schemas.microsoft.com/office/drawing/2014/main" id="{FB00996F-407E-394A-982F-5C0D4440E61F}"/>
              </a:ext>
            </a:extLst>
          </p:cNvPr>
          <p:cNvSpPr/>
          <p:nvPr/>
        </p:nvSpPr>
        <p:spPr>
          <a:xfrm>
            <a:off x="2779547" y="7401856"/>
            <a:ext cx="1476686" cy="338554"/>
          </a:xfrm>
          <a:prstGeom prst="rect">
            <a:avLst/>
          </a:prstGeom>
        </p:spPr>
        <p:txBody>
          <a:bodyPr wrap="none" anchor="ctr">
            <a:spAutoFit/>
          </a:bodyPr>
          <a:lstStyle/>
          <a:p>
            <a:pPr defTabSz="914400">
              <a:defRPr/>
            </a:pPr>
            <a:r>
              <a:rPr lang="en-US" sz="1600" dirty="0" err="1">
                <a:latin typeface="Century Gothic" panose="020F0302020204030204"/>
              </a:rPr>
              <a:t>notre</a:t>
            </a:r>
            <a:r>
              <a:rPr lang="en-US" sz="1600" dirty="0">
                <a:latin typeface="Century Gothic" panose="020F0302020204030204"/>
              </a:rPr>
              <a:t> </a:t>
            </a:r>
            <a:r>
              <a:rPr lang="en-US" sz="1600" dirty="0" err="1">
                <a:latin typeface="Century Gothic" panose="020F0302020204030204"/>
              </a:rPr>
              <a:t>équipe</a:t>
            </a:r>
            <a:endParaRPr lang="en-US" sz="1600" dirty="0">
              <a:latin typeface="Century Gothic" panose="020F0302020204030204"/>
            </a:endParaRPr>
          </a:p>
        </p:txBody>
      </p:sp>
      <p:sp>
        <p:nvSpPr>
          <p:cNvPr id="139" name="Rectangle 138">
            <a:extLst>
              <a:ext uri="{FF2B5EF4-FFF2-40B4-BE49-F238E27FC236}">
                <a16:creationId xmlns:a16="http://schemas.microsoft.com/office/drawing/2014/main" id="{4D55544A-4C3A-7D44-8869-C2E7B881F362}"/>
              </a:ext>
            </a:extLst>
          </p:cNvPr>
          <p:cNvSpPr/>
          <p:nvPr/>
        </p:nvSpPr>
        <p:spPr>
          <a:xfrm>
            <a:off x="5149014" y="7401856"/>
            <a:ext cx="949299" cy="338554"/>
          </a:xfrm>
          <a:prstGeom prst="rect">
            <a:avLst/>
          </a:prstGeom>
        </p:spPr>
        <p:txBody>
          <a:bodyPr wrap="none" anchor="ctr">
            <a:spAutoFit/>
          </a:bodyPr>
          <a:lstStyle/>
          <a:p>
            <a:pPr defTabSz="914400">
              <a:defRPr/>
            </a:pPr>
            <a:r>
              <a:rPr lang="en-US" sz="1600" dirty="0" err="1">
                <a:latin typeface="Century Gothic" panose="020F0302020204030204"/>
              </a:rPr>
              <a:t>nos</a:t>
            </a:r>
            <a:r>
              <a:rPr lang="en-US" sz="1600" dirty="0">
                <a:latin typeface="Century Gothic" panose="020F0302020204030204"/>
              </a:rPr>
              <a:t> vies</a:t>
            </a:r>
          </a:p>
        </p:txBody>
      </p:sp>
      <p:sp>
        <p:nvSpPr>
          <p:cNvPr id="147" name="Rectangle 146">
            <a:extLst>
              <a:ext uri="{FF2B5EF4-FFF2-40B4-BE49-F238E27FC236}">
                <a16:creationId xmlns:a16="http://schemas.microsoft.com/office/drawing/2014/main" id="{0B9980B8-7E11-BD40-8CFB-8F8A9058D7FA}"/>
              </a:ext>
            </a:extLst>
          </p:cNvPr>
          <p:cNvSpPr/>
          <p:nvPr/>
        </p:nvSpPr>
        <p:spPr>
          <a:xfrm>
            <a:off x="107999" y="7771583"/>
            <a:ext cx="6676200" cy="338554"/>
          </a:xfrm>
          <a:prstGeom prst="rect">
            <a:avLst/>
          </a:prstGeom>
        </p:spPr>
        <p:txBody>
          <a:bodyPr wrap="square">
            <a:spAutoFit/>
          </a:bodyPr>
          <a:lstStyle/>
          <a:p>
            <a:pPr lvl="0"/>
            <a:r>
              <a:rPr lang="en-GB" sz="1600" dirty="0">
                <a:latin typeface="Century Gothic" panose="020F0302020204030204"/>
              </a:rPr>
              <a:t>In French, we use </a:t>
            </a:r>
            <a:r>
              <a:rPr lang="en-GB" sz="1600" b="1" dirty="0" err="1">
                <a:latin typeface="Century Gothic" panose="020F0302020204030204"/>
              </a:rPr>
              <a:t>leur</a:t>
            </a:r>
            <a:r>
              <a:rPr lang="en-GB" sz="1600" dirty="0">
                <a:latin typeface="Century Gothic" panose="020F0302020204030204"/>
              </a:rPr>
              <a:t> or </a:t>
            </a:r>
            <a:r>
              <a:rPr lang="en-GB" sz="1600" b="1" dirty="0" err="1">
                <a:latin typeface="Century Gothic" panose="020F0302020204030204"/>
              </a:rPr>
              <a:t>leurs</a:t>
            </a:r>
            <a:r>
              <a:rPr lang="en-GB" sz="1600" dirty="0">
                <a:latin typeface="Century Gothic" panose="020F0302020204030204"/>
              </a:rPr>
              <a:t> to say ‘their’:</a:t>
            </a:r>
            <a:endParaRPr lang="fr-FR" sz="1600" dirty="0">
              <a:latin typeface="Century Gothic" panose="020F0302020204030204"/>
            </a:endParaRPr>
          </a:p>
        </p:txBody>
      </p:sp>
      <p:sp>
        <p:nvSpPr>
          <p:cNvPr id="151" name="Rectangle 150">
            <a:extLst>
              <a:ext uri="{FF2B5EF4-FFF2-40B4-BE49-F238E27FC236}">
                <a16:creationId xmlns:a16="http://schemas.microsoft.com/office/drawing/2014/main" id="{DFB7CAD8-1365-FA4F-B314-536FA2AF8204}"/>
              </a:ext>
            </a:extLst>
          </p:cNvPr>
          <p:cNvSpPr/>
          <p:nvPr/>
        </p:nvSpPr>
        <p:spPr>
          <a:xfrm>
            <a:off x="107999" y="8141310"/>
            <a:ext cx="1135247" cy="338554"/>
          </a:xfrm>
          <a:prstGeom prst="rect">
            <a:avLst/>
          </a:prstGeom>
        </p:spPr>
        <p:txBody>
          <a:bodyPr wrap="none" anchor="ctr">
            <a:spAutoFit/>
          </a:bodyPr>
          <a:lstStyle/>
          <a:p>
            <a:pPr defTabSz="914400">
              <a:defRPr/>
            </a:pPr>
            <a:r>
              <a:rPr lang="en-US" sz="1600" dirty="0" err="1">
                <a:latin typeface="Century Gothic" panose="020F0302020204030204"/>
              </a:rPr>
              <a:t>leur</a:t>
            </a:r>
            <a:r>
              <a:rPr lang="en-US" sz="1600" dirty="0">
                <a:latin typeface="Century Gothic" panose="020F0302020204030204"/>
              </a:rPr>
              <a:t> </a:t>
            </a:r>
            <a:r>
              <a:rPr lang="en-US" sz="1600" dirty="0" err="1">
                <a:latin typeface="Century Gothic" panose="020F0302020204030204"/>
              </a:rPr>
              <a:t>choix</a:t>
            </a:r>
            <a:endParaRPr lang="en-US" sz="1600" dirty="0">
              <a:latin typeface="Century Gothic" panose="020F0302020204030204"/>
            </a:endParaRPr>
          </a:p>
        </p:txBody>
      </p:sp>
      <p:sp>
        <p:nvSpPr>
          <p:cNvPr id="148" name="Rectangle 147">
            <a:extLst>
              <a:ext uri="{FF2B5EF4-FFF2-40B4-BE49-F238E27FC236}">
                <a16:creationId xmlns:a16="http://schemas.microsoft.com/office/drawing/2014/main" id="{7FE56C1F-FA4E-2C4A-980E-312B69DF91C1}"/>
              </a:ext>
            </a:extLst>
          </p:cNvPr>
          <p:cNvSpPr/>
          <p:nvPr/>
        </p:nvSpPr>
        <p:spPr>
          <a:xfrm>
            <a:off x="1420890" y="8141310"/>
            <a:ext cx="923651" cy="338554"/>
          </a:xfrm>
          <a:prstGeom prst="rect">
            <a:avLst/>
          </a:prstGeom>
        </p:spPr>
        <p:txBody>
          <a:bodyPr wrap="none" anchor="ctr">
            <a:spAutoFit/>
          </a:bodyPr>
          <a:lstStyle/>
          <a:p>
            <a:pPr defTabSz="914400">
              <a:defRPr/>
            </a:pPr>
            <a:r>
              <a:rPr lang="en-US" sz="1600" dirty="0" err="1">
                <a:latin typeface="Century Gothic" panose="020F0302020204030204"/>
              </a:rPr>
              <a:t>leur</a:t>
            </a:r>
            <a:r>
              <a:rPr lang="en-US" sz="1600" dirty="0">
                <a:latin typeface="Century Gothic" panose="020F0302020204030204"/>
              </a:rPr>
              <a:t> rue</a:t>
            </a:r>
          </a:p>
        </p:txBody>
      </p:sp>
      <p:sp>
        <p:nvSpPr>
          <p:cNvPr id="149" name="Rectangle 148">
            <a:extLst>
              <a:ext uri="{FF2B5EF4-FFF2-40B4-BE49-F238E27FC236}">
                <a16:creationId xmlns:a16="http://schemas.microsoft.com/office/drawing/2014/main" id="{237312C4-0C1B-3040-B93C-03E27EDAFAFA}"/>
              </a:ext>
            </a:extLst>
          </p:cNvPr>
          <p:cNvSpPr/>
          <p:nvPr/>
        </p:nvSpPr>
        <p:spPr>
          <a:xfrm>
            <a:off x="2779547" y="8141310"/>
            <a:ext cx="1527982" cy="338554"/>
          </a:xfrm>
          <a:prstGeom prst="rect">
            <a:avLst/>
          </a:prstGeom>
        </p:spPr>
        <p:txBody>
          <a:bodyPr wrap="none" anchor="ctr">
            <a:spAutoFit/>
          </a:bodyPr>
          <a:lstStyle/>
          <a:p>
            <a:pPr defTabSz="914400">
              <a:defRPr/>
            </a:pPr>
            <a:r>
              <a:rPr lang="en-US" sz="1600" dirty="0" err="1">
                <a:latin typeface="Century Gothic" panose="020F0302020204030204"/>
              </a:rPr>
              <a:t>leur</a:t>
            </a:r>
            <a:r>
              <a:rPr lang="en-US" sz="1600" dirty="0">
                <a:latin typeface="Century Gothic" panose="020F0302020204030204"/>
              </a:rPr>
              <a:t> chambre</a:t>
            </a:r>
          </a:p>
        </p:txBody>
      </p:sp>
      <p:sp>
        <p:nvSpPr>
          <p:cNvPr id="150" name="Rectangle 149">
            <a:extLst>
              <a:ext uri="{FF2B5EF4-FFF2-40B4-BE49-F238E27FC236}">
                <a16:creationId xmlns:a16="http://schemas.microsoft.com/office/drawing/2014/main" id="{99960AA9-DC67-C146-90A6-6345C5FE7EC6}"/>
              </a:ext>
            </a:extLst>
          </p:cNvPr>
          <p:cNvSpPr/>
          <p:nvPr/>
        </p:nvSpPr>
        <p:spPr>
          <a:xfrm>
            <a:off x="5149014" y="8141310"/>
            <a:ext cx="1212191" cy="338554"/>
          </a:xfrm>
          <a:prstGeom prst="rect">
            <a:avLst/>
          </a:prstGeom>
        </p:spPr>
        <p:txBody>
          <a:bodyPr wrap="none" anchor="ctr">
            <a:spAutoFit/>
          </a:bodyPr>
          <a:lstStyle/>
          <a:p>
            <a:pPr defTabSz="914400">
              <a:defRPr/>
            </a:pPr>
            <a:r>
              <a:rPr lang="en-US" sz="1600" dirty="0" err="1">
                <a:latin typeface="Century Gothic" panose="020F0302020204030204"/>
              </a:rPr>
              <a:t>leurs</a:t>
            </a:r>
            <a:r>
              <a:rPr lang="en-US" sz="1600" dirty="0">
                <a:latin typeface="Century Gothic" panose="020F0302020204030204"/>
              </a:rPr>
              <a:t> </a:t>
            </a:r>
            <a:r>
              <a:rPr lang="en-US" sz="1600" dirty="0" err="1">
                <a:latin typeface="Century Gothic" panose="020F0302020204030204"/>
              </a:rPr>
              <a:t>idées</a:t>
            </a:r>
            <a:endParaRPr lang="en-US" sz="1600" dirty="0">
              <a:latin typeface="Century Gothic" panose="020F0302020204030204"/>
            </a:endParaRPr>
          </a:p>
        </p:txBody>
      </p:sp>
      <p:sp>
        <p:nvSpPr>
          <p:cNvPr id="155" name="TextBox 154">
            <a:extLst>
              <a:ext uri="{FF2B5EF4-FFF2-40B4-BE49-F238E27FC236}">
                <a16:creationId xmlns:a16="http://schemas.microsoft.com/office/drawing/2014/main" id="{D7C7A836-7643-AB43-8303-30FB0A117171}"/>
              </a:ext>
            </a:extLst>
          </p:cNvPr>
          <p:cNvSpPr txBox="1"/>
          <p:nvPr/>
        </p:nvSpPr>
        <p:spPr>
          <a:xfrm>
            <a:off x="107999" y="8511038"/>
            <a:ext cx="6300327"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r>
              <a:rPr lang="en-GB" sz="1600" dirty="0">
                <a:latin typeface="Century Gothic" panose="020F0302020204030204"/>
              </a:rPr>
              <a:t>The words for ‘their’ agree with the </a:t>
            </a:r>
            <a:r>
              <a:rPr lang="en-GB" sz="1600" b="1" dirty="0">
                <a:latin typeface="Century Gothic" panose="020F0302020204030204"/>
              </a:rPr>
              <a:t>number</a:t>
            </a:r>
            <a:r>
              <a:rPr lang="en-GB" sz="1600" dirty="0">
                <a:latin typeface="Century Gothic" panose="020F0302020204030204"/>
              </a:rPr>
              <a:t> of the </a:t>
            </a:r>
            <a:r>
              <a:rPr lang="en-GB" sz="1600" b="1" dirty="0">
                <a:latin typeface="Century Gothic" panose="020F0302020204030204"/>
              </a:rPr>
              <a:t>possession</a:t>
            </a:r>
            <a:r>
              <a:rPr lang="en-GB" sz="1600" dirty="0">
                <a:latin typeface="Century Gothic" panose="020F0302020204030204"/>
              </a:rPr>
              <a:t> only.</a:t>
            </a:r>
          </a:p>
        </p:txBody>
      </p:sp>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33</a:t>
            </a:r>
          </a:p>
        </p:txBody>
      </p:sp>
    </p:spTree>
    <p:extLst>
      <p:ext uri="{BB962C8B-B14F-4D97-AF65-F5344CB8AC3E}">
        <p14:creationId xmlns:p14="http://schemas.microsoft.com/office/powerpoint/2010/main" val="50290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4">
            <a:extLst>
              <a:ext uri="{FF2B5EF4-FFF2-40B4-BE49-F238E27FC236}">
                <a16:creationId xmlns:a16="http://schemas.microsoft.com/office/drawing/2014/main" id="{62EBD834-1E2D-44FA-960B-D5E01CB2C65F}"/>
              </a:ext>
            </a:extLst>
          </p:cNvPr>
          <p:cNvSpPr/>
          <p:nvPr/>
        </p:nvSpPr>
        <p:spPr>
          <a:xfrm>
            <a:off x="172381" y="145318"/>
            <a:ext cx="2354902"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descr="Grey rectangle with text: T3.2 Semaine 4">
            <a:extLst>
              <a:ext uri="{FF2B5EF4-FFF2-40B4-BE49-F238E27FC236}">
                <a16:creationId xmlns:a16="http://schemas.microsoft.com/office/drawing/2014/main" id="{BE51F4CC-7361-0041-BF00-86818922701A}"/>
              </a:ext>
            </a:extLst>
          </p:cNvPr>
          <p:cNvSpPr>
            <a:spLocks noGrp="1"/>
          </p:cNvSpPr>
          <p:nvPr>
            <p:ph type="title"/>
          </p:nvPr>
        </p:nvSpPr>
        <p:spPr>
          <a:xfrm>
            <a:off x="129599" y="147854"/>
            <a:ext cx="2419283" cy="411815"/>
          </a:xfrm>
        </p:spPr>
        <p:txBody>
          <a:bodyPr/>
          <a:lstStyle/>
          <a:p>
            <a:r>
              <a:rPr lang="en-GB" sz="2000" b="1" dirty="0">
                <a:solidFill>
                  <a:schemeClr val="bg1"/>
                </a:solidFill>
                <a:latin typeface="Century Gothic" panose="020B0502020202020204" pitchFamily="34" charset="0"/>
              </a:rPr>
              <a:t>Staying in a hotel</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49" name="Table 48">
            <a:extLst>
              <a:ext uri="{FF2B5EF4-FFF2-40B4-BE49-F238E27FC236}">
                <a16:creationId xmlns:a16="http://schemas.microsoft.com/office/drawing/2014/main" id="{7698CEA2-5022-9941-BFA0-BC254D6BCC9C}"/>
              </a:ext>
            </a:extLst>
          </p:cNvPr>
          <p:cNvGraphicFramePr>
            <a:graphicFrameLocks noGrp="1"/>
          </p:cNvGraphicFramePr>
          <p:nvPr>
            <p:extLst>
              <p:ext uri="{D42A27DB-BD31-4B8C-83A1-F6EECF244321}">
                <p14:modId xmlns:p14="http://schemas.microsoft.com/office/powerpoint/2010/main" val="3366092570"/>
              </p:ext>
            </p:extLst>
          </p:nvPr>
        </p:nvGraphicFramePr>
        <p:xfrm>
          <a:off x="154923" y="861584"/>
          <a:ext cx="6365798" cy="5443200"/>
        </p:xfrm>
        <a:graphic>
          <a:graphicData uri="http://schemas.openxmlformats.org/drawingml/2006/table">
            <a:tbl>
              <a:tblPr>
                <a:tableStyleId>{5940675A-B579-460E-94D1-54222C63F5DA}</a:tableStyleId>
              </a:tblPr>
              <a:tblGrid>
                <a:gridCol w="698692">
                  <a:extLst>
                    <a:ext uri="{9D8B030D-6E8A-4147-A177-3AD203B41FA5}">
                      <a16:colId xmlns:a16="http://schemas.microsoft.com/office/drawing/2014/main" val="2510458304"/>
                    </a:ext>
                  </a:extLst>
                </a:gridCol>
                <a:gridCol w="2833553">
                  <a:extLst>
                    <a:ext uri="{9D8B030D-6E8A-4147-A177-3AD203B41FA5}">
                      <a16:colId xmlns:a16="http://schemas.microsoft.com/office/drawing/2014/main" val="2576834893"/>
                    </a:ext>
                  </a:extLst>
                </a:gridCol>
                <a:gridCol w="2833553">
                  <a:extLst>
                    <a:ext uri="{9D8B030D-6E8A-4147-A177-3AD203B41FA5}">
                      <a16:colId xmlns:a16="http://schemas.microsoft.com/office/drawing/2014/main" val="3222018720"/>
                    </a:ext>
                  </a:extLst>
                </a:gridCol>
              </a:tblGrid>
              <a:tr h="388800">
                <a:tc>
                  <a:txBody>
                    <a:bodyPr/>
                    <a:lstStyle/>
                    <a:p>
                      <a:pPr algn="ctr"/>
                      <a:r>
                        <a:rPr lang="en-GB" sz="1600" i="1" dirty="0" err="1">
                          <a:solidFill>
                            <a:schemeClr val="tx1"/>
                          </a:solidFill>
                          <a:effectLst/>
                          <a:latin typeface="Century Gothic" panose="020B0502020202020204" pitchFamily="34" charset="0"/>
                        </a:rPr>
                        <a:t>vb</a:t>
                      </a:r>
                      <a:endParaRPr lang="en-GB" sz="1600" i="1" dirty="0">
                        <a:solidFill>
                          <a:schemeClr val="tx1"/>
                        </a:solidFill>
                        <a:effectLst/>
                        <a:latin typeface="Century Gothic" panose="020B0502020202020204" pitchFamily="34" charset="0"/>
                      </a:endParaRP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a:solidFill>
                            <a:schemeClr val="tx1"/>
                          </a:solidFill>
                          <a:effectLst/>
                          <a:latin typeface="Century Gothic" panose="020B0502020202020204" pitchFamily="34" charset="0"/>
                        </a:rPr>
                        <a:t>commander</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to order, ordering</a:t>
                      </a:r>
                    </a:p>
                  </a:txBody>
                  <a:tcPr marL="72000" marR="72000" marT="72000" marB="72000" anchor="ctr"/>
                </a:tc>
                <a:extLst>
                  <a:ext uri="{0D108BD9-81ED-4DB2-BD59-A6C34878D82A}">
                    <a16:rowId xmlns:a16="http://schemas.microsoft.com/office/drawing/2014/main" val="1909957860"/>
                  </a:ext>
                </a:extLst>
              </a:tr>
              <a:tr h="388800">
                <a:tc>
                  <a:txBody>
                    <a:bodyPr/>
                    <a:lstStyle/>
                    <a:p>
                      <a:pPr algn="ctr"/>
                      <a:r>
                        <a:rPr lang="en-GB" sz="1600" i="1" dirty="0" err="1">
                          <a:solidFill>
                            <a:schemeClr val="tx1"/>
                          </a:solidFill>
                          <a:effectLst/>
                          <a:latin typeface="Century Gothic" panose="020B0502020202020204" pitchFamily="34" charset="0"/>
                        </a:rPr>
                        <a:t>vb</a:t>
                      </a:r>
                      <a:endParaRPr lang="en-GB" sz="1600" i="1" dirty="0">
                        <a:solidFill>
                          <a:schemeClr val="tx1"/>
                        </a:solidFill>
                        <a:effectLst/>
                        <a:latin typeface="Century Gothic" panose="020B0502020202020204" pitchFamily="34" charset="0"/>
                      </a:endParaRP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réserver</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to reserve, reserving</a:t>
                      </a:r>
                    </a:p>
                  </a:txBody>
                  <a:tcPr marL="72000" marR="72000" marT="72000" marB="72000" anchor="ctr"/>
                </a:tc>
                <a:extLst>
                  <a:ext uri="{0D108BD9-81ED-4DB2-BD59-A6C34878D82A}">
                    <a16:rowId xmlns:a16="http://schemas.microsoft.com/office/drawing/2014/main" val="141838412"/>
                  </a:ext>
                </a:extLst>
              </a:tr>
              <a:tr h="388800">
                <a:tc>
                  <a:txBody>
                    <a:bodyPr/>
                    <a:lstStyle/>
                    <a:p>
                      <a:pPr algn="ctr"/>
                      <a:r>
                        <a:rPr lang="en-GB" sz="1600" i="1" dirty="0">
                          <a:solidFill>
                            <a:schemeClr val="tx1"/>
                          </a:solidFill>
                          <a:effectLst/>
                          <a:latin typeface="Century Gothic" panose="020B0502020202020204" pitchFamily="34" charset="0"/>
                        </a:rPr>
                        <a:t>n</a:t>
                      </a: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l'addition (f)</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bill</a:t>
                      </a:r>
                    </a:p>
                  </a:txBody>
                  <a:tcPr marL="72000" marR="72000" marT="72000" marB="72000" anchor="ctr"/>
                </a:tc>
                <a:extLst>
                  <a:ext uri="{0D108BD9-81ED-4DB2-BD59-A6C34878D82A}">
                    <a16:rowId xmlns:a16="http://schemas.microsoft.com/office/drawing/2014/main" val="3102503621"/>
                  </a:ext>
                </a:extLst>
              </a:tr>
              <a:tr h="388800">
                <a:tc>
                  <a:txBody>
                    <a:bodyPr/>
                    <a:lstStyle/>
                    <a:p>
                      <a:pPr algn="ctr"/>
                      <a:r>
                        <a:rPr lang="en-GB" sz="1600" i="1" dirty="0">
                          <a:solidFill>
                            <a:schemeClr val="tx1"/>
                          </a:solidFill>
                          <a:effectLst/>
                          <a:latin typeface="Century Gothic" panose="020B0502020202020204" pitchFamily="34" charset="0"/>
                        </a:rPr>
                        <a:t>n</a:t>
                      </a: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le choix</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choice</a:t>
                      </a:r>
                    </a:p>
                  </a:txBody>
                  <a:tcPr marL="72000" marR="72000" marT="72000" marB="72000" anchor="ctr"/>
                </a:tc>
                <a:extLst>
                  <a:ext uri="{0D108BD9-81ED-4DB2-BD59-A6C34878D82A}">
                    <a16:rowId xmlns:a16="http://schemas.microsoft.com/office/drawing/2014/main" val="3029552813"/>
                  </a:ext>
                </a:extLst>
              </a:tr>
              <a:tr h="388800">
                <a:tc>
                  <a:txBody>
                    <a:bodyPr/>
                    <a:lstStyle/>
                    <a:p>
                      <a:pPr algn="ctr"/>
                      <a:r>
                        <a:rPr lang="en-GB" sz="1600" i="1" dirty="0">
                          <a:solidFill>
                            <a:schemeClr val="tx1"/>
                          </a:solidFill>
                          <a:effectLst/>
                          <a:latin typeface="Century Gothic" panose="020B0502020202020204" pitchFamily="34" charset="0"/>
                        </a:rPr>
                        <a:t>n</a:t>
                      </a: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le restaurant</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restaurant</a:t>
                      </a:r>
                    </a:p>
                  </a:txBody>
                  <a:tcPr marL="72000" marR="72000" marT="72000" marB="72000" anchor="ctr"/>
                </a:tc>
                <a:extLst>
                  <a:ext uri="{0D108BD9-81ED-4DB2-BD59-A6C34878D82A}">
                    <a16:rowId xmlns:a16="http://schemas.microsoft.com/office/drawing/2014/main" val="2368745537"/>
                  </a:ext>
                </a:extLst>
              </a:tr>
              <a:tr h="388800">
                <a:tc>
                  <a:txBody>
                    <a:bodyPr/>
                    <a:lstStyle/>
                    <a:p>
                      <a:pPr algn="ctr"/>
                      <a:r>
                        <a:rPr lang="en-GB" sz="1600" i="1" dirty="0">
                          <a:solidFill>
                            <a:schemeClr val="tx1"/>
                          </a:solidFill>
                          <a:effectLst/>
                          <a:latin typeface="Century Gothic" panose="020B0502020202020204" pitchFamily="34" charset="0"/>
                        </a:rPr>
                        <a:t>n</a:t>
                      </a: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la table</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table</a:t>
                      </a:r>
                    </a:p>
                  </a:txBody>
                  <a:tcPr marL="72000" marR="72000" marT="72000" marB="72000" anchor="ctr"/>
                </a:tc>
                <a:extLst>
                  <a:ext uri="{0D108BD9-81ED-4DB2-BD59-A6C34878D82A}">
                    <a16:rowId xmlns:a16="http://schemas.microsoft.com/office/drawing/2014/main" val="4004641935"/>
                  </a:ext>
                </a:extLst>
              </a:tr>
              <a:tr h="388800">
                <a:tc>
                  <a:txBody>
                    <a:bodyPr/>
                    <a:lstStyle/>
                    <a:p>
                      <a:pPr algn="ctr"/>
                      <a:r>
                        <a:rPr lang="en-GB" sz="1600" i="1" dirty="0">
                          <a:solidFill>
                            <a:schemeClr val="tx1"/>
                          </a:solidFill>
                          <a:effectLst/>
                          <a:latin typeface="Century Gothic" panose="020B0502020202020204" pitchFamily="34" charset="0"/>
                        </a:rPr>
                        <a:t>n</a:t>
                      </a: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a:solidFill>
                            <a:schemeClr val="tx1"/>
                          </a:solidFill>
                          <a:effectLst/>
                          <a:latin typeface="Century Gothic" panose="020B0502020202020204" pitchFamily="34" charset="0"/>
                        </a:rPr>
                        <a:t>la carte</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menu</a:t>
                      </a:r>
                    </a:p>
                  </a:txBody>
                  <a:tcPr marL="72000" marR="72000" marT="72000" marB="72000" anchor="ctr"/>
                </a:tc>
                <a:extLst>
                  <a:ext uri="{0D108BD9-81ED-4DB2-BD59-A6C34878D82A}">
                    <a16:rowId xmlns:a16="http://schemas.microsoft.com/office/drawing/2014/main" val="1104548357"/>
                  </a:ext>
                </a:extLst>
              </a:tr>
              <a:tr h="388800">
                <a:tc>
                  <a:txBody>
                    <a:bodyPr/>
                    <a:lstStyle/>
                    <a:p>
                      <a:pPr algn="ctr"/>
                      <a:r>
                        <a:rPr lang="en-GB" sz="1600" i="1" dirty="0">
                          <a:solidFill>
                            <a:schemeClr val="tx1"/>
                          </a:solidFill>
                          <a:effectLst/>
                          <a:latin typeface="Century Gothic" panose="020B0502020202020204" pitchFamily="34" charset="0"/>
                        </a:rPr>
                        <a:t>n</a:t>
                      </a: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la nuit</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night</a:t>
                      </a:r>
                    </a:p>
                  </a:txBody>
                  <a:tcPr marL="72000" marR="72000" marT="72000" marB="72000" anchor="ctr"/>
                </a:tc>
                <a:extLst>
                  <a:ext uri="{0D108BD9-81ED-4DB2-BD59-A6C34878D82A}">
                    <a16:rowId xmlns:a16="http://schemas.microsoft.com/office/drawing/2014/main" val="736683062"/>
                  </a:ext>
                </a:extLst>
              </a:tr>
              <a:tr h="388800">
                <a:tc>
                  <a:txBody>
                    <a:bodyPr/>
                    <a:lstStyle/>
                    <a:p>
                      <a:pPr algn="ctr"/>
                      <a:r>
                        <a:rPr lang="en-GB" sz="1600" i="1" dirty="0">
                          <a:solidFill>
                            <a:schemeClr val="tx1"/>
                          </a:solidFill>
                          <a:effectLst/>
                          <a:latin typeface="Century Gothic" panose="020B0502020202020204" pitchFamily="34" charset="0"/>
                        </a:rPr>
                        <a:t>n</a:t>
                      </a: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la réception</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reception</a:t>
                      </a:r>
                    </a:p>
                  </a:txBody>
                  <a:tcPr marL="72000" marR="72000" marT="72000" marB="72000" anchor="ctr"/>
                </a:tc>
                <a:extLst>
                  <a:ext uri="{0D108BD9-81ED-4DB2-BD59-A6C34878D82A}">
                    <a16:rowId xmlns:a16="http://schemas.microsoft.com/office/drawing/2014/main" val="3461358345"/>
                  </a:ext>
                </a:extLst>
              </a:tr>
              <a:tr h="388800">
                <a:tc>
                  <a:txBody>
                    <a:bodyPr/>
                    <a:lstStyle/>
                    <a:p>
                      <a:pPr algn="ctr"/>
                      <a:r>
                        <a:rPr lang="en-GB" sz="1600" i="1" dirty="0">
                          <a:solidFill>
                            <a:schemeClr val="tx1"/>
                          </a:solidFill>
                          <a:effectLst/>
                          <a:latin typeface="Century Gothic" panose="020B0502020202020204" pitchFamily="34" charset="0"/>
                        </a:rPr>
                        <a:t>n</a:t>
                      </a: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le service</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service</a:t>
                      </a:r>
                    </a:p>
                  </a:txBody>
                  <a:tcPr marL="72000" marR="72000" marT="72000" marB="72000" anchor="ctr"/>
                </a:tc>
                <a:extLst>
                  <a:ext uri="{0D108BD9-81ED-4DB2-BD59-A6C34878D82A}">
                    <a16:rowId xmlns:a16="http://schemas.microsoft.com/office/drawing/2014/main" val="3789332270"/>
                  </a:ext>
                </a:extLst>
              </a:tr>
              <a:tr h="388800">
                <a:tc>
                  <a:txBody>
                    <a:bodyPr/>
                    <a:lstStyle/>
                    <a:p>
                      <a:pPr algn="ctr"/>
                      <a:r>
                        <a:rPr lang="en-GB" sz="1600" i="1" dirty="0" err="1">
                          <a:solidFill>
                            <a:schemeClr val="tx1"/>
                          </a:solidFill>
                          <a:effectLst/>
                          <a:latin typeface="Century Gothic" panose="020B0502020202020204" pitchFamily="34" charset="0"/>
                        </a:rPr>
                        <a:t>adj</a:t>
                      </a:r>
                      <a:endParaRPr lang="en-GB" sz="1600" i="1" dirty="0">
                        <a:solidFill>
                          <a:schemeClr val="tx1"/>
                        </a:solidFill>
                        <a:effectLst/>
                        <a:latin typeface="Century Gothic" panose="020B0502020202020204" pitchFamily="34" charset="0"/>
                      </a:endParaRP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leur</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their (m/f)</a:t>
                      </a:r>
                    </a:p>
                  </a:txBody>
                  <a:tcPr marL="72000" marR="72000" marT="72000" marB="72000" anchor="ctr"/>
                </a:tc>
                <a:extLst>
                  <a:ext uri="{0D108BD9-81ED-4DB2-BD59-A6C34878D82A}">
                    <a16:rowId xmlns:a16="http://schemas.microsoft.com/office/drawing/2014/main" val="4129438098"/>
                  </a:ext>
                </a:extLst>
              </a:tr>
              <a:tr h="388800">
                <a:tc>
                  <a:txBody>
                    <a:bodyPr/>
                    <a:lstStyle/>
                    <a:p>
                      <a:pPr algn="ctr"/>
                      <a:r>
                        <a:rPr lang="en-GB" sz="1600" i="1" dirty="0" err="1">
                          <a:solidFill>
                            <a:schemeClr val="tx1"/>
                          </a:solidFill>
                          <a:effectLst/>
                          <a:latin typeface="Century Gothic" panose="020B0502020202020204" pitchFamily="34" charset="0"/>
                        </a:rPr>
                        <a:t>adj</a:t>
                      </a:r>
                      <a:endParaRPr lang="en-GB" sz="1600" i="1" dirty="0">
                        <a:solidFill>
                          <a:schemeClr val="tx1"/>
                        </a:solidFill>
                        <a:effectLst/>
                        <a:latin typeface="Century Gothic" panose="020B0502020202020204" pitchFamily="34" charset="0"/>
                      </a:endParaRP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leurs</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their (pl)</a:t>
                      </a:r>
                    </a:p>
                  </a:txBody>
                  <a:tcPr marL="72000" marR="72000" marT="72000" marB="72000" anchor="ctr"/>
                </a:tc>
                <a:extLst>
                  <a:ext uri="{0D108BD9-81ED-4DB2-BD59-A6C34878D82A}">
                    <a16:rowId xmlns:a16="http://schemas.microsoft.com/office/drawing/2014/main" val="3875776034"/>
                  </a:ext>
                </a:extLst>
              </a:tr>
              <a:tr h="388800">
                <a:tc>
                  <a:txBody>
                    <a:bodyPr/>
                    <a:lstStyle/>
                    <a:p>
                      <a:pPr algn="ctr"/>
                      <a:r>
                        <a:rPr lang="en-GB" sz="1600" i="1" dirty="0" err="1">
                          <a:solidFill>
                            <a:schemeClr val="tx1"/>
                          </a:solidFill>
                          <a:effectLst/>
                          <a:latin typeface="Century Gothic" panose="020B0502020202020204" pitchFamily="34" charset="0"/>
                        </a:rPr>
                        <a:t>adj</a:t>
                      </a:r>
                      <a:endParaRPr lang="en-GB" sz="1600" i="1" dirty="0">
                        <a:solidFill>
                          <a:schemeClr val="tx1"/>
                        </a:solidFill>
                        <a:effectLst/>
                        <a:latin typeface="Century Gothic" panose="020B0502020202020204" pitchFamily="34" charset="0"/>
                      </a:endParaRP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dirty="0" err="1">
                          <a:solidFill>
                            <a:schemeClr val="tx1"/>
                          </a:solidFill>
                          <a:effectLst/>
                          <a:latin typeface="Century Gothic" panose="020B0502020202020204" pitchFamily="34" charset="0"/>
                        </a:rPr>
                        <a:t>votre</a:t>
                      </a:r>
                      <a:endParaRPr lang="en-GB" sz="1600" b="0" i="0" u="none" strike="noStrike" dirty="0">
                        <a:solidFill>
                          <a:schemeClr val="tx1"/>
                        </a:solidFill>
                        <a:effectLst/>
                        <a:latin typeface="Century Gothic" panose="020B0502020202020204" pitchFamily="34" charset="0"/>
                      </a:endParaRP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a:solidFill>
                            <a:schemeClr val="tx1"/>
                          </a:solidFill>
                          <a:effectLst/>
                          <a:latin typeface="Century Gothic" panose="020B0502020202020204" pitchFamily="34" charset="0"/>
                        </a:rPr>
                        <a:t>your (m/f)</a:t>
                      </a:r>
                    </a:p>
                  </a:txBody>
                  <a:tcPr marL="72000" marR="72000" marT="72000" marB="72000" anchor="ctr"/>
                </a:tc>
                <a:extLst>
                  <a:ext uri="{0D108BD9-81ED-4DB2-BD59-A6C34878D82A}">
                    <a16:rowId xmlns:a16="http://schemas.microsoft.com/office/drawing/2014/main" val="1037004417"/>
                  </a:ext>
                </a:extLst>
              </a:tr>
              <a:tr h="388800">
                <a:tc>
                  <a:txBody>
                    <a:bodyPr/>
                    <a:lstStyle/>
                    <a:p>
                      <a:pPr algn="ctr"/>
                      <a:r>
                        <a:rPr lang="en-GB" sz="1600" i="1" dirty="0" err="1">
                          <a:solidFill>
                            <a:schemeClr val="tx1"/>
                          </a:solidFill>
                          <a:effectLst/>
                          <a:latin typeface="Century Gothic" panose="020B0502020202020204" pitchFamily="34" charset="0"/>
                        </a:rPr>
                        <a:t>adj</a:t>
                      </a:r>
                      <a:endParaRPr lang="en-GB" sz="1600" i="1" dirty="0">
                        <a:solidFill>
                          <a:schemeClr val="tx1"/>
                        </a:solidFill>
                        <a:effectLst/>
                        <a:latin typeface="Century Gothic" panose="020B0502020202020204" pitchFamily="34" charset="0"/>
                      </a:endParaRPr>
                    </a:p>
                  </a:txBody>
                  <a:tcPr marL="72000" marR="72000" marT="72000" marB="72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en-GB" sz="1600" b="0" i="0" u="none" strike="noStrike">
                          <a:solidFill>
                            <a:schemeClr val="tx1"/>
                          </a:solidFill>
                          <a:effectLst/>
                          <a:latin typeface="Century Gothic" panose="020B0502020202020204" pitchFamily="34" charset="0"/>
                        </a:rPr>
                        <a:t>vos</a:t>
                      </a:r>
                    </a:p>
                  </a:txBody>
                  <a:tcPr marL="72000" marR="72000" marT="72000" marB="72000" anchor="ctr">
                    <a:lnL w="12700" cap="flat" cmpd="sng" algn="ctr">
                      <a:solidFill>
                        <a:schemeClr val="tx1"/>
                      </a:solidFill>
                      <a:prstDash val="solid"/>
                      <a:round/>
                      <a:headEnd type="none" w="med" len="med"/>
                      <a:tailEnd type="none" w="med" len="med"/>
                    </a:lnL>
                  </a:tcPr>
                </a:tc>
                <a:tc>
                  <a:txBody>
                    <a:bodyPr/>
                    <a:lstStyle/>
                    <a:p>
                      <a:pPr algn="l" fontAlgn="ctr"/>
                      <a:r>
                        <a:rPr lang="en-GB" sz="1600" b="0" i="0" u="none" strike="noStrike" dirty="0">
                          <a:solidFill>
                            <a:schemeClr val="tx1"/>
                          </a:solidFill>
                          <a:effectLst/>
                          <a:latin typeface="Century Gothic" panose="020B0502020202020204" pitchFamily="34" charset="0"/>
                        </a:rPr>
                        <a:t>your (pl)</a:t>
                      </a:r>
                    </a:p>
                  </a:txBody>
                  <a:tcPr marL="72000" marR="72000" marT="72000" marB="72000" anchor="ctr"/>
                </a:tc>
                <a:extLst>
                  <a:ext uri="{0D108BD9-81ED-4DB2-BD59-A6C34878D82A}">
                    <a16:rowId xmlns:a16="http://schemas.microsoft.com/office/drawing/2014/main" val="3580585220"/>
                  </a:ext>
                </a:extLst>
              </a:tr>
            </a:tbl>
          </a:graphicData>
        </a:graphic>
      </p:graphicFrame>
      <p:pic>
        <p:nvPicPr>
          <p:cNvPr id="4" name="Picture 3" descr="Picture of a café scene with a courtyard, tables, and a view of the sea">
            <a:extLst>
              <a:ext uri="{FF2B5EF4-FFF2-40B4-BE49-F238E27FC236}">
                <a16:creationId xmlns:a16="http://schemas.microsoft.com/office/drawing/2014/main" id="{EB37A921-6F9D-E948-90D6-37BEF577BE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2332" y="6511675"/>
            <a:ext cx="3213100" cy="2409825"/>
          </a:xfrm>
          <a:prstGeom prst="rect">
            <a:avLst/>
          </a:prstGeom>
        </p:spPr>
      </p:pic>
      <p:sp>
        <p:nvSpPr>
          <p:cNvPr id="52" name="Rounded Rectangle 25">
            <a:extLst>
              <a:ext uri="{FF2B5EF4-FFF2-40B4-BE49-F238E27FC236}">
                <a16:creationId xmlns:a16="http://schemas.microsoft.com/office/drawing/2014/main" id="{44873BAB-14B6-B34F-9045-0B9B486FB572}"/>
              </a:ext>
            </a:extLst>
          </p:cNvPr>
          <p:cNvSpPr/>
          <p:nvPr/>
        </p:nvSpPr>
        <p:spPr>
          <a:xfrm>
            <a:off x="4659861" y="6575562"/>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9.1.1.7 &amp; 8.3.2.4</a:t>
            </a:r>
          </a:p>
        </p:txBody>
      </p:sp>
      <p:pic>
        <p:nvPicPr>
          <p:cNvPr id="5" name="Picture 4" descr="QR code">
            <a:extLst>
              <a:ext uri="{FF2B5EF4-FFF2-40B4-BE49-F238E27FC236}">
                <a16:creationId xmlns:a16="http://schemas.microsoft.com/office/drawing/2014/main" id="{BA663F75-CA56-E949-B4CB-4C12A4BF4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875" y="7529175"/>
            <a:ext cx="1392325" cy="1392325"/>
          </a:xfrm>
          <a:prstGeom prst="rect">
            <a:avLst/>
          </a:prstGeom>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34</a:t>
            </a:r>
          </a:p>
        </p:txBody>
      </p:sp>
    </p:spTree>
    <p:extLst>
      <p:ext uri="{BB962C8B-B14F-4D97-AF65-F5344CB8AC3E}">
        <p14:creationId xmlns:p14="http://schemas.microsoft.com/office/powerpoint/2010/main" val="2945594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4DB5F65-EF27-402A-8690-F305FC45A25E}"/>
              </a:ext>
              <a:ext uri="{C183D7F6-B498-43B3-948B-1728B52AA6E4}">
                <adec:decorative xmlns:adec="http://schemas.microsoft.com/office/drawing/2017/decorative" val="0"/>
              </a:ext>
            </a:extLst>
          </p:cNvPr>
          <p:cNvSpPr>
            <a:spLocks noGrp="1"/>
          </p:cNvSpPr>
          <p:nvPr>
            <p:ph type="title" idx="4294967295"/>
          </p:nvPr>
        </p:nvSpPr>
        <p:spPr>
          <a:xfrm>
            <a:off x="172381" y="-1101229"/>
            <a:ext cx="6172200" cy="1524000"/>
          </a:xfrm>
        </p:spPr>
        <p:txBody>
          <a:bodyPr/>
          <a:lstStyle/>
          <a:p>
            <a:r>
              <a:rPr lang="fr-FR" dirty="0"/>
              <a:t>T1.2 Semaine</a:t>
            </a:r>
            <a:r>
              <a:rPr lang="fr-FR" baseline="0" dirty="0"/>
              <a:t> 4</a:t>
            </a:r>
            <a:endParaRPr lang="fr-FR" dirty="0"/>
          </a:p>
        </p:txBody>
      </p:sp>
      <p:sp>
        <p:nvSpPr>
          <p:cNvPr id="12" name="Rectangle 11">
            <a:extLst>
              <a:ext uri="{FF2B5EF4-FFF2-40B4-BE49-F238E27FC236}">
                <a16:creationId xmlns:a16="http://schemas.microsoft.com/office/drawing/2014/main" id="{AECCF7EB-1ACC-7B46-AA27-D2F7E8E11B6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3" name="Title 7" descr="Grey rectangle with text: T3.2 Semaine 4">
            <a:extLst>
              <a:ext uri="{FF2B5EF4-FFF2-40B4-BE49-F238E27FC236}">
                <a16:creationId xmlns:a16="http://schemas.microsoft.com/office/drawing/2014/main" id="{2947580C-68A6-E449-B78F-9838C2094BFC}"/>
              </a:ext>
            </a:extLst>
          </p:cNvPr>
          <p:cNvSpPr txBox="1">
            <a:spLocks/>
          </p:cNvSpPr>
          <p:nvPr/>
        </p:nvSpPr>
        <p:spPr>
          <a:xfrm>
            <a:off x="108000" y="147854"/>
            <a:ext cx="2091458" cy="41181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a:solidFill>
                  <a:schemeClr val="bg1"/>
                </a:solidFill>
                <a:latin typeface="Century Gothic" panose="020B0502020202020204" pitchFamily="34" charset="0"/>
              </a:rPr>
              <a:t>T1.2 Semaine 4</a:t>
            </a:r>
            <a:endParaRPr lang="en-US" sz="2000" kern="0" dirty="0">
              <a:solidFill>
                <a:schemeClr val="bg1"/>
              </a:solidFill>
            </a:endParaRPr>
          </a:p>
        </p:txBody>
      </p:sp>
      <p:sp>
        <p:nvSpPr>
          <p:cNvPr id="14" name="Rectangle 13">
            <a:extLst>
              <a:ext uri="{FF2B5EF4-FFF2-40B4-BE49-F238E27FC236}">
                <a16:creationId xmlns:a16="http://schemas.microsoft.com/office/drawing/2014/main" id="{4514B495-40F8-654D-BF8E-415EA7001CE7}"/>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6" name="Title 20">
            <a:extLst>
              <a:ext uri="{FF2B5EF4-FFF2-40B4-BE49-F238E27FC236}">
                <a16:creationId xmlns:a16="http://schemas.microsoft.com/office/drawing/2014/main" id="{8D66B441-0088-422B-9406-4A4158517CA8}"/>
              </a:ext>
            </a:extLst>
          </p:cNvPr>
          <p:cNvSpPr txBox="1">
            <a:spLocks/>
          </p:cNvSpPr>
          <p:nvPr/>
        </p:nvSpPr>
        <p:spPr bwMode="auto">
          <a:xfrm>
            <a:off x="82184" y="641792"/>
            <a:ext cx="2106421"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The perfect tense</a:t>
            </a:r>
            <a:endParaRPr lang="fr-FR" kern="0" dirty="0"/>
          </a:p>
        </p:txBody>
      </p:sp>
      <p:sp>
        <p:nvSpPr>
          <p:cNvPr id="8" name="TextBox 7">
            <a:extLst>
              <a:ext uri="{FF2B5EF4-FFF2-40B4-BE49-F238E27FC236}">
                <a16:creationId xmlns:a16="http://schemas.microsoft.com/office/drawing/2014/main" id="{60DE624C-9268-46F8-BEE8-2BDC9621A229}"/>
              </a:ext>
            </a:extLst>
          </p:cNvPr>
          <p:cNvSpPr txBox="1"/>
          <p:nvPr/>
        </p:nvSpPr>
        <p:spPr>
          <a:xfrm>
            <a:off x="82184" y="1015664"/>
            <a:ext cx="6564090" cy="2718693"/>
          </a:xfrm>
          <a:prstGeom prst="rect">
            <a:avLst/>
          </a:prstGeom>
          <a:noFill/>
        </p:spPr>
        <p:txBody>
          <a:bodyPr wrap="square">
            <a:spAutoFit/>
          </a:bodyPr>
          <a:lstStyle/>
          <a:p>
            <a:pPr>
              <a:spcAft>
                <a:spcPts val="800"/>
              </a:spcAft>
            </a:pPr>
            <a:r>
              <a:rPr lang="en-GB" sz="1600" dirty="0">
                <a:latin typeface="Century Gothic" panose="020B0502020202020204" pitchFamily="34" charset="0"/>
              </a:rPr>
              <a:t>The </a:t>
            </a:r>
            <a:r>
              <a:rPr lang="en-GB" sz="1600" b="1" dirty="0">
                <a:latin typeface="Century Gothic" panose="020B0502020202020204" pitchFamily="34" charset="0"/>
              </a:rPr>
              <a:t>French perfect tense </a:t>
            </a:r>
            <a:r>
              <a:rPr lang="en-GB" sz="1600" dirty="0">
                <a:latin typeface="Century Gothic" panose="020B0502020202020204" pitchFamily="34" charset="0"/>
              </a:rPr>
              <a:t>has two equivalent tenses in English: </a:t>
            </a:r>
          </a:p>
          <a:p>
            <a:pPr>
              <a:spcAft>
                <a:spcPts val="800"/>
              </a:spcAft>
            </a:pPr>
            <a:r>
              <a:rPr lang="en-GB" sz="1600" dirty="0">
                <a:latin typeface="Century Gothic" panose="020B0502020202020204" pitchFamily="34" charset="0"/>
              </a:rPr>
              <a:t>When we know the </a:t>
            </a:r>
            <a:r>
              <a:rPr lang="en-GB" sz="1600" b="1" dirty="0">
                <a:latin typeface="Century Gothic" panose="020B0502020202020204" pitchFamily="34" charset="0"/>
              </a:rPr>
              <a:t>specific year, month, day </a:t>
            </a:r>
            <a:r>
              <a:rPr lang="en-GB" sz="1600" dirty="0">
                <a:latin typeface="Century Gothic" panose="020B0502020202020204" pitchFamily="34" charset="0"/>
              </a:rPr>
              <a:t>or</a:t>
            </a:r>
            <a:r>
              <a:rPr lang="en-GB" sz="1600" b="1" dirty="0">
                <a:latin typeface="Century Gothic" panose="020B0502020202020204" pitchFamily="34" charset="0"/>
              </a:rPr>
              <a:t> time</a:t>
            </a:r>
            <a:r>
              <a:rPr lang="en-GB" sz="1600" dirty="0">
                <a:latin typeface="Century Gothic" panose="020B0502020202020204" pitchFamily="34" charset="0"/>
              </a:rPr>
              <a:t>, we use the </a:t>
            </a:r>
            <a:r>
              <a:rPr lang="en-GB" sz="1600" b="1" dirty="0">
                <a:latin typeface="Century Gothic" panose="020B0502020202020204" pitchFamily="34" charset="0"/>
              </a:rPr>
              <a:t>simple past</a:t>
            </a:r>
            <a:r>
              <a:rPr lang="en-GB" sz="1600" dirty="0">
                <a:latin typeface="Century Gothic" panose="020B0502020202020204" pitchFamily="34" charset="0"/>
              </a:rPr>
              <a:t>.  </a:t>
            </a:r>
          </a:p>
          <a:p>
            <a:pPr>
              <a:spcAft>
                <a:spcPts val="800"/>
              </a:spcAft>
            </a:pPr>
            <a:r>
              <a:rPr lang="en-GB" sz="1600" dirty="0" err="1">
                <a:latin typeface="Century Gothic" panose="020B0502020202020204" pitchFamily="34" charset="0"/>
              </a:rPr>
              <a:t>J’</a:t>
            </a:r>
            <a:r>
              <a:rPr lang="en-GB" sz="1600" b="1" dirty="0" err="1">
                <a:latin typeface="Century Gothic" panose="020B0502020202020204" pitchFamily="34" charset="0"/>
              </a:rPr>
              <a:t>ai</a:t>
            </a:r>
            <a:r>
              <a:rPr lang="en-GB" sz="1600" b="1" dirty="0">
                <a:latin typeface="Century Gothic" panose="020B0502020202020204" pitchFamily="34" charset="0"/>
              </a:rPr>
              <a:t> </a:t>
            </a:r>
            <a:r>
              <a:rPr lang="en-GB" sz="1600" b="1" dirty="0" err="1">
                <a:latin typeface="Century Gothic" panose="020B0502020202020204" pitchFamily="34" charset="0"/>
              </a:rPr>
              <a:t>visité</a:t>
            </a:r>
            <a:r>
              <a:rPr lang="en-GB" sz="1600" b="1" dirty="0">
                <a:latin typeface="Century Gothic" panose="020B0502020202020204" pitchFamily="34" charset="0"/>
              </a:rPr>
              <a:t> </a:t>
            </a:r>
            <a:r>
              <a:rPr lang="en-GB" sz="1600" dirty="0">
                <a:latin typeface="Century Gothic" panose="020B0502020202020204" pitchFamily="34" charset="0"/>
              </a:rPr>
              <a:t>le </a:t>
            </a:r>
            <a:r>
              <a:rPr lang="en-GB" sz="1600" dirty="0" err="1">
                <a:latin typeface="Century Gothic" panose="020B0502020202020204" pitchFamily="34" charset="0"/>
              </a:rPr>
              <a:t>Sénégal</a:t>
            </a:r>
            <a:r>
              <a:rPr lang="en-GB" sz="1600" dirty="0">
                <a:latin typeface="Century Gothic" panose="020B0502020202020204" pitchFamily="34" charset="0"/>
              </a:rPr>
              <a:t> </a:t>
            </a:r>
            <a:r>
              <a:rPr lang="en-GB" sz="1600" b="1" dirty="0" err="1">
                <a:latin typeface="Century Gothic" panose="020B0502020202020204" pitchFamily="34" charset="0"/>
              </a:rPr>
              <a:t>l’année</a:t>
            </a:r>
            <a:r>
              <a:rPr lang="en-GB" sz="1600" b="1" dirty="0">
                <a:latin typeface="Century Gothic" panose="020B0502020202020204" pitchFamily="34" charset="0"/>
              </a:rPr>
              <a:t> </a:t>
            </a:r>
            <a:r>
              <a:rPr lang="en-GB" sz="1600" b="1" dirty="0" err="1">
                <a:latin typeface="Century Gothic" panose="020B0502020202020204" pitchFamily="34" charset="0"/>
              </a:rPr>
              <a:t>dernière</a:t>
            </a:r>
            <a:r>
              <a:rPr lang="en-GB" sz="1600" b="1" dirty="0">
                <a:latin typeface="Century Gothic" panose="020B0502020202020204" pitchFamily="34" charset="0"/>
              </a:rPr>
              <a:t>.</a:t>
            </a:r>
            <a:br>
              <a:rPr lang="en-GB" sz="1600" b="1" dirty="0">
                <a:latin typeface="Century Gothic" panose="020B0502020202020204" pitchFamily="34" charset="0"/>
              </a:rPr>
            </a:br>
            <a:r>
              <a:rPr lang="en-GB" sz="1600" dirty="0">
                <a:latin typeface="Century Gothic" panose="020B0502020202020204" pitchFamily="34" charset="0"/>
              </a:rPr>
              <a:t>I </a:t>
            </a:r>
            <a:r>
              <a:rPr lang="en-GB" sz="1600" b="1" dirty="0">
                <a:latin typeface="Century Gothic" panose="020B0502020202020204" pitchFamily="34" charset="0"/>
              </a:rPr>
              <a:t>visited</a:t>
            </a:r>
            <a:r>
              <a:rPr lang="en-GB" sz="1600" dirty="0">
                <a:latin typeface="Century Gothic" panose="020B0502020202020204" pitchFamily="34" charset="0"/>
              </a:rPr>
              <a:t> Senegal </a:t>
            </a:r>
            <a:r>
              <a:rPr lang="en-GB" sz="1600" b="1" dirty="0">
                <a:latin typeface="Century Gothic" panose="020B0502020202020204" pitchFamily="34" charset="0"/>
              </a:rPr>
              <a:t>last year</a:t>
            </a:r>
            <a:r>
              <a:rPr lang="en-GB" sz="1600" dirty="0">
                <a:latin typeface="Century Gothic" panose="020B0502020202020204" pitchFamily="34" charset="0"/>
              </a:rPr>
              <a:t>. </a:t>
            </a:r>
          </a:p>
          <a:p>
            <a:pPr>
              <a:spcAft>
                <a:spcPts val="800"/>
              </a:spcAft>
            </a:pPr>
            <a:r>
              <a:rPr lang="en-GB" sz="1600" dirty="0">
                <a:latin typeface="Century Gothic" panose="020B0502020202020204" pitchFamily="34" charset="0"/>
              </a:rPr>
              <a:t>When we don’t, we can use either the </a:t>
            </a:r>
            <a:r>
              <a:rPr lang="en-GB" sz="1600" b="1" dirty="0">
                <a:latin typeface="Century Gothic" panose="020B0502020202020204" pitchFamily="34" charset="0"/>
              </a:rPr>
              <a:t>present perfect </a:t>
            </a:r>
            <a:r>
              <a:rPr lang="en-GB" sz="1600" dirty="0">
                <a:latin typeface="Century Gothic" panose="020B0502020202020204" pitchFamily="34" charset="0"/>
              </a:rPr>
              <a:t>or </a:t>
            </a:r>
            <a:r>
              <a:rPr lang="en-GB" sz="1600" b="1" dirty="0">
                <a:latin typeface="Century Gothic" panose="020B0502020202020204" pitchFamily="34" charset="0"/>
              </a:rPr>
              <a:t>the simple past</a:t>
            </a:r>
            <a:r>
              <a:rPr lang="en-GB" sz="1600" dirty="0">
                <a:latin typeface="Century Gothic" panose="020B0502020202020204" pitchFamily="34" charset="0"/>
              </a:rPr>
              <a:t>.  </a:t>
            </a:r>
            <a:endParaRPr lang="en-GB" sz="1600" dirty="0">
              <a:solidFill>
                <a:srgbClr val="105076"/>
              </a:solidFill>
              <a:latin typeface="Century Gothic" panose="020B0502020202020204" pitchFamily="34" charset="0"/>
            </a:endParaRPr>
          </a:p>
          <a:p>
            <a:pPr>
              <a:spcAft>
                <a:spcPts val="800"/>
              </a:spcAft>
            </a:pPr>
            <a:r>
              <a:rPr lang="en-GB" sz="1600" dirty="0" err="1">
                <a:latin typeface="Century Gothic" panose="020B0502020202020204" pitchFamily="34" charset="0"/>
              </a:rPr>
              <a:t>J’</a:t>
            </a:r>
            <a:r>
              <a:rPr lang="en-GB" sz="1600" b="1" dirty="0" err="1">
                <a:latin typeface="Century Gothic" panose="020B0502020202020204" pitchFamily="34" charset="0"/>
              </a:rPr>
              <a:t>ai</a:t>
            </a:r>
            <a:r>
              <a:rPr lang="en-GB" sz="1600" b="1" dirty="0">
                <a:latin typeface="Century Gothic" panose="020B0502020202020204" pitchFamily="34" charset="0"/>
              </a:rPr>
              <a:t> </a:t>
            </a:r>
            <a:r>
              <a:rPr lang="en-GB" sz="1600" b="1" dirty="0" err="1">
                <a:latin typeface="Century Gothic" panose="020B0502020202020204" pitchFamily="34" charset="0"/>
              </a:rPr>
              <a:t>visité</a:t>
            </a:r>
            <a:r>
              <a:rPr lang="en-GB" sz="1600" b="1" dirty="0">
                <a:latin typeface="Century Gothic" panose="020B0502020202020204" pitchFamily="34" charset="0"/>
              </a:rPr>
              <a:t> </a:t>
            </a:r>
            <a:r>
              <a:rPr lang="en-GB" sz="1600" dirty="0">
                <a:latin typeface="Century Gothic" panose="020B0502020202020204" pitchFamily="34" charset="0"/>
              </a:rPr>
              <a:t>le </a:t>
            </a:r>
            <a:r>
              <a:rPr lang="en-GB" sz="1600" dirty="0" err="1">
                <a:latin typeface="Century Gothic" panose="020B0502020202020204" pitchFamily="34" charset="0"/>
              </a:rPr>
              <a:t>Sénégal</a:t>
            </a:r>
            <a:r>
              <a:rPr lang="en-GB" sz="1600" dirty="0">
                <a:latin typeface="Century Gothic" panose="020B0502020202020204" pitchFamily="34" charset="0"/>
              </a:rPr>
              <a:t>.			I </a:t>
            </a:r>
            <a:r>
              <a:rPr lang="en-GB" sz="1600" b="1" dirty="0">
                <a:latin typeface="Century Gothic" panose="020B0502020202020204" pitchFamily="34" charset="0"/>
              </a:rPr>
              <a:t>have visited </a:t>
            </a:r>
            <a:r>
              <a:rPr lang="en-GB" sz="1600" dirty="0">
                <a:latin typeface="Century Gothic" panose="020B0502020202020204" pitchFamily="34" charset="0"/>
              </a:rPr>
              <a:t>Senegal.									I </a:t>
            </a:r>
            <a:r>
              <a:rPr lang="en-GB" sz="1600" b="1" dirty="0">
                <a:latin typeface="Century Gothic" panose="020B0502020202020204" pitchFamily="34" charset="0"/>
              </a:rPr>
              <a:t>visited</a:t>
            </a:r>
            <a:r>
              <a:rPr lang="en-GB" sz="1600" dirty="0">
                <a:latin typeface="Century Gothic" panose="020B0502020202020204" pitchFamily="34" charset="0"/>
              </a:rPr>
              <a:t> Senegal. </a:t>
            </a:r>
          </a:p>
        </p:txBody>
      </p:sp>
      <p:pic>
        <p:nvPicPr>
          <p:cNvPr id="20" name="Picture 19">
            <a:extLst>
              <a:ext uri="{FF2B5EF4-FFF2-40B4-BE49-F238E27FC236}">
                <a16:creationId xmlns:a16="http://schemas.microsoft.com/office/drawing/2014/main" id="{6C268EFA-599F-4536-B309-5BA332C2AD46}"/>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53146" y="1777786"/>
            <a:ext cx="963913" cy="706367"/>
          </a:xfrm>
          <a:prstGeom prst="rect">
            <a:avLst/>
          </a:prstGeom>
        </p:spPr>
      </p:pic>
      <p:sp>
        <p:nvSpPr>
          <p:cNvPr id="15" name="Title 20">
            <a:extLst>
              <a:ext uri="{FF2B5EF4-FFF2-40B4-BE49-F238E27FC236}">
                <a16:creationId xmlns:a16="http://schemas.microsoft.com/office/drawing/2014/main" id="{B35A646C-3492-47FF-B32F-9F10550D8842}"/>
              </a:ext>
            </a:extLst>
          </p:cNvPr>
          <p:cNvSpPr txBox="1">
            <a:spLocks/>
          </p:cNvSpPr>
          <p:nvPr/>
        </p:nvSpPr>
        <p:spPr bwMode="auto">
          <a:xfrm>
            <a:off x="82184" y="3819375"/>
            <a:ext cx="3321000"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Le placement des </a:t>
            </a:r>
            <a:r>
              <a:rPr lang="en-GB" sz="1800" b="1" kern="0" dirty="0" err="1">
                <a:solidFill>
                  <a:srgbClr val="000000"/>
                </a:solidFill>
                <a:latin typeface="Century Gothic" panose="020B0502020202020204" pitchFamily="34" charset="0"/>
                <a:cs typeface="Calibri" panose="020F0502020204030204" pitchFamily="34" charset="0"/>
              </a:rPr>
              <a:t>adjectifs</a:t>
            </a:r>
            <a:endParaRPr lang="fr-FR" kern="0" dirty="0"/>
          </a:p>
        </p:txBody>
      </p:sp>
      <p:sp>
        <p:nvSpPr>
          <p:cNvPr id="17" name="TextBox 16">
            <a:extLst>
              <a:ext uri="{FF2B5EF4-FFF2-40B4-BE49-F238E27FC236}">
                <a16:creationId xmlns:a16="http://schemas.microsoft.com/office/drawing/2014/main" id="{56D75893-2118-4635-A9AB-15A0E7BDD602}"/>
              </a:ext>
            </a:extLst>
          </p:cNvPr>
          <p:cNvSpPr txBox="1"/>
          <p:nvPr/>
        </p:nvSpPr>
        <p:spPr>
          <a:xfrm>
            <a:off x="82184" y="4193247"/>
            <a:ext cx="6499709" cy="3559949"/>
          </a:xfrm>
          <a:prstGeom prst="rect">
            <a:avLst/>
          </a:prstGeom>
          <a:noFill/>
        </p:spPr>
        <p:txBody>
          <a:bodyPr wrap="square">
            <a:spAutoFit/>
          </a:bodyPr>
          <a:lstStyle/>
          <a:p>
            <a:pPr>
              <a:spcAft>
                <a:spcPts val="800"/>
              </a:spcAft>
            </a:pPr>
            <a:r>
              <a:rPr lang="en-GB" sz="1600" dirty="0">
                <a:latin typeface="Century Gothic" panose="020B0502020202020204" pitchFamily="34" charset="0"/>
              </a:rPr>
              <a:t>Adverbs that tell us exactly </a:t>
            </a:r>
            <a:r>
              <a:rPr lang="en-GB" sz="1600" b="1" dirty="0">
                <a:latin typeface="Century Gothic" panose="020B0502020202020204" pitchFamily="34" charset="0"/>
              </a:rPr>
              <a:t>when</a:t>
            </a:r>
            <a:r>
              <a:rPr lang="en-GB" sz="1600" dirty="0">
                <a:latin typeface="Century Gothic" panose="020B0502020202020204" pitchFamily="34" charset="0"/>
              </a:rPr>
              <a:t> or </a:t>
            </a:r>
            <a:r>
              <a:rPr lang="en-GB" sz="1600" b="1" dirty="0">
                <a:latin typeface="Century Gothic" panose="020B0502020202020204" pitchFamily="34" charset="0"/>
              </a:rPr>
              <a:t>where</a:t>
            </a:r>
            <a:r>
              <a:rPr lang="en-GB" sz="1600" dirty="0">
                <a:latin typeface="Century Gothic" panose="020B0502020202020204" pitchFamily="34" charset="0"/>
              </a:rPr>
              <a:t> something happens normally come at the </a:t>
            </a:r>
            <a:r>
              <a:rPr lang="en-GB" sz="1600" b="1" dirty="0">
                <a:latin typeface="Century Gothic" panose="020B0502020202020204" pitchFamily="34" charset="0"/>
              </a:rPr>
              <a:t>beginning</a:t>
            </a:r>
            <a:r>
              <a:rPr lang="en-GB" sz="1600" dirty="0">
                <a:latin typeface="Century Gothic" panose="020B0502020202020204" pitchFamily="34" charset="0"/>
              </a:rPr>
              <a:t> or </a:t>
            </a:r>
            <a:r>
              <a:rPr lang="en-GB" sz="1600" b="1" dirty="0">
                <a:latin typeface="Century Gothic" panose="020B0502020202020204" pitchFamily="34" charset="0"/>
              </a:rPr>
              <a:t>end</a:t>
            </a:r>
            <a:r>
              <a:rPr lang="en-GB" sz="1600" dirty="0">
                <a:latin typeface="Century Gothic" panose="020B0502020202020204" pitchFamily="34" charset="0"/>
              </a:rPr>
              <a:t> of sentences: </a:t>
            </a:r>
          </a:p>
          <a:p>
            <a:pPr>
              <a:spcAft>
                <a:spcPts val="800"/>
              </a:spcAft>
            </a:pPr>
            <a:r>
              <a:rPr lang="en-GB" sz="1600" b="1" dirty="0" err="1">
                <a:latin typeface="Century Gothic" panose="020B0502020202020204" pitchFamily="34" charset="0"/>
              </a:rPr>
              <a:t>Hier</a:t>
            </a:r>
            <a:r>
              <a:rPr lang="en-GB" sz="1600" dirty="0">
                <a:latin typeface="Century Gothic" panose="020B0502020202020204" pitchFamily="34" charset="0"/>
              </a:rPr>
              <a:t>, </a:t>
            </a:r>
            <a:r>
              <a:rPr lang="en-GB" sz="1600" dirty="0" err="1">
                <a:latin typeface="Century Gothic" panose="020B0502020202020204" pitchFamily="34" charset="0"/>
              </a:rPr>
              <a:t>j’ai</a:t>
            </a:r>
            <a:r>
              <a:rPr lang="en-GB" sz="1600" dirty="0">
                <a:latin typeface="Century Gothic" panose="020B0502020202020204" pitchFamily="34" charset="0"/>
              </a:rPr>
              <a:t> </a:t>
            </a:r>
            <a:r>
              <a:rPr lang="en-GB" sz="1600" dirty="0" err="1">
                <a:latin typeface="Century Gothic" panose="020B0502020202020204" pitchFamily="34" charset="0"/>
              </a:rPr>
              <a:t>mangé</a:t>
            </a:r>
            <a:r>
              <a:rPr lang="en-GB" sz="1600" dirty="0">
                <a:latin typeface="Century Gothic" panose="020B0502020202020204" pitchFamily="34" charset="0"/>
              </a:rPr>
              <a:t> du fromage. 	I ate some cheese</a:t>
            </a:r>
            <a:r>
              <a:rPr lang="en-GB" sz="1600" b="1" dirty="0">
                <a:latin typeface="Century Gothic" panose="020B0502020202020204" pitchFamily="34" charset="0"/>
              </a:rPr>
              <a:t> yesterday</a:t>
            </a:r>
            <a:r>
              <a:rPr lang="en-GB" sz="1600" dirty="0">
                <a:latin typeface="Century Gothic" panose="020B0502020202020204" pitchFamily="34" charset="0"/>
              </a:rPr>
              <a:t>.</a:t>
            </a:r>
            <a:br>
              <a:rPr lang="en-GB" sz="1600" dirty="0">
                <a:latin typeface="Century Gothic" panose="020B0502020202020204" pitchFamily="34" charset="0"/>
              </a:rPr>
            </a:br>
            <a:r>
              <a:rPr lang="en-GB" sz="1600" dirty="0">
                <a:latin typeface="Century Gothic" panose="020B0502020202020204" pitchFamily="34" charset="0"/>
              </a:rPr>
              <a:t>Il lit </a:t>
            </a:r>
            <a:r>
              <a:rPr lang="en-GB" sz="1600" b="1" dirty="0" err="1">
                <a:latin typeface="Century Gothic" panose="020B0502020202020204" pitchFamily="34" charset="0"/>
              </a:rPr>
              <a:t>en</a:t>
            </a:r>
            <a:r>
              <a:rPr lang="en-GB" sz="1600" b="1" dirty="0">
                <a:latin typeface="Century Gothic" panose="020B0502020202020204" pitchFamily="34" charset="0"/>
              </a:rPr>
              <a:t> </a:t>
            </a:r>
            <a:r>
              <a:rPr lang="en-GB" sz="1600" b="1" dirty="0" err="1">
                <a:latin typeface="Century Gothic" panose="020B0502020202020204" pitchFamily="34" charset="0"/>
              </a:rPr>
              <a:t>ce</a:t>
            </a:r>
            <a:r>
              <a:rPr lang="en-GB" sz="1600" b="1" dirty="0">
                <a:latin typeface="Century Gothic" panose="020B0502020202020204" pitchFamily="34" charset="0"/>
              </a:rPr>
              <a:t> moment</a:t>
            </a:r>
            <a:r>
              <a:rPr lang="en-GB" sz="1600" dirty="0">
                <a:latin typeface="Century Gothic" panose="020B0502020202020204" pitchFamily="34" charset="0"/>
              </a:rPr>
              <a:t>.			He’s reading </a:t>
            </a:r>
            <a:r>
              <a:rPr lang="en-GB" sz="1600" b="1" dirty="0">
                <a:latin typeface="Century Gothic" panose="020B0502020202020204" pitchFamily="34" charset="0"/>
              </a:rPr>
              <a:t>at the moment</a:t>
            </a:r>
            <a:r>
              <a:rPr lang="en-GB" sz="1600" dirty="0">
                <a:latin typeface="Century Gothic" panose="020B0502020202020204" pitchFamily="34" charset="0"/>
              </a:rPr>
              <a:t>.</a:t>
            </a:r>
          </a:p>
          <a:p>
            <a:pPr>
              <a:spcAft>
                <a:spcPts val="800"/>
              </a:spcAft>
            </a:pPr>
            <a:r>
              <a:rPr lang="en-GB" sz="1600" dirty="0">
                <a:latin typeface="Century Gothic" panose="020B0502020202020204" pitchFamily="34" charset="0"/>
              </a:rPr>
              <a:t>Adverbs that tell us </a:t>
            </a:r>
            <a:r>
              <a:rPr lang="en-GB" sz="1600" b="1" dirty="0">
                <a:latin typeface="Century Gothic" panose="020B0502020202020204" pitchFamily="34" charset="0"/>
              </a:rPr>
              <a:t>how</a:t>
            </a:r>
            <a:r>
              <a:rPr lang="en-GB" sz="1600" dirty="0">
                <a:latin typeface="Century Gothic" panose="020B0502020202020204" pitchFamily="34" charset="0"/>
              </a:rPr>
              <a:t> or </a:t>
            </a:r>
            <a:r>
              <a:rPr lang="en-GB" sz="1600" b="1" dirty="0">
                <a:latin typeface="Century Gothic" panose="020B0502020202020204" pitchFamily="34" charset="0"/>
              </a:rPr>
              <a:t>how frequently </a:t>
            </a:r>
            <a:r>
              <a:rPr lang="en-GB" sz="1600" dirty="0">
                <a:latin typeface="Century Gothic" panose="020B0502020202020204" pitchFamily="34" charset="0"/>
              </a:rPr>
              <a:t>something happens normally come </a:t>
            </a:r>
            <a:r>
              <a:rPr lang="en-GB" sz="1600" b="1" dirty="0">
                <a:latin typeface="Century Gothic" panose="020B0502020202020204" pitchFamily="34" charset="0"/>
              </a:rPr>
              <a:t>in the middle </a:t>
            </a:r>
            <a:r>
              <a:rPr lang="en-GB" sz="1600" dirty="0">
                <a:latin typeface="Century Gothic" panose="020B0502020202020204" pitchFamily="34" charset="0"/>
              </a:rPr>
              <a:t>of a sentence, </a:t>
            </a:r>
            <a:r>
              <a:rPr lang="en-GB" sz="1600" b="1" dirty="0">
                <a:latin typeface="Century Gothic" panose="020B0502020202020204" pitchFamily="34" charset="0"/>
              </a:rPr>
              <a:t>after</a:t>
            </a:r>
            <a:r>
              <a:rPr lang="en-GB" sz="1600" dirty="0">
                <a:latin typeface="Century Gothic" panose="020B0502020202020204" pitchFamily="34" charset="0"/>
              </a:rPr>
              <a:t> the verb in </a:t>
            </a:r>
            <a:r>
              <a:rPr lang="en-GB" sz="1600" b="1" dirty="0">
                <a:latin typeface="Century Gothic" panose="020B0502020202020204" pitchFamily="34" charset="0"/>
              </a:rPr>
              <a:t>short form</a:t>
            </a:r>
            <a:r>
              <a:rPr lang="en-GB" sz="1600" dirty="0">
                <a:latin typeface="Century Gothic" panose="020B0502020202020204" pitchFamily="34" charset="0"/>
              </a:rPr>
              <a:t>:</a:t>
            </a:r>
          </a:p>
          <a:p>
            <a:pPr>
              <a:spcAft>
                <a:spcPts val="800"/>
              </a:spcAft>
            </a:pPr>
            <a:r>
              <a:rPr lang="en-GB" sz="1600" dirty="0">
                <a:latin typeface="Century Gothic" panose="020B0502020202020204" pitchFamily="34" charset="0"/>
              </a:rPr>
              <a:t>Il </a:t>
            </a:r>
            <a:r>
              <a:rPr lang="en-GB" sz="1600" dirty="0" err="1">
                <a:latin typeface="Century Gothic" panose="020B0502020202020204" pitchFamily="34" charset="0"/>
              </a:rPr>
              <a:t>va</a:t>
            </a:r>
            <a:r>
              <a:rPr lang="en-GB" sz="1600" dirty="0">
                <a:latin typeface="Century Gothic" panose="020B0502020202020204" pitchFamily="34" charset="0"/>
              </a:rPr>
              <a:t> </a:t>
            </a:r>
            <a:r>
              <a:rPr lang="en-GB" sz="1600" b="1" dirty="0" err="1">
                <a:latin typeface="Century Gothic" panose="020B0502020202020204" pitchFamily="34" charset="0"/>
              </a:rPr>
              <a:t>souvent</a:t>
            </a:r>
            <a:r>
              <a:rPr lang="en-GB" sz="1600" b="1" dirty="0">
                <a:latin typeface="Century Gothic" panose="020B0502020202020204" pitchFamily="34" charset="0"/>
              </a:rPr>
              <a:t> </a:t>
            </a:r>
            <a:r>
              <a:rPr lang="en-GB" sz="1600" dirty="0">
                <a:latin typeface="Century Gothic" panose="020B0502020202020204" pitchFamily="34" charset="0"/>
              </a:rPr>
              <a:t>au </a:t>
            </a:r>
            <a:r>
              <a:rPr lang="en-GB" sz="1600" dirty="0" err="1">
                <a:latin typeface="Century Gothic" panose="020B0502020202020204" pitchFamily="34" charset="0"/>
              </a:rPr>
              <a:t>Sénégal</a:t>
            </a:r>
            <a:r>
              <a:rPr lang="en-GB" sz="1600" dirty="0">
                <a:latin typeface="Century Gothic" panose="020B0502020202020204" pitchFamily="34" charset="0"/>
              </a:rPr>
              <a:t>.		He </a:t>
            </a:r>
            <a:r>
              <a:rPr lang="en-GB" sz="1600" b="1" dirty="0">
                <a:latin typeface="Century Gothic" panose="020B0502020202020204" pitchFamily="34" charset="0"/>
              </a:rPr>
              <a:t>often</a:t>
            </a:r>
            <a:r>
              <a:rPr lang="en-GB" sz="1600" dirty="0">
                <a:latin typeface="Century Gothic" panose="020B0502020202020204" pitchFamily="34" charset="0"/>
              </a:rPr>
              <a:t> goes to Senegal.</a:t>
            </a:r>
          </a:p>
          <a:p>
            <a:pPr>
              <a:spcAft>
                <a:spcPts val="800"/>
              </a:spcAft>
            </a:pPr>
            <a:r>
              <a:rPr lang="en-GB" sz="1600" dirty="0">
                <a:latin typeface="Century Gothic" panose="020B0502020202020204" pitchFamily="34" charset="0"/>
              </a:rPr>
              <a:t>In the perfect tense, adverbs that tell us how or how frequently something happens normally come between the form of </a:t>
            </a:r>
            <a:r>
              <a:rPr lang="en-GB" sz="1600" b="1" dirty="0" err="1">
                <a:latin typeface="Century Gothic" panose="020B0502020202020204" pitchFamily="34" charset="0"/>
              </a:rPr>
              <a:t>avoir</a:t>
            </a:r>
            <a:r>
              <a:rPr lang="en-GB" sz="1600" dirty="0">
                <a:latin typeface="Century Gothic" panose="020B0502020202020204" pitchFamily="34" charset="0"/>
              </a:rPr>
              <a:t> and the </a:t>
            </a:r>
            <a:r>
              <a:rPr lang="en-GB" sz="1600" b="1" dirty="0">
                <a:latin typeface="Century Gothic" panose="020B0502020202020204" pitchFamily="34" charset="0"/>
              </a:rPr>
              <a:t>past participle</a:t>
            </a:r>
            <a:r>
              <a:rPr lang="en-GB" sz="1600" dirty="0">
                <a:latin typeface="Century Gothic" panose="020B0502020202020204" pitchFamily="34" charset="0"/>
              </a:rPr>
              <a:t>:</a:t>
            </a:r>
          </a:p>
          <a:p>
            <a:pPr>
              <a:spcAft>
                <a:spcPts val="800"/>
              </a:spcAft>
            </a:pPr>
            <a:r>
              <a:rPr lang="en-GB" sz="1600" dirty="0">
                <a:latin typeface="Century Gothic" panose="020B0502020202020204" pitchFamily="34" charset="0"/>
              </a:rPr>
              <a:t>Il a </a:t>
            </a:r>
            <a:r>
              <a:rPr lang="en-GB" sz="1600" b="1" dirty="0">
                <a:latin typeface="Century Gothic" panose="020B0502020202020204" pitchFamily="34" charset="0"/>
              </a:rPr>
              <a:t>déjà</a:t>
            </a:r>
            <a:r>
              <a:rPr lang="en-GB" sz="1600" dirty="0">
                <a:latin typeface="Century Gothic" panose="020B0502020202020204" pitchFamily="34" charset="0"/>
              </a:rPr>
              <a:t> </a:t>
            </a:r>
            <a:r>
              <a:rPr lang="en-GB" sz="1600" dirty="0" err="1">
                <a:latin typeface="Century Gothic" panose="020B0502020202020204" pitchFamily="34" charset="0"/>
              </a:rPr>
              <a:t>acheté</a:t>
            </a:r>
            <a:r>
              <a:rPr lang="en-GB" sz="1600" dirty="0">
                <a:latin typeface="Century Gothic" panose="020B0502020202020204" pitchFamily="34" charset="0"/>
              </a:rPr>
              <a:t> le pain.		He </a:t>
            </a:r>
            <a:r>
              <a:rPr lang="en-GB" sz="1600" b="1" dirty="0">
                <a:latin typeface="Century Gothic" panose="020B0502020202020204" pitchFamily="34" charset="0"/>
              </a:rPr>
              <a:t>already</a:t>
            </a:r>
            <a:r>
              <a:rPr lang="en-GB" sz="1600" dirty="0">
                <a:latin typeface="Century Gothic" panose="020B0502020202020204" pitchFamily="34" charset="0"/>
              </a:rPr>
              <a:t> bought the bread.</a:t>
            </a:r>
            <a:endParaRPr lang="fr-FR" sz="1600" dirty="0">
              <a:latin typeface="Century Gothic" panose="020B0502020202020204" pitchFamily="34" charset="0"/>
            </a:endParaRPr>
          </a:p>
        </p:txBody>
      </p:sp>
      <p:sp>
        <p:nvSpPr>
          <p:cNvPr id="28" name="Title 20">
            <a:extLst>
              <a:ext uri="{FF2B5EF4-FFF2-40B4-BE49-F238E27FC236}">
                <a16:creationId xmlns:a16="http://schemas.microsoft.com/office/drawing/2014/main" id="{7C40D720-DFAE-FC4B-B064-62F23E47663F}"/>
              </a:ext>
            </a:extLst>
          </p:cNvPr>
          <p:cNvSpPr txBox="1">
            <a:spLocks/>
          </p:cNvSpPr>
          <p:nvPr/>
        </p:nvSpPr>
        <p:spPr bwMode="auto">
          <a:xfrm>
            <a:off x="82184" y="7838214"/>
            <a:ext cx="3049405"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Irregular past participles</a:t>
            </a:r>
            <a:endParaRPr lang="fr-FR" kern="0" dirty="0"/>
          </a:p>
        </p:txBody>
      </p:sp>
      <p:sp>
        <p:nvSpPr>
          <p:cNvPr id="29" name="TextBox 28">
            <a:extLst>
              <a:ext uri="{FF2B5EF4-FFF2-40B4-BE49-F238E27FC236}">
                <a16:creationId xmlns:a16="http://schemas.microsoft.com/office/drawing/2014/main" id="{3385E5D0-8FBB-7146-A5E6-85028BF69887}"/>
              </a:ext>
            </a:extLst>
          </p:cNvPr>
          <p:cNvSpPr txBox="1"/>
          <p:nvPr/>
        </p:nvSpPr>
        <p:spPr>
          <a:xfrm>
            <a:off x="82184" y="8212085"/>
            <a:ext cx="6588966" cy="784061"/>
          </a:xfrm>
          <a:prstGeom prst="rect">
            <a:avLst/>
          </a:prstGeom>
          <a:noFill/>
        </p:spPr>
        <p:txBody>
          <a:bodyPr wrap="square" rtlCol="0">
            <a:spAutoFit/>
          </a:bodyPr>
          <a:lstStyle/>
          <a:p>
            <a:pPr lvl="0">
              <a:lnSpc>
                <a:spcPct val="150000"/>
              </a:lnSpc>
              <a:defRPr/>
            </a:pPr>
            <a:r>
              <a:rPr lang="en-US" sz="1600" dirty="0">
                <a:latin typeface="Century Gothic" panose="020B0502020202020204" pitchFamily="34" charset="0"/>
              </a:rPr>
              <a:t>je </a:t>
            </a:r>
            <a:r>
              <a:rPr lang="en-US" sz="1600" b="1" dirty="0" err="1">
                <a:latin typeface="Century Gothic" panose="020B0502020202020204" pitchFamily="34" charset="0"/>
              </a:rPr>
              <a:t>bois</a:t>
            </a:r>
            <a:r>
              <a:rPr lang="en-US" sz="1600" dirty="0">
                <a:latin typeface="Century Gothic" panose="020B0502020202020204" pitchFamily="34" charset="0"/>
              </a:rPr>
              <a:t> (I drink/I am drinking)	</a:t>
            </a:r>
            <a:r>
              <a:rPr lang="en-US" sz="1600" dirty="0" err="1">
                <a:latin typeface="Century Gothic" panose="020B0502020202020204" pitchFamily="34" charset="0"/>
                <a:sym typeface="Wingdings" pitchFamily="2" charset="2"/>
              </a:rPr>
              <a:t>j’</a:t>
            </a:r>
            <a:r>
              <a:rPr lang="en-US" sz="1600" b="1" dirty="0" err="1">
                <a:latin typeface="Century Gothic" panose="020B0502020202020204" pitchFamily="34" charset="0"/>
                <a:sym typeface="Wingdings" pitchFamily="2" charset="2"/>
              </a:rPr>
              <a:t>ai</a:t>
            </a:r>
            <a:r>
              <a:rPr lang="en-US" sz="1600" dirty="0">
                <a:latin typeface="Century Gothic" panose="020B0502020202020204" pitchFamily="34" charset="0"/>
                <a:sym typeface="Wingdings" pitchFamily="2" charset="2"/>
              </a:rPr>
              <a:t> </a:t>
            </a:r>
            <a:r>
              <a:rPr lang="en-US" sz="1600" b="1" dirty="0" err="1">
                <a:latin typeface="Century Gothic" panose="020B0502020202020204" pitchFamily="34" charset="0"/>
                <a:sym typeface="Wingdings" pitchFamily="2" charset="2"/>
              </a:rPr>
              <a:t>bu</a:t>
            </a:r>
            <a:r>
              <a:rPr lang="en-US" sz="1600" dirty="0">
                <a:latin typeface="Century Gothic" panose="020B0502020202020204" pitchFamily="34" charset="0"/>
                <a:sym typeface="Wingdings" pitchFamily="2" charset="2"/>
              </a:rPr>
              <a:t> (I drank/have drunk)</a:t>
            </a:r>
            <a:r>
              <a:rPr lang="en-US" sz="1600" dirty="0">
                <a:latin typeface="Century Gothic" panose="020B0502020202020204" pitchFamily="34" charset="0"/>
              </a:rPr>
              <a:t>	</a:t>
            </a:r>
          </a:p>
          <a:p>
            <a:pPr lvl="0">
              <a:lnSpc>
                <a:spcPct val="150000"/>
              </a:lnSpc>
              <a:defRPr/>
            </a:pPr>
            <a:r>
              <a:rPr lang="en-US" sz="1600" dirty="0" err="1">
                <a:latin typeface="Century Gothic" panose="020B0502020202020204" pitchFamily="34" charset="0"/>
              </a:rPr>
              <a:t>elle</a:t>
            </a:r>
            <a:r>
              <a:rPr lang="en-US" sz="1600" dirty="0">
                <a:latin typeface="Century Gothic" panose="020B0502020202020204" pitchFamily="34" charset="0"/>
              </a:rPr>
              <a:t> </a:t>
            </a:r>
            <a:r>
              <a:rPr lang="en-US" sz="1600" b="1" dirty="0">
                <a:latin typeface="Century Gothic" panose="020B0502020202020204" pitchFamily="34" charset="0"/>
              </a:rPr>
              <a:t>a</a:t>
            </a:r>
            <a:r>
              <a:rPr lang="en-US" sz="1600" dirty="0">
                <a:latin typeface="Century Gothic" panose="020B0502020202020204" pitchFamily="34" charset="0"/>
              </a:rPr>
              <a:t> (she has)				</a:t>
            </a:r>
            <a:r>
              <a:rPr lang="en-US" sz="1600" dirty="0" err="1">
                <a:latin typeface="Century Gothic" panose="020B0502020202020204" pitchFamily="34" charset="0"/>
                <a:sym typeface="Wingdings" pitchFamily="2" charset="2"/>
              </a:rPr>
              <a:t>elle</a:t>
            </a:r>
            <a:r>
              <a:rPr lang="en-US" sz="1600" dirty="0">
                <a:latin typeface="Century Gothic" panose="020B0502020202020204" pitchFamily="34" charset="0"/>
                <a:sym typeface="Wingdings" pitchFamily="2" charset="2"/>
              </a:rPr>
              <a:t> </a:t>
            </a:r>
            <a:r>
              <a:rPr lang="en-US" sz="1600" b="1" dirty="0">
                <a:latin typeface="Century Gothic" panose="020B0502020202020204" pitchFamily="34" charset="0"/>
                <a:sym typeface="Wingdings" pitchFamily="2" charset="2"/>
              </a:rPr>
              <a:t>a</a:t>
            </a:r>
            <a:r>
              <a:rPr lang="en-US" sz="1600" dirty="0">
                <a:latin typeface="Century Gothic" panose="020B0502020202020204" pitchFamily="34" charset="0"/>
                <a:sym typeface="Wingdings" pitchFamily="2" charset="2"/>
              </a:rPr>
              <a:t> </a:t>
            </a:r>
            <a:r>
              <a:rPr lang="en-US" sz="1600" b="1" dirty="0" err="1">
                <a:latin typeface="Century Gothic" panose="020B0502020202020204" pitchFamily="34" charset="0"/>
                <a:sym typeface="Wingdings" pitchFamily="2" charset="2"/>
              </a:rPr>
              <a:t>eu</a:t>
            </a:r>
            <a:r>
              <a:rPr lang="en-US" sz="1600" dirty="0">
                <a:latin typeface="Century Gothic" panose="020B0502020202020204" pitchFamily="34" charset="0"/>
                <a:sym typeface="Wingdings" pitchFamily="2" charset="2"/>
              </a:rPr>
              <a:t> (she has had/had)</a:t>
            </a:r>
            <a:endParaRPr lang="en-US" sz="1600" dirty="0">
              <a:latin typeface="Century Gothic" panose="020B0502020202020204" pitchFamily="34" charset="0"/>
            </a:endParaRPr>
          </a:p>
        </p:txBody>
      </p:sp>
      <p:sp>
        <p:nvSpPr>
          <p:cNvPr id="30" name="Slide Number Placeholder 1">
            <a:extLst>
              <a:ext uri="{FF2B5EF4-FFF2-40B4-BE49-F238E27FC236}">
                <a16:creationId xmlns:a16="http://schemas.microsoft.com/office/drawing/2014/main" id="{702A5594-123F-A74E-B633-6136C1DBFB26}"/>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35</a:t>
            </a:r>
          </a:p>
        </p:txBody>
      </p:sp>
    </p:spTree>
    <p:extLst>
      <p:ext uri="{BB962C8B-B14F-4D97-AF65-F5344CB8AC3E}">
        <p14:creationId xmlns:p14="http://schemas.microsoft.com/office/powerpoint/2010/main" val="452121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0DE45FC-8456-46F3-85AB-D836EBD3C59E}"/>
              </a:ext>
              <a:ext uri="{C183D7F6-B498-43B3-948B-1728B52AA6E4}">
                <adec:decorative xmlns:adec="http://schemas.microsoft.com/office/drawing/2017/decorative" val="1"/>
              </a:ext>
            </a:extLst>
          </p:cNvPr>
          <p:cNvSpPr>
            <a:spLocks noGrp="1"/>
          </p:cNvSpPr>
          <p:nvPr>
            <p:ph type="title" idx="4294967295"/>
          </p:nvPr>
        </p:nvSpPr>
        <p:spPr>
          <a:xfrm>
            <a:off x="209550" y="-1199963"/>
            <a:ext cx="6172200" cy="1524000"/>
          </a:xfrm>
        </p:spPr>
        <p:txBody>
          <a:bodyPr/>
          <a:lstStyle/>
          <a:p>
            <a:r>
              <a:rPr lang="fr-FR" dirty="0"/>
              <a:t>The </a:t>
            </a:r>
            <a:r>
              <a:rPr lang="fr-FR" dirty="0" err="1"/>
              <a:t>perfect</a:t>
            </a:r>
            <a:r>
              <a:rPr lang="fr-FR" dirty="0"/>
              <a:t> </a:t>
            </a:r>
            <a:r>
              <a:rPr lang="fr-FR" dirty="0" err="1"/>
              <a:t>tense</a:t>
            </a:r>
            <a:endParaRPr lang="fr-FR" dirty="0"/>
          </a:p>
        </p:txBody>
      </p:sp>
      <p:sp>
        <p:nvSpPr>
          <p:cNvPr id="5" name="Title 20">
            <a:extLst>
              <a:ext uri="{FF2B5EF4-FFF2-40B4-BE49-F238E27FC236}">
                <a16:creationId xmlns:a16="http://schemas.microsoft.com/office/drawing/2014/main" id="{E738B67C-E151-4AF3-AC46-C1EDD58112F6}"/>
              </a:ext>
            </a:extLst>
          </p:cNvPr>
          <p:cNvSpPr txBox="1">
            <a:spLocks/>
          </p:cNvSpPr>
          <p:nvPr/>
        </p:nvSpPr>
        <p:spPr bwMode="auto">
          <a:xfrm>
            <a:off x="90835" y="156331"/>
            <a:ext cx="2106421"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The perfect tense</a:t>
            </a:r>
            <a:endParaRPr lang="fr-FR" kern="0" dirty="0"/>
          </a:p>
        </p:txBody>
      </p:sp>
      <p:sp>
        <p:nvSpPr>
          <p:cNvPr id="6" name="Rectangle 5">
            <a:extLst>
              <a:ext uri="{FF2B5EF4-FFF2-40B4-BE49-F238E27FC236}">
                <a16:creationId xmlns:a16="http://schemas.microsoft.com/office/drawing/2014/main" id="{1D718C4A-6DEE-49FB-90B3-2D09F20B27A0}"/>
              </a:ext>
            </a:extLst>
          </p:cNvPr>
          <p:cNvSpPr/>
          <p:nvPr/>
        </p:nvSpPr>
        <p:spPr>
          <a:xfrm>
            <a:off x="5015906" y="9917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9E3F9661-6799-4167-88EB-577105E9895F}"/>
              </a:ext>
            </a:extLst>
          </p:cNvPr>
          <p:cNvSpPr txBox="1"/>
          <p:nvPr/>
        </p:nvSpPr>
        <p:spPr>
          <a:xfrm>
            <a:off x="90835" y="491008"/>
            <a:ext cx="6563806" cy="2369880"/>
          </a:xfrm>
          <a:prstGeom prst="rect">
            <a:avLst/>
          </a:prstGeom>
          <a:noFill/>
        </p:spPr>
        <p:txBody>
          <a:bodyPr wrap="square">
            <a:spAutoFit/>
          </a:bodyPr>
          <a:lstStyle/>
          <a:p>
            <a:pPr algn="l">
              <a:spcAft>
                <a:spcPts val="800"/>
              </a:spcAft>
            </a:pPr>
            <a:r>
              <a:rPr lang="fr-FR" sz="1600" dirty="0">
                <a:latin typeface="Century Gothic" panose="020B0502020202020204" pitchFamily="34" charset="0"/>
              </a:rPr>
              <a:t>The </a:t>
            </a:r>
            <a:r>
              <a:rPr lang="fr-FR" sz="1600" dirty="0" err="1">
                <a:latin typeface="Century Gothic" panose="020B0502020202020204" pitchFamily="34" charset="0"/>
              </a:rPr>
              <a:t>singular</a:t>
            </a:r>
            <a:r>
              <a:rPr lang="fr-FR" sz="1600" dirty="0">
                <a:latin typeface="Century Gothic" panose="020B0502020202020204" pitchFamily="34" charset="0"/>
              </a:rPr>
              <a:t> </a:t>
            </a:r>
            <a:r>
              <a:rPr lang="fr-FR" sz="1600" dirty="0" err="1">
                <a:latin typeface="Century Gothic" panose="020B0502020202020204" pitchFamily="34" charset="0"/>
              </a:rPr>
              <a:t>forms</a:t>
            </a:r>
            <a:r>
              <a:rPr lang="fr-FR" sz="1600" dirty="0">
                <a:latin typeface="Century Gothic" panose="020B0502020202020204" pitchFamily="34" charset="0"/>
              </a:rPr>
              <a:t> of the </a:t>
            </a:r>
            <a:r>
              <a:rPr lang="fr-FR" sz="1600" dirty="0" err="1">
                <a:latin typeface="Century Gothic" panose="020B0502020202020204" pitchFamily="34" charset="0"/>
              </a:rPr>
              <a:t>perfect</a:t>
            </a:r>
            <a:r>
              <a:rPr lang="fr-FR" sz="1600" dirty="0">
                <a:latin typeface="Century Gothic" panose="020B0502020202020204" pitchFamily="34" charset="0"/>
              </a:rPr>
              <a:t> </a:t>
            </a:r>
            <a:r>
              <a:rPr lang="fr-FR" sz="1600" dirty="0" err="1">
                <a:latin typeface="Century Gothic" panose="020B0502020202020204" pitchFamily="34" charset="0"/>
              </a:rPr>
              <a:t>tense</a:t>
            </a:r>
            <a:r>
              <a:rPr lang="fr-FR" sz="1600" dirty="0">
                <a:latin typeface="Century Gothic" panose="020B0502020202020204" pitchFamily="34" charset="0"/>
              </a:rPr>
              <a:t> of –ER </a:t>
            </a:r>
            <a:r>
              <a:rPr lang="fr-FR" sz="1600" dirty="0" err="1">
                <a:latin typeface="Century Gothic" panose="020B0502020202020204" pitchFamily="34" charset="0"/>
              </a:rPr>
              <a:t>verbs</a:t>
            </a:r>
            <a:r>
              <a:rPr lang="fr-FR" sz="1600" dirty="0">
                <a:latin typeface="Century Gothic" panose="020B0502020202020204" pitchFamily="34" charset="0"/>
              </a:rPr>
              <a:t> are:</a:t>
            </a:r>
          </a:p>
          <a:p>
            <a:pPr algn="l">
              <a:spcAft>
                <a:spcPts val="800"/>
              </a:spcAft>
            </a:pPr>
            <a:r>
              <a:rPr lang="fr-FR" sz="1600" dirty="0">
                <a:latin typeface="Century Gothic" panose="020B0502020202020204" pitchFamily="34" charset="0"/>
              </a:rPr>
              <a:t>j’ai gagné			I won/have won</a:t>
            </a:r>
            <a:br>
              <a:rPr lang="fr-FR" sz="1600" dirty="0">
                <a:latin typeface="Century Gothic" panose="020B0502020202020204" pitchFamily="34" charset="0"/>
              </a:rPr>
            </a:br>
            <a:r>
              <a:rPr lang="fr-FR" sz="1600" dirty="0">
                <a:latin typeface="Century Gothic" panose="020B0502020202020204" pitchFamily="34" charset="0"/>
              </a:rPr>
              <a:t>tu as gagné 			</a:t>
            </a:r>
            <a:r>
              <a:rPr lang="fr-FR" sz="1600" dirty="0" err="1">
                <a:latin typeface="Century Gothic" panose="020B0502020202020204" pitchFamily="34" charset="0"/>
              </a:rPr>
              <a:t>you</a:t>
            </a:r>
            <a:r>
              <a:rPr lang="fr-FR" sz="1600" dirty="0">
                <a:latin typeface="Century Gothic" panose="020B0502020202020204" pitchFamily="34" charset="0"/>
              </a:rPr>
              <a:t> </a:t>
            </a:r>
            <a:r>
              <a:rPr lang="fr-FR" sz="1400" baseline="-25000" dirty="0">
                <a:latin typeface="Century Gothic" panose="020B0502020202020204" pitchFamily="34" charset="0"/>
              </a:rPr>
              <a:t>(</a:t>
            </a:r>
            <a:r>
              <a:rPr lang="fr-FR" sz="1400" baseline="-25000" dirty="0" err="1">
                <a:latin typeface="Century Gothic" panose="020B0502020202020204" pitchFamily="34" charset="0"/>
              </a:rPr>
              <a:t>sing</a:t>
            </a:r>
            <a:r>
              <a:rPr lang="fr-FR" sz="1400" baseline="-25000" dirty="0">
                <a:latin typeface="Century Gothic" panose="020B0502020202020204" pitchFamily="34" charset="0"/>
              </a:rPr>
              <a:t>.) </a:t>
            </a:r>
            <a:r>
              <a:rPr lang="fr-FR" sz="1600" dirty="0">
                <a:latin typeface="Century Gothic" panose="020B0502020202020204" pitchFamily="34" charset="0"/>
              </a:rPr>
              <a:t>won/have won</a:t>
            </a:r>
            <a:br>
              <a:rPr lang="fr-FR" sz="1600" dirty="0">
                <a:latin typeface="Century Gothic" panose="020B0502020202020204" pitchFamily="34" charset="0"/>
              </a:rPr>
            </a:br>
            <a:r>
              <a:rPr lang="fr-FR" sz="1600" dirty="0">
                <a:latin typeface="Century Gothic" panose="020B0502020202020204" pitchFamily="34" charset="0"/>
              </a:rPr>
              <a:t>il/elle a gagné		</a:t>
            </a:r>
            <a:r>
              <a:rPr lang="fr-FR" sz="1600" dirty="0" err="1">
                <a:latin typeface="Century Gothic" panose="020B0502020202020204" pitchFamily="34" charset="0"/>
              </a:rPr>
              <a:t>he</a:t>
            </a:r>
            <a:r>
              <a:rPr lang="fr-FR" sz="1600" dirty="0">
                <a:latin typeface="Century Gothic" panose="020B0502020202020204" pitchFamily="34" charset="0"/>
              </a:rPr>
              <a:t>/</a:t>
            </a:r>
            <a:r>
              <a:rPr lang="fr-FR" sz="1600" dirty="0" err="1">
                <a:latin typeface="Century Gothic" panose="020B0502020202020204" pitchFamily="34" charset="0"/>
              </a:rPr>
              <a:t>she</a:t>
            </a:r>
            <a:r>
              <a:rPr lang="fr-FR" sz="1600" dirty="0">
                <a:latin typeface="Century Gothic" panose="020B0502020202020204" pitchFamily="34" charset="0"/>
              </a:rPr>
              <a:t> won/has won</a:t>
            </a:r>
          </a:p>
          <a:p>
            <a:pPr algn="l">
              <a:spcAft>
                <a:spcPts val="800"/>
              </a:spcAft>
            </a:pPr>
            <a:r>
              <a:rPr lang="fr-FR" sz="1600" dirty="0">
                <a:latin typeface="Century Gothic" panose="020B0502020202020204" pitchFamily="34" charset="0"/>
              </a:rPr>
              <a:t>And the plural </a:t>
            </a:r>
            <a:r>
              <a:rPr lang="fr-FR" sz="1600" dirty="0" err="1">
                <a:latin typeface="Century Gothic" panose="020B0502020202020204" pitchFamily="34" charset="0"/>
              </a:rPr>
              <a:t>forms</a:t>
            </a:r>
            <a:r>
              <a:rPr lang="fr-FR" sz="1600" dirty="0">
                <a:latin typeface="Century Gothic" panose="020B0502020202020204" pitchFamily="34" charset="0"/>
              </a:rPr>
              <a:t> are:</a:t>
            </a:r>
          </a:p>
          <a:p>
            <a:pPr algn="l">
              <a:spcAft>
                <a:spcPts val="800"/>
              </a:spcAft>
            </a:pPr>
            <a:r>
              <a:rPr lang="fr-FR" sz="1600" dirty="0">
                <a:latin typeface="Century Gothic" panose="020B0502020202020204" pitchFamily="34" charset="0"/>
              </a:rPr>
              <a:t>nous avons gagné		</a:t>
            </a:r>
            <a:r>
              <a:rPr lang="fr-FR" sz="1600" dirty="0" err="1">
                <a:latin typeface="Century Gothic" panose="020B0502020202020204" pitchFamily="34" charset="0"/>
              </a:rPr>
              <a:t>we</a:t>
            </a:r>
            <a:r>
              <a:rPr lang="fr-FR" sz="1600" dirty="0">
                <a:latin typeface="Century Gothic" panose="020B0502020202020204" pitchFamily="34" charset="0"/>
              </a:rPr>
              <a:t> won/have won</a:t>
            </a:r>
            <a:br>
              <a:rPr lang="fr-FR" sz="1600" dirty="0">
                <a:latin typeface="Century Gothic" panose="020B0502020202020204" pitchFamily="34" charset="0"/>
              </a:rPr>
            </a:br>
            <a:r>
              <a:rPr lang="fr-FR" sz="1600" dirty="0">
                <a:latin typeface="Century Gothic" panose="020B0502020202020204" pitchFamily="34" charset="0"/>
              </a:rPr>
              <a:t>vous avez gagné		</a:t>
            </a:r>
            <a:r>
              <a:rPr lang="fr-FR" sz="1600" dirty="0" err="1">
                <a:latin typeface="Century Gothic" panose="020B0502020202020204" pitchFamily="34" charset="0"/>
              </a:rPr>
              <a:t>you</a:t>
            </a:r>
            <a:r>
              <a:rPr lang="fr-FR" sz="1600" dirty="0">
                <a:latin typeface="Century Gothic" panose="020B0502020202020204" pitchFamily="34" charset="0"/>
              </a:rPr>
              <a:t> </a:t>
            </a:r>
            <a:r>
              <a:rPr lang="fr-FR" sz="1400" baseline="-25000" dirty="0">
                <a:latin typeface="Century Gothic" panose="020B0502020202020204" pitchFamily="34" charset="0"/>
              </a:rPr>
              <a:t>(pl.) </a:t>
            </a:r>
            <a:r>
              <a:rPr lang="fr-FR" sz="1600" dirty="0">
                <a:latin typeface="Century Gothic" panose="020B0502020202020204" pitchFamily="34" charset="0"/>
              </a:rPr>
              <a:t>won/have won</a:t>
            </a:r>
            <a:br>
              <a:rPr lang="fr-FR" sz="1600" dirty="0">
                <a:latin typeface="Century Gothic" panose="020B0502020202020204" pitchFamily="34" charset="0"/>
              </a:rPr>
            </a:br>
            <a:r>
              <a:rPr lang="fr-FR" sz="1600" dirty="0">
                <a:latin typeface="Century Gothic" panose="020B0502020202020204" pitchFamily="34" charset="0"/>
              </a:rPr>
              <a:t>ils/elles ont gagné		</a:t>
            </a:r>
            <a:r>
              <a:rPr lang="fr-FR" sz="1600" dirty="0" err="1">
                <a:latin typeface="Century Gothic" panose="020B0502020202020204" pitchFamily="34" charset="0"/>
              </a:rPr>
              <a:t>they</a:t>
            </a:r>
            <a:r>
              <a:rPr lang="fr-FR" sz="1600" dirty="0">
                <a:latin typeface="Century Gothic" panose="020B0502020202020204" pitchFamily="34" charset="0"/>
              </a:rPr>
              <a:t> won/have won</a:t>
            </a:r>
          </a:p>
        </p:txBody>
      </p:sp>
      <p:sp>
        <p:nvSpPr>
          <p:cNvPr id="3" name="Rounded Rectangular Callout 2">
            <a:extLst>
              <a:ext uri="{FF2B5EF4-FFF2-40B4-BE49-F238E27FC236}">
                <a16:creationId xmlns:a16="http://schemas.microsoft.com/office/drawing/2014/main" id="{9170E725-3521-474A-A717-357E1ABB983C}"/>
              </a:ext>
            </a:extLst>
          </p:cNvPr>
          <p:cNvSpPr/>
          <p:nvPr/>
        </p:nvSpPr>
        <p:spPr>
          <a:xfrm>
            <a:off x="5015906" y="1239834"/>
            <a:ext cx="1707356" cy="927269"/>
          </a:xfrm>
          <a:prstGeom prst="wedgeRoundRectCallout">
            <a:avLst>
              <a:gd name="adj1" fmla="val -58490"/>
              <a:gd name="adj2" fmla="val -23015"/>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defTabSz="914400"/>
            <a:r>
              <a:rPr lang="en-US" sz="1600" kern="0" dirty="0">
                <a:latin typeface="Century Gothic" panose="020F0302020204030204"/>
              </a:rPr>
              <a:t>present tense of </a:t>
            </a:r>
            <a:r>
              <a:rPr lang="en-US" sz="1600" kern="0" dirty="0" err="1">
                <a:latin typeface="Century Gothic" panose="020F0302020204030204"/>
              </a:rPr>
              <a:t>avoir</a:t>
            </a:r>
            <a:r>
              <a:rPr lang="en-US" sz="1600" kern="0" dirty="0">
                <a:latin typeface="Century Gothic" panose="020F0302020204030204"/>
              </a:rPr>
              <a:t> + past participle</a:t>
            </a:r>
          </a:p>
        </p:txBody>
      </p:sp>
      <p:pic>
        <p:nvPicPr>
          <p:cNvPr id="13" name="Picture 12">
            <a:extLst>
              <a:ext uri="{FF2B5EF4-FFF2-40B4-BE49-F238E27FC236}">
                <a16:creationId xmlns:a16="http://schemas.microsoft.com/office/drawing/2014/main" id="{5C8E6469-EAFA-4652-B3D0-FC32BB7DAB5E}"/>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72711" y="2256816"/>
            <a:ext cx="838153" cy="1053866"/>
          </a:xfrm>
          <a:prstGeom prst="rect">
            <a:avLst/>
          </a:prstGeom>
        </p:spPr>
      </p:pic>
      <p:sp>
        <p:nvSpPr>
          <p:cNvPr id="8" name="Title 20">
            <a:extLst>
              <a:ext uri="{FF2B5EF4-FFF2-40B4-BE49-F238E27FC236}">
                <a16:creationId xmlns:a16="http://schemas.microsoft.com/office/drawing/2014/main" id="{67B6CDEA-BA60-409B-87B3-9F9327398BFE}"/>
              </a:ext>
            </a:extLst>
          </p:cNvPr>
          <p:cNvSpPr txBox="1">
            <a:spLocks/>
          </p:cNvSpPr>
          <p:nvPr/>
        </p:nvSpPr>
        <p:spPr bwMode="auto">
          <a:xfrm>
            <a:off x="90835" y="2906711"/>
            <a:ext cx="4806616"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The perfect tense of verbs like </a:t>
            </a:r>
            <a:r>
              <a:rPr lang="en-GB" sz="1800" b="1" i="1" kern="0" dirty="0">
                <a:solidFill>
                  <a:srgbClr val="000000"/>
                </a:solidFill>
                <a:latin typeface="Century Gothic" panose="020B0502020202020204" pitchFamily="34" charset="0"/>
                <a:cs typeface="Calibri" panose="020F0502020204030204" pitchFamily="34" charset="0"/>
              </a:rPr>
              <a:t>prendre</a:t>
            </a:r>
            <a:endParaRPr lang="fr-FR" kern="0" dirty="0"/>
          </a:p>
        </p:txBody>
      </p:sp>
      <p:sp>
        <p:nvSpPr>
          <p:cNvPr id="9" name="TextBox 8">
            <a:extLst>
              <a:ext uri="{FF2B5EF4-FFF2-40B4-BE49-F238E27FC236}">
                <a16:creationId xmlns:a16="http://schemas.microsoft.com/office/drawing/2014/main" id="{05579EA6-B4E2-4227-ABD3-852E83512DB7}"/>
              </a:ext>
            </a:extLst>
          </p:cNvPr>
          <p:cNvSpPr txBox="1"/>
          <p:nvPr/>
        </p:nvSpPr>
        <p:spPr>
          <a:xfrm>
            <a:off x="90835" y="3241388"/>
            <a:ext cx="6588966" cy="1661993"/>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rPr>
              <a:t>The past participle of ‘</a:t>
            </a:r>
            <a:r>
              <a:rPr kumimoji="0" lang="en-US" sz="1600" b="1" u="none" strike="noStrike" kern="1200" cap="none" spc="0" normalizeH="0" baseline="0" noProof="0" dirty="0">
                <a:ln>
                  <a:noFill/>
                </a:ln>
                <a:effectLst/>
                <a:uLnTx/>
                <a:uFillTx/>
                <a:latin typeface="Century Gothic" panose="020B0502020202020204" pitchFamily="34" charset="0"/>
              </a:rPr>
              <a:t>prendre’</a:t>
            </a:r>
            <a:r>
              <a:rPr kumimoji="0" lang="en-US" sz="1600" b="0" i="0" u="none" strike="noStrike" kern="1200" cap="none" spc="0" normalizeH="0" baseline="0" noProof="0" dirty="0">
                <a:ln>
                  <a:noFill/>
                </a:ln>
                <a:effectLst/>
                <a:uLnTx/>
                <a:uFillTx/>
                <a:latin typeface="Century Gothic" panose="020B0502020202020204" pitchFamily="34" charset="0"/>
              </a:rPr>
              <a:t> is ‘</a:t>
            </a:r>
            <a:r>
              <a:rPr kumimoji="0" lang="en-US" sz="1600" b="1" u="none" strike="noStrike" kern="1200" cap="none" spc="0" normalizeH="0" baseline="0" noProof="0" dirty="0">
                <a:ln>
                  <a:noFill/>
                </a:ln>
                <a:effectLst/>
                <a:uLnTx/>
                <a:uFillTx/>
                <a:latin typeface="Century Gothic" panose="020B0502020202020204" pitchFamily="34" charset="0"/>
              </a:rPr>
              <a:t>pris’</a:t>
            </a:r>
            <a:r>
              <a:rPr kumimoji="0" lang="en-US" sz="1600" b="0" i="0" u="none" strike="noStrike" kern="1200" cap="none" spc="0" normalizeH="0" baseline="0" noProof="0" dirty="0">
                <a:ln>
                  <a:noFill/>
                </a:ln>
                <a:effectLst/>
                <a:uLnTx/>
                <a:uFillTx/>
                <a:latin typeface="Century Gothic" panose="020B0502020202020204" pitchFamily="34" charset="0"/>
              </a:rPr>
              <a:t>:</a:t>
            </a:r>
            <a:endParaRPr lang="en-US" sz="1600" dirty="0">
              <a:latin typeface="Century Gothic" panose="020B0502020202020204" pitchFamily="34" charset="0"/>
            </a:endParaRPr>
          </a:p>
          <a:p>
            <a:pPr marL="0" marR="0" lvl="0" indent="0" algn="l" defTabSz="914400" rtl="0" eaLnBrk="1" fontAlgn="auto" latinLnBrk="0" hangingPunct="1">
              <a:spcBef>
                <a:spcPts val="0"/>
              </a:spcBef>
              <a:spcAft>
                <a:spcPts val="80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rPr>
              <a:t>je</a:t>
            </a:r>
            <a:r>
              <a:rPr kumimoji="0" lang="en-US" sz="1600" b="0" i="0" u="none" strike="noStrike" kern="1200" cap="none" spc="0" normalizeH="0" noProof="0" dirty="0">
                <a:ln>
                  <a:noFill/>
                </a:ln>
                <a:effectLst/>
                <a:uLnTx/>
                <a:uFillTx/>
                <a:latin typeface="Century Gothic" panose="020B0502020202020204" pitchFamily="34" charset="0"/>
              </a:rPr>
              <a:t> </a:t>
            </a:r>
            <a:r>
              <a:rPr kumimoji="0" lang="en-US" sz="1600" b="1" i="0" u="none" strike="noStrike" kern="1200" cap="none" spc="0" normalizeH="0" noProof="0" dirty="0" err="1">
                <a:ln>
                  <a:noFill/>
                </a:ln>
                <a:effectLst/>
                <a:uLnTx/>
                <a:uFillTx/>
                <a:latin typeface="Century Gothic" panose="020B0502020202020204" pitchFamily="34" charset="0"/>
              </a:rPr>
              <a:t>prends</a:t>
            </a:r>
            <a:r>
              <a:rPr kumimoji="0" lang="en-US" sz="1600" b="0" i="0" u="none" strike="noStrike" kern="1200" cap="none" spc="0" normalizeH="0" noProof="0" dirty="0">
                <a:ln>
                  <a:noFill/>
                </a:ln>
                <a:effectLst/>
                <a:uLnTx/>
                <a:uFillTx/>
                <a:latin typeface="Century Gothic" panose="020B0502020202020204" pitchFamily="34" charset="0"/>
              </a:rPr>
              <a:t> (I take/am taking)		</a:t>
            </a:r>
            <a:r>
              <a:rPr kumimoji="0" lang="en-US" sz="1600" b="0" i="0" u="none" strike="noStrike" kern="1200" cap="none" spc="0" normalizeH="0" noProof="0" dirty="0" err="1">
                <a:ln>
                  <a:noFill/>
                </a:ln>
                <a:effectLst/>
                <a:uLnTx/>
                <a:uFillTx/>
                <a:latin typeface="Century Gothic" panose="020B0502020202020204" pitchFamily="34" charset="0"/>
                <a:sym typeface="Wingdings" pitchFamily="2" charset="2"/>
              </a:rPr>
              <a:t>j’</a:t>
            </a:r>
            <a:r>
              <a:rPr kumimoji="0" lang="en-US" sz="1600" b="1" i="0" u="none" strike="noStrike" kern="1200" cap="none" spc="0" normalizeH="0" noProof="0" dirty="0" err="1">
                <a:ln>
                  <a:noFill/>
                </a:ln>
                <a:effectLst/>
                <a:uLnTx/>
                <a:uFillTx/>
                <a:latin typeface="Century Gothic" panose="020B0502020202020204" pitchFamily="34" charset="0"/>
                <a:sym typeface="Wingdings" pitchFamily="2" charset="2"/>
              </a:rPr>
              <a:t>ai</a:t>
            </a:r>
            <a:r>
              <a:rPr kumimoji="0" lang="en-US" sz="1600" b="0" i="0" u="none" strike="noStrike" kern="1200" cap="none" spc="0" normalizeH="0" noProof="0" dirty="0">
                <a:ln>
                  <a:noFill/>
                </a:ln>
                <a:effectLst/>
                <a:uLnTx/>
                <a:uFillTx/>
                <a:latin typeface="Century Gothic" panose="020B0502020202020204" pitchFamily="34" charset="0"/>
                <a:sym typeface="Wingdings" pitchFamily="2" charset="2"/>
              </a:rPr>
              <a:t> </a:t>
            </a:r>
            <a:r>
              <a:rPr kumimoji="0" lang="en-US" sz="1600" b="1" i="0" u="none" strike="noStrike" kern="1200" cap="none" spc="0" normalizeH="0" noProof="0" dirty="0">
                <a:ln>
                  <a:noFill/>
                </a:ln>
                <a:effectLst/>
                <a:uLnTx/>
                <a:uFillTx/>
                <a:latin typeface="Century Gothic" panose="020B0502020202020204" pitchFamily="34" charset="0"/>
                <a:sym typeface="Wingdings" pitchFamily="2" charset="2"/>
              </a:rPr>
              <a:t>pris</a:t>
            </a:r>
            <a:r>
              <a:rPr kumimoji="0" lang="en-US" sz="1600" b="0" i="0" u="none" strike="noStrike" kern="1200" cap="none" spc="0" normalizeH="0" noProof="0" dirty="0">
                <a:ln>
                  <a:noFill/>
                </a:ln>
                <a:effectLst/>
                <a:uLnTx/>
                <a:uFillTx/>
                <a:latin typeface="Century Gothic" panose="020B0502020202020204" pitchFamily="34" charset="0"/>
                <a:sym typeface="Wingdings" pitchFamily="2" charset="2"/>
              </a:rPr>
              <a:t> (I took/have taken)</a:t>
            </a:r>
          </a:p>
          <a:p>
            <a:pPr marL="0" marR="0" lvl="0" indent="0" algn="l" defTabSz="914400" rtl="0" eaLnBrk="1" fontAlgn="auto" latinLnBrk="0" hangingPunct="1">
              <a:spcBef>
                <a:spcPts val="0"/>
              </a:spcBef>
              <a:spcAft>
                <a:spcPts val="800"/>
              </a:spcAft>
              <a:buClrTx/>
              <a:buSzTx/>
              <a:buFontTx/>
              <a:buNone/>
              <a:tabLst/>
              <a:defRPr/>
            </a:pPr>
            <a:r>
              <a:rPr lang="en-US" sz="1600" dirty="0">
                <a:latin typeface="Century Gothic" panose="020B0502020202020204" pitchFamily="34" charset="0"/>
                <a:sym typeface="Wingdings" pitchFamily="2" charset="2"/>
              </a:rPr>
              <a:t>With other verbs like </a:t>
            </a:r>
            <a:r>
              <a:rPr lang="en-US" sz="1600" b="1" dirty="0">
                <a:latin typeface="Century Gothic" panose="020B0502020202020204" pitchFamily="34" charset="0"/>
                <a:sym typeface="Wingdings" pitchFamily="2" charset="2"/>
              </a:rPr>
              <a:t>prendre</a:t>
            </a:r>
            <a:r>
              <a:rPr lang="en-US" sz="1600" dirty="0">
                <a:latin typeface="Century Gothic" panose="020B0502020202020204" pitchFamily="34" charset="0"/>
                <a:sym typeface="Wingdings" pitchFamily="2" charset="2"/>
              </a:rPr>
              <a:t>,</a:t>
            </a:r>
            <a:r>
              <a:rPr lang="en-US" sz="1600" b="1" dirty="0">
                <a:latin typeface="Century Gothic" panose="020B0502020202020204" pitchFamily="34" charset="0"/>
                <a:sym typeface="Wingdings" pitchFamily="2" charset="2"/>
              </a:rPr>
              <a:t> </a:t>
            </a:r>
            <a:r>
              <a:rPr lang="en-US" sz="1600" dirty="0">
                <a:latin typeface="Century Gothic" panose="020B0502020202020204" pitchFamily="34" charset="0"/>
                <a:sym typeface="Wingdings" pitchFamily="2" charset="2"/>
              </a:rPr>
              <a:t>the past participle ends in </a:t>
            </a:r>
            <a:r>
              <a:rPr lang="en-US" sz="1600" b="1" dirty="0">
                <a:latin typeface="Century Gothic" panose="020B0502020202020204" pitchFamily="34" charset="0"/>
                <a:sym typeface="Wingdings" pitchFamily="2" charset="2"/>
              </a:rPr>
              <a:t>-pris</a:t>
            </a:r>
            <a:r>
              <a:rPr lang="en-US" sz="1600" dirty="0">
                <a:latin typeface="Century Gothic" panose="020B0502020202020204" pitchFamily="34" charset="0"/>
                <a:sym typeface="Wingdings" pitchFamily="2" charset="2"/>
              </a:rPr>
              <a:t>: </a:t>
            </a:r>
            <a:endParaRPr kumimoji="0" lang="en-US" sz="1600" b="0" i="0" u="none" strike="noStrike" kern="1200" cap="none" spc="0" normalizeH="0" noProof="0" dirty="0">
              <a:ln>
                <a:noFill/>
              </a:ln>
              <a:effectLst/>
              <a:uLnTx/>
              <a:uFillTx/>
              <a:latin typeface="Century Gothic" panose="020B0502020202020204" pitchFamily="34" charset="0"/>
              <a:sym typeface="Wingdings" pitchFamily="2" charset="2"/>
            </a:endParaRPr>
          </a:p>
          <a:p>
            <a:pPr marL="0" marR="0" lvl="0" indent="0" algn="l" defTabSz="914400" rtl="0" eaLnBrk="1" fontAlgn="auto" latinLnBrk="0" hangingPunct="1">
              <a:spcBef>
                <a:spcPts val="0"/>
              </a:spcBef>
              <a:spcAft>
                <a:spcPts val="800"/>
              </a:spcAft>
              <a:buClrTx/>
              <a:buSzTx/>
              <a:buFontTx/>
              <a:buNone/>
              <a:tabLst/>
              <a:defRPr/>
            </a:pPr>
            <a:r>
              <a:rPr lang="en-US" sz="1600" dirty="0" err="1">
                <a:latin typeface="Century Gothic" panose="020B0502020202020204" pitchFamily="34" charset="0"/>
                <a:sym typeface="Wingdings" pitchFamily="2" charset="2"/>
              </a:rPr>
              <a:t>tu</a:t>
            </a:r>
            <a:r>
              <a:rPr lang="en-US" sz="1600" dirty="0">
                <a:latin typeface="Century Gothic" panose="020B0502020202020204" pitchFamily="34" charset="0"/>
                <a:sym typeface="Wingdings" pitchFamily="2" charset="2"/>
              </a:rPr>
              <a:t> </a:t>
            </a:r>
            <a:r>
              <a:rPr lang="en-US" sz="1600" b="1" noProof="0" dirty="0">
                <a:latin typeface="Century Gothic" panose="020B0502020202020204" pitchFamily="34" charset="0"/>
                <a:sym typeface="Wingdings" pitchFamily="2" charset="2"/>
              </a:rPr>
              <a:t>as </a:t>
            </a:r>
            <a:r>
              <a:rPr lang="en-US" sz="1600" b="1" noProof="0" dirty="0" err="1">
                <a:latin typeface="Century Gothic" panose="020B0502020202020204" pitchFamily="34" charset="0"/>
                <a:sym typeface="Wingdings" pitchFamily="2" charset="2"/>
              </a:rPr>
              <a:t>appris</a:t>
            </a:r>
            <a:r>
              <a:rPr lang="en-US" sz="1600" b="1" noProof="0" dirty="0">
                <a:latin typeface="Century Gothic" panose="020B0502020202020204" pitchFamily="34" charset="0"/>
                <a:sym typeface="Wingdings" pitchFamily="2" charset="2"/>
              </a:rPr>
              <a:t> </a:t>
            </a:r>
            <a:r>
              <a:rPr lang="en-US" sz="1600" noProof="0" dirty="0">
                <a:latin typeface="Century Gothic" panose="020B0502020202020204" pitchFamily="34" charset="0"/>
                <a:sym typeface="Wingdings" pitchFamily="2" charset="2"/>
              </a:rPr>
              <a:t>(</a:t>
            </a:r>
            <a:r>
              <a:rPr lang="en-US" sz="1600" dirty="0">
                <a:latin typeface="Century Gothic" panose="020B0502020202020204" pitchFamily="34" charset="0"/>
                <a:sym typeface="Wingdings" pitchFamily="2" charset="2"/>
              </a:rPr>
              <a:t>you</a:t>
            </a:r>
            <a:r>
              <a:rPr lang="en-US" sz="1600" noProof="0" dirty="0">
                <a:latin typeface="Century Gothic" panose="020B0502020202020204" pitchFamily="34" charset="0"/>
                <a:sym typeface="Wingdings" pitchFamily="2" charset="2"/>
              </a:rPr>
              <a:t> learnt/have learnt)</a:t>
            </a:r>
            <a:br>
              <a:rPr lang="en-US" sz="1600" noProof="0" dirty="0">
                <a:latin typeface="Century Gothic" panose="020B0502020202020204" pitchFamily="34" charset="0"/>
                <a:sym typeface="Wingdings" pitchFamily="2" charset="2"/>
              </a:rPr>
            </a:br>
            <a:r>
              <a:rPr lang="en-US" sz="1600" dirty="0">
                <a:latin typeface="Century Gothic" panose="020B0502020202020204" pitchFamily="34" charset="0"/>
                <a:sym typeface="Wingdings" pitchFamily="2" charset="2"/>
              </a:rPr>
              <a:t>il </a:t>
            </a:r>
            <a:r>
              <a:rPr kumimoji="0" lang="en-US" sz="1600" b="1" i="0" u="none" strike="noStrike" kern="1200" cap="none" spc="0" normalizeH="0" dirty="0">
                <a:ln>
                  <a:noFill/>
                </a:ln>
                <a:effectLst/>
                <a:uLnTx/>
                <a:uFillTx/>
                <a:latin typeface="Century Gothic" panose="020B0502020202020204" pitchFamily="34" charset="0"/>
                <a:sym typeface="Wingdings" pitchFamily="2" charset="2"/>
              </a:rPr>
              <a:t>a </a:t>
            </a:r>
            <a:r>
              <a:rPr kumimoji="0" lang="en-US" sz="1600" b="1" i="0" u="none" strike="noStrike" kern="1200" cap="none" spc="0" normalizeH="0" dirty="0" err="1">
                <a:ln>
                  <a:noFill/>
                </a:ln>
                <a:effectLst/>
                <a:uLnTx/>
                <a:uFillTx/>
                <a:latin typeface="Century Gothic" panose="020B0502020202020204" pitchFamily="34" charset="0"/>
                <a:sym typeface="Wingdings" pitchFamily="2" charset="2"/>
              </a:rPr>
              <a:t>compris</a:t>
            </a:r>
            <a:r>
              <a:rPr kumimoji="0" lang="en-US" sz="1600" b="1" i="0" u="none" strike="noStrike" kern="1200" cap="none" spc="0" normalizeH="0" dirty="0">
                <a:ln>
                  <a:noFill/>
                </a:ln>
                <a:effectLst/>
                <a:uLnTx/>
                <a:uFillTx/>
                <a:latin typeface="Century Gothic" panose="020B0502020202020204" pitchFamily="34" charset="0"/>
                <a:sym typeface="Wingdings" pitchFamily="2" charset="2"/>
              </a:rPr>
              <a:t> </a:t>
            </a:r>
            <a:r>
              <a:rPr kumimoji="0" lang="en-US" sz="1600" b="0" i="0" u="none" strike="noStrike" kern="1200" cap="none" spc="0" normalizeH="0" dirty="0">
                <a:ln>
                  <a:noFill/>
                </a:ln>
                <a:effectLst/>
                <a:uLnTx/>
                <a:uFillTx/>
                <a:latin typeface="Century Gothic" panose="020B0502020202020204" pitchFamily="34" charset="0"/>
                <a:sym typeface="Wingdings" pitchFamily="2" charset="2"/>
              </a:rPr>
              <a:t>(he understood/has understood)</a:t>
            </a:r>
            <a:r>
              <a:rPr lang="en-US" dirty="0">
                <a:solidFill>
                  <a:srgbClr val="203864"/>
                </a:solidFill>
                <a:latin typeface="Century Gothic" panose="020B0502020202020204" pitchFamily="34" charset="0"/>
                <a:sym typeface="Wingdings" pitchFamily="2" charset="2"/>
              </a:rPr>
              <a:t>	</a:t>
            </a:r>
            <a:endParaRPr kumimoji="0" lang="en-US" b="0" i="0" u="none" strike="noStrike" kern="1200" cap="none" spc="0" normalizeH="0" dirty="0">
              <a:ln>
                <a:noFill/>
              </a:ln>
              <a:solidFill>
                <a:srgbClr val="203864"/>
              </a:solidFill>
              <a:effectLst/>
              <a:uLnTx/>
              <a:uFillTx/>
              <a:latin typeface="Century Gothic" panose="020B0502020202020204" pitchFamily="34" charset="0"/>
              <a:sym typeface="Wingdings" pitchFamily="2" charset="2"/>
            </a:endParaRPr>
          </a:p>
        </p:txBody>
      </p:sp>
      <p:sp>
        <p:nvSpPr>
          <p:cNvPr id="19" name="Title 20">
            <a:extLst>
              <a:ext uri="{FF2B5EF4-FFF2-40B4-BE49-F238E27FC236}">
                <a16:creationId xmlns:a16="http://schemas.microsoft.com/office/drawing/2014/main" id="{A0CA5167-7881-F74D-8EBA-3919F322A41D}"/>
              </a:ext>
            </a:extLst>
          </p:cNvPr>
          <p:cNvSpPr txBox="1">
            <a:spLocks/>
          </p:cNvSpPr>
          <p:nvPr/>
        </p:nvSpPr>
        <p:spPr bwMode="auto">
          <a:xfrm>
            <a:off x="90835" y="4949204"/>
            <a:ext cx="2676428"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Possessive adjectives</a:t>
            </a:r>
            <a:endParaRPr lang="fr-FR" kern="0" dirty="0"/>
          </a:p>
        </p:txBody>
      </p:sp>
      <p:sp>
        <p:nvSpPr>
          <p:cNvPr id="20" name="TextBox 19">
            <a:extLst>
              <a:ext uri="{FF2B5EF4-FFF2-40B4-BE49-F238E27FC236}">
                <a16:creationId xmlns:a16="http://schemas.microsoft.com/office/drawing/2014/main" id="{16890B39-61CF-3E48-99C8-B759FD08FC26}"/>
              </a:ext>
            </a:extLst>
          </p:cNvPr>
          <p:cNvSpPr txBox="1"/>
          <p:nvPr/>
        </p:nvSpPr>
        <p:spPr>
          <a:xfrm>
            <a:off x="90835" y="5230812"/>
            <a:ext cx="6569219" cy="584775"/>
          </a:xfrm>
          <a:prstGeom prst="rect">
            <a:avLst/>
          </a:prstGeom>
          <a:noFill/>
        </p:spPr>
        <p:txBody>
          <a:bodyPr wrap="square">
            <a:spAutoFit/>
          </a:bodyPr>
          <a:lstStyle/>
          <a:p>
            <a:pPr algn="l"/>
            <a:r>
              <a:rPr lang="fr-FR" sz="1600" dirty="0">
                <a:latin typeface="Century Gothic" panose="020B0502020202020204" pitchFamily="34" charset="0"/>
              </a:rPr>
              <a:t>Possessive adjectives </a:t>
            </a:r>
            <a:r>
              <a:rPr lang="fr-FR" sz="1600" dirty="0" err="1">
                <a:latin typeface="Century Gothic" panose="020B0502020202020204" pitchFamily="34" charset="0"/>
              </a:rPr>
              <a:t>say</a:t>
            </a:r>
            <a:r>
              <a:rPr lang="fr-FR" sz="1600" dirty="0">
                <a:latin typeface="Century Gothic" panose="020B0502020202020204" pitchFamily="34" charset="0"/>
              </a:rPr>
              <a:t> </a:t>
            </a:r>
            <a:r>
              <a:rPr lang="fr-FR" sz="1600" dirty="0" err="1">
                <a:latin typeface="Century Gothic" panose="020B0502020202020204" pitchFamily="34" charset="0"/>
              </a:rPr>
              <a:t>who</a:t>
            </a:r>
            <a:r>
              <a:rPr lang="fr-FR" sz="1600" dirty="0">
                <a:latin typeface="Century Gothic" panose="020B0502020202020204" pitchFamily="34" charset="0"/>
              </a:rPr>
              <a:t> </a:t>
            </a:r>
            <a:r>
              <a:rPr lang="fr-FR" sz="1600" dirty="0" err="1">
                <a:latin typeface="Century Gothic" panose="020B0502020202020204" pitchFamily="34" charset="0"/>
              </a:rPr>
              <a:t>things</a:t>
            </a:r>
            <a:r>
              <a:rPr lang="fr-FR" sz="1600" dirty="0">
                <a:latin typeface="Century Gothic" panose="020B0502020202020204" pitchFamily="34" charset="0"/>
              </a:rPr>
              <a:t> </a:t>
            </a:r>
            <a:r>
              <a:rPr lang="fr-FR" sz="1600" dirty="0" err="1">
                <a:latin typeface="Century Gothic" panose="020B0502020202020204" pitchFamily="34" charset="0"/>
              </a:rPr>
              <a:t>belong</a:t>
            </a:r>
            <a:r>
              <a:rPr lang="fr-FR" sz="1600" dirty="0">
                <a:latin typeface="Century Gothic" panose="020B0502020202020204" pitchFamily="34" charset="0"/>
              </a:rPr>
              <a:t> to. </a:t>
            </a:r>
            <a:r>
              <a:rPr lang="fr-FR" sz="1600" dirty="0" err="1">
                <a:latin typeface="Century Gothic" panose="020B0502020202020204" pitchFamily="34" charset="0"/>
              </a:rPr>
              <a:t>They</a:t>
            </a:r>
            <a:r>
              <a:rPr lang="fr-FR" sz="1600" dirty="0">
                <a:latin typeface="Century Gothic" panose="020B0502020202020204" pitchFamily="34" charset="0"/>
              </a:rPr>
              <a:t> change to </a:t>
            </a:r>
            <a:r>
              <a:rPr lang="fr-FR" sz="1600" dirty="0" err="1">
                <a:latin typeface="Century Gothic" panose="020B0502020202020204" pitchFamily="34" charset="0"/>
              </a:rPr>
              <a:t>agree</a:t>
            </a:r>
            <a:r>
              <a:rPr lang="fr-FR" sz="1600" dirty="0">
                <a:latin typeface="Century Gothic" panose="020B0502020202020204" pitchFamily="34" charset="0"/>
              </a:rPr>
              <a:t> </a:t>
            </a:r>
            <a:r>
              <a:rPr lang="fr-FR" sz="1600" dirty="0" err="1">
                <a:latin typeface="Century Gothic" panose="020B0502020202020204" pitchFamily="34" charset="0"/>
              </a:rPr>
              <a:t>with</a:t>
            </a:r>
            <a:r>
              <a:rPr lang="fr-FR" sz="1600" dirty="0">
                <a:latin typeface="Century Gothic" panose="020B0502020202020204" pitchFamily="34" charset="0"/>
              </a:rPr>
              <a:t> the </a:t>
            </a:r>
            <a:r>
              <a:rPr lang="fr-FR" sz="1600" dirty="0" err="1">
                <a:latin typeface="Century Gothic" panose="020B0502020202020204" pitchFamily="34" charset="0"/>
              </a:rPr>
              <a:t>gender</a:t>
            </a:r>
            <a:r>
              <a:rPr lang="fr-FR" sz="1600" dirty="0">
                <a:latin typeface="Century Gothic" panose="020B0502020202020204" pitchFamily="34" charset="0"/>
              </a:rPr>
              <a:t> and </a:t>
            </a:r>
            <a:r>
              <a:rPr lang="fr-FR" sz="1600" dirty="0" err="1">
                <a:latin typeface="Century Gothic" panose="020B0502020202020204" pitchFamily="34" charset="0"/>
              </a:rPr>
              <a:t>number</a:t>
            </a:r>
            <a:r>
              <a:rPr lang="fr-FR" sz="1600" dirty="0">
                <a:latin typeface="Century Gothic" panose="020B0502020202020204" pitchFamily="34" charset="0"/>
              </a:rPr>
              <a:t> of the </a:t>
            </a:r>
            <a:r>
              <a:rPr lang="fr-FR" sz="1600" dirty="0" err="1">
                <a:latin typeface="Century Gothic" panose="020B0502020202020204" pitchFamily="34" charset="0"/>
              </a:rPr>
              <a:t>noun</a:t>
            </a:r>
            <a:r>
              <a:rPr lang="fr-FR" sz="1600" dirty="0">
                <a:latin typeface="Century Gothic" panose="020B0502020202020204" pitchFamily="34" charset="0"/>
              </a:rPr>
              <a:t>.</a:t>
            </a:r>
          </a:p>
        </p:txBody>
      </p:sp>
      <p:graphicFrame>
        <p:nvGraphicFramePr>
          <p:cNvPr id="21" name="Table 13">
            <a:extLst>
              <a:ext uri="{FF2B5EF4-FFF2-40B4-BE49-F238E27FC236}">
                <a16:creationId xmlns:a16="http://schemas.microsoft.com/office/drawing/2014/main" id="{4ECDB04D-68E2-D345-B9D0-B7EA97D8DC30}"/>
              </a:ext>
            </a:extLst>
          </p:cNvPr>
          <p:cNvGraphicFramePr>
            <a:graphicFrameLocks noGrp="1"/>
          </p:cNvGraphicFramePr>
          <p:nvPr>
            <p:extLst>
              <p:ext uri="{D42A27DB-BD31-4B8C-83A1-F6EECF244321}">
                <p14:modId xmlns:p14="http://schemas.microsoft.com/office/powerpoint/2010/main" val="364158198"/>
              </p:ext>
            </p:extLst>
          </p:nvPr>
        </p:nvGraphicFramePr>
        <p:xfrm>
          <a:off x="90835" y="5861410"/>
          <a:ext cx="6290915" cy="3048000"/>
        </p:xfrm>
        <a:graphic>
          <a:graphicData uri="http://schemas.openxmlformats.org/drawingml/2006/table">
            <a:tbl>
              <a:tblPr firstRow="1" bandRow="1">
                <a:tableStyleId>{5940675A-B579-460E-94D1-54222C63F5DA}</a:tableStyleId>
              </a:tblPr>
              <a:tblGrid>
                <a:gridCol w="1137890">
                  <a:extLst>
                    <a:ext uri="{9D8B030D-6E8A-4147-A177-3AD203B41FA5}">
                      <a16:colId xmlns:a16="http://schemas.microsoft.com/office/drawing/2014/main" val="3276560670"/>
                    </a:ext>
                  </a:extLst>
                </a:gridCol>
                <a:gridCol w="1276350">
                  <a:extLst>
                    <a:ext uri="{9D8B030D-6E8A-4147-A177-3AD203B41FA5}">
                      <a16:colId xmlns:a16="http://schemas.microsoft.com/office/drawing/2014/main" val="1248740001"/>
                    </a:ext>
                  </a:extLst>
                </a:gridCol>
                <a:gridCol w="1381125">
                  <a:extLst>
                    <a:ext uri="{9D8B030D-6E8A-4147-A177-3AD203B41FA5}">
                      <a16:colId xmlns:a16="http://schemas.microsoft.com/office/drawing/2014/main" val="1297843238"/>
                    </a:ext>
                  </a:extLst>
                </a:gridCol>
                <a:gridCol w="1209675">
                  <a:extLst>
                    <a:ext uri="{9D8B030D-6E8A-4147-A177-3AD203B41FA5}">
                      <a16:colId xmlns:a16="http://schemas.microsoft.com/office/drawing/2014/main" val="1559546025"/>
                    </a:ext>
                  </a:extLst>
                </a:gridCol>
                <a:gridCol w="1285875">
                  <a:extLst>
                    <a:ext uri="{9D8B030D-6E8A-4147-A177-3AD203B41FA5}">
                      <a16:colId xmlns:a16="http://schemas.microsoft.com/office/drawing/2014/main" val="211087621"/>
                    </a:ext>
                  </a:extLst>
                </a:gridCol>
              </a:tblGrid>
              <a:tr h="370840">
                <a:tc>
                  <a:txBody>
                    <a:bodyPr/>
                    <a:lstStyle/>
                    <a:p>
                      <a:endParaRPr lang="fr-FR" sz="1600">
                        <a:latin typeface="Century Gothic" panose="020B0502020202020204" pitchFamily="34" charset="0"/>
                      </a:endParaRPr>
                    </a:p>
                  </a:txBody>
                  <a:tcPr/>
                </a:tc>
                <a:tc>
                  <a:txBody>
                    <a:bodyPr/>
                    <a:lstStyle/>
                    <a:p>
                      <a:pPr algn="ctr"/>
                      <a:r>
                        <a:rPr lang="fr-FR" sz="1600" b="1" dirty="0">
                          <a:latin typeface="Century Gothic" panose="020B0502020202020204" pitchFamily="34" charset="0"/>
                        </a:rPr>
                        <a:t>(m.) </a:t>
                      </a:r>
                      <a:r>
                        <a:rPr lang="fr-FR" sz="1600" b="1" dirty="0" err="1">
                          <a:latin typeface="Century Gothic" panose="020B0502020202020204" pitchFamily="34" charset="0"/>
                        </a:rPr>
                        <a:t>noun</a:t>
                      </a:r>
                      <a:endParaRPr lang="fr-FR" sz="1600" b="1" dirty="0">
                        <a:latin typeface="Century Gothic" panose="020B0502020202020204" pitchFamily="34" charset="0"/>
                      </a:endParaRPr>
                    </a:p>
                  </a:txBody>
                  <a:tcPr/>
                </a:tc>
                <a:tc>
                  <a:txBody>
                    <a:bodyPr/>
                    <a:lstStyle/>
                    <a:p>
                      <a:pPr algn="ctr"/>
                      <a:r>
                        <a:rPr lang="fr-FR" sz="1600" b="1" dirty="0">
                          <a:latin typeface="Century Gothic" panose="020B0502020202020204" pitchFamily="34" charset="0"/>
                        </a:rPr>
                        <a:t>(f.) </a:t>
                      </a:r>
                      <a:r>
                        <a:rPr lang="fr-FR" sz="1600" b="1" dirty="0" err="1">
                          <a:latin typeface="Century Gothic" panose="020B0502020202020204" pitchFamily="34" charset="0"/>
                        </a:rPr>
                        <a:t>noun</a:t>
                      </a:r>
                      <a:endParaRPr lang="fr-FR" sz="1600" b="1" dirty="0">
                        <a:latin typeface="Century Gothic" panose="020B0502020202020204" pitchFamily="34" charset="0"/>
                      </a:endParaRPr>
                    </a:p>
                  </a:txBody>
                  <a:tcPr/>
                </a:tc>
                <a:tc>
                  <a:txBody>
                    <a:bodyPr/>
                    <a:lstStyle/>
                    <a:p>
                      <a:pPr algn="ctr"/>
                      <a:r>
                        <a:rPr lang="fr-FR" sz="1600" b="1" dirty="0">
                          <a:latin typeface="Century Gothic" panose="020B0502020202020204" pitchFamily="34" charset="0"/>
                        </a:rPr>
                        <a:t>(f.) </a:t>
                      </a:r>
                      <a:r>
                        <a:rPr lang="fr-FR" sz="1600" b="1" dirty="0" err="1">
                          <a:latin typeface="Century Gothic" panose="020B0502020202020204" pitchFamily="34" charset="0"/>
                        </a:rPr>
                        <a:t>noun</a:t>
                      </a:r>
                      <a:r>
                        <a:rPr lang="fr-FR" sz="1600" b="1" dirty="0">
                          <a:latin typeface="Century Gothic" panose="020B0502020202020204" pitchFamily="34" charset="0"/>
                        </a:rPr>
                        <a:t> </a:t>
                      </a:r>
                      <a:r>
                        <a:rPr lang="fr-FR" sz="1600" b="1" dirty="0" err="1">
                          <a:latin typeface="Century Gothic" panose="020B0502020202020204" pitchFamily="34" charset="0"/>
                        </a:rPr>
                        <a:t>before</a:t>
                      </a:r>
                      <a:r>
                        <a:rPr lang="fr-FR" sz="1600" b="1" dirty="0">
                          <a:latin typeface="Century Gothic" panose="020B0502020202020204" pitchFamily="34" charset="0"/>
                        </a:rPr>
                        <a:t> a </a:t>
                      </a:r>
                      <a:r>
                        <a:rPr lang="fr-FR" sz="1600" b="1" dirty="0" err="1">
                          <a:latin typeface="Century Gothic" panose="020B0502020202020204" pitchFamily="34" charset="0"/>
                        </a:rPr>
                        <a:t>vowel</a:t>
                      </a:r>
                      <a:r>
                        <a:rPr lang="fr-FR" sz="1600" b="1" dirty="0">
                          <a:latin typeface="Century Gothic" panose="020B0502020202020204" pitchFamily="34" charset="0"/>
                        </a:rPr>
                        <a:t>/h</a:t>
                      </a:r>
                    </a:p>
                  </a:txBody>
                  <a:tcPr/>
                </a:tc>
                <a:tc>
                  <a:txBody>
                    <a:bodyPr/>
                    <a:lstStyle/>
                    <a:p>
                      <a:pPr algn="ctr"/>
                      <a:r>
                        <a:rPr lang="fr-FR" sz="1600" b="1" dirty="0">
                          <a:latin typeface="Century Gothic" panose="020B0502020202020204" pitchFamily="34" charset="0"/>
                        </a:rPr>
                        <a:t>(</a:t>
                      </a:r>
                      <a:r>
                        <a:rPr lang="fr-FR" sz="1600" b="1" dirty="0" err="1">
                          <a:latin typeface="Century Gothic" panose="020B0502020202020204" pitchFamily="34" charset="0"/>
                        </a:rPr>
                        <a:t>m.f</a:t>
                      </a:r>
                      <a:r>
                        <a:rPr lang="fr-FR" sz="1600" b="1" dirty="0">
                          <a:latin typeface="Century Gothic" panose="020B0502020202020204" pitchFamily="34" charset="0"/>
                        </a:rPr>
                        <a:t>. pl.) </a:t>
                      </a:r>
                      <a:r>
                        <a:rPr lang="fr-FR" sz="1600" b="1" dirty="0" err="1">
                          <a:latin typeface="Century Gothic" panose="020B0502020202020204" pitchFamily="34" charset="0"/>
                        </a:rPr>
                        <a:t>noun</a:t>
                      </a:r>
                      <a:endParaRPr lang="fr-FR" sz="1600" b="1" dirty="0">
                        <a:latin typeface="Century Gothic" panose="020B0502020202020204" pitchFamily="34" charset="0"/>
                      </a:endParaRPr>
                    </a:p>
                  </a:txBody>
                  <a:tcPr/>
                </a:tc>
                <a:extLst>
                  <a:ext uri="{0D108BD9-81ED-4DB2-BD59-A6C34878D82A}">
                    <a16:rowId xmlns:a16="http://schemas.microsoft.com/office/drawing/2014/main" val="358438090"/>
                  </a:ext>
                </a:extLst>
              </a:tr>
              <a:tr h="370840">
                <a:tc>
                  <a:txBody>
                    <a:bodyPr/>
                    <a:lstStyle/>
                    <a:p>
                      <a:r>
                        <a:rPr lang="fr-FR" sz="1600" b="1" dirty="0" err="1">
                          <a:latin typeface="Century Gothic" panose="020B0502020202020204" pitchFamily="34" charset="0"/>
                        </a:rPr>
                        <a:t>my</a:t>
                      </a:r>
                      <a:endParaRPr lang="fr-FR" sz="1600" b="1" dirty="0">
                        <a:latin typeface="Century Gothic" panose="020B0502020202020204" pitchFamily="34" charset="0"/>
                      </a:endParaRPr>
                    </a:p>
                  </a:txBody>
                  <a:tcPr/>
                </a:tc>
                <a:tc>
                  <a:txBody>
                    <a:bodyPr/>
                    <a:lstStyle/>
                    <a:p>
                      <a:r>
                        <a:rPr lang="fr-FR" sz="1600" dirty="0">
                          <a:latin typeface="Century Gothic" panose="020B0502020202020204" pitchFamily="34" charset="0"/>
                        </a:rPr>
                        <a:t>mon père</a:t>
                      </a:r>
                    </a:p>
                  </a:txBody>
                  <a:tcPr/>
                </a:tc>
                <a:tc>
                  <a:txBody>
                    <a:bodyPr/>
                    <a:lstStyle/>
                    <a:p>
                      <a:r>
                        <a:rPr lang="fr-FR" sz="1600" dirty="0">
                          <a:latin typeface="Century Gothic" panose="020B0502020202020204" pitchFamily="34" charset="0"/>
                        </a:rPr>
                        <a:t>ma mère</a:t>
                      </a:r>
                    </a:p>
                  </a:txBody>
                  <a:tcPr/>
                </a:tc>
                <a:tc>
                  <a:txBody>
                    <a:bodyPr/>
                    <a:lstStyle/>
                    <a:p>
                      <a:r>
                        <a:rPr lang="fr-FR" sz="1600" dirty="0">
                          <a:latin typeface="Century Gothic" panose="020B0502020202020204" pitchFamily="34" charset="0"/>
                        </a:rPr>
                        <a:t>mon amie</a:t>
                      </a:r>
                    </a:p>
                  </a:txBody>
                  <a:tcPr/>
                </a:tc>
                <a:tc>
                  <a:txBody>
                    <a:bodyPr/>
                    <a:lstStyle/>
                    <a:p>
                      <a:r>
                        <a:rPr lang="fr-FR" sz="1600" dirty="0">
                          <a:latin typeface="Century Gothic" panose="020B0502020202020204" pitchFamily="34" charset="0"/>
                        </a:rPr>
                        <a:t>mes livres</a:t>
                      </a:r>
                    </a:p>
                  </a:txBody>
                  <a:tcPr/>
                </a:tc>
                <a:extLst>
                  <a:ext uri="{0D108BD9-81ED-4DB2-BD59-A6C34878D82A}">
                    <a16:rowId xmlns:a16="http://schemas.microsoft.com/office/drawing/2014/main" val="318640332"/>
                  </a:ext>
                </a:extLst>
              </a:tr>
              <a:tr h="370840">
                <a:tc>
                  <a:txBody>
                    <a:bodyPr/>
                    <a:lstStyle/>
                    <a:p>
                      <a:r>
                        <a:rPr lang="fr-FR" sz="1600" b="1" dirty="0" err="1">
                          <a:latin typeface="Century Gothic" panose="020B0502020202020204" pitchFamily="34" charset="0"/>
                        </a:rPr>
                        <a:t>your</a:t>
                      </a:r>
                      <a:r>
                        <a:rPr lang="fr-FR" sz="1600" b="1" dirty="0">
                          <a:latin typeface="Century Gothic" panose="020B0502020202020204" pitchFamily="34" charset="0"/>
                        </a:rPr>
                        <a:t> </a:t>
                      </a:r>
                      <a:r>
                        <a:rPr lang="fr-FR" sz="1400" b="1" baseline="-25000" dirty="0">
                          <a:latin typeface="Century Gothic" panose="020B0502020202020204" pitchFamily="34" charset="0"/>
                        </a:rPr>
                        <a:t>(</a:t>
                      </a:r>
                      <a:r>
                        <a:rPr lang="fr-FR" sz="1400" b="1" baseline="-25000" dirty="0" err="1">
                          <a:latin typeface="Century Gothic" panose="020B0502020202020204" pitchFamily="34" charset="0"/>
                        </a:rPr>
                        <a:t>sing</a:t>
                      </a:r>
                      <a:r>
                        <a:rPr lang="fr-FR" sz="1400" b="1" baseline="-25000" dirty="0">
                          <a:latin typeface="Century Gothic" panose="020B0502020202020204" pitchFamily="34" charset="0"/>
                        </a:rPr>
                        <a:t>.)</a:t>
                      </a:r>
                    </a:p>
                  </a:txBody>
                  <a:tcPr/>
                </a:tc>
                <a:tc>
                  <a:txBody>
                    <a:bodyPr/>
                    <a:lstStyle/>
                    <a:p>
                      <a:r>
                        <a:rPr lang="fr-FR" sz="1600" dirty="0">
                          <a:latin typeface="Century Gothic" panose="020B0502020202020204" pitchFamily="34" charset="0"/>
                        </a:rPr>
                        <a:t>ton père</a:t>
                      </a:r>
                    </a:p>
                  </a:txBody>
                  <a:tcPr/>
                </a:tc>
                <a:tc>
                  <a:txBody>
                    <a:bodyPr/>
                    <a:lstStyle/>
                    <a:p>
                      <a:r>
                        <a:rPr lang="fr-FR" sz="1600" dirty="0">
                          <a:latin typeface="Century Gothic" panose="020B0502020202020204" pitchFamily="34" charset="0"/>
                        </a:rPr>
                        <a:t>ta mère</a:t>
                      </a:r>
                    </a:p>
                  </a:txBody>
                  <a:tcPr/>
                </a:tc>
                <a:tc>
                  <a:txBody>
                    <a:bodyPr/>
                    <a:lstStyle/>
                    <a:p>
                      <a:r>
                        <a:rPr lang="fr-FR" sz="1600" dirty="0">
                          <a:latin typeface="Century Gothic" panose="020B0502020202020204" pitchFamily="34" charset="0"/>
                        </a:rPr>
                        <a:t>ton amie</a:t>
                      </a:r>
                    </a:p>
                  </a:txBody>
                  <a:tcPr/>
                </a:tc>
                <a:tc>
                  <a:txBody>
                    <a:bodyPr/>
                    <a:lstStyle/>
                    <a:p>
                      <a:r>
                        <a:rPr lang="fr-FR" sz="1600" dirty="0">
                          <a:latin typeface="Century Gothic" panose="020B0502020202020204" pitchFamily="34" charset="0"/>
                        </a:rPr>
                        <a:t>tes livres</a:t>
                      </a:r>
                    </a:p>
                  </a:txBody>
                  <a:tcPr/>
                </a:tc>
                <a:extLst>
                  <a:ext uri="{0D108BD9-81ED-4DB2-BD59-A6C34878D82A}">
                    <a16:rowId xmlns:a16="http://schemas.microsoft.com/office/drawing/2014/main" val="3723961808"/>
                  </a:ext>
                </a:extLst>
              </a:tr>
              <a:tr h="370840">
                <a:tc>
                  <a:txBody>
                    <a:bodyPr/>
                    <a:lstStyle/>
                    <a:p>
                      <a:r>
                        <a:rPr lang="fr-FR" sz="1600" b="1" dirty="0" err="1">
                          <a:latin typeface="Century Gothic" panose="020B0502020202020204" pitchFamily="34" charset="0"/>
                        </a:rPr>
                        <a:t>his</a:t>
                      </a:r>
                      <a:r>
                        <a:rPr lang="fr-FR" sz="1600" b="1" dirty="0">
                          <a:latin typeface="Century Gothic" panose="020B0502020202020204" pitchFamily="34" charset="0"/>
                        </a:rPr>
                        <a:t>/</a:t>
                      </a:r>
                      <a:r>
                        <a:rPr lang="fr-FR" sz="1600" b="1" dirty="0" err="1">
                          <a:latin typeface="Century Gothic" panose="020B0502020202020204" pitchFamily="34" charset="0"/>
                        </a:rPr>
                        <a:t>her</a:t>
                      </a:r>
                      <a:endParaRPr lang="fr-FR" sz="1600" b="1" dirty="0">
                        <a:latin typeface="Century Gothic" panose="020B0502020202020204" pitchFamily="34" charset="0"/>
                      </a:endParaRPr>
                    </a:p>
                  </a:txBody>
                  <a:tcPr/>
                </a:tc>
                <a:tc>
                  <a:txBody>
                    <a:bodyPr/>
                    <a:lstStyle/>
                    <a:p>
                      <a:r>
                        <a:rPr lang="fr-FR" sz="1600" dirty="0">
                          <a:latin typeface="Century Gothic" panose="020B0502020202020204" pitchFamily="34" charset="0"/>
                        </a:rPr>
                        <a:t>son père</a:t>
                      </a:r>
                    </a:p>
                  </a:txBody>
                  <a:tcPr/>
                </a:tc>
                <a:tc>
                  <a:txBody>
                    <a:bodyPr/>
                    <a:lstStyle/>
                    <a:p>
                      <a:r>
                        <a:rPr lang="fr-FR" sz="1600" dirty="0">
                          <a:latin typeface="Century Gothic" panose="020B0502020202020204" pitchFamily="34" charset="0"/>
                        </a:rPr>
                        <a:t>ta mère</a:t>
                      </a:r>
                    </a:p>
                  </a:txBody>
                  <a:tcPr/>
                </a:tc>
                <a:tc>
                  <a:txBody>
                    <a:bodyPr/>
                    <a:lstStyle/>
                    <a:p>
                      <a:r>
                        <a:rPr lang="fr-FR" sz="1600" dirty="0">
                          <a:latin typeface="Century Gothic" panose="020B0502020202020204" pitchFamily="34" charset="0"/>
                        </a:rPr>
                        <a:t>son amie</a:t>
                      </a:r>
                    </a:p>
                  </a:txBody>
                  <a:tcPr/>
                </a:tc>
                <a:tc>
                  <a:txBody>
                    <a:bodyPr/>
                    <a:lstStyle/>
                    <a:p>
                      <a:r>
                        <a:rPr lang="fr-FR" sz="1600" dirty="0">
                          <a:latin typeface="Century Gothic" panose="020B0502020202020204" pitchFamily="34" charset="0"/>
                        </a:rPr>
                        <a:t>ses livres</a:t>
                      </a:r>
                    </a:p>
                  </a:txBody>
                  <a:tcPr/>
                </a:tc>
                <a:extLst>
                  <a:ext uri="{0D108BD9-81ED-4DB2-BD59-A6C34878D82A}">
                    <a16:rowId xmlns:a16="http://schemas.microsoft.com/office/drawing/2014/main" val="2333686789"/>
                  </a:ext>
                </a:extLst>
              </a:tr>
              <a:tr h="370840">
                <a:tc>
                  <a:txBody>
                    <a:bodyPr/>
                    <a:lstStyle/>
                    <a:p>
                      <a:r>
                        <a:rPr lang="fr-FR" sz="1600" b="1" dirty="0" err="1">
                          <a:latin typeface="Century Gothic" panose="020B0502020202020204" pitchFamily="34" charset="0"/>
                        </a:rPr>
                        <a:t>our</a:t>
                      </a:r>
                      <a:endParaRPr lang="fr-FR" sz="1600" b="1" dirty="0">
                        <a:latin typeface="Century Gothic" panose="020B0502020202020204" pitchFamily="34" charset="0"/>
                      </a:endParaRPr>
                    </a:p>
                  </a:txBody>
                  <a:tcPr/>
                </a:tc>
                <a:tc>
                  <a:txBody>
                    <a:bodyPr/>
                    <a:lstStyle/>
                    <a:p>
                      <a:r>
                        <a:rPr lang="fr-FR" sz="1600" dirty="0">
                          <a:latin typeface="Century Gothic" panose="020B0502020202020204" pitchFamily="34" charset="0"/>
                        </a:rPr>
                        <a:t>notre père</a:t>
                      </a:r>
                    </a:p>
                  </a:txBody>
                  <a:tcPr/>
                </a:tc>
                <a:tc>
                  <a:txBody>
                    <a:bodyPr/>
                    <a:lstStyle/>
                    <a:p>
                      <a:r>
                        <a:rPr lang="fr-FR" sz="1600" dirty="0">
                          <a:latin typeface="Century Gothic" panose="020B0502020202020204" pitchFamily="34" charset="0"/>
                        </a:rPr>
                        <a:t>notre mère</a:t>
                      </a:r>
                    </a:p>
                  </a:txBody>
                  <a:tcPr/>
                </a:tc>
                <a:tc>
                  <a:txBody>
                    <a:bodyPr/>
                    <a:lstStyle/>
                    <a:p>
                      <a:endParaRPr lang="fr-FR" sz="1600" dirty="0">
                        <a:latin typeface="Century Gothic" panose="020B0502020202020204" pitchFamily="34" charset="0"/>
                      </a:endParaRPr>
                    </a:p>
                  </a:txBody>
                  <a:tcPr>
                    <a:solidFill>
                      <a:schemeClr val="bg1">
                        <a:lumMod val="85000"/>
                      </a:schemeClr>
                    </a:solidFill>
                  </a:tcPr>
                </a:tc>
                <a:tc>
                  <a:txBody>
                    <a:bodyPr/>
                    <a:lstStyle/>
                    <a:p>
                      <a:r>
                        <a:rPr lang="fr-FR" sz="1600" dirty="0">
                          <a:latin typeface="Century Gothic" panose="020B0502020202020204" pitchFamily="34" charset="0"/>
                        </a:rPr>
                        <a:t>nos livres</a:t>
                      </a:r>
                    </a:p>
                  </a:txBody>
                  <a:tcPr/>
                </a:tc>
                <a:extLst>
                  <a:ext uri="{0D108BD9-81ED-4DB2-BD59-A6C34878D82A}">
                    <a16:rowId xmlns:a16="http://schemas.microsoft.com/office/drawing/2014/main" val="2576396708"/>
                  </a:ext>
                </a:extLst>
              </a:tr>
              <a:tr h="370840">
                <a:tc>
                  <a:txBody>
                    <a:bodyPr/>
                    <a:lstStyle/>
                    <a:p>
                      <a:r>
                        <a:rPr lang="fr-FR" sz="1600" b="1" dirty="0" err="1">
                          <a:latin typeface="Century Gothic" panose="020B0502020202020204" pitchFamily="34" charset="0"/>
                        </a:rPr>
                        <a:t>your</a:t>
                      </a:r>
                      <a:r>
                        <a:rPr lang="fr-FR" sz="1600" b="1" dirty="0">
                          <a:latin typeface="Century Gothic" panose="020B0502020202020204" pitchFamily="34" charset="0"/>
                        </a:rPr>
                        <a:t> </a:t>
                      </a:r>
                      <a:r>
                        <a:rPr lang="fr-FR" sz="1400" b="1" baseline="-25000" dirty="0">
                          <a:latin typeface="Century Gothic" panose="020B0502020202020204" pitchFamily="34" charset="0"/>
                        </a:rPr>
                        <a:t>(pl.)</a:t>
                      </a:r>
                    </a:p>
                  </a:txBody>
                  <a:tcPr/>
                </a:tc>
                <a:tc>
                  <a:txBody>
                    <a:bodyPr/>
                    <a:lstStyle/>
                    <a:p>
                      <a:r>
                        <a:rPr lang="fr-FR" sz="1600" dirty="0">
                          <a:latin typeface="Century Gothic" panose="020B0502020202020204" pitchFamily="34" charset="0"/>
                        </a:rPr>
                        <a:t>votre père</a:t>
                      </a:r>
                    </a:p>
                  </a:txBody>
                  <a:tcPr/>
                </a:tc>
                <a:tc>
                  <a:txBody>
                    <a:bodyPr/>
                    <a:lstStyle/>
                    <a:p>
                      <a:r>
                        <a:rPr lang="fr-FR" sz="1600" dirty="0">
                          <a:latin typeface="Century Gothic" panose="020B0502020202020204" pitchFamily="34" charset="0"/>
                        </a:rPr>
                        <a:t>votre mère</a:t>
                      </a:r>
                    </a:p>
                  </a:txBody>
                  <a:tcPr/>
                </a:tc>
                <a:tc>
                  <a:txBody>
                    <a:bodyPr/>
                    <a:lstStyle/>
                    <a:p>
                      <a:endParaRPr lang="fr-FR" sz="1600" dirty="0">
                        <a:latin typeface="Century Gothic" panose="020B0502020202020204" pitchFamily="34" charset="0"/>
                      </a:endParaRPr>
                    </a:p>
                  </a:txBody>
                  <a:tcPr>
                    <a:solidFill>
                      <a:schemeClr val="bg1">
                        <a:lumMod val="85000"/>
                      </a:schemeClr>
                    </a:solidFill>
                  </a:tcPr>
                </a:tc>
                <a:tc>
                  <a:txBody>
                    <a:bodyPr/>
                    <a:lstStyle/>
                    <a:p>
                      <a:r>
                        <a:rPr lang="fr-FR" sz="1600" dirty="0">
                          <a:latin typeface="Century Gothic" panose="020B0502020202020204" pitchFamily="34" charset="0"/>
                        </a:rPr>
                        <a:t>vos livres</a:t>
                      </a:r>
                    </a:p>
                  </a:txBody>
                  <a:tcPr/>
                </a:tc>
                <a:extLst>
                  <a:ext uri="{0D108BD9-81ED-4DB2-BD59-A6C34878D82A}">
                    <a16:rowId xmlns:a16="http://schemas.microsoft.com/office/drawing/2014/main" val="1252781875"/>
                  </a:ext>
                </a:extLst>
              </a:tr>
              <a:tr h="370840">
                <a:tc>
                  <a:txBody>
                    <a:bodyPr/>
                    <a:lstStyle/>
                    <a:p>
                      <a:r>
                        <a:rPr lang="fr-FR" sz="1600" b="1" dirty="0" err="1">
                          <a:latin typeface="Century Gothic" panose="020B0502020202020204" pitchFamily="34" charset="0"/>
                        </a:rPr>
                        <a:t>their</a:t>
                      </a:r>
                      <a:endParaRPr lang="fr-FR" sz="1600" b="1" dirty="0">
                        <a:latin typeface="Century Gothic" panose="020B0502020202020204" pitchFamily="34" charset="0"/>
                      </a:endParaRPr>
                    </a:p>
                  </a:txBody>
                  <a:tcPr/>
                </a:tc>
                <a:tc>
                  <a:txBody>
                    <a:bodyPr/>
                    <a:lstStyle/>
                    <a:p>
                      <a:r>
                        <a:rPr lang="fr-FR" sz="1600" dirty="0">
                          <a:latin typeface="Century Gothic" panose="020B0502020202020204" pitchFamily="34" charset="0"/>
                        </a:rPr>
                        <a:t>leur père</a:t>
                      </a:r>
                    </a:p>
                  </a:txBody>
                  <a:tcPr/>
                </a:tc>
                <a:tc>
                  <a:txBody>
                    <a:bodyPr/>
                    <a:lstStyle/>
                    <a:p>
                      <a:r>
                        <a:rPr lang="fr-FR" sz="1600" dirty="0">
                          <a:latin typeface="Century Gothic" panose="020B0502020202020204" pitchFamily="34" charset="0"/>
                        </a:rPr>
                        <a:t>leur mère</a:t>
                      </a:r>
                    </a:p>
                  </a:txBody>
                  <a:tcPr/>
                </a:tc>
                <a:tc>
                  <a:txBody>
                    <a:bodyPr/>
                    <a:lstStyle/>
                    <a:p>
                      <a:endParaRPr lang="fr-FR" sz="1600" dirty="0">
                        <a:latin typeface="Century Gothic" panose="020B0502020202020204" pitchFamily="34" charset="0"/>
                      </a:endParaRPr>
                    </a:p>
                  </a:txBody>
                  <a:tcPr>
                    <a:solidFill>
                      <a:schemeClr val="bg1">
                        <a:lumMod val="85000"/>
                      </a:schemeClr>
                    </a:solidFill>
                  </a:tcPr>
                </a:tc>
                <a:tc>
                  <a:txBody>
                    <a:bodyPr/>
                    <a:lstStyle/>
                    <a:p>
                      <a:r>
                        <a:rPr lang="fr-FR" sz="1600" dirty="0">
                          <a:latin typeface="Century Gothic" panose="020B0502020202020204" pitchFamily="34" charset="0"/>
                        </a:rPr>
                        <a:t>vos livres</a:t>
                      </a:r>
                    </a:p>
                  </a:txBody>
                  <a:tcPr/>
                </a:tc>
                <a:extLst>
                  <a:ext uri="{0D108BD9-81ED-4DB2-BD59-A6C34878D82A}">
                    <a16:rowId xmlns:a16="http://schemas.microsoft.com/office/drawing/2014/main" val="444150728"/>
                  </a:ext>
                </a:extLst>
              </a:tr>
            </a:tbl>
          </a:graphicData>
        </a:graphic>
      </p:graphicFrame>
      <p:sp>
        <p:nvSpPr>
          <p:cNvPr id="22" name="Slide Number Placeholder 1">
            <a:extLst>
              <a:ext uri="{FF2B5EF4-FFF2-40B4-BE49-F238E27FC236}">
                <a16:creationId xmlns:a16="http://schemas.microsoft.com/office/drawing/2014/main" id="{556AB97A-464B-9441-9982-944A2C99DE01}"/>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36</a:t>
            </a:r>
          </a:p>
        </p:txBody>
      </p:sp>
    </p:spTree>
    <p:extLst>
      <p:ext uri="{BB962C8B-B14F-4D97-AF65-F5344CB8AC3E}">
        <p14:creationId xmlns:p14="http://schemas.microsoft.com/office/powerpoint/2010/main" val="497224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a:extLst>
              <a:ext uri="{FF2B5EF4-FFF2-40B4-BE49-F238E27FC236}">
                <a16:creationId xmlns:a16="http://schemas.microsoft.com/office/drawing/2014/main" id="{2452E3C6-CA36-483F-8D31-D1D6FED73504}"/>
              </a:ext>
            </a:extLst>
          </p:cNvPr>
          <p:cNvSpPr txBox="1">
            <a:spLocks/>
          </p:cNvSpPr>
          <p:nvPr/>
        </p:nvSpPr>
        <p:spPr bwMode="auto">
          <a:xfrm>
            <a:off x="102869" y="156331"/>
            <a:ext cx="2435794"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Inversion questions</a:t>
            </a:r>
            <a:endParaRPr lang="fr-FR" kern="0" dirty="0"/>
          </a:p>
        </p:txBody>
      </p:sp>
      <p:sp>
        <p:nvSpPr>
          <p:cNvPr id="18" name="Title 17">
            <a:extLst>
              <a:ext uri="{FF2B5EF4-FFF2-40B4-BE49-F238E27FC236}">
                <a16:creationId xmlns:a16="http://schemas.microsoft.com/office/drawing/2014/main" id="{DFB2C35E-74B7-44CE-A918-4BD11ACAEABF}"/>
              </a:ext>
              <a:ext uri="{C183D7F6-B498-43B3-948B-1728B52AA6E4}">
                <adec:decorative xmlns:adec="http://schemas.microsoft.com/office/drawing/2017/decorative" val="1"/>
              </a:ext>
            </a:extLst>
          </p:cNvPr>
          <p:cNvSpPr>
            <a:spLocks noGrp="1"/>
          </p:cNvSpPr>
          <p:nvPr>
            <p:ph type="title" idx="4294967295"/>
          </p:nvPr>
        </p:nvSpPr>
        <p:spPr>
          <a:xfrm>
            <a:off x="342900" y="-1231082"/>
            <a:ext cx="6172200" cy="1524000"/>
          </a:xfrm>
        </p:spPr>
        <p:txBody>
          <a:bodyPr/>
          <a:lstStyle/>
          <a:p>
            <a:r>
              <a:rPr lang="fr-FR" dirty="0"/>
              <a:t>Inversion questions</a:t>
            </a:r>
          </a:p>
        </p:txBody>
      </p:sp>
      <p:sp>
        <p:nvSpPr>
          <p:cNvPr id="6" name="Rectangle 5">
            <a:extLst>
              <a:ext uri="{FF2B5EF4-FFF2-40B4-BE49-F238E27FC236}">
                <a16:creationId xmlns:a16="http://schemas.microsoft.com/office/drawing/2014/main" id="{26F3D074-C384-4F8C-99C9-97F766A436D0}"/>
              </a:ext>
            </a:extLst>
          </p:cNvPr>
          <p:cNvSpPr/>
          <p:nvPr/>
        </p:nvSpPr>
        <p:spPr>
          <a:xfrm>
            <a:off x="5015906" y="9917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44610A57-C691-4555-A405-1458F9D052D5}"/>
              </a:ext>
            </a:extLst>
          </p:cNvPr>
          <p:cNvSpPr txBox="1"/>
          <p:nvPr/>
        </p:nvSpPr>
        <p:spPr>
          <a:xfrm>
            <a:off x="102869" y="445870"/>
            <a:ext cx="6569221" cy="2718693"/>
          </a:xfrm>
          <a:prstGeom prst="rect">
            <a:avLst/>
          </a:prstGeom>
          <a:noFill/>
        </p:spPr>
        <p:txBody>
          <a:bodyPr wrap="square">
            <a:spAutoFit/>
          </a:bodyPr>
          <a:lstStyle/>
          <a:p>
            <a:pPr lvl="0">
              <a:spcAft>
                <a:spcPts val="800"/>
              </a:spcAft>
              <a:defRPr/>
            </a:pPr>
            <a:r>
              <a:rPr lang="en-US" sz="1600" dirty="0">
                <a:latin typeface="Century Gothic" panose="020B0502020202020204" pitchFamily="34" charset="0"/>
              </a:rPr>
              <a:t>We can turn </a:t>
            </a:r>
            <a:r>
              <a:rPr lang="en-US" sz="1600" b="1" dirty="0">
                <a:latin typeface="Century Gothic" panose="020B0502020202020204" pitchFamily="34" charset="0"/>
              </a:rPr>
              <a:t>sentences with</a:t>
            </a:r>
            <a:r>
              <a:rPr lang="en-US" sz="1600" dirty="0">
                <a:latin typeface="Century Gothic" panose="020B0502020202020204" pitchFamily="34" charset="0"/>
              </a:rPr>
              <a:t> </a:t>
            </a:r>
            <a:r>
              <a:rPr lang="en-US" sz="1600" b="1" dirty="0">
                <a:latin typeface="Century Gothic" panose="020B0502020202020204" pitchFamily="34" charset="0"/>
              </a:rPr>
              <a:t>two verbs </a:t>
            </a:r>
            <a:r>
              <a:rPr lang="en-US" sz="1600" dirty="0">
                <a:latin typeface="Century Gothic" panose="020B0502020202020204" pitchFamily="34" charset="0"/>
              </a:rPr>
              <a:t>into</a:t>
            </a:r>
            <a:r>
              <a:rPr lang="en-US" sz="1600" b="1" dirty="0">
                <a:latin typeface="Century Gothic" panose="020B0502020202020204" pitchFamily="34" charset="0"/>
              </a:rPr>
              <a:t> questions </a:t>
            </a:r>
            <a:r>
              <a:rPr lang="en-US" sz="1600" dirty="0">
                <a:latin typeface="Century Gothic" panose="020B0502020202020204" pitchFamily="34" charset="0"/>
              </a:rPr>
              <a:t>by swapping the position of the </a:t>
            </a:r>
            <a:r>
              <a:rPr lang="en-US" sz="1600" b="1" dirty="0">
                <a:latin typeface="Century Gothic" panose="020B0502020202020204" pitchFamily="34" charset="0"/>
              </a:rPr>
              <a:t>subject pronoun </a:t>
            </a:r>
            <a:r>
              <a:rPr lang="en-US" sz="1600" dirty="0">
                <a:latin typeface="Century Gothic" panose="020B0502020202020204" pitchFamily="34" charset="0"/>
              </a:rPr>
              <a:t>and the </a:t>
            </a:r>
            <a:r>
              <a:rPr lang="en-US" sz="1600" b="1" dirty="0">
                <a:latin typeface="Century Gothic" panose="020B0502020202020204" pitchFamily="34" charset="0"/>
              </a:rPr>
              <a:t>verb in short form:</a:t>
            </a:r>
          </a:p>
          <a:p>
            <a:pPr lvl="0">
              <a:spcAft>
                <a:spcPts val="800"/>
              </a:spcAft>
              <a:defRPr/>
            </a:pPr>
            <a:r>
              <a:rPr lang="en-US" sz="1600" b="1" dirty="0">
                <a:latin typeface="Century Gothic" panose="020B0502020202020204" pitchFamily="34" charset="0"/>
              </a:rPr>
              <a:t>Statement: </a:t>
            </a:r>
            <a:r>
              <a:rPr lang="en-US" sz="1600" dirty="0">
                <a:latin typeface="Century Gothic" panose="020B0502020202020204" pitchFamily="34" charset="0"/>
              </a:rPr>
              <a:t>		</a:t>
            </a:r>
            <a:r>
              <a:rPr lang="en-US" sz="1600" b="1" dirty="0" err="1">
                <a:latin typeface="Century Gothic" panose="020B0502020202020204" pitchFamily="34" charset="0"/>
              </a:rPr>
              <a:t>Ils</a:t>
            </a:r>
            <a:r>
              <a:rPr lang="en-US" sz="1600" b="1" dirty="0">
                <a:latin typeface="Century Gothic" panose="020B0502020202020204" pitchFamily="34" charset="0"/>
              </a:rPr>
              <a:t> </a:t>
            </a:r>
            <a:r>
              <a:rPr lang="en-US" sz="1600" b="1" dirty="0" err="1">
                <a:latin typeface="Century Gothic" panose="020B0502020202020204" pitchFamily="34" charset="0"/>
              </a:rPr>
              <a:t>vont</a:t>
            </a:r>
            <a:r>
              <a:rPr lang="en-US" sz="1600" b="1" dirty="0">
                <a:latin typeface="Century Gothic" panose="020B0502020202020204" pitchFamily="34" charset="0"/>
              </a:rPr>
              <a:t> </a:t>
            </a:r>
            <a:r>
              <a:rPr lang="en-US" sz="1600" dirty="0" err="1">
                <a:latin typeface="Century Gothic" panose="020B0502020202020204" pitchFamily="34" charset="0"/>
              </a:rPr>
              <a:t>réussir</a:t>
            </a:r>
            <a:r>
              <a:rPr lang="en-US" sz="1600" dirty="0">
                <a:latin typeface="Century Gothic" panose="020B0502020202020204" pitchFamily="34" charset="0"/>
              </a:rPr>
              <a:t> </a:t>
            </a:r>
            <a:r>
              <a:rPr lang="en-US" sz="1600" dirty="0" err="1">
                <a:latin typeface="Century Gothic" panose="020B0502020202020204" pitchFamily="34" charset="0"/>
              </a:rPr>
              <a:t>l’examen</a:t>
            </a:r>
            <a:r>
              <a:rPr lang="en-US" sz="1600" dirty="0">
                <a:latin typeface="Century Gothic" panose="020B0502020202020204" pitchFamily="34" charset="0"/>
              </a:rPr>
              <a:t>. </a:t>
            </a:r>
            <a:br>
              <a:rPr lang="en-US" sz="1600" dirty="0">
                <a:latin typeface="Century Gothic" panose="020B0502020202020204" pitchFamily="34" charset="0"/>
              </a:rPr>
            </a:br>
            <a:r>
              <a:rPr lang="en-US" sz="1600" b="1" dirty="0">
                <a:latin typeface="Century Gothic" panose="020B0502020202020204" pitchFamily="34" charset="0"/>
              </a:rPr>
              <a:t>Question:		</a:t>
            </a:r>
            <a:r>
              <a:rPr lang="en-US" sz="1600" b="1" dirty="0" err="1">
                <a:latin typeface="Century Gothic" panose="020B0502020202020204" pitchFamily="34" charset="0"/>
              </a:rPr>
              <a:t>Vont</a:t>
            </a:r>
            <a:r>
              <a:rPr lang="en-US" sz="1600" dirty="0" err="1">
                <a:latin typeface="Century Gothic" panose="020B0502020202020204" pitchFamily="34" charset="0"/>
              </a:rPr>
              <a:t>-</a:t>
            </a:r>
            <a:r>
              <a:rPr lang="en-US" sz="1600" b="1" dirty="0" err="1">
                <a:latin typeface="Century Gothic" panose="020B0502020202020204" pitchFamily="34" charset="0"/>
              </a:rPr>
              <a:t>ils</a:t>
            </a:r>
            <a:r>
              <a:rPr lang="en-US" sz="1600" dirty="0">
                <a:latin typeface="Century Gothic" panose="020B0502020202020204" pitchFamily="34" charset="0"/>
              </a:rPr>
              <a:t> </a:t>
            </a:r>
            <a:r>
              <a:rPr lang="en-US" sz="1600" dirty="0" err="1">
                <a:latin typeface="Century Gothic" panose="020B0502020202020204" pitchFamily="34" charset="0"/>
              </a:rPr>
              <a:t>réussir</a:t>
            </a:r>
            <a:r>
              <a:rPr lang="en-US" sz="1600" dirty="0">
                <a:latin typeface="Century Gothic" panose="020B0502020202020204" pitchFamily="34" charset="0"/>
              </a:rPr>
              <a:t> </a:t>
            </a:r>
            <a:r>
              <a:rPr lang="en-US" sz="1600" dirty="0" err="1">
                <a:latin typeface="Century Gothic" panose="020B0502020202020204" pitchFamily="34" charset="0"/>
              </a:rPr>
              <a:t>l’examen</a:t>
            </a:r>
            <a:r>
              <a:rPr lang="en-US" sz="1600" dirty="0">
                <a:latin typeface="Century Gothic" panose="020B0502020202020204" pitchFamily="34" charset="0"/>
              </a:rPr>
              <a:t> ? </a:t>
            </a:r>
          </a:p>
          <a:p>
            <a:pPr lvl="0">
              <a:spcAft>
                <a:spcPts val="800"/>
              </a:spcAft>
              <a:defRPr/>
            </a:pPr>
            <a:r>
              <a:rPr lang="en-US" sz="1600" dirty="0">
                <a:latin typeface="Century Gothic" panose="020B0502020202020204" pitchFamily="34" charset="0"/>
              </a:rPr>
              <a:t>We can use the same rule to turn statements into questions in the </a:t>
            </a:r>
            <a:r>
              <a:rPr lang="en-US" sz="1600" b="1" dirty="0">
                <a:latin typeface="Century Gothic" panose="020B0502020202020204" pitchFamily="34" charset="0"/>
              </a:rPr>
              <a:t>perfect tense. </a:t>
            </a:r>
            <a:r>
              <a:rPr lang="en-US" sz="1600" dirty="0">
                <a:latin typeface="Century Gothic" panose="020B0502020202020204" pitchFamily="34" charset="0"/>
              </a:rPr>
              <a:t>Remember, </a:t>
            </a:r>
            <a:r>
              <a:rPr lang="en-US" sz="1600" b="1" i="1" dirty="0" err="1">
                <a:latin typeface="Century Gothic" panose="020B0502020202020204" pitchFamily="34" charset="0"/>
              </a:rPr>
              <a:t>avoir</a:t>
            </a:r>
            <a:r>
              <a:rPr lang="en-US" sz="1600" b="1" i="1" dirty="0">
                <a:latin typeface="Century Gothic" panose="020B0502020202020204" pitchFamily="34" charset="0"/>
              </a:rPr>
              <a:t> </a:t>
            </a:r>
            <a:r>
              <a:rPr lang="en-US" sz="1600" dirty="0">
                <a:latin typeface="Century Gothic" panose="020B0502020202020204" pitchFamily="34" charset="0"/>
              </a:rPr>
              <a:t>is the verb in short form.</a:t>
            </a:r>
          </a:p>
          <a:p>
            <a:pPr lvl="0">
              <a:spcAft>
                <a:spcPts val="800"/>
              </a:spcAft>
              <a:defRPr/>
            </a:pPr>
            <a:r>
              <a:rPr lang="en-US" sz="1600" b="1" dirty="0">
                <a:latin typeface="Century Gothic" panose="020B0502020202020204" pitchFamily="34" charset="0"/>
              </a:rPr>
              <a:t>Statement: </a:t>
            </a:r>
            <a:r>
              <a:rPr lang="en-US" sz="1600" dirty="0">
                <a:latin typeface="Century Gothic" panose="020B0502020202020204" pitchFamily="34" charset="0"/>
              </a:rPr>
              <a:t>		</a:t>
            </a:r>
            <a:r>
              <a:rPr lang="en-US" sz="1600" b="1" dirty="0" err="1">
                <a:latin typeface="Century Gothic" panose="020B0502020202020204" pitchFamily="34" charset="0"/>
              </a:rPr>
              <a:t>Vous</a:t>
            </a:r>
            <a:r>
              <a:rPr lang="en-US" sz="1600" b="1" dirty="0">
                <a:latin typeface="Century Gothic" panose="020B0502020202020204" pitchFamily="34" charset="0"/>
              </a:rPr>
              <a:t> </a:t>
            </a:r>
            <a:r>
              <a:rPr lang="en-US" sz="1600" b="1" dirty="0" err="1">
                <a:latin typeface="Century Gothic" panose="020B0502020202020204" pitchFamily="34" charset="0"/>
              </a:rPr>
              <a:t>avez</a:t>
            </a:r>
            <a:r>
              <a:rPr lang="en-US" sz="1600" b="1" dirty="0">
                <a:latin typeface="Century Gothic" panose="020B0502020202020204" pitchFamily="34" charset="0"/>
              </a:rPr>
              <a:t> </a:t>
            </a:r>
            <a:r>
              <a:rPr lang="en-US" sz="1600" dirty="0" err="1">
                <a:latin typeface="Century Gothic" panose="020B0502020202020204" pitchFamily="34" charset="0"/>
              </a:rPr>
              <a:t>compris</a:t>
            </a:r>
            <a:r>
              <a:rPr lang="en-US" sz="1600" dirty="0">
                <a:latin typeface="Century Gothic" panose="020B0502020202020204" pitchFamily="34" charset="0"/>
              </a:rPr>
              <a:t> le </a:t>
            </a:r>
            <a:r>
              <a:rPr lang="en-US" sz="1600" dirty="0" err="1">
                <a:latin typeface="Century Gothic" panose="020B0502020202020204" pitchFamily="34" charset="0"/>
              </a:rPr>
              <a:t>texte</a:t>
            </a:r>
            <a:r>
              <a:rPr lang="en-US" sz="1600" dirty="0">
                <a:latin typeface="Century Gothic" panose="020B0502020202020204" pitchFamily="34" charset="0"/>
              </a:rPr>
              <a:t>.</a:t>
            </a:r>
            <a:br>
              <a:rPr lang="en-US" sz="1600" dirty="0">
                <a:latin typeface="Century Gothic" panose="020B0502020202020204" pitchFamily="34" charset="0"/>
              </a:rPr>
            </a:br>
            <a:r>
              <a:rPr lang="en-US" sz="1600" b="1" dirty="0">
                <a:latin typeface="Century Gothic" panose="020B0502020202020204" pitchFamily="34" charset="0"/>
              </a:rPr>
              <a:t>Question:		</a:t>
            </a:r>
            <a:r>
              <a:rPr lang="en-US" sz="1600" b="1" dirty="0" err="1">
                <a:latin typeface="Century Gothic" panose="020B0502020202020204" pitchFamily="34" charset="0"/>
              </a:rPr>
              <a:t>Avez</a:t>
            </a:r>
            <a:r>
              <a:rPr lang="en-US" sz="1600" dirty="0" err="1">
                <a:latin typeface="Century Gothic" panose="020B0502020202020204" pitchFamily="34" charset="0"/>
              </a:rPr>
              <a:t>-</a:t>
            </a:r>
            <a:r>
              <a:rPr lang="en-US" sz="1600" b="1" dirty="0" err="1">
                <a:latin typeface="Century Gothic" panose="020B0502020202020204" pitchFamily="34" charset="0"/>
              </a:rPr>
              <a:t>vous</a:t>
            </a:r>
            <a:r>
              <a:rPr lang="en-US" sz="1600" dirty="0">
                <a:latin typeface="Century Gothic" panose="020B0502020202020204" pitchFamily="34" charset="0"/>
              </a:rPr>
              <a:t> </a:t>
            </a:r>
            <a:r>
              <a:rPr lang="en-US" sz="1600" dirty="0" err="1">
                <a:latin typeface="Century Gothic" panose="020B0502020202020204" pitchFamily="34" charset="0"/>
              </a:rPr>
              <a:t>compris</a:t>
            </a:r>
            <a:r>
              <a:rPr lang="en-US" sz="1600" dirty="0">
                <a:latin typeface="Century Gothic" panose="020B0502020202020204" pitchFamily="34" charset="0"/>
              </a:rPr>
              <a:t> le </a:t>
            </a:r>
            <a:r>
              <a:rPr lang="en-US" sz="1600" dirty="0" err="1">
                <a:latin typeface="Century Gothic" panose="020B0502020202020204" pitchFamily="34" charset="0"/>
              </a:rPr>
              <a:t>texte</a:t>
            </a:r>
            <a:r>
              <a:rPr lang="en-US" sz="1600" dirty="0">
                <a:latin typeface="Century Gothic" panose="020B0502020202020204" pitchFamily="34" charset="0"/>
              </a:rPr>
              <a:t> ?</a:t>
            </a:r>
            <a:endParaRPr lang="en-US" sz="1600" b="1" dirty="0">
              <a:latin typeface="Century Gothic" panose="020B0502020202020204" pitchFamily="34" charset="0"/>
            </a:endParaRPr>
          </a:p>
        </p:txBody>
      </p:sp>
      <p:sp>
        <p:nvSpPr>
          <p:cNvPr id="3" name="Rounded Rectangular Callout 2">
            <a:extLst>
              <a:ext uri="{FF2B5EF4-FFF2-40B4-BE49-F238E27FC236}">
                <a16:creationId xmlns:a16="http://schemas.microsoft.com/office/drawing/2014/main" id="{1C7A69E9-EE70-6749-A6AA-E1AA557232A8}"/>
              </a:ext>
            </a:extLst>
          </p:cNvPr>
          <p:cNvSpPr/>
          <p:nvPr/>
        </p:nvSpPr>
        <p:spPr>
          <a:xfrm>
            <a:off x="4594462" y="1023011"/>
            <a:ext cx="2160670" cy="820077"/>
          </a:xfrm>
          <a:prstGeom prst="wedgeRoundRectCallout">
            <a:avLst>
              <a:gd name="adj1" fmla="val -55539"/>
              <a:gd name="adj2" fmla="val -22380"/>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defTabSz="914400"/>
            <a:r>
              <a:rPr lang="en-GB" sz="1600" dirty="0">
                <a:solidFill>
                  <a:sysClr val="windowText" lastClr="000000"/>
                </a:solidFill>
                <a:latin typeface="Century Gothic" panose="020B0502020202020204" pitchFamily="34" charset="0"/>
              </a:rPr>
              <a:t>Remember to add a hyphen between subject and verb!</a:t>
            </a:r>
          </a:p>
        </p:txBody>
      </p:sp>
      <p:pic>
        <p:nvPicPr>
          <p:cNvPr id="17" name="Picture 16">
            <a:extLst>
              <a:ext uri="{FF2B5EF4-FFF2-40B4-BE49-F238E27FC236}">
                <a16:creationId xmlns:a16="http://schemas.microsoft.com/office/drawing/2014/main" id="{62D88587-8A20-4587-8DAC-92F6DEF15BF1}"/>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07658" y="2701312"/>
            <a:ext cx="1214683" cy="607342"/>
          </a:xfrm>
          <a:prstGeom prst="rect">
            <a:avLst/>
          </a:prstGeom>
        </p:spPr>
      </p:pic>
      <p:sp>
        <p:nvSpPr>
          <p:cNvPr id="9" name="Title 20">
            <a:extLst>
              <a:ext uri="{FF2B5EF4-FFF2-40B4-BE49-F238E27FC236}">
                <a16:creationId xmlns:a16="http://schemas.microsoft.com/office/drawing/2014/main" id="{3481A516-9C6F-4ED2-B3BF-E9B5C36AAA19}"/>
              </a:ext>
            </a:extLst>
          </p:cNvPr>
          <p:cNvSpPr txBox="1">
            <a:spLocks/>
          </p:cNvSpPr>
          <p:nvPr/>
        </p:nvSpPr>
        <p:spPr bwMode="auto">
          <a:xfrm>
            <a:off x="102869" y="3165248"/>
            <a:ext cx="2435794"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Inversion questions</a:t>
            </a:r>
            <a:endParaRPr lang="fr-FR" kern="0" dirty="0"/>
          </a:p>
        </p:txBody>
      </p:sp>
      <p:sp>
        <p:nvSpPr>
          <p:cNvPr id="11" name="TextBox 10">
            <a:extLst>
              <a:ext uri="{FF2B5EF4-FFF2-40B4-BE49-F238E27FC236}">
                <a16:creationId xmlns:a16="http://schemas.microsoft.com/office/drawing/2014/main" id="{A694A6A3-AB8E-47A2-BFAA-1552832F52E9}"/>
              </a:ext>
            </a:extLst>
          </p:cNvPr>
          <p:cNvSpPr txBox="1"/>
          <p:nvPr/>
        </p:nvSpPr>
        <p:spPr>
          <a:xfrm>
            <a:off x="102869" y="3454787"/>
            <a:ext cx="6545158" cy="3765133"/>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lang="en-US" sz="1600" dirty="0">
                <a:latin typeface="Century Gothic" panose="020F0302020204030204"/>
              </a:rPr>
              <a:t>To say what doesn’t happen, we use </a:t>
            </a:r>
            <a:r>
              <a:rPr lang="en-US" sz="1600" b="1" dirty="0">
                <a:latin typeface="Century Gothic" panose="020F0302020204030204"/>
              </a:rPr>
              <a:t>ne … pas </a:t>
            </a:r>
            <a:r>
              <a:rPr lang="en-US" sz="1600" dirty="0">
                <a:latin typeface="Century Gothic" panose="020F0302020204030204"/>
              </a:rPr>
              <a:t>before and after the verb.</a:t>
            </a:r>
          </a:p>
          <a:p>
            <a:pPr marL="0" marR="0" lvl="0" indent="0" algn="l" defTabSz="914400" rtl="0" eaLnBrk="1" fontAlgn="auto" latinLnBrk="0" hangingPunct="1">
              <a:spcBef>
                <a:spcPts val="0"/>
              </a:spcBef>
              <a:spcAft>
                <a:spcPts val="800"/>
              </a:spcAft>
              <a:buClrTx/>
              <a:buSzTx/>
              <a:buFontTx/>
              <a:buNone/>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Il </a:t>
            </a:r>
            <a:r>
              <a:rPr kumimoji="0" lang="en-US" sz="1600" b="1" i="0" u="none" strike="noStrike" kern="1200" cap="none" spc="0" normalizeH="0" baseline="0" noProof="0" dirty="0">
                <a:ln>
                  <a:noFill/>
                </a:ln>
                <a:effectLst/>
                <a:uLnTx/>
                <a:uFillTx/>
                <a:latin typeface="Century Gothic" panose="020F0302020204030204"/>
                <a:ea typeface="+mn-ea"/>
                <a:cs typeface="+mn-cs"/>
              </a:rPr>
              <a:t>ne</a:t>
            </a:r>
            <a:r>
              <a:rPr kumimoji="0" lang="en-US" sz="1600" b="0" i="0" u="none" strike="noStrike" kern="1200" cap="none" spc="0" normalizeH="0" baseline="0" noProof="0" dirty="0">
                <a:ln>
                  <a:noFill/>
                </a:ln>
                <a:effectLst/>
                <a:uLnTx/>
                <a:uFillTx/>
                <a:latin typeface="Century Gothic" panose="020F0302020204030204"/>
                <a:ea typeface="+mn-ea"/>
                <a:cs typeface="+mn-cs"/>
              </a:rPr>
              <a:t> </a:t>
            </a:r>
            <a:r>
              <a:rPr lang="en-US" sz="1600" dirty="0">
                <a:latin typeface="Century Gothic" panose="020F0302020204030204"/>
              </a:rPr>
              <a:t>conduit </a:t>
            </a:r>
            <a:r>
              <a:rPr lang="en-US" sz="1600" b="1" dirty="0">
                <a:latin typeface="Century Gothic" panose="020F0302020204030204"/>
              </a:rPr>
              <a:t>pas</a:t>
            </a:r>
            <a:r>
              <a:rPr lang="en-US" sz="1600" dirty="0">
                <a:latin typeface="Century Gothic" panose="020F0302020204030204"/>
              </a:rPr>
              <a:t>.			He doesn’t drive.</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800"/>
              </a:spcAft>
              <a:buClrTx/>
              <a:buSzTx/>
              <a:buFontTx/>
              <a:buNone/>
              <a:tabLst/>
              <a:defRPr/>
            </a:pPr>
            <a:r>
              <a:rPr lang="en-US" sz="1600" dirty="0">
                <a:latin typeface="Century Gothic" panose="020F0302020204030204"/>
              </a:rPr>
              <a:t>To say what never happens, we use </a:t>
            </a:r>
            <a:r>
              <a:rPr lang="en-US" sz="1600" b="1" dirty="0">
                <a:latin typeface="Century Gothic" panose="020F0302020204030204"/>
              </a:rPr>
              <a:t>ne … jamais</a:t>
            </a:r>
            <a:r>
              <a:rPr lang="en-US" sz="1600" dirty="0">
                <a:latin typeface="Century Gothic" panose="020F0302020204030204"/>
              </a:rPr>
              <a:t> before and after the verb.</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800"/>
              </a:spcAft>
              <a:buClrTx/>
              <a:buSzTx/>
              <a:buFontTx/>
              <a:buNone/>
              <a:tabLst/>
              <a:defRPr/>
            </a:pPr>
            <a:r>
              <a:rPr lang="en-US" sz="1600" dirty="0">
                <a:latin typeface="Century Gothic" panose="020F0302020204030204"/>
              </a:rPr>
              <a:t>Nous </a:t>
            </a:r>
            <a:r>
              <a:rPr lang="en-US" sz="1600" b="1" dirty="0">
                <a:latin typeface="Century Gothic" panose="020F0302020204030204"/>
              </a:rPr>
              <a:t>ne</a:t>
            </a:r>
            <a:r>
              <a:rPr lang="en-US" sz="1600" dirty="0">
                <a:latin typeface="Century Gothic" panose="020F0302020204030204"/>
              </a:rPr>
              <a:t> </a:t>
            </a:r>
            <a:r>
              <a:rPr lang="en-US" sz="1600" dirty="0" err="1">
                <a:latin typeface="Century Gothic" panose="020F0302020204030204"/>
              </a:rPr>
              <a:t>regardons</a:t>
            </a:r>
            <a:r>
              <a:rPr lang="en-US" sz="1600" dirty="0">
                <a:latin typeface="Century Gothic" panose="020F0302020204030204"/>
              </a:rPr>
              <a:t> </a:t>
            </a:r>
            <a:r>
              <a:rPr lang="en-US" sz="1600" b="1" dirty="0">
                <a:latin typeface="Century Gothic" panose="020F0302020204030204"/>
              </a:rPr>
              <a:t>jamais</a:t>
            </a:r>
            <a:r>
              <a:rPr lang="en-US" sz="1600" dirty="0">
                <a:latin typeface="Century Gothic" panose="020F0302020204030204"/>
              </a:rPr>
              <a:t> la </a:t>
            </a:r>
            <a:r>
              <a:rPr lang="en-US" sz="1600" dirty="0" err="1">
                <a:latin typeface="Century Gothic" panose="020F0302020204030204"/>
              </a:rPr>
              <a:t>téle</a:t>
            </a:r>
            <a:r>
              <a:rPr lang="en-US" sz="1600" dirty="0">
                <a:latin typeface="Century Gothic" panose="020F0302020204030204"/>
              </a:rPr>
              <a:t>.	We never watch TV.</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800"/>
              </a:spcAft>
              <a:buClrTx/>
              <a:buSzTx/>
              <a:buFontTx/>
              <a:buNone/>
              <a:tabLst/>
              <a:defRPr/>
            </a:pPr>
            <a:r>
              <a:rPr lang="en-US" sz="1600" dirty="0">
                <a:latin typeface="Century Gothic" panose="020F0302020204030204"/>
              </a:rPr>
              <a:t>When there are two verbs, </a:t>
            </a:r>
            <a:r>
              <a:rPr lang="en-US" sz="1600" b="1" dirty="0">
                <a:latin typeface="Century Gothic" panose="020F0302020204030204"/>
              </a:rPr>
              <a:t>ne … pas</a:t>
            </a:r>
            <a:r>
              <a:rPr lang="en-US" sz="1600" dirty="0">
                <a:latin typeface="Century Gothic" panose="020F0302020204030204"/>
              </a:rPr>
              <a:t> and </a:t>
            </a:r>
            <a:r>
              <a:rPr lang="en-US" sz="1600" b="1" dirty="0">
                <a:latin typeface="Century Gothic" panose="020F0302020204030204"/>
              </a:rPr>
              <a:t>ne … jamais</a:t>
            </a:r>
            <a:r>
              <a:rPr lang="en-US" sz="1600" dirty="0">
                <a:latin typeface="Century Gothic" panose="020F0302020204030204"/>
              </a:rPr>
              <a:t> go around the first verb, which is the verb in the short form.</a:t>
            </a:r>
          </a:p>
          <a:p>
            <a:pPr marL="0" marR="0" lvl="0" indent="0" algn="l" defTabSz="914400" rtl="0" eaLnBrk="1" fontAlgn="auto" latinLnBrk="0" hangingPunct="1">
              <a:spcBef>
                <a:spcPts val="0"/>
              </a:spcBef>
              <a:spcAft>
                <a:spcPts val="800"/>
              </a:spcAft>
              <a:buClrTx/>
              <a:buSzTx/>
              <a:buFontTx/>
              <a:buNone/>
              <a:tabLst/>
              <a:defRPr/>
            </a:pPr>
            <a:r>
              <a:rPr lang="en-US" sz="1600" dirty="0" err="1">
                <a:latin typeface="Century Gothic" panose="020F0302020204030204"/>
              </a:rPr>
              <a:t>Ils</a:t>
            </a:r>
            <a:r>
              <a:rPr lang="en-US" sz="1600" dirty="0">
                <a:latin typeface="Century Gothic" panose="020F0302020204030204"/>
              </a:rPr>
              <a:t> </a:t>
            </a:r>
            <a:r>
              <a:rPr lang="en-US" sz="1600" b="1" dirty="0" err="1">
                <a:latin typeface="Century Gothic" panose="020F0302020204030204"/>
              </a:rPr>
              <a:t>n’</a:t>
            </a:r>
            <a:r>
              <a:rPr lang="en-US" sz="1600" dirty="0" err="1">
                <a:latin typeface="Century Gothic" panose="020F0302020204030204"/>
              </a:rPr>
              <a:t>aiment</a:t>
            </a:r>
            <a:r>
              <a:rPr lang="en-US" sz="1600" dirty="0">
                <a:latin typeface="Century Gothic" panose="020F0302020204030204"/>
              </a:rPr>
              <a:t> </a:t>
            </a:r>
            <a:r>
              <a:rPr lang="en-US" sz="1600" b="1" dirty="0">
                <a:latin typeface="Century Gothic" panose="020F0302020204030204"/>
              </a:rPr>
              <a:t>pas</a:t>
            </a:r>
            <a:r>
              <a:rPr lang="en-US" sz="1600" dirty="0">
                <a:latin typeface="Century Gothic" panose="020F0302020204030204"/>
              </a:rPr>
              <a:t> </a:t>
            </a:r>
            <a:r>
              <a:rPr lang="en-US" sz="1600" dirty="0" err="1">
                <a:latin typeface="Century Gothic" panose="020F0302020204030204"/>
              </a:rPr>
              <a:t>aller</a:t>
            </a:r>
            <a:r>
              <a:rPr lang="en-US" sz="1600" dirty="0">
                <a:latin typeface="Century Gothic" panose="020F0302020204030204"/>
              </a:rPr>
              <a:t> </a:t>
            </a:r>
            <a:r>
              <a:rPr lang="en-US" sz="1600" dirty="0">
                <a:latin typeface="Century Gothic" panose="020B0502020202020204" pitchFamily="34" charset="0"/>
              </a:rPr>
              <a:t>à la piscine.</a:t>
            </a:r>
            <a:br>
              <a:rPr lang="en-US" sz="1600" dirty="0">
                <a:latin typeface="Century Gothic" panose="020B0502020202020204" pitchFamily="34" charset="0"/>
              </a:rPr>
            </a:br>
            <a:r>
              <a:rPr lang="en-US" sz="1600" dirty="0">
                <a:latin typeface="Century Gothic" panose="020B0502020202020204" pitchFamily="34" charset="0"/>
              </a:rPr>
              <a:t>They don’t like to go to the swimming pool.</a:t>
            </a:r>
          </a:p>
          <a:p>
            <a:pPr marL="0" marR="0" lvl="0" indent="0" algn="l" defTabSz="914400" rtl="0" eaLnBrk="1" fontAlgn="auto" latinLnBrk="0" hangingPunct="1">
              <a:spcBef>
                <a:spcPts val="0"/>
              </a:spcBef>
              <a:spcAft>
                <a:spcPts val="800"/>
              </a:spcAft>
              <a:buClrTx/>
              <a:buSzTx/>
              <a:buFontTx/>
              <a:buNone/>
              <a:tabLst/>
              <a:defRPr/>
            </a:pPr>
            <a:r>
              <a:rPr lang="en-US" sz="1600" dirty="0">
                <a:latin typeface="Century Gothic" panose="020B0502020202020204" pitchFamily="34" charset="0"/>
              </a:rPr>
              <a:t>Je </a:t>
            </a:r>
            <a:r>
              <a:rPr lang="en-US" sz="1600" b="1" dirty="0" err="1">
                <a:latin typeface="Century Gothic" panose="020B0502020202020204" pitchFamily="34" charset="0"/>
              </a:rPr>
              <a:t>n’</a:t>
            </a:r>
            <a:r>
              <a:rPr lang="en-US" sz="1600" dirty="0" err="1">
                <a:latin typeface="Century Gothic" panose="020B0502020202020204" pitchFamily="34" charset="0"/>
              </a:rPr>
              <a:t>ai</a:t>
            </a:r>
            <a:r>
              <a:rPr lang="en-US" sz="1600" dirty="0">
                <a:latin typeface="Century Gothic" panose="020B0502020202020204" pitchFamily="34" charset="0"/>
              </a:rPr>
              <a:t> </a:t>
            </a:r>
            <a:r>
              <a:rPr lang="en-US" sz="1600" b="1" dirty="0">
                <a:latin typeface="Century Gothic" panose="020B0502020202020204" pitchFamily="34" charset="0"/>
              </a:rPr>
              <a:t>jamais</a:t>
            </a:r>
            <a:r>
              <a:rPr lang="en-US" sz="1600" dirty="0">
                <a:latin typeface="Century Gothic" panose="020B0502020202020204" pitchFamily="34" charset="0"/>
              </a:rPr>
              <a:t> </a:t>
            </a:r>
            <a:r>
              <a:rPr lang="en-US" sz="1600" dirty="0" err="1">
                <a:latin typeface="Century Gothic" panose="020B0502020202020204" pitchFamily="34" charset="0"/>
              </a:rPr>
              <a:t>écouté</a:t>
            </a:r>
            <a:r>
              <a:rPr lang="en-US" sz="1600" dirty="0">
                <a:latin typeface="Century Gothic" panose="020B0502020202020204" pitchFamily="34" charset="0"/>
              </a:rPr>
              <a:t> </a:t>
            </a:r>
            <a:r>
              <a:rPr lang="en-US" sz="1600" dirty="0" err="1">
                <a:latin typeface="Century Gothic" panose="020B0502020202020204" pitchFamily="34" charset="0"/>
              </a:rPr>
              <a:t>cette</a:t>
            </a:r>
            <a:r>
              <a:rPr lang="en-US" sz="1600" dirty="0">
                <a:latin typeface="Century Gothic" panose="020B0502020202020204" pitchFamily="34" charset="0"/>
              </a:rPr>
              <a:t> chanson.</a:t>
            </a:r>
            <a:br>
              <a:rPr lang="en-US" sz="1600" dirty="0">
                <a:latin typeface="Century Gothic" panose="020B0502020202020204" pitchFamily="34" charset="0"/>
              </a:rPr>
            </a:br>
            <a:r>
              <a:rPr lang="en-US" sz="1600" dirty="0">
                <a:latin typeface="Century Gothic" panose="020B0502020202020204" pitchFamily="34" charset="0"/>
              </a:rPr>
              <a:t>I have never listened to that song.</a:t>
            </a:r>
            <a:endParaRPr lang="en-US" sz="1600" dirty="0">
              <a:latin typeface="Century Gothic" panose="020F0302020204030204"/>
            </a:endParaRPr>
          </a:p>
        </p:txBody>
      </p:sp>
      <p:sp>
        <p:nvSpPr>
          <p:cNvPr id="26" name="Rounded Rectangular Callout 25">
            <a:extLst>
              <a:ext uri="{FF2B5EF4-FFF2-40B4-BE49-F238E27FC236}">
                <a16:creationId xmlns:a16="http://schemas.microsoft.com/office/drawing/2014/main" id="{EE64F982-0C4A-C84F-B24F-B6FC0D718236}"/>
              </a:ext>
            </a:extLst>
          </p:cNvPr>
          <p:cNvSpPr/>
          <p:nvPr/>
        </p:nvSpPr>
        <p:spPr>
          <a:xfrm>
            <a:off x="4594462" y="6018476"/>
            <a:ext cx="2160670" cy="740635"/>
          </a:xfrm>
          <a:prstGeom prst="wedgeRoundRectCallout">
            <a:avLst>
              <a:gd name="adj1" fmla="val -55539"/>
              <a:gd name="adj2" fmla="val -22380"/>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600" dirty="0">
                <a:solidFill>
                  <a:sysClr val="windowText" lastClr="000000"/>
                </a:solidFill>
                <a:latin typeface="Century Gothic" panose="020B0502020202020204" pitchFamily="34" charset="0"/>
              </a:rPr>
              <a:t>Remember </a:t>
            </a:r>
            <a:r>
              <a:rPr lang="en-GB" sz="1600" b="1" dirty="0">
                <a:solidFill>
                  <a:sysClr val="windowText" lastClr="000000"/>
                </a:solidFill>
                <a:latin typeface="Century Gothic" panose="020B0502020202020204" pitchFamily="34" charset="0"/>
              </a:rPr>
              <a:t>ne </a:t>
            </a:r>
            <a:r>
              <a:rPr lang="en-GB" sz="1600" dirty="0">
                <a:solidFill>
                  <a:sysClr val="windowText" lastClr="000000"/>
                </a:solidFill>
                <a:latin typeface="Century Gothic" panose="020B0502020202020204" pitchFamily="34" charset="0"/>
              </a:rPr>
              <a:t> becomes </a:t>
            </a:r>
            <a:r>
              <a:rPr lang="en-GB" sz="1600" b="1" dirty="0">
                <a:solidFill>
                  <a:sysClr val="windowText" lastClr="000000"/>
                </a:solidFill>
                <a:latin typeface="Century Gothic" panose="020B0502020202020204" pitchFamily="34" charset="0"/>
              </a:rPr>
              <a:t>n’ </a:t>
            </a:r>
            <a:r>
              <a:rPr lang="en-GB" sz="1600" dirty="0">
                <a:solidFill>
                  <a:sysClr val="windowText" lastClr="000000"/>
                </a:solidFill>
                <a:latin typeface="Century Gothic" panose="020B0502020202020204" pitchFamily="34" charset="0"/>
              </a:rPr>
              <a:t>before a vowel!</a:t>
            </a:r>
            <a:endParaRPr lang="en-GB" sz="1600" b="1" dirty="0">
              <a:solidFill>
                <a:sysClr val="windowText" lastClr="000000"/>
              </a:solidFill>
              <a:latin typeface="Century Gothic" panose="020B0502020202020204" pitchFamily="34" charset="0"/>
            </a:endParaRPr>
          </a:p>
        </p:txBody>
      </p:sp>
      <p:sp>
        <p:nvSpPr>
          <p:cNvPr id="12" name="Rectangle 11">
            <a:extLst>
              <a:ext uri="{FF2B5EF4-FFF2-40B4-BE49-F238E27FC236}">
                <a16:creationId xmlns:a16="http://schemas.microsoft.com/office/drawing/2014/main" id="{00AECB4D-CEF3-C147-B986-D561C8B45771}"/>
              </a:ext>
            </a:extLst>
          </p:cNvPr>
          <p:cNvSpPr/>
          <p:nvPr/>
        </p:nvSpPr>
        <p:spPr>
          <a:xfrm>
            <a:off x="102869" y="7220605"/>
            <a:ext cx="332174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Calibri" panose="020F0502020204030204" pitchFamily="34" charset="0"/>
              </a:rPr>
              <a:t>La </a:t>
            </a:r>
            <a:r>
              <a:rPr lang="en-GB" b="1" dirty="0" err="1">
                <a:solidFill>
                  <a:srgbClr val="000000"/>
                </a:solidFill>
                <a:latin typeface="Century Gothic" panose="020B0502020202020204" pitchFamily="34" charset="0"/>
                <a:cs typeface="Calibri" panose="020F0502020204030204" pitchFamily="34" charset="0"/>
              </a:rPr>
              <a:t>féminisation</a:t>
            </a:r>
            <a:r>
              <a:rPr lang="en-GB" b="1" dirty="0">
                <a:solidFill>
                  <a:srgbClr val="000000"/>
                </a:solidFill>
                <a:latin typeface="Century Gothic" panose="020B0502020202020204" pitchFamily="34" charset="0"/>
                <a:cs typeface="Calibri" panose="020F0502020204030204" pitchFamily="34" charset="0"/>
              </a:rPr>
              <a:t> des </a:t>
            </a:r>
            <a:r>
              <a:rPr lang="en-GB" b="1" dirty="0" err="1">
                <a:solidFill>
                  <a:srgbClr val="000000"/>
                </a:solidFill>
                <a:latin typeface="Century Gothic" panose="020B0502020202020204" pitchFamily="34" charset="0"/>
                <a:cs typeface="Calibri" panose="020F0502020204030204" pitchFamily="34" charset="0"/>
              </a:rPr>
              <a:t>adjectifs</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3E6B6401-0609-DD47-BCA0-584A6F87424E}"/>
              </a:ext>
            </a:extLst>
          </p:cNvPr>
          <p:cNvSpPr txBox="1"/>
          <p:nvPr/>
        </p:nvSpPr>
        <p:spPr>
          <a:xfrm>
            <a:off x="102869" y="7590621"/>
            <a:ext cx="4514750" cy="1426031"/>
          </a:xfrm>
          <a:prstGeom prst="rect">
            <a:avLst/>
          </a:prstGeom>
          <a:noFill/>
        </p:spPr>
        <p:txBody>
          <a:bodyPr wrap="square">
            <a:spAutoFit/>
          </a:bodyPr>
          <a:lstStyle/>
          <a:p>
            <a:pPr algn="l">
              <a:spcAft>
                <a:spcPts val="800"/>
              </a:spcAft>
            </a:pPr>
            <a:r>
              <a:rPr lang="fr-FR" sz="1600" dirty="0" err="1">
                <a:latin typeface="Century Gothic" panose="020B0502020202020204" pitchFamily="34" charset="0"/>
              </a:rPr>
              <a:t>Remember</a:t>
            </a:r>
            <a:r>
              <a:rPr lang="fr-FR" sz="1600" dirty="0">
                <a:latin typeface="Century Gothic" panose="020B0502020202020204" pitchFamily="34" charset="0"/>
              </a:rPr>
              <a:t>, adjectives </a:t>
            </a:r>
            <a:r>
              <a:rPr lang="fr-FR" sz="1600" dirty="0" err="1">
                <a:latin typeface="Century Gothic" panose="020B0502020202020204" pitchFamily="34" charset="0"/>
              </a:rPr>
              <a:t>ending</a:t>
            </a:r>
            <a:r>
              <a:rPr lang="fr-FR" sz="1600" dirty="0">
                <a:latin typeface="Century Gothic" panose="020B0502020202020204" pitchFamily="34" charset="0"/>
              </a:rPr>
              <a:t> in </a:t>
            </a:r>
            <a:r>
              <a:rPr lang="fr-FR" sz="1600" b="1" dirty="0">
                <a:latin typeface="Century Gothic" panose="020B0502020202020204" pitchFamily="34" charset="0"/>
              </a:rPr>
              <a:t>–if</a:t>
            </a:r>
            <a:r>
              <a:rPr lang="fr-FR" sz="1600" dirty="0">
                <a:latin typeface="Century Gothic" panose="020B0502020202020204" pitchFamily="34" charset="0"/>
              </a:rPr>
              <a:t> change to </a:t>
            </a:r>
            <a:r>
              <a:rPr lang="fr-FR" sz="1600" b="1" dirty="0">
                <a:latin typeface="Century Gothic" panose="020B0502020202020204" pitchFamily="34" charset="0"/>
              </a:rPr>
              <a:t>–ive</a:t>
            </a:r>
            <a:r>
              <a:rPr lang="fr-FR" sz="1600" dirty="0">
                <a:latin typeface="Century Gothic" panose="020B0502020202020204" pitchFamily="34" charset="0"/>
              </a:rPr>
              <a:t> </a:t>
            </a:r>
            <a:r>
              <a:rPr lang="fr-FR" sz="1600" dirty="0" err="1">
                <a:latin typeface="Century Gothic" panose="020B0502020202020204" pitchFamily="34" charset="0"/>
              </a:rPr>
              <a:t>when</a:t>
            </a:r>
            <a:r>
              <a:rPr lang="fr-FR" sz="1600" dirty="0">
                <a:latin typeface="Century Gothic" panose="020B0502020202020204" pitchFamily="34" charset="0"/>
              </a:rPr>
              <a:t> </a:t>
            </a:r>
            <a:r>
              <a:rPr lang="fr-FR" sz="1600" dirty="0" err="1">
                <a:latin typeface="Century Gothic" panose="020B0502020202020204" pitchFamily="34" charset="0"/>
              </a:rPr>
              <a:t>they</a:t>
            </a:r>
            <a:r>
              <a:rPr lang="fr-FR" sz="1600" dirty="0">
                <a:latin typeface="Century Gothic" panose="020B0502020202020204" pitchFamily="34" charset="0"/>
              </a:rPr>
              <a:t> </a:t>
            </a:r>
            <a:r>
              <a:rPr lang="fr-FR" sz="1600" dirty="0" err="1">
                <a:latin typeface="Century Gothic" panose="020B0502020202020204" pitchFamily="34" charset="0"/>
              </a:rPr>
              <a:t>describe</a:t>
            </a:r>
            <a:r>
              <a:rPr lang="fr-FR" sz="1600" dirty="0">
                <a:latin typeface="Century Gothic" panose="020B0502020202020204" pitchFamily="34" charset="0"/>
              </a:rPr>
              <a:t> a </a:t>
            </a:r>
            <a:r>
              <a:rPr lang="fr-FR" sz="1600" dirty="0" err="1">
                <a:latin typeface="Century Gothic" panose="020B0502020202020204" pitchFamily="34" charset="0"/>
              </a:rPr>
              <a:t>feminine</a:t>
            </a:r>
            <a:r>
              <a:rPr lang="fr-FR" sz="1600" dirty="0">
                <a:latin typeface="Century Gothic" panose="020B0502020202020204" pitchFamily="34" charset="0"/>
              </a:rPr>
              <a:t> </a:t>
            </a:r>
            <a:r>
              <a:rPr lang="fr-FR" sz="1600" dirty="0" err="1">
                <a:latin typeface="Century Gothic" panose="020B0502020202020204" pitchFamily="34" charset="0"/>
              </a:rPr>
              <a:t>noun</a:t>
            </a:r>
            <a:r>
              <a:rPr lang="fr-FR" sz="1600" dirty="0">
                <a:latin typeface="Century Gothic" panose="020B0502020202020204" pitchFamily="34" charset="0"/>
              </a:rPr>
              <a:t>.</a:t>
            </a:r>
          </a:p>
          <a:p>
            <a:pPr algn="l">
              <a:spcAft>
                <a:spcPts val="800"/>
              </a:spcAft>
            </a:pPr>
            <a:r>
              <a:rPr lang="fr-FR" sz="1600" dirty="0">
                <a:latin typeface="Century Gothic" panose="020B0502020202020204" pitchFamily="34" charset="0"/>
              </a:rPr>
              <a:t>Il est sport</a:t>
            </a:r>
            <a:r>
              <a:rPr lang="fr-FR" sz="1600" b="1" dirty="0">
                <a:latin typeface="Century Gothic" panose="020B0502020202020204" pitchFamily="34" charset="0"/>
              </a:rPr>
              <a:t>if.		</a:t>
            </a:r>
            <a:r>
              <a:rPr lang="fr-FR" sz="1600" dirty="0">
                <a:latin typeface="Century Gothic" panose="020B0502020202020204" pitchFamily="34" charset="0"/>
              </a:rPr>
              <a:t>He </a:t>
            </a:r>
            <a:r>
              <a:rPr lang="fr-FR" sz="1600" dirty="0" err="1">
                <a:latin typeface="Century Gothic" panose="020B0502020202020204" pitchFamily="34" charset="0"/>
              </a:rPr>
              <a:t>is</a:t>
            </a:r>
            <a:r>
              <a:rPr lang="fr-FR" sz="1600" dirty="0">
                <a:latin typeface="Century Gothic" panose="020B0502020202020204" pitchFamily="34" charset="0"/>
              </a:rPr>
              <a:t> </a:t>
            </a:r>
            <a:r>
              <a:rPr lang="fr-FR" sz="1600" dirty="0" err="1">
                <a:latin typeface="Century Gothic" panose="020B0502020202020204" pitchFamily="34" charset="0"/>
              </a:rPr>
              <a:t>sporty</a:t>
            </a:r>
            <a:r>
              <a:rPr lang="fr-FR" sz="1600" dirty="0">
                <a:latin typeface="Century Gothic" panose="020B0502020202020204" pitchFamily="34" charset="0"/>
              </a:rPr>
              <a:t>.</a:t>
            </a:r>
            <a:br>
              <a:rPr lang="fr-FR" sz="1600" b="1" dirty="0">
                <a:latin typeface="Century Gothic" panose="020B0502020202020204" pitchFamily="34" charset="0"/>
              </a:rPr>
            </a:br>
            <a:r>
              <a:rPr lang="fr-FR" sz="1600" dirty="0">
                <a:latin typeface="Century Gothic" panose="020B0502020202020204" pitchFamily="34" charset="0"/>
              </a:rPr>
              <a:t>Elle est sport</a:t>
            </a:r>
            <a:r>
              <a:rPr lang="fr-FR" sz="1600" b="1" dirty="0">
                <a:latin typeface="Century Gothic" panose="020B0502020202020204" pitchFamily="34" charset="0"/>
              </a:rPr>
              <a:t>ive</a:t>
            </a:r>
            <a:r>
              <a:rPr lang="fr-FR" sz="1600" dirty="0">
                <a:latin typeface="Century Gothic" panose="020B0502020202020204" pitchFamily="34" charset="0"/>
              </a:rPr>
              <a:t>.	</a:t>
            </a:r>
            <a:r>
              <a:rPr lang="fr-FR" sz="1600" dirty="0" err="1">
                <a:latin typeface="Century Gothic" panose="020B0502020202020204" pitchFamily="34" charset="0"/>
              </a:rPr>
              <a:t>She</a:t>
            </a:r>
            <a:r>
              <a:rPr lang="fr-FR" sz="1600" dirty="0">
                <a:latin typeface="Century Gothic" panose="020B0502020202020204" pitchFamily="34" charset="0"/>
              </a:rPr>
              <a:t> </a:t>
            </a:r>
            <a:r>
              <a:rPr lang="fr-FR" sz="1600" dirty="0" err="1">
                <a:latin typeface="Century Gothic" panose="020B0502020202020204" pitchFamily="34" charset="0"/>
              </a:rPr>
              <a:t>is</a:t>
            </a:r>
            <a:r>
              <a:rPr lang="fr-FR" sz="1600" dirty="0">
                <a:latin typeface="Century Gothic" panose="020B0502020202020204" pitchFamily="34" charset="0"/>
              </a:rPr>
              <a:t> </a:t>
            </a:r>
            <a:r>
              <a:rPr lang="fr-FR" sz="1600" dirty="0" err="1">
                <a:latin typeface="Century Gothic" panose="020B0502020202020204" pitchFamily="34" charset="0"/>
              </a:rPr>
              <a:t>sporty</a:t>
            </a:r>
            <a:r>
              <a:rPr lang="fr-FR" sz="1600" dirty="0">
                <a:latin typeface="Century Gothic" panose="020B0502020202020204" pitchFamily="34" charset="0"/>
              </a:rPr>
              <a:t>.</a:t>
            </a:r>
          </a:p>
        </p:txBody>
      </p:sp>
      <p:pic>
        <p:nvPicPr>
          <p:cNvPr id="16" name="Picture 15">
            <a:extLst>
              <a:ext uri="{FF2B5EF4-FFF2-40B4-BE49-F238E27FC236}">
                <a16:creationId xmlns:a16="http://schemas.microsoft.com/office/drawing/2014/main" id="{D19765B8-D91C-184D-B587-DD73ADEAEB29}"/>
              </a:ext>
              <a:ext uri="{C183D7F6-B498-43B3-948B-1728B52AA6E4}">
                <adec:decorative xmlns:adec="http://schemas.microsoft.com/office/drawing/2017/decorative" val="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179" b="98008" l="10000" r="94219"/>
                    </a14:imgEffect>
                  </a14:imgLayer>
                </a14:imgProps>
              </a:ext>
              <a:ext uri="{28A0092B-C50C-407E-A947-70E740481C1C}">
                <a14:useLocalDpi xmlns:a14="http://schemas.microsoft.com/office/drawing/2010/main" val="0"/>
              </a:ext>
            </a:extLst>
          </a:blip>
          <a:stretch>
            <a:fillRect/>
          </a:stretch>
        </p:blipFill>
        <p:spPr>
          <a:xfrm>
            <a:off x="3181022" y="6534927"/>
            <a:ext cx="1657231" cy="1083242"/>
          </a:xfrm>
          <a:prstGeom prst="rect">
            <a:avLst/>
          </a:prstGeom>
        </p:spPr>
      </p:pic>
      <p:sp>
        <p:nvSpPr>
          <p:cNvPr id="20" name="Rectangle 19">
            <a:extLst>
              <a:ext uri="{FF2B5EF4-FFF2-40B4-BE49-F238E27FC236}">
                <a16:creationId xmlns:a16="http://schemas.microsoft.com/office/drawing/2014/main" id="{DDC52866-115E-D94A-80BB-35E39A410962}"/>
              </a:ext>
              <a:ext uri="{C183D7F6-B498-43B3-948B-1728B52AA6E4}">
                <adec:decorative xmlns:adec="http://schemas.microsoft.com/office/drawing/2017/decorative" val="1"/>
              </a:ext>
            </a:extLst>
          </p:cNvPr>
          <p:cNvSpPr/>
          <p:nvPr/>
        </p:nvSpPr>
        <p:spPr>
          <a:xfrm>
            <a:off x="4907116" y="6885022"/>
            <a:ext cx="1803567" cy="47278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1" name="Title 3">
            <a:extLst>
              <a:ext uri="{FF2B5EF4-FFF2-40B4-BE49-F238E27FC236}">
                <a16:creationId xmlns:a16="http://schemas.microsoft.com/office/drawing/2014/main" id="{4434A75D-A691-2742-8407-68304933F0BC}"/>
              </a:ext>
            </a:extLst>
          </p:cNvPr>
          <p:cNvSpPr txBox="1">
            <a:spLocks/>
          </p:cNvSpPr>
          <p:nvPr/>
        </p:nvSpPr>
        <p:spPr>
          <a:xfrm>
            <a:off x="4907116" y="6985907"/>
            <a:ext cx="1803567" cy="4477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US" sz="2000" b="1" kern="0" dirty="0">
                <a:solidFill>
                  <a:schemeClr val="bg1"/>
                </a:solidFill>
                <a:latin typeface="Century Gothic" panose="020B0502020202020204" pitchFamily="34" charset="0"/>
              </a:rPr>
              <a:t>Le </a:t>
            </a:r>
            <a:r>
              <a:rPr lang="en-US" sz="2000" b="1" kern="0" dirty="0" err="1">
                <a:solidFill>
                  <a:schemeClr val="bg1"/>
                </a:solidFill>
                <a:latin typeface="Century Gothic" panose="020B0502020202020204" pitchFamily="34" charset="0"/>
              </a:rPr>
              <a:t>Sénégal</a:t>
            </a:r>
            <a:endParaRPr lang="en-US" sz="2000" b="1" kern="0" dirty="0">
              <a:solidFill>
                <a:schemeClr val="bg1"/>
              </a:solidFill>
              <a:latin typeface="Century Gothic" panose="020B0502020202020204" pitchFamily="34" charset="0"/>
            </a:endParaRPr>
          </a:p>
        </p:txBody>
      </p:sp>
      <p:sp>
        <p:nvSpPr>
          <p:cNvPr id="22" name="Rectangle 21">
            <a:extLst>
              <a:ext uri="{FF2B5EF4-FFF2-40B4-BE49-F238E27FC236}">
                <a16:creationId xmlns:a16="http://schemas.microsoft.com/office/drawing/2014/main" id="{E89B5A7B-A506-9C45-8195-C2881008AA7E}"/>
              </a:ext>
            </a:extLst>
          </p:cNvPr>
          <p:cNvSpPr/>
          <p:nvPr/>
        </p:nvSpPr>
        <p:spPr>
          <a:xfrm>
            <a:off x="5054499" y="7436243"/>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23" name="Picture 22" descr="QR code for 9.1.2.4 Quizlet">
            <a:extLst>
              <a:ext uri="{FF2B5EF4-FFF2-40B4-BE49-F238E27FC236}">
                <a16:creationId xmlns:a16="http://schemas.microsoft.com/office/drawing/2014/main" id="{E90730F7-24B0-4247-899E-98639F93E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3030" y="7927307"/>
            <a:ext cx="954407" cy="954407"/>
          </a:xfrm>
          <a:prstGeom prst="rect">
            <a:avLst/>
          </a:prstGeom>
        </p:spPr>
      </p:pic>
      <p:sp>
        <p:nvSpPr>
          <p:cNvPr id="24" name="Rounded Rectangle 25">
            <a:extLst>
              <a:ext uri="{FF2B5EF4-FFF2-40B4-BE49-F238E27FC236}">
                <a16:creationId xmlns:a16="http://schemas.microsoft.com/office/drawing/2014/main" id="{719D7F56-39E2-7E41-B893-213AE4414D11}"/>
              </a:ext>
            </a:extLst>
          </p:cNvPr>
          <p:cNvSpPr/>
          <p:nvPr/>
        </p:nvSpPr>
        <p:spPr>
          <a:xfrm>
            <a:off x="3984896" y="8134620"/>
            <a:ext cx="1689901" cy="635000"/>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4</a:t>
            </a: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Y7 &amp; Y8 vocab</a:t>
            </a:r>
          </a:p>
        </p:txBody>
      </p:sp>
      <p:sp>
        <p:nvSpPr>
          <p:cNvPr id="25" name="Slide Number Placeholder 1">
            <a:extLst>
              <a:ext uri="{FF2B5EF4-FFF2-40B4-BE49-F238E27FC236}">
                <a16:creationId xmlns:a16="http://schemas.microsoft.com/office/drawing/2014/main" id="{04A420A4-69B0-A64B-BD43-F95B86F416FE}"/>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37</a:t>
            </a:r>
          </a:p>
        </p:txBody>
      </p:sp>
    </p:spTree>
    <p:extLst>
      <p:ext uri="{BB962C8B-B14F-4D97-AF65-F5344CB8AC3E}">
        <p14:creationId xmlns:p14="http://schemas.microsoft.com/office/powerpoint/2010/main" val="4176510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hidden="1">
            <a:extLst>
              <a:ext uri="{FF2B5EF4-FFF2-40B4-BE49-F238E27FC236}">
                <a16:creationId xmlns:a16="http://schemas.microsoft.com/office/drawing/2014/main" id="{2643FD9F-9553-456B-9E8D-815B84FD64A6}"/>
              </a:ext>
            </a:extLst>
          </p:cNvPr>
          <p:cNvSpPr>
            <a:spLocks noGrp="1"/>
          </p:cNvSpPr>
          <p:nvPr>
            <p:ph type="title" idx="4294967295"/>
          </p:nvPr>
        </p:nvSpPr>
        <p:spPr/>
        <p:txBody>
          <a:bodyPr/>
          <a:lstStyle/>
          <a:p>
            <a:r>
              <a:rPr lang="fr-FR" dirty="0"/>
              <a:t>Modal </a:t>
            </a:r>
            <a:r>
              <a:rPr lang="fr-FR" dirty="0" err="1"/>
              <a:t>verbs</a:t>
            </a:r>
            <a:endParaRPr lang="fr-FR" dirty="0"/>
          </a:p>
        </p:txBody>
      </p:sp>
      <p:sp>
        <p:nvSpPr>
          <p:cNvPr id="5" name="Title 20">
            <a:extLst>
              <a:ext uri="{FF2B5EF4-FFF2-40B4-BE49-F238E27FC236}">
                <a16:creationId xmlns:a16="http://schemas.microsoft.com/office/drawing/2014/main" id="{189423AA-C899-4A94-92BD-039D7C67839D}"/>
              </a:ext>
            </a:extLst>
          </p:cNvPr>
          <p:cNvSpPr txBox="1">
            <a:spLocks/>
          </p:cNvSpPr>
          <p:nvPr/>
        </p:nvSpPr>
        <p:spPr bwMode="auto">
          <a:xfrm>
            <a:off x="95724" y="99179"/>
            <a:ext cx="2435794"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Modal verbs</a:t>
            </a:r>
            <a:endParaRPr lang="fr-FR" kern="0" dirty="0"/>
          </a:p>
        </p:txBody>
      </p:sp>
      <p:sp>
        <p:nvSpPr>
          <p:cNvPr id="6" name="Rectangle 5">
            <a:extLst>
              <a:ext uri="{FF2B5EF4-FFF2-40B4-BE49-F238E27FC236}">
                <a16:creationId xmlns:a16="http://schemas.microsoft.com/office/drawing/2014/main" id="{26366DBC-FDF7-463D-BC3D-3F8029E31356}"/>
              </a:ext>
            </a:extLst>
          </p:cNvPr>
          <p:cNvSpPr/>
          <p:nvPr/>
        </p:nvSpPr>
        <p:spPr>
          <a:xfrm>
            <a:off x="5015906" y="9917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44C2092F-B1A6-4A3D-AE22-CA99AB6CFE48}"/>
              </a:ext>
            </a:extLst>
          </p:cNvPr>
          <p:cNvSpPr txBox="1"/>
          <p:nvPr/>
        </p:nvSpPr>
        <p:spPr>
          <a:xfrm>
            <a:off x="95724" y="468201"/>
            <a:ext cx="6569221" cy="5160387"/>
          </a:xfrm>
          <a:prstGeom prst="rect">
            <a:avLst/>
          </a:prstGeom>
          <a:noFill/>
        </p:spPr>
        <p:txBody>
          <a:bodyPr wrap="square">
            <a:spAutoFit/>
          </a:bodyPr>
          <a:lstStyle/>
          <a:p>
            <a:pPr algn="l">
              <a:spcAft>
                <a:spcPts val="800"/>
              </a:spcAft>
            </a:pPr>
            <a:r>
              <a:rPr lang="fr-FR" sz="1600" dirty="0">
                <a:latin typeface="Century Gothic" panose="020B0502020202020204" pitchFamily="34" charset="0"/>
              </a:rPr>
              <a:t>Modal </a:t>
            </a:r>
            <a:r>
              <a:rPr lang="fr-FR" sz="1600" dirty="0" err="1">
                <a:latin typeface="Century Gothic" panose="020B0502020202020204" pitchFamily="34" charset="0"/>
              </a:rPr>
              <a:t>verbs</a:t>
            </a:r>
            <a:r>
              <a:rPr lang="fr-FR" sz="1600" dirty="0">
                <a:latin typeface="Century Gothic" panose="020B0502020202020204" pitchFamily="34" charset="0"/>
              </a:rPr>
              <a:t> </a:t>
            </a:r>
            <a:r>
              <a:rPr lang="fr-FR" sz="1600" dirty="0" err="1">
                <a:latin typeface="Century Gothic" panose="020B0502020202020204" pitchFamily="34" charset="0"/>
              </a:rPr>
              <a:t>give</a:t>
            </a:r>
            <a:r>
              <a:rPr lang="fr-FR" sz="1600" dirty="0">
                <a:latin typeface="Century Gothic" panose="020B0502020202020204" pitchFamily="34" charset="0"/>
              </a:rPr>
              <a:t> us more information about the second </a:t>
            </a:r>
            <a:r>
              <a:rPr lang="fr-FR" sz="1600" dirty="0" err="1">
                <a:latin typeface="Century Gothic" panose="020B0502020202020204" pitchFamily="34" charset="0"/>
              </a:rPr>
              <a:t>verb</a:t>
            </a:r>
            <a:r>
              <a:rPr lang="fr-FR" sz="1600" dirty="0">
                <a:latin typeface="Century Gothic" panose="020B0502020202020204" pitchFamily="34" charset="0"/>
              </a:rPr>
              <a:t>.</a:t>
            </a:r>
          </a:p>
          <a:p>
            <a:pPr algn="l">
              <a:spcAft>
                <a:spcPts val="800"/>
              </a:spcAft>
            </a:pPr>
            <a:r>
              <a:rPr lang="fr-FR" sz="1600" dirty="0">
                <a:latin typeface="Century Gothic" panose="020B0502020202020204" pitchFamily="34" charset="0"/>
              </a:rPr>
              <a:t>The modal </a:t>
            </a:r>
            <a:r>
              <a:rPr lang="fr-FR" sz="1600" dirty="0" err="1">
                <a:latin typeface="Century Gothic" panose="020B0502020202020204" pitchFamily="34" charset="0"/>
              </a:rPr>
              <a:t>verb</a:t>
            </a:r>
            <a:r>
              <a:rPr lang="fr-FR" sz="1600" dirty="0">
                <a:latin typeface="Century Gothic" panose="020B0502020202020204" pitchFamily="34" charset="0"/>
              </a:rPr>
              <a:t> </a:t>
            </a:r>
            <a:r>
              <a:rPr lang="fr-FR" sz="1600" dirty="0" err="1">
                <a:latin typeface="Century Gothic" panose="020B0502020202020204" pitchFamily="34" charset="0"/>
              </a:rPr>
              <a:t>is</a:t>
            </a:r>
            <a:r>
              <a:rPr lang="fr-FR" sz="1600" dirty="0">
                <a:latin typeface="Century Gothic" panose="020B0502020202020204" pitchFamily="34" charset="0"/>
              </a:rPr>
              <a:t> in the </a:t>
            </a:r>
            <a:r>
              <a:rPr lang="fr-FR" sz="1600" b="1" dirty="0">
                <a:latin typeface="Century Gothic" panose="020B0502020202020204" pitchFamily="34" charset="0"/>
              </a:rPr>
              <a:t>short </a:t>
            </a:r>
            <a:r>
              <a:rPr lang="fr-FR" sz="1600" b="1" dirty="0" err="1">
                <a:latin typeface="Century Gothic" panose="020B0502020202020204" pitchFamily="34" charset="0"/>
              </a:rPr>
              <a:t>form</a:t>
            </a:r>
            <a:r>
              <a:rPr lang="fr-FR" sz="1600" dirty="0">
                <a:latin typeface="Century Gothic" panose="020B0502020202020204" pitchFamily="34" charset="0"/>
              </a:rPr>
              <a:t> and the second </a:t>
            </a:r>
            <a:r>
              <a:rPr lang="fr-FR" sz="1600" dirty="0" err="1">
                <a:latin typeface="Century Gothic" panose="020B0502020202020204" pitchFamily="34" charset="0"/>
              </a:rPr>
              <a:t>verb</a:t>
            </a:r>
            <a:r>
              <a:rPr lang="fr-FR" sz="1600" dirty="0">
                <a:latin typeface="Century Gothic" panose="020B0502020202020204" pitchFamily="34" charset="0"/>
              </a:rPr>
              <a:t> </a:t>
            </a:r>
            <a:r>
              <a:rPr lang="fr-FR" sz="1600" dirty="0" err="1">
                <a:latin typeface="Century Gothic" panose="020B0502020202020204" pitchFamily="34" charset="0"/>
              </a:rPr>
              <a:t>is</a:t>
            </a:r>
            <a:r>
              <a:rPr lang="fr-FR" sz="1600" dirty="0">
                <a:latin typeface="Century Gothic" panose="020B0502020202020204" pitchFamily="34" charset="0"/>
              </a:rPr>
              <a:t> in the </a:t>
            </a:r>
            <a:r>
              <a:rPr lang="fr-FR" sz="1600" b="1" dirty="0">
                <a:latin typeface="Century Gothic" panose="020B0502020202020204" pitchFamily="34" charset="0"/>
              </a:rPr>
              <a:t>long </a:t>
            </a:r>
            <a:r>
              <a:rPr lang="fr-FR" sz="1600" b="1" dirty="0" err="1">
                <a:latin typeface="Century Gothic" panose="020B0502020202020204" pitchFamily="34" charset="0"/>
              </a:rPr>
              <a:t>form</a:t>
            </a:r>
            <a:r>
              <a:rPr lang="fr-FR" sz="1600" dirty="0">
                <a:latin typeface="Century Gothic" panose="020B0502020202020204" pitchFamily="34" charset="0"/>
              </a:rPr>
              <a:t>.</a:t>
            </a:r>
          </a:p>
          <a:p>
            <a:pPr algn="l">
              <a:spcAft>
                <a:spcPts val="800"/>
              </a:spcAft>
            </a:pPr>
            <a:r>
              <a:rPr lang="fr-FR" sz="1600" dirty="0" err="1">
                <a:latin typeface="Century Gothic" panose="020B0502020202020204" pitchFamily="34" charset="0"/>
              </a:rPr>
              <a:t>We</a:t>
            </a:r>
            <a:r>
              <a:rPr lang="fr-FR" sz="1600" dirty="0">
                <a:latin typeface="Century Gothic" panose="020B0502020202020204" pitchFamily="34" charset="0"/>
              </a:rPr>
              <a:t> use </a:t>
            </a:r>
            <a:r>
              <a:rPr lang="fr-FR" sz="1600" b="1" dirty="0">
                <a:latin typeface="Century Gothic" panose="020B0502020202020204" pitchFamily="34" charset="0"/>
              </a:rPr>
              <a:t>devoir </a:t>
            </a:r>
            <a:r>
              <a:rPr lang="fr-FR" sz="1600" dirty="0">
                <a:latin typeface="Century Gothic" panose="020B0502020202020204" pitchFamily="34" charset="0"/>
              </a:rPr>
              <a:t>to </a:t>
            </a:r>
            <a:r>
              <a:rPr lang="fr-FR" sz="1600" dirty="0" err="1">
                <a:latin typeface="Century Gothic" panose="020B0502020202020204" pitchFamily="34" charset="0"/>
              </a:rPr>
              <a:t>say</a:t>
            </a:r>
            <a:r>
              <a:rPr lang="fr-FR" sz="1600" dirty="0">
                <a:latin typeface="Century Gothic" panose="020B0502020202020204" pitchFamily="34" charset="0"/>
              </a:rPr>
              <a:t> </a:t>
            </a:r>
            <a:r>
              <a:rPr lang="fr-FR" sz="1600" dirty="0" err="1">
                <a:latin typeface="Century Gothic" panose="020B0502020202020204" pitchFamily="34" charset="0"/>
              </a:rPr>
              <a:t>what</a:t>
            </a:r>
            <a:r>
              <a:rPr lang="fr-FR" sz="1600" dirty="0">
                <a:latin typeface="Century Gothic" panose="020B0502020202020204" pitchFamily="34" charset="0"/>
              </a:rPr>
              <a:t> </a:t>
            </a:r>
            <a:r>
              <a:rPr lang="fr-FR" sz="1600" dirty="0" err="1">
                <a:latin typeface="Century Gothic" panose="020B0502020202020204" pitchFamily="34" charset="0"/>
              </a:rPr>
              <a:t>someone</a:t>
            </a:r>
            <a:r>
              <a:rPr lang="fr-FR" sz="1600" dirty="0">
                <a:latin typeface="Century Gothic" panose="020B0502020202020204" pitchFamily="34" charset="0"/>
              </a:rPr>
              <a:t> </a:t>
            </a:r>
            <a:r>
              <a:rPr lang="fr-FR" sz="1600" b="1" dirty="0">
                <a:latin typeface="Century Gothic" panose="020B0502020202020204" pitchFamily="34" charset="0"/>
              </a:rPr>
              <a:t>must </a:t>
            </a:r>
            <a:r>
              <a:rPr lang="fr-FR" sz="1600" dirty="0">
                <a:latin typeface="Century Gothic" panose="020B0502020202020204" pitchFamily="34" charset="0"/>
              </a:rPr>
              <a:t>do:</a:t>
            </a:r>
          </a:p>
          <a:p>
            <a:pPr algn="l">
              <a:spcAft>
                <a:spcPts val="800"/>
              </a:spcAft>
            </a:pPr>
            <a:r>
              <a:rPr lang="fr-FR" sz="1600" dirty="0">
                <a:latin typeface="Century Gothic" panose="020B0502020202020204" pitchFamily="34" charset="0"/>
              </a:rPr>
              <a:t>Je </a:t>
            </a:r>
            <a:r>
              <a:rPr lang="fr-FR" sz="1600" b="1" dirty="0">
                <a:latin typeface="Century Gothic" panose="020B0502020202020204" pitchFamily="34" charset="0"/>
              </a:rPr>
              <a:t>dois </a:t>
            </a:r>
            <a:r>
              <a:rPr lang="fr-FR" sz="1600" dirty="0">
                <a:latin typeface="Century Gothic" panose="020B0502020202020204" pitchFamily="34" charset="0"/>
              </a:rPr>
              <a:t>aller au marché.		I </a:t>
            </a:r>
            <a:r>
              <a:rPr lang="fr-FR" sz="1600" b="1" dirty="0">
                <a:latin typeface="Century Gothic" panose="020B0502020202020204" pitchFamily="34" charset="0"/>
              </a:rPr>
              <a:t>must</a:t>
            </a:r>
            <a:r>
              <a:rPr lang="fr-FR" sz="1600" dirty="0">
                <a:latin typeface="Century Gothic" panose="020B0502020202020204" pitchFamily="34" charset="0"/>
              </a:rPr>
              <a:t> go to the </a:t>
            </a:r>
            <a:r>
              <a:rPr lang="fr-FR" sz="1600" dirty="0" err="1">
                <a:latin typeface="Century Gothic" panose="020B0502020202020204" pitchFamily="34" charset="0"/>
              </a:rPr>
              <a:t>market</a:t>
            </a:r>
            <a:r>
              <a:rPr lang="fr-FR" sz="1600" dirty="0">
                <a:latin typeface="Century Gothic" panose="020B0502020202020204" pitchFamily="34" charset="0"/>
              </a:rPr>
              <a:t>.</a:t>
            </a:r>
          </a:p>
          <a:p>
            <a:pPr algn="l">
              <a:spcAft>
                <a:spcPts val="800"/>
              </a:spcAft>
            </a:pPr>
            <a:r>
              <a:rPr lang="fr-FR" sz="1600" dirty="0" err="1">
                <a:latin typeface="Century Gothic" panose="020B0502020202020204" pitchFamily="34" charset="0"/>
              </a:rPr>
              <a:t>We</a:t>
            </a:r>
            <a:r>
              <a:rPr lang="fr-FR" sz="1600" dirty="0">
                <a:latin typeface="Century Gothic" panose="020B0502020202020204" pitchFamily="34" charset="0"/>
              </a:rPr>
              <a:t> use </a:t>
            </a:r>
            <a:r>
              <a:rPr lang="fr-FR" sz="1600" b="1" dirty="0">
                <a:latin typeface="Century Gothic" panose="020B0502020202020204" pitchFamily="34" charset="0"/>
              </a:rPr>
              <a:t>vouloir</a:t>
            </a:r>
            <a:r>
              <a:rPr lang="fr-FR" sz="1600" dirty="0">
                <a:latin typeface="Century Gothic" panose="020B0502020202020204" pitchFamily="34" charset="0"/>
              </a:rPr>
              <a:t> to </a:t>
            </a:r>
            <a:r>
              <a:rPr lang="fr-FR" sz="1600" dirty="0" err="1">
                <a:latin typeface="Century Gothic" panose="020B0502020202020204" pitchFamily="34" charset="0"/>
              </a:rPr>
              <a:t>say</a:t>
            </a:r>
            <a:r>
              <a:rPr lang="fr-FR" sz="1600" dirty="0">
                <a:latin typeface="Century Gothic" panose="020B0502020202020204" pitchFamily="34" charset="0"/>
              </a:rPr>
              <a:t> </a:t>
            </a:r>
            <a:r>
              <a:rPr lang="fr-FR" sz="1600" dirty="0" err="1">
                <a:latin typeface="Century Gothic" panose="020B0502020202020204" pitchFamily="34" charset="0"/>
              </a:rPr>
              <a:t>what</a:t>
            </a:r>
            <a:r>
              <a:rPr lang="fr-FR" sz="1600" dirty="0">
                <a:latin typeface="Century Gothic" panose="020B0502020202020204" pitchFamily="34" charset="0"/>
              </a:rPr>
              <a:t> </a:t>
            </a:r>
            <a:r>
              <a:rPr lang="fr-FR" sz="1600" dirty="0" err="1">
                <a:latin typeface="Century Gothic" panose="020B0502020202020204" pitchFamily="34" charset="0"/>
              </a:rPr>
              <a:t>someone</a:t>
            </a:r>
            <a:r>
              <a:rPr lang="fr-FR" sz="1600" dirty="0">
                <a:latin typeface="Century Gothic" panose="020B0502020202020204" pitchFamily="34" charset="0"/>
              </a:rPr>
              <a:t> </a:t>
            </a:r>
            <a:r>
              <a:rPr lang="fr-FR" sz="1600" b="1" dirty="0" err="1">
                <a:latin typeface="Century Gothic" panose="020B0502020202020204" pitchFamily="34" charset="0"/>
              </a:rPr>
              <a:t>wants</a:t>
            </a:r>
            <a:r>
              <a:rPr lang="fr-FR" sz="1600" dirty="0">
                <a:latin typeface="Century Gothic" panose="020B0502020202020204" pitchFamily="34" charset="0"/>
              </a:rPr>
              <a:t> to do:</a:t>
            </a:r>
          </a:p>
          <a:p>
            <a:pPr algn="l">
              <a:spcAft>
                <a:spcPts val="800"/>
              </a:spcAft>
            </a:pPr>
            <a:r>
              <a:rPr lang="fr-FR" sz="1600" dirty="0">
                <a:latin typeface="Century Gothic" panose="020B0502020202020204" pitchFamily="34" charset="0"/>
              </a:rPr>
              <a:t>Il </a:t>
            </a:r>
            <a:r>
              <a:rPr lang="fr-FR" sz="1600" b="1" dirty="0">
                <a:latin typeface="Century Gothic" panose="020B0502020202020204" pitchFamily="34" charset="0"/>
              </a:rPr>
              <a:t>veut </a:t>
            </a:r>
            <a:r>
              <a:rPr lang="fr-FR" sz="1600" dirty="0">
                <a:latin typeface="Century Gothic" panose="020B0502020202020204" pitchFamily="34" charset="0"/>
              </a:rPr>
              <a:t>manger au café.	He </a:t>
            </a:r>
            <a:r>
              <a:rPr lang="fr-FR" sz="1600" b="1" dirty="0" err="1">
                <a:latin typeface="Century Gothic" panose="020B0502020202020204" pitchFamily="34" charset="0"/>
              </a:rPr>
              <a:t>wants</a:t>
            </a:r>
            <a:r>
              <a:rPr lang="fr-FR" sz="1600" dirty="0">
                <a:latin typeface="Century Gothic" panose="020B0502020202020204" pitchFamily="34" charset="0"/>
              </a:rPr>
              <a:t> to </a:t>
            </a:r>
            <a:r>
              <a:rPr lang="fr-FR" sz="1600" dirty="0" err="1">
                <a:latin typeface="Century Gothic" panose="020B0502020202020204" pitchFamily="34" charset="0"/>
              </a:rPr>
              <a:t>eat</a:t>
            </a:r>
            <a:r>
              <a:rPr lang="fr-FR" sz="1600" dirty="0">
                <a:latin typeface="Century Gothic" panose="020B0502020202020204" pitchFamily="34" charset="0"/>
              </a:rPr>
              <a:t> at the café.</a:t>
            </a:r>
          </a:p>
          <a:p>
            <a:pPr algn="l">
              <a:spcAft>
                <a:spcPts val="800"/>
              </a:spcAft>
            </a:pPr>
            <a:r>
              <a:rPr lang="fr-FR" sz="1600" dirty="0" err="1">
                <a:latin typeface="Century Gothic" panose="020B0502020202020204" pitchFamily="34" charset="0"/>
              </a:rPr>
              <a:t>We</a:t>
            </a:r>
            <a:r>
              <a:rPr lang="fr-FR" sz="1600" dirty="0">
                <a:latin typeface="Century Gothic" panose="020B0502020202020204" pitchFamily="34" charset="0"/>
              </a:rPr>
              <a:t> use </a:t>
            </a:r>
            <a:r>
              <a:rPr lang="fr-FR" sz="1600" b="1" dirty="0">
                <a:latin typeface="Century Gothic" panose="020B0502020202020204" pitchFamily="34" charset="0"/>
              </a:rPr>
              <a:t>pouvoir</a:t>
            </a:r>
            <a:r>
              <a:rPr lang="fr-FR" sz="1600" dirty="0">
                <a:latin typeface="Century Gothic" panose="020B0502020202020204" pitchFamily="34" charset="0"/>
              </a:rPr>
              <a:t> to </a:t>
            </a:r>
            <a:r>
              <a:rPr lang="fr-FR" sz="1600" dirty="0" err="1">
                <a:latin typeface="Century Gothic" panose="020B0502020202020204" pitchFamily="34" charset="0"/>
              </a:rPr>
              <a:t>say</a:t>
            </a:r>
            <a:r>
              <a:rPr lang="fr-FR" sz="1600" dirty="0">
                <a:latin typeface="Century Gothic" panose="020B0502020202020204" pitchFamily="34" charset="0"/>
              </a:rPr>
              <a:t> </a:t>
            </a:r>
            <a:r>
              <a:rPr lang="fr-FR" sz="1600" dirty="0" err="1">
                <a:latin typeface="Century Gothic" panose="020B0502020202020204" pitchFamily="34" charset="0"/>
              </a:rPr>
              <a:t>what</a:t>
            </a:r>
            <a:r>
              <a:rPr lang="fr-FR" sz="1600" dirty="0">
                <a:latin typeface="Century Gothic" panose="020B0502020202020204" pitchFamily="34" charset="0"/>
              </a:rPr>
              <a:t> </a:t>
            </a:r>
            <a:r>
              <a:rPr lang="fr-FR" sz="1600" dirty="0" err="1">
                <a:latin typeface="Century Gothic" panose="020B0502020202020204" pitchFamily="34" charset="0"/>
              </a:rPr>
              <a:t>someone</a:t>
            </a:r>
            <a:r>
              <a:rPr lang="fr-FR" sz="1600" dirty="0">
                <a:latin typeface="Century Gothic" panose="020B0502020202020204" pitchFamily="34" charset="0"/>
              </a:rPr>
              <a:t> </a:t>
            </a:r>
            <a:r>
              <a:rPr lang="fr-FR" sz="1600" b="1" dirty="0" err="1">
                <a:latin typeface="Century Gothic" panose="020B0502020202020204" pitchFamily="34" charset="0"/>
              </a:rPr>
              <a:t>is</a:t>
            </a:r>
            <a:r>
              <a:rPr lang="fr-FR" sz="1600" b="1" dirty="0">
                <a:latin typeface="Century Gothic" panose="020B0502020202020204" pitchFamily="34" charset="0"/>
              </a:rPr>
              <a:t> able </a:t>
            </a:r>
            <a:r>
              <a:rPr lang="fr-FR" sz="1600" dirty="0">
                <a:latin typeface="Century Gothic" panose="020B0502020202020204" pitchFamily="34" charset="0"/>
              </a:rPr>
              <a:t>to do:</a:t>
            </a:r>
          </a:p>
          <a:p>
            <a:pPr algn="l">
              <a:spcAft>
                <a:spcPts val="800"/>
              </a:spcAft>
            </a:pPr>
            <a:r>
              <a:rPr lang="fr-FR" sz="1600" dirty="0">
                <a:latin typeface="Century Gothic" panose="020B0502020202020204" pitchFamily="34" charset="0"/>
              </a:rPr>
              <a:t>Vous </a:t>
            </a:r>
            <a:r>
              <a:rPr lang="fr-FR" sz="1600" b="1" dirty="0">
                <a:latin typeface="Century Gothic" panose="020B0502020202020204" pitchFamily="34" charset="0"/>
              </a:rPr>
              <a:t>pouvez </a:t>
            </a:r>
            <a:r>
              <a:rPr lang="fr-FR" sz="1600" dirty="0">
                <a:latin typeface="Century Gothic" panose="020B0502020202020204" pitchFamily="34" charset="0"/>
              </a:rPr>
              <a:t>venir demain ?</a:t>
            </a:r>
            <a:br>
              <a:rPr lang="fr-FR" sz="1600" dirty="0">
                <a:latin typeface="Century Gothic" panose="020B0502020202020204" pitchFamily="34" charset="0"/>
              </a:rPr>
            </a:br>
            <a:r>
              <a:rPr lang="fr-FR" sz="1600" b="1" dirty="0">
                <a:latin typeface="Century Gothic" panose="020B0502020202020204" pitchFamily="34" charset="0"/>
              </a:rPr>
              <a:t>Can/Are </a:t>
            </a:r>
            <a:r>
              <a:rPr lang="fr-FR" sz="1600" dirty="0" err="1">
                <a:latin typeface="Century Gothic" panose="020B0502020202020204" pitchFamily="34" charset="0"/>
              </a:rPr>
              <a:t>you</a:t>
            </a:r>
            <a:r>
              <a:rPr lang="fr-FR" sz="1600" dirty="0">
                <a:latin typeface="Century Gothic" panose="020B0502020202020204" pitchFamily="34" charset="0"/>
              </a:rPr>
              <a:t> [pl.] </a:t>
            </a:r>
            <a:r>
              <a:rPr lang="fr-FR" sz="1600" b="1" dirty="0">
                <a:latin typeface="Century Gothic" panose="020B0502020202020204" pitchFamily="34" charset="0"/>
              </a:rPr>
              <a:t>able to </a:t>
            </a:r>
            <a:r>
              <a:rPr lang="fr-FR" sz="1600" dirty="0">
                <a:latin typeface="Century Gothic" panose="020B0502020202020204" pitchFamily="34" charset="0"/>
              </a:rPr>
              <a:t>come </a:t>
            </a:r>
            <a:r>
              <a:rPr lang="fr-FR" sz="1600" dirty="0" err="1">
                <a:latin typeface="Century Gothic" panose="020B0502020202020204" pitchFamily="34" charset="0"/>
              </a:rPr>
              <a:t>tomorrow</a:t>
            </a:r>
            <a:r>
              <a:rPr lang="fr-FR" sz="1600" dirty="0">
                <a:latin typeface="Century Gothic" panose="020B0502020202020204" pitchFamily="34" charset="0"/>
              </a:rPr>
              <a:t>?</a:t>
            </a:r>
          </a:p>
          <a:p>
            <a:pPr algn="l">
              <a:spcAft>
                <a:spcPts val="800"/>
              </a:spcAft>
            </a:pPr>
            <a:r>
              <a:rPr lang="fr-FR" sz="1600" dirty="0" err="1">
                <a:latin typeface="Century Gothic" panose="020B0502020202020204" pitchFamily="34" charset="0"/>
              </a:rPr>
              <a:t>We</a:t>
            </a:r>
            <a:r>
              <a:rPr lang="fr-FR" sz="1600" dirty="0">
                <a:latin typeface="Century Gothic" panose="020B0502020202020204" pitchFamily="34" charset="0"/>
              </a:rPr>
              <a:t> use </a:t>
            </a:r>
            <a:r>
              <a:rPr lang="fr-FR" sz="1600" b="1" dirty="0">
                <a:latin typeface="Century Gothic" panose="020B0502020202020204" pitchFamily="34" charset="0"/>
              </a:rPr>
              <a:t>savoir</a:t>
            </a:r>
            <a:r>
              <a:rPr lang="fr-FR" sz="1600" dirty="0">
                <a:latin typeface="Century Gothic" panose="020B0502020202020204" pitchFamily="34" charset="0"/>
              </a:rPr>
              <a:t> to </a:t>
            </a:r>
            <a:r>
              <a:rPr lang="fr-FR" sz="1600" dirty="0" err="1">
                <a:latin typeface="Century Gothic" panose="020B0502020202020204" pitchFamily="34" charset="0"/>
              </a:rPr>
              <a:t>say</a:t>
            </a:r>
            <a:r>
              <a:rPr lang="fr-FR" sz="1600" dirty="0">
                <a:latin typeface="Century Gothic" panose="020B0502020202020204" pitchFamily="34" charset="0"/>
              </a:rPr>
              <a:t> </a:t>
            </a:r>
            <a:r>
              <a:rPr lang="fr-FR" sz="1600" dirty="0" err="1">
                <a:latin typeface="Century Gothic" panose="020B0502020202020204" pitchFamily="34" charset="0"/>
              </a:rPr>
              <a:t>what</a:t>
            </a:r>
            <a:r>
              <a:rPr lang="fr-FR" sz="1600" dirty="0">
                <a:latin typeface="Century Gothic" panose="020B0502020202020204" pitchFamily="34" charset="0"/>
              </a:rPr>
              <a:t> </a:t>
            </a:r>
            <a:r>
              <a:rPr lang="fr-FR" sz="1600" dirty="0" err="1">
                <a:latin typeface="Century Gothic" panose="020B0502020202020204" pitchFamily="34" charset="0"/>
              </a:rPr>
              <a:t>someone</a:t>
            </a:r>
            <a:r>
              <a:rPr lang="fr-FR" sz="1600" dirty="0">
                <a:latin typeface="Century Gothic" panose="020B0502020202020204" pitchFamily="34" charset="0"/>
              </a:rPr>
              <a:t> </a:t>
            </a:r>
            <a:r>
              <a:rPr lang="fr-FR" sz="1600" b="1" dirty="0" err="1">
                <a:latin typeface="Century Gothic" panose="020B0502020202020204" pitchFamily="34" charset="0"/>
              </a:rPr>
              <a:t>knows</a:t>
            </a:r>
            <a:r>
              <a:rPr lang="fr-FR" sz="1600" b="1" dirty="0">
                <a:latin typeface="Century Gothic" panose="020B0502020202020204" pitchFamily="34" charset="0"/>
              </a:rPr>
              <a:t> how to</a:t>
            </a:r>
            <a:r>
              <a:rPr lang="fr-FR" sz="1600" dirty="0">
                <a:latin typeface="Century Gothic" panose="020B0502020202020204" pitchFamily="34" charset="0"/>
              </a:rPr>
              <a:t> do:</a:t>
            </a:r>
          </a:p>
          <a:p>
            <a:pPr algn="l">
              <a:spcAft>
                <a:spcPts val="800"/>
              </a:spcAft>
            </a:pPr>
            <a:r>
              <a:rPr lang="fr-FR" sz="1600" dirty="0">
                <a:latin typeface="Century Gothic" panose="020B0502020202020204" pitchFamily="34" charset="0"/>
              </a:rPr>
              <a:t>Elles </a:t>
            </a:r>
            <a:r>
              <a:rPr lang="fr-FR" sz="1600" b="1" dirty="0">
                <a:latin typeface="Century Gothic" panose="020B0502020202020204" pitchFamily="34" charset="0"/>
              </a:rPr>
              <a:t>savent</a:t>
            </a:r>
            <a:r>
              <a:rPr lang="fr-FR" sz="1600" dirty="0">
                <a:latin typeface="Century Gothic" panose="020B0502020202020204" pitchFamily="34" charset="0"/>
              </a:rPr>
              <a:t> jouer du piano.</a:t>
            </a:r>
            <a:br>
              <a:rPr lang="fr-FR" sz="1600" dirty="0">
                <a:latin typeface="Century Gothic" panose="020B0502020202020204" pitchFamily="34" charset="0"/>
              </a:rPr>
            </a:br>
            <a:r>
              <a:rPr lang="fr-FR" sz="1600" dirty="0" err="1">
                <a:latin typeface="Century Gothic" panose="020B0502020202020204" pitchFamily="34" charset="0"/>
              </a:rPr>
              <a:t>They</a:t>
            </a:r>
            <a:r>
              <a:rPr lang="fr-FR" sz="1600" dirty="0">
                <a:latin typeface="Century Gothic" panose="020B0502020202020204" pitchFamily="34" charset="0"/>
              </a:rPr>
              <a:t> [f.] </a:t>
            </a:r>
            <a:r>
              <a:rPr lang="fr-FR" sz="1600" b="1" dirty="0">
                <a:latin typeface="Century Gothic" panose="020B0502020202020204" pitchFamily="34" charset="0"/>
              </a:rPr>
              <a:t>know how to</a:t>
            </a:r>
            <a:r>
              <a:rPr lang="fr-FR" sz="1600" dirty="0">
                <a:latin typeface="Century Gothic" panose="020B0502020202020204" pitchFamily="34" charset="0"/>
              </a:rPr>
              <a:t> </a:t>
            </a:r>
            <a:r>
              <a:rPr lang="fr-FR" sz="1600" dirty="0" err="1">
                <a:latin typeface="Century Gothic" panose="020B0502020202020204" pitchFamily="34" charset="0"/>
              </a:rPr>
              <a:t>play</a:t>
            </a:r>
            <a:r>
              <a:rPr lang="fr-FR" sz="1600" dirty="0">
                <a:latin typeface="Century Gothic" panose="020B0502020202020204" pitchFamily="34" charset="0"/>
              </a:rPr>
              <a:t> the piano.</a:t>
            </a:r>
          </a:p>
          <a:p>
            <a:pPr algn="l">
              <a:spcAft>
                <a:spcPts val="800"/>
              </a:spcAft>
            </a:pPr>
            <a:r>
              <a:rPr lang="fr-FR" sz="1600" dirty="0" err="1">
                <a:latin typeface="Century Gothic" panose="020B0502020202020204" pitchFamily="34" charset="0"/>
              </a:rPr>
              <a:t>Another</a:t>
            </a:r>
            <a:r>
              <a:rPr lang="fr-FR" sz="1600" dirty="0">
                <a:latin typeface="Century Gothic" panose="020B0502020202020204" pitchFamily="34" charset="0"/>
              </a:rPr>
              <a:t> </a:t>
            </a:r>
            <a:r>
              <a:rPr lang="fr-FR" sz="1600" dirty="0" err="1">
                <a:latin typeface="Century Gothic" panose="020B0502020202020204" pitchFamily="34" charset="0"/>
              </a:rPr>
              <a:t>way</a:t>
            </a:r>
            <a:r>
              <a:rPr lang="fr-FR" sz="1600" dirty="0">
                <a:latin typeface="Century Gothic" panose="020B0502020202020204" pitchFamily="34" charset="0"/>
              </a:rPr>
              <a:t> to </a:t>
            </a:r>
            <a:r>
              <a:rPr lang="fr-FR" sz="1600" dirty="0" err="1">
                <a:latin typeface="Century Gothic" panose="020B0502020202020204" pitchFamily="34" charset="0"/>
              </a:rPr>
              <a:t>say</a:t>
            </a:r>
            <a:r>
              <a:rPr lang="fr-FR" sz="1600" dirty="0">
                <a:latin typeface="Century Gothic" panose="020B0502020202020204" pitchFamily="34" charset="0"/>
              </a:rPr>
              <a:t> </a:t>
            </a:r>
            <a:r>
              <a:rPr lang="fr-FR" sz="1600" dirty="0" err="1">
                <a:latin typeface="Century Gothic" panose="020B0502020202020204" pitchFamily="34" charset="0"/>
              </a:rPr>
              <a:t>what</a:t>
            </a:r>
            <a:r>
              <a:rPr lang="fr-FR" sz="1600" dirty="0">
                <a:latin typeface="Century Gothic" panose="020B0502020202020204" pitchFamily="34" charset="0"/>
              </a:rPr>
              <a:t> </a:t>
            </a:r>
            <a:r>
              <a:rPr lang="fr-FR" sz="1600" b="1" dirty="0">
                <a:latin typeface="Century Gothic" panose="020B0502020202020204" pitchFamily="34" charset="0"/>
              </a:rPr>
              <a:t>must</a:t>
            </a:r>
            <a:r>
              <a:rPr lang="fr-FR" sz="1600" dirty="0">
                <a:latin typeface="Century Gothic" panose="020B0502020202020204" pitchFamily="34" charset="0"/>
              </a:rPr>
              <a:t> </a:t>
            </a:r>
            <a:r>
              <a:rPr lang="fr-FR" sz="1600" dirty="0" err="1">
                <a:latin typeface="Century Gothic" panose="020B0502020202020204" pitchFamily="34" charset="0"/>
              </a:rPr>
              <a:t>happen</a:t>
            </a:r>
            <a:r>
              <a:rPr lang="fr-FR" sz="1600" dirty="0">
                <a:latin typeface="Century Gothic" panose="020B0502020202020204" pitchFamily="34" charset="0"/>
              </a:rPr>
              <a:t> </a:t>
            </a:r>
            <a:r>
              <a:rPr lang="fr-FR" sz="1600" dirty="0" err="1">
                <a:latin typeface="Century Gothic" panose="020B0502020202020204" pitchFamily="34" charset="0"/>
              </a:rPr>
              <a:t>is</a:t>
            </a:r>
            <a:r>
              <a:rPr lang="fr-FR" sz="1600" dirty="0">
                <a:latin typeface="Century Gothic" panose="020B0502020202020204" pitchFamily="34" charset="0"/>
              </a:rPr>
              <a:t> to use </a:t>
            </a:r>
            <a:r>
              <a:rPr lang="fr-FR" sz="1600" b="1" dirty="0">
                <a:latin typeface="Century Gothic" panose="020B0502020202020204" pitchFamily="34" charset="0"/>
              </a:rPr>
              <a:t>il faut</a:t>
            </a:r>
            <a:r>
              <a:rPr lang="fr-FR" sz="1600" dirty="0">
                <a:latin typeface="Century Gothic" panose="020B0502020202020204" pitchFamily="34" charset="0"/>
              </a:rPr>
              <a:t>. It </a:t>
            </a:r>
            <a:r>
              <a:rPr lang="fr-FR" sz="1600" dirty="0" err="1">
                <a:latin typeface="Century Gothic" panose="020B0502020202020204" pitchFamily="34" charset="0"/>
              </a:rPr>
              <a:t>is</a:t>
            </a:r>
            <a:r>
              <a:rPr lang="fr-FR" sz="1600" dirty="0">
                <a:latin typeface="Century Gothic" panose="020B0502020202020204" pitchFamily="34" charset="0"/>
              </a:rPr>
              <a:t> </a:t>
            </a:r>
            <a:r>
              <a:rPr lang="fr-FR" sz="1600" dirty="0" err="1">
                <a:latin typeface="Century Gothic" panose="020B0502020202020204" pitchFamily="34" charset="0"/>
              </a:rPr>
              <a:t>followed</a:t>
            </a:r>
            <a:r>
              <a:rPr lang="fr-FR" sz="1600" dirty="0">
                <a:latin typeface="Century Gothic" panose="020B0502020202020204" pitchFamily="34" charset="0"/>
              </a:rPr>
              <a:t> by a </a:t>
            </a:r>
            <a:r>
              <a:rPr lang="fr-FR" sz="1600" dirty="0" err="1">
                <a:latin typeface="Century Gothic" panose="020B0502020202020204" pitchFamily="34" charset="0"/>
              </a:rPr>
              <a:t>verb</a:t>
            </a:r>
            <a:r>
              <a:rPr lang="fr-FR" sz="1600" dirty="0">
                <a:latin typeface="Century Gothic" panose="020B0502020202020204" pitchFamily="34" charset="0"/>
              </a:rPr>
              <a:t> in the </a:t>
            </a:r>
            <a:r>
              <a:rPr lang="fr-FR" sz="1600" b="1" dirty="0">
                <a:latin typeface="Century Gothic" panose="020B0502020202020204" pitchFamily="34" charset="0"/>
              </a:rPr>
              <a:t>long </a:t>
            </a:r>
            <a:r>
              <a:rPr lang="fr-FR" sz="1600" b="1" dirty="0" err="1">
                <a:latin typeface="Century Gothic" panose="020B0502020202020204" pitchFamily="34" charset="0"/>
              </a:rPr>
              <a:t>form</a:t>
            </a:r>
            <a:r>
              <a:rPr lang="fr-FR" sz="1600" b="1" dirty="0">
                <a:latin typeface="Century Gothic" panose="020B0502020202020204" pitchFamily="34" charset="0"/>
              </a:rPr>
              <a:t>.</a:t>
            </a:r>
          </a:p>
          <a:p>
            <a:pPr algn="l">
              <a:spcAft>
                <a:spcPts val="800"/>
              </a:spcAft>
            </a:pPr>
            <a:r>
              <a:rPr lang="fr-FR" sz="1600" b="1" dirty="0">
                <a:latin typeface="Century Gothic" panose="020B0502020202020204" pitchFamily="34" charset="0"/>
              </a:rPr>
              <a:t>Il faut</a:t>
            </a:r>
            <a:r>
              <a:rPr lang="fr-FR" sz="1600" dirty="0">
                <a:latin typeface="Century Gothic" panose="020B0502020202020204" pitchFamily="34" charset="0"/>
              </a:rPr>
              <a:t> lire les règles.	</a:t>
            </a:r>
            <a:r>
              <a:rPr lang="fr-FR" sz="1600" b="1" dirty="0">
                <a:latin typeface="Century Gothic" panose="020B0502020202020204" pitchFamily="34" charset="0"/>
              </a:rPr>
              <a:t>It </a:t>
            </a:r>
            <a:r>
              <a:rPr lang="fr-FR" sz="1600" b="1" dirty="0" err="1">
                <a:latin typeface="Century Gothic" panose="020B0502020202020204" pitchFamily="34" charset="0"/>
              </a:rPr>
              <a:t>is</a:t>
            </a:r>
            <a:r>
              <a:rPr lang="fr-FR" sz="1600" b="1" dirty="0">
                <a:latin typeface="Century Gothic" panose="020B0502020202020204" pitchFamily="34" charset="0"/>
              </a:rPr>
              <a:t> </a:t>
            </a:r>
            <a:r>
              <a:rPr lang="fr-FR" sz="1600" b="1" dirty="0" err="1">
                <a:latin typeface="Century Gothic" panose="020B0502020202020204" pitchFamily="34" charset="0"/>
              </a:rPr>
              <a:t>necessary</a:t>
            </a:r>
            <a:r>
              <a:rPr lang="fr-FR" sz="1600" b="1" dirty="0">
                <a:latin typeface="Century Gothic" panose="020B0502020202020204" pitchFamily="34" charset="0"/>
              </a:rPr>
              <a:t> to </a:t>
            </a:r>
            <a:r>
              <a:rPr lang="fr-FR" sz="1600" dirty="0" err="1">
                <a:latin typeface="Century Gothic" panose="020B0502020202020204" pitchFamily="34" charset="0"/>
              </a:rPr>
              <a:t>read</a:t>
            </a:r>
            <a:r>
              <a:rPr lang="fr-FR" sz="1600" dirty="0">
                <a:latin typeface="Century Gothic" panose="020B0502020202020204" pitchFamily="34" charset="0"/>
              </a:rPr>
              <a:t> the </a:t>
            </a:r>
            <a:r>
              <a:rPr lang="fr-FR" sz="1600" dirty="0" err="1">
                <a:latin typeface="Century Gothic" panose="020B0502020202020204" pitchFamily="34" charset="0"/>
              </a:rPr>
              <a:t>rules</a:t>
            </a:r>
            <a:r>
              <a:rPr lang="fr-FR" sz="1600" dirty="0">
                <a:latin typeface="Century Gothic" panose="020B0502020202020204" pitchFamily="34" charset="0"/>
              </a:rPr>
              <a:t>. </a:t>
            </a:r>
          </a:p>
        </p:txBody>
      </p:sp>
      <p:pic>
        <p:nvPicPr>
          <p:cNvPr id="11" name="Picture 10">
            <a:extLst>
              <a:ext uri="{FF2B5EF4-FFF2-40B4-BE49-F238E27FC236}">
                <a16:creationId xmlns:a16="http://schemas.microsoft.com/office/drawing/2014/main" id="{4D90CCC1-AF4A-4A47-B614-E291FB0931FF}"/>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15906" y="3869398"/>
            <a:ext cx="1299410" cy="866273"/>
          </a:xfrm>
          <a:prstGeom prst="rect">
            <a:avLst/>
          </a:prstGeom>
        </p:spPr>
      </p:pic>
      <p:pic>
        <p:nvPicPr>
          <p:cNvPr id="13" name="Picture 12">
            <a:extLst>
              <a:ext uri="{FF2B5EF4-FFF2-40B4-BE49-F238E27FC236}">
                <a16:creationId xmlns:a16="http://schemas.microsoft.com/office/drawing/2014/main" id="{457FBC07-BA73-4D01-9C1D-E4E1792E6342}"/>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09356" y="5287260"/>
            <a:ext cx="955589" cy="727890"/>
          </a:xfrm>
          <a:prstGeom prst="rect">
            <a:avLst/>
          </a:prstGeom>
        </p:spPr>
      </p:pic>
      <p:sp>
        <p:nvSpPr>
          <p:cNvPr id="12" name="Title 20">
            <a:extLst>
              <a:ext uri="{FF2B5EF4-FFF2-40B4-BE49-F238E27FC236}">
                <a16:creationId xmlns:a16="http://schemas.microsoft.com/office/drawing/2014/main" id="{E5AAD289-8CDD-9A44-A479-6AC4EA26963A}"/>
              </a:ext>
              <a:ext uri="{C183D7F6-B498-43B3-948B-1728B52AA6E4}">
                <adec:decorative xmlns:adec="http://schemas.microsoft.com/office/drawing/2017/decorative" val="0"/>
              </a:ext>
            </a:extLst>
          </p:cNvPr>
          <p:cNvSpPr txBox="1">
            <a:spLocks/>
          </p:cNvSpPr>
          <p:nvPr/>
        </p:nvSpPr>
        <p:spPr bwMode="auto">
          <a:xfrm>
            <a:off x="95724" y="5708756"/>
            <a:ext cx="2435794"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The verb </a:t>
            </a:r>
            <a:r>
              <a:rPr lang="en-GB" sz="1800" b="1" i="1" kern="0" dirty="0" err="1">
                <a:solidFill>
                  <a:srgbClr val="000000"/>
                </a:solidFill>
                <a:latin typeface="Century Gothic" panose="020B0502020202020204" pitchFamily="34" charset="0"/>
                <a:cs typeface="Calibri" panose="020F0502020204030204" pitchFamily="34" charset="0"/>
              </a:rPr>
              <a:t>croire</a:t>
            </a:r>
            <a:endParaRPr lang="fr-FR" kern="0" dirty="0"/>
          </a:p>
        </p:txBody>
      </p:sp>
      <p:sp>
        <p:nvSpPr>
          <p:cNvPr id="14" name="TextBox 13">
            <a:extLst>
              <a:ext uri="{FF2B5EF4-FFF2-40B4-BE49-F238E27FC236}">
                <a16:creationId xmlns:a16="http://schemas.microsoft.com/office/drawing/2014/main" id="{1557DE15-62D1-4848-8CDE-D8EFAF64346C}"/>
              </a:ext>
            </a:extLst>
          </p:cNvPr>
          <p:cNvSpPr txBox="1"/>
          <p:nvPr/>
        </p:nvSpPr>
        <p:spPr>
          <a:xfrm>
            <a:off x="95724" y="6077778"/>
            <a:ext cx="6569221" cy="1179810"/>
          </a:xfrm>
          <a:prstGeom prst="rect">
            <a:avLst/>
          </a:prstGeom>
          <a:noFill/>
        </p:spPr>
        <p:txBody>
          <a:bodyPr wrap="square">
            <a:spAutoFit/>
          </a:bodyPr>
          <a:lstStyle/>
          <a:p>
            <a:pPr algn="l">
              <a:spcAft>
                <a:spcPts val="800"/>
              </a:spcAft>
            </a:pPr>
            <a:r>
              <a:rPr lang="fr-FR" sz="1600" dirty="0">
                <a:latin typeface="Century Gothic" panose="020B0502020202020204" pitchFamily="34" charset="0"/>
              </a:rPr>
              <a:t>The </a:t>
            </a:r>
            <a:r>
              <a:rPr lang="fr-FR" sz="1600" dirty="0" err="1">
                <a:latin typeface="Century Gothic" panose="020B0502020202020204" pitchFamily="34" charset="0"/>
              </a:rPr>
              <a:t>present</a:t>
            </a:r>
            <a:r>
              <a:rPr lang="fr-FR" sz="1600" dirty="0">
                <a:latin typeface="Century Gothic" panose="020B0502020202020204" pitchFamily="34" charset="0"/>
              </a:rPr>
              <a:t> </a:t>
            </a:r>
            <a:r>
              <a:rPr lang="fr-FR" sz="1600" dirty="0" err="1">
                <a:latin typeface="Century Gothic" panose="020B0502020202020204" pitchFamily="34" charset="0"/>
              </a:rPr>
              <a:t>tense</a:t>
            </a:r>
            <a:r>
              <a:rPr lang="fr-FR" sz="1600" dirty="0">
                <a:latin typeface="Century Gothic" panose="020B0502020202020204" pitchFamily="34" charset="0"/>
              </a:rPr>
              <a:t> </a:t>
            </a:r>
            <a:r>
              <a:rPr lang="fr-FR" sz="1600" dirty="0" err="1">
                <a:latin typeface="Century Gothic" panose="020B0502020202020204" pitchFamily="34" charset="0"/>
              </a:rPr>
              <a:t>singular</a:t>
            </a:r>
            <a:r>
              <a:rPr lang="fr-FR" sz="1600" dirty="0">
                <a:latin typeface="Century Gothic" panose="020B0502020202020204" pitchFamily="34" charset="0"/>
              </a:rPr>
              <a:t> </a:t>
            </a:r>
            <a:r>
              <a:rPr lang="fr-FR" sz="1600" dirty="0" err="1">
                <a:latin typeface="Century Gothic" panose="020B0502020202020204" pitchFamily="34" charset="0"/>
              </a:rPr>
              <a:t>forms</a:t>
            </a:r>
            <a:r>
              <a:rPr lang="fr-FR" sz="1600" dirty="0">
                <a:latin typeface="Century Gothic" panose="020B0502020202020204" pitchFamily="34" charset="0"/>
              </a:rPr>
              <a:t> of the </a:t>
            </a:r>
            <a:r>
              <a:rPr lang="fr-FR" sz="1600" dirty="0" err="1">
                <a:latin typeface="Century Gothic" panose="020B0502020202020204" pitchFamily="34" charset="0"/>
              </a:rPr>
              <a:t>verb</a:t>
            </a:r>
            <a:r>
              <a:rPr lang="fr-FR" sz="1600" dirty="0">
                <a:latin typeface="Century Gothic" panose="020B0502020202020204" pitchFamily="34" charset="0"/>
              </a:rPr>
              <a:t> </a:t>
            </a:r>
            <a:r>
              <a:rPr lang="fr-FR" sz="1600" b="1" dirty="0">
                <a:latin typeface="Century Gothic" panose="020B0502020202020204" pitchFamily="34" charset="0"/>
              </a:rPr>
              <a:t>croire </a:t>
            </a:r>
            <a:r>
              <a:rPr lang="fr-FR" sz="1600" dirty="0">
                <a:latin typeface="Century Gothic" panose="020B0502020202020204" pitchFamily="34" charset="0"/>
              </a:rPr>
              <a:t>are:</a:t>
            </a:r>
          </a:p>
          <a:p>
            <a:pPr algn="l">
              <a:spcAft>
                <a:spcPts val="800"/>
              </a:spcAft>
            </a:pPr>
            <a:r>
              <a:rPr lang="fr-FR" sz="1600" b="1" dirty="0">
                <a:latin typeface="Century Gothic" panose="020B0502020202020204" pitchFamily="34" charset="0"/>
              </a:rPr>
              <a:t>je crois		</a:t>
            </a:r>
            <a:r>
              <a:rPr lang="fr-FR" sz="1600" dirty="0">
                <a:latin typeface="Century Gothic" panose="020B0502020202020204" pitchFamily="34" charset="0"/>
              </a:rPr>
              <a:t>I </a:t>
            </a:r>
            <a:r>
              <a:rPr lang="fr-FR" sz="1600" dirty="0" err="1">
                <a:latin typeface="Century Gothic" panose="020B0502020202020204" pitchFamily="34" charset="0"/>
              </a:rPr>
              <a:t>believe</a:t>
            </a:r>
            <a:br>
              <a:rPr lang="fr-FR" sz="1600" dirty="0">
                <a:latin typeface="Century Gothic" panose="020B0502020202020204" pitchFamily="34" charset="0"/>
              </a:rPr>
            </a:br>
            <a:r>
              <a:rPr lang="fr-FR" sz="1600" b="1" dirty="0">
                <a:latin typeface="Century Gothic" panose="020B0502020202020204" pitchFamily="34" charset="0"/>
              </a:rPr>
              <a:t>tu crois		</a:t>
            </a:r>
            <a:r>
              <a:rPr lang="fr-FR" sz="1600" dirty="0" err="1">
                <a:latin typeface="Century Gothic" panose="020B0502020202020204" pitchFamily="34" charset="0"/>
              </a:rPr>
              <a:t>you</a:t>
            </a:r>
            <a:r>
              <a:rPr lang="fr-FR" sz="1600" dirty="0">
                <a:latin typeface="Century Gothic" panose="020B0502020202020204" pitchFamily="34" charset="0"/>
              </a:rPr>
              <a:t> </a:t>
            </a:r>
            <a:r>
              <a:rPr lang="fr-FR" sz="1400" baseline="-25000" dirty="0">
                <a:latin typeface="Century Gothic" panose="020B0502020202020204" pitchFamily="34" charset="0"/>
              </a:rPr>
              <a:t>(</a:t>
            </a:r>
            <a:r>
              <a:rPr lang="fr-FR" sz="1400" baseline="-25000" dirty="0" err="1">
                <a:latin typeface="Century Gothic" panose="020B0502020202020204" pitchFamily="34" charset="0"/>
              </a:rPr>
              <a:t>sing</a:t>
            </a:r>
            <a:r>
              <a:rPr lang="fr-FR" sz="1400" baseline="-25000" dirty="0">
                <a:latin typeface="Century Gothic" panose="020B0502020202020204" pitchFamily="34" charset="0"/>
              </a:rPr>
              <a:t>.) </a:t>
            </a:r>
            <a:r>
              <a:rPr lang="fr-FR" sz="1600" dirty="0" err="1">
                <a:latin typeface="Century Gothic" panose="020B0502020202020204" pitchFamily="34" charset="0"/>
              </a:rPr>
              <a:t>believe</a:t>
            </a:r>
            <a:br>
              <a:rPr lang="fr-FR" sz="1600" dirty="0">
                <a:latin typeface="Century Gothic" panose="020B0502020202020204" pitchFamily="34" charset="0"/>
              </a:rPr>
            </a:br>
            <a:r>
              <a:rPr lang="fr-FR" sz="1600" b="1" dirty="0">
                <a:latin typeface="Century Gothic" panose="020B0502020202020204" pitchFamily="34" charset="0"/>
              </a:rPr>
              <a:t>il/elle croit</a:t>
            </a:r>
            <a:r>
              <a:rPr lang="fr-FR" sz="1600" dirty="0">
                <a:latin typeface="Century Gothic" panose="020B0502020202020204" pitchFamily="34" charset="0"/>
              </a:rPr>
              <a:t>	</a:t>
            </a:r>
            <a:r>
              <a:rPr lang="fr-FR" sz="1600" dirty="0" err="1">
                <a:latin typeface="Century Gothic" panose="020B0502020202020204" pitchFamily="34" charset="0"/>
              </a:rPr>
              <a:t>he</a:t>
            </a:r>
            <a:r>
              <a:rPr lang="fr-FR" sz="1600" dirty="0">
                <a:latin typeface="Century Gothic" panose="020B0502020202020204" pitchFamily="34" charset="0"/>
              </a:rPr>
              <a:t>/</a:t>
            </a:r>
            <a:r>
              <a:rPr lang="fr-FR" sz="1600" dirty="0" err="1">
                <a:latin typeface="Century Gothic" panose="020B0502020202020204" pitchFamily="34" charset="0"/>
              </a:rPr>
              <a:t>she</a:t>
            </a:r>
            <a:r>
              <a:rPr lang="fr-FR" sz="1600" dirty="0">
                <a:latin typeface="Century Gothic" panose="020B0502020202020204" pitchFamily="34" charset="0"/>
              </a:rPr>
              <a:t> </a:t>
            </a:r>
            <a:r>
              <a:rPr lang="fr-FR" sz="1600" dirty="0" err="1">
                <a:latin typeface="Century Gothic" panose="020B0502020202020204" pitchFamily="34" charset="0"/>
              </a:rPr>
              <a:t>believes</a:t>
            </a:r>
            <a:endParaRPr lang="fr-FR" sz="1600" dirty="0">
              <a:latin typeface="Century Gothic" panose="020B0502020202020204" pitchFamily="34" charset="0"/>
            </a:endParaRPr>
          </a:p>
        </p:txBody>
      </p:sp>
      <p:pic>
        <p:nvPicPr>
          <p:cNvPr id="17" name="Picture 16">
            <a:extLst>
              <a:ext uri="{FF2B5EF4-FFF2-40B4-BE49-F238E27FC236}">
                <a16:creationId xmlns:a16="http://schemas.microsoft.com/office/drawing/2014/main" id="{AF50B721-528C-4D44-BA5B-5256AE0751D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59436" y="6511581"/>
            <a:ext cx="1532446" cy="1043979"/>
          </a:xfrm>
          <a:prstGeom prst="rect">
            <a:avLst/>
          </a:prstGeom>
        </p:spPr>
      </p:pic>
      <p:sp>
        <p:nvSpPr>
          <p:cNvPr id="18" name="Title 20">
            <a:extLst>
              <a:ext uri="{FF2B5EF4-FFF2-40B4-BE49-F238E27FC236}">
                <a16:creationId xmlns:a16="http://schemas.microsoft.com/office/drawing/2014/main" id="{7CE1C647-2338-DC4A-860B-FE60F0115F16}"/>
              </a:ext>
            </a:extLst>
          </p:cNvPr>
          <p:cNvSpPr txBox="1">
            <a:spLocks/>
          </p:cNvSpPr>
          <p:nvPr/>
        </p:nvSpPr>
        <p:spPr bwMode="auto">
          <a:xfrm>
            <a:off x="95724" y="7337756"/>
            <a:ext cx="2435794" cy="2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The verb </a:t>
            </a:r>
            <a:r>
              <a:rPr lang="en-GB" sz="1800" b="1" i="1" kern="0" dirty="0" err="1">
                <a:solidFill>
                  <a:srgbClr val="000000"/>
                </a:solidFill>
                <a:latin typeface="Century Gothic" panose="020B0502020202020204" pitchFamily="34" charset="0"/>
                <a:cs typeface="Calibri" panose="020F0502020204030204" pitchFamily="34" charset="0"/>
              </a:rPr>
              <a:t>connaître</a:t>
            </a:r>
            <a:endParaRPr lang="fr-FR" kern="0" dirty="0"/>
          </a:p>
        </p:txBody>
      </p:sp>
      <p:sp>
        <p:nvSpPr>
          <p:cNvPr id="19" name="TextBox 18">
            <a:extLst>
              <a:ext uri="{FF2B5EF4-FFF2-40B4-BE49-F238E27FC236}">
                <a16:creationId xmlns:a16="http://schemas.microsoft.com/office/drawing/2014/main" id="{557C0308-C0D3-3C46-9CDC-345C3F10170F}"/>
              </a:ext>
            </a:extLst>
          </p:cNvPr>
          <p:cNvSpPr txBox="1"/>
          <p:nvPr/>
        </p:nvSpPr>
        <p:spPr>
          <a:xfrm>
            <a:off x="95724" y="7706776"/>
            <a:ext cx="6390801" cy="1179810"/>
          </a:xfrm>
          <a:prstGeom prst="rect">
            <a:avLst/>
          </a:prstGeom>
          <a:noFill/>
        </p:spPr>
        <p:txBody>
          <a:bodyPr wrap="square">
            <a:spAutoFit/>
          </a:bodyPr>
          <a:lstStyle/>
          <a:p>
            <a:pPr algn="l">
              <a:spcAft>
                <a:spcPts val="800"/>
              </a:spcAft>
            </a:pPr>
            <a:r>
              <a:rPr lang="fr-FR" sz="1600" dirty="0">
                <a:latin typeface="Century Gothic" panose="020B0502020202020204" pitchFamily="34" charset="0"/>
              </a:rPr>
              <a:t>The </a:t>
            </a:r>
            <a:r>
              <a:rPr lang="fr-FR" sz="1600" dirty="0" err="1">
                <a:latin typeface="Century Gothic" panose="020B0502020202020204" pitchFamily="34" charset="0"/>
              </a:rPr>
              <a:t>present</a:t>
            </a:r>
            <a:r>
              <a:rPr lang="fr-FR" sz="1600" dirty="0">
                <a:latin typeface="Century Gothic" panose="020B0502020202020204" pitchFamily="34" charset="0"/>
              </a:rPr>
              <a:t> </a:t>
            </a:r>
            <a:r>
              <a:rPr lang="fr-FR" sz="1600" dirty="0" err="1">
                <a:latin typeface="Century Gothic" panose="020B0502020202020204" pitchFamily="34" charset="0"/>
              </a:rPr>
              <a:t>tense</a:t>
            </a:r>
            <a:r>
              <a:rPr lang="fr-FR" sz="1600" dirty="0">
                <a:latin typeface="Century Gothic" panose="020B0502020202020204" pitchFamily="34" charset="0"/>
              </a:rPr>
              <a:t> </a:t>
            </a:r>
            <a:r>
              <a:rPr lang="fr-FR" sz="1600" dirty="0" err="1">
                <a:latin typeface="Century Gothic" panose="020B0502020202020204" pitchFamily="34" charset="0"/>
              </a:rPr>
              <a:t>singular</a:t>
            </a:r>
            <a:r>
              <a:rPr lang="fr-FR" sz="1600" dirty="0">
                <a:latin typeface="Century Gothic" panose="020B0502020202020204" pitchFamily="34" charset="0"/>
              </a:rPr>
              <a:t> </a:t>
            </a:r>
            <a:r>
              <a:rPr lang="fr-FR" sz="1600" dirty="0" err="1">
                <a:latin typeface="Century Gothic" panose="020B0502020202020204" pitchFamily="34" charset="0"/>
              </a:rPr>
              <a:t>forms</a:t>
            </a:r>
            <a:r>
              <a:rPr lang="fr-FR" sz="1600" dirty="0">
                <a:latin typeface="Century Gothic" panose="020B0502020202020204" pitchFamily="34" charset="0"/>
              </a:rPr>
              <a:t> of the </a:t>
            </a:r>
            <a:r>
              <a:rPr lang="fr-FR" sz="1600" dirty="0" err="1">
                <a:latin typeface="Century Gothic" panose="020B0502020202020204" pitchFamily="34" charset="0"/>
              </a:rPr>
              <a:t>verb</a:t>
            </a:r>
            <a:r>
              <a:rPr lang="fr-FR" sz="1600" dirty="0">
                <a:latin typeface="Century Gothic" panose="020B0502020202020204" pitchFamily="34" charset="0"/>
              </a:rPr>
              <a:t> </a:t>
            </a:r>
            <a:r>
              <a:rPr lang="fr-FR" sz="1600" b="1" dirty="0">
                <a:latin typeface="Century Gothic" panose="020B0502020202020204" pitchFamily="34" charset="0"/>
              </a:rPr>
              <a:t>connaître</a:t>
            </a:r>
            <a:r>
              <a:rPr lang="fr-FR" sz="1600" dirty="0">
                <a:latin typeface="Century Gothic" panose="020B0502020202020204" pitchFamily="34" charset="0"/>
              </a:rPr>
              <a:t> are:</a:t>
            </a:r>
          </a:p>
          <a:p>
            <a:pPr algn="l">
              <a:spcAft>
                <a:spcPts val="800"/>
              </a:spcAft>
            </a:pPr>
            <a:r>
              <a:rPr lang="fr-FR" sz="1600" b="1" dirty="0">
                <a:latin typeface="Century Gothic" panose="020B0502020202020204" pitchFamily="34" charset="0"/>
              </a:rPr>
              <a:t>je connais		</a:t>
            </a:r>
            <a:r>
              <a:rPr lang="fr-FR" sz="1600" dirty="0">
                <a:latin typeface="Century Gothic" panose="020B0502020202020204" pitchFamily="34" charset="0"/>
              </a:rPr>
              <a:t>I </a:t>
            </a:r>
            <a:r>
              <a:rPr lang="fr-FR" sz="1600" dirty="0" err="1">
                <a:latin typeface="Century Gothic" panose="020B0502020202020204" pitchFamily="34" charset="0"/>
              </a:rPr>
              <a:t>am</a:t>
            </a:r>
            <a:r>
              <a:rPr lang="fr-FR" sz="1600" dirty="0">
                <a:latin typeface="Century Gothic" panose="020B0502020202020204" pitchFamily="34" charset="0"/>
              </a:rPr>
              <a:t> </a:t>
            </a:r>
            <a:r>
              <a:rPr lang="fr-FR" sz="1600" dirty="0" err="1">
                <a:latin typeface="Century Gothic" panose="020B0502020202020204" pitchFamily="34" charset="0"/>
              </a:rPr>
              <a:t>familiar</a:t>
            </a:r>
            <a:r>
              <a:rPr lang="fr-FR" sz="1600" dirty="0">
                <a:latin typeface="Century Gothic" panose="020B0502020202020204" pitchFamily="34" charset="0"/>
              </a:rPr>
              <a:t> </a:t>
            </a:r>
            <a:r>
              <a:rPr lang="fr-FR" sz="1600" dirty="0" err="1">
                <a:latin typeface="Century Gothic" panose="020B0502020202020204" pitchFamily="34" charset="0"/>
              </a:rPr>
              <a:t>with</a:t>
            </a:r>
            <a:r>
              <a:rPr lang="fr-FR" sz="1600" dirty="0">
                <a:latin typeface="Century Gothic" panose="020B0502020202020204" pitchFamily="34" charset="0"/>
              </a:rPr>
              <a:t>/know</a:t>
            </a:r>
            <a:br>
              <a:rPr lang="fr-FR" sz="1600" dirty="0">
                <a:latin typeface="Century Gothic" panose="020B0502020202020204" pitchFamily="34" charset="0"/>
              </a:rPr>
            </a:br>
            <a:r>
              <a:rPr lang="fr-FR" sz="1600" b="1" dirty="0">
                <a:latin typeface="Century Gothic" panose="020B0502020202020204" pitchFamily="34" charset="0"/>
              </a:rPr>
              <a:t>tu connais		</a:t>
            </a:r>
            <a:r>
              <a:rPr lang="fr-FR" sz="1600" dirty="0" err="1">
                <a:latin typeface="Century Gothic" panose="020B0502020202020204" pitchFamily="34" charset="0"/>
              </a:rPr>
              <a:t>you</a:t>
            </a:r>
            <a:r>
              <a:rPr lang="fr-FR" sz="1600" dirty="0">
                <a:latin typeface="Century Gothic" panose="020B0502020202020204" pitchFamily="34" charset="0"/>
              </a:rPr>
              <a:t> </a:t>
            </a:r>
            <a:r>
              <a:rPr lang="fr-FR" sz="1400" baseline="-25000" dirty="0">
                <a:latin typeface="Century Gothic" panose="020B0502020202020204" pitchFamily="34" charset="0"/>
              </a:rPr>
              <a:t>(</a:t>
            </a:r>
            <a:r>
              <a:rPr lang="fr-FR" sz="1400" baseline="-25000" dirty="0" err="1">
                <a:latin typeface="Century Gothic" panose="020B0502020202020204" pitchFamily="34" charset="0"/>
              </a:rPr>
              <a:t>sing</a:t>
            </a:r>
            <a:r>
              <a:rPr lang="fr-FR" sz="1400" baseline="-25000" dirty="0">
                <a:latin typeface="Century Gothic" panose="020B0502020202020204" pitchFamily="34" charset="0"/>
              </a:rPr>
              <a:t>.) </a:t>
            </a:r>
            <a:r>
              <a:rPr lang="fr-FR" sz="1600" dirty="0">
                <a:latin typeface="Century Gothic" panose="020B0502020202020204" pitchFamily="34" charset="0"/>
              </a:rPr>
              <a:t>are </a:t>
            </a:r>
            <a:r>
              <a:rPr lang="fr-FR" sz="1600" dirty="0" err="1">
                <a:latin typeface="Century Gothic" panose="020B0502020202020204" pitchFamily="34" charset="0"/>
              </a:rPr>
              <a:t>familiar</a:t>
            </a:r>
            <a:r>
              <a:rPr lang="fr-FR" sz="1600" dirty="0">
                <a:latin typeface="Century Gothic" panose="020B0502020202020204" pitchFamily="34" charset="0"/>
              </a:rPr>
              <a:t> </a:t>
            </a:r>
            <a:r>
              <a:rPr lang="fr-FR" sz="1600" dirty="0" err="1">
                <a:latin typeface="Century Gothic" panose="020B0502020202020204" pitchFamily="34" charset="0"/>
              </a:rPr>
              <a:t>with</a:t>
            </a:r>
            <a:r>
              <a:rPr lang="fr-FR" sz="1600" dirty="0">
                <a:latin typeface="Century Gothic" panose="020B0502020202020204" pitchFamily="34" charset="0"/>
              </a:rPr>
              <a:t>/know</a:t>
            </a:r>
            <a:br>
              <a:rPr lang="fr-FR" sz="1600" dirty="0">
                <a:latin typeface="Century Gothic" panose="020B0502020202020204" pitchFamily="34" charset="0"/>
              </a:rPr>
            </a:br>
            <a:r>
              <a:rPr lang="fr-FR" sz="1600" b="1" dirty="0">
                <a:latin typeface="Century Gothic" panose="020B0502020202020204" pitchFamily="34" charset="0"/>
              </a:rPr>
              <a:t>il/elle connait</a:t>
            </a:r>
            <a:r>
              <a:rPr lang="fr-FR" sz="1600" dirty="0">
                <a:latin typeface="Century Gothic" panose="020B0502020202020204" pitchFamily="34" charset="0"/>
              </a:rPr>
              <a:t>		</a:t>
            </a:r>
            <a:r>
              <a:rPr lang="fr-FR" sz="1600" dirty="0" err="1">
                <a:latin typeface="Century Gothic" panose="020B0502020202020204" pitchFamily="34" charset="0"/>
              </a:rPr>
              <a:t>he</a:t>
            </a:r>
            <a:r>
              <a:rPr lang="fr-FR" sz="1600" dirty="0">
                <a:latin typeface="Century Gothic" panose="020B0502020202020204" pitchFamily="34" charset="0"/>
              </a:rPr>
              <a:t>/</a:t>
            </a:r>
            <a:r>
              <a:rPr lang="fr-FR" sz="1600" dirty="0" err="1">
                <a:latin typeface="Century Gothic" panose="020B0502020202020204" pitchFamily="34" charset="0"/>
              </a:rPr>
              <a:t>she</a:t>
            </a:r>
            <a:r>
              <a:rPr lang="fr-FR" sz="1600" dirty="0">
                <a:latin typeface="Century Gothic" panose="020B0502020202020204" pitchFamily="34" charset="0"/>
              </a:rPr>
              <a:t> </a:t>
            </a:r>
            <a:r>
              <a:rPr lang="fr-FR" sz="1600" dirty="0" err="1">
                <a:latin typeface="Century Gothic" panose="020B0502020202020204" pitchFamily="34" charset="0"/>
              </a:rPr>
              <a:t>is</a:t>
            </a:r>
            <a:r>
              <a:rPr lang="fr-FR" sz="1600" dirty="0">
                <a:latin typeface="Century Gothic" panose="020B0502020202020204" pitchFamily="34" charset="0"/>
              </a:rPr>
              <a:t> </a:t>
            </a:r>
            <a:r>
              <a:rPr lang="fr-FR" sz="1600" dirty="0" err="1">
                <a:latin typeface="Century Gothic" panose="020B0502020202020204" pitchFamily="34" charset="0"/>
              </a:rPr>
              <a:t>familar</a:t>
            </a:r>
            <a:r>
              <a:rPr lang="fr-FR" sz="1600" dirty="0">
                <a:latin typeface="Century Gothic" panose="020B0502020202020204" pitchFamily="34" charset="0"/>
              </a:rPr>
              <a:t> </a:t>
            </a:r>
            <a:r>
              <a:rPr lang="fr-FR" sz="1600" dirty="0" err="1">
                <a:latin typeface="Century Gothic" panose="020B0502020202020204" pitchFamily="34" charset="0"/>
              </a:rPr>
              <a:t>with</a:t>
            </a:r>
            <a:r>
              <a:rPr lang="fr-FR" sz="1600" dirty="0">
                <a:latin typeface="Century Gothic" panose="020B0502020202020204" pitchFamily="34" charset="0"/>
              </a:rPr>
              <a:t>/</a:t>
            </a:r>
            <a:r>
              <a:rPr lang="fr-FR" sz="1600" dirty="0" err="1">
                <a:latin typeface="Century Gothic" panose="020B0502020202020204" pitchFamily="34" charset="0"/>
              </a:rPr>
              <a:t>knows</a:t>
            </a:r>
            <a:endParaRPr lang="fr-FR" sz="1600" b="1" dirty="0">
              <a:latin typeface="Century Gothic" panose="020B0502020202020204" pitchFamily="34" charset="0"/>
            </a:endParaRPr>
          </a:p>
        </p:txBody>
      </p:sp>
      <p:sp>
        <p:nvSpPr>
          <p:cNvPr id="25" name="Slide Number Placeholder 1">
            <a:extLst>
              <a:ext uri="{FF2B5EF4-FFF2-40B4-BE49-F238E27FC236}">
                <a16:creationId xmlns:a16="http://schemas.microsoft.com/office/drawing/2014/main" id="{E85B2373-B2E8-9743-A9E3-9B78D0A46902}"/>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38</a:t>
            </a:r>
          </a:p>
        </p:txBody>
      </p:sp>
    </p:spTree>
    <p:extLst>
      <p:ext uri="{BB962C8B-B14F-4D97-AF65-F5344CB8AC3E}">
        <p14:creationId xmlns:p14="http://schemas.microsoft.com/office/powerpoint/2010/main" val="3318126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C841D0DC-F824-4AF8-AF07-D6433F8E78BC}"/>
              </a:ext>
            </a:extLst>
          </p:cNvPr>
          <p:cNvSpPr>
            <a:spLocks noGrp="1"/>
          </p:cNvSpPr>
          <p:nvPr>
            <p:ph type="title" idx="4294967295"/>
          </p:nvPr>
        </p:nvSpPr>
        <p:spPr>
          <a:xfrm>
            <a:off x="0" y="195263"/>
            <a:ext cx="1219200" cy="185737"/>
          </a:xfrm>
        </p:spPr>
        <p:txBody>
          <a:bodyPr/>
          <a:lstStyle/>
          <a:p>
            <a:r>
              <a:rPr lang="fr-FR" sz="1400" b="1" dirty="0" err="1">
                <a:latin typeface="Century Gothic" panose="020B0502020202020204" pitchFamily="34" charset="0"/>
              </a:rPr>
              <a:t>Overview</a:t>
            </a:r>
            <a:endParaRPr lang="fr-FR" sz="1400" b="1" dirty="0">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A698F0C2-0629-1341-BE1B-BAA99CBA2317}"/>
              </a:ext>
            </a:extLst>
          </p:cNvPr>
          <p:cNvGraphicFramePr>
            <a:graphicFrameLocks noGrp="1"/>
          </p:cNvGraphicFramePr>
          <p:nvPr>
            <p:extLst>
              <p:ext uri="{D42A27DB-BD31-4B8C-83A1-F6EECF244321}">
                <p14:modId xmlns:p14="http://schemas.microsoft.com/office/powerpoint/2010/main" val="2825335203"/>
              </p:ext>
            </p:extLst>
          </p:nvPr>
        </p:nvGraphicFramePr>
        <p:xfrm>
          <a:off x="73800" y="82993"/>
          <a:ext cx="6660988" cy="8918939"/>
        </p:xfrm>
        <a:graphic>
          <a:graphicData uri="http://schemas.openxmlformats.org/drawingml/2006/table">
            <a:tbl>
              <a:tblPr firstRow="1" bandRow="1"/>
              <a:tblGrid>
                <a:gridCol w="1010603">
                  <a:extLst>
                    <a:ext uri="{9D8B030D-6E8A-4147-A177-3AD203B41FA5}">
                      <a16:colId xmlns:a16="http://schemas.microsoft.com/office/drawing/2014/main" val="20000"/>
                    </a:ext>
                  </a:extLst>
                </a:gridCol>
                <a:gridCol w="5650385">
                  <a:extLst>
                    <a:ext uri="{9D8B030D-6E8A-4147-A177-3AD203B41FA5}">
                      <a16:colId xmlns:a16="http://schemas.microsoft.com/office/drawing/2014/main" val="20001"/>
                    </a:ext>
                  </a:extLst>
                </a:gridCol>
              </a:tblGrid>
              <a:tr h="30871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Overview</a:t>
                      </a:r>
                    </a:p>
                  </a:txBody>
                  <a:tcPr marR="0"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Theme / Topic</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Autumn </a:t>
                      </a:r>
                      <a:r>
                        <a:rPr lang="en-GB" sz="1400" baseline="0" dirty="0">
                          <a:solidFill>
                            <a:schemeClr val="tx1"/>
                          </a:solidFill>
                          <a:latin typeface="Century Gothic" panose="020B0502020202020204" pitchFamily="34" charset="0"/>
                          <a:cs typeface="Arial" panose="020B0604020202020204" pitchFamily="34" charset="0"/>
                        </a:rPr>
                        <a:t> </a:t>
                      </a:r>
                    </a:p>
                    <a:p>
                      <a:r>
                        <a:rPr lang="en-GB" sz="1400" baseline="0" dirty="0">
                          <a:solidFill>
                            <a:schemeClr val="tx1"/>
                          </a:solidFill>
                          <a:latin typeface="Century Gothic" panose="020B0502020202020204" pitchFamily="34" charset="0"/>
                          <a:cs typeface="Arial" panose="020B0604020202020204" pitchFamily="34" charset="0"/>
                        </a:rPr>
                        <a:t>Term 1</a:t>
                      </a:r>
                      <a:endParaRPr lang="en-GB" sz="1400" dirty="0">
                        <a:solidFill>
                          <a:schemeClr val="tx1"/>
                        </a:solidFill>
                        <a:latin typeface="Century Gothic" panose="020B0502020202020204" pitchFamily="34" charset="0"/>
                        <a:cs typeface="Arial" panose="020B0604020202020204" pitchFamily="34" charset="0"/>
                      </a:endParaRPr>
                    </a:p>
                  </a:txBody>
                  <a:tcPr marR="0"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nSpc>
                          <a:spcPct val="110000"/>
                        </a:lnSpc>
                        <a:spcAft>
                          <a:spcPts val="0"/>
                        </a:spcAft>
                        <a:buFontTx/>
                        <a:buNone/>
                      </a:pPr>
                      <a:r>
                        <a:rPr lang="en-GB" sz="1300" u="none" strike="noStrike" dirty="0">
                          <a:solidFill>
                            <a:schemeClr val="tx1"/>
                          </a:solidFill>
                          <a:effectLst/>
                          <a:latin typeface="Century Gothic" panose="020B0502020202020204" pitchFamily="34" charset="0"/>
                        </a:rPr>
                        <a:t>Talking about identity (1): Describing self and others</a:t>
                      </a:r>
                    </a:p>
                    <a:p>
                      <a:pPr marL="0" lvl="0" indent="0">
                        <a:lnSpc>
                          <a:spcPct val="110000"/>
                        </a:lnSpc>
                        <a:spcAft>
                          <a:spcPts val="0"/>
                        </a:spcAft>
                        <a:buFontTx/>
                        <a:buNone/>
                      </a:pPr>
                      <a:r>
                        <a:rPr lang="fr-FR" sz="1300" u="none" strike="noStrike" dirty="0">
                          <a:solidFill>
                            <a:schemeClr val="tx1"/>
                          </a:solidFill>
                          <a:effectLst/>
                          <a:latin typeface="Century Gothic" panose="020B0502020202020204" pitchFamily="34" charset="0"/>
                        </a:rPr>
                        <a:t>Cultural </a:t>
                      </a:r>
                      <a:r>
                        <a:rPr lang="en-GB" sz="1300" u="none" strike="noStrike" noProof="0" dirty="0">
                          <a:solidFill>
                            <a:schemeClr val="tx1"/>
                          </a:solidFill>
                          <a:effectLst/>
                          <a:latin typeface="Century Gothic" panose="020B0502020202020204" pitchFamily="34" charset="0"/>
                        </a:rPr>
                        <a:t>events</a:t>
                      </a:r>
                      <a:r>
                        <a:rPr lang="fr-FR" sz="1300" u="none" strike="noStrike" dirty="0">
                          <a:solidFill>
                            <a:schemeClr val="tx1"/>
                          </a:solidFill>
                          <a:effectLst/>
                          <a:latin typeface="Century Gothic" panose="020B0502020202020204" pitchFamily="34" charset="0"/>
                        </a:rPr>
                        <a:t> [1]: Le festival de Dieppe</a:t>
                      </a:r>
                    </a:p>
                    <a:p>
                      <a:pPr marL="0" lvl="0" indent="0">
                        <a:lnSpc>
                          <a:spcPct val="110000"/>
                        </a:lnSpc>
                        <a:spcAft>
                          <a:spcPts val="0"/>
                        </a:spcAft>
                        <a:buFontTx/>
                        <a:buNone/>
                      </a:pPr>
                      <a:r>
                        <a:rPr lang="en-GB" sz="1300" u="none" strike="noStrike" dirty="0">
                          <a:solidFill>
                            <a:schemeClr val="tx1"/>
                          </a:solidFill>
                          <a:effectLst/>
                          <a:latin typeface="Century Gothic" panose="020B0502020202020204" pitchFamily="34" charset="0"/>
                        </a:rPr>
                        <a:t>Motivations and goals</a:t>
                      </a:r>
                    </a:p>
                    <a:p>
                      <a:pPr marL="0" lvl="0" indent="0">
                        <a:lnSpc>
                          <a:spcPct val="110000"/>
                        </a:lnSpc>
                        <a:spcAft>
                          <a:spcPts val="0"/>
                        </a:spcAft>
                        <a:buFontTx/>
                        <a:buNone/>
                      </a:pPr>
                      <a:r>
                        <a:rPr lang="en-GB" sz="1300" u="none" strike="noStrike" dirty="0">
                          <a:solidFill>
                            <a:schemeClr val="tx1"/>
                          </a:solidFill>
                          <a:effectLst/>
                          <a:latin typeface="Century Gothic" panose="020B0502020202020204" pitchFamily="34" charset="0"/>
                        </a:rPr>
                        <a:t>Work Experience</a:t>
                      </a:r>
                    </a:p>
                    <a:p>
                      <a:pPr marL="0" lvl="0" indent="0">
                        <a:lnSpc>
                          <a:spcPct val="110000"/>
                        </a:lnSpc>
                        <a:spcAft>
                          <a:spcPts val="0"/>
                        </a:spcAft>
                        <a:buFontTx/>
                        <a:buNone/>
                      </a:pPr>
                      <a:r>
                        <a:rPr lang="en-GB" sz="1300" u="none" strike="noStrike" dirty="0">
                          <a:solidFill>
                            <a:schemeClr val="tx1"/>
                          </a:solidFill>
                          <a:effectLst/>
                          <a:latin typeface="Century Gothic" panose="020B0502020202020204" pitchFamily="34" charset="0"/>
                        </a:rPr>
                        <a:t>Talking about what  needs to happen</a:t>
                      </a:r>
                    </a:p>
                    <a:p>
                      <a:pPr marL="0" lvl="0" indent="0">
                        <a:lnSpc>
                          <a:spcPct val="110000"/>
                        </a:lnSpc>
                        <a:spcAft>
                          <a:spcPts val="0"/>
                        </a:spcAft>
                        <a:buFontTx/>
                        <a:buNone/>
                      </a:pPr>
                      <a:r>
                        <a:rPr lang="en-GB" sz="1300" u="none" strike="noStrike" dirty="0">
                          <a:solidFill>
                            <a:schemeClr val="tx1"/>
                          </a:solidFill>
                          <a:effectLst/>
                          <a:latin typeface="Century Gothic" panose="020B0502020202020204" pitchFamily="34" charset="0"/>
                        </a:rPr>
                        <a:t>Talking about what, where, and who you know</a:t>
                      </a:r>
                    </a:p>
                    <a:p>
                      <a:pPr marL="0" lvl="0" indent="0">
                        <a:lnSpc>
                          <a:spcPct val="110000"/>
                        </a:lnSpc>
                        <a:spcAft>
                          <a:spcPts val="0"/>
                        </a:spcAft>
                        <a:buFontTx/>
                        <a:buNone/>
                      </a:pPr>
                      <a:r>
                        <a:rPr lang="en-GB" sz="1300" u="none" strike="noStrike" dirty="0">
                          <a:solidFill>
                            <a:schemeClr val="tx1"/>
                          </a:solidFill>
                          <a:effectLst/>
                          <a:latin typeface="Century Gothic" panose="020B0502020202020204" pitchFamily="34" charset="0"/>
                        </a:rPr>
                        <a:t>Things that always, sometimes and never happen</a:t>
                      </a:r>
                    </a:p>
                  </a:txBody>
                  <a:tcPr marT="0" marB="0"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12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Autumn </a:t>
                      </a:r>
                      <a:r>
                        <a:rPr lang="en-GB" sz="1400" baseline="0" dirty="0">
                          <a:solidFill>
                            <a:schemeClr val="tx1"/>
                          </a:solidFill>
                          <a:latin typeface="Century Gothic" panose="020B0502020202020204" pitchFamily="34" charset="0"/>
                          <a:cs typeface="Arial" panose="020B0604020202020204" pitchFamily="34" charset="0"/>
                        </a:rPr>
                        <a:t> </a:t>
                      </a:r>
                    </a:p>
                    <a:p>
                      <a:r>
                        <a:rPr lang="en-GB" sz="1400" baseline="0" dirty="0">
                          <a:solidFill>
                            <a:schemeClr val="tx1"/>
                          </a:solidFill>
                          <a:latin typeface="Century Gothic" panose="020B0502020202020204" pitchFamily="34" charset="0"/>
                          <a:cs typeface="Arial" panose="020B0604020202020204" pitchFamily="34" charset="0"/>
                        </a:rPr>
                        <a:t>Term 2</a:t>
                      </a:r>
                      <a:endParaRPr lang="en-GB" sz="1400" dirty="0">
                        <a:solidFill>
                          <a:schemeClr val="tx1"/>
                        </a:solidFill>
                        <a:latin typeface="Century Gothic" panose="020B0502020202020204" pitchFamily="34" charset="0"/>
                        <a:cs typeface="Arial" panose="020B0604020202020204" pitchFamily="34" charset="0"/>
                      </a:endParaRPr>
                    </a:p>
                  </a:txBody>
                  <a:tcPr marR="0"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Talking about travel activities in France</a:t>
                      </a:r>
                    </a:p>
                    <a:p>
                      <a:pPr marL="0" marR="0" lvl="0" indent="0" algn="l" defTabSz="914400" rtl="0" eaLnBrk="1" fontAlgn="auto" latinLnBrk="0" hangingPunct="1">
                        <a:lnSpc>
                          <a:spcPct val="110000"/>
                        </a:lnSpc>
                        <a:spcBef>
                          <a:spcPts val="0"/>
                        </a:spcBef>
                        <a:spcAft>
                          <a:spcPts val="0"/>
                        </a:spcAft>
                        <a:buClrTx/>
                        <a:buSzTx/>
                        <a:buFontTx/>
                        <a:buNone/>
                        <a:tabLst/>
                        <a:defRPr/>
                      </a:pPr>
                      <a:r>
                        <a:rPr lang="en-GB" sz="1300" u="none" strike="noStrike" kern="1200" dirty="0">
                          <a:solidFill>
                            <a:schemeClr val="tx1"/>
                          </a:solidFill>
                          <a:effectLst/>
                          <a:latin typeface="Century Gothic" panose="020B0502020202020204" pitchFamily="34" charset="0"/>
                          <a:ea typeface="+mn-ea"/>
                          <a:cs typeface="+mn-cs"/>
                        </a:rPr>
                        <a:t>Talking about identity (2) : </a:t>
                      </a:r>
                      <a:r>
                        <a:rPr lang="en-GB" sz="1300" u="none" strike="noStrike" dirty="0">
                          <a:solidFill>
                            <a:schemeClr val="tx1"/>
                          </a:solidFill>
                          <a:effectLst/>
                          <a:latin typeface="Century Gothic" panose="020B0502020202020204" pitchFamily="34" charset="0"/>
                        </a:rPr>
                        <a:t>Nationality and religion</a:t>
                      </a:r>
                      <a:endParaRPr lang="en-GB" sz="1300" u="none" strike="noStrike" kern="1200" dirty="0">
                        <a:solidFill>
                          <a:schemeClr val="tx1"/>
                        </a:solidFill>
                        <a:effectLst/>
                        <a:latin typeface="Century Gothic" panose="020B0502020202020204" pitchFamily="34" charset="0"/>
                        <a:ea typeface="+mn-ea"/>
                        <a:cs typeface="+mn-cs"/>
                      </a:endParaRPr>
                    </a:p>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Staying in a hotel</a:t>
                      </a:r>
                    </a:p>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Senegal</a:t>
                      </a:r>
                    </a:p>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Talking about your day</a:t>
                      </a:r>
                    </a:p>
                    <a:p>
                      <a:pPr marL="0" lvl="0" indent="0" algn="l" defTabSz="914400" rtl="0" eaLnBrk="1" latinLnBrk="0" hangingPunct="1">
                        <a:lnSpc>
                          <a:spcPct val="110000"/>
                        </a:lnSpc>
                        <a:spcAft>
                          <a:spcPts val="0"/>
                        </a:spcAft>
                        <a:buFontTx/>
                        <a:buNone/>
                      </a:pPr>
                      <a:r>
                        <a:rPr lang="en-GB" sz="1300" u="none" strike="noStrike" kern="1200" dirty="0">
                          <a:solidFill>
                            <a:schemeClr val="tx1"/>
                          </a:solidFill>
                          <a:effectLst/>
                          <a:latin typeface="Century Gothic" panose="020B0502020202020204" pitchFamily="34" charset="0"/>
                          <a:ea typeface="+mn-ea"/>
                          <a:cs typeface="+mn-cs"/>
                        </a:rPr>
                        <a:t>Noël</a:t>
                      </a:r>
                    </a:p>
                  </a:txBody>
                  <a:tcPr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Spring </a:t>
                      </a:r>
                      <a:br>
                        <a:rPr lang="en-GB" sz="1400" dirty="0">
                          <a:solidFill>
                            <a:schemeClr val="tx1"/>
                          </a:solidFill>
                          <a:latin typeface="Century Gothic" panose="020B0502020202020204" pitchFamily="34" charset="0"/>
                          <a:cs typeface="Arial" panose="020B0604020202020204" pitchFamily="34" charset="0"/>
                        </a:rPr>
                      </a:br>
                      <a:r>
                        <a:rPr lang="en-GB" sz="1400" dirty="0">
                          <a:solidFill>
                            <a:schemeClr val="tx1"/>
                          </a:solidFill>
                          <a:latin typeface="Century Gothic" panose="020B0502020202020204" pitchFamily="34" charset="0"/>
                          <a:cs typeface="Arial" panose="020B0604020202020204" pitchFamily="34" charset="0"/>
                        </a:rPr>
                        <a:t>Term 1</a:t>
                      </a:r>
                    </a:p>
                  </a:txBody>
                  <a:tcPr marR="0"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p>
                      <a:pPr>
                        <a:lnSpc>
                          <a:spcPct val="110000"/>
                        </a:lnSpc>
                      </a:pPr>
                      <a:r>
                        <a:rPr lang="en-GB" sz="1300" dirty="0">
                          <a:latin typeface="Century Gothic" panose="020B0502020202020204" pitchFamily="34" charset="0"/>
                        </a:rPr>
                        <a:t>La </a:t>
                      </a:r>
                      <a:r>
                        <a:rPr lang="fr-FR" sz="1300" noProof="0" dirty="0">
                          <a:latin typeface="Century Gothic" panose="020B0502020202020204" pitchFamily="34" charset="0"/>
                        </a:rPr>
                        <a:t>Révolution</a:t>
                      </a:r>
                      <a:r>
                        <a:rPr lang="en-GB" sz="1300" dirty="0">
                          <a:latin typeface="Century Gothic" panose="020B0502020202020204" pitchFamily="34" charset="0"/>
                        </a:rPr>
                        <a:t> française</a:t>
                      </a:r>
                    </a:p>
                    <a:p>
                      <a:pPr>
                        <a:lnSpc>
                          <a:spcPct val="110000"/>
                        </a:lnSpc>
                      </a:pPr>
                      <a:r>
                        <a:rPr lang="en-GB" sz="1300" dirty="0">
                          <a:latin typeface="Century Gothic" panose="020B0502020202020204" pitchFamily="34" charset="0"/>
                        </a:rPr>
                        <a:t>Talking about where you went and what you did</a:t>
                      </a:r>
                    </a:p>
                    <a:p>
                      <a:pPr>
                        <a:lnSpc>
                          <a:spcPct val="110000"/>
                        </a:lnSpc>
                      </a:pPr>
                      <a:r>
                        <a:rPr lang="en-GB" sz="1300" dirty="0">
                          <a:latin typeface="Century Gothic" panose="020B0502020202020204" pitchFamily="34" charset="0"/>
                        </a:rPr>
                        <a:t>Talking about what has happened (1): Accidents and emergencies</a:t>
                      </a:r>
                    </a:p>
                    <a:p>
                      <a:pPr>
                        <a:lnSpc>
                          <a:spcPct val="110000"/>
                        </a:lnSpc>
                      </a:pPr>
                      <a:r>
                        <a:rPr lang="en-GB" sz="1300" dirty="0">
                          <a:latin typeface="Century Gothic" panose="020B0502020202020204" pitchFamily="34" charset="0"/>
                        </a:rPr>
                        <a:t>Text exploitation: </a:t>
                      </a:r>
                      <a:r>
                        <a:rPr lang="en-GB" sz="1300" dirty="0" err="1">
                          <a:latin typeface="Century Gothic" panose="020B0502020202020204" pitchFamily="34" charset="0"/>
                        </a:rPr>
                        <a:t>J’ai</a:t>
                      </a:r>
                      <a:r>
                        <a:rPr lang="en-GB" sz="1300" dirty="0">
                          <a:latin typeface="Century Gothic" panose="020B0502020202020204" pitchFamily="34" charset="0"/>
                        </a:rPr>
                        <a:t> </a:t>
                      </a:r>
                      <a:r>
                        <a:rPr lang="en-GB" sz="1300" dirty="0" err="1">
                          <a:latin typeface="Century Gothic" panose="020B0502020202020204" pitchFamily="34" charset="0"/>
                        </a:rPr>
                        <a:t>cherché</a:t>
                      </a:r>
                      <a:endParaRPr lang="en-GB" sz="1300" dirty="0">
                        <a:latin typeface="Century Gothic" panose="020B0502020202020204" pitchFamily="34" charset="0"/>
                      </a:endParaRPr>
                    </a:p>
                    <a:p>
                      <a:pPr>
                        <a:lnSpc>
                          <a:spcPct val="110000"/>
                        </a:lnSpc>
                      </a:pPr>
                      <a:r>
                        <a:rPr lang="en-GB" sz="1300" dirty="0">
                          <a:latin typeface="Century Gothic" panose="020B0502020202020204" pitchFamily="34" charset="0"/>
                        </a:rPr>
                        <a:t>Talking about what you do in your free time</a:t>
                      </a:r>
                    </a:p>
                    <a:p>
                      <a:pPr>
                        <a:lnSpc>
                          <a:spcPct val="110000"/>
                        </a:lnSpc>
                      </a:pPr>
                      <a:r>
                        <a:rPr lang="en-GB" sz="1300" dirty="0">
                          <a:latin typeface="Century Gothic" panose="020B0502020202020204" pitchFamily="34" charset="0"/>
                        </a:rPr>
                        <a:t>Talking about what has happened (2): Crime</a:t>
                      </a:r>
                    </a:p>
                  </a:txBody>
                  <a:tcPr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r h="12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Spring </a:t>
                      </a:r>
                      <a:br>
                        <a:rPr lang="en-GB" sz="1400" dirty="0">
                          <a:solidFill>
                            <a:schemeClr val="tx1"/>
                          </a:solidFill>
                          <a:latin typeface="Century Gothic" panose="020B0502020202020204" pitchFamily="34" charset="0"/>
                          <a:cs typeface="Arial" panose="020B0604020202020204" pitchFamily="34" charset="0"/>
                        </a:rPr>
                      </a:br>
                      <a:r>
                        <a:rPr lang="en-GB" sz="1400" dirty="0">
                          <a:solidFill>
                            <a:schemeClr val="tx1"/>
                          </a:solidFill>
                          <a:latin typeface="Century Gothic" panose="020B0502020202020204" pitchFamily="34" charset="0"/>
                          <a:cs typeface="Arial" panose="020B0604020202020204" pitchFamily="34" charset="0"/>
                        </a:rPr>
                        <a:t>Term 2</a:t>
                      </a:r>
                    </a:p>
                  </a:txBody>
                  <a:tcPr marR="0" marT="0" marB="0">
                    <a:lnL w="12700" cmpd="sng">
                      <a:solidFill>
                        <a:srgbClr val="A5A5A5"/>
                      </a:solidFill>
                    </a:lnL>
                    <a:lnR w="12700" cmpd="sng">
                      <a:solidFill>
                        <a:srgbClr val="A5A5A5"/>
                      </a:solidFill>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r>
                        <a:rPr lang="en-GB" sz="1300" dirty="0">
                          <a:latin typeface="Century Gothic" panose="020B0502020202020204" pitchFamily="34" charset="0"/>
                        </a:rPr>
                        <a:t>Describing how things are and how they used to be (1): French school system</a:t>
                      </a:r>
                    </a:p>
                    <a:p>
                      <a:pPr>
                        <a:lnSpc>
                          <a:spcPct val="110000"/>
                        </a:lnSpc>
                      </a:pPr>
                      <a:r>
                        <a:rPr lang="en-GB" sz="1300" dirty="0">
                          <a:latin typeface="Century Gothic" panose="020B0502020202020204" pitchFamily="34" charset="0"/>
                        </a:rPr>
                        <a:t>Describing how things are and how they used to be (2): Childhood memories</a:t>
                      </a:r>
                    </a:p>
                    <a:p>
                      <a:pPr>
                        <a:lnSpc>
                          <a:spcPct val="110000"/>
                        </a:lnSpc>
                      </a:pPr>
                      <a:r>
                        <a:rPr lang="en-GB" sz="1300" dirty="0">
                          <a:latin typeface="Century Gothic" panose="020B0502020202020204" pitchFamily="34" charset="0"/>
                        </a:rPr>
                        <a:t>Gender identity and expression: Drag </a:t>
                      </a:r>
                      <a:r>
                        <a:rPr lang="en-GB" sz="1300" dirty="0" err="1">
                          <a:latin typeface="Century Gothic" panose="020B0502020202020204" pitchFamily="34" charset="0"/>
                        </a:rPr>
                        <a:t>montréalaise</a:t>
                      </a:r>
                      <a:endParaRPr lang="en-GB" sz="1300" dirty="0">
                        <a:latin typeface="Century Gothic" panose="020B0502020202020204" pitchFamily="34" charset="0"/>
                      </a:endParaRPr>
                    </a:p>
                    <a:p>
                      <a:pPr>
                        <a:lnSpc>
                          <a:spcPct val="110000"/>
                        </a:lnSpc>
                      </a:pPr>
                      <a:r>
                        <a:rPr lang="en-GB" sz="1300" dirty="0">
                          <a:latin typeface="Century Gothic" panose="020B0502020202020204" pitchFamily="34" charset="0"/>
                        </a:rPr>
                        <a:t>Talking about what happened once vs all the time</a:t>
                      </a:r>
                    </a:p>
                    <a:p>
                      <a:pPr>
                        <a:lnSpc>
                          <a:spcPct val="110000"/>
                        </a:lnSpc>
                      </a:pPr>
                      <a:r>
                        <a:rPr lang="en-GB" sz="1300" dirty="0">
                          <a:latin typeface="Century Gothic" panose="020B0502020202020204" pitchFamily="34" charset="0"/>
                        </a:rPr>
                        <a:t>Talking about what people did and what they used to do</a:t>
                      </a:r>
                    </a:p>
                  </a:txBody>
                  <a:tcPr marT="0" marB="0">
                    <a:lnL w="12700" cmpd="sng">
                      <a:solidFill>
                        <a:srgbClr val="A5A5A5"/>
                      </a:solidFill>
                    </a:lnL>
                    <a:lnR w="12700" cmpd="sng">
                      <a:solidFill>
                        <a:srgbClr val="A5A5A5"/>
                      </a:solidFill>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439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Summer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Term 1</a:t>
                      </a:r>
                    </a:p>
                  </a:txBody>
                  <a:tcPr marR="0" marT="0" marB="0">
                    <a:lnL w="12700" cmpd="sng">
                      <a:solidFill>
                        <a:srgbClr val="A5A5A5"/>
                      </a:solidFill>
                    </a:lnL>
                    <a:lnR w="12700" cap="flat" cmpd="sng" algn="ctr">
                      <a:solidFill>
                        <a:srgbClr val="A5A5A5"/>
                      </a:solidFill>
                      <a:prstDash val="solid"/>
                      <a:round/>
                      <a:headEnd type="none" w="med" len="med"/>
                      <a:tailEnd type="none" w="med" len="med"/>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nSpc>
                          <a:spcPct val="110000"/>
                        </a:lnSpc>
                      </a:pPr>
                      <a:r>
                        <a:rPr lang="en-GB" sz="1300" dirty="0">
                          <a:latin typeface="Century Gothic" panose="020B0502020202020204" pitchFamily="34" charset="0"/>
                        </a:rPr>
                        <a:t>Talking about what you read</a:t>
                      </a:r>
                    </a:p>
                    <a:p>
                      <a:pPr>
                        <a:lnSpc>
                          <a:spcPct val="110000"/>
                        </a:lnSpc>
                      </a:pPr>
                      <a:r>
                        <a:rPr lang="en-GB" sz="1300" dirty="0">
                          <a:latin typeface="Century Gothic" panose="020B0502020202020204" pitchFamily="34" charset="0"/>
                        </a:rPr>
                        <a:t>Helping each other at school</a:t>
                      </a:r>
                    </a:p>
                    <a:p>
                      <a:pPr>
                        <a:lnSpc>
                          <a:spcPct val="110000"/>
                        </a:lnSpc>
                      </a:pPr>
                      <a:r>
                        <a:rPr lang="en-GB" sz="1300" dirty="0">
                          <a:latin typeface="Century Gothic" panose="020B0502020202020204" pitchFamily="34" charset="0"/>
                        </a:rPr>
                        <a:t>Shopping</a:t>
                      </a:r>
                    </a:p>
                    <a:p>
                      <a:pPr>
                        <a:lnSpc>
                          <a:spcPct val="110000"/>
                        </a:lnSpc>
                      </a:pPr>
                      <a:r>
                        <a:rPr lang="en-GB" sz="1300" dirty="0">
                          <a:latin typeface="Century Gothic" panose="020B0502020202020204" pitchFamily="34" charset="0"/>
                        </a:rPr>
                        <a:t>Making decisions about the future</a:t>
                      </a:r>
                    </a:p>
                    <a:p>
                      <a:pPr>
                        <a:lnSpc>
                          <a:spcPct val="110000"/>
                        </a:lnSpc>
                      </a:pPr>
                      <a:r>
                        <a:rPr lang="en-GB" sz="1300" dirty="0">
                          <a:latin typeface="Century Gothic" panose="020B0502020202020204" pitchFamily="34" charset="0"/>
                        </a:rPr>
                        <a:t>Talking about universal experiences: La </a:t>
                      </a:r>
                      <a:r>
                        <a:rPr lang="en-GB" sz="1300" dirty="0" err="1">
                          <a:latin typeface="Century Gothic" panose="020B0502020202020204" pitchFamily="34" charset="0"/>
                        </a:rPr>
                        <a:t>pandémie</a:t>
                      </a:r>
                      <a:r>
                        <a:rPr lang="en-GB" sz="1300" dirty="0">
                          <a:latin typeface="Century Gothic" panose="020B0502020202020204" pitchFamily="34" charset="0"/>
                        </a:rPr>
                        <a:t> de Covid-19</a:t>
                      </a:r>
                    </a:p>
                    <a:p>
                      <a:pPr>
                        <a:lnSpc>
                          <a:spcPct val="110000"/>
                        </a:lnSpc>
                      </a:pPr>
                      <a:r>
                        <a:rPr lang="en-GB" sz="1300" dirty="0">
                          <a:latin typeface="Century Gothic" panose="020B0502020202020204" pitchFamily="34" charset="0"/>
                        </a:rPr>
                        <a:t>Avion </a:t>
                      </a:r>
                      <a:r>
                        <a:rPr lang="en-GB" sz="1300" dirty="0" err="1">
                          <a:latin typeface="Century Gothic" panose="020B0502020202020204" pitchFamily="34" charset="0"/>
                        </a:rPr>
                        <a:t>supersonique</a:t>
                      </a:r>
                      <a:r>
                        <a:rPr lang="en-GB" sz="1300" dirty="0">
                          <a:latin typeface="Century Gothic" panose="020B0502020202020204" pitchFamily="34" charset="0"/>
                        </a:rPr>
                        <a:t>: </a:t>
                      </a:r>
                      <a:r>
                        <a:rPr lang="en-GB" sz="1300" dirty="0" err="1">
                          <a:latin typeface="Century Gothic" panose="020B0502020202020204" pitchFamily="34" charset="0"/>
                        </a:rPr>
                        <a:t>L’histoire</a:t>
                      </a:r>
                      <a:r>
                        <a:rPr lang="en-GB" sz="1300" dirty="0">
                          <a:latin typeface="Century Gothic" panose="020B0502020202020204" pitchFamily="34" charset="0"/>
                        </a:rPr>
                        <a:t> de Concorde</a:t>
                      </a:r>
                    </a:p>
                  </a:txBody>
                  <a:tcPr marT="0" marB="0">
                    <a:lnL w="12700" cap="flat" cmpd="sng" algn="ctr">
                      <a:solidFill>
                        <a:srgbClr val="A5A5A5"/>
                      </a:solidFill>
                      <a:prstDash val="solid"/>
                      <a:round/>
                      <a:headEnd type="none" w="med" len="med"/>
                      <a:tailEnd type="none" w="med" len="med"/>
                    </a:lnL>
                    <a:lnR w="12700" cmpd="sng">
                      <a:solidFill>
                        <a:srgbClr val="A5A5A5"/>
                      </a:solidFill>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65472828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Summer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Term 2</a:t>
                      </a:r>
                    </a:p>
                  </a:txBody>
                  <a:tcPr marR="0" marT="0" marB="0">
                    <a:lnL w="12700" cmpd="sng">
                      <a:solidFill>
                        <a:srgbClr val="A5A5A5"/>
                      </a:solidFill>
                    </a:lnL>
                    <a:lnR w="12700" cap="flat" cmpd="sng" algn="ctr">
                      <a:solidFill>
                        <a:srgbClr val="A5A5A5"/>
                      </a:solidFill>
                      <a:prstDash val="solid"/>
                      <a:round/>
                      <a:headEnd type="none" w="med" len="med"/>
                      <a:tailEnd type="none" w="med" len="med"/>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p>
                      <a:pPr>
                        <a:lnSpc>
                          <a:spcPct val="110000"/>
                        </a:lnSpc>
                      </a:pPr>
                      <a:r>
                        <a:rPr lang="en-GB" sz="1300" dirty="0">
                          <a:latin typeface="Century Gothic" panose="020B0502020202020204" pitchFamily="34" charset="0"/>
                        </a:rPr>
                        <a:t>Introduction à la France </a:t>
                      </a:r>
                      <a:r>
                        <a:rPr lang="en-GB" sz="1300" dirty="0" err="1">
                          <a:latin typeface="Century Gothic" panose="020B0502020202020204" pitchFamily="34" charset="0"/>
                        </a:rPr>
                        <a:t>occupée</a:t>
                      </a:r>
                      <a:r>
                        <a:rPr lang="en-GB" sz="1300" dirty="0">
                          <a:latin typeface="Century Gothic" panose="020B0502020202020204" pitchFamily="34" charset="0"/>
                        </a:rPr>
                        <a:t> et le </a:t>
                      </a:r>
                      <a:r>
                        <a:rPr lang="en-GB" sz="1300" dirty="0" err="1">
                          <a:latin typeface="Century Gothic" panose="020B0502020202020204" pitchFamily="34" charset="0"/>
                        </a:rPr>
                        <a:t>Régime</a:t>
                      </a:r>
                      <a:r>
                        <a:rPr lang="en-GB" sz="1300" dirty="0">
                          <a:latin typeface="Century Gothic" panose="020B0502020202020204" pitchFamily="34" charset="0"/>
                        </a:rPr>
                        <a:t> de Vichy</a:t>
                      </a:r>
                    </a:p>
                    <a:p>
                      <a:pPr>
                        <a:lnSpc>
                          <a:spcPct val="110000"/>
                        </a:lnSpc>
                      </a:pPr>
                      <a:r>
                        <a:rPr lang="en-GB" sz="1300" dirty="0">
                          <a:latin typeface="Century Gothic" panose="020B0502020202020204" pitchFamily="34" charset="0"/>
                        </a:rPr>
                        <a:t>Introduction à </a:t>
                      </a:r>
                      <a:r>
                        <a:rPr lang="en-GB" sz="1300" dirty="0" err="1">
                          <a:latin typeface="Century Gothic" panose="020B0502020202020204" pitchFamily="34" charset="0"/>
                        </a:rPr>
                        <a:t>l’Empire</a:t>
                      </a:r>
                      <a:r>
                        <a:rPr lang="en-GB" sz="1300" dirty="0">
                          <a:latin typeface="Century Gothic" panose="020B0502020202020204" pitchFamily="34" charset="0"/>
                        </a:rPr>
                        <a:t> colonial </a:t>
                      </a:r>
                      <a:r>
                        <a:rPr lang="en-GB" sz="1300" dirty="0" err="1">
                          <a:latin typeface="Century Gothic" panose="020B0502020202020204" pitchFamily="34" charset="0"/>
                        </a:rPr>
                        <a:t>français</a:t>
                      </a:r>
                      <a:endParaRPr lang="en-GB" sz="1300" dirty="0">
                        <a:latin typeface="Century Gothic" panose="020B0502020202020204" pitchFamily="34" charset="0"/>
                      </a:endParaRPr>
                    </a:p>
                    <a:p>
                      <a:pPr>
                        <a:lnSpc>
                          <a:spcPct val="110000"/>
                        </a:lnSpc>
                      </a:pPr>
                      <a:r>
                        <a:rPr lang="en-GB" sz="1300" dirty="0">
                          <a:latin typeface="Century Gothic" panose="020B0502020202020204" pitchFamily="34" charset="0"/>
                        </a:rPr>
                        <a:t>Talking about what you do to yourself</a:t>
                      </a:r>
                    </a:p>
                    <a:p>
                      <a:pPr>
                        <a:lnSpc>
                          <a:spcPct val="110000"/>
                        </a:lnSpc>
                      </a:pPr>
                      <a:r>
                        <a:rPr lang="en-GB" sz="1300" dirty="0">
                          <a:latin typeface="Century Gothic" panose="020B0502020202020204" pitchFamily="34" charset="0"/>
                        </a:rPr>
                        <a:t>Talking about what someone else does to themselves: Refugees in France</a:t>
                      </a:r>
                    </a:p>
                    <a:p>
                      <a:pPr>
                        <a:lnSpc>
                          <a:spcPct val="110000"/>
                        </a:lnSpc>
                      </a:pPr>
                      <a:r>
                        <a:rPr lang="en-GB" sz="1300" dirty="0">
                          <a:latin typeface="Century Gothic" panose="020B0502020202020204" pitchFamily="34" charset="0"/>
                        </a:rPr>
                        <a:t>Describing historical figures</a:t>
                      </a:r>
                    </a:p>
                    <a:p>
                      <a:pPr>
                        <a:lnSpc>
                          <a:spcPct val="110000"/>
                        </a:lnSpc>
                      </a:pPr>
                      <a:r>
                        <a:rPr lang="en-GB" sz="1300" dirty="0">
                          <a:latin typeface="Century Gothic" panose="020B0502020202020204" pitchFamily="34" charset="0"/>
                        </a:rPr>
                        <a:t>Talking about things that happened at the same time</a:t>
                      </a:r>
                    </a:p>
                    <a:p>
                      <a:pPr>
                        <a:lnSpc>
                          <a:spcPct val="110000"/>
                        </a:lnSpc>
                      </a:pPr>
                      <a:r>
                        <a:rPr lang="en-GB" sz="1300" dirty="0">
                          <a:latin typeface="Century Gothic" panose="020B0502020202020204" pitchFamily="34" charset="0"/>
                        </a:rPr>
                        <a:t>Text exploitation: excerpts from </a:t>
                      </a:r>
                      <a:r>
                        <a:rPr lang="en-GB" sz="1300" dirty="0" err="1">
                          <a:latin typeface="Century Gothic" panose="020B0502020202020204" pitchFamily="34" charset="0"/>
                        </a:rPr>
                        <a:t>Kiffe</a:t>
                      </a:r>
                      <a:r>
                        <a:rPr lang="en-GB" sz="1300" dirty="0">
                          <a:latin typeface="Century Gothic" panose="020B0502020202020204" pitchFamily="34" charset="0"/>
                        </a:rPr>
                        <a:t> </a:t>
                      </a:r>
                      <a:r>
                        <a:rPr lang="en-GB" sz="1300" dirty="0" err="1">
                          <a:latin typeface="Century Gothic" panose="020B0502020202020204" pitchFamily="34" charset="0"/>
                        </a:rPr>
                        <a:t>kiffe</a:t>
                      </a:r>
                      <a:r>
                        <a:rPr lang="en-GB" sz="1300" dirty="0">
                          <a:latin typeface="Century Gothic" panose="020B0502020202020204" pitchFamily="34" charset="0"/>
                        </a:rPr>
                        <a:t> </a:t>
                      </a:r>
                      <a:r>
                        <a:rPr lang="en-GB" sz="1300" dirty="0" err="1">
                          <a:latin typeface="Century Gothic" panose="020B0502020202020204" pitchFamily="34" charset="0"/>
                        </a:rPr>
                        <a:t>demain</a:t>
                      </a:r>
                      <a:r>
                        <a:rPr lang="en-GB" sz="1300" dirty="0">
                          <a:latin typeface="Century Gothic" panose="020B0502020202020204" pitchFamily="34" charset="0"/>
                        </a:rPr>
                        <a:t> and two poems</a:t>
                      </a:r>
                    </a:p>
                  </a:txBody>
                  <a:tcPr marT="0" marB="0">
                    <a:lnL w="12700" cap="flat" cmpd="sng" algn="ctr">
                      <a:solidFill>
                        <a:srgbClr val="A5A5A5"/>
                      </a:solidFill>
                      <a:prstDash val="solid"/>
                      <a:round/>
                      <a:headEnd type="none" w="med" len="med"/>
                      <a:tailEnd type="none" w="med" len="med"/>
                    </a:lnL>
                    <a:lnR w="12700" cmpd="sng">
                      <a:solidFill>
                        <a:srgbClr val="A5A5A5"/>
                      </a:solidFill>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345018"/>
                  </a:ext>
                </a:extLst>
              </a:tr>
            </a:tbl>
          </a:graphicData>
        </a:graphic>
      </p:graphicFrame>
      <p:sp>
        <p:nvSpPr>
          <p:cNvPr id="2"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184000" y="8784000"/>
            <a:ext cx="1600200" cy="6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539722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ey rectangle with text: T3.2 Semaine 4">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8" name="Title 7" descr="Grey rectangle with text: T3.2 Semaine 4">
            <a:extLst>
              <a:ext uri="{FF2B5EF4-FFF2-40B4-BE49-F238E27FC236}">
                <a16:creationId xmlns:a16="http://schemas.microsoft.com/office/drawing/2014/main" id="{BE51F4CC-7361-0041-BF00-86818922701A}"/>
              </a:ext>
            </a:extLst>
          </p:cNvPr>
          <p:cNvSpPr>
            <a:spLocks noGrp="1"/>
          </p:cNvSpPr>
          <p:nvPr>
            <p:ph type="title"/>
          </p:nvPr>
        </p:nvSpPr>
        <p:spPr>
          <a:xfrm>
            <a:off x="108000" y="147854"/>
            <a:ext cx="2091458" cy="411815"/>
          </a:xfrm>
        </p:spPr>
        <p:txBody>
          <a:bodyPr/>
          <a:lstStyle/>
          <a:p>
            <a:r>
              <a:rPr lang="en-GB" sz="2000" b="1" dirty="0">
                <a:solidFill>
                  <a:schemeClr val="bg1"/>
                </a:solidFill>
                <a:latin typeface="Century Gothic" panose="020B0502020202020204" pitchFamily="34" charset="0"/>
              </a:rPr>
              <a:t>T1.2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6</a:t>
            </a:r>
            <a:endParaRPr lang="en-US" sz="2000" dirty="0">
              <a:solidFill>
                <a:schemeClr val="bg1"/>
              </a:solidFill>
            </a:endParaRPr>
          </a:p>
        </p:txBody>
      </p:sp>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5" name="Title 20">
            <a:extLst>
              <a:ext uri="{FF2B5EF4-FFF2-40B4-BE49-F238E27FC236}">
                <a16:creationId xmlns:a16="http://schemas.microsoft.com/office/drawing/2014/main" id="{FBCCF675-3CD1-4546-AF96-E24A1B11A1F0}"/>
              </a:ext>
            </a:extLst>
          </p:cNvPr>
          <p:cNvSpPr txBox="1">
            <a:spLocks/>
          </p:cNvSpPr>
          <p:nvPr/>
        </p:nvSpPr>
        <p:spPr bwMode="auto">
          <a:xfrm>
            <a:off x="82184" y="663552"/>
            <a:ext cx="2300069" cy="33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Les </a:t>
            </a:r>
            <a:r>
              <a:rPr lang="en-GB" sz="1800" b="1" kern="0" dirty="0" err="1">
                <a:solidFill>
                  <a:srgbClr val="000000"/>
                </a:solidFill>
                <a:latin typeface="Century Gothic" panose="020B0502020202020204" pitchFamily="34" charset="0"/>
                <a:cs typeface="Calibri" panose="020F0502020204030204" pitchFamily="34" charset="0"/>
              </a:rPr>
              <a:t>numéros</a:t>
            </a:r>
            <a:r>
              <a:rPr lang="en-GB" sz="1800" b="1" kern="0" dirty="0">
                <a:solidFill>
                  <a:srgbClr val="000000"/>
                </a:solidFill>
                <a:latin typeface="Century Gothic" panose="020B0502020202020204" pitchFamily="34" charset="0"/>
                <a:cs typeface="Calibri" panose="020F0502020204030204" pitchFamily="34" charset="0"/>
              </a:rPr>
              <a:t> 32-69</a:t>
            </a:r>
            <a:endParaRPr lang="fr-FR" kern="0" dirty="0"/>
          </a:p>
        </p:txBody>
      </p:sp>
      <p:sp>
        <p:nvSpPr>
          <p:cNvPr id="26" name="TextBox 25">
            <a:extLst>
              <a:ext uri="{FF2B5EF4-FFF2-40B4-BE49-F238E27FC236}">
                <a16:creationId xmlns:a16="http://schemas.microsoft.com/office/drawing/2014/main" id="{91FC064D-2879-9547-B4AB-6C906F8A867A}"/>
              </a:ext>
            </a:extLst>
          </p:cNvPr>
          <p:cNvSpPr txBox="1"/>
          <p:nvPr/>
        </p:nvSpPr>
        <p:spPr>
          <a:xfrm>
            <a:off x="108000" y="999953"/>
            <a:ext cx="546262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F0302020204030204"/>
              </a:rPr>
              <a:t>The numbers </a:t>
            </a:r>
            <a:r>
              <a:rPr lang="en-GB" sz="1600" b="1" dirty="0">
                <a:latin typeface="Century Gothic" panose="020F0302020204030204"/>
              </a:rPr>
              <a:t>32-69</a:t>
            </a:r>
            <a:r>
              <a:rPr lang="en-GB" sz="1600" dirty="0">
                <a:latin typeface="Century Gothic" panose="020F0302020204030204"/>
              </a:rPr>
              <a:t> follow the same pattern as 17-31:</a:t>
            </a:r>
            <a:endParaRPr kumimoji="0" lang="en-GB" sz="1600" b="0" i="0"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22B948D1-D4B9-9F47-9920-4B83F3D76881}"/>
              </a:ext>
            </a:extLst>
          </p:cNvPr>
          <p:cNvSpPr txBox="1"/>
          <p:nvPr/>
        </p:nvSpPr>
        <p:spPr>
          <a:xfrm>
            <a:off x="121676" y="1338507"/>
            <a:ext cx="198887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EE6000"/>
                </a:solidFill>
                <a:latin typeface="Century Gothic" panose="020F0302020204030204"/>
              </a:rPr>
              <a:t>trente</a:t>
            </a:r>
            <a:r>
              <a:rPr kumimoji="0" lang="en-GB" sz="1600" b="1" i="0" u="none" strike="noStrike" kern="1200" cap="none" spc="0" normalizeH="0" baseline="0" noProof="0" dirty="0">
                <a:ln>
                  <a:noFill/>
                </a:ln>
                <a:solidFill>
                  <a:srgbClr val="EE6000"/>
                </a:solidFill>
                <a:effectLst/>
                <a:uLnTx/>
                <a:uFillTx/>
                <a:latin typeface="Century Gothic" panose="020F0302020204030204"/>
              </a:rPr>
              <a:t>-trois</a:t>
            </a:r>
            <a:endParaRPr kumimoji="0" lang="fr-FR" sz="1600" b="0" i="0" u="none" strike="noStrike" kern="1200" cap="none" spc="0" normalizeH="0" baseline="0" noProof="0" dirty="0">
              <a:ln>
                <a:noFill/>
              </a:ln>
              <a:solidFill>
                <a:prstClr val="black"/>
              </a:solidFill>
              <a:effectLst/>
              <a:uLnTx/>
              <a:uFillTx/>
              <a:latin typeface="Century Gothic" panose="020F0302020204030204"/>
            </a:endParaRPr>
          </a:p>
        </p:txBody>
      </p:sp>
      <p:sp>
        <p:nvSpPr>
          <p:cNvPr id="28" name="TextBox 27">
            <a:extLst>
              <a:ext uri="{FF2B5EF4-FFF2-40B4-BE49-F238E27FC236}">
                <a16:creationId xmlns:a16="http://schemas.microsoft.com/office/drawing/2014/main" id="{EC9D80F4-E570-4645-B085-EC8131F2D1DB}"/>
              </a:ext>
            </a:extLst>
          </p:cNvPr>
          <p:cNvSpPr txBox="1"/>
          <p:nvPr/>
        </p:nvSpPr>
        <p:spPr>
          <a:xfrm>
            <a:off x="1483612" y="1336036"/>
            <a:ext cx="125386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thirty-three</a:t>
            </a:r>
          </a:p>
        </p:txBody>
      </p:sp>
      <p:sp>
        <p:nvSpPr>
          <p:cNvPr id="30" name="TextBox 29">
            <a:extLst>
              <a:ext uri="{FF2B5EF4-FFF2-40B4-BE49-F238E27FC236}">
                <a16:creationId xmlns:a16="http://schemas.microsoft.com/office/drawing/2014/main" id="{58E80B22-7A14-DF45-A60F-75E7527376D4}"/>
              </a:ext>
            </a:extLst>
          </p:cNvPr>
          <p:cNvSpPr txBox="1"/>
          <p:nvPr/>
        </p:nvSpPr>
        <p:spPr>
          <a:xfrm>
            <a:off x="2895610" y="1335282"/>
            <a:ext cx="179667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EE6000"/>
                </a:solidFill>
                <a:effectLst/>
                <a:uLnTx/>
                <a:uFillTx/>
                <a:latin typeface="Century Gothic" panose="020F0302020204030204"/>
                <a:ea typeface="+mn-ea"/>
                <a:cs typeface="+mn-cs"/>
              </a:rPr>
              <a:t>quarante</a:t>
            </a:r>
            <a:r>
              <a:rPr kumimoji="0" lang="en-GB" sz="1600" b="1" i="0" u="none" strike="noStrike" kern="1200" cap="none" spc="0" normalizeH="0" baseline="0" noProof="0" dirty="0">
                <a:ln>
                  <a:noFill/>
                </a:ln>
                <a:solidFill>
                  <a:srgbClr val="EE6000"/>
                </a:solidFill>
                <a:effectLst/>
                <a:uLnTx/>
                <a:uFillTx/>
                <a:latin typeface="Century Gothic" panose="020F0302020204030204"/>
                <a:ea typeface="+mn-ea"/>
                <a:cs typeface="+mn-cs"/>
              </a:rPr>
              <a:t> et un</a:t>
            </a:r>
            <a:endParaRPr kumimoji="0" lang="fr-FR"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7CFCFBA6-2BDC-E647-9DE5-01973722F1A0}"/>
              </a:ext>
            </a:extLst>
          </p:cNvPr>
          <p:cNvSpPr txBox="1"/>
          <p:nvPr/>
        </p:nvSpPr>
        <p:spPr>
          <a:xfrm>
            <a:off x="4692288" y="1335282"/>
            <a:ext cx="10949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forty-one</a:t>
            </a:r>
          </a:p>
        </p:txBody>
      </p:sp>
      <p:sp>
        <p:nvSpPr>
          <p:cNvPr id="3" name="Rounded Rectangular Callout 2">
            <a:extLst>
              <a:ext uri="{FF2B5EF4-FFF2-40B4-BE49-F238E27FC236}">
                <a16:creationId xmlns:a16="http://schemas.microsoft.com/office/drawing/2014/main" id="{BB678154-D587-4D41-9194-2BB523AB504C}"/>
              </a:ext>
            </a:extLst>
          </p:cNvPr>
          <p:cNvSpPr/>
          <p:nvPr/>
        </p:nvSpPr>
        <p:spPr>
          <a:xfrm>
            <a:off x="143185" y="1840995"/>
            <a:ext cx="2680854" cy="572052"/>
          </a:xfrm>
          <a:prstGeom prst="wedgeRoundRectCallout">
            <a:avLst>
              <a:gd name="adj1" fmla="val -23546"/>
              <a:gd name="adj2" fmla="val -77365"/>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defTabSz="914400"/>
            <a:r>
              <a:rPr lang="en-US" sz="1600" kern="0" dirty="0">
                <a:latin typeface="Century Gothic" panose="020F0302020204030204"/>
              </a:rPr>
              <a:t>Add a hyphen between the numbers.</a:t>
            </a:r>
          </a:p>
        </p:txBody>
      </p:sp>
      <p:sp>
        <p:nvSpPr>
          <p:cNvPr id="43" name="Rounded Rectangular Callout 42">
            <a:extLst>
              <a:ext uri="{FF2B5EF4-FFF2-40B4-BE49-F238E27FC236}">
                <a16:creationId xmlns:a16="http://schemas.microsoft.com/office/drawing/2014/main" id="{DEFFB0B2-68E0-2D4B-99A1-2EDAFF451F17}"/>
              </a:ext>
            </a:extLst>
          </p:cNvPr>
          <p:cNvSpPr/>
          <p:nvPr/>
        </p:nvSpPr>
        <p:spPr>
          <a:xfrm>
            <a:off x="3429000" y="1855374"/>
            <a:ext cx="2116319" cy="353361"/>
          </a:xfrm>
          <a:prstGeom prst="wedgeRoundRectCallout">
            <a:avLst>
              <a:gd name="adj1" fmla="val -22306"/>
              <a:gd name="adj2" fmla="val -102173"/>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defTabSz="914400"/>
            <a:r>
              <a:rPr lang="en-US" sz="1600" kern="0" dirty="0">
                <a:latin typeface="Century Gothic" panose="020F0302020204030204"/>
              </a:rPr>
              <a:t>Add </a:t>
            </a:r>
            <a:r>
              <a:rPr lang="en-US" sz="1600" b="1" i="1" kern="0" dirty="0">
                <a:latin typeface="Century Gothic" panose="020F0302020204030204"/>
              </a:rPr>
              <a:t>et</a:t>
            </a:r>
            <a:r>
              <a:rPr lang="en-US" sz="1600" kern="0" dirty="0">
                <a:latin typeface="Century Gothic" panose="020F0302020204030204"/>
              </a:rPr>
              <a:t> before </a:t>
            </a:r>
            <a:r>
              <a:rPr lang="en-US" sz="1600" b="1" i="1" kern="0" dirty="0">
                <a:latin typeface="Century Gothic" panose="020F0302020204030204"/>
              </a:rPr>
              <a:t>un</a:t>
            </a:r>
            <a:r>
              <a:rPr lang="en-US" sz="1600" kern="0" dirty="0">
                <a:latin typeface="Century Gothic" panose="020F0302020204030204"/>
              </a:rPr>
              <a:t>.</a:t>
            </a:r>
          </a:p>
        </p:txBody>
      </p:sp>
      <p:sp>
        <p:nvSpPr>
          <p:cNvPr id="33" name="Title 20">
            <a:extLst>
              <a:ext uri="{FF2B5EF4-FFF2-40B4-BE49-F238E27FC236}">
                <a16:creationId xmlns:a16="http://schemas.microsoft.com/office/drawing/2014/main" id="{A9B678E6-8F7F-4F4B-B9C1-B0525C5E66E9}"/>
              </a:ext>
            </a:extLst>
          </p:cNvPr>
          <p:cNvSpPr txBox="1">
            <a:spLocks/>
          </p:cNvSpPr>
          <p:nvPr/>
        </p:nvSpPr>
        <p:spPr bwMode="auto">
          <a:xfrm>
            <a:off x="121676" y="2503569"/>
            <a:ext cx="2300069" cy="33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Telling the time</a:t>
            </a:r>
            <a:endParaRPr lang="fr-FR" kern="0" dirty="0"/>
          </a:p>
        </p:txBody>
      </p:sp>
      <p:sp>
        <p:nvSpPr>
          <p:cNvPr id="34" name="TextBox 33">
            <a:extLst>
              <a:ext uri="{FF2B5EF4-FFF2-40B4-BE49-F238E27FC236}">
                <a16:creationId xmlns:a16="http://schemas.microsoft.com/office/drawing/2014/main" id="{C505770B-1030-1547-BD90-C0E63C21BD14}"/>
              </a:ext>
            </a:extLst>
          </p:cNvPr>
          <p:cNvSpPr txBox="1"/>
          <p:nvPr/>
        </p:nvSpPr>
        <p:spPr>
          <a:xfrm>
            <a:off x="121676" y="2838044"/>
            <a:ext cx="6403539" cy="2308324"/>
          </a:xfrm>
          <a:prstGeom prst="rect">
            <a:avLst/>
          </a:prstGeom>
          <a:noFill/>
        </p:spPr>
        <p:txBody>
          <a:bodyPr wrap="square" rtlCol="0">
            <a:spAutoFit/>
          </a:bodyPr>
          <a:lstStyle/>
          <a:p>
            <a:pPr algn="l">
              <a:lnSpc>
                <a:spcPct val="150000"/>
              </a:lnSpc>
            </a:pPr>
            <a:r>
              <a:rPr lang="fr-FR" sz="1600" dirty="0">
                <a:latin typeface="Century Gothic" panose="020B0502020202020204" pitchFamily="34" charset="0"/>
              </a:rPr>
              <a:t>To </a:t>
            </a:r>
            <a:r>
              <a:rPr lang="fr-FR" sz="1600" dirty="0" err="1">
                <a:latin typeface="Century Gothic" panose="020B0502020202020204" pitchFamily="34" charset="0"/>
              </a:rPr>
              <a:t>ask</a:t>
            </a:r>
            <a:r>
              <a:rPr lang="fr-FR" sz="1600" dirty="0">
                <a:latin typeface="Century Gothic" panose="020B0502020202020204" pitchFamily="34" charset="0"/>
              </a:rPr>
              <a:t> </a:t>
            </a:r>
            <a:r>
              <a:rPr lang="fr-FR" sz="1600" dirty="0" err="1">
                <a:latin typeface="Century Gothic" panose="020B0502020202020204" pitchFamily="34" charset="0"/>
              </a:rPr>
              <a:t>what</a:t>
            </a:r>
            <a:r>
              <a:rPr lang="fr-FR" sz="1600" dirty="0">
                <a:latin typeface="Century Gothic" panose="020B0502020202020204" pitchFamily="34" charset="0"/>
              </a:rPr>
              <a:t> time </a:t>
            </a:r>
            <a:r>
              <a:rPr lang="fr-FR" sz="1600" dirty="0" err="1">
                <a:latin typeface="Century Gothic" panose="020B0502020202020204" pitchFamily="34" charset="0"/>
              </a:rPr>
              <a:t>it</a:t>
            </a:r>
            <a:r>
              <a:rPr lang="fr-FR" sz="1600" dirty="0">
                <a:latin typeface="Century Gothic" panose="020B0502020202020204" pitchFamily="34" charset="0"/>
              </a:rPr>
              <a:t> </a:t>
            </a:r>
            <a:r>
              <a:rPr lang="fr-FR" sz="1600" dirty="0" err="1">
                <a:latin typeface="Century Gothic" panose="020B0502020202020204" pitchFamily="34" charset="0"/>
              </a:rPr>
              <a:t>is</a:t>
            </a:r>
            <a:r>
              <a:rPr lang="fr-FR" sz="1600" dirty="0">
                <a:latin typeface="Century Gothic" panose="020B0502020202020204" pitchFamily="34" charset="0"/>
              </a:rPr>
              <a:t> in French, </a:t>
            </a:r>
            <a:r>
              <a:rPr lang="fr-FR" sz="1600" dirty="0" err="1">
                <a:latin typeface="Century Gothic" panose="020B0502020202020204" pitchFamily="34" charset="0"/>
              </a:rPr>
              <a:t>we</a:t>
            </a:r>
            <a:r>
              <a:rPr lang="fr-FR" sz="1600" dirty="0">
                <a:latin typeface="Century Gothic" panose="020B0502020202020204" pitchFamily="34" charset="0"/>
              </a:rPr>
              <a:t> </a:t>
            </a:r>
            <a:r>
              <a:rPr lang="fr-FR" sz="1600" dirty="0" err="1">
                <a:latin typeface="Century Gothic" panose="020B0502020202020204" pitchFamily="34" charset="0"/>
              </a:rPr>
              <a:t>say</a:t>
            </a:r>
            <a:r>
              <a:rPr lang="fr-FR" sz="1600" dirty="0">
                <a:latin typeface="Century Gothic" panose="020B0502020202020204" pitchFamily="34" charset="0"/>
              </a:rPr>
              <a:t>:</a:t>
            </a:r>
          </a:p>
          <a:p>
            <a:pPr algn="l">
              <a:lnSpc>
                <a:spcPct val="150000"/>
              </a:lnSpc>
            </a:pPr>
            <a:r>
              <a:rPr lang="fr-FR" sz="1600" b="1" dirty="0">
                <a:latin typeface="Century Gothic" panose="020B0502020202020204" pitchFamily="34" charset="0"/>
              </a:rPr>
              <a:t>Quelle heure est-il ?			</a:t>
            </a:r>
            <a:r>
              <a:rPr lang="fr-FR" sz="1600" dirty="0" err="1">
                <a:latin typeface="Century Gothic" panose="020B0502020202020204" pitchFamily="34" charset="0"/>
              </a:rPr>
              <a:t>What</a:t>
            </a:r>
            <a:r>
              <a:rPr lang="fr-FR" sz="1600" dirty="0">
                <a:latin typeface="Century Gothic" panose="020B0502020202020204" pitchFamily="34" charset="0"/>
              </a:rPr>
              <a:t> time </a:t>
            </a:r>
            <a:r>
              <a:rPr lang="fr-FR" sz="1600" dirty="0" err="1">
                <a:latin typeface="Century Gothic" panose="020B0502020202020204" pitchFamily="34" charset="0"/>
              </a:rPr>
              <a:t>is</a:t>
            </a:r>
            <a:r>
              <a:rPr lang="fr-FR" sz="1600" dirty="0">
                <a:latin typeface="Century Gothic" panose="020B0502020202020204" pitchFamily="34" charset="0"/>
              </a:rPr>
              <a:t> </a:t>
            </a:r>
            <a:r>
              <a:rPr lang="fr-FR" sz="1600" dirty="0" err="1">
                <a:latin typeface="Century Gothic" panose="020B0502020202020204" pitchFamily="34" charset="0"/>
              </a:rPr>
              <a:t>it</a:t>
            </a:r>
            <a:r>
              <a:rPr lang="fr-FR" sz="1600" dirty="0">
                <a:latin typeface="Century Gothic" panose="020B0502020202020204" pitchFamily="34" charset="0"/>
              </a:rPr>
              <a:t>?</a:t>
            </a:r>
            <a:endParaRPr lang="fr-FR" sz="1600" b="1" dirty="0">
              <a:latin typeface="Century Gothic" panose="020B0502020202020204" pitchFamily="34" charset="0"/>
            </a:endParaRPr>
          </a:p>
          <a:p>
            <a:pPr algn="l">
              <a:lnSpc>
                <a:spcPct val="150000"/>
              </a:lnSpc>
            </a:pPr>
            <a:r>
              <a:rPr lang="fr-FR" sz="1600" dirty="0">
                <a:latin typeface="Century Gothic" panose="020B0502020202020204" pitchFamily="34" charset="0"/>
              </a:rPr>
              <a:t>To </a:t>
            </a:r>
            <a:r>
              <a:rPr lang="fr-FR" sz="1600" dirty="0" err="1">
                <a:latin typeface="Century Gothic" panose="020B0502020202020204" pitchFamily="34" charset="0"/>
              </a:rPr>
              <a:t>ask</a:t>
            </a:r>
            <a:r>
              <a:rPr lang="fr-FR" sz="1600" dirty="0">
                <a:latin typeface="Century Gothic" panose="020B0502020202020204" pitchFamily="34" charset="0"/>
              </a:rPr>
              <a:t> </a:t>
            </a:r>
            <a:r>
              <a:rPr lang="fr-FR" sz="1600" dirty="0" err="1">
                <a:latin typeface="Century Gothic" panose="020B0502020202020204" pitchFamily="34" charset="0"/>
              </a:rPr>
              <a:t>what</a:t>
            </a:r>
            <a:r>
              <a:rPr lang="fr-FR" sz="1600" dirty="0">
                <a:latin typeface="Century Gothic" panose="020B0502020202020204" pitchFamily="34" charset="0"/>
              </a:rPr>
              <a:t> time </a:t>
            </a:r>
            <a:r>
              <a:rPr lang="fr-FR" sz="1600" dirty="0" err="1">
                <a:latin typeface="Century Gothic" panose="020B0502020202020204" pitchFamily="34" charset="0"/>
              </a:rPr>
              <a:t>something</a:t>
            </a:r>
            <a:r>
              <a:rPr lang="fr-FR" sz="1600" dirty="0">
                <a:latin typeface="Century Gothic" panose="020B0502020202020204" pitchFamily="34" charset="0"/>
              </a:rPr>
              <a:t> </a:t>
            </a:r>
            <a:r>
              <a:rPr lang="fr-FR" sz="1600" dirty="0" err="1">
                <a:latin typeface="Century Gothic" panose="020B0502020202020204" pitchFamily="34" charset="0"/>
              </a:rPr>
              <a:t>happens</a:t>
            </a:r>
            <a:r>
              <a:rPr lang="fr-FR" sz="1600" dirty="0">
                <a:latin typeface="Century Gothic" panose="020B0502020202020204" pitchFamily="34" charset="0"/>
              </a:rPr>
              <a:t>, </a:t>
            </a:r>
            <a:r>
              <a:rPr lang="fr-FR" sz="1600" dirty="0" err="1">
                <a:latin typeface="Century Gothic" panose="020B0502020202020204" pitchFamily="34" charset="0"/>
              </a:rPr>
              <a:t>we</a:t>
            </a:r>
            <a:r>
              <a:rPr lang="fr-FR" sz="1600" dirty="0">
                <a:latin typeface="Century Gothic" panose="020B0502020202020204" pitchFamily="34" charset="0"/>
              </a:rPr>
              <a:t> </a:t>
            </a:r>
            <a:r>
              <a:rPr lang="fr-FR" sz="1600" dirty="0" err="1">
                <a:latin typeface="Century Gothic" panose="020B0502020202020204" pitchFamily="34" charset="0"/>
              </a:rPr>
              <a:t>say</a:t>
            </a:r>
            <a:r>
              <a:rPr lang="fr-FR" sz="1600" dirty="0">
                <a:latin typeface="Century Gothic" panose="020B0502020202020204" pitchFamily="34" charset="0"/>
              </a:rPr>
              <a:t>:</a:t>
            </a:r>
          </a:p>
          <a:p>
            <a:pPr algn="l">
              <a:lnSpc>
                <a:spcPct val="150000"/>
              </a:lnSpc>
            </a:pPr>
            <a:r>
              <a:rPr lang="fr-FR" sz="1600" b="1" dirty="0">
                <a:latin typeface="Century Gothic" panose="020B0502020202020204" pitchFamily="34" charset="0"/>
              </a:rPr>
              <a:t>À quelle heure… </a:t>
            </a:r>
            <a:r>
              <a:rPr lang="fr-FR" sz="1600" dirty="0">
                <a:latin typeface="Century Gothic" panose="020B0502020202020204" pitchFamily="34" charset="0"/>
              </a:rPr>
              <a:t>[+ </a:t>
            </a:r>
            <a:r>
              <a:rPr lang="fr-FR" sz="1600" dirty="0" err="1">
                <a:latin typeface="Century Gothic" panose="020B0502020202020204" pitchFamily="34" charset="0"/>
              </a:rPr>
              <a:t>verb</a:t>
            </a:r>
            <a:r>
              <a:rPr lang="fr-FR" sz="1600" dirty="0">
                <a:latin typeface="Century Gothic" panose="020B0502020202020204" pitchFamily="34" charset="0"/>
              </a:rPr>
              <a:t>] ?		(At) </a:t>
            </a:r>
            <a:r>
              <a:rPr lang="fr-FR" sz="1600" dirty="0" err="1">
                <a:latin typeface="Century Gothic" panose="020B0502020202020204" pitchFamily="34" charset="0"/>
              </a:rPr>
              <a:t>What</a:t>
            </a:r>
            <a:r>
              <a:rPr lang="fr-FR" sz="1600" dirty="0">
                <a:latin typeface="Century Gothic" panose="020B0502020202020204" pitchFamily="34" charset="0"/>
              </a:rPr>
              <a:t> time… [+ </a:t>
            </a:r>
            <a:r>
              <a:rPr lang="fr-FR" sz="1600" dirty="0" err="1">
                <a:latin typeface="Century Gothic" panose="020B0502020202020204" pitchFamily="34" charset="0"/>
              </a:rPr>
              <a:t>verb</a:t>
            </a:r>
            <a:r>
              <a:rPr lang="fr-FR" sz="1600" dirty="0">
                <a:latin typeface="Century Gothic" panose="020B0502020202020204" pitchFamily="34" charset="0"/>
              </a:rPr>
              <a:t>]?</a:t>
            </a:r>
          </a:p>
          <a:p>
            <a:pPr algn="l"/>
            <a:br>
              <a:rPr lang="fr-FR" sz="1600" b="1" dirty="0">
                <a:latin typeface="Century Gothic" panose="020B0502020202020204" pitchFamily="34" charset="0"/>
              </a:rPr>
            </a:br>
            <a:r>
              <a:rPr lang="fr-FR" sz="1600" b="1" dirty="0">
                <a:latin typeface="Century Gothic" panose="020B0502020202020204" pitchFamily="34" charset="0"/>
              </a:rPr>
              <a:t>Tu manges à quelle heure ?		</a:t>
            </a:r>
            <a:r>
              <a:rPr lang="fr-FR" sz="1600" dirty="0">
                <a:latin typeface="Century Gothic" panose="020B0502020202020204" pitchFamily="34" charset="0"/>
              </a:rPr>
              <a:t>(At) </a:t>
            </a:r>
            <a:r>
              <a:rPr lang="fr-FR" sz="1600" dirty="0" err="1">
                <a:latin typeface="Century Gothic" panose="020B0502020202020204" pitchFamily="34" charset="0"/>
              </a:rPr>
              <a:t>What</a:t>
            </a:r>
            <a:r>
              <a:rPr lang="fr-FR" sz="1600" dirty="0">
                <a:latin typeface="Century Gothic" panose="020B0502020202020204" pitchFamily="34" charset="0"/>
              </a:rPr>
              <a:t> time do </a:t>
            </a:r>
            <a:r>
              <a:rPr lang="fr-FR" sz="1600" dirty="0" err="1">
                <a:latin typeface="Century Gothic" panose="020B0502020202020204" pitchFamily="34" charset="0"/>
              </a:rPr>
              <a:t>you</a:t>
            </a:r>
            <a:r>
              <a:rPr lang="fr-FR" sz="1600" dirty="0">
                <a:latin typeface="Century Gothic" panose="020B0502020202020204" pitchFamily="34" charset="0"/>
              </a:rPr>
              <a:t> </a:t>
            </a:r>
            <a:r>
              <a:rPr lang="fr-FR" sz="1600" dirty="0" err="1">
                <a:latin typeface="Century Gothic" panose="020B0502020202020204" pitchFamily="34" charset="0"/>
              </a:rPr>
              <a:t>eat</a:t>
            </a:r>
            <a:r>
              <a:rPr lang="fr-FR" sz="1600" dirty="0">
                <a:latin typeface="Century Gothic" panose="020B0502020202020204" pitchFamily="34" charset="0"/>
              </a:rPr>
              <a:t>?</a:t>
            </a:r>
            <a:br>
              <a:rPr lang="fr-FR" sz="1600" b="1" dirty="0">
                <a:latin typeface="Century Gothic" panose="020B0502020202020204" pitchFamily="34" charset="0"/>
              </a:rPr>
            </a:br>
            <a:r>
              <a:rPr lang="fr-FR" sz="1600" b="1" dirty="0">
                <a:latin typeface="Century Gothic" panose="020B0502020202020204" pitchFamily="34" charset="0"/>
              </a:rPr>
              <a:t>À quelle heure manges-tu ?	</a:t>
            </a:r>
            <a:r>
              <a:rPr lang="fr-FR" sz="1600" dirty="0">
                <a:latin typeface="Century Gothic" panose="020B0502020202020204" pitchFamily="34" charset="0"/>
              </a:rPr>
              <a:t>	</a:t>
            </a:r>
          </a:p>
        </p:txBody>
      </p:sp>
      <p:pic>
        <p:nvPicPr>
          <p:cNvPr id="35" name="Picture 34">
            <a:extLst>
              <a:ext uri="{FF2B5EF4-FFF2-40B4-BE49-F238E27FC236}">
                <a16:creationId xmlns:a16="http://schemas.microsoft.com/office/drawing/2014/main" id="{FC0BD516-3B00-134D-B229-1D2AAC9F364F}"/>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43686" y="2760581"/>
            <a:ext cx="1253870" cy="990035"/>
          </a:xfrm>
          <a:prstGeom prst="rect">
            <a:avLst/>
          </a:prstGeom>
        </p:spPr>
      </p:pic>
      <p:sp>
        <p:nvSpPr>
          <p:cNvPr id="20" name="TextBox 19">
            <a:extLst>
              <a:ext uri="{FF2B5EF4-FFF2-40B4-BE49-F238E27FC236}">
                <a16:creationId xmlns:a16="http://schemas.microsoft.com/office/drawing/2014/main" id="{3AF51226-3380-4539-9009-E01ED238FD95}"/>
              </a:ext>
            </a:extLst>
          </p:cNvPr>
          <p:cNvSpPr txBox="1"/>
          <p:nvPr/>
        </p:nvSpPr>
        <p:spPr>
          <a:xfrm>
            <a:off x="174963" y="5309316"/>
            <a:ext cx="6561361"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r>
              <a:rPr lang="en-GB" sz="1600" dirty="0">
                <a:latin typeface="Century Gothic" panose="020F0302020204030204"/>
              </a:rPr>
              <a:t>In informal, spoken French you will sometimes hear </a:t>
            </a:r>
            <a:r>
              <a:rPr lang="fr-FR" sz="1600" b="1" i="1" dirty="0">
                <a:latin typeface="Century Gothic" panose="020B0502020202020204" pitchFamily="34" charset="0"/>
              </a:rPr>
              <a:t>À quelle heure tu manges ? </a:t>
            </a:r>
            <a:r>
              <a:rPr lang="fr-FR" sz="1600" dirty="0" err="1">
                <a:latin typeface="Century Gothic" panose="020B0502020202020204" pitchFamily="34" charset="0"/>
              </a:rPr>
              <a:t>without</a:t>
            </a:r>
            <a:r>
              <a:rPr lang="fr-FR" sz="1600" dirty="0">
                <a:latin typeface="Century Gothic" panose="020B0502020202020204" pitchFamily="34" charset="0"/>
              </a:rPr>
              <a:t> inversion.</a:t>
            </a:r>
            <a:endParaRPr lang="en-GB" sz="1600" dirty="0">
              <a:latin typeface="Century Gothic" panose="020F0302020204030204"/>
            </a:endParaRPr>
          </a:p>
        </p:txBody>
      </p:sp>
      <p:sp>
        <p:nvSpPr>
          <p:cNvPr id="39" name="TextBox 38">
            <a:extLst>
              <a:ext uri="{FF2B5EF4-FFF2-40B4-BE49-F238E27FC236}">
                <a16:creationId xmlns:a16="http://schemas.microsoft.com/office/drawing/2014/main" id="{FB92FF3C-8EF0-644C-BFF6-38A900A62FC5}"/>
              </a:ext>
            </a:extLst>
          </p:cNvPr>
          <p:cNvSpPr txBox="1"/>
          <p:nvPr/>
        </p:nvSpPr>
        <p:spPr>
          <a:xfrm>
            <a:off x="121676" y="6033216"/>
            <a:ext cx="6563943" cy="2630848"/>
          </a:xfrm>
          <a:prstGeom prst="rect">
            <a:avLst/>
          </a:prstGeom>
          <a:noFill/>
        </p:spPr>
        <p:txBody>
          <a:bodyPr wrap="square">
            <a:spAutoFit/>
          </a:bodyPr>
          <a:lstStyle/>
          <a:p>
            <a:pPr algn="l">
              <a:lnSpc>
                <a:spcPct val="150000"/>
              </a:lnSpc>
            </a:pPr>
            <a:r>
              <a:rPr lang="fr-FR" sz="1600" dirty="0">
                <a:latin typeface="Century Gothic" panose="020B0502020202020204" pitchFamily="34" charset="0"/>
              </a:rPr>
              <a:t>To </a:t>
            </a:r>
            <a:r>
              <a:rPr lang="fr-FR" sz="1600" dirty="0" err="1">
                <a:latin typeface="Century Gothic" panose="020B0502020202020204" pitchFamily="34" charset="0"/>
              </a:rPr>
              <a:t>say</a:t>
            </a:r>
            <a:r>
              <a:rPr lang="fr-FR" sz="1600" dirty="0">
                <a:latin typeface="Century Gothic" panose="020B0502020202020204" pitchFamily="34" charset="0"/>
              </a:rPr>
              <a:t> </a:t>
            </a:r>
            <a:r>
              <a:rPr lang="fr-FR" sz="1600" dirty="0" err="1">
                <a:latin typeface="Century Gothic" panose="020B0502020202020204" pitchFamily="34" charset="0"/>
              </a:rPr>
              <a:t>what</a:t>
            </a:r>
            <a:r>
              <a:rPr lang="fr-FR" sz="1600" dirty="0">
                <a:latin typeface="Century Gothic" panose="020B0502020202020204" pitchFamily="34" charset="0"/>
              </a:rPr>
              <a:t> time </a:t>
            </a:r>
            <a:r>
              <a:rPr lang="fr-FR" sz="1600" dirty="0" err="1">
                <a:latin typeface="Century Gothic" panose="020B0502020202020204" pitchFamily="34" charset="0"/>
              </a:rPr>
              <a:t>it</a:t>
            </a:r>
            <a:r>
              <a:rPr lang="fr-FR" sz="1600" dirty="0">
                <a:latin typeface="Century Gothic" panose="020B0502020202020204" pitchFamily="34" charset="0"/>
              </a:rPr>
              <a:t> </a:t>
            </a:r>
            <a:r>
              <a:rPr lang="fr-FR" sz="1600" dirty="0" err="1">
                <a:latin typeface="Century Gothic" panose="020B0502020202020204" pitchFamily="34" charset="0"/>
              </a:rPr>
              <a:t>is</a:t>
            </a:r>
            <a:r>
              <a:rPr lang="fr-FR" sz="1600" dirty="0">
                <a:latin typeface="Century Gothic" panose="020B0502020202020204" pitchFamily="34" charset="0"/>
              </a:rPr>
              <a:t> in French, </a:t>
            </a:r>
            <a:r>
              <a:rPr lang="fr-FR" sz="1600" dirty="0" err="1">
                <a:latin typeface="Century Gothic" panose="020B0502020202020204" pitchFamily="34" charset="0"/>
              </a:rPr>
              <a:t>we</a:t>
            </a:r>
            <a:r>
              <a:rPr lang="fr-FR" sz="1600" dirty="0">
                <a:latin typeface="Century Gothic" panose="020B0502020202020204" pitchFamily="34" charset="0"/>
              </a:rPr>
              <a:t> use:</a:t>
            </a:r>
          </a:p>
          <a:p>
            <a:pPr algn="l">
              <a:lnSpc>
                <a:spcPct val="150000"/>
              </a:lnSpc>
            </a:pPr>
            <a:r>
              <a:rPr lang="fr-FR" sz="1600" b="1" dirty="0">
                <a:latin typeface="Century Gothic" panose="020B0502020202020204" pitchFamily="34" charset="0"/>
              </a:rPr>
              <a:t>Il est </a:t>
            </a:r>
            <a:r>
              <a:rPr lang="fr-FR" sz="1600" dirty="0">
                <a:latin typeface="Century Gothic" panose="020B0502020202020204" pitchFamily="34" charset="0"/>
              </a:rPr>
              <a:t>+ [</a:t>
            </a:r>
            <a:r>
              <a:rPr lang="fr-FR" sz="1600" dirty="0" err="1">
                <a:latin typeface="Century Gothic" panose="020B0502020202020204" pitchFamily="34" charset="0"/>
              </a:rPr>
              <a:t>number</a:t>
            </a:r>
            <a:r>
              <a:rPr lang="fr-FR" sz="1600" dirty="0">
                <a:latin typeface="Century Gothic" panose="020B0502020202020204" pitchFamily="34" charset="0"/>
              </a:rPr>
              <a:t>] + </a:t>
            </a:r>
            <a:r>
              <a:rPr lang="fr-FR" sz="1600" b="1" dirty="0">
                <a:latin typeface="Century Gothic" panose="020B0502020202020204" pitchFamily="34" charset="0"/>
              </a:rPr>
              <a:t>heure(s)</a:t>
            </a:r>
            <a:r>
              <a:rPr lang="fr-FR" sz="1600" dirty="0">
                <a:latin typeface="Century Gothic" panose="020B0502020202020204" pitchFamily="34" charset="0"/>
              </a:rPr>
              <a:t> + [minutes]</a:t>
            </a:r>
          </a:p>
          <a:p>
            <a:pPr algn="l">
              <a:lnSpc>
                <a:spcPct val="150000"/>
              </a:lnSpc>
            </a:pPr>
            <a:r>
              <a:rPr lang="fr-FR" sz="1600" b="1" dirty="0">
                <a:latin typeface="Century Gothic" panose="020B0502020202020204" pitchFamily="34" charset="0"/>
              </a:rPr>
              <a:t>Il est dix-sept heures trente-cinq. / Il est 17h35.</a:t>
            </a:r>
          </a:p>
          <a:p>
            <a:pPr algn="l">
              <a:lnSpc>
                <a:spcPct val="150000"/>
              </a:lnSpc>
            </a:pPr>
            <a:r>
              <a:rPr lang="fr-FR" sz="1600" dirty="0" err="1">
                <a:latin typeface="Century Gothic" panose="020B0502020202020204" pitchFamily="34" charset="0"/>
              </a:rPr>
              <a:t>It’s</a:t>
            </a:r>
            <a:r>
              <a:rPr lang="fr-FR" sz="1600" dirty="0">
                <a:latin typeface="Century Gothic" panose="020B0502020202020204" pitchFamily="34" charset="0"/>
              </a:rPr>
              <a:t> </a:t>
            </a:r>
            <a:r>
              <a:rPr lang="fr-FR" sz="1600" dirty="0" err="1">
                <a:latin typeface="Century Gothic" panose="020B0502020202020204" pitchFamily="34" charset="0"/>
              </a:rPr>
              <a:t>seventeen</a:t>
            </a:r>
            <a:r>
              <a:rPr lang="fr-FR" sz="1600" dirty="0">
                <a:latin typeface="Century Gothic" panose="020B0502020202020204" pitchFamily="34" charset="0"/>
              </a:rPr>
              <a:t> </a:t>
            </a:r>
            <a:r>
              <a:rPr lang="fr-FR" sz="1600" dirty="0" err="1">
                <a:latin typeface="Century Gothic" panose="020B0502020202020204" pitchFamily="34" charset="0"/>
              </a:rPr>
              <a:t>thirty</a:t>
            </a:r>
            <a:r>
              <a:rPr lang="fr-FR" sz="1600" dirty="0">
                <a:latin typeface="Century Gothic" panose="020B0502020202020204" pitchFamily="34" charset="0"/>
              </a:rPr>
              <a:t>-five. / </a:t>
            </a:r>
            <a:r>
              <a:rPr lang="fr-FR" sz="1600" dirty="0" err="1">
                <a:latin typeface="Century Gothic" panose="020B0502020202020204" pitchFamily="34" charset="0"/>
              </a:rPr>
              <a:t>It’s</a:t>
            </a:r>
            <a:r>
              <a:rPr lang="fr-FR" sz="1600" dirty="0">
                <a:latin typeface="Century Gothic" panose="020B0502020202020204" pitchFamily="34" charset="0"/>
              </a:rPr>
              <a:t> 17:35.</a:t>
            </a:r>
            <a:endParaRPr lang="fr-FR" sz="1600" b="1" dirty="0">
              <a:latin typeface="Century Gothic" panose="020B0502020202020204" pitchFamily="34" charset="0"/>
            </a:endParaRPr>
          </a:p>
          <a:p>
            <a:pPr algn="l">
              <a:lnSpc>
                <a:spcPct val="150000"/>
              </a:lnSpc>
            </a:pPr>
            <a:r>
              <a:rPr lang="fr-FR" sz="1600" dirty="0">
                <a:latin typeface="Century Gothic" panose="020B0502020202020204" pitchFamily="34" charset="0"/>
              </a:rPr>
              <a:t>To </a:t>
            </a:r>
            <a:r>
              <a:rPr lang="fr-FR" sz="1600" dirty="0" err="1">
                <a:latin typeface="Century Gothic" panose="020B0502020202020204" pitchFamily="34" charset="0"/>
              </a:rPr>
              <a:t>say</a:t>
            </a:r>
            <a:r>
              <a:rPr lang="fr-FR" sz="1600" dirty="0">
                <a:latin typeface="Century Gothic" panose="020B0502020202020204" pitchFamily="34" charset="0"/>
              </a:rPr>
              <a:t> </a:t>
            </a:r>
            <a:r>
              <a:rPr lang="fr-FR" sz="1600" dirty="0" err="1">
                <a:latin typeface="Century Gothic" panose="020B0502020202020204" pitchFamily="34" charset="0"/>
              </a:rPr>
              <a:t>what</a:t>
            </a:r>
            <a:r>
              <a:rPr lang="fr-FR" sz="1600" dirty="0">
                <a:latin typeface="Century Gothic" panose="020B0502020202020204" pitchFamily="34" charset="0"/>
              </a:rPr>
              <a:t> time </a:t>
            </a:r>
            <a:r>
              <a:rPr lang="fr-FR" sz="1600" dirty="0" err="1">
                <a:latin typeface="Century Gothic" panose="020B0502020202020204" pitchFamily="34" charset="0"/>
              </a:rPr>
              <a:t>something</a:t>
            </a:r>
            <a:r>
              <a:rPr lang="fr-FR" sz="1600" dirty="0">
                <a:latin typeface="Century Gothic" panose="020B0502020202020204" pitchFamily="34" charset="0"/>
              </a:rPr>
              <a:t> </a:t>
            </a:r>
            <a:r>
              <a:rPr lang="fr-FR" sz="1600" dirty="0" err="1">
                <a:latin typeface="Century Gothic" panose="020B0502020202020204" pitchFamily="34" charset="0"/>
              </a:rPr>
              <a:t>happens</a:t>
            </a:r>
            <a:r>
              <a:rPr lang="fr-FR" sz="1600" dirty="0">
                <a:latin typeface="Century Gothic" panose="020B0502020202020204" pitchFamily="34" charset="0"/>
              </a:rPr>
              <a:t>, </a:t>
            </a:r>
            <a:r>
              <a:rPr lang="fr-FR" sz="1600" dirty="0" err="1">
                <a:latin typeface="Century Gothic" panose="020B0502020202020204" pitchFamily="34" charset="0"/>
              </a:rPr>
              <a:t>we</a:t>
            </a:r>
            <a:r>
              <a:rPr lang="fr-FR" sz="1600" dirty="0">
                <a:latin typeface="Century Gothic" panose="020B0502020202020204" pitchFamily="34" charset="0"/>
              </a:rPr>
              <a:t> use </a:t>
            </a:r>
            <a:r>
              <a:rPr lang="fr-FR" sz="1600" b="1" dirty="0">
                <a:latin typeface="Century Gothic" panose="020B0502020202020204" pitchFamily="34" charset="0"/>
              </a:rPr>
              <a:t>à</a:t>
            </a:r>
            <a:r>
              <a:rPr lang="fr-FR" sz="1600" dirty="0">
                <a:latin typeface="Century Gothic" panose="020B0502020202020204" pitchFamily="34" charset="0"/>
              </a:rPr>
              <a:t>.</a:t>
            </a:r>
          </a:p>
          <a:p>
            <a:pPr algn="l">
              <a:lnSpc>
                <a:spcPct val="150000"/>
              </a:lnSpc>
            </a:pPr>
            <a:r>
              <a:rPr lang="fr-FR" sz="1600" b="1" dirty="0">
                <a:latin typeface="Century Gothic" panose="020B0502020202020204" pitchFamily="34" charset="0"/>
              </a:rPr>
              <a:t>Je mange à dix-huit heures quinze / 18h15.</a:t>
            </a:r>
          </a:p>
          <a:p>
            <a:pPr algn="l">
              <a:lnSpc>
                <a:spcPct val="150000"/>
              </a:lnSpc>
            </a:pPr>
            <a:r>
              <a:rPr lang="fr-FR" sz="1600" dirty="0">
                <a:latin typeface="Century Gothic" panose="020B0502020202020204" pitchFamily="34" charset="0"/>
              </a:rPr>
              <a:t>I </a:t>
            </a:r>
            <a:r>
              <a:rPr lang="fr-FR" sz="1600" dirty="0" err="1">
                <a:latin typeface="Century Gothic" panose="020B0502020202020204" pitchFamily="34" charset="0"/>
              </a:rPr>
              <a:t>eat</a:t>
            </a:r>
            <a:r>
              <a:rPr lang="fr-FR" sz="1600" dirty="0">
                <a:latin typeface="Century Gothic" panose="020B0502020202020204" pitchFamily="34" charset="0"/>
              </a:rPr>
              <a:t> at </a:t>
            </a:r>
            <a:r>
              <a:rPr lang="fr-FR" sz="1600" dirty="0" err="1">
                <a:latin typeface="Century Gothic" panose="020B0502020202020204" pitchFamily="34" charset="0"/>
              </a:rPr>
              <a:t>eighteen</a:t>
            </a:r>
            <a:r>
              <a:rPr lang="fr-FR" sz="1600" dirty="0">
                <a:latin typeface="Century Gothic" panose="020B0502020202020204" pitchFamily="34" charset="0"/>
              </a:rPr>
              <a:t> </a:t>
            </a:r>
            <a:r>
              <a:rPr lang="fr-FR" sz="1600" dirty="0" err="1">
                <a:latin typeface="Century Gothic" panose="020B0502020202020204" pitchFamily="34" charset="0"/>
              </a:rPr>
              <a:t>fifteen</a:t>
            </a:r>
            <a:r>
              <a:rPr lang="fr-FR" sz="1600" dirty="0">
                <a:latin typeface="Century Gothic" panose="020B0502020202020204" pitchFamily="34" charset="0"/>
              </a:rPr>
              <a:t> / 18:15.</a:t>
            </a:r>
          </a:p>
        </p:txBody>
      </p:sp>
      <p:pic>
        <p:nvPicPr>
          <p:cNvPr id="40" name="Picture 39">
            <a:extLst>
              <a:ext uri="{FF2B5EF4-FFF2-40B4-BE49-F238E27FC236}">
                <a16:creationId xmlns:a16="http://schemas.microsoft.com/office/drawing/2014/main" id="{832B9096-94F8-A840-9639-478E153F23A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4984" y="7195889"/>
            <a:ext cx="1482529" cy="1482529"/>
          </a:xfrm>
          <a:prstGeom prst="rect">
            <a:avLst/>
          </a:prstGeom>
        </p:spPr>
      </p:pic>
      <p:pic>
        <p:nvPicPr>
          <p:cNvPr id="41" name="Picture 40">
            <a:extLst>
              <a:ext uri="{FF2B5EF4-FFF2-40B4-BE49-F238E27FC236}">
                <a16:creationId xmlns:a16="http://schemas.microsoft.com/office/drawing/2014/main" id="{8DB4828E-E4CA-AC43-BEC0-1ACEFACF122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4984" y="6292767"/>
            <a:ext cx="1698336" cy="865090"/>
          </a:xfrm>
          <a:prstGeom prst="rect">
            <a:avLst/>
          </a:prstGeom>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39</a:t>
            </a:r>
          </a:p>
        </p:txBody>
      </p:sp>
    </p:spTree>
    <p:extLst>
      <p:ext uri="{BB962C8B-B14F-4D97-AF65-F5344CB8AC3E}">
        <p14:creationId xmlns:p14="http://schemas.microsoft.com/office/powerpoint/2010/main" val="1653983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6" name="Rectangle 35" descr="Grey box surrounding the text">
            <a:extLst>
              <a:ext uri="{FF2B5EF4-FFF2-40B4-BE49-F238E27FC236}">
                <a16:creationId xmlns:a16="http://schemas.microsoft.com/office/drawing/2014/main" id="{193DBFD8-BC7E-6945-AC42-D78FC306B721}"/>
              </a:ext>
            </a:extLst>
          </p:cNvPr>
          <p:cNvSpPr/>
          <p:nvPr/>
        </p:nvSpPr>
        <p:spPr>
          <a:xfrm>
            <a:off x="166095" y="3966480"/>
            <a:ext cx="3098128" cy="4427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12" name="Title 20">
            <a:extLst>
              <a:ext uri="{FF2B5EF4-FFF2-40B4-BE49-F238E27FC236}">
                <a16:creationId xmlns:a16="http://schemas.microsoft.com/office/drawing/2014/main" id="{6BF1BD74-79F9-CC4E-9CDD-C7A3449FFE5A}"/>
              </a:ext>
            </a:extLst>
          </p:cNvPr>
          <p:cNvSpPr txBox="1">
            <a:spLocks/>
          </p:cNvSpPr>
          <p:nvPr/>
        </p:nvSpPr>
        <p:spPr bwMode="auto">
          <a:xfrm>
            <a:off x="160350" y="191760"/>
            <a:ext cx="2911642" cy="33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Expressions with </a:t>
            </a:r>
            <a:r>
              <a:rPr lang="en-GB" sz="1800" b="1" i="1" kern="0" dirty="0" err="1">
                <a:solidFill>
                  <a:srgbClr val="000000"/>
                </a:solidFill>
                <a:latin typeface="Century Gothic" panose="020B0502020202020204" pitchFamily="34" charset="0"/>
                <a:cs typeface="Calibri" panose="020F0502020204030204" pitchFamily="34" charset="0"/>
              </a:rPr>
              <a:t>avoir</a:t>
            </a:r>
            <a:endParaRPr lang="fr-FR" kern="0" dirty="0"/>
          </a:p>
        </p:txBody>
      </p:sp>
      <p:sp>
        <p:nvSpPr>
          <p:cNvPr id="13" name="TextBox 12">
            <a:extLst>
              <a:ext uri="{FF2B5EF4-FFF2-40B4-BE49-F238E27FC236}">
                <a16:creationId xmlns:a16="http://schemas.microsoft.com/office/drawing/2014/main" id="{76CF1127-A006-144D-83CB-D111405C3C11}"/>
              </a:ext>
            </a:extLst>
          </p:cNvPr>
          <p:cNvSpPr txBox="1"/>
          <p:nvPr/>
        </p:nvSpPr>
        <p:spPr>
          <a:xfrm>
            <a:off x="160350" y="611664"/>
            <a:ext cx="66976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F0302020204030204"/>
              </a:rPr>
              <a:t>Usually,</a:t>
            </a:r>
            <a:r>
              <a:rPr kumimoji="0" lang="en-US" sz="1600" b="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avoir</a:t>
            </a:r>
            <a:r>
              <a:rPr kumimoji="0" lang="en-US" sz="1600" b="1" i="0" u="none" strike="noStrike" kern="1200" cap="none" spc="0" normalizeH="0" baseline="0" noProof="0" dirty="0">
                <a:ln>
                  <a:noFill/>
                </a:ln>
                <a:effectLst/>
                <a:uLnTx/>
                <a:uFillTx/>
                <a:latin typeface="Century Gothic" panose="020F0302020204030204"/>
                <a:ea typeface="+mn-ea"/>
                <a:cs typeface="+mn-cs"/>
              </a:rPr>
              <a:t> + article + noun</a:t>
            </a:r>
            <a:r>
              <a:rPr kumimoji="0" lang="en-US" sz="1600" i="0" u="none" strike="noStrike" kern="1200" cap="none" spc="0" normalizeH="0" baseline="0" noProof="0" dirty="0">
                <a:ln>
                  <a:noFill/>
                </a:ln>
                <a:effectLst/>
                <a:uLnTx/>
                <a:uFillTx/>
                <a:latin typeface="Century Gothic" panose="020F0302020204030204"/>
                <a:ea typeface="+mn-ea"/>
                <a:cs typeface="+mn-cs"/>
              </a:rPr>
              <a:t> means ‘to have something.’ However, certain expressions </a:t>
            </a:r>
            <a:r>
              <a:rPr lang="en-US" sz="1600" dirty="0">
                <a:latin typeface="Century Gothic" panose="020F0302020204030204"/>
              </a:rPr>
              <a:t>with </a:t>
            </a:r>
            <a:r>
              <a:rPr lang="en-US" sz="1600" b="1" dirty="0" err="1">
                <a:latin typeface="Century Gothic" panose="020F0302020204030204"/>
              </a:rPr>
              <a:t>avoir</a:t>
            </a:r>
            <a:r>
              <a:rPr lang="en-US" sz="1600" b="1" dirty="0">
                <a:latin typeface="Century Gothic" panose="020F0302020204030204"/>
              </a:rPr>
              <a:t> + no article + noun</a:t>
            </a:r>
            <a:r>
              <a:rPr lang="en-US" sz="1600" dirty="0">
                <a:latin typeface="Century Gothic" panose="020F0302020204030204"/>
              </a:rPr>
              <a:t> translate differently:</a:t>
            </a:r>
          </a:p>
        </p:txBody>
      </p:sp>
      <p:sp>
        <p:nvSpPr>
          <p:cNvPr id="14" name="TextBox 13">
            <a:extLst>
              <a:ext uri="{FF2B5EF4-FFF2-40B4-BE49-F238E27FC236}">
                <a16:creationId xmlns:a16="http://schemas.microsoft.com/office/drawing/2014/main" id="{A4E40329-0601-DB45-A05B-0EC13C37860C}"/>
              </a:ext>
            </a:extLst>
          </p:cNvPr>
          <p:cNvSpPr txBox="1"/>
          <p:nvPr/>
        </p:nvSpPr>
        <p:spPr>
          <a:xfrm>
            <a:off x="160350" y="1470499"/>
            <a:ext cx="4171018" cy="1190454"/>
          </a:xfrm>
          <a:prstGeom prst="rect">
            <a:avLst/>
          </a:prstGeom>
          <a:noFill/>
        </p:spPr>
        <p:txBody>
          <a:bodyPr wrap="square" rtlCol="0">
            <a:spAutoFit/>
          </a:bodyPr>
          <a:lstStyle/>
          <a:p>
            <a:pPr lvl="0">
              <a:lnSpc>
                <a:spcPct val="114000"/>
              </a:lnSpc>
              <a:defRPr/>
            </a:pPr>
            <a:r>
              <a:rPr lang="en-US" sz="1600" b="1" dirty="0" err="1">
                <a:latin typeface="Century Gothic" panose="020B0502020202020204" pitchFamily="34" charset="0"/>
              </a:rPr>
              <a:t>J’ai</a:t>
            </a:r>
            <a:r>
              <a:rPr lang="en-US" sz="1600" b="1" dirty="0">
                <a:latin typeface="Century Gothic" panose="020B0502020202020204" pitchFamily="34" charset="0"/>
              </a:rPr>
              <a:t> </a:t>
            </a:r>
            <a:r>
              <a:rPr lang="en-US" sz="1600" b="1" dirty="0" err="1">
                <a:latin typeface="Century Gothic" panose="020B0502020202020204" pitchFamily="34" charset="0"/>
              </a:rPr>
              <a:t>faim</a:t>
            </a:r>
            <a:r>
              <a:rPr lang="en-US" sz="1600" b="1" dirty="0">
                <a:latin typeface="Century Gothic" panose="020B0502020202020204" pitchFamily="34" charset="0"/>
              </a:rPr>
              <a:t>			</a:t>
            </a:r>
            <a:r>
              <a:rPr lang="en-US" sz="1600" dirty="0">
                <a:latin typeface="Century Gothic" panose="020B0502020202020204" pitchFamily="34" charset="0"/>
              </a:rPr>
              <a:t>I am hungry</a:t>
            </a:r>
          </a:p>
          <a:p>
            <a:pPr lvl="0">
              <a:lnSpc>
                <a:spcPct val="114000"/>
              </a:lnSpc>
              <a:defRPr/>
            </a:pPr>
            <a:r>
              <a:rPr lang="en-US" sz="1600" b="1" dirty="0">
                <a:latin typeface="Century Gothic" panose="020B0502020202020204" pitchFamily="34" charset="0"/>
              </a:rPr>
              <a:t>Tu as </a:t>
            </a:r>
            <a:r>
              <a:rPr lang="en-US" sz="1600" b="1" dirty="0" err="1">
                <a:latin typeface="Century Gothic" panose="020B0502020202020204" pitchFamily="34" charset="0"/>
              </a:rPr>
              <a:t>peur</a:t>
            </a:r>
            <a:r>
              <a:rPr lang="en-US" sz="1600" b="1" dirty="0">
                <a:latin typeface="Century Gothic" panose="020B0502020202020204" pitchFamily="34" charset="0"/>
              </a:rPr>
              <a:t>		</a:t>
            </a:r>
            <a:r>
              <a:rPr lang="en-US" sz="1600" dirty="0">
                <a:latin typeface="Century Gothic" panose="020B0502020202020204" pitchFamily="34" charset="0"/>
              </a:rPr>
              <a:t>You are scared</a:t>
            </a:r>
          </a:p>
          <a:p>
            <a:pPr lvl="0">
              <a:lnSpc>
                <a:spcPct val="114000"/>
              </a:lnSpc>
              <a:defRPr/>
            </a:pPr>
            <a:r>
              <a:rPr lang="en-US" sz="1600" b="1" dirty="0">
                <a:latin typeface="Century Gothic" panose="020B0502020202020204" pitchFamily="34" charset="0"/>
              </a:rPr>
              <a:t>Elle a mal		</a:t>
            </a:r>
            <a:r>
              <a:rPr lang="en-US" sz="1600" dirty="0">
                <a:latin typeface="Century Gothic" panose="020B0502020202020204" pitchFamily="34" charset="0"/>
              </a:rPr>
              <a:t>She is in pain</a:t>
            </a:r>
          </a:p>
          <a:p>
            <a:pPr lvl="0">
              <a:lnSpc>
                <a:spcPct val="114000"/>
              </a:lnSpc>
              <a:defRPr/>
            </a:pPr>
            <a:r>
              <a:rPr lang="en-US" sz="1600" b="1" dirty="0">
                <a:latin typeface="Century Gothic" panose="020B0502020202020204" pitchFamily="34" charset="0"/>
              </a:rPr>
              <a:t>Il a tort			</a:t>
            </a:r>
            <a:r>
              <a:rPr lang="en-US" sz="1600" dirty="0">
                <a:latin typeface="Century Gothic" panose="020B0502020202020204" pitchFamily="34" charset="0"/>
              </a:rPr>
              <a:t>He is wrong</a:t>
            </a:r>
            <a:endParaRPr lang="fr-FR" sz="1600" dirty="0">
              <a:latin typeface="Century Gothic" panose="020B0502020202020204" pitchFamily="34" charset="0"/>
            </a:endParaRPr>
          </a:p>
        </p:txBody>
      </p:sp>
      <p:sp>
        <p:nvSpPr>
          <p:cNvPr id="15" name="TextBox 14">
            <a:extLst>
              <a:ext uri="{FF2B5EF4-FFF2-40B4-BE49-F238E27FC236}">
                <a16:creationId xmlns:a16="http://schemas.microsoft.com/office/drawing/2014/main" id="{929BBB81-4279-E249-82E0-7B2C7E1715CB}"/>
              </a:ext>
            </a:extLst>
          </p:cNvPr>
          <p:cNvSpPr txBox="1"/>
          <p:nvPr/>
        </p:nvSpPr>
        <p:spPr>
          <a:xfrm>
            <a:off x="160350" y="2593444"/>
            <a:ext cx="4171018" cy="1191352"/>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600" b="1" dirty="0">
                <a:latin typeface="Century Gothic" panose="020F0302020204030204"/>
              </a:rPr>
              <a:t>Nous </a:t>
            </a:r>
            <a:r>
              <a:rPr lang="en-US" sz="1600" b="1" dirty="0" err="1">
                <a:latin typeface="Century Gothic" panose="020F0302020204030204"/>
              </a:rPr>
              <a:t>avons</a:t>
            </a:r>
            <a:r>
              <a:rPr lang="en-US" sz="1600" b="1" dirty="0">
                <a:latin typeface="Century Gothic" panose="020F0302020204030204"/>
              </a:rPr>
              <a:t> </a:t>
            </a:r>
            <a:r>
              <a:rPr lang="en-US" sz="1600" b="1" dirty="0" err="1">
                <a:latin typeface="Century Gothic" panose="020F0302020204030204"/>
              </a:rPr>
              <a:t>soif</a:t>
            </a:r>
            <a:r>
              <a:rPr lang="en-US" sz="1600" b="1" dirty="0">
                <a:latin typeface="Century Gothic" panose="020F0302020204030204"/>
              </a:rPr>
              <a:t>	</a:t>
            </a:r>
            <a:r>
              <a:rPr lang="en-US" sz="1600" dirty="0">
                <a:latin typeface="Century Gothic" panose="020F0302020204030204"/>
              </a:rPr>
              <a:t>We are thirsty</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Century Gothic" panose="020F0302020204030204"/>
                <a:ea typeface="+mn-ea"/>
                <a:cs typeface="+mn-cs"/>
              </a:rPr>
              <a:t>Vous</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avez</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froid</a:t>
            </a:r>
            <a:r>
              <a:rPr lang="en-US" sz="1600" b="1" dirty="0">
                <a:latin typeface="Century Gothic" panose="020F0302020204030204"/>
              </a:rPr>
              <a:t>	</a:t>
            </a:r>
            <a:r>
              <a:rPr lang="en-US" sz="1600" dirty="0">
                <a:latin typeface="Century Gothic" panose="020F0302020204030204"/>
              </a:rPr>
              <a:t>You [</a:t>
            </a:r>
            <a:r>
              <a:rPr lang="en-US" sz="1600" dirty="0" err="1">
                <a:latin typeface="Century Gothic" panose="020F0302020204030204"/>
              </a:rPr>
              <a:t>pl.fml</a:t>
            </a:r>
            <a:r>
              <a:rPr lang="en-US" sz="1600" dirty="0">
                <a:latin typeface="Century Gothic" panose="020F0302020204030204"/>
              </a:rPr>
              <a:t>] are cold</a:t>
            </a:r>
            <a:endParaRPr kumimoji="0" lang="en-US" sz="160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lang="en-US" sz="1600" b="1" dirty="0" err="1">
                <a:latin typeface="Century Gothic" panose="020F0302020204030204"/>
              </a:rPr>
              <a:t>Ils</a:t>
            </a:r>
            <a:r>
              <a:rPr lang="en-US" sz="1600" b="1" dirty="0">
                <a:latin typeface="Century Gothic" panose="020F0302020204030204"/>
              </a:rPr>
              <a:t> </a:t>
            </a:r>
            <a:r>
              <a:rPr lang="en-US" sz="1600" b="1" dirty="0" err="1">
                <a:latin typeface="Century Gothic" panose="020F0302020204030204"/>
              </a:rPr>
              <a:t>ont</a:t>
            </a:r>
            <a:r>
              <a:rPr lang="en-US" sz="1600" b="1" dirty="0">
                <a:latin typeface="Century Gothic" panose="020F0302020204030204"/>
              </a:rPr>
              <a:t> raison	</a:t>
            </a:r>
            <a:r>
              <a:rPr lang="en-US" sz="1600" dirty="0">
                <a:latin typeface="Century Gothic" panose="020F0302020204030204"/>
              </a:rPr>
              <a:t>They (m.) are right</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Century Gothic" panose="020F0302020204030204"/>
                <a:ea typeface="+mn-ea"/>
                <a:cs typeface="+mn-cs"/>
              </a:rPr>
              <a:t>Elles</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ont</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chaud</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i="0" u="none" strike="noStrike" kern="1200" cap="none" spc="0" normalizeH="0" baseline="0" noProof="0" dirty="0">
                <a:ln>
                  <a:noFill/>
                </a:ln>
                <a:effectLst/>
                <a:uLnTx/>
                <a:uFillTx/>
                <a:latin typeface="Century Gothic" panose="020F0302020204030204"/>
                <a:ea typeface="+mn-ea"/>
                <a:cs typeface="+mn-cs"/>
              </a:rPr>
              <a:t>They (f) are warm/hot</a:t>
            </a:r>
            <a:endParaRPr lang="fr-FR" sz="1600" dirty="0"/>
          </a:p>
        </p:txBody>
      </p:sp>
      <p:pic>
        <p:nvPicPr>
          <p:cNvPr id="16" name="Picture 4">
            <a:extLst>
              <a:ext uri="{FF2B5EF4-FFF2-40B4-BE49-F238E27FC236}">
                <a16:creationId xmlns:a16="http://schemas.microsoft.com/office/drawing/2014/main" id="{412A2FC2-0D0E-604B-A371-31EF9049BFDC}"/>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1984" y="1310538"/>
            <a:ext cx="784446" cy="49354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83252E4-848C-FE42-97E5-1736F0682741}"/>
              </a:ext>
              <a:ext uri="{C183D7F6-B498-43B3-948B-1728B52AA6E4}">
                <adec:decorative xmlns:adec="http://schemas.microsoft.com/office/drawing/2017/decorative" val="1"/>
              </a:ext>
            </a:extLst>
          </p:cNvPr>
          <p:cNvGrpSpPr>
            <a:grpSpLocks noChangeAspect="1"/>
          </p:cNvGrpSpPr>
          <p:nvPr/>
        </p:nvGrpSpPr>
        <p:grpSpPr>
          <a:xfrm>
            <a:off x="5345323" y="1501476"/>
            <a:ext cx="784447" cy="468973"/>
            <a:chOff x="-2173271" y="1491714"/>
            <a:chExt cx="1162987" cy="695279"/>
          </a:xfrm>
        </p:grpSpPr>
        <p:pic>
          <p:nvPicPr>
            <p:cNvPr id="18" name="Picture 17" descr="A picture containing shirt, curtain, umbrella&#10;&#10;Description automatically generated">
              <a:extLst>
                <a:ext uri="{FF2B5EF4-FFF2-40B4-BE49-F238E27FC236}">
                  <a16:creationId xmlns:a16="http://schemas.microsoft.com/office/drawing/2014/main" id="{6204220D-973E-1643-A15A-4BC92299E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0827" y="1491714"/>
              <a:ext cx="870543" cy="681472"/>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id="{57C0D558-694E-3145-B8F3-AABA0D0551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3271" y="1548976"/>
              <a:ext cx="712619" cy="638017"/>
            </a:xfrm>
            <a:prstGeom prst="rect">
              <a:avLst/>
            </a:prstGeom>
          </p:spPr>
        </p:pic>
      </p:grpSp>
      <p:pic>
        <p:nvPicPr>
          <p:cNvPr id="20" name="Picture 19">
            <a:extLst>
              <a:ext uri="{FF2B5EF4-FFF2-40B4-BE49-F238E27FC236}">
                <a16:creationId xmlns:a16="http://schemas.microsoft.com/office/drawing/2014/main" id="{F9102862-2505-CF45-B832-AD1E7EF9CEBA}"/>
              </a:ext>
              <a:ext uri="{C183D7F6-B498-43B3-948B-1728B52AA6E4}">
                <adec:decorative xmlns:adec="http://schemas.microsoft.com/office/drawing/2017/decorative" val="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672511" y="1716927"/>
            <a:ext cx="535334" cy="632203"/>
          </a:xfrm>
          <a:prstGeom prst="rect">
            <a:avLst/>
          </a:prstGeom>
        </p:spPr>
      </p:pic>
      <p:pic>
        <p:nvPicPr>
          <p:cNvPr id="21" name="Picture 20">
            <a:extLst>
              <a:ext uri="{FF2B5EF4-FFF2-40B4-BE49-F238E27FC236}">
                <a16:creationId xmlns:a16="http://schemas.microsoft.com/office/drawing/2014/main" id="{0EEA1063-EE47-CC4F-A6A1-1CC3830C08B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2542" y="1843882"/>
            <a:ext cx="412838" cy="458709"/>
          </a:xfrm>
          <a:prstGeom prst="rect">
            <a:avLst/>
          </a:prstGeom>
        </p:spPr>
      </p:pic>
      <p:pic>
        <p:nvPicPr>
          <p:cNvPr id="22" name="Picture 21">
            <a:extLst>
              <a:ext uri="{FF2B5EF4-FFF2-40B4-BE49-F238E27FC236}">
                <a16:creationId xmlns:a16="http://schemas.microsoft.com/office/drawing/2014/main" id="{740D6382-0340-884E-A257-D13B09BA9F01}"/>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0337" y="2342388"/>
            <a:ext cx="725445" cy="667636"/>
          </a:xfrm>
          <a:prstGeom prst="rect">
            <a:avLst/>
          </a:prstGeom>
        </p:spPr>
      </p:pic>
      <p:pic>
        <p:nvPicPr>
          <p:cNvPr id="23" name="Picture 22">
            <a:extLst>
              <a:ext uri="{FF2B5EF4-FFF2-40B4-BE49-F238E27FC236}">
                <a16:creationId xmlns:a16="http://schemas.microsoft.com/office/drawing/2014/main" id="{8A4F36E8-E2A2-5742-94F5-DD2DE446EADE}"/>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8738" y="2396498"/>
            <a:ext cx="725445" cy="673304"/>
          </a:xfrm>
          <a:prstGeom prst="rect">
            <a:avLst/>
          </a:prstGeom>
        </p:spPr>
      </p:pic>
      <p:pic>
        <p:nvPicPr>
          <p:cNvPr id="24" name="Picture 23">
            <a:extLst>
              <a:ext uri="{FF2B5EF4-FFF2-40B4-BE49-F238E27FC236}">
                <a16:creationId xmlns:a16="http://schemas.microsoft.com/office/drawing/2014/main" id="{C2F40109-AB54-A64B-8E84-F548A295CEAC}"/>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08977" y="3069802"/>
            <a:ext cx="422152" cy="439313"/>
          </a:xfrm>
          <a:prstGeom prst="rect">
            <a:avLst/>
          </a:prstGeom>
        </p:spPr>
      </p:pic>
      <p:pic>
        <p:nvPicPr>
          <p:cNvPr id="25" name="Picture 24">
            <a:extLst>
              <a:ext uri="{FF2B5EF4-FFF2-40B4-BE49-F238E27FC236}">
                <a16:creationId xmlns:a16="http://schemas.microsoft.com/office/drawing/2014/main" id="{1A624C93-14A5-C746-8420-E4DD4A4350D4}"/>
              </a:ext>
              <a:ext uri="{C183D7F6-B498-43B3-948B-1728B52AA6E4}">
                <adec:decorative xmlns:adec="http://schemas.microsoft.com/office/drawing/2017/decorative" val="1"/>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36" b="100000" l="0" r="100000"/>
                    </a14:imgEffect>
                  </a14:imgLayer>
                </a14:imgProps>
              </a:ext>
              <a:ext uri="{28A0092B-C50C-407E-A947-70E740481C1C}">
                <a14:useLocalDpi xmlns:a14="http://schemas.microsoft.com/office/drawing/2010/main" val="0"/>
              </a:ext>
            </a:extLst>
          </a:blip>
          <a:stretch>
            <a:fillRect/>
          </a:stretch>
        </p:blipFill>
        <p:spPr>
          <a:xfrm>
            <a:off x="6065347" y="2970788"/>
            <a:ext cx="577479" cy="637339"/>
          </a:xfrm>
          <a:prstGeom prst="rect">
            <a:avLst/>
          </a:prstGeom>
        </p:spPr>
      </p:pic>
      <p:sp>
        <p:nvSpPr>
          <p:cNvPr id="26" name="Rectangle 25">
            <a:extLst>
              <a:ext uri="{FF2B5EF4-FFF2-40B4-BE49-F238E27FC236}">
                <a16:creationId xmlns:a16="http://schemas.microsoft.com/office/drawing/2014/main" id="{700098A1-3433-8C4D-BDB7-2920F7D25E35}"/>
              </a:ext>
            </a:extLst>
          </p:cNvPr>
          <p:cNvSpPr/>
          <p:nvPr/>
        </p:nvSpPr>
        <p:spPr>
          <a:xfrm>
            <a:off x="5034749" y="3961943"/>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7" name="Title 1">
            <a:extLst>
              <a:ext uri="{FF2B5EF4-FFF2-40B4-BE49-F238E27FC236}">
                <a16:creationId xmlns:a16="http://schemas.microsoft.com/office/drawing/2014/main" id="{C9F1BE76-B765-C54D-8CE6-474624CFA5F5}"/>
              </a:ext>
            </a:extLst>
          </p:cNvPr>
          <p:cNvSpPr>
            <a:spLocks noGrp="1"/>
          </p:cNvSpPr>
          <p:nvPr>
            <p:ph type="title"/>
          </p:nvPr>
        </p:nvSpPr>
        <p:spPr>
          <a:xfrm>
            <a:off x="166095" y="3967302"/>
            <a:ext cx="3098128" cy="444473"/>
          </a:xfrm>
        </p:spPr>
        <p:txBody>
          <a:bodyPr/>
          <a:lstStyle/>
          <a:p>
            <a:pPr rtl="0" eaLnBrk="1" fontAlgn="base" latinLnBrk="0" hangingPunct="1"/>
            <a:r>
              <a:rPr lang="en-GB" sz="2000" b="1" kern="1200" dirty="0">
                <a:solidFill>
                  <a:srgbClr val="FFFFFF"/>
                </a:solidFill>
                <a:effectLst/>
                <a:latin typeface="Century Gothic" panose="020B0502020202020204" pitchFamily="34" charset="0"/>
                <a:ea typeface="+mn-ea"/>
                <a:cs typeface="+mn-cs"/>
              </a:rPr>
              <a:t>Talking about your day</a:t>
            </a:r>
            <a:endParaRPr lang="en-GB" dirty="0">
              <a:effectLst/>
            </a:endParaRPr>
          </a:p>
        </p:txBody>
      </p:sp>
      <p:graphicFrame>
        <p:nvGraphicFramePr>
          <p:cNvPr id="30" name="Table 29">
            <a:extLst>
              <a:ext uri="{FF2B5EF4-FFF2-40B4-BE49-F238E27FC236}">
                <a16:creationId xmlns:a16="http://schemas.microsoft.com/office/drawing/2014/main" id="{3AD24973-5849-8048-85A5-D3527F7605A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560384809"/>
              </p:ext>
            </p:extLst>
          </p:nvPr>
        </p:nvGraphicFramePr>
        <p:xfrm>
          <a:off x="0" y="4607007"/>
          <a:ext cx="797537" cy="402336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3763689659"/>
                    </a:ext>
                  </a:extLst>
                </a:gridCol>
              </a:tblGrid>
              <a:tr h="280428">
                <a:tc>
                  <a:txBody>
                    <a:bodyPr/>
                    <a:lstStyle/>
                    <a:p>
                      <a:pPr algn="ct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8821216"/>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4074369"/>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6547814"/>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1332953"/>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3379199"/>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1606768"/>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num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5482957"/>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num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5828882"/>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num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7028584"/>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other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612125"/>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0506628"/>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446157"/>
                  </a:ext>
                </a:extLst>
              </a:tr>
            </a:tbl>
          </a:graphicData>
        </a:graphic>
      </p:graphicFrame>
      <p:graphicFrame>
        <p:nvGraphicFramePr>
          <p:cNvPr id="31" name="Table 30">
            <a:extLst>
              <a:ext uri="{FF2B5EF4-FFF2-40B4-BE49-F238E27FC236}">
                <a16:creationId xmlns:a16="http://schemas.microsoft.com/office/drawing/2014/main" id="{20A4E992-531E-9348-BB49-BFF2C4F5F5CF}"/>
              </a:ext>
            </a:extLst>
          </p:cNvPr>
          <p:cNvGraphicFramePr>
            <a:graphicFrameLocks noGrp="1"/>
          </p:cNvGraphicFramePr>
          <p:nvPr>
            <p:extLst>
              <p:ext uri="{D42A27DB-BD31-4B8C-83A1-F6EECF244321}">
                <p14:modId xmlns:p14="http://schemas.microsoft.com/office/powerpoint/2010/main" val="252514673"/>
              </p:ext>
            </p:extLst>
          </p:nvPr>
        </p:nvGraphicFramePr>
        <p:xfrm>
          <a:off x="683867" y="4585407"/>
          <a:ext cx="3935818" cy="4049280"/>
        </p:xfrm>
        <a:graphic>
          <a:graphicData uri="http://schemas.openxmlformats.org/drawingml/2006/table">
            <a:tbl>
              <a:tblPr>
                <a:tableStyleId>{5940675A-B579-460E-94D1-54222C63F5DA}</a:tableStyleId>
              </a:tblPr>
              <a:tblGrid>
                <a:gridCol w="1253217">
                  <a:extLst>
                    <a:ext uri="{9D8B030D-6E8A-4147-A177-3AD203B41FA5}">
                      <a16:colId xmlns:a16="http://schemas.microsoft.com/office/drawing/2014/main" val="2576834893"/>
                    </a:ext>
                  </a:extLst>
                </a:gridCol>
                <a:gridCol w="2682601">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faim</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hunger</a:t>
                      </a:r>
                    </a:p>
                  </a:txBody>
                  <a:tcPr marL="72000" marR="0" marT="46800" marB="46800" anchor="b"/>
                </a:tc>
                <a:extLst>
                  <a:ext uri="{0D108BD9-81ED-4DB2-BD59-A6C34878D82A}">
                    <a16:rowId xmlns:a16="http://schemas.microsoft.com/office/drawing/2014/main" val="4007166980"/>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soif</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thirst</a:t>
                      </a:r>
                    </a:p>
                  </a:txBody>
                  <a:tcPr marL="72000" marR="0" marT="46800" marB="46800" anchor="b"/>
                </a:tc>
                <a:extLst>
                  <a:ext uri="{0D108BD9-81ED-4DB2-BD59-A6C34878D82A}">
                    <a16:rowId xmlns:a16="http://schemas.microsoft.com/office/drawing/2014/main" val="141838412"/>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peur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fear</a:t>
                      </a:r>
                    </a:p>
                  </a:txBody>
                  <a:tcPr marL="72000" marR="0" marT="46800" marB="46800" anchor="b"/>
                </a:tc>
                <a:extLst>
                  <a:ext uri="{0D108BD9-81ED-4DB2-BD59-A6C34878D82A}">
                    <a16:rowId xmlns:a16="http://schemas.microsoft.com/office/drawing/2014/main" val="1683749526"/>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tort</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wrong</a:t>
                      </a:r>
                    </a:p>
                  </a:txBody>
                  <a:tcPr marL="72000" marR="0" marT="46800" marB="46800" anchor="b"/>
                </a:tc>
                <a:extLst>
                  <a:ext uri="{0D108BD9-81ED-4DB2-BD59-A6C34878D82A}">
                    <a16:rowId xmlns:a16="http://schemas.microsoft.com/office/drawing/2014/main" val="302955281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midi</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midday</a:t>
                      </a:r>
                    </a:p>
                  </a:txBody>
                  <a:tcPr marL="72000" marR="0" marT="46800" marB="46800" anchor="b"/>
                </a:tc>
                <a:extLst>
                  <a:ext uri="{0D108BD9-81ED-4DB2-BD59-A6C34878D82A}">
                    <a16:rowId xmlns:a16="http://schemas.microsoft.com/office/drawing/2014/main" val="3491161878"/>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minuit</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midnight</a:t>
                      </a:r>
                    </a:p>
                  </a:txBody>
                  <a:tcPr marL="72000" marR="0" marT="46800" marB="46800" anchor="b"/>
                </a:tc>
                <a:extLst>
                  <a:ext uri="{0D108BD9-81ED-4DB2-BD59-A6C34878D82A}">
                    <a16:rowId xmlns:a16="http://schemas.microsoft.com/office/drawing/2014/main" val="977986458"/>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quarante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forty</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cinquante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fifty</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soixante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sixty</a:t>
                      </a:r>
                    </a:p>
                  </a:txBody>
                  <a:tcPr marL="72000" marR="0" marT="46800" marB="46800" anchor="b"/>
                </a:tc>
                <a:extLst>
                  <a:ext uri="{0D108BD9-81ED-4DB2-BD59-A6C34878D82A}">
                    <a16:rowId xmlns:a16="http://schemas.microsoft.com/office/drawing/2014/main" val="409157262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donc</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so, therefore</a:t>
                      </a:r>
                    </a:p>
                  </a:txBody>
                  <a:tcPr marL="72000" marR="0" marT="46800" marB="46800" anchor="b"/>
                </a:tc>
                <a:extLst>
                  <a:ext uri="{0D108BD9-81ED-4DB2-BD59-A6C34878D82A}">
                    <a16:rowId xmlns:a16="http://schemas.microsoft.com/office/drawing/2014/main" val="106122761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l’heure</a:t>
                      </a:r>
                      <a:r>
                        <a:rPr lang="en-GB" sz="1600" b="0" i="0" u="none" strike="noStrike" dirty="0">
                          <a:solidFill>
                            <a:srgbClr val="000000"/>
                          </a:solidFill>
                          <a:effectLst/>
                          <a:latin typeface="Century Gothic" panose="020B0502020202020204" pitchFamily="34" charset="0"/>
                        </a:rPr>
                        <a:t> (f.)</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time of day</a:t>
                      </a:r>
                    </a:p>
                  </a:txBody>
                  <a:tcPr marL="72000" marR="0" marT="46800" marB="46800" anchor="b"/>
                </a:tc>
                <a:extLst>
                  <a:ext uri="{0D108BD9-81ED-4DB2-BD59-A6C34878D82A}">
                    <a16:rowId xmlns:a16="http://schemas.microsoft.com/office/drawing/2014/main" val="2678304445"/>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la raison</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reason, right</a:t>
                      </a:r>
                    </a:p>
                  </a:txBody>
                  <a:tcPr marL="72000" marR="0" marT="46800" marB="46800" anchor="b"/>
                </a:tc>
                <a:extLst>
                  <a:ext uri="{0D108BD9-81ED-4DB2-BD59-A6C34878D82A}">
                    <a16:rowId xmlns:a16="http://schemas.microsoft.com/office/drawing/2014/main" val="100888226"/>
                  </a:ext>
                </a:extLst>
              </a:tr>
            </a:tbl>
          </a:graphicData>
        </a:graphic>
      </p:graphicFrame>
      <p:sp>
        <p:nvSpPr>
          <p:cNvPr id="32" name="Rounded Rectangle 25">
            <a:extLst>
              <a:ext uri="{FF2B5EF4-FFF2-40B4-BE49-F238E27FC236}">
                <a16:creationId xmlns:a16="http://schemas.microsoft.com/office/drawing/2014/main" id="{86BBFEE5-0964-C641-86C6-2963162A7A0F}"/>
              </a:ext>
            </a:extLst>
          </p:cNvPr>
          <p:cNvSpPr/>
          <p:nvPr/>
        </p:nvSpPr>
        <p:spPr>
          <a:xfrm>
            <a:off x="5001032" y="4756180"/>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9.1.2.1 &amp; 8.3.2.6</a:t>
            </a:r>
          </a:p>
        </p:txBody>
      </p:sp>
      <p:pic>
        <p:nvPicPr>
          <p:cNvPr id="33" name="Picture 32" descr="QR code">
            <a:extLst>
              <a:ext uri="{FF2B5EF4-FFF2-40B4-BE49-F238E27FC236}">
                <a16:creationId xmlns:a16="http://schemas.microsoft.com/office/drawing/2014/main" id="{5A95D76B-4DF5-7F4A-968F-6C16899083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74797" y="5853283"/>
            <a:ext cx="1176087" cy="1176087"/>
          </a:xfrm>
          <a:prstGeom prst="rect">
            <a:avLst/>
          </a:prstGeom>
        </p:spPr>
      </p:pic>
      <p:pic>
        <p:nvPicPr>
          <p:cNvPr id="34" name="Picture 33">
            <a:extLst>
              <a:ext uri="{FF2B5EF4-FFF2-40B4-BE49-F238E27FC236}">
                <a16:creationId xmlns:a16="http://schemas.microsoft.com/office/drawing/2014/main" id="{E0682581-544D-1E43-A4B1-6EAA73E041D0}"/>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08034" y="8143357"/>
            <a:ext cx="893139" cy="893139"/>
          </a:xfrm>
          <a:prstGeom prst="rect">
            <a:avLst/>
          </a:prstGeom>
        </p:spPr>
      </p:pic>
      <p:pic>
        <p:nvPicPr>
          <p:cNvPr id="35" name="Picture 34">
            <a:extLst>
              <a:ext uri="{FF2B5EF4-FFF2-40B4-BE49-F238E27FC236}">
                <a16:creationId xmlns:a16="http://schemas.microsoft.com/office/drawing/2014/main" id="{8209A160-3006-0A46-A41D-25D4ABAAB2DA}"/>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15144" y="7445994"/>
            <a:ext cx="820780" cy="820780"/>
          </a:xfrm>
          <a:prstGeom prst="rect">
            <a:avLst/>
          </a:prstGeom>
        </p:spPr>
      </p:pic>
      <p:sp>
        <p:nvSpPr>
          <p:cNvPr id="11" name="Slide Number Placeholder 1">
            <a:extLst>
              <a:ext uri="{FF2B5EF4-FFF2-40B4-BE49-F238E27FC236}">
                <a16:creationId xmlns:a16="http://schemas.microsoft.com/office/drawing/2014/main" id="{E0B4F96D-EFC7-F442-8176-A20BAD514F8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40</a:t>
            </a:r>
          </a:p>
        </p:txBody>
      </p:sp>
    </p:spTree>
    <p:extLst>
      <p:ext uri="{BB962C8B-B14F-4D97-AF65-F5344CB8AC3E}">
        <p14:creationId xmlns:p14="http://schemas.microsoft.com/office/powerpoint/2010/main" val="898582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DBBC2009-8AF3-46EC-A3C7-94E8EC30037A}"/>
              </a:ext>
            </a:extLst>
          </p:cNvPr>
          <p:cNvSpPr>
            <a:spLocks noGrp="1"/>
          </p:cNvSpPr>
          <p:nvPr>
            <p:ph type="title" idx="4294967295"/>
          </p:nvPr>
        </p:nvSpPr>
        <p:spPr/>
        <p:txBody>
          <a:bodyPr/>
          <a:lstStyle/>
          <a:p>
            <a:r>
              <a:rPr lang="fr-FR" dirty="0"/>
              <a:t>T1.2 Semaine</a:t>
            </a:r>
            <a:r>
              <a:rPr lang="fr-FR" baseline="0" dirty="0"/>
              <a:t> 7</a:t>
            </a:r>
            <a:endParaRPr lang="fr-FR" dirty="0"/>
          </a:p>
        </p:txBody>
      </p:sp>
      <p:sp>
        <p:nvSpPr>
          <p:cNvPr id="9" name="Rectangle 8" descr="Grey box surrounding the text">
            <a:extLst>
              <a:ext uri="{FF2B5EF4-FFF2-40B4-BE49-F238E27FC236}">
                <a16:creationId xmlns:a16="http://schemas.microsoft.com/office/drawing/2014/main" id="{CE1429BB-6AF2-428C-BC10-23DF719E4EB9}"/>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3250396C-DC3E-4B8B-B5A6-7A8848062071}"/>
              </a:ext>
            </a:extLst>
          </p:cNvPr>
          <p:cNvSpPr txBox="1">
            <a:spLocks/>
          </p:cNvSpPr>
          <p:nvPr/>
        </p:nvSpPr>
        <p:spPr>
          <a:xfrm>
            <a:off x="173313" y="142855"/>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T1.2 </a:t>
            </a:r>
            <a:r>
              <a:rPr lang="en-GB" sz="2000" b="1" kern="0" dirty="0" err="1">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7</a:t>
            </a:r>
            <a:endParaRPr lang="en-US" sz="2000" kern="0" dirty="0">
              <a:solidFill>
                <a:schemeClr val="bg1"/>
              </a:solidFill>
            </a:endParaRPr>
          </a:p>
        </p:txBody>
      </p:sp>
      <p:sp>
        <p:nvSpPr>
          <p:cNvPr id="12" name="Title 20">
            <a:extLst>
              <a:ext uri="{FF2B5EF4-FFF2-40B4-BE49-F238E27FC236}">
                <a16:creationId xmlns:a16="http://schemas.microsoft.com/office/drawing/2014/main" id="{F3FB6E0B-047E-4B18-BE0D-2349774FB452}"/>
              </a:ext>
            </a:extLst>
          </p:cNvPr>
          <p:cNvSpPr txBox="1">
            <a:spLocks/>
          </p:cNvSpPr>
          <p:nvPr/>
        </p:nvSpPr>
        <p:spPr bwMode="auto">
          <a:xfrm>
            <a:off x="82184" y="662868"/>
            <a:ext cx="3321000" cy="27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Le placement des </a:t>
            </a:r>
            <a:r>
              <a:rPr lang="en-GB" sz="1800" b="1" kern="0" dirty="0" err="1">
                <a:solidFill>
                  <a:srgbClr val="000000"/>
                </a:solidFill>
                <a:latin typeface="Century Gothic" panose="020B0502020202020204" pitchFamily="34" charset="0"/>
                <a:cs typeface="Calibri" panose="020F0502020204030204" pitchFamily="34" charset="0"/>
              </a:rPr>
              <a:t>adjectifs</a:t>
            </a:r>
            <a:endParaRPr lang="fr-FR" kern="0" dirty="0"/>
          </a:p>
        </p:txBody>
      </p:sp>
      <p:sp>
        <p:nvSpPr>
          <p:cNvPr id="14" name="TextBox 13">
            <a:extLst>
              <a:ext uri="{FF2B5EF4-FFF2-40B4-BE49-F238E27FC236}">
                <a16:creationId xmlns:a16="http://schemas.microsoft.com/office/drawing/2014/main" id="{6406EAD9-D4DE-45AF-87A6-101D689B5756}"/>
              </a:ext>
            </a:extLst>
          </p:cNvPr>
          <p:cNvSpPr txBox="1"/>
          <p:nvPr/>
        </p:nvSpPr>
        <p:spPr>
          <a:xfrm>
            <a:off x="82184" y="1006476"/>
            <a:ext cx="6590369" cy="584775"/>
          </a:xfrm>
          <a:prstGeom prst="rect">
            <a:avLst/>
          </a:prstGeom>
          <a:noFill/>
        </p:spPr>
        <p:txBody>
          <a:bodyPr wrap="square" rtlCol="0">
            <a:spAutoFit/>
          </a:bodyPr>
          <a:lstStyle/>
          <a:p>
            <a:r>
              <a:rPr lang="fr-FR" sz="1600" dirty="0">
                <a:latin typeface="Century Gothic" panose="020B0502020202020204" pitchFamily="34" charset="0"/>
              </a:rPr>
              <a:t>In French, adjectives </a:t>
            </a:r>
            <a:r>
              <a:rPr lang="fr-FR" sz="1600" dirty="0" err="1">
                <a:latin typeface="Century Gothic" panose="020B0502020202020204" pitchFamily="34" charset="0"/>
              </a:rPr>
              <a:t>usually</a:t>
            </a:r>
            <a:r>
              <a:rPr lang="fr-FR" sz="1600" dirty="0">
                <a:latin typeface="Century Gothic" panose="020B0502020202020204" pitchFamily="34" charset="0"/>
              </a:rPr>
              <a:t> come </a:t>
            </a:r>
            <a:r>
              <a:rPr lang="fr-FR" sz="1600" b="1" dirty="0" err="1">
                <a:latin typeface="Century Gothic" panose="020B0502020202020204" pitchFamily="34" charset="0"/>
              </a:rPr>
              <a:t>after</a:t>
            </a:r>
            <a:r>
              <a:rPr lang="fr-FR" sz="1600" b="1" dirty="0">
                <a:latin typeface="Century Gothic" panose="020B0502020202020204" pitchFamily="34" charset="0"/>
              </a:rPr>
              <a:t> </a:t>
            </a:r>
            <a:r>
              <a:rPr lang="fr-FR" sz="1600" dirty="0">
                <a:latin typeface="Century Gothic" panose="020B0502020202020204" pitchFamily="34" charset="0"/>
              </a:rPr>
              <a:t>the </a:t>
            </a:r>
            <a:r>
              <a:rPr lang="fr-FR" sz="1600" dirty="0" err="1">
                <a:latin typeface="Century Gothic" panose="020B0502020202020204" pitchFamily="34" charset="0"/>
              </a:rPr>
              <a:t>noun</a:t>
            </a:r>
            <a:r>
              <a:rPr lang="fr-FR" sz="1600" dirty="0">
                <a:latin typeface="Century Gothic" panose="020B0502020202020204" pitchFamily="34" charset="0"/>
              </a:rPr>
              <a:t> </a:t>
            </a:r>
            <a:r>
              <a:rPr lang="fr-FR" sz="1600" dirty="0" err="1">
                <a:latin typeface="Century Gothic" panose="020B0502020202020204" pitchFamily="34" charset="0"/>
              </a:rPr>
              <a:t>they</a:t>
            </a:r>
            <a:r>
              <a:rPr lang="fr-FR" sz="1600" dirty="0">
                <a:latin typeface="Century Gothic" panose="020B0502020202020204" pitchFamily="34" charset="0"/>
              </a:rPr>
              <a:t> </a:t>
            </a:r>
            <a:r>
              <a:rPr lang="fr-FR" sz="1600" dirty="0" err="1">
                <a:latin typeface="Century Gothic" panose="020B0502020202020204" pitchFamily="34" charset="0"/>
              </a:rPr>
              <a:t>describe</a:t>
            </a:r>
            <a:r>
              <a:rPr lang="fr-FR" sz="1600" dirty="0">
                <a:latin typeface="Century Gothic" panose="020B0502020202020204" pitchFamily="34" charset="0"/>
              </a:rPr>
              <a:t>, </a:t>
            </a:r>
            <a:r>
              <a:rPr lang="fr-FR" sz="1600" dirty="0" err="1">
                <a:latin typeface="Century Gothic" panose="020B0502020202020204" pitchFamily="34" charset="0"/>
              </a:rPr>
              <a:t>except</a:t>
            </a:r>
            <a:r>
              <a:rPr lang="fr-FR" sz="1600" dirty="0">
                <a:latin typeface="Century Gothic" panose="020B0502020202020204" pitchFamily="34" charset="0"/>
              </a:rPr>
              <a:t> adjectives </a:t>
            </a:r>
            <a:r>
              <a:rPr lang="fr-FR" sz="1600" dirty="0" err="1">
                <a:latin typeface="Century Gothic" panose="020B0502020202020204" pitchFamily="34" charset="0"/>
              </a:rPr>
              <a:t>that</a:t>
            </a:r>
            <a:r>
              <a:rPr lang="fr-FR" sz="1600" dirty="0">
                <a:latin typeface="Century Gothic" panose="020B0502020202020204" pitchFamily="34" charset="0"/>
              </a:rPr>
              <a:t> </a:t>
            </a:r>
            <a:r>
              <a:rPr lang="fr-FR" sz="1600" dirty="0" err="1">
                <a:latin typeface="Century Gothic" panose="020B0502020202020204" pitchFamily="34" charset="0"/>
              </a:rPr>
              <a:t>refer</a:t>
            </a:r>
            <a:r>
              <a:rPr lang="fr-FR" sz="1600" dirty="0">
                <a:latin typeface="Century Gothic" panose="020B0502020202020204" pitchFamily="34" charset="0"/>
              </a:rPr>
              <a:t> to: </a:t>
            </a:r>
          </a:p>
        </p:txBody>
      </p:sp>
      <p:sp>
        <p:nvSpPr>
          <p:cNvPr id="15" name="TextBox 14">
            <a:extLst>
              <a:ext uri="{FF2B5EF4-FFF2-40B4-BE49-F238E27FC236}">
                <a16:creationId xmlns:a16="http://schemas.microsoft.com/office/drawing/2014/main" id="{8B08D64A-38BA-424D-A200-D151C26D6CEE}"/>
              </a:ext>
            </a:extLst>
          </p:cNvPr>
          <p:cNvSpPr txBox="1"/>
          <p:nvPr/>
        </p:nvSpPr>
        <p:spPr>
          <a:xfrm>
            <a:off x="1703573" y="1655325"/>
            <a:ext cx="3527984" cy="646331"/>
          </a:xfrm>
          <a:prstGeom prst="rect">
            <a:avLst/>
          </a:prstGeom>
          <a:noFill/>
        </p:spPr>
        <p:txBody>
          <a:bodyPr wrap="square" rtlCol="0">
            <a:spAutoFit/>
          </a:bodyPr>
          <a:lstStyle/>
          <a:p>
            <a:pPr lvl="0">
              <a:buClr>
                <a:srgbClr val="000000"/>
              </a:buClr>
              <a:defRPr/>
            </a:pPr>
            <a:r>
              <a:rPr lang="en-GB" sz="3600" b="1" kern="0" noProof="0" dirty="0">
                <a:solidFill>
                  <a:srgbClr val="ED7D31"/>
                </a:solidFill>
                <a:latin typeface="Century Gothic" panose="020B0502020202020204" pitchFamily="34" charset="0"/>
                <a:cs typeface="Arial"/>
                <a:sym typeface="Arial"/>
              </a:rPr>
              <a:t>N O S    </a:t>
            </a:r>
            <a:r>
              <a:rPr lang="en-GB" sz="3600" b="1" kern="0" dirty="0">
                <a:solidFill>
                  <a:srgbClr val="ED7D31"/>
                </a:solidFill>
                <a:latin typeface="Century Gothic" panose="020B0502020202020204" pitchFamily="34" charset="0"/>
                <a:cs typeface="Arial"/>
                <a:sym typeface="Arial"/>
              </a:rPr>
              <a:t>B A G S </a:t>
            </a:r>
            <a:endParaRPr kumimoji="0" lang="en-GB" sz="36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endParaRPr>
          </a:p>
        </p:txBody>
      </p:sp>
      <p:cxnSp>
        <p:nvCxnSpPr>
          <p:cNvPr id="19" name="Straight Arrow Connector 18" descr="Arrow pointing down from N to number">
            <a:extLst>
              <a:ext uri="{FF2B5EF4-FFF2-40B4-BE49-F238E27FC236}">
                <a16:creationId xmlns:a16="http://schemas.microsoft.com/office/drawing/2014/main" id="{F505C4C1-F696-432D-8781-3A20298A413C}"/>
              </a:ext>
            </a:extLst>
          </p:cNvPr>
          <p:cNvCxnSpPr>
            <a:cxnSpLocks/>
          </p:cNvCxnSpPr>
          <p:nvPr/>
        </p:nvCxnSpPr>
        <p:spPr>
          <a:xfrm>
            <a:off x="1979373" y="2223427"/>
            <a:ext cx="0" cy="48916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6FD931E-03BB-49C9-B26D-A5F1E77C7199}"/>
              </a:ext>
            </a:extLst>
          </p:cNvPr>
          <p:cNvSpPr txBox="1"/>
          <p:nvPr/>
        </p:nvSpPr>
        <p:spPr>
          <a:xfrm>
            <a:off x="1278821" y="2649894"/>
            <a:ext cx="1160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number</a:t>
            </a:r>
          </a:p>
        </p:txBody>
      </p:sp>
      <p:cxnSp>
        <p:nvCxnSpPr>
          <p:cNvPr id="18" name="Straight Arrow Connector 17" descr="Arrow pointing down from O to other">
            <a:extLst>
              <a:ext uri="{FF2B5EF4-FFF2-40B4-BE49-F238E27FC236}">
                <a16:creationId xmlns:a16="http://schemas.microsoft.com/office/drawing/2014/main" id="{F3BE731C-2887-4F82-A288-32FD560B79F3}"/>
              </a:ext>
            </a:extLst>
          </p:cNvPr>
          <p:cNvCxnSpPr>
            <a:cxnSpLocks/>
          </p:cNvCxnSpPr>
          <p:nvPr/>
        </p:nvCxnSpPr>
        <p:spPr>
          <a:xfrm>
            <a:off x="2439272" y="2223427"/>
            <a:ext cx="0" cy="920264"/>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DDB18E5-21AD-4871-9A4D-BEBD2239CDF1}"/>
              </a:ext>
            </a:extLst>
          </p:cNvPr>
          <p:cNvSpPr txBox="1"/>
          <p:nvPr/>
        </p:nvSpPr>
        <p:spPr>
          <a:xfrm>
            <a:off x="1979373" y="3081853"/>
            <a:ext cx="9842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other</a:t>
            </a:r>
          </a:p>
        </p:txBody>
      </p:sp>
      <p:cxnSp>
        <p:nvCxnSpPr>
          <p:cNvPr id="16" name="Straight Arrow Connector 15">
            <a:extLst>
              <a:ext uri="{FF2B5EF4-FFF2-40B4-BE49-F238E27FC236}">
                <a16:creationId xmlns:a16="http://schemas.microsoft.com/office/drawing/2014/main" id="{1DA68437-F46D-41B4-A949-B79849596A12}"/>
              </a:ext>
              <a:ext uri="{C183D7F6-B498-43B3-948B-1728B52AA6E4}">
                <adec:decorative xmlns:adec="http://schemas.microsoft.com/office/drawing/2017/decorative" val="1"/>
              </a:ext>
            </a:extLst>
          </p:cNvPr>
          <p:cNvCxnSpPr>
            <a:cxnSpLocks/>
          </p:cNvCxnSpPr>
          <p:nvPr/>
        </p:nvCxnSpPr>
        <p:spPr>
          <a:xfrm>
            <a:off x="2851556" y="2226626"/>
            <a:ext cx="0" cy="485970"/>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EBAF97-91C3-4957-A882-B560660BA291}"/>
              </a:ext>
            </a:extLst>
          </p:cNvPr>
          <p:cNvSpPr txBox="1"/>
          <p:nvPr/>
        </p:nvSpPr>
        <p:spPr>
          <a:xfrm>
            <a:off x="2459681" y="2651585"/>
            <a:ext cx="10078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same</a:t>
            </a:r>
          </a:p>
        </p:txBody>
      </p:sp>
      <p:cxnSp>
        <p:nvCxnSpPr>
          <p:cNvPr id="26" name="Straight Arrow Connector 25">
            <a:extLst>
              <a:ext uri="{FF2B5EF4-FFF2-40B4-BE49-F238E27FC236}">
                <a16:creationId xmlns:a16="http://schemas.microsoft.com/office/drawing/2014/main" id="{C09E5592-F45A-4759-861E-24D1AFCE7302}"/>
              </a:ext>
              <a:ext uri="{C183D7F6-B498-43B3-948B-1728B52AA6E4}">
                <adec:decorative xmlns:adec="http://schemas.microsoft.com/office/drawing/2017/decorative" val="1"/>
              </a:ext>
            </a:extLst>
          </p:cNvPr>
          <p:cNvCxnSpPr>
            <a:cxnSpLocks/>
          </p:cNvCxnSpPr>
          <p:nvPr/>
        </p:nvCxnSpPr>
        <p:spPr>
          <a:xfrm>
            <a:off x="3648947" y="2223427"/>
            <a:ext cx="0" cy="920264"/>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5FC5040-1704-473E-BD11-D43FD209014D}"/>
              </a:ext>
            </a:extLst>
          </p:cNvPr>
          <p:cNvSpPr txBox="1"/>
          <p:nvPr/>
        </p:nvSpPr>
        <p:spPr>
          <a:xfrm>
            <a:off x="3221121" y="3234253"/>
            <a:ext cx="1160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02060"/>
                </a:solidFill>
                <a:latin typeface="Century Gothic" panose="020B0502020202020204" pitchFamily="34" charset="0"/>
                <a:cs typeface="Arial"/>
                <a:sym typeface="Arial"/>
              </a:rPr>
              <a:t>beauty</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cxnSp>
        <p:nvCxnSpPr>
          <p:cNvPr id="27" name="Straight Arrow Connector 26">
            <a:extLst>
              <a:ext uri="{FF2B5EF4-FFF2-40B4-BE49-F238E27FC236}">
                <a16:creationId xmlns:a16="http://schemas.microsoft.com/office/drawing/2014/main" id="{74778595-072E-405A-9C5C-71DD12D5DBAE}"/>
              </a:ext>
              <a:ext uri="{C183D7F6-B498-43B3-948B-1728B52AA6E4}">
                <adec:decorative xmlns:adec="http://schemas.microsoft.com/office/drawing/2017/decorative" val="1"/>
              </a:ext>
            </a:extLst>
          </p:cNvPr>
          <p:cNvCxnSpPr>
            <a:cxnSpLocks/>
          </p:cNvCxnSpPr>
          <p:nvPr/>
        </p:nvCxnSpPr>
        <p:spPr>
          <a:xfrm>
            <a:off x="4109880" y="2223427"/>
            <a:ext cx="0" cy="485970"/>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A1AE8BB-BCA5-4409-81A1-63B8117B7BF4}"/>
              </a:ext>
            </a:extLst>
          </p:cNvPr>
          <p:cNvSpPr txBox="1"/>
          <p:nvPr/>
        </p:nvSpPr>
        <p:spPr>
          <a:xfrm>
            <a:off x="3681172" y="2696576"/>
            <a:ext cx="765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02060"/>
                </a:solidFill>
                <a:latin typeface="Century Gothic" panose="020B0502020202020204" pitchFamily="34" charset="0"/>
                <a:cs typeface="Arial"/>
                <a:sym typeface="Arial"/>
              </a:rPr>
              <a:t>age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cxnSp>
        <p:nvCxnSpPr>
          <p:cNvPr id="31" name="Straight Arrow Connector 30">
            <a:extLst>
              <a:ext uri="{FF2B5EF4-FFF2-40B4-BE49-F238E27FC236}">
                <a16:creationId xmlns:a16="http://schemas.microsoft.com/office/drawing/2014/main" id="{397A80BD-FE00-4FCD-BAD6-5B7016413CC5}"/>
              </a:ext>
              <a:ext uri="{C183D7F6-B498-43B3-948B-1728B52AA6E4}">
                <adec:decorative xmlns:adec="http://schemas.microsoft.com/office/drawing/2017/decorative" val="1"/>
              </a:ext>
            </a:extLst>
          </p:cNvPr>
          <p:cNvCxnSpPr>
            <a:cxnSpLocks/>
          </p:cNvCxnSpPr>
          <p:nvPr/>
        </p:nvCxnSpPr>
        <p:spPr>
          <a:xfrm>
            <a:off x="4575479" y="2236444"/>
            <a:ext cx="0" cy="920264"/>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F97BEB9-16BC-498D-A269-292AE739F326}"/>
              </a:ext>
            </a:extLst>
          </p:cNvPr>
          <p:cNvSpPr txBox="1"/>
          <p:nvPr/>
        </p:nvSpPr>
        <p:spPr>
          <a:xfrm>
            <a:off x="4227596" y="3234253"/>
            <a:ext cx="1436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goodness</a:t>
            </a:r>
          </a:p>
        </p:txBody>
      </p:sp>
      <p:cxnSp>
        <p:nvCxnSpPr>
          <p:cNvPr id="34" name="Straight Arrow Connector 33">
            <a:extLst>
              <a:ext uri="{FF2B5EF4-FFF2-40B4-BE49-F238E27FC236}">
                <a16:creationId xmlns:a16="http://schemas.microsoft.com/office/drawing/2014/main" id="{EE49210A-071E-4028-B30E-D0A63BE3BC4E}"/>
              </a:ext>
              <a:ext uri="{C183D7F6-B498-43B3-948B-1728B52AA6E4}">
                <adec:decorative xmlns:adec="http://schemas.microsoft.com/office/drawing/2017/decorative" val="1"/>
              </a:ext>
            </a:extLst>
          </p:cNvPr>
          <p:cNvCxnSpPr>
            <a:cxnSpLocks/>
          </p:cNvCxnSpPr>
          <p:nvPr/>
        </p:nvCxnSpPr>
        <p:spPr>
          <a:xfrm>
            <a:off x="5029435" y="2223427"/>
            <a:ext cx="0" cy="485970"/>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9D6EDCE-4740-4842-B6F1-9763B133F200}"/>
              </a:ext>
            </a:extLst>
          </p:cNvPr>
          <p:cNvSpPr txBox="1"/>
          <p:nvPr/>
        </p:nvSpPr>
        <p:spPr>
          <a:xfrm>
            <a:off x="4677239" y="2696576"/>
            <a:ext cx="6739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size</a:t>
            </a:r>
          </a:p>
        </p:txBody>
      </p:sp>
      <p:pic>
        <p:nvPicPr>
          <p:cNvPr id="35" name="Picture 2">
            <a:extLst>
              <a:ext uri="{FF2B5EF4-FFF2-40B4-BE49-F238E27FC236}">
                <a16:creationId xmlns:a16="http://schemas.microsoft.com/office/drawing/2014/main" id="{ED132F22-4345-4FB1-BFA6-45E6F177AB08}"/>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5535" y="1713831"/>
            <a:ext cx="979565" cy="78817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8E7B315-766A-4D1D-8D72-F38CC498999D}"/>
              </a:ext>
            </a:extLst>
          </p:cNvPr>
          <p:cNvSpPr txBox="1"/>
          <p:nvPr/>
        </p:nvSpPr>
        <p:spPr>
          <a:xfrm>
            <a:off x="82184" y="3644517"/>
            <a:ext cx="6590369" cy="584775"/>
          </a:xfrm>
          <a:prstGeom prst="rect">
            <a:avLst/>
          </a:prstGeom>
          <a:noFill/>
        </p:spPr>
        <p:txBody>
          <a:bodyPr wrap="square" rtlCol="0">
            <a:spAutoFit/>
          </a:bodyPr>
          <a:lstStyle/>
          <a:p>
            <a:pPr algn="l"/>
            <a:r>
              <a:rPr lang="en-GB" sz="1600">
                <a:latin typeface="Century Gothic" panose="020B0502020202020204" pitchFamily="34" charset="0"/>
              </a:rPr>
              <a:t>When there is more than one adjective after the noun, we put “et ” in between. This is just like English.</a:t>
            </a:r>
          </a:p>
        </p:txBody>
      </p:sp>
      <p:grpSp>
        <p:nvGrpSpPr>
          <p:cNvPr id="38" name="Group 37">
            <a:extLst>
              <a:ext uri="{FF2B5EF4-FFF2-40B4-BE49-F238E27FC236}">
                <a16:creationId xmlns:a16="http://schemas.microsoft.com/office/drawing/2014/main" id="{BA745697-73DA-434C-9D24-7BB59121561E}"/>
              </a:ext>
              <a:ext uri="{C183D7F6-B498-43B3-948B-1728B52AA6E4}">
                <adec:decorative xmlns:adec="http://schemas.microsoft.com/office/drawing/2017/decorative" val="1"/>
              </a:ext>
            </a:extLst>
          </p:cNvPr>
          <p:cNvGrpSpPr>
            <a:grpSpLocks noChangeAspect="1"/>
          </p:cNvGrpSpPr>
          <p:nvPr/>
        </p:nvGrpSpPr>
        <p:grpSpPr>
          <a:xfrm>
            <a:off x="547314" y="7319660"/>
            <a:ext cx="1258710" cy="1258710"/>
            <a:chOff x="9820060" y="1423632"/>
            <a:chExt cx="2531654" cy="2531654"/>
          </a:xfrm>
        </p:grpSpPr>
        <p:pic>
          <p:nvPicPr>
            <p:cNvPr id="39" name="Picture 38">
              <a:extLst>
                <a:ext uri="{FF2B5EF4-FFF2-40B4-BE49-F238E27FC236}">
                  <a16:creationId xmlns:a16="http://schemas.microsoft.com/office/drawing/2014/main" id="{FA53BAD8-68D7-4F16-A88C-D0F256B237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20060" y="1423632"/>
              <a:ext cx="2531654" cy="2531654"/>
            </a:xfrm>
            <a:prstGeom prst="rect">
              <a:avLst/>
            </a:prstGeom>
          </p:spPr>
        </p:pic>
        <p:pic>
          <p:nvPicPr>
            <p:cNvPr id="40" name="Picture 39">
              <a:extLst>
                <a:ext uri="{FF2B5EF4-FFF2-40B4-BE49-F238E27FC236}">
                  <a16:creationId xmlns:a16="http://schemas.microsoft.com/office/drawing/2014/main" id="{DD0AA033-E257-4A85-A799-814A8FD2E8F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717828">
              <a:off x="11140872" y="1652097"/>
              <a:ext cx="486054" cy="769987"/>
            </a:xfrm>
            <a:prstGeom prst="rect">
              <a:avLst/>
            </a:prstGeom>
          </p:spPr>
        </p:pic>
      </p:grpSp>
      <p:grpSp>
        <p:nvGrpSpPr>
          <p:cNvPr id="41" name="Group 40">
            <a:extLst>
              <a:ext uri="{FF2B5EF4-FFF2-40B4-BE49-F238E27FC236}">
                <a16:creationId xmlns:a16="http://schemas.microsoft.com/office/drawing/2014/main" id="{F36F84FA-B0D3-40DA-BE8A-B1E16E6DCD5A}"/>
              </a:ext>
              <a:ext uri="{C183D7F6-B498-43B3-948B-1728B52AA6E4}">
                <adec:decorative xmlns:adec="http://schemas.microsoft.com/office/drawing/2017/decorative" val="1"/>
              </a:ext>
            </a:extLst>
          </p:cNvPr>
          <p:cNvGrpSpPr>
            <a:grpSpLocks noChangeAspect="1"/>
          </p:cNvGrpSpPr>
          <p:nvPr/>
        </p:nvGrpSpPr>
        <p:grpSpPr>
          <a:xfrm>
            <a:off x="1592846" y="7319660"/>
            <a:ext cx="1258710" cy="1258710"/>
            <a:chOff x="10014761" y="4059302"/>
            <a:chExt cx="2095585" cy="2095585"/>
          </a:xfrm>
        </p:grpSpPr>
        <p:pic>
          <p:nvPicPr>
            <p:cNvPr id="42" name="Picture 41">
              <a:extLst>
                <a:ext uri="{FF2B5EF4-FFF2-40B4-BE49-F238E27FC236}">
                  <a16:creationId xmlns:a16="http://schemas.microsoft.com/office/drawing/2014/main" id="{F4C7EE3D-007C-4A32-82D4-AC2EC3FCD5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14761" y="4059302"/>
              <a:ext cx="2095585" cy="2095585"/>
            </a:xfrm>
            <a:prstGeom prst="rect">
              <a:avLst/>
            </a:prstGeom>
          </p:spPr>
        </p:pic>
        <p:pic>
          <p:nvPicPr>
            <p:cNvPr id="43" name="Picture 42">
              <a:extLst>
                <a:ext uri="{FF2B5EF4-FFF2-40B4-BE49-F238E27FC236}">
                  <a16:creationId xmlns:a16="http://schemas.microsoft.com/office/drawing/2014/main" id="{2C679C20-ACA1-4C38-A68C-EFB159BF72F5}"/>
                </a:ext>
              </a:extLst>
            </p:cNvPr>
            <p:cNvPicPr>
              <a:picLocks noChangeAspect="1"/>
            </p:cNvPicPr>
            <p:nvPr/>
          </p:nvPicPr>
          <p:blipFill>
            <a:blip r:embed="rId6" cstate="hqprint">
              <a:duotone>
                <a:prstClr val="black"/>
                <a:srgbClr val="FF0000">
                  <a:tint val="45000"/>
                  <a:satMod val="400000"/>
                </a:srgbClr>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532518" y="4059302"/>
              <a:ext cx="1106737" cy="1106737"/>
            </a:xfrm>
            <a:prstGeom prst="rect">
              <a:avLst/>
            </a:prstGeom>
          </p:spPr>
        </p:pic>
      </p:grpSp>
      <p:pic>
        <p:nvPicPr>
          <p:cNvPr id="44" name="Picture 43">
            <a:extLst>
              <a:ext uri="{FF2B5EF4-FFF2-40B4-BE49-F238E27FC236}">
                <a16:creationId xmlns:a16="http://schemas.microsoft.com/office/drawing/2014/main" id="{1474744C-ED00-4496-B538-D8CB996F5E14}"/>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949368" y="7318227"/>
            <a:ext cx="1723312" cy="1120153"/>
          </a:xfrm>
          <a:prstGeom prst="rect">
            <a:avLst/>
          </a:prstGeom>
        </p:spPr>
      </p:pic>
      <p:pic>
        <p:nvPicPr>
          <p:cNvPr id="45" name="Picture 44">
            <a:extLst>
              <a:ext uri="{FF2B5EF4-FFF2-40B4-BE49-F238E27FC236}">
                <a16:creationId xmlns:a16="http://schemas.microsoft.com/office/drawing/2014/main" id="{AE76FA65-DF34-4D96-9BF8-920485E86771}"/>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79013" y="7479139"/>
            <a:ext cx="1379470" cy="787807"/>
          </a:xfrm>
          <a:prstGeom prst="rect">
            <a:avLst/>
          </a:prstGeom>
        </p:spPr>
      </p:pic>
      <p:sp>
        <p:nvSpPr>
          <p:cNvPr id="36" name="TextBox 35">
            <a:extLst>
              <a:ext uri="{FF2B5EF4-FFF2-40B4-BE49-F238E27FC236}">
                <a16:creationId xmlns:a16="http://schemas.microsoft.com/office/drawing/2014/main" id="{0AAF06C2-26FF-8644-ABF0-A1195D08F8A6}"/>
              </a:ext>
            </a:extLst>
          </p:cNvPr>
          <p:cNvSpPr txBox="1"/>
          <p:nvPr/>
        </p:nvSpPr>
        <p:spPr>
          <a:xfrm>
            <a:off x="82184" y="4313551"/>
            <a:ext cx="6590369" cy="584775"/>
          </a:xfrm>
          <a:prstGeom prst="rect">
            <a:avLst/>
          </a:prstGeom>
          <a:noFill/>
        </p:spPr>
        <p:txBody>
          <a:bodyPr wrap="square" rtlCol="0">
            <a:spAutoFit/>
          </a:bodyPr>
          <a:lstStyle/>
          <a:p>
            <a:pPr algn="l"/>
            <a:r>
              <a:rPr lang="en-GB" sz="1600" b="1">
                <a:latin typeface="Century Gothic" panose="020B0502020202020204" pitchFamily="34" charset="0"/>
              </a:rPr>
              <a:t>Le garçon intelligent et amusant</a:t>
            </a:r>
            <a:r>
              <a:rPr lang="en-GB" sz="1600">
                <a:latin typeface="Century Gothic" panose="020B0502020202020204" pitchFamily="34" charset="0"/>
              </a:rPr>
              <a:t>	</a:t>
            </a:r>
          </a:p>
          <a:p>
            <a:pPr algn="l"/>
            <a:r>
              <a:rPr lang="en-GB" sz="1600">
                <a:latin typeface="Century Gothic" panose="020B0502020202020204" pitchFamily="34" charset="0"/>
              </a:rPr>
              <a:t>The boy (who is) intelligent and funny</a:t>
            </a:r>
          </a:p>
        </p:txBody>
      </p:sp>
      <p:sp>
        <p:nvSpPr>
          <p:cNvPr id="46" name="TextBox 45">
            <a:extLst>
              <a:ext uri="{FF2B5EF4-FFF2-40B4-BE49-F238E27FC236}">
                <a16:creationId xmlns:a16="http://schemas.microsoft.com/office/drawing/2014/main" id="{797A10A3-EB1E-1044-8E89-17BE5A5C7940}"/>
              </a:ext>
            </a:extLst>
          </p:cNvPr>
          <p:cNvSpPr txBox="1"/>
          <p:nvPr/>
        </p:nvSpPr>
        <p:spPr>
          <a:xfrm>
            <a:off x="82184" y="4982585"/>
            <a:ext cx="6590369" cy="584775"/>
          </a:xfrm>
          <a:prstGeom prst="rect">
            <a:avLst/>
          </a:prstGeom>
          <a:noFill/>
        </p:spPr>
        <p:txBody>
          <a:bodyPr wrap="square" rtlCol="0">
            <a:spAutoFit/>
          </a:bodyPr>
          <a:lstStyle/>
          <a:p>
            <a:pPr algn="l"/>
            <a:r>
              <a:rPr lang="en-GB" sz="1600">
                <a:latin typeface="Century Gothic" panose="020B0502020202020204" pitchFamily="34" charset="0"/>
              </a:rPr>
              <a:t>When there is more than one adjective before the noun, we don’t need “et”.</a:t>
            </a:r>
          </a:p>
        </p:txBody>
      </p:sp>
      <p:sp>
        <p:nvSpPr>
          <p:cNvPr id="47" name="TextBox 46">
            <a:extLst>
              <a:ext uri="{FF2B5EF4-FFF2-40B4-BE49-F238E27FC236}">
                <a16:creationId xmlns:a16="http://schemas.microsoft.com/office/drawing/2014/main" id="{BA0B76FF-97DB-0C4D-8E44-5D161466ECF6}"/>
              </a:ext>
            </a:extLst>
          </p:cNvPr>
          <p:cNvSpPr txBox="1"/>
          <p:nvPr/>
        </p:nvSpPr>
        <p:spPr>
          <a:xfrm>
            <a:off x="82184" y="5651619"/>
            <a:ext cx="6590369" cy="338554"/>
          </a:xfrm>
          <a:prstGeom prst="rect">
            <a:avLst/>
          </a:prstGeom>
          <a:noFill/>
        </p:spPr>
        <p:txBody>
          <a:bodyPr wrap="square" rtlCol="0">
            <a:spAutoFit/>
          </a:bodyPr>
          <a:lstStyle/>
          <a:p>
            <a:pPr algn="l"/>
            <a:r>
              <a:rPr lang="fr-FR" sz="1600" b="1" dirty="0">
                <a:latin typeface="Century Gothic" panose="020B0502020202020204" pitchFamily="34" charset="0"/>
              </a:rPr>
              <a:t>La belle nouvelle guitare   		</a:t>
            </a:r>
            <a:r>
              <a:rPr lang="fr-FR" sz="1600" dirty="0">
                <a:latin typeface="Century Gothic" panose="020B0502020202020204" pitchFamily="34" charset="0"/>
              </a:rPr>
              <a:t>The </a:t>
            </a:r>
            <a:r>
              <a:rPr lang="fr-FR" sz="1600" dirty="0" err="1">
                <a:latin typeface="Century Gothic" panose="020B0502020202020204" pitchFamily="34" charset="0"/>
              </a:rPr>
              <a:t>beautiful</a:t>
            </a:r>
            <a:r>
              <a:rPr lang="fr-FR" sz="1600" dirty="0">
                <a:latin typeface="Century Gothic" panose="020B0502020202020204" pitchFamily="34" charset="0"/>
              </a:rPr>
              <a:t> new </a:t>
            </a:r>
            <a:r>
              <a:rPr lang="fr-FR" sz="1600" dirty="0" err="1">
                <a:latin typeface="Century Gothic" panose="020B0502020202020204" pitchFamily="34" charset="0"/>
              </a:rPr>
              <a:t>guitar</a:t>
            </a:r>
            <a:endParaRPr lang="fr-FR" sz="1600" dirty="0">
              <a:latin typeface="Century Gothic" panose="020B0502020202020204" pitchFamily="34" charset="0"/>
            </a:endParaRPr>
          </a:p>
        </p:txBody>
      </p:sp>
      <p:sp>
        <p:nvSpPr>
          <p:cNvPr id="48" name="TextBox 47">
            <a:extLst>
              <a:ext uri="{FF2B5EF4-FFF2-40B4-BE49-F238E27FC236}">
                <a16:creationId xmlns:a16="http://schemas.microsoft.com/office/drawing/2014/main" id="{708E3E7A-AC8E-6F45-A794-B4CA15ABF84B}"/>
              </a:ext>
            </a:extLst>
          </p:cNvPr>
          <p:cNvSpPr txBox="1"/>
          <p:nvPr/>
        </p:nvSpPr>
        <p:spPr>
          <a:xfrm>
            <a:off x="82184" y="6074432"/>
            <a:ext cx="6590369" cy="338554"/>
          </a:xfrm>
          <a:prstGeom prst="rect">
            <a:avLst/>
          </a:prstGeom>
          <a:noFill/>
        </p:spPr>
        <p:txBody>
          <a:bodyPr wrap="square" rtlCol="0">
            <a:spAutoFit/>
          </a:bodyPr>
          <a:lstStyle/>
          <a:p>
            <a:pPr algn="l"/>
            <a:r>
              <a:rPr lang="fr-FR" sz="1600" dirty="0">
                <a:latin typeface="Century Gothic" panose="020B0502020202020204" pitchFamily="34" charset="0"/>
              </a:rPr>
              <a:t>If the adjectives go in </a:t>
            </a:r>
            <a:r>
              <a:rPr lang="fr-FR" sz="1600" dirty="0" err="1">
                <a:latin typeface="Century Gothic" panose="020B0502020202020204" pitchFamily="34" charset="0"/>
              </a:rPr>
              <a:t>different</a:t>
            </a:r>
            <a:r>
              <a:rPr lang="fr-FR" sz="1600" dirty="0">
                <a:latin typeface="Century Gothic" panose="020B0502020202020204" pitchFamily="34" charset="0"/>
              </a:rPr>
              <a:t> positions, </a:t>
            </a:r>
            <a:r>
              <a:rPr lang="fr-FR" sz="1600" dirty="0" err="1">
                <a:latin typeface="Century Gothic" panose="020B0502020202020204" pitchFamily="34" charset="0"/>
              </a:rPr>
              <a:t>they</a:t>
            </a:r>
            <a:r>
              <a:rPr lang="fr-FR" sz="1600" dirty="0">
                <a:latin typeface="Century Gothic" panose="020B0502020202020204" pitchFamily="34" charset="0"/>
              </a:rPr>
              <a:t> </a:t>
            </a:r>
            <a:r>
              <a:rPr lang="fr-FR" sz="1600" dirty="0" err="1">
                <a:latin typeface="Century Gothic" panose="020B0502020202020204" pitchFamily="34" charset="0"/>
              </a:rPr>
              <a:t>surround</a:t>
            </a:r>
            <a:r>
              <a:rPr lang="fr-FR" sz="1600" dirty="0">
                <a:latin typeface="Century Gothic" panose="020B0502020202020204" pitchFamily="34" charset="0"/>
              </a:rPr>
              <a:t> the </a:t>
            </a:r>
            <a:r>
              <a:rPr lang="fr-FR" sz="1600" dirty="0" err="1">
                <a:latin typeface="Century Gothic" panose="020B0502020202020204" pitchFamily="34" charset="0"/>
              </a:rPr>
              <a:t>noun</a:t>
            </a:r>
            <a:r>
              <a:rPr lang="fr-FR" sz="1600" dirty="0">
                <a:latin typeface="Century Gothic" panose="020B0502020202020204" pitchFamily="34" charset="0"/>
              </a:rPr>
              <a:t>.</a:t>
            </a:r>
          </a:p>
        </p:txBody>
      </p:sp>
      <p:sp>
        <p:nvSpPr>
          <p:cNvPr id="49" name="TextBox 48">
            <a:extLst>
              <a:ext uri="{FF2B5EF4-FFF2-40B4-BE49-F238E27FC236}">
                <a16:creationId xmlns:a16="http://schemas.microsoft.com/office/drawing/2014/main" id="{0290418D-F277-1241-B6EC-DB30A1723136}"/>
              </a:ext>
            </a:extLst>
          </p:cNvPr>
          <p:cNvSpPr txBox="1"/>
          <p:nvPr/>
        </p:nvSpPr>
        <p:spPr>
          <a:xfrm>
            <a:off x="89441" y="6497245"/>
            <a:ext cx="6590369" cy="338554"/>
          </a:xfrm>
          <a:prstGeom prst="rect">
            <a:avLst/>
          </a:prstGeom>
          <a:noFill/>
        </p:spPr>
        <p:txBody>
          <a:bodyPr wrap="square" rtlCol="0">
            <a:spAutoFit/>
          </a:bodyPr>
          <a:lstStyle/>
          <a:p>
            <a:pPr algn="l"/>
            <a:r>
              <a:rPr lang="fr-FR" sz="1600" b="1" dirty="0">
                <a:latin typeface="Century Gothic" panose="020B0502020202020204" pitchFamily="34" charset="0"/>
              </a:rPr>
              <a:t>Le petit oiseau bleu   			</a:t>
            </a:r>
            <a:r>
              <a:rPr lang="fr-FR" sz="1600" dirty="0">
                <a:latin typeface="Century Gothic" panose="020B0502020202020204" pitchFamily="34" charset="0"/>
              </a:rPr>
              <a:t>The </a:t>
            </a:r>
            <a:r>
              <a:rPr lang="fr-FR" sz="1600" dirty="0" err="1">
                <a:latin typeface="Century Gothic" panose="020B0502020202020204" pitchFamily="34" charset="0"/>
              </a:rPr>
              <a:t>small</a:t>
            </a:r>
            <a:r>
              <a:rPr lang="fr-FR" sz="1600" dirty="0">
                <a:latin typeface="Century Gothic" panose="020B0502020202020204" pitchFamily="34" charset="0"/>
              </a:rPr>
              <a:t> </a:t>
            </a:r>
            <a:r>
              <a:rPr lang="fr-FR" sz="1600" dirty="0" err="1">
                <a:latin typeface="Century Gothic" panose="020B0502020202020204" pitchFamily="34" charset="0"/>
              </a:rPr>
              <a:t>blue</a:t>
            </a:r>
            <a:r>
              <a:rPr lang="fr-FR" sz="1600" dirty="0">
                <a:latin typeface="Century Gothic" panose="020B0502020202020204" pitchFamily="34" charset="0"/>
              </a:rPr>
              <a:t> </a:t>
            </a:r>
            <a:r>
              <a:rPr lang="fr-FR" sz="1600" dirty="0" err="1">
                <a:latin typeface="Century Gothic" panose="020B0502020202020204" pitchFamily="34" charset="0"/>
              </a:rPr>
              <a:t>bird</a:t>
            </a:r>
            <a:endParaRPr lang="fr-FR" sz="1600" dirty="0">
              <a:latin typeface="Century Gothic" panose="020B0502020202020204" pitchFamily="34" charset="0"/>
            </a:endParaRPr>
          </a:p>
        </p:txBody>
      </p:sp>
      <p:sp>
        <p:nvSpPr>
          <p:cNvPr id="50"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41</a:t>
            </a:r>
          </a:p>
        </p:txBody>
      </p:sp>
      <p:sp>
        <p:nvSpPr>
          <p:cNvPr id="51" name="Rectangle 50">
            <a:extLst>
              <a:ext uri="{FF2B5EF4-FFF2-40B4-BE49-F238E27FC236}">
                <a16:creationId xmlns:a16="http://schemas.microsoft.com/office/drawing/2014/main" id="{F3F1420F-AEA4-41B6-8F76-A1644A051E8E}"/>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436873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7A5D64-47AF-4D98-8349-141C634030BE}"/>
              </a:ext>
            </a:extLst>
          </p:cNvPr>
          <p:cNvSpPr>
            <a:spLocks noGrp="1"/>
          </p:cNvSpPr>
          <p:nvPr>
            <p:ph type="title" idx="4294967295"/>
          </p:nvPr>
        </p:nvSpPr>
        <p:spPr>
          <a:xfrm>
            <a:off x="342900" y="-1509103"/>
            <a:ext cx="6172200" cy="1524000"/>
          </a:xfrm>
        </p:spPr>
        <p:txBody>
          <a:bodyPr/>
          <a:lstStyle/>
          <a:p>
            <a:r>
              <a:rPr lang="fr-FR" dirty="0"/>
              <a:t>Le placement des adjectifs</a:t>
            </a:r>
          </a:p>
        </p:txBody>
      </p:sp>
      <p:sp>
        <p:nvSpPr>
          <p:cNvPr id="33" name="Title 20">
            <a:extLst>
              <a:ext uri="{FF2B5EF4-FFF2-40B4-BE49-F238E27FC236}">
                <a16:creationId xmlns:a16="http://schemas.microsoft.com/office/drawing/2014/main" id="{C54520CC-95B1-C84A-AA0F-1A76C4F6695E}"/>
              </a:ext>
            </a:extLst>
          </p:cNvPr>
          <p:cNvSpPr txBox="1">
            <a:spLocks/>
          </p:cNvSpPr>
          <p:nvPr/>
        </p:nvSpPr>
        <p:spPr bwMode="auto">
          <a:xfrm>
            <a:off x="152400" y="231406"/>
            <a:ext cx="3321000" cy="27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The partitive article</a:t>
            </a:r>
            <a:endParaRPr lang="fr-FR" kern="0" dirty="0"/>
          </a:p>
        </p:txBody>
      </p:sp>
      <p:sp>
        <p:nvSpPr>
          <p:cNvPr id="5" name="Rectangle 4">
            <a:extLst>
              <a:ext uri="{FF2B5EF4-FFF2-40B4-BE49-F238E27FC236}">
                <a16:creationId xmlns:a16="http://schemas.microsoft.com/office/drawing/2014/main" id="{334CD5C5-5A6F-47CC-91F4-F668BB0FBBF8}"/>
              </a:ext>
            </a:extLst>
          </p:cNvPr>
          <p:cNvSpPr/>
          <p:nvPr/>
        </p:nvSpPr>
        <p:spPr>
          <a:xfrm>
            <a:off x="5068466" y="19733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F8F7046-70B7-1B40-8690-9FA8E303CC8E}"/>
              </a:ext>
            </a:extLst>
          </p:cNvPr>
          <p:cNvSpPr txBox="1"/>
          <p:nvPr/>
        </p:nvSpPr>
        <p:spPr>
          <a:xfrm>
            <a:off x="152400" y="644342"/>
            <a:ext cx="6572250" cy="830997"/>
          </a:xfrm>
          <a:prstGeom prst="rect">
            <a:avLst/>
          </a:prstGeom>
          <a:noFill/>
        </p:spPr>
        <p:txBody>
          <a:bodyPr wrap="square">
            <a:spAutoFit/>
          </a:bodyPr>
          <a:lstStyle/>
          <a:p>
            <a:r>
              <a:rPr lang="en-US" sz="1600" dirty="0">
                <a:latin typeface="Century Gothic" panose="020B0502020202020204" pitchFamily="34" charset="0"/>
              </a:rPr>
              <a:t>We use </a:t>
            </a:r>
            <a:r>
              <a:rPr lang="en-US" sz="1600" b="1" dirty="0">
                <a:latin typeface="Century Gothic" panose="020B0502020202020204" pitchFamily="34" charset="0"/>
              </a:rPr>
              <a:t>un</a:t>
            </a:r>
            <a:r>
              <a:rPr lang="en-US" sz="1600" dirty="0">
                <a:latin typeface="Century Gothic" panose="020B0502020202020204" pitchFamily="34" charset="0"/>
              </a:rPr>
              <a:t>/</a:t>
            </a:r>
            <a:r>
              <a:rPr lang="en-US" sz="1600" b="1" dirty="0" err="1">
                <a:latin typeface="Century Gothic" panose="020B0502020202020204" pitchFamily="34" charset="0"/>
              </a:rPr>
              <a:t>une</a:t>
            </a:r>
            <a:r>
              <a:rPr lang="en-US" sz="1600" b="1" dirty="0">
                <a:latin typeface="Century Gothic" panose="020B0502020202020204" pitchFamily="34" charset="0"/>
              </a:rPr>
              <a:t> </a:t>
            </a:r>
            <a:r>
              <a:rPr lang="en-US" sz="1600" dirty="0">
                <a:latin typeface="Century Gothic" panose="020B0502020202020204" pitchFamily="34" charset="0"/>
              </a:rPr>
              <a:t>(the </a:t>
            </a:r>
            <a:r>
              <a:rPr lang="en-US" sz="1600" b="1" dirty="0">
                <a:latin typeface="Century Gothic" panose="020B0502020202020204" pitchFamily="34" charset="0"/>
              </a:rPr>
              <a:t>indefinite article</a:t>
            </a:r>
            <a:r>
              <a:rPr lang="en-US" sz="1600" dirty="0">
                <a:latin typeface="Century Gothic" panose="020B0502020202020204" pitchFamily="34" charset="0"/>
              </a:rPr>
              <a:t>) to talk about ‘whole’ things, and </a:t>
            </a:r>
            <a:r>
              <a:rPr lang="en-US" sz="1600" b="1" dirty="0">
                <a:latin typeface="Century Gothic" panose="020B0502020202020204" pitchFamily="34" charset="0"/>
              </a:rPr>
              <a:t>du</a:t>
            </a:r>
            <a:r>
              <a:rPr lang="en-US" sz="1600" dirty="0">
                <a:latin typeface="Century Gothic" panose="020B0502020202020204" pitchFamily="34" charset="0"/>
              </a:rPr>
              <a:t>/</a:t>
            </a:r>
            <a:r>
              <a:rPr lang="en-US" sz="1600" b="1" dirty="0">
                <a:latin typeface="Century Gothic" panose="020B0502020202020204" pitchFamily="34" charset="0"/>
              </a:rPr>
              <a:t>de la</a:t>
            </a:r>
            <a:r>
              <a:rPr lang="en-US" sz="1600" dirty="0">
                <a:latin typeface="Century Gothic" panose="020B0502020202020204" pitchFamily="34" charset="0"/>
              </a:rPr>
              <a:t>/</a:t>
            </a:r>
            <a:r>
              <a:rPr lang="en-US" sz="1600" b="1" dirty="0">
                <a:latin typeface="Century Gothic" panose="020B0502020202020204" pitchFamily="34" charset="0"/>
              </a:rPr>
              <a:t>de l’</a:t>
            </a:r>
            <a:r>
              <a:rPr lang="en-US" sz="1600" dirty="0">
                <a:latin typeface="Century Gothic" panose="020B0502020202020204" pitchFamily="34" charset="0"/>
              </a:rPr>
              <a:t> (the </a:t>
            </a:r>
            <a:r>
              <a:rPr lang="en-US" sz="1600" b="1" dirty="0">
                <a:latin typeface="Century Gothic" panose="020B0502020202020204" pitchFamily="34" charset="0"/>
              </a:rPr>
              <a:t>partitive article</a:t>
            </a:r>
            <a:r>
              <a:rPr lang="en-US" sz="1600" dirty="0">
                <a:latin typeface="Century Gothic" panose="020B0502020202020204" pitchFamily="34" charset="0"/>
              </a:rPr>
              <a:t>) to talk about ‘parts’ of things in French:</a:t>
            </a:r>
          </a:p>
        </p:txBody>
      </p:sp>
      <p:sp>
        <p:nvSpPr>
          <p:cNvPr id="42" name="TextBox 41">
            <a:extLst>
              <a:ext uri="{FF2B5EF4-FFF2-40B4-BE49-F238E27FC236}">
                <a16:creationId xmlns:a16="http://schemas.microsoft.com/office/drawing/2014/main" id="{53652373-F3E7-124C-A373-2AC2C798DAA4}"/>
              </a:ext>
            </a:extLst>
          </p:cNvPr>
          <p:cNvSpPr txBox="1"/>
          <p:nvPr/>
        </p:nvSpPr>
        <p:spPr>
          <a:xfrm>
            <a:off x="152400" y="1475482"/>
            <a:ext cx="1440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un gâteau</a:t>
            </a:r>
            <a:endParaRPr lang="en-US" sz="1600" dirty="0">
              <a:latin typeface="Century Gothic" panose="020F0302020204030204"/>
            </a:endParaRPr>
          </a:p>
        </p:txBody>
      </p:sp>
      <p:sp>
        <p:nvSpPr>
          <p:cNvPr id="44" name="TextBox 43">
            <a:extLst>
              <a:ext uri="{FF2B5EF4-FFF2-40B4-BE49-F238E27FC236}">
                <a16:creationId xmlns:a16="http://schemas.microsoft.com/office/drawing/2014/main" id="{26913B37-7DAE-BA46-951E-582C3A59FC19}"/>
              </a:ext>
            </a:extLst>
          </p:cNvPr>
          <p:cNvSpPr txBox="1"/>
          <p:nvPr/>
        </p:nvSpPr>
        <p:spPr>
          <a:xfrm>
            <a:off x="1775343" y="1475482"/>
            <a:ext cx="1440000"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F0302020204030204"/>
              </a:rPr>
              <a:t>a cake</a:t>
            </a:r>
          </a:p>
        </p:txBody>
      </p:sp>
      <p:sp>
        <p:nvSpPr>
          <p:cNvPr id="45" name="TextBox 44">
            <a:extLst>
              <a:ext uri="{FF2B5EF4-FFF2-40B4-BE49-F238E27FC236}">
                <a16:creationId xmlns:a16="http://schemas.microsoft.com/office/drawing/2014/main" id="{162C7BED-8525-834C-B7F5-8EF9EFD64643}"/>
              </a:ext>
            </a:extLst>
          </p:cNvPr>
          <p:cNvSpPr txBox="1"/>
          <p:nvPr/>
        </p:nvSpPr>
        <p:spPr>
          <a:xfrm>
            <a:off x="3398286" y="1475482"/>
            <a:ext cx="1440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du g</a:t>
            </a:r>
            <a:r>
              <a:rPr lang="en-US" sz="1600" b="1" dirty="0">
                <a:latin typeface="Century Gothic" panose="020B0502020202020204" pitchFamily="34" charset="0"/>
              </a:rPr>
              <a:t>âteau</a:t>
            </a:r>
            <a:endParaRPr lang="en-US" sz="1600" dirty="0">
              <a:latin typeface="Century Gothic" panose="020F0302020204030204"/>
            </a:endParaRPr>
          </a:p>
        </p:txBody>
      </p:sp>
      <p:sp>
        <p:nvSpPr>
          <p:cNvPr id="46" name="TextBox 45">
            <a:extLst>
              <a:ext uri="{FF2B5EF4-FFF2-40B4-BE49-F238E27FC236}">
                <a16:creationId xmlns:a16="http://schemas.microsoft.com/office/drawing/2014/main" id="{08FA8DAC-6957-EE41-A866-05245FA4EE2D}"/>
              </a:ext>
            </a:extLst>
          </p:cNvPr>
          <p:cNvSpPr txBox="1"/>
          <p:nvPr/>
        </p:nvSpPr>
        <p:spPr>
          <a:xfrm>
            <a:off x="5021228" y="1475482"/>
            <a:ext cx="1440000"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F0302020204030204"/>
              </a:rPr>
              <a:t>some cake</a:t>
            </a:r>
          </a:p>
        </p:txBody>
      </p:sp>
      <p:sp>
        <p:nvSpPr>
          <p:cNvPr id="47" name="TextBox 46">
            <a:extLst>
              <a:ext uri="{FF2B5EF4-FFF2-40B4-BE49-F238E27FC236}">
                <a16:creationId xmlns:a16="http://schemas.microsoft.com/office/drawing/2014/main" id="{D5664934-7D9D-644D-A806-3B8084A8588F}"/>
              </a:ext>
            </a:extLst>
          </p:cNvPr>
          <p:cNvSpPr txBox="1"/>
          <p:nvPr/>
        </p:nvSpPr>
        <p:spPr>
          <a:xfrm>
            <a:off x="152400" y="2069833"/>
            <a:ext cx="657225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F0302020204030204"/>
              </a:rPr>
              <a:t>The partitive article changes to </a:t>
            </a:r>
            <a:r>
              <a:rPr lang="en-US" sz="1600" b="1" dirty="0">
                <a:latin typeface="Century Gothic" panose="020F0302020204030204"/>
              </a:rPr>
              <a:t>de</a:t>
            </a:r>
            <a:r>
              <a:rPr lang="en-US" sz="1600" dirty="0">
                <a:latin typeface="Century Gothic" panose="020F0302020204030204"/>
              </a:rPr>
              <a:t> after an expression of quantity:</a:t>
            </a:r>
          </a:p>
        </p:txBody>
      </p:sp>
      <p:sp>
        <p:nvSpPr>
          <p:cNvPr id="49" name="TextBox 48">
            <a:extLst>
              <a:ext uri="{FF2B5EF4-FFF2-40B4-BE49-F238E27FC236}">
                <a16:creationId xmlns:a16="http://schemas.microsoft.com/office/drawing/2014/main" id="{37C8602E-C534-384A-8367-4B9B640734D1}"/>
              </a:ext>
            </a:extLst>
          </p:cNvPr>
          <p:cNvSpPr txBox="1"/>
          <p:nvPr/>
        </p:nvSpPr>
        <p:spPr>
          <a:xfrm>
            <a:off x="163071" y="2676208"/>
            <a:ext cx="2520000" cy="3384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un kilo de </a:t>
            </a:r>
            <a:r>
              <a:rPr lang="en-US" sz="1600" b="1" dirty="0" err="1">
                <a:latin typeface="Century Gothic" panose="020F0302020204030204"/>
              </a:rPr>
              <a:t>viande</a:t>
            </a:r>
            <a:endParaRPr lang="en-US" sz="1600" dirty="0">
              <a:latin typeface="Century Gothic" panose="020F0302020204030204"/>
            </a:endParaRPr>
          </a:p>
        </p:txBody>
      </p:sp>
      <p:sp>
        <p:nvSpPr>
          <p:cNvPr id="50" name="TextBox 49">
            <a:extLst>
              <a:ext uri="{FF2B5EF4-FFF2-40B4-BE49-F238E27FC236}">
                <a16:creationId xmlns:a16="http://schemas.microsoft.com/office/drawing/2014/main" id="{FD0DDA61-04EA-8A44-A90C-133F5952636D}"/>
              </a:ext>
            </a:extLst>
          </p:cNvPr>
          <p:cNvSpPr txBox="1"/>
          <p:nvPr/>
        </p:nvSpPr>
        <p:spPr>
          <a:xfrm>
            <a:off x="2985325" y="2671167"/>
            <a:ext cx="2520000" cy="3384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F0302020204030204"/>
              </a:rPr>
              <a:t>a kilo of meat</a:t>
            </a:r>
          </a:p>
        </p:txBody>
      </p:sp>
      <p:sp>
        <p:nvSpPr>
          <p:cNvPr id="48" name="TextBox 47">
            <a:extLst>
              <a:ext uri="{FF2B5EF4-FFF2-40B4-BE49-F238E27FC236}">
                <a16:creationId xmlns:a16="http://schemas.microsoft.com/office/drawing/2014/main" id="{D9BA9DA7-0A41-254E-8AC5-33F9580F7FAB}"/>
              </a:ext>
            </a:extLst>
          </p:cNvPr>
          <p:cNvSpPr txBox="1"/>
          <p:nvPr/>
        </p:nvSpPr>
        <p:spPr>
          <a:xfrm>
            <a:off x="152400" y="2983620"/>
            <a:ext cx="2520000" cy="338400"/>
          </a:xfrm>
          <a:prstGeom prst="rect">
            <a:avLst/>
          </a:prstGeom>
          <a:noFill/>
        </p:spPr>
        <p:txBody>
          <a:bodyPr wrap="square">
            <a:spAutoFit/>
          </a:bodyPr>
          <a:lstStyle/>
          <a:p>
            <a:pPr lvl="0" defTabSz="914400">
              <a:defRPr/>
            </a:pPr>
            <a:r>
              <a:rPr lang="en-US" sz="1600" b="1" dirty="0" err="1">
                <a:latin typeface="Century Gothic" panose="020F0302020204030204"/>
              </a:rPr>
              <a:t>une</a:t>
            </a:r>
            <a:r>
              <a:rPr lang="en-US" sz="1600" b="1" dirty="0">
                <a:latin typeface="Century Gothic" panose="020F0302020204030204"/>
              </a:rPr>
              <a:t> </a:t>
            </a:r>
            <a:r>
              <a:rPr lang="en-US" sz="1600" b="1" dirty="0" err="1">
                <a:latin typeface="Century Gothic" panose="020F0302020204030204"/>
              </a:rPr>
              <a:t>bouteille</a:t>
            </a:r>
            <a:r>
              <a:rPr lang="en-US" sz="1600" b="1" dirty="0">
                <a:latin typeface="Century Gothic" panose="020F0302020204030204"/>
              </a:rPr>
              <a:t> </a:t>
            </a:r>
            <a:r>
              <a:rPr lang="en-US" sz="1600" b="1" dirty="0" err="1">
                <a:latin typeface="Century Gothic" panose="020F0302020204030204"/>
              </a:rPr>
              <a:t>d’huile</a:t>
            </a:r>
            <a:endParaRPr lang="en-US" sz="1600" dirty="0">
              <a:latin typeface="Century Gothic" panose="020F0302020204030204"/>
            </a:endParaRPr>
          </a:p>
        </p:txBody>
      </p:sp>
      <p:sp>
        <p:nvSpPr>
          <p:cNvPr id="51" name="TextBox 50">
            <a:extLst>
              <a:ext uri="{FF2B5EF4-FFF2-40B4-BE49-F238E27FC236}">
                <a16:creationId xmlns:a16="http://schemas.microsoft.com/office/drawing/2014/main" id="{C22AA540-083E-7E44-95BD-0C46AA0C3575}"/>
              </a:ext>
            </a:extLst>
          </p:cNvPr>
          <p:cNvSpPr txBox="1"/>
          <p:nvPr/>
        </p:nvSpPr>
        <p:spPr>
          <a:xfrm>
            <a:off x="2985325" y="3003318"/>
            <a:ext cx="2520000" cy="338400"/>
          </a:xfrm>
          <a:prstGeom prst="rect">
            <a:avLst/>
          </a:prstGeom>
          <a:noFill/>
        </p:spPr>
        <p:txBody>
          <a:bodyPr wrap="square">
            <a:spAutoFit/>
          </a:bodyPr>
          <a:lstStyle/>
          <a:p>
            <a:pPr lvl="0" defTabSz="914400">
              <a:defRPr/>
            </a:pPr>
            <a:r>
              <a:rPr lang="en-US" sz="1600" dirty="0">
                <a:latin typeface="Century Gothic" panose="020F0302020204030204"/>
              </a:rPr>
              <a:t>a bottle of oil</a:t>
            </a:r>
          </a:p>
        </p:txBody>
      </p:sp>
      <p:sp>
        <p:nvSpPr>
          <p:cNvPr id="43" name="TextBox 42">
            <a:extLst>
              <a:ext uri="{FF2B5EF4-FFF2-40B4-BE49-F238E27FC236}">
                <a16:creationId xmlns:a16="http://schemas.microsoft.com/office/drawing/2014/main" id="{0AC3F177-40A6-F746-A0DA-AD2370A721F6}"/>
              </a:ext>
            </a:extLst>
          </p:cNvPr>
          <p:cNvSpPr txBox="1"/>
          <p:nvPr/>
        </p:nvSpPr>
        <p:spPr>
          <a:xfrm>
            <a:off x="152400" y="3356570"/>
            <a:ext cx="657225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F0302020204030204"/>
              </a:rPr>
              <a:t>The partitive article also changes to de in negative sentences:</a:t>
            </a:r>
          </a:p>
        </p:txBody>
      </p:sp>
      <p:sp>
        <p:nvSpPr>
          <p:cNvPr id="52" name="TextBox 51">
            <a:extLst>
              <a:ext uri="{FF2B5EF4-FFF2-40B4-BE49-F238E27FC236}">
                <a16:creationId xmlns:a16="http://schemas.microsoft.com/office/drawing/2014/main" id="{AAF04A1A-3AF8-4143-8B8F-1DB46D0DE399}"/>
              </a:ext>
            </a:extLst>
          </p:cNvPr>
          <p:cNvSpPr txBox="1"/>
          <p:nvPr/>
        </p:nvSpPr>
        <p:spPr>
          <a:xfrm>
            <a:off x="163071" y="3703956"/>
            <a:ext cx="3600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Il </a:t>
            </a:r>
            <a:r>
              <a:rPr lang="en-US" sz="1600" b="1" dirty="0" err="1">
                <a:latin typeface="Century Gothic" panose="020F0302020204030204"/>
              </a:rPr>
              <a:t>n’y</a:t>
            </a:r>
            <a:r>
              <a:rPr lang="en-US" sz="1600" b="1" dirty="0">
                <a:latin typeface="Century Gothic" panose="020F0302020204030204"/>
              </a:rPr>
              <a:t> a pas de </a:t>
            </a:r>
            <a:r>
              <a:rPr lang="en-US" sz="1600" b="1" dirty="0" err="1">
                <a:latin typeface="Century Gothic" panose="020F0302020204030204"/>
              </a:rPr>
              <a:t>cadeaux</a:t>
            </a:r>
            <a:r>
              <a:rPr lang="en-US" sz="1600" b="1" dirty="0">
                <a:latin typeface="Century Gothic" panose="020F0302020204030204"/>
              </a:rPr>
              <a:t>.</a:t>
            </a:r>
            <a:endParaRPr lang="fr-FR" sz="1600" dirty="0"/>
          </a:p>
        </p:txBody>
      </p:sp>
      <p:sp>
        <p:nvSpPr>
          <p:cNvPr id="53" name="TextBox 52">
            <a:extLst>
              <a:ext uri="{FF2B5EF4-FFF2-40B4-BE49-F238E27FC236}">
                <a16:creationId xmlns:a16="http://schemas.microsoft.com/office/drawing/2014/main" id="{190D3338-45DD-0D4B-85A4-AA152E360BAA}"/>
              </a:ext>
            </a:extLst>
          </p:cNvPr>
          <p:cNvSpPr txBox="1"/>
          <p:nvPr/>
        </p:nvSpPr>
        <p:spPr>
          <a:xfrm>
            <a:off x="2977232" y="3711529"/>
            <a:ext cx="3600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F0302020204030204"/>
              </a:rPr>
              <a:t>There are no gifts.</a:t>
            </a:r>
            <a:endParaRPr lang="fr-FR" sz="1600" dirty="0"/>
          </a:p>
        </p:txBody>
      </p:sp>
      <p:grpSp>
        <p:nvGrpSpPr>
          <p:cNvPr id="12" name="Group 11" descr="Grey box surrounding the word Noël">
            <a:extLst>
              <a:ext uri="{FF2B5EF4-FFF2-40B4-BE49-F238E27FC236}">
                <a16:creationId xmlns:a16="http://schemas.microsoft.com/office/drawing/2014/main" id="{7126DF68-01C3-4E0F-9F20-59A391FA4791}"/>
              </a:ext>
            </a:extLst>
          </p:cNvPr>
          <p:cNvGrpSpPr/>
          <p:nvPr/>
        </p:nvGrpSpPr>
        <p:grpSpPr>
          <a:xfrm>
            <a:off x="239581" y="4216520"/>
            <a:ext cx="898886" cy="466719"/>
            <a:chOff x="239581" y="4024669"/>
            <a:chExt cx="898886" cy="466719"/>
          </a:xfrm>
        </p:grpSpPr>
        <p:sp>
          <p:nvSpPr>
            <p:cNvPr id="17" name="Rectangle 16">
              <a:extLst>
                <a:ext uri="{FF2B5EF4-FFF2-40B4-BE49-F238E27FC236}">
                  <a16:creationId xmlns:a16="http://schemas.microsoft.com/office/drawing/2014/main" id="{270340D7-75B1-4F60-A653-C09FE4E7AED5}"/>
                </a:ext>
              </a:extLst>
            </p:cNvPr>
            <p:cNvSpPr/>
            <p:nvPr/>
          </p:nvSpPr>
          <p:spPr>
            <a:xfrm>
              <a:off x="249895" y="4024669"/>
              <a:ext cx="888572" cy="46671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Title 3">
              <a:extLst>
                <a:ext uri="{FF2B5EF4-FFF2-40B4-BE49-F238E27FC236}">
                  <a16:creationId xmlns:a16="http://schemas.microsoft.com/office/drawing/2014/main" id="{976F8530-397F-443C-8532-74302A6187E5}"/>
                </a:ext>
              </a:extLst>
            </p:cNvPr>
            <p:cNvSpPr txBox="1">
              <a:spLocks/>
            </p:cNvSpPr>
            <p:nvPr/>
          </p:nvSpPr>
          <p:spPr>
            <a:xfrm>
              <a:off x="239581" y="4063957"/>
              <a:ext cx="888573" cy="4258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Noël</a:t>
              </a:r>
              <a:endParaRPr lang="en-US" sz="2000" kern="0" dirty="0">
                <a:solidFill>
                  <a:schemeClr val="bg1"/>
                </a:solidFill>
              </a:endParaRPr>
            </a:p>
          </p:txBody>
        </p:sp>
      </p:grpSp>
      <p:sp>
        <p:nvSpPr>
          <p:cNvPr id="20" name="Rectangle 19">
            <a:extLst>
              <a:ext uri="{FF2B5EF4-FFF2-40B4-BE49-F238E27FC236}">
                <a16:creationId xmlns:a16="http://schemas.microsoft.com/office/drawing/2014/main" id="{41ED7D32-EA57-4135-917B-E569881AD9D4}"/>
              </a:ext>
            </a:extLst>
          </p:cNvPr>
          <p:cNvSpPr/>
          <p:nvPr/>
        </p:nvSpPr>
        <p:spPr>
          <a:xfrm>
            <a:off x="5068466" y="421652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graphicFrame>
        <p:nvGraphicFramePr>
          <p:cNvPr id="31" name="Table 30">
            <a:extLst>
              <a:ext uri="{FF2B5EF4-FFF2-40B4-BE49-F238E27FC236}">
                <a16:creationId xmlns:a16="http://schemas.microsoft.com/office/drawing/2014/main" id="{FC7D34F2-CDDA-8B48-80F3-2C91ACB07BB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43748422"/>
              </p:ext>
            </p:extLst>
          </p:nvPr>
        </p:nvGraphicFramePr>
        <p:xfrm>
          <a:off x="266003" y="4856386"/>
          <a:ext cx="797537" cy="402336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3763689659"/>
                    </a:ext>
                  </a:extLst>
                </a:gridCol>
              </a:tblGrid>
              <a:tr h="280428">
                <a:tc>
                  <a:txBody>
                    <a:bodyPr/>
                    <a:lstStyle/>
                    <a:p>
                      <a:pPr algn="ct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8821216"/>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4074369"/>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6547814"/>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1332953"/>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3379199"/>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1606768"/>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5482957"/>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5828882"/>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other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7028584"/>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612125"/>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0506628"/>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85685032"/>
                  </a:ext>
                </a:extLst>
              </a:tr>
            </a:tbl>
          </a:graphicData>
        </a:graphic>
      </p:graphicFrame>
      <p:graphicFrame>
        <p:nvGraphicFramePr>
          <p:cNvPr id="32" name="Table 31">
            <a:extLst>
              <a:ext uri="{FF2B5EF4-FFF2-40B4-BE49-F238E27FC236}">
                <a16:creationId xmlns:a16="http://schemas.microsoft.com/office/drawing/2014/main" id="{3699B80C-50F0-4241-B907-78DA09B96B05}"/>
              </a:ext>
            </a:extLst>
          </p:cNvPr>
          <p:cNvGraphicFramePr>
            <a:graphicFrameLocks noGrp="1"/>
          </p:cNvGraphicFramePr>
          <p:nvPr>
            <p:extLst>
              <p:ext uri="{D42A27DB-BD31-4B8C-83A1-F6EECF244321}">
                <p14:modId xmlns:p14="http://schemas.microsoft.com/office/powerpoint/2010/main" val="2931043356"/>
              </p:ext>
            </p:extLst>
          </p:nvPr>
        </p:nvGraphicFramePr>
        <p:xfrm>
          <a:off x="949870" y="4834786"/>
          <a:ext cx="3935818" cy="4049280"/>
        </p:xfrm>
        <a:graphic>
          <a:graphicData uri="http://schemas.openxmlformats.org/drawingml/2006/table">
            <a:tbl>
              <a:tblPr>
                <a:tableStyleId>{5940675A-B579-460E-94D1-54222C63F5DA}</a:tableStyleId>
              </a:tblPr>
              <a:tblGrid>
                <a:gridCol w="1457754">
                  <a:extLst>
                    <a:ext uri="{9D8B030D-6E8A-4147-A177-3AD203B41FA5}">
                      <a16:colId xmlns:a16="http://schemas.microsoft.com/office/drawing/2014/main" val="2576834893"/>
                    </a:ext>
                  </a:extLst>
                </a:gridCol>
                <a:gridCol w="2478064">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err="1">
                          <a:solidFill>
                            <a:srgbClr val="000000"/>
                          </a:solidFill>
                          <a:effectLst/>
                          <a:latin typeface="Century Gothic" panose="020B0502020202020204" pitchFamily="34" charset="0"/>
                        </a:rPr>
                        <a:t>contenir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contain, containing</a:t>
                      </a:r>
                    </a:p>
                  </a:txBody>
                  <a:tcPr marL="72000" marR="0" marT="46800" marB="46800" anchor="b"/>
                </a:tc>
                <a:extLst>
                  <a:ext uri="{0D108BD9-81ED-4DB2-BD59-A6C34878D82A}">
                    <a16:rowId xmlns:a16="http://schemas.microsoft.com/office/drawing/2014/main" val="400716698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l’air</a:t>
                      </a:r>
                      <a:r>
                        <a:rPr lang="en-GB" sz="1600" b="0" i="0" u="none" strike="noStrike" dirty="0">
                          <a:solidFill>
                            <a:srgbClr val="000000"/>
                          </a:solidFill>
                          <a:effectLst/>
                          <a:latin typeface="Century Gothic" panose="020B0502020202020204" pitchFamily="34" charset="0"/>
                        </a:rPr>
                        <a:t> (m.)</a:t>
                      </a:r>
                    </a:p>
                  </a:txBody>
                  <a:tcPr marL="72000" marR="0" marT="46800" marB="46800" anchor="b"/>
                </a:tc>
                <a:tc>
                  <a:txBody>
                    <a:bodyPr/>
                    <a:lstStyle/>
                    <a:p>
                      <a:pPr algn="l" fontAlgn="b"/>
                      <a:r>
                        <a:rPr lang="en-GB" sz="1600" b="0" i="0" u="none" strike="noStrike">
                          <a:solidFill>
                            <a:srgbClr val="000000"/>
                          </a:solidFill>
                          <a:effectLst/>
                          <a:latin typeface="Century Gothic" panose="020B0502020202020204" pitchFamily="34" charset="0"/>
                        </a:rPr>
                        <a:t>atmosphere, feeling</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141838412"/>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bonheur</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happiness</a:t>
                      </a:r>
                    </a:p>
                  </a:txBody>
                  <a:tcPr marL="72000" marR="0" marT="46800" marB="46800" anchor="b"/>
                </a:tc>
                <a:extLst>
                  <a:ext uri="{0D108BD9-81ED-4DB2-BD59-A6C34878D82A}">
                    <a16:rowId xmlns:a16="http://schemas.microsoft.com/office/drawing/2014/main" val="1683749526"/>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symbole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symbol</a:t>
                      </a:r>
                    </a:p>
                  </a:txBody>
                  <a:tcPr marL="72000" marR="0" marT="46800" marB="46800" anchor="b"/>
                </a:tc>
                <a:extLst>
                  <a:ext uri="{0D108BD9-81ED-4DB2-BD59-A6C34878D82A}">
                    <a16:rowId xmlns:a16="http://schemas.microsoft.com/office/drawing/2014/main" val="302955281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souvenir</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memory</a:t>
                      </a:r>
                    </a:p>
                  </a:txBody>
                  <a:tcPr marL="72000" marR="0" marT="46800" marB="46800" anchor="b"/>
                </a:tc>
                <a:extLst>
                  <a:ext uri="{0D108BD9-81ED-4DB2-BD59-A6C34878D82A}">
                    <a16:rowId xmlns:a16="http://schemas.microsoft.com/office/drawing/2014/main" val="3491161878"/>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vent</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wind</a:t>
                      </a:r>
                    </a:p>
                  </a:txBody>
                  <a:tcPr marL="72000" marR="0" marT="46800" marB="46800" anchor="b"/>
                </a:tc>
                <a:extLst>
                  <a:ext uri="{0D108BD9-81ED-4DB2-BD59-A6C34878D82A}">
                    <a16:rowId xmlns:a16="http://schemas.microsoft.com/office/drawing/2014/main" val="977986458"/>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fort</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strong</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long, longue</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long</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vers</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towards</a:t>
                      </a:r>
                    </a:p>
                  </a:txBody>
                  <a:tcPr marL="72000" marR="0" marT="46800" marB="46800" anchor="b"/>
                </a:tc>
                <a:extLst>
                  <a:ext uri="{0D108BD9-81ED-4DB2-BD59-A6C34878D82A}">
                    <a16:rowId xmlns:a16="http://schemas.microsoft.com/office/drawing/2014/main" val="409157262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l’Afrique</a:t>
                      </a:r>
                      <a:r>
                        <a:rPr lang="en-GB" sz="1600" b="0" i="0" u="none" strike="noStrike" dirty="0">
                          <a:solidFill>
                            <a:srgbClr val="000000"/>
                          </a:solidFill>
                          <a:effectLst/>
                          <a:latin typeface="Century Gothic" panose="020B0502020202020204" pitchFamily="34" charset="0"/>
                        </a:rPr>
                        <a:t> (f.)</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Africa</a:t>
                      </a:r>
                    </a:p>
                  </a:txBody>
                  <a:tcPr marL="72000" marR="0" marT="46800" marB="46800" anchor="b"/>
                </a:tc>
                <a:extLst>
                  <a:ext uri="{0D108BD9-81ED-4DB2-BD59-A6C34878D82A}">
                    <a16:rowId xmlns:a16="http://schemas.microsoft.com/office/drawing/2014/main" val="106122761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l’Asie</a:t>
                      </a:r>
                      <a:r>
                        <a:rPr lang="en-GB" sz="1600" b="0" i="0" u="none" strike="noStrike" dirty="0">
                          <a:solidFill>
                            <a:srgbClr val="000000"/>
                          </a:solidFill>
                          <a:effectLst/>
                          <a:latin typeface="Century Gothic" panose="020B0502020202020204" pitchFamily="34" charset="0"/>
                        </a:rPr>
                        <a:t> (f.)</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Asia</a:t>
                      </a:r>
                    </a:p>
                  </a:txBody>
                  <a:tcPr marL="72000" marR="0" marT="46800" marB="46800" anchor="b"/>
                </a:tc>
                <a:extLst>
                  <a:ext uri="{0D108BD9-81ED-4DB2-BD59-A6C34878D82A}">
                    <a16:rowId xmlns:a16="http://schemas.microsoft.com/office/drawing/2014/main" val="267830444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l’Europe</a:t>
                      </a:r>
                      <a:r>
                        <a:rPr lang="en-GB" sz="1600" b="0" i="0" u="none" strike="noStrike" dirty="0">
                          <a:solidFill>
                            <a:srgbClr val="000000"/>
                          </a:solidFill>
                          <a:effectLst/>
                          <a:latin typeface="Century Gothic" panose="020B0502020202020204" pitchFamily="34" charset="0"/>
                        </a:rPr>
                        <a:t> (f.)</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Europe</a:t>
                      </a:r>
                    </a:p>
                  </a:txBody>
                  <a:tcPr marL="72000" marR="0" marT="46800" marB="46800" anchor="b"/>
                </a:tc>
                <a:extLst>
                  <a:ext uri="{0D108BD9-81ED-4DB2-BD59-A6C34878D82A}">
                    <a16:rowId xmlns:a16="http://schemas.microsoft.com/office/drawing/2014/main" val="3879099073"/>
                  </a:ext>
                </a:extLst>
              </a:tr>
            </a:tbl>
          </a:graphicData>
        </a:graphic>
      </p:graphicFrame>
      <p:sp>
        <p:nvSpPr>
          <p:cNvPr id="21" name="Rounded Rectangle 25">
            <a:extLst>
              <a:ext uri="{FF2B5EF4-FFF2-40B4-BE49-F238E27FC236}">
                <a16:creationId xmlns:a16="http://schemas.microsoft.com/office/drawing/2014/main" id="{D1146D5C-B1F4-4BCB-AB7B-6BF15C07E026}"/>
              </a:ext>
            </a:extLst>
          </p:cNvPr>
          <p:cNvSpPr/>
          <p:nvPr/>
        </p:nvSpPr>
        <p:spPr>
          <a:xfrm>
            <a:off x="5034749" y="4851165"/>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9.1.1.2 &amp; 8.3.2.7</a:t>
            </a:r>
          </a:p>
        </p:txBody>
      </p:sp>
      <p:pic>
        <p:nvPicPr>
          <p:cNvPr id="23" name="Picture 22" descr="QR code for 9.1.2.7 vocabulary Quizlet">
            <a:extLst>
              <a:ext uri="{FF2B5EF4-FFF2-40B4-BE49-F238E27FC236}">
                <a16:creationId xmlns:a16="http://schemas.microsoft.com/office/drawing/2014/main" id="{2C6B3CD4-D167-442E-B1F7-2E3F2BE0B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638" y="5900268"/>
            <a:ext cx="1315837" cy="1315837"/>
          </a:xfrm>
          <a:prstGeom prst="rect">
            <a:avLst/>
          </a:prstGeom>
        </p:spPr>
      </p:pic>
      <p:pic>
        <p:nvPicPr>
          <p:cNvPr id="24" name="Picture 23" descr="Hannukah candlestick">
            <a:extLst>
              <a:ext uri="{FF2B5EF4-FFF2-40B4-BE49-F238E27FC236}">
                <a16:creationId xmlns:a16="http://schemas.microsoft.com/office/drawing/2014/main" id="{0B2FBBF4-FCF7-43DB-A1E6-9618C04DE8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93738" y="7216105"/>
            <a:ext cx="1005638" cy="1050789"/>
          </a:xfrm>
          <a:prstGeom prst="rect">
            <a:avLst/>
          </a:prstGeom>
        </p:spPr>
      </p:pic>
      <p:sp>
        <p:nvSpPr>
          <p:cNvPr id="30" name="Slide Number Placeholder 1">
            <a:extLst>
              <a:ext uri="{FF2B5EF4-FFF2-40B4-BE49-F238E27FC236}">
                <a16:creationId xmlns:a16="http://schemas.microsoft.com/office/drawing/2014/main" id="{D644F8AC-4302-1E4E-B6D9-0D47CC9589CC}"/>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42</a:t>
            </a:r>
          </a:p>
        </p:txBody>
      </p:sp>
      <p:pic>
        <p:nvPicPr>
          <p:cNvPr id="35" name="Picture 34">
            <a:extLst>
              <a:ext uri="{FF2B5EF4-FFF2-40B4-BE49-F238E27FC236}">
                <a16:creationId xmlns:a16="http://schemas.microsoft.com/office/drawing/2014/main" id="{B17DDE19-5184-5848-9726-6FE76FEA3F68}"/>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80245" y="1347919"/>
            <a:ext cx="955278" cy="682626"/>
          </a:xfrm>
          <a:prstGeom prst="rect">
            <a:avLst/>
          </a:prstGeom>
        </p:spPr>
      </p:pic>
      <p:pic>
        <p:nvPicPr>
          <p:cNvPr id="36" name="Picture 35">
            <a:extLst>
              <a:ext uri="{FF2B5EF4-FFF2-40B4-BE49-F238E27FC236}">
                <a16:creationId xmlns:a16="http://schemas.microsoft.com/office/drawing/2014/main" id="{C9AA1DA7-FCA2-2E41-917D-BD98F46528A5}"/>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696" r="51514" b="5678"/>
          <a:stretch/>
        </p:blipFill>
        <p:spPr>
          <a:xfrm>
            <a:off x="4659892" y="1400378"/>
            <a:ext cx="529981" cy="567455"/>
          </a:xfrm>
          <a:prstGeom prst="rect">
            <a:avLst/>
          </a:prstGeom>
        </p:spPr>
      </p:pic>
      <p:pic>
        <p:nvPicPr>
          <p:cNvPr id="37" name="Picture 8">
            <a:extLst>
              <a:ext uri="{FF2B5EF4-FFF2-40B4-BE49-F238E27FC236}">
                <a16:creationId xmlns:a16="http://schemas.microsoft.com/office/drawing/2014/main" id="{5CD44E7A-5F48-434B-904E-E2E6EA4227A9}"/>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0800" y="2709147"/>
            <a:ext cx="72643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528FEB1E-FB52-0347-8907-11016314A825}"/>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653876" y="2618239"/>
            <a:ext cx="442361" cy="767238"/>
          </a:xfrm>
          <a:prstGeom prst="rect">
            <a:avLst/>
          </a:prstGeom>
        </p:spPr>
      </p:pic>
      <p:grpSp>
        <p:nvGrpSpPr>
          <p:cNvPr id="39" name="Group 38">
            <a:extLst>
              <a:ext uri="{FF2B5EF4-FFF2-40B4-BE49-F238E27FC236}">
                <a16:creationId xmlns:a16="http://schemas.microsoft.com/office/drawing/2014/main" id="{A82A359C-A86C-A24C-B06A-66D4AA1FAF12}"/>
              </a:ext>
              <a:ext uri="{C183D7F6-B498-43B3-948B-1728B52AA6E4}">
                <adec:decorative xmlns:adec="http://schemas.microsoft.com/office/drawing/2017/decorative" val="1"/>
              </a:ext>
            </a:extLst>
          </p:cNvPr>
          <p:cNvGrpSpPr>
            <a:grpSpLocks noChangeAspect="1"/>
          </p:cNvGrpSpPr>
          <p:nvPr/>
        </p:nvGrpSpPr>
        <p:grpSpPr>
          <a:xfrm>
            <a:off x="2517158" y="3982547"/>
            <a:ext cx="1138741" cy="683244"/>
            <a:chOff x="9400815" y="4909438"/>
            <a:chExt cx="2608922" cy="1565353"/>
          </a:xfrm>
        </p:grpSpPr>
        <p:pic>
          <p:nvPicPr>
            <p:cNvPr id="40" name="Picture 39">
              <a:extLst>
                <a:ext uri="{FF2B5EF4-FFF2-40B4-BE49-F238E27FC236}">
                  <a16:creationId xmlns:a16="http://schemas.microsoft.com/office/drawing/2014/main" id="{5DA572C2-09A7-C347-A220-8DA9E90619AD}"/>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00815" y="4909438"/>
              <a:ext cx="2608922" cy="1565353"/>
            </a:xfrm>
            <a:prstGeom prst="rect">
              <a:avLst/>
            </a:prstGeom>
          </p:spPr>
        </p:pic>
        <p:pic>
          <p:nvPicPr>
            <p:cNvPr id="41" name="Picture 40" descr="red cross">
              <a:extLst>
                <a:ext uri="{FF2B5EF4-FFF2-40B4-BE49-F238E27FC236}">
                  <a16:creationId xmlns:a16="http://schemas.microsoft.com/office/drawing/2014/main" id="{DCF99169-B957-E54F-8809-A52306F4EF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5203" y="5542152"/>
              <a:ext cx="784502" cy="894686"/>
            </a:xfrm>
            <a:prstGeom prst="rect">
              <a:avLst/>
            </a:prstGeom>
          </p:spPr>
        </p:pic>
      </p:grpSp>
    </p:spTree>
    <p:extLst>
      <p:ext uri="{BB962C8B-B14F-4D97-AF65-F5344CB8AC3E}">
        <p14:creationId xmlns:p14="http://schemas.microsoft.com/office/powerpoint/2010/main" val="1559299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BC2009-8AF3-46EC-A3C7-94E8EC30037A}"/>
              </a:ext>
            </a:extLst>
          </p:cNvPr>
          <p:cNvSpPr>
            <a:spLocks noGrp="1"/>
          </p:cNvSpPr>
          <p:nvPr>
            <p:ph type="title" idx="4294967295"/>
          </p:nvPr>
        </p:nvSpPr>
        <p:spPr>
          <a:xfrm>
            <a:off x="484782" y="-1263431"/>
            <a:ext cx="6172200" cy="1524000"/>
          </a:xfrm>
        </p:spPr>
        <p:txBody>
          <a:bodyPr/>
          <a:lstStyle/>
          <a:p>
            <a:r>
              <a:rPr lang="fr-FR" dirty="0"/>
              <a:t>T1.2 Semaine</a:t>
            </a:r>
            <a:r>
              <a:rPr lang="fr-FR" baseline="0" dirty="0"/>
              <a:t> 1</a:t>
            </a:r>
            <a:endParaRPr lang="fr-FR" dirty="0"/>
          </a:p>
        </p:txBody>
      </p:sp>
      <p:sp>
        <p:nvSpPr>
          <p:cNvPr id="9" name="Rectangle 8" descr="Grey box surrounding the text">
            <a:extLst>
              <a:ext uri="{FF2B5EF4-FFF2-40B4-BE49-F238E27FC236}">
                <a16:creationId xmlns:a16="http://schemas.microsoft.com/office/drawing/2014/main" id="{CE1429BB-6AF2-428C-BC10-23DF719E4EB9}"/>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3250396C-DC3E-4B8B-B5A6-7A8848062071}"/>
              </a:ext>
            </a:extLst>
          </p:cNvPr>
          <p:cNvSpPr txBox="1">
            <a:spLocks/>
          </p:cNvSpPr>
          <p:nvPr/>
        </p:nvSpPr>
        <p:spPr>
          <a:xfrm>
            <a:off x="173313" y="142855"/>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T2.1 </a:t>
            </a:r>
            <a:r>
              <a:rPr lang="fr-FR" sz="2000" b="1" kern="0" dirty="0">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1</a:t>
            </a:r>
            <a:endParaRPr lang="en-US" sz="2000" kern="0" dirty="0">
              <a:solidFill>
                <a:schemeClr val="bg1"/>
              </a:solidFill>
            </a:endParaRPr>
          </a:p>
        </p:txBody>
      </p:sp>
      <p:sp>
        <p:nvSpPr>
          <p:cNvPr id="51" name="Rectangle 50">
            <a:extLst>
              <a:ext uri="{FF2B5EF4-FFF2-40B4-BE49-F238E27FC236}">
                <a16:creationId xmlns:a16="http://schemas.microsoft.com/office/drawing/2014/main" id="{F3F1420F-AEA4-41B6-8F76-A1644A051E8E}"/>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a:solidFill>
                  <a:srgbClr val="000000"/>
                </a:solidFill>
                <a:latin typeface="Century Gothic" panose="020B0502020202020204" pitchFamily="34" charset="0"/>
              </a:rPr>
              <a:t>Grammaire</a:t>
            </a:r>
          </a:p>
        </p:txBody>
      </p:sp>
      <p:sp>
        <p:nvSpPr>
          <p:cNvPr id="71" name="Title 20">
            <a:extLst>
              <a:ext uri="{FF2B5EF4-FFF2-40B4-BE49-F238E27FC236}">
                <a16:creationId xmlns:a16="http://schemas.microsoft.com/office/drawing/2014/main" id="{B398C830-2A62-44C1-A2F3-855D2A70C8C5}"/>
              </a:ext>
            </a:extLst>
          </p:cNvPr>
          <p:cNvSpPr txBox="1">
            <a:spLocks/>
          </p:cNvSpPr>
          <p:nvPr/>
        </p:nvSpPr>
        <p:spPr bwMode="auto">
          <a:xfrm>
            <a:off x="57873" y="737705"/>
            <a:ext cx="3321000" cy="27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Perfect tense forms</a:t>
            </a:r>
            <a:endParaRPr lang="fr-FR" kern="0" dirty="0"/>
          </a:p>
        </p:txBody>
      </p:sp>
      <p:sp>
        <p:nvSpPr>
          <p:cNvPr id="52" name="Google Shape;358;p8">
            <a:extLst>
              <a:ext uri="{FF2B5EF4-FFF2-40B4-BE49-F238E27FC236}">
                <a16:creationId xmlns:a16="http://schemas.microsoft.com/office/drawing/2014/main" id="{A5877A64-4DD2-469E-8908-05122B8EA578}"/>
              </a:ext>
            </a:extLst>
          </p:cNvPr>
          <p:cNvSpPr txBox="1"/>
          <p:nvPr/>
        </p:nvSpPr>
        <p:spPr>
          <a:xfrm>
            <a:off x="57873" y="1016854"/>
            <a:ext cx="617487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US" sz="1600" b="1" dirty="0">
                <a:latin typeface="Century Gothic" panose="020B0502020202020204" pitchFamily="34" charset="0"/>
                <a:ea typeface="Century Gothic"/>
                <a:cs typeface="Century Gothic"/>
                <a:sym typeface="Century Gothic"/>
              </a:rPr>
              <a:t>Verbs</a:t>
            </a:r>
            <a:r>
              <a:rPr lang="en-US" sz="1600" dirty="0">
                <a:latin typeface="Century Gothic" panose="020B0502020202020204" pitchFamily="34" charset="0"/>
                <a:ea typeface="Century Gothic"/>
                <a:cs typeface="Century Gothic"/>
                <a:sym typeface="Century Gothic"/>
              </a:rPr>
              <a:t> in the </a:t>
            </a:r>
            <a:r>
              <a:rPr lang="en-US" sz="1600" b="1" dirty="0">
                <a:latin typeface="Century Gothic" panose="020B0502020202020204" pitchFamily="34" charset="0"/>
                <a:ea typeface="Century Gothic"/>
                <a:cs typeface="Century Gothic"/>
                <a:sym typeface="Century Gothic"/>
              </a:rPr>
              <a:t>perfect tense </a:t>
            </a:r>
            <a:r>
              <a:rPr lang="en-US" sz="1600" dirty="0">
                <a:latin typeface="Century Gothic" panose="020B0502020202020204" pitchFamily="34" charset="0"/>
                <a:ea typeface="Century Gothic"/>
                <a:cs typeface="Century Gothic"/>
                <a:sym typeface="Century Gothic"/>
              </a:rPr>
              <a:t>tell us what happened in the </a:t>
            </a:r>
            <a:r>
              <a:rPr lang="en-US" sz="1600" b="1" dirty="0">
                <a:latin typeface="Century Gothic" panose="020B0502020202020204" pitchFamily="34" charset="0"/>
                <a:ea typeface="Century Gothic"/>
                <a:cs typeface="Century Gothic"/>
                <a:sym typeface="Century Gothic"/>
              </a:rPr>
              <a:t>past</a:t>
            </a:r>
            <a:r>
              <a:rPr lang="en-US" sz="1600" dirty="0">
                <a:latin typeface="Century Gothic" panose="020B0502020202020204" pitchFamily="34" charset="0"/>
                <a:ea typeface="Century Gothic"/>
                <a:cs typeface="Century Gothic"/>
                <a:sym typeface="Century Gothic"/>
              </a:rPr>
              <a:t>.</a:t>
            </a:r>
            <a:endParaRPr sz="1600" dirty="0">
              <a:latin typeface="Century Gothic" panose="020B0502020202020204" pitchFamily="34" charset="0"/>
              <a:ea typeface="Century Gothic"/>
              <a:cs typeface="Century Gothic"/>
              <a:sym typeface="Century Gothic"/>
            </a:endParaRPr>
          </a:p>
        </p:txBody>
      </p:sp>
      <p:sp>
        <p:nvSpPr>
          <p:cNvPr id="70" name="Google Shape;379;p8">
            <a:extLst>
              <a:ext uri="{FF2B5EF4-FFF2-40B4-BE49-F238E27FC236}">
                <a16:creationId xmlns:a16="http://schemas.microsoft.com/office/drawing/2014/main" id="{3494CE8D-769C-4FD1-90BD-2D3AED5D45E8}"/>
              </a:ext>
            </a:extLst>
          </p:cNvPr>
          <p:cNvSpPr txBox="1"/>
          <p:nvPr/>
        </p:nvSpPr>
        <p:spPr>
          <a:xfrm>
            <a:off x="57871" y="1279287"/>
            <a:ext cx="6628791"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US" sz="1600" dirty="0">
                <a:latin typeface="Century Gothic" panose="020B0502020202020204" pitchFamily="34" charset="0"/>
                <a:ea typeface="Century Gothic"/>
                <a:cs typeface="Century Gothic"/>
                <a:sym typeface="Century Gothic"/>
              </a:rPr>
              <a:t>To form the perfect tense, you need </a:t>
            </a:r>
            <a:r>
              <a:rPr lang="en-US" sz="1600" b="1" dirty="0">
                <a:latin typeface="Century Gothic" panose="020B0502020202020204" pitchFamily="34" charset="0"/>
                <a:ea typeface="Century Gothic"/>
                <a:cs typeface="Century Gothic"/>
                <a:sym typeface="Century Gothic"/>
              </a:rPr>
              <a:t>present tense of </a:t>
            </a:r>
            <a:r>
              <a:rPr lang="fr-FR" sz="1600" b="1" dirty="0">
                <a:latin typeface="Century Gothic" panose="020B0502020202020204" pitchFamily="34" charset="0"/>
                <a:ea typeface="Century Gothic"/>
                <a:cs typeface="Century Gothic"/>
                <a:sym typeface="Century Gothic"/>
              </a:rPr>
              <a:t>avoir</a:t>
            </a:r>
            <a:r>
              <a:rPr lang="en-US" sz="1600" b="1" dirty="0">
                <a:latin typeface="Century Gothic" panose="020B0502020202020204" pitchFamily="34" charset="0"/>
                <a:ea typeface="Century Gothic"/>
                <a:cs typeface="Century Gothic"/>
                <a:sym typeface="Century Gothic"/>
              </a:rPr>
              <a:t> + past participle.</a:t>
            </a:r>
            <a:endParaRPr sz="1600" dirty="0">
              <a:latin typeface="Century Gothic" panose="020B0502020202020204" pitchFamily="34" charset="0"/>
              <a:ea typeface="Century Gothic"/>
              <a:cs typeface="Century Gothic"/>
              <a:sym typeface="Century Gothic"/>
            </a:endParaRPr>
          </a:p>
        </p:txBody>
      </p:sp>
      <p:sp>
        <p:nvSpPr>
          <p:cNvPr id="69" name="Google Shape;375;p8">
            <a:extLst>
              <a:ext uri="{FF2B5EF4-FFF2-40B4-BE49-F238E27FC236}">
                <a16:creationId xmlns:a16="http://schemas.microsoft.com/office/drawing/2014/main" id="{AC2EF393-155E-4848-B8B5-7265E028BAA2}"/>
              </a:ext>
            </a:extLst>
          </p:cNvPr>
          <p:cNvSpPr txBox="1"/>
          <p:nvPr/>
        </p:nvSpPr>
        <p:spPr>
          <a:xfrm>
            <a:off x="57871" y="1876818"/>
            <a:ext cx="627268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dirty="0">
                <a:latin typeface="Century Gothic" panose="020B0502020202020204" pitchFamily="34" charset="0"/>
                <a:ea typeface="Century Gothic"/>
                <a:cs typeface="Century Gothic"/>
                <a:sym typeface="Century Gothic"/>
              </a:rPr>
              <a:t>avoir:	</a:t>
            </a:r>
            <a:r>
              <a:rPr lang="fr-FR" sz="1600" dirty="0">
                <a:latin typeface="Century Gothic" panose="020B0502020202020204" pitchFamily="34" charset="0"/>
                <a:ea typeface="Century Gothic"/>
                <a:cs typeface="Century Gothic"/>
                <a:sym typeface="Century Gothic"/>
              </a:rPr>
              <a:t>j’ai				tu as			il/elle/on a</a:t>
            </a:r>
            <a:endParaRPr lang="fr-FR" sz="1600" dirty="0">
              <a:latin typeface="Century Gothic" panose="020B0502020202020204" pitchFamily="34" charset="0"/>
            </a:endParaRPr>
          </a:p>
          <a:p>
            <a:pPr marL="0" marR="0" lvl="0" indent="0" algn="l" rtl="0">
              <a:lnSpc>
                <a:spcPct val="100000"/>
              </a:lnSpc>
              <a:spcBef>
                <a:spcPts val="0"/>
              </a:spcBef>
              <a:spcAft>
                <a:spcPts val="0"/>
              </a:spcAft>
              <a:buClr>
                <a:srgbClr val="1F3864"/>
              </a:buClr>
              <a:buSzPts val="2400"/>
              <a:buFont typeface="Century Gothic"/>
              <a:buNone/>
            </a:pPr>
            <a:r>
              <a:rPr lang="fr-FR" sz="1600" dirty="0">
                <a:latin typeface="Century Gothic" panose="020B0502020202020204" pitchFamily="34" charset="0"/>
                <a:ea typeface="Century Gothic"/>
                <a:cs typeface="Century Gothic"/>
                <a:sym typeface="Century Gothic"/>
              </a:rPr>
              <a:t>		nous avons		vous avez		ils/elles ont</a:t>
            </a:r>
          </a:p>
        </p:txBody>
      </p:sp>
      <p:sp>
        <p:nvSpPr>
          <p:cNvPr id="53" name="Google Shape;359;p8">
            <a:extLst>
              <a:ext uri="{FF2B5EF4-FFF2-40B4-BE49-F238E27FC236}">
                <a16:creationId xmlns:a16="http://schemas.microsoft.com/office/drawing/2014/main" id="{50B49EE9-4C4A-45E0-8847-4B7D99A5C22A}"/>
              </a:ext>
            </a:extLst>
          </p:cNvPr>
          <p:cNvSpPr txBox="1"/>
          <p:nvPr/>
        </p:nvSpPr>
        <p:spPr>
          <a:xfrm>
            <a:off x="53313" y="2436810"/>
            <a:ext cx="627724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US" sz="1600" b="1" dirty="0">
                <a:latin typeface="Century Gothic" panose="020B0502020202020204" pitchFamily="34" charset="0"/>
                <a:ea typeface="Century Gothic"/>
                <a:cs typeface="Century Gothic"/>
                <a:sym typeface="Century Gothic"/>
              </a:rPr>
              <a:t>past participles:</a:t>
            </a:r>
            <a:endParaRPr sz="1600" dirty="0">
              <a:latin typeface="Century Gothic" panose="020B0502020202020204" pitchFamily="34" charset="0"/>
            </a:endParaRPr>
          </a:p>
        </p:txBody>
      </p:sp>
      <p:sp>
        <p:nvSpPr>
          <p:cNvPr id="54" name="Google Shape;360;p8">
            <a:extLst>
              <a:ext uri="{FF2B5EF4-FFF2-40B4-BE49-F238E27FC236}">
                <a16:creationId xmlns:a16="http://schemas.microsoft.com/office/drawing/2014/main" id="{010C61C2-279F-442B-B431-A8FD4329984F}"/>
              </a:ext>
            </a:extLst>
          </p:cNvPr>
          <p:cNvSpPr txBox="1"/>
          <p:nvPr/>
        </p:nvSpPr>
        <p:spPr>
          <a:xfrm>
            <a:off x="57871" y="2764400"/>
            <a:ext cx="348081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US" sz="1600" b="1" dirty="0">
                <a:latin typeface="Century Gothic" panose="020B0502020202020204" pitchFamily="34" charset="0"/>
                <a:ea typeface="Century Gothic"/>
                <a:cs typeface="Century Gothic"/>
                <a:sym typeface="Century Gothic"/>
              </a:rPr>
              <a:t>-ER </a:t>
            </a:r>
            <a:r>
              <a:rPr lang="en-US" sz="1600" dirty="0">
                <a:latin typeface="Century Gothic" panose="020B0502020202020204" pitchFamily="34" charset="0"/>
                <a:ea typeface="Century Gothic"/>
                <a:cs typeface="Century Gothic"/>
                <a:sym typeface="Century Gothic"/>
              </a:rPr>
              <a:t>verbs: </a:t>
            </a:r>
            <a:r>
              <a:rPr lang="en-US" sz="1600" b="1" dirty="0">
                <a:latin typeface="Century Gothic" panose="020B0502020202020204" pitchFamily="34" charset="0"/>
                <a:ea typeface="Century Gothic"/>
                <a:cs typeface="Century Gothic"/>
                <a:sym typeface="Century Gothic"/>
              </a:rPr>
              <a:t>stem +é</a:t>
            </a:r>
            <a:endParaRPr sz="1600" dirty="0">
              <a:latin typeface="Century Gothic" panose="020B0502020202020204" pitchFamily="34" charset="0"/>
            </a:endParaRPr>
          </a:p>
        </p:txBody>
      </p:sp>
      <p:sp>
        <p:nvSpPr>
          <p:cNvPr id="55" name="Google Shape;361;p8">
            <a:extLst>
              <a:ext uri="{FF2B5EF4-FFF2-40B4-BE49-F238E27FC236}">
                <a16:creationId xmlns:a16="http://schemas.microsoft.com/office/drawing/2014/main" id="{322850C7-1C97-443A-A55F-3A617AA64B26}"/>
              </a:ext>
            </a:extLst>
          </p:cNvPr>
          <p:cNvSpPr txBox="1"/>
          <p:nvPr/>
        </p:nvSpPr>
        <p:spPr>
          <a:xfrm>
            <a:off x="3322205" y="2764400"/>
            <a:ext cx="178289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latin typeface="Century Gothic"/>
                <a:ea typeface="Century Gothic"/>
                <a:cs typeface="Century Gothic"/>
                <a:sym typeface="Century Gothic"/>
              </a:rPr>
              <a:t>e.g. visiter</a:t>
            </a:r>
          </a:p>
        </p:txBody>
      </p:sp>
      <p:sp>
        <p:nvSpPr>
          <p:cNvPr id="56" name="Google Shape;362;p8">
            <a:extLst>
              <a:ext uri="{FF2B5EF4-FFF2-40B4-BE49-F238E27FC236}">
                <a16:creationId xmlns:a16="http://schemas.microsoft.com/office/drawing/2014/main" id="{A250BE4A-A47B-45CD-AEDB-1895CF77E4D6}"/>
              </a:ext>
            </a:extLst>
          </p:cNvPr>
          <p:cNvSpPr txBox="1"/>
          <p:nvPr/>
        </p:nvSpPr>
        <p:spPr>
          <a:xfrm>
            <a:off x="5183998" y="2764400"/>
            <a:ext cx="103904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0" i="0" u="none" strike="noStrike" cap="none" dirty="0">
                <a:latin typeface="Century Gothic"/>
                <a:ea typeface="Century Gothic"/>
                <a:cs typeface="Century Gothic"/>
                <a:sym typeface="Century Gothic"/>
              </a:rPr>
              <a:t>→ visité</a:t>
            </a:r>
            <a:endParaRPr lang="fr-FR" sz="1600" dirty="0">
              <a:latin typeface="Century Gothic"/>
              <a:ea typeface="Century Gothic"/>
              <a:cs typeface="Century Gothic"/>
              <a:sym typeface="Century Gothic"/>
            </a:endParaRPr>
          </a:p>
        </p:txBody>
      </p:sp>
      <p:sp>
        <p:nvSpPr>
          <p:cNvPr id="57" name="Google Shape;363;p8">
            <a:extLst>
              <a:ext uri="{FF2B5EF4-FFF2-40B4-BE49-F238E27FC236}">
                <a16:creationId xmlns:a16="http://schemas.microsoft.com/office/drawing/2014/main" id="{956E6DBF-7DE1-49DA-9D37-A2C5F18D2557}"/>
              </a:ext>
            </a:extLst>
          </p:cNvPr>
          <p:cNvSpPr txBox="1"/>
          <p:nvPr/>
        </p:nvSpPr>
        <p:spPr>
          <a:xfrm>
            <a:off x="57871" y="3029711"/>
            <a:ext cx="3264334"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US" sz="1600" dirty="0">
                <a:latin typeface="Century Gothic"/>
                <a:ea typeface="Century Gothic"/>
                <a:cs typeface="Century Gothic"/>
                <a:sym typeface="Century Gothic"/>
              </a:rPr>
              <a:t>verbs like </a:t>
            </a:r>
            <a:r>
              <a:rPr lang="en-US" sz="1600" b="1" dirty="0">
                <a:latin typeface="Century Gothic"/>
                <a:ea typeface="Century Gothic"/>
                <a:cs typeface="Century Gothic"/>
                <a:sym typeface="Century Gothic"/>
              </a:rPr>
              <a:t>prendre</a:t>
            </a:r>
            <a:r>
              <a:rPr lang="en-US" sz="1600" dirty="0">
                <a:latin typeface="Century Gothic"/>
                <a:ea typeface="Century Gothic"/>
                <a:cs typeface="Century Gothic"/>
                <a:sym typeface="Century Gothic"/>
              </a:rPr>
              <a:t>: end in </a:t>
            </a:r>
            <a:r>
              <a:rPr lang="en-US" sz="1600" b="1" dirty="0">
                <a:latin typeface="Century Gothic"/>
                <a:ea typeface="Century Gothic"/>
                <a:cs typeface="Century Gothic"/>
                <a:sym typeface="Century Gothic"/>
              </a:rPr>
              <a:t>-pris</a:t>
            </a:r>
            <a:endParaRPr sz="1600" dirty="0">
              <a:latin typeface="Century Gothic"/>
              <a:ea typeface="Century Gothic"/>
              <a:cs typeface="Century Gothic"/>
              <a:sym typeface="Century Gothic"/>
            </a:endParaRPr>
          </a:p>
        </p:txBody>
      </p:sp>
      <p:sp>
        <p:nvSpPr>
          <p:cNvPr id="58" name="Google Shape;364;p8">
            <a:extLst>
              <a:ext uri="{FF2B5EF4-FFF2-40B4-BE49-F238E27FC236}">
                <a16:creationId xmlns:a16="http://schemas.microsoft.com/office/drawing/2014/main" id="{74336E46-AEB4-4565-999A-51139A79F2A6}"/>
              </a:ext>
            </a:extLst>
          </p:cNvPr>
          <p:cNvSpPr txBox="1"/>
          <p:nvPr/>
        </p:nvSpPr>
        <p:spPr>
          <a:xfrm>
            <a:off x="3322205" y="3029711"/>
            <a:ext cx="178289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latin typeface="Century Gothic"/>
                <a:ea typeface="Century Gothic"/>
                <a:cs typeface="Century Gothic"/>
                <a:sym typeface="Century Gothic"/>
              </a:rPr>
              <a:t>e.g. apprendre</a:t>
            </a:r>
          </a:p>
        </p:txBody>
      </p:sp>
      <p:sp>
        <p:nvSpPr>
          <p:cNvPr id="59" name="Google Shape;365;p8">
            <a:extLst>
              <a:ext uri="{FF2B5EF4-FFF2-40B4-BE49-F238E27FC236}">
                <a16:creationId xmlns:a16="http://schemas.microsoft.com/office/drawing/2014/main" id="{468362BA-A910-41DD-85ED-A693E21D605C}"/>
              </a:ext>
            </a:extLst>
          </p:cNvPr>
          <p:cNvSpPr txBox="1"/>
          <p:nvPr/>
        </p:nvSpPr>
        <p:spPr>
          <a:xfrm>
            <a:off x="5183998" y="3029711"/>
            <a:ext cx="150266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0" i="0" u="none" strike="noStrike" cap="none" dirty="0">
                <a:latin typeface="Century Gothic"/>
                <a:ea typeface="Century Gothic"/>
                <a:cs typeface="Century Gothic"/>
                <a:sym typeface="Century Gothic"/>
              </a:rPr>
              <a:t>→ appris</a:t>
            </a:r>
            <a:endParaRPr lang="fr-FR" sz="1600" dirty="0">
              <a:latin typeface="Century Gothic"/>
              <a:ea typeface="Century Gothic"/>
              <a:cs typeface="Century Gothic"/>
              <a:sym typeface="Century Gothic"/>
            </a:endParaRPr>
          </a:p>
        </p:txBody>
      </p:sp>
      <p:sp>
        <p:nvSpPr>
          <p:cNvPr id="60" name="Google Shape;366;p8">
            <a:extLst>
              <a:ext uri="{FF2B5EF4-FFF2-40B4-BE49-F238E27FC236}">
                <a16:creationId xmlns:a16="http://schemas.microsoft.com/office/drawing/2014/main" id="{A202F82A-04F4-4FFC-A2AA-C92A88BF4A75}"/>
              </a:ext>
            </a:extLst>
          </p:cNvPr>
          <p:cNvSpPr txBox="1"/>
          <p:nvPr/>
        </p:nvSpPr>
        <p:spPr>
          <a:xfrm>
            <a:off x="67284" y="3404496"/>
            <a:ext cx="672632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latin typeface="Century Gothic" panose="020B0502020202020204" pitchFamily="34" charset="0"/>
                <a:ea typeface="Century Gothic"/>
                <a:cs typeface="Century Gothic"/>
                <a:sym typeface="Century Gothic"/>
              </a:rPr>
              <a:t>Some verbs have irregular participles. You just have to learn these!</a:t>
            </a:r>
            <a:endParaRPr sz="1600" dirty="0">
              <a:latin typeface="Century Gothic" panose="020B0502020202020204" pitchFamily="34" charset="0"/>
            </a:endParaRPr>
          </a:p>
        </p:txBody>
      </p:sp>
      <p:sp>
        <p:nvSpPr>
          <p:cNvPr id="61" name="Google Shape;367;p8">
            <a:extLst>
              <a:ext uri="{FF2B5EF4-FFF2-40B4-BE49-F238E27FC236}">
                <a16:creationId xmlns:a16="http://schemas.microsoft.com/office/drawing/2014/main" id="{0E94914D-1D41-44A4-8ABE-DC8E10DC14DF}"/>
              </a:ext>
            </a:extLst>
          </p:cNvPr>
          <p:cNvSpPr txBox="1"/>
          <p:nvPr/>
        </p:nvSpPr>
        <p:spPr>
          <a:xfrm>
            <a:off x="960767" y="3738735"/>
            <a:ext cx="77250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latin typeface="Century Gothic"/>
                <a:ea typeface="Century Gothic"/>
                <a:cs typeface="Century Gothic"/>
                <a:sym typeface="Century Gothic"/>
              </a:rPr>
              <a:t>faire</a:t>
            </a:r>
            <a:endParaRPr lang="fr-FR" sz="1600" dirty="0"/>
          </a:p>
        </p:txBody>
      </p:sp>
      <p:sp>
        <p:nvSpPr>
          <p:cNvPr id="62" name="Google Shape;368;p8">
            <a:extLst>
              <a:ext uri="{FF2B5EF4-FFF2-40B4-BE49-F238E27FC236}">
                <a16:creationId xmlns:a16="http://schemas.microsoft.com/office/drawing/2014/main" id="{FB801F16-F121-4EF9-B416-1546B158227B}"/>
              </a:ext>
            </a:extLst>
          </p:cNvPr>
          <p:cNvSpPr txBox="1"/>
          <p:nvPr/>
        </p:nvSpPr>
        <p:spPr>
          <a:xfrm>
            <a:off x="1910720" y="3738735"/>
            <a:ext cx="81210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0" i="0" u="none" strike="noStrike" cap="none" dirty="0">
                <a:latin typeface="Century Gothic"/>
                <a:ea typeface="Century Gothic"/>
                <a:cs typeface="Century Gothic"/>
                <a:sym typeface="Century Gothic"/>
              </a:rPr>
              <a:t>→ fait</a:t>
            </a:r>
            <a:endParaRPr lang="fr-FR" sz="1600" dirty="0">
              <a:latin typeface="Century Gothic"/>
              <a:ea typeface="Century Gothic"/>
              <a:cs typeface="Century Gothic"/>
              <a:sym typeface="Century Gothic"/>
            </a:endParaRPr>
          </a:p>
        </p:txBody>
      </p:sp>
      <p:sp>
        <p:nvSpPr>
          <p:cNvPr id="63" name="Google Shape;369;p8">
            <a:extLst>
              <a:ext uri="{FF2B5EF4-FFF2-40B4-BE49-F238E27FC236}">
                <a16:creationId xmlns:a16="http://schemas.microsoft.com/office/drawing/2014/main" id="{C1F80C7B-D9B6-49C5-A063-D2CAFB02F1B2}"/>
              </a:ext>
            </a:extLst>
          </p:cNvPr>
          <p:cNvSpPr txBox="1"/>
          <p:nvPr/>
        </p:nvSpPr>
        <p:spPr>
          <a:xfrm>
            <a:off x="960767" y="3988688"/>
            <a:ext cx="91215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latin typeface="Century Gothic" panose="020B0502020202020204" pitchFamily="34" charset="0"/>
                <a:ea typeface="Century Gothic"/>
                <a:cs typeface="Century Gothic"/>
                <a:sym typeface="Century Gothic"/>
              </a:rPr>
              <a:t>dire</a:t>
            </a:r>
            <a:endParaRPr lang="fr-FR" sz="1600" dirty="0">
              <a:latin typeface="Century Gothic" panose="020B0502020202020204" pitchFamily="34" charset="0"/>
            </a:endParaRPr>
          </a:p>
        </p:txBody>
      </p:sp>
      <p:sp>
        <p:nvSpPr>
          <p:cNvPr id="64" name="Google Shape;370;p8">
            <a:extLst>
              <a:ext uri="{FF2B5EF4-FFF2-40B4-BE49-F238E27FC236}">
                <a16:creationId xmlns:a16="http://schemas.microsoft.com/office/drawing/2014/main" id="{CCE2CD3E-161A-453C-8BF4-DE1D8953A899}"/>
              </a:ext>
            </a:extLst>
          </p:cNvPr>
          <p:cNvSpPr txBox="1"/>
          <p:nvPr/>
        </p:nvSpPr>
        <p:spPr>
          <a:xfrm>
            <a:off x="1910720" y="3988688"/>
            <a:ext cx="81210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0" i="0" u="none" strike="noStrike" cap="none" dirty="0">
                <a:latin typeface="Century Gothic"/>
                <a:ea typeface="Century Gothic"/>
                <a:cs typeface="Century Gothic"/>
                <a:sym typeface="Century Gothic"/>
              </a:rPr>
              <a:t>→ dit</a:t>
            </a:r>
            <a:endParaRPr lang="fr-FR" sz="1600" dirty="0">
              <a:latin typeface="Century Gothic"/>
              <a:ea typeface="Century Gothic"/>
              <a:cs typeface="Century Gothic"/>
              <a:sym typeface="Century Gothic"/>
            </a:endParaRPr>
          </a:p>
        </p:txBody>
      </p:sp>
      <p:sp>
        <p:nvSpPr>
          <p:cNvPr id="65" name="Google Shape;371;p8">
            <a:extLst>
              <a:ext uri="{FF2B5EF4-FFF2-40B4-BE49-F238E27FC236}">
                <a16:creationId xmlns:a16="http://schemas.microsoft.com/office/drawing/2014/main" id="{E1E9BA4A-E541-4AC9-A6B0-8B580213FAE4}"/>
              </a:ext>
            </a:extLst>
          </p:cNvPr>
          <p:cNvSpPr txBox="1"/>
          <p:nvPr/>
        </p:nvSpPr>
        <p:spPr>
          <a:xfrm>
            <a:off x="3413385" y="3738735"/>
            <a:ext cx="76655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latin typeface="Century Gothic"/>
                <a:ea typeface="Century Gothic"/>
                <a:cs typeface="Century Gothic"/>
                <a:sym typeface="Century Gothic"/>
              </a:rPr>
              <a:t>boire</a:t>
            </a:r>
          </a:p>
        </p:txBody>
      </p:sp>
      <p:sp>
        <p:nvSpPr>
          <p:cNvPr id="66" name="Google Shape;372;p8">
            <a:extLst>
              <a:ext uri="{FF2B5EF4-FFF2-40B4-BE49-F238E27FC236}">
                <a16:creationId xmlns:a16="http://schemas.microsoft.com/office/drawing/2014/main" id="{1F73B6BE-7722-4F63-8FE2-602584CB0342}"/>
              </a:ext>
            </a:extLst>
          </p:cNvPr>
          <p:cNvSpPr txBox="1"/>
          <p:nvPr/>
        </p:nvSpPr>
        <p:spPr>
          <a:xfrm>
            <a:off x="4179943" y="3738735"/>
            <a:ext cx="76655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0" i="0" u="none" strike="noStrike" cap="none" dirty="0">
                <a:latin typeface="Century Gothic"/>
                <a:ea typeface="Century Gothic"/>
                <a:cs typeface="Century Gothic"/>
                <a:sym typeface="Century Gothic"/>
              </a:rPr>
              <a:t>→ bu</a:t>
            </a:r>
            <a:endParaRPr lang="fr-FR" sz="1600" dirty="0">
              <a:latin typeface="Century Gothic"/>
              <a:ea typeface="Century Gothic"/>
              <a:cs typeface="Century Gothic"/>
              <a:sym typeface="Century Gothic"/>
            </a:endParaRPr>
          </a:p>
        </p:txBody>
      </p:sp>
      <p:sp>
        <p:nvSpPr>
          <p:cNvPr id="67" name="Google Shape;373;p8">
            <a:extLst>
              <a:ext uri="{FF2B5EF4-FFF2-40B4-BE49-F238E27FC236}">
                <a16:creationId xmlns:a16="http://schemas.microsoft.com/office/drawing/2014/main" id="{61CEAE4B-7F3B-4058-8604-C71F7A1AC719}"/>
              </a:ext>
            </a:extLst>
          </p:cNvPr>
          <p:cNvSpPr txBox="1"/>
          <p:nvPr/>
        </p:nvSpPr>
        <p:spPr>
          <a:xfrm>
            <a:off x="3413385" y="3988688"/>
            <a:ext cx="81210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latin typeface="Century Gothic"/>
                <a:ea typeface="Century Gothic"/>
                <a:cs typeface="Century Gothic"/>
                <a:sym typeface="Century Gothic"/>
              </a:rPr>
              <a:t>avoir</a:t>
            </a:r>
          </a:p>
        </p:txBody>
      </p:sp>
      <p:sp>
        <p:nvSpPr>
          <p:cNvPr id="68" name="Google Shape;374;p8">
            <a:extLst>
              <a:ext uri="{FF2B5EF4-FFF2-40B4-BE49-F238E27FC236}">
                <a16:creationId xmlns:a16="http://schemas.microsoft.com/office/drawing/2014/main" id="{E137AE46-5768-4442-94F7-91C87CDF7AE4}"/>
              </a:ext>
            </a:extLst>
          </p:cNvPr>
          <p:cNvSpPr txBox="1"/>
          <p:nvPr/>
        </p:nvSpPr>
        <p:spPr>
          <a:xfrm>
            <a:off x="4179943" y="3988688"/>
            <a:ext cx="76655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0" i="0" u="none" strike="noStrike" cap="none" dirty="0">
                <a:latin typeface="Century Gothic"/>
                <a:ea typeface="Century Gothic"/>
                <a:cs typeface="Century Gothic"/>
                <a:sym typeface="Century Gothic"/>
              </a:rPr>
              <a:t>→ eu</a:t>
            </a:r>
            <a:endParaRPr lang="fr-FR" sz="1600" dirty="0">
              <a:latin typeface="Century Gothic"/>
              <a:ea typeface="Century Gothic"/>
              <a:cs typeface="Century Gothic"/>
              <a:sym typeface="Century Gothic"/>
            </a:endParaRPr>
          </a:p>
        </p:txBody>
      </p:sp>
      <p:sp>
        <p:nvSpPr>
          <p:cNvPr id="12" name="Title 20">
            <a:extLst>
              <a:ext uri="{FF2B5EF4-FFF2-40B4-BE49-F238E27FC236}">
                <a16:creationId xmlns:a16="http://schemas.microsoft.com/office/drawing/2014/main" id="{F3FB6E0B-047E-4B18-BE0D-2349774FB452}"/>
              </a:ext>
            </a:extLst>
          </p:cNvPr>
          <p:cNvSpPr txBox="1">
            <a:spLocks/>
          </p:cNvSpPr>
          <p:nvPr/>
        </p:nvSpPr>
        <p:spPr bwMode="auto">
          <a:xfrm>
            <a:off x="60740" y="4370553"/>
            <a:ext cx="5047227" cy="33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Yes and no questions in the perfect tense</a:t>
            </a:r>
            <a:endParaRPr lang="fr-FR" kern="0" dirty="0"/>
          </a:p>
        </p:txBody>
      </p:sp>
      <p:sp>
        <p:nvSpPr>
          <p:cNvPr id="81" name="Google Shape;460;p12">
            <a:extLst>
              <a:ext uri="{FF2B5EF4-FFF2-40B4-BE49-F238E27FC236}">
                <a16:creationId xmlns:a16="http://schemas.microsoft.com/office/drawing/2014/main" id="{84972DCE-9794-4E35-8EDB-3A7C1CBB287B}"/>
              </a:ext>
            </a:extLst>
          </p:cNvPr>
          <p:cNvSpPr txBox="1"/>
          <p:nvPr/>
        </p:nvSpPr>
        <p:spPr>
          <a:xfrm>
            <a:off x="77625" y="4764768"/>
            <a:ext cx="5241708" cy="584735"/>
          </a:xfrm>
          <a:prstGeom prst="rect">
            <a:avLst/>
          </a:prstGeom>
          <a:noFill/>
          <a:ln>
            <a:noFill/>
          </a:ln>
        </p:spPr>
        <p:txBody>
          <a:bodyPr spcFirstLastPara="1" wrap="square" lIns="91425" tIns="45700" rIns="91425" bIns="45700" anchor="t" anchorCtr="0">
            <a:spAutoFit/>
          </a:bodyPr>
          <a:lstStyle/>
          <a:p>
            <a:pPr>
              <a:buClr>
                <a:srgbClr val="1F3864"/>
              </a:buClr>
              <a:buSzPts val="2400"/>
            </a:pPr>
            <a:r>
              <a:rPr lang="en-US" sz="1600" dirty="0">
                <a:latin typeface="Century Gothic" panose="020B0502020202020204" pitchFamily="34" charset="0"/>
                <a:ea typeface="Century Gothic"/>
                <a:cs typeface="Century Gothic"/>
                <a:sym typeface="Century Gothic"/>
              </a:rPr>
              <a:t>To ask a question, you can either use intonation or </a:t>
            </a:r>
            <a:r>
              <a:rPr lang="fr-FR" sz="1600" i="1" dirty="0">
                <a:latin typeface="Century Gothic" panose="020B0502020202020204" pitchFamily="34" charset="0"/>
                <a:ea typeface="Century Gothic"/>
                <a:cs typeface="Century Gothic"/>
                <a:sym typeface="Century Gothic"/>
              </a:rPr>
              <a:t>est-ce que. </a:t>
            </a:r>
            <a:r>
              <a:rPr lang="en-US" sz="1600" dirty="0">
                <a:latin typeface="Century Gothic" panose="020B0502020202020204" pitchFamily="34" charset="0"/>
                <a:ea typeface="Century Gothic"/>
                <a:cs typeface="Century Gothic"/>
                <a:sym typeface="Century Gothic"/>
              </a:rPr>
              <a:t>In the present tense, it looks like this:</a:t>
            </a:r>
            <a:endParaRPr lang="en-US" sz="1600" dirty="0">
              <a:latin typeface="Century Gothic" panose="020B0502020202020204" pitchFamily="34" charset="0"/>
            </a:endParaRPr>
          </a:p>
        </p:txBody>
      </p:sp>
      <p:sp>
        <p:nvSpPr>
          <p:cNvPr id="83" name="Google Shape;462;p12">
            <a:extLst>
              <a:ext uri="{FF2B5EF4-FFF2-40B4-BE49-F238E27FC236}">
                <a16:creationId xmlns:a16="http://schemas.microsoft.com/office/drawing/2014/main" id="{E1774E1A-4D72-4162-A451-645521B10778}"/>
              </a:ext>
            </a:extLst>
          </p:cNvPr>
          <p:cNvSpPr/>
          <p:nvPr/>
        </p:nvSpPr>
        <p:spPr>
          <a:xfrm>
            <a:off x="138156" y="5455681"/>
            <a:ext cx="3240717" cy="1064315"/>
          </a:xfrm>
          <a:prstGeom prst="wedgeRoundRectCallout">
            <a:avLst>
              <a:gd name="adj1" fmla="val -20833"/>
              <a:gd name="adj2" fmla="val 62500"/>
              <a:gd name="adj3" fmla="val 0"/>
            </a:avLst>
          </a:prstGeom>
          <a:solidFill>
            <a:schemeClr val="accent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600" dirty="0">
                <a:latin typeface="Century Gothic" panose="020B0502020202020204" pitchFamily="34" charset="0"/>
                <a:ea typeface="Century Gothic"/>
                <a:cs typeface="Century Gothic"/>
                <a:sym typeface="Century Gothic"/>
              </a:rPr>
              <a:t>Tu joues au foot ?  /</a:t>
            </a:r>
            <a:endParaRPr lang="fr-FR" sz="1600" dirty="0">
              <a:latin typeface="Century Gothic" panose="020B0502020202020204" pitchFamily="34" charset="0"/>
            </a:endParaRPr>
          </a:p>
          <a:p>
            <a:pPr marL="0" marR="0" lvl="0" indent="0" algn="ctr" rtl="0">
              <a:spcBef>
                <a:spcPts val="0"/>
              </a:spcBef>
              <a:spcAft>
                <a:spcPts val="0"/>
              </a:spcAft>
              <a:buNone/>
            </a:pPr>
            <a:r>
              <a:rPr lang="fr-FR" sz="1600" dirty="0">
                <a:latin typeface="Century Gothic" panose="020B0502020202020204" pitchFamily="34" charset="0"/>
                <a:ea typeface="Century Gothic"/>
                <a:cs typeface="Century Gothic"/>
                <a:sym typeface="Century Gothic"/>
              </a:rPr>
              <a:t>Est-ce que tu joues au foot ?</a:t>
            </a:r>
            <a:endParaRPr lang="fr-FR" sz="1600" dirty="0">
              <a:latin typeface="Century Gothic" panose="020B0502020202020204" pitchFamily="34" charset="0"/>
            </a:endParaRPr>
          </a:p>
        </p:txBody>
      </p:sp>
      <p:sp>
        <p:nvSpPr>
          <p:cNvPr id="84" name="Google Shape;463;p12">
            <a:extLst>
              <a:ext uri="{FF2B5EF4-FFF2-40B4-BE49-F238E27FC236}">
                <a16:creationId xmlns:a16="http://schemas.microsoft.com/office/drawing/2014/main" id="{23B7B9A7-29CF-47F9-B9C0-30E22A18D349}"/>
              </a:ext>
            </a:extLst>
          </p:cNvPr>
          <p:cNvSpPr/>
          <p:nvPr/>
        </p:nvSpPr>
        <p:spPr>
          <a:xfrm>
            <a:off x="3475210" y="5440713"/>
            <a:ext cx="3181772" cy="1068049"/>
          </a:xfrm>
          <a:prstGeom prst="wedgeRoundRectCallout">
            <a:avLst>
              <a:gd name="adj1" fmla="val -20833"/>
              <a:gd name="adj2" fmla="val 62500"/>
              <a:gd name="adj3" fmla="val 0"/>
            </a:avLst>
          </a:prstGeom>
          <a:solidFill>
            <a:srgbClr val="E87D1E"/>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600" dirty="0">
                <a:solidFill>
                  <a:schemeClr val="lt1"/>
                </a:solidFill>
                <a:latin typeface="Century Gothic" panose="020B0502020202020204" pitchFamily="34" charset="0"/>
                <a:ea typeface="Century Gothic"/>
                <a:cs typeface="Century Gothic"/>
                <a:sym typeface="Century Gothic"/>
              </a:rPr>
              <a:t>Oui, je joue au foot  /</a:t>
            </a:r>
            <a:endParaRPr lang="fr-FR" sz="1600" dirty="0">
              <a:latin typeface="Century Gothic" panose="020B0502020202020204" pitchFamily="34" charset="0"/>
            </a:endParaRPr>
          </a:p>
          <a:p>
            <a:pPr marL="0" marR="0" lvl="0" indent="0" algn="ctr" rtl="0">
              <a:spcBef>
                <a:spcPts val="0"/>
              </a:spcBef>
              <a:spcAft>
                <a:spcPts val="0"/>
              </a:spcAft>
              <a:buNone/>
            </a:pPr>
            <a:r>
              <a:rPr lang="fr-FR" sz="1600" dirty="0">
                <a:solidFill>
                  <a:schemeClr val="lt1"/>
                </a:solidFill>
                <a:latin typeface="Century Gothic" panose="020B0502020202020204" pitchFamily="34" charset="0"/>
                <a:ea typeface="Century Gothic"/>
                <a:cs typeface="Century Gothic"/>
                <a:sym typeface="Century Gothic"/>
              </a:rPr>
              <a:t>Non, je </a:t>
            </a:r>
            <a:r>
              <a:rPr lang="fr-FR" sz="1600" b="1" dirty="0">
                <a:solidFill>
                  <a:schemeClr val="lt1"/>
                </a:solidFill>
                <a:latin typeface="Century Gothic" panose="020B0502020202020204" pitchFamily="34" charset="0"/>
                <a:ea typeface="Century Gothic"/>
                <a:cs typeface="Century Gothic"/>
                <a:sym typeface="Century Gothic"/>
              </a:rPr>
              <a:t>ne</a:t>
            </a:r>
            <a:r>
              <a:rPr lang="fr-FR" sz="1600" dirty="0">
                <a:solidFill>
                  <a:schemeClr val="lt1"/>
                </a:solidFill>
                <a:latin typeface="Century Gothic" panose="020B0502020202020204" pitchFamily="34" charset="0"/>
                <a:ea typeface="Century Gothic"/>
                <a:cs typeface="Century Gothic"/>
                <a:sym typeface="Century Gothic"/>
              </a:rPr>
              <a:t> </a:t>
            </a:r>
            <a:r>
              <a:rPr lang="fr-FR" sz="1600" i="1" dirty="0">
                <a:solidFill>
                  <a:schemeClr val="lt1"/>
                </a:solidFill>
                <a:latin typeface="Century Gothic" panose="020B0502020202020204" pitchFamily="34" charset="0"/>
                <a:ea typeface="Century Gothic"/>
                <a:cs typeface="Century Gothic"/>
                <a:sym typeface="Century Gothic"/>
              </a:rPr>
              <a:t>joue</a:t>
            </a:r>
            <a:r>
              <a:rPr lang="fr-FR" sz="1600" dirty="0">
                <a:solidFill>
                  <a:schemeClr val="lt1"/>
                </a:solidFill>
                <a:latin typeface="Century Gothic" panose="020B0502020202020204" pitchFamily="34" charset="0"/>
                <a:ea typeface="Century Gothic"/>
                <a:cs typeface="Century Gothic"/>
                <a:sym typeface="Century Gothic"/>
              </a:rPr>
              <a:t> </a:t>
            </a:r>
            <a:r>
              <a:rPr lang="fr-FR" sz="1600" b="1" dirty="0">
                <a:solidFill>
                  <a:schemeClr val="lt1"/>
                </a:solidFill>
                <a:latin typeface="Century Gothic" panose="020B0502020202020204" pitchFamily="34" charset="0"/>
                <a:ea typeface="Century Gothic"/>
                <a:cs typeface="Century Gothic"/>
                <a:sym typeface="Century Gothic"/>
              </a:rPr>
              <a:t>pas</a:t>
            </a:r>
            <a:r>
              <a:rPr lang="fr-FR" sz="1600" dirty="0">
                <a:solidFill>
                  <a:schemeClr val="lt1"/>
                </a:solidFill>
                <a:latin typeface="Century Gothic" panose="020B0502020202020204" pitchFamily="34" charset="0"/>
                <a:ea typeface="Century Gothic"/>
                <a:cs typeface="Century Gothic"/>
                <a:sym typeface="Century Gothic"/>
              </a:rPr>
              <a:t> au foot</a:t>
            </a:r>
            <a:endParaRPr lang="fr-FR" sz="1600" dirty="0">
              <a:latin typeface="Century Gothic" panose="020B0502020202020204" pitchFamily="34" charset="0"/>
            </a:endParaRPr>
          </a:p>
        </p:txBody>
      </p:sp>
      <p:sp>
        <p:nvSpPr>
          <p:cNvPr id="85" name="Google Shape;459;p12">
            <a:extLst>
              <a:ext uri="{FF2B5EF4-FFF2-40B4-BE49-F238E27FC236}">
                <a16:creationId xmlns:a16="http://schemas.microsoft.com/office/drawing/2014/main" id="{017EFCD7-EAE8-4F66-8780-1CCC71B8CFC8}"/>
              </a:ext>
            </a:extLst>
          </p:cNvPr>
          <p:cNvSpPr txBox="1"/>
          <p:nvPr/>
        </p:nvSpPr>
        <p:spPr>
          <a:xfrm>
            <a:off x="3680350" y="6637850"/>
            <a:ext cx="313067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US" sz="1600" b="1" dirty="0">
                <a:latin typeface="Century Gothic"/>
                <a:ea typeface="Century Gothic"/>
                <a:cs typeface="Century Gothic"/>
                <a:sym typeface="Century Gothic"/>
              </a:rPr>
              <a:t>ne … pas </a:t>
            </a:r>
            <a:r>
              <a:rPr lang="en-US" sz="1600" dirty="0">
                <a:latin typeface="Century Gothic"/>
                <a:ea typeface="Century Gothic"/>
                <a:cs typeface="Century Gothic"/>
                <a:sym typeface="Century Gothic"/>
              </a:rPr>
              <a:t>fits around the verb</a:t>
            </a:r>
            <a:endParaRPr sz="1600" dirty="0"/>
          </a:p>
        </p:txBody>
      </p:sp>
      <p:sp>
        <p:nvSpPr>
          <p:cNvPr id="86" name="Google Shape;465;p12">
            <a:extLst>
              <a:ext uri="{FF2B5EF4-FFF2-40B4-BE49-F238E27FC236}">
                <a16:creationId xmlns:a16="http://schemas.microsoft.com/office/drawing/2014/main" id="{E1735F8F-F7FC-45CE-AC17-11B02311EC9F}"/>
              </a:ext>
            </a:extLst>
          </p:cNvPr>
          <p:cNvSpPr txBox="1"/>
          <p:nvPr/>
        </p:nvSpPr>
        <p:spPr>
          <a:xfrm>
            <a:off x="77625" y="6912023"/>
            <a:ext cx="371903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US" sz="1600" dirty="0">
                <a:latin typeface="Century Gothic"/>
                <a:ea typeface="Century Gothic"/>
                <a:cs typeface="Century Gothic"/>
                <a:sym typeface="Century Gothic"/>
              </a:rPr>
              <a:t>In the </a:t>
            </a:r>
            <a:r>
              <a:rPr lang="en-US" sz="1600" b="1" dirty="0">
                <a:latin typeface="Century Gothic"/>
                <a:ea typeface="Century Gothic"/>
                <a:cs typeface="Century Gothic"/>
                <a:sym typeface="Century Gothic"/>
              </a:rPr>
              <a:t>perfect</a:t>
            </a:r>
            <a:r>
              <a:rPr lang="en-US" sz="1600" dirty="0">
                <a:latin typeface="Century Gothic"/>
                <a:ea typeface="Century Gothic"/>
                <a:cs typeface="Century Gothic"/>
                <a:sym typeface="Century Gothic"/>
              </a:rPr>
              <a:t> tense, it looks like this:</a:t>
            </a:r>
            <a:endParaRPr sz="1600" dirty="0"/>
          </a:p>
        </p:txBody>
      </p:sp>
      <p:sp>
        <p:nvSpPr>
          <p:cNvPr id="87" name="Google Shape;466;p12">
            <a:extLst>
              <a:ext uri="{FF2B5EF4-FFF2-40B4-BE49-F238E27FC236}">
                <a16:creationId xmlns:a16="http://schemas.microsoft.com/office/drawing/2014/main" id="{27C0CD10-89E8-4763-AB7D-0BAA57EC8A03}"/>
              </a:ext>
            </a:extLst>
          </p:cNvPr>
          <p:cNvSpPr/>
          <p:nvPr/>
        </p:nvSpPr>
        <p:spPr>
          <a:xfrm>
            <a:off x="166490" y="7351149"/>
            <a:ext cx="3212383" cy="1053081"/>
          </a:xfrm>
          <a:prstGeom prst="wedgeRoundRectCallout">
            <a:avLst>
              <a:gd name="adj1" fmla="val -20833"/>
              <a:gd name="adj2" fmla="val 62500"/>
              <a:gd name="adj3" fmla="val 0"/>
            </a:avLst>
          </a:prstGeom>
          <a:solidFill>
            <a:schemeClr val="accent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600" dirty="0">
                <a:latin typeface="Century Gothic" panose="020B0502020202020204" pitchFamily="34" charset="0"/>
                <a:ea typeface="Century Gothic"/>
                <a:cs typeface="Century Gothic"/>
                <a:sym typeface="Century Gothic"/>
              </a:rPr>
              <a:t>Tu </a:t>
            </a:r>
            <a:r>
              <a:rPr lang="fr-FR" sz="1600" b="1" dirty="0">
                <a:latin typeface="Century Gothic" panose="020B0502020202020204" pitchFamily="34" charset="0"/>
                <a:ea typeface="Century Gothic"/>
                <a:cs typeface="Century Gothic"/>
                <a:sym typeface="Century Gothic"/>
              </a:rPr>
              <a:t>as</a:t>
            </a:r>
            <a:r>
              <a:rPr lang="fr-FR" sz="1600" dirty="0">
                <a:latin typeface="Century Gothic" panose="020B0502020202020204" pitchFamily="34" charset="0"/>
                <a:ea typeface="Century Gothic"/>
                <a:cs typeface="Century Gothic"/>
                <a:sym typeface="Century Gothic"/>
              </a:rPr>
              <a:t> </a:t>
            </a:r>
            <a:r>
              <a:rPr lang="fr-FR" sz="1600" b="1" dirty="0">
                <a:latin typeface="Century Gothic" panose="020B0502020202020204" pitchFamily="34" charset="0"/>
                <a:ea typeface="Century Gothic"/>
                <a:cs typeface="Century Gothic"/>
                <a:sym typeface="Century Gothic"/>
              </a:rPr>
              <a:t>joué</a:t>
            </a:r>
            <a:r>
              <a:rPr lang="fr-FR" sz="1600" dirty="0">
                <a:latin typeface="Century Gothic" panose="020B0502020202020204" pitchFamily="34" charset="0"/>
                <a:ea typeface="Century Gothic"/>
                <a:cs typeface="Century Gothic"/>
                <a:sym typeface="Century Gothic"/>
              </a:rPr>
              <a:t> au foot ?  /</a:t>
            </a:r>
            <a:endParaRPr lang="fr-FR" sz="1600" dirty="0">
              <a:latin typeface="Century Gothic" panose="020B0502020202020204" pitchFamily="34" charset="0"/>
            </a:endParaRPr>
          </a:p>
          <a:p>
            <a:pPr marL="0" marR="0" lvl="0" indent="0" algn="ctr" rtl="0">
              <a:spcBef>
                <a:spcPts val="0"/>
              </a:spcBef>
              <a:spcAft>
                <a:spcPts val="0"/>
              </a:spcAft>
              <a:buNone/>
            </a:pPr>
            <a:r>
              <a:rPr lang="fr-FR" sz="1600" dirty="0">
                <a:latin typeface="Century Gothic" panose="020B0502020202020204" pitchFamily="34" charset="0"/>
                <a:ea typeface="Century Gothic"/>
                <a:cs typeface="Century Gothic"/>
                <a:sym typeface="Century Gothic"/>
              </a:rPr>
              <a:t>Est-ce que tu </a:t>
            </a:r>
            <a:r>
              <a:rPr lang="fr-FR" sz="1600" b="1" dirty="0">
                <a:latin typeface="Century Gothic" panose="020B0502020202020204" pitchFamily="34" charset="0"/>
                <a:ea typeface="Century Gothic"/>
                <a:cs typeface="Century Gothic"/>
                <a:sym typeface="Century Gothic"/>
              </a:rPr>
              <a:t>as joué </a:t>
            </a:r>
            <a:r>
              <a:rPr lang="fr-FR" sz="1600" dirty="0">
                <a:latin typeface="Century Gothic" panose="020B0502020202020204" pitchFamily="34" charset="0"/>
                <a:ea typeface="Century Gothic"/>
                <a:cs typeface="Century Gothic"/>
                <a:sym typeface="Century Gothic"/>
              </a:rPr>
              <a:t>au foot ?</a:t>
            </a:r>
            <a:endParaRPr lang="fr-FR" sz="1600" dirty="0">
              <a:latin typeface="Century Gothic" panose="020B0502020202020204" pitchFamily="34" charset="0"/>
            </a:endParaRPr>
          </a:p>
        </p:txBody>
      </p:sp>
      <p:sp>
        <p:nvSpPr>
          <p:cNvPr id="88" name="Google Shape;467;p12">
            <a:extLst>
              <a:ext uri="{FF2B5EF4-FFF2-40B4-BE49-F238E27FC236}">
                <a16:creationId xmlns:a16="http://schemas.microsoft.com/office/drawing/2014/main" id="{FAB82DF2-205A-4624-AEF8-6F22B51BD7A9}"/>
              </a:ext>
            </a:extLst>
          </p:cNvPr>
          <p:cNvSpPr/>
          <p:nvPr/>
        </p:nvSpPr>
        <p:spPr>
          <a:xfrm>
            <a:off x="3475209" y="7351149"/>
            <a:ext cx="3130672" cy="1053081"/>
          </a:xfrm>
          <a:prstGeom prst="wedgeRoundRectCallout">
            <a:avLst>
              <a:gd name="adj1" fmla="val -20833"/>
              <a:gd name="adj2" fmla="val 62500"/>
              <a:gd name="adj3" fmla="val 0"/>
            </a:avLst>
          </a:prstGeom>
          <a:solidFill>
            <a:srgbClr val="E87D1E"/>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600" dirty="0">
                <a:solidFill>
                  <a:schemeClr val="lt1"/>
                </a:solidFill>
                <a:latin typeface="Century Gothic" panose="020B0502020202020204" pitchFamily="34" charset="0"/>
                <a:ea typeface="Century Gothic"/>
                <a:cs typeface="Century Gothic"/>
                <a:sym typeface="Century Gothic"/>
              </a:rPr>
              <a:t>Oui, j’ai joué au foot  /</a:t>
            </a:r>
            <a:endParaRPr lang="fr-FR" sz="1600" dirty="0">
              <a:latin typeface="Century Gothic" panose="020B0502020202020204" pitchFamily="34" charset="0"/>
            </a:endParaRPr>
          </a:p>
          <a:p>
            <a:pPr marL="0" marR="0" lvl="0" indent="0" algn="ctr" rtl="0">
              <a:spcBef>
                <a:spcPts val="0"/>
              </a:spcBef>
              <a:spcAft>
                <a:spcPts val="0"/>
              </a:spcAft>
              <a:buNone/>
            </a:pPr>
            <a:r>
              <a:rPr lang="fr-FR" sz="1600" dirty="0">
                <a:solidFill>
                  <a:schemeClr val="lt1"/>
                </a:solidFill>
                <a:latin typeface="Century Gothic" panose="020B0502020202020204" pitchFamily="34" charset="0"/>
                <a:ea typeface="Century Gothic"/>
                <a:cs typeface="Century Gothic"/>
                <a:sym typeface="Century Gothic"/>
              </a:rPr>
              <a:t>Non, je </a:t>
            </a:r>
            <a:r>
              <a:rPr lang="fr-FR" sz="1600" b="1" dirty="0">
                <a:solidFill>
                  <a:schemeClr val="lt1"/>
                </a:solidFill>
                <a:latin typeface="Century Gothic" panose="020B0502020202020204" pitchFamily="34" charset="0"/>
                <a:ea typeface="Century Gothic"/>
                <a:cs typeface="Century Gothic"/>
                <a:sym typeface="Century Gothic"/>
              </a:rPr>
              <a:t>n</a:t>
            </a:r>
            <a:r>
              <a:rPr lang="fr-FR" sz="1600" dirty="0">
                <a:solidFill>
                  <a:schemeClr val="lt1"/>
                </a:solidFill>
                <a:latin typeface="Century Gothic" panose="020B0502020202020204" pitchFamily="34" charset="0"/>
                <a:ea typeface="Century Gothic"/>
                <a:cs typeface="Century Gothic"/>
                <a:sym typeface="Century Gothic"/>
              </a:rPr>
              <a:t>’</a:t>
            </a:r>
            <a:r>
              <a:rPr lang="fr-FR" sz="1600" i="1" dirty="0">
                <a:solidFill>
                  <a:schemeClr val="lt1"/>
                </a:solidFill>
                <a:latin typeface="Century Gothic" panose="020B0502020202020204" pitchFamily="34" charset="0"/>
                <a:ea typeface="Century Gothic"/>
                <a:cs typeface="Century Gothic"/>
                <a:sym typeface="Century Gothic"/>
              </a:rPr>
              <a:t>ai</a:t>
            </a:r>
            <a:r>
              <a:rPr lang="fr-FR" sz="1600" dirty="0">
                <a:solidFill>
                  <a:schemeClr val="lt1"/>
                </a:solidFill>
                <a:latin typeface="Century Gothic" panose="020B0502020202020204" pitchFamily="34" charset="0"/>
                <a:ea typeface="Century Gothic"/>
                <a:cs typeface="Century Gothic"/>
                <a:sym typeface="Century Gothic"/>
              </a:rPr>
              <a:t> </a:t>
            </a:r>
            <a:r>
              <a:rPr lang="fr-FR" sz="1600" b="1" dirty="0">
                <a:solidFill>
                  <a:schemeClr val="lt1"/>
                </a:solidFill>
                <a:latin typeface="Century Gothic" panose="020B0502020202020204" pitchFamily="34" charset="0"/>
                <a:ea typeface="Century Gothic"/>
                <a:cs typeface="Century Gothic"/>
                <a:sym typeface="Century Gothic"/>
              </a:rPr>
              <a:t>pas</a:t>
            </a:r>
            <a:r>
              <a:rPr lang="fr-FR" sz="1600" dirty="0">
                <a:solidFill>
                  <a:schemeClr val="lt1"/>
                </a:solidFill>
                <a:latin typeface="Century Gothic" panose="020B0502020202020204" pitchFamily="34" charset="0"/>
                <a:ea typeface="Century Gothic"/>
                <a:cs typeface="Century Gothic"/>
                <a:sym typeface="Century Gothic"/>
              </a:rPr>
              <a:t> joué au foot</a:t>
            </a:r>
            <a:endParaRPr lang="fr-FR" sz="1600" dirty="0">
              <a:latin typeface="Century Gothic" panose="020B0502020202020204" pitchFamily="34" charset="0"/>
            </a:endParaRPr>
          </a:p>
        </p:txBody>
      </p:sp>
      <p:sp>
        <p:nvSpPr>
          <p:cNvPr id="89" name="Google Shape;464;p12">
            <a:extLst>
              <a:ext uri="{FF2B5EF4-FFF2-40B4-BE49-F238E27FC236}">
                <a16:creationId xmlns:a16="http://schemas.microsoft.com/office/drawing/2014/main" id="{A6E66631-ED2C-442C-8FB4-45C050A4A0EB}"/>
              </a:ext>
            </a:extLst>
          </p:cNvPr>
          <p:cNvSpPr txBox="1"/>
          <p:nvPr/>
        </p:nvSpPr>
        <p:spPr>
          <a:xfrm>
            <a:off x="3637104" y="8582986"/>
            <a:ext cx="280688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US" sz="1600" b="1" dirty="0">
                <a:latin typeface="Century Gothic"/>
                <a:ea typeface="Century Gothic"/>
                <a:cs typeface="Century Gothic"/>
                <a:sym typeface="Century Gothic"/>
              </a:rPr>
              <a:t>ne … pas </a:t>
            </a:r>
            <a:r>
              <a:rPr lang="en-US" sz="1600" dirty="0">
                <a:latin typeface="Century Gothic"/>
                <a:ea typeface="Century Gothic"/>
                <a:cs typeface="Century Gothic"/>
                <a:sym typeface="Century Gothic"/>
              </a:rPr>
              <a:t>fits around </a:t>
            </a:r>
            <a:r>
              <a:rPr lang="fr-FR" sz="1600" i="1" dirty="0">
                <a:latin typeface="Century Gothic"/>
                <a:ea typeface="Century Gothic"/>
                <a:cs typeface="Century Gothic"/>
                <a:sym typeface="Century Gothic"/>
              </a:rPr>
              <a:t>avoir</a:t>
            </a:r>
          </a:p>
        </p:txBody>
      </p:sp>
      <p:pic>
        <p:nvPicPr>
          <p:cNvPr id="37" name="Google Shape;479;p13">
            <a:extLst>
              <a:ext uri="{FF2B5EF4-FFF2-40B4-BE49-F238E27FC236}">
                <a16:creationId xmlns:a16="http://schemas.microsoft.com/office/drawing/2014/main" id="{DBDEED4D-ED61-4D44-8D39-173C3EEE2A68}"/>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5487051" y="3971912"/>
            <a:ext cx="1088941" cy="1218517"/>
          </a:xfrm>
          <a:prstGeom prst="rect">
            <a:avLst/>
          </a:prstGeom>
          <a:noFill/>
          <a:ln>
            <a:noFill/>
          </a:ln>
        </p:spPr>
      </p:pic>
      <p:sp>
        <p:nvSpPr>
          <p:cNvPr id="50"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43</a:t>
            </a:r>
          </a:p>
        </p:txBody>
      </p:sp>
    </p:spTree>
    <p:extLst>
      <p:ext uri="{BB962C8B-B14F-4D97-AF65-F5344CB8AC3E}">
        <p14:creationId xmlns:p14="http://schemas.microsoft.com/office/powerpoint/2010/main" val="3279070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BC2009-8AF3-46EC-A3C7-94E8EC30037A}"/>
              </a:ext>
            </a:extLst>
          </p:cNvPr>
          <p:cNvSpPr>
            <a:spLocks noGrp="1"/>
          </p:cNvSpPr>
          <p:nvPr>
            <p:ph type="title" idx="4294967295"/>
          </p:nvPr>
        </p:nvSpPr>
        <p:spPr>
          <a:xfrm>
            <a:off x="342900" y="-1231082"/>
            <a:ext cx="6172200" cy="1524000"/>
          </a:xfrm>
        </p:spPr>
        <p:txBody>
          <a:bodyPr/>
          <a:lstStyle/>
          <a:p>
            <a:r>
              <a:rPr lang="fr-FR" dirty="0"/>
              <a:t>T1.2 Semaine</a:t>
            </a:r>
            <a:r>
              <a:rPr lang="fr-FR" baseline="0" dirty="0"/>
              <a:t> 1</a:t>
            </a:r>
            <a:endParaRPr lang="fr-FR" dirty="0"/>
          </a:p>
        </p:txBody>
      </p:sp>
      <p:sp>
        <p:nvSpPr>
          <p:cNvPr id="10" name="Title 3">
            <a:extLst>
              <a:ext uri="{FF2B5EF4-FFF2-40B4-BE49-F238E27FC236}">
                <a16:creationId xmlns:a16="http://schemas.microsoft.com/office/drawing/2014/main" id="{3250396C-DC3E-4B8B-B5A6-7A8848062071}"/>
              </a:ext>
            </a:extLst>
          </p:cNvPr>
          <p:cNvSpPr txBox="1">
            <a:spLocks/>
          </p:cNvSpPr>
          <p:nvPr/>
        </p:nvSpPr>
        <p:spPr>
          <a:xfrm>
            <a:off x="173313" y="142855"/>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T2.1 </a:t>
            </a:r>
            <a:r>
              <a:rPr lang="fr-FR" sz="2000" b="1" kern="0" dirty="0">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1</a:t>
            </a:r>
            <a:endParaRPr lang="en-US" sz="2000" kern="0" dirty="0">
              <a:solidFill>
                <a:schemeClr val="bg1"/>
              </a:solidFill>
            </a:endParaRPr>
          </a:p>
        </p:txBody>
      </p:sp>
      <p:sp>
        <p:nvSpPr>
          <p:cNvPr id="51" name="Rectangle 50">
            <a:extLst>
              <a:ext uri="{FF2B5EF4-FFF2-40B4-BE49-F238E27FC236}">
                <a16:creationId xmlns:a16="http://schemas.microsoft.com/office/drawing/2014/main" id="{F3F1420F-AEA4-41B6-8F76-A1644A051E8E}"/>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a:solidFill>
                  <a:srgbClr val="000000"/>
                </a:solidFill>
                <a:latin typeface="Century Gothic" panose="020B0502020202020204" pitchFamily="34" charset="0"/>
              </a:rPr>
              <a:t>Grammaire</a:t>
            </a:r>
          </a:p>
        </p:txBody>
      </p:sp>
      <p:sp>
        <p:nvSpPr>
          <p:cNvPr id="71" name="Title 20">
            <a:extLst>
              <a:ext uri="{FF2B5EF4-FFF2-40B4-BE49-F238E27FC236}">
                <a16:creationId xmlns:a16="http://schemas.microsoft.com/office/drawing/2014/main" id="{B398C830-2A62-44C1-A2F3-855D2A70C8C5}"/>
              </a:ext>
            </a:extLst>
          </p:cNvPr>
          <p:cNvSpPr txBox="1">
            <a:spLocks/>
          </p:cNvSpPr>
          <p:nvPr/>
        </p:nvSpPr>
        <p:spPr bwMode="auto">
          <a:xfrm>
            <a:off x="57873" y="351423"/>
            <a:ext cx="3321000" cy="27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fr-FR" sz="1800" b="1" kern="0" dirty="0">
                <a:solidFill>
                  <a:srgbClr val="000000"/>
                </a:solidFill>
                <a:latin typeface="Century Gothic" panose="020B0502020202020204" pitchFamily="34" charset="0"/>
                <a:cs typeface="Calibri" panose="020F0502020204030204" pitchFamily="34" charset="0"/>
              </a:rPr>
              <a:t>La position des adverbes</a:t>
            </a:r>
            <a:endParaRPr lang="fr-FR" kern="0" dirty="0"/>
          </a:p>
        </p:txBody>
      </p:sp>
      <p:sp>
        <p:nvSpPr>
          <p:cNvPr id="52" name="Google Shape;358;p8">
            <a:extLst>
              <a:ext uri="{FF2B5EF4-FFF2-40B4-BE49-F238E27FC236}">
                <a16:creationId xmlns:a16="http://schemas.microsoft.com/office/drawing/2014/main" id="{A5877A64-4DD2-469E-8908-05122B8EA578}"/>
              </a:ext>
            </a:extLst>
          </p:cNvPr>
          <p:cNvSpPr txBox="1"/>
          <p:nvPr/>
        </p:nvSpPr>
        <p:spPr>
          <a:xfrm>
            <a:off x="57873" y="782217"/>
            <a:ext cx="617487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US" sz="1600" b="1" dirty="0">
                <a:latin typeface="Century Gothic" panose="020B0502020202020204" pitchFamily="34" charset="0"/>
                <a:ea typeface="Century Gothic"/>
                <a:cs typeface="Century Gothic"/>
                <a:sym typeface="Century Gothic"/>
              </a:rPr>
              <a:t>Verbs</a:t>
            </a:r>
            <a:r>
              <a:rPr lang="en-US" sz="1600" dirty="0">
                <a:latin typeface="Century Gothic" panose="020B0502020202020204" pitchFamily="34" charset="0"/>
                <a:ea typeface="Century Gothic"/>
                <a:cs typeface="Century Gothic"/>
                <a:sym typeface="Century Gothic"/>
              </a:rPr>
              <a:t> in the </a:t>
            </a:r>
            <a:r>
              <a:rPr lang="en-US" sz="1600" b="1" dirty="0">
                <a:latin typeface="Century Gothic" panose="020B0502020202020204" pitchFamily="34" charset="0"/>
                <a:ea typeface="Century Gothic"/>
                <a:cs typeface="Century Gothic"/>
                <a:sym typeface="Century Gothic"/>
              </a:rPr>
              <a:t>perfect tense </a:t>
            </a:r>
            <a:r>
              <a:rPr lang="en-US" sz="1600" dirty="0">
                <a:latin typeface="Century Gothic" panose="020B0502020202020204" pitchFamily="34" charset="0"/>
                <a:ea typeface="Century Gothic"/>
                <a:cs typeface="Century Gothic"/>
                <a:sym typeface="Century Gothic"/>
              </a:rPr>
              <a:t>tell us what happened in the </a:t>
            </a:r>
            <a:r>
              <a:rPr lang="en-US" sz="1600" b="1" dirty="0">
                <a:latin typeface="Century Gothic" panose="020B0502020202020204" pitchFamily="34" charset="0"/>
                <a:ea typeface="Century Gothic"/>
                <a:cs typeface="Century Gothic"/>
                <a:sym typeface="Century Gothic"/>
              </a:rPr>
              <a:t>past</a:t>
            </a:r>
            <a:r>
              <a:rPr lang="en-US" sz="1600" dirty="0">
                <a:latin typeface="Century Gothic" panose="020B0502020202020204" pitchFamily="34" charset="0"/>
                <a:ea typeface="Century Gothic"/>
                <a:cs typeface="Century Gothic"/>
                <a:sym typeface="Century Gothic"/>
              </a:rPr>
              <a:t>.</a:t>
            </a:r>
            <a:endParaRPr sz="1600" dirty="0">
              <a:latin typeface="Century Gothic" panose="020B0502020202020204" pitchFamily="34" charset="0"/>
              <a:ea typeface="Century Gothic"/>
              <a:cs typeface="Century Gothic"/>
              <a:sym typeface="Century Gothic"/>
            </a:endParaRPr>
          </a:p>
        </p:txBody>
      </p:sp>
      <p:sp>
        <p:nvSpPr>
          <p:cNvPr id="37" name="Google Shape;629;p21">
            <a:extLst>
              <a:ext uri="{FF2B5EF4-FFF2-40B4-BE49-F238E27FC236}">
                <a16:creationId xmlns:a16="http://schemas.microsoft.com/office/drawing/2014/main" id="{8238E0BD-7B4A-4695-A415-E842E60D7638}"/>
              </a:ext>
            </a:extLst>
          </p:cNvPr>
          <p:cNvSpPr txBox="1"/>
          <p:nvPr/>
        </p:nvSpPr>
        <p:spPr>
          <a:xfrm>
            <a:off x="57873" y="1163172"/>
            <a:ext cx="672632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04F75"/>
              </a:buClr>
              <a:buSzPts val="2400"/>
              <a:buFont typeface="Century Gothic"/>
              <a:buNone/>
            </a:pPr>
            <a:r>
              <a:rPr lang="en-GB" sz="1600" b="0" i="0" u="none" strike="noStrike" cap="none" dirty="0">
                <a:latin typeface="Century Gothic"/>
                <a:ea typeface="Century Gothic"/>
                <a:cs typeface="Century Gothic"/>
                <a:sym typeface="Century Gothic"/>
              </a:rPr>
              <a:t>Adverbs tell us </a:t>
            </a:r>
            <a:r>
              <a:rPr lang="en-GB" sz="1600" b="1" i="0" u="none" strike="noStrike" cap="none" dirty="0">
                <a:latin typeface="Century Gothic"/>
                <a:ea typeface="Century Gothic"/>
                <a:cs typeface="Century Gothic"/>
                <a:sym typeface="Century Gothic"/>
              </a:rPr>
              <a:t>when, where, how </a:t>
            </a:r>
            <a:r>
              <a:rPr lang="en-GB" sz="1600" i="0" u="none" strike="noStrike" cap="none" dirty="0">
                <a:latin typeface="Century Gothic"/>
                <a:ea typeface="Century Gothic"/>
                <a:cs typeface="Century Gothic"/>
                <a:sym typeface="Century Gothic"/>
              </a:rPr>
              <a:t>or </a:t>
            </a:r>
            <a:r>
              <a:rPr lang="en-GB" sz="1600" b="1" i="0" u="none" strike="noStrike" cap="none" dirty="0">
                <a:latin typeface="Century Gothic"/>
                <a:ea typeface="Century Gothic"/>
                <a:cs typeface="Century Gothic"/>
                <a:sym typeface="Century Gothic"/>
              </a:rPr>
              <a:t>how often </a:t>
            </a:r>
            <a:r>
              <a:rPr lang="en-GB" sz="1600" i="0" u="none" strike="noStrike" cap="none" dirty="0">
                <a:latin typeface="Century Gothic"/>
                <a:ea typeface="Century Gothic"/>
                <a:cs typeface="Century Gothic"/>
                <a:sym typeface="Century Gothic"/>
              </a:rPr>
              <a:t>something (has) happened.</a:t>
            </a:r>
            <a:endParaRPr lang="en-GB" sz="1600" b="0" i="0" u="none" strike="noStrike" cap="none" dirty="0">
              <a:latin typeface="Century Gothic"/>
              <a:ea typeface="Century Gothic"/>
              <a:cs typeface="Century Gothic"/>
              <a:sym typeface="Century Gothic"/>
            </a:endParaRPr>
          </a:p>
        </p:txBody>
      </p:sp>
      <p:sp>
        <p:nvSpPr>
          <p:cNvPr id="39" name="Google Shape;626;p21">
            <a:extLst>
              <a:ext uri="{FF2B5EF4-FFF2-40B4-BE49-F238E27FC236}">
                <a16:creationId xmlns:a16="http://schemas.microsoft.com/office/drawing/2014/main" id="{6AC73EC0-8099-4E89-A2D2-F3E805EA88B9}"/>
              </a:ext>
            </a:extLst>
          </p:cNvPr>
          <p:cNvSpPr txBox="1"/>
          <p:nvPr/>
        </p:nvSpPr>
        <p:spPr>
          <a:xfrm>
            <a:off x="0" y="2030988"/>
            <a:ext cx="2364684"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latin typeface="Century Gothic"/>
                <a:ea typeface="Century Gothic"/>
                <a:cs typeface="Century Gothic"/>
                <a:sym typeface="Century Gothic"/>
              </a:rPr>
              <a:t>When</a:t>
            </a:r>
            <a:endParaRPr sz="1600" b="1" dirty="0">
              <a:latin typeface="Century Gothic"/>
              <a:ea typeface="Century Gothic"/>
              <a:cs typeface="Century Gothic"/>
              <a:sym typeface="Century Gothic"/>
            </a:endParaRPr>
          </a:p>
        </p:txBody>
      </p:sp>
      <p:sp>
        <p:nvSpPr>
          <p:cNvPr id="38" name="Google Shape;620;p21">
            <a:extLst>
              <a:ext uri="{FF2B5EF4-FFF2-40B4-BE49-F238E27FC236}">
                <a16:creationId xmlns:a16="http://schemas.microsoft.com/office/drawing/2014/main" id="{CE4BE2BF-7D93-415A-8830-740947B2BA3F}"/>
              </a:ext>
            </a:extLst>
          </p:cNvPr>
          <p:cNvSpPr/>
          <p:nvPr/>
        </p:nvSpPr>
        <p:spPr>
          <a:xfrm>
            <a:off x="159944" y="2369502"/>
            <a:ext cx="2056950" cy="5175490"/>
          </a:xfrm>
          <a:prstGeom prst="roundRect">
            <a:avLst>
              <a:gd name="adj" fmla="val 16667"/>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600" dirty="0">
              <a:solidFill>
                <a:srgbClr val="104F75"/>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r>
              <a:rPr lang="en-US" sz="1600" dirty="0">
                <a:latin typeface="Century Gothic" panose="020B0502020202020204" pitchFamily="34" charset="0"/>
                <a:ea typeface="Century Gothic"/>
                <a:cs typeface="Century Gothic"/>
                <a:sym typeface="Century Gothic"/>
              </a:rPr>
              <a:t>Position: </a:t>
            </a:r>
            <a:r>
              <a:rPr lang="en-US" sz="1600" b="1" dirty="0">
                <a:latin typeface="Century Gothic" panose="020B0502020202020204" pitchFamily="34" charset="0"/>
                <a:ea typeface="Century Gothic"/>
                <a:cs typeface="Century Gothic"/>
                <a:sym typeface="Century Gothic"/>
              </a:rPr>
              <a:t>beginning</a:t>
            </a:r>
            <a:r>
              <a:rPr lang="en-US" sz="1600" dirty="0">
                <a:latin typeface="Century Gothic" panose="020B0502020202020204" pitchFamily="34" charset="0"/>
                <a:ea typeface="Century Gothic"/>
                <a:cs typeface="Century Gothic"/>
                <a:sym typeface="Century Gothic"/>
              </a:rPr>
              <a:t> or </a:t>
            </a:r>
            <a:r>
              <a:rPr lang="en-US" sz="1600" b="1" dirty="0">
                <a:latin typeface="Century Gothic" panose="020B0502020202020204" pitchFamily="34" charset="0"/>
                <a:ea typeface="Century Gothic"/>
                <a:cs typeface="Century Gothic"/>
                <a:sym typeface="Century Gothic"/>
              </a:rPr>
              <a:t>end</a:t>
            </a:r>
            <a:endParaRPr sz="1600" dirty="0">
              <a:latin typeface="Century Gothic" panose="020B0502020202020204" pitchFamily="34" charset="0"/>
            </a:endParaRPr>
          </a:p>
          <a:p>
            <a:pPr marL="0" marR="0" lvl="0" indent="0" algn="ctr" rtl="0">
              <a:spcBef>
                <a:spcPts val="0"/>
              </a:spcBef>
              <a:spcAft>
                <a:spcPts val="0"/>
              </a:spcAft>
              <a:buNone/>
            </a:pPr>
            <a:r>
              <a:rPr lang="fr-FR" sz="1600" b="1" i="1" dirty="0">
                <a:solidFill>
                  <a:srgbClr val="E87D1E"/>
                </a:solidFill>
                <a:latin typeface="Century Gothic" panose="020B0502020202020204" pitchFamily="34" charset="0"/>
                <a:ea typeface="Century Gothic"/>
                <a:cs typeface="Century Gothic"/>
                <a:sym typeface="Century Gothic"/>
              </a:rPr>
              <a:t>Hier</a:t>
            </a:r>
            <a:r>
              <a:rPr lang="fr-FR" sz="1600" i="1" dirty="0">
                <a:latin typeface="Century Gothic" panose="020B0502020202020204" pitchFamily="34" charset="0"/>
                <a:ea typeface="Century Gothic"/>
                <a:cs typeface="Century Gothic"/>
                <a:sym typeface="Century Gothic"/>
              </a:rPr>
              <a:t>, j’ai fait des courses / J’ai fait des courses </a:t>
            </a:r>
            <a:r>
              <a:rPr lang="fr-FR" sz="1600" b="1" i="1" dirty="0">
                <a:solidFill>
                  <a:srgbClr val="E87D1E"/>
                </a:solidFill>
                <a:latin typeface="Century Gothic" panose="020B0502020202020204" pitchFamily="34" charset="0"/>
                <a:ea typeface="Century Gothic"/>
                <a:cs typeface="Century Gothic"/>
                <a:sym typeface="Century Gothic"/>
              </a:rPr>
              <a:t>hier</a:t>
            </a:r>
            <a:r>
              <a:rPr lang="fr-FR" sz="1600" i="1" dirty="0">
                <a:latin typeface="Century Gothic" panose="020B0502020202020204" pitchFamily="34" charset="0"/>
                <a:ea typeface="Century Gothic"/>
                <a:cs typeface="Century Gothic"/>
                <a:sym typeface="Century Gothic"/>
              </a:rPr>
              <a:t>.</a:t>
            </a:r>
            <a:endParaRPr lang="fr-FR" sz="1600" dirty="0">
              <a:latin typeface="Century Gothic" panose="020B0502020202020204" pitchFamily="34" charset="0"/>
            </a:endParaRPr>
          </a:p>
          <a:p>
            <a:pPr marL="0" marR="0" lvl="0" indent="0" algn="ctr" rtl="0">
              <a:spcBef>
                <a:spcPts val="0"/>
              </a:spcBef>
              <a:spcAft>
                <a:spcPts val="0"/>
              </a:spcAft>
              <a:buNone/>
            </a:pPr>
            <a:endParaRPr sz="1600" dirty="0">
              <a:solidFill>
                <a:schemeClr val="lt1"/>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r>
              <a:rPr lang="en-US" sz="1600" dirty="0">
                <a:latin typeface="Century Gothic" panose="020B0502020202020204" pitchFamily="34" charset="0"/>
                <a:ea typeface="Century Gothic"/>
                <a:cs typeface="Century Gothic"/>
                <a:sym typeface="Century Gothic"/>
              </a:rPr>
              <a:t>Translation:</a:t>
            </a:r>
          </a:p>
          <a:p>
            <a:pPr marL="0" marR="0" lvl="0" indent="0" algn="ctr" rtl="0">
              <a:spcBef>
                <a:spcPts val="0"/>
              </a:spcBef>
              <a:spcAft>
                <a:spcPts val="0"/>
              </a:spcAft>
              <a:buNone/>
            </a:pPr>
            <a:r>
              <a:rPr lang="en-US" sz="1600" b="1" dirty="0">
                <a:latin typeface="Century Gothic" panose="020B0502020202020204" pitchFamily="34" charset="0"/>
                <a:ea typeface="Century Gothic"/>
                <a:cs typeface="Century Gothic"/>
                <a:sym typeface="Century Gothic"/>
              </a:rPr>
              <a:t>past simple</a:t>
            </a:r>
            <a:endParaRPr sz="1600" dirty="0">
              <a:latin typeface="Century Gothic" panose="020B0502020202020204" pitchFamily="34" charset="0"/>
            </a:endParaRPr>
          </a:p>
          <a:p>
            <a:pPr marL="0" marR="0" lvl="0" indent="0" algn="ctr" rtl="0">
              <a:spcBef>
                <a:spcPts val="0"/>
              </a:spcBef>
              <a:spcAft>
                <a:spcPts val="0"/>
              </a:spcAft>
              <a:buClr>
                <a:srgbClr val="EE6000"/>
              </a:buClr>
              <a:buSzPts val="2000"/>
              <a:buFont typeface="Century Gothic"/>
              <a:buNone/>
            </a:pPr>
            <a:r>
              <a:rPr lang="en-US" sz="1600" b="1" i="1" dirty="0">
                <a:solidFill>
                  <a:srgbClr val="E87D1E"/>
                </a:solidFill>
                <a:latin typeface="Century Gothic" panose="020B0502020202020204" pitchFamily="34" charset="0"/>
                <a:ea typeface="Century Gothic"/>
                <a:cs typeface="Century Gothic"/>
                <a:sym typeface="Century Gothic"/>
              </a:rPr>
              <a:t>Yesterday</a:t>
            </a:r>
            <a:r>
              <a:rPr lang="en-US" sz="1600" i="1" dirty="0">
                <a:solidFill>
                  <a:srgbClr val="1F3864"/>
                </a:solidFill>
                <a:latin typeface="Century Gothic" panose="020B0502020202020204" pitchFamily="34" charset="0"/>
                <a:ea typeface="Century Gothic"/>
                <a:cs typeface="Century Gothic"/>
                <a:sym typeface="Century Gothic"/>
              </a:rPr>
              <a:t> </a:t>
            </a:r>
            <a:r>
              <a:rPr lang="en-US" sz="1600" i="1" dirty="0">
                <a:latin typeface="Century Gothic" panose="020B0502020202020204" pitchFamily="34" charset="0"/>
                <a:ea typeface="Century Gothic"/>
                <a:cs typeface="Century Gothic"/>
                <a:sym typeface="Century Gothic"/>
              </a:rPr>
              <a:t>I did the</a:t>
            </a:r>
            <a:endParaRPr sz="1600" dirty="0">
              <a:latin typeface="Century Gothic" panose="020B0502020202020204" pitchFamily="34" charset="0"/>
            </a:endParaRPr>
          </a:p>
          <a:p>
            <a:pPr marL="0" marR="0" lvl="0" indent="0" algn="ctr" rtl="0">
              <a:spcBef>
                <a:spcPts val="0"/>
              </a:spcBef>
              <a:spcAft>
                <a:spcPts val="0"/>
              </a:spcAft>
              <a:buClr>
                <a:srgbClr val="104F75"/>
              </a:buClr>
              <a:buSzPts val="2000"/>
              <a:buFont typeface="Century Gothic"/>
              <a:buNone/>
            </a:pPr>
            <a:r>
              <a:rPr lang="en-US" sz="1600" i="1" dirty="0">
                <a:latin typeface="Century Gothic" panose="020B0502020202020204" pitchFamily="34" charset="0"/>
                <a:ea typeface="Century Gothic"/>
                <a:cs typeface="Century Gothic"/>
                <a:sym typeface="Century Gothic"/>
              </a:rPr>
              <a:t>food shopping /</a:t>
            </a:r>
            <a:endParaRPr sz="1600" dirty="0">
              <a:latin typeface="Century Gothic" panose="020B0502020202020204" pitchFamily="34" charset="0"/>
            </a:endParaRPr>
          </a:p>
          <a:p>
            <a:pPr marL="0" marR="0" lvl="0" indent="0" algn="ctr" rtl="0">
              <a:spcBef>
                <a:spcPts val="0"/>
              </a:spcBef>
              <a:spcAft>
                <a:spcPts val="0"/>
              </a:spcAft>
              <a:buClr>
                <a:srgbClr val="104F75"/>
              </a:buClr>
              <a:buSzPts val="2000"/>
              <a:buFont typeface="Century Gothic"/>
              <a:buNone/>
            </a:pPr>
            <a:r>
              <a:rPr lang="en-US" sz="1600" i="1" dirty="0">
                <a:latin typeface="Century Gothic" panose="020B0502020202020204" pitchFamily="34" charset="0"/>
                <a:ea typeface="Century Gothic"/>
                <a:cs typeface="Century Gothic"/>
                <a:sym typeface="Century Gothic"/>
              </a:rPr>
              <a:t>I did the food shopping</a:t>
            </a:r>
            <a:r>
              <a:rPr lang="en-US" sz="1600" i="1" dirty="0">
                <a:solidFill>
                  <a:srgbClr val="104F75"/>
                </a:solidFill>
                <a:latin typeface="Century Gothic" panose="020B0502020202020204" pitchFamily="34" charset="0"/>
                <a:ea typeface="Century Gothic"/>
                <a:cs typeface="Century Gothic"/>
                <a:sym typeface="Century Gothic"/>
              </a:rPr>
              <a:t> </a:t>
            </a:r>
            <a:r>
              <a:rPr lang="en-US" sz="1600" b="1" i="1" dirty="0">
                <a:solidFill>
                  <a:srgbClr val="E87D1E"/>
                </a:solidFill>
                <a:latin typeface="Century Gothic" panose="020B0502020202020204" pitchFamily="34" charset="0"/>
                <a:ea typeface="Century Gothic"/>
                <a:cs typeface="Century Gothic"/>
                <a:sym typeface="Century Gothic"/>
              </a:rPr>
              <a:t>yesterday</a:t>
            </a:r>
            <a:r>
              <a:rPr lang="en-US" sz="1600" i="1" dirty="0">
                <a:latin typeface="Century Gothic" panose="020B0502020202020204" pitchFamily="34" charset="0"/>
                <a:ea typeface="Century Gothic"/>
                <a:cs typeface="Century Gothic"/>
                <a:sym typeface="Century Gothic"/>
              </a:rPr>
              <a:t>.</a:t>
            </a:r>
            <a:endParaRPr sz="1600" dirty="0">
              <a:latin typeface="Century Gothic" panose="020B0502020202020204" pitchFamily="34" charset="0"/>
            </a:endParaRPr>
          </a:p>
        </p:txBody>
      </p:sp>
      <p:sp>
        <p:nvSpPr>
          <p:cNvPr id="41" name="Google Shape;627;p21">
            <a:extLst>
              <a:ext uri="{FF2B5EF4-FFF2-40B4-BE49-F238E27FC236}">
                <a16:creationId xmlns:a16="http://schemas.microsoft.com/office/drawing/2014/main" id="{CE4DEB7F-F1BE-44C7-AC83-DE51263FF3E3}"/>
              </a:ext>
            </a:extLst>
          </p:cNvPr>
          <p:cNvSpPr txBox="1"/>
          <p:nvPr/>
        </p:nvSpPr>
        <p:spPr>
          <a:xfrm>
            <a:off x="2189537" y="2030988"/>
            <a:ext cx="2364684"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dirty="0">
                <a:latin typeface="Century Gothic" panose="020B0502020202020204" pitchFamily="34" charset="0"/>
                <a:ea typeface="Century Gothic"/>
                <a:cs typeface="Century Gothic"/>
                <a:sym typeface="Century Gothic"/>
              </a:rPr>
              <a:t>Where</a:t>
            </a:r>
          </a:p>
        </p:txBody>
      </p:sp>
      <p:sp>
        <p:nvSpPr>
          <p:cNvPr id="40" name="Google Shape;621;p21">
            <a:extLst>
              <a:ext uri="{FF2B5EF4-FFF2-40B4-BE49-F238E27FC236}">
                <a16:creationId xmlns:a16="http://schemas.microsoft.com/office/drawing/2014/main" id="{EB9A23C2-8DF8-4ABE-9B50-4F3022686D75}"/>
              </a:ext>
            </a:extLst>
          </p:cNvPr>
          <p:cNvSpPr/>
          <p:nvPr/>
        </p:nvSpPr>
        <p:spPr>
          <a:xfrm>
            <a:off x="2351314" y="2369500"/>
            <a:ext cx="2055117" cy="5175491"/>
          </a:xfrm>
          <a:prstGeom prst="roundRect">
            <a:avLst>
              <a:gd name="adj" fmla="val 16667"/>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104F75"/>
              </a:buClr>
              <a:buSzPts val="2000"/>
              <a:buFont typeface="Century Gothic"/>
              <a:buNone/>
            </a:pPr>
            <a:endParaRPr lang="en-US" sz="1600" b="0" i="0" u="none" strike="noStrike" cap="none" dirty="0">
              <a:solidFill>
                <a:srgbClr val="104F75"/>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Clr>
                <a:srgbClr val="104F75"/>
              </a:buClr>
              <a:buSzPts val="2000"/>
              <a:buFont typeface="Century Gothic"/>
              <a:buNone/>
            </a:pPr>
            <a:r>
              <a:rPr lang="en-US" sz="1600" b="0" i="0" u="none" strike="noStrike" cap="none" dirty="0">
                <a:latin typeface="Century Gothic" panose="020B0502020202020204" pitchFamily="34" charset="0"/>
                <a:ea typeface="Century Gothic"/>
                <a:cs typeface="Century Gothic"/>
                <a:sym typeface="Century Gothic"/>
              </a:rPr>
              <a:t>Position:</a:t>
            </a:r>
          </a:p>
          <a:p>
            <a:pPr marL="0" marR="0" lvl="0" indent="0" algn="ctr" rtl="0">
              <a:spcBef>
                <a:spcPts val="0"/>
              </a:spcBef>
              <a:spcAft>
                <a:spcPts val="0"/>
              </a:spcAft>
              <a:buClr>
                <a:srgbClr val="104F75"/>
              </a:buClr>
              <a:buSzPts val="2000"/>
              <a:buFont typeface="Century Gothic"/>
              <a:buNone/>
            </a:pPr>
            <a:r>
              <a:rPr lang="en-US" sz="1600" b="1" i="0" u="none" strike="noStrike" cap="none" dirty="0">
                <a:latin typeface="Century Gothic" panose="020B0502020202020204" pitchFamily="34" charset="0"/>
                <a:ea typeface="Century Gothic"/>
                <a:cs typeface="Century Gothic"/>
                <a:sym typeface="Century Gothic"/>
              </a:rPr>
              <a:t>beginning</a:t>
            </a:r>
            <a:r>
              <a:rPr lang="en-US" sz="1600" b="0" i="0" u="none" strike="noStrike" cap="none" dirty="0">
                <a:latin typeface="Century Gothic" panose="020B0502020202020204" pitchFamily="34" charset="0"/>
                <a:ea typeface="Century Gothic"/>
                <a:cs typeface="Century Gothic"/>
                <a:sym typeface="Century Gothic"/>
              </a:rPr>
              <a:t> or </a:t>
            </a:r>
            <a:r>
              <a:rPr lang="en-US" sz="1600" b="1" i="0" u="none" strike="noStrike" cap="none" dirty="0">
                <a:latin typeface="Century Gothic" panose="020B0502020202020204" pitchFamily="34" charset="0"/>
                <a:ea typeface="Century Gothic"/>
                <a:cs typeface="Century Gothic"/>
                <a:sym typeface="Century Gothic"/>
              </a:rPr>
              <a:t>end</a:t>
            </a:r>
            <a:endParaRPr sz="1600" dirty="0">
              <a:latin typeface="Century Gothic" panose="020B0502020202020204" pitchFamily="34" charset="0"/>
            </a:endParaRPr>
          </a:p>
          <a:p>
            <a:pPr marL="0" marR="0" lvl="0" indent="0" algn="ctr" rtl="0">
              <a:spcBef>
                <a:spcPts val="0"/>
              </a:spcBef>
              <a:spcAft>
                <a:spcPts val="0"/>
              </a:spcAft>
              <a:buClr>
                <a:srgbClr val="104F75"/>
              </a:buClr>
              <a:buSzPts val="2000"/>
              <a:buFont typeface="Century Gothic"/>
              <a:buNone/>
            </a:pPr>
            <a:r>
              <a:rPr lang="fr-FR" sz="1600" b="0" i="1" u="none" strike="noStrike" cap="none" dirty="0">
                <a:latin typeface="Century Gothic" panose="020B0502020202020204" pitchFamily="34" charset="0"/>
                <a:ea typeface="Century Gothic"/>
                <a:cs typeface="Century Gothic"/>
                <a:sym typeface="Century Gothic"/>
              </a:rPr>
              <a:t>J’ai fait du sport </a:t>
            </a:r>
            <a:r>
              <a:rPr lang="fr-FR" sz="1600" b="1" i="1" u="none" strike="noStrike" cap="none" dirty="0">
                <a:solidFill>
                  <a:srgbClr val="E87D1E"/>
                </a:solidFill>
                <a:latin typeface="Century Gothic" panose="020B0502020202020204" pitchFamily="34" charset="0"/>
                <a:ea typeface="Century Gothic"/>
                <a:cs typeface="Century Gothic"/>
                <a:sym typeface="Century Gothic"/>
              </a:rPr>
              <a:t>dehors</a:t>
            </a:r>
            <a:r>
              <a:rPr lang="fr-FR" sz="1600" b="0" i="1" u="none" strike="noStrike" cap="none" dirty="0">
                <a:latin typeface="Century Gothic" panose="020B0502020202020204" pitchFamily="34" charset="0"/>
                <a:ea typeface="Century Gothic"/>
                <a:cs typeface="Century Gothic"/>
                <a:sym typeface="Century Gothic"/>
              </a:rPr>
              <a:t>.</a:t>
            </a:r>
          </a:p>
          <a:p>
            <a:pPr marL="0" marR="0" lvl="0" indent="0" algn="ctr" rtl="0">
              <a:spcBef>
                <a:spcPts val="1200"/>
              </a:spcBef>
              <a:spcAft>
                <a:spcPts val="0"/>
              </a:spcAft>
              <a:buClr>
                <a:srgbClr val="104F75"/>
              </a:buClr>
              <a:buSzPts val="2000"/>
              <a:buFont typeface="Century Gothic"/>
              <a:buNone/>
            </a:pPr>
            <a:r>
              <a:rPr lang="en-US" sz="1600" b="0" i="0" u="none" strike="noStrike" cap="none" dirty="0">
                <a:latin typeface="Century Gothic" panose="020B0502020202020204" pitchFamily="34" charset="0"/>
                <a:ea typeface="Century Gothic"/>
                <a:cs typeface="Century Gothic"/>
                <a:sym typeface="Century Gothic"/>
              </a:rPr>
              <a:t>Translation: </a:t>
            </a:r>
            <a:r>
              <a:rPr lang="en-US" sz="1600" b="1" i="0" u="none" strike="noStrike" cap="none" dirty="0">
                <a:latin typeface="Century Gothic" panose="020B0502020202020204" pitchFamily="34" charset="0"/>
                <a:ea typeface="Century Gothic"/>
                <a:cs typeface="Century Gothic"/>
                <a:sym typeface="Century Gothic"/>
              </a:rPr>
              <a:t>past simple if we know when </a:t>
            </a:r>
            <a:r>
              <a:rPr lang="en-US" sz="1600" b="0" i="0" u="none" strike="noStrike" cap="none" dirty="0">
                <a:latin typeface="Century Gothic" panose="020B0502020202020204" pitchFamily="34" charset="0"/>
                <a:ea typeface="Century Gothic"/>
                <a:cs typeface="Century Gothic"/>
                <a:sym typeface="Century Gothic"/>
              </a:rPr>
              <a:t>it happened</a:t>
            </a:r>
            <a:endParaRPr sz="1600" b="0" i="0" u="none" strike="noStrike" cap="none" dirty="0">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Clr>
                <a:srgbClr val="104F75"/>
              </a:buClr>
              <a:buSzPts val="2000"/>
              <a:buFont typeface="Century Gothic"/>
              <a:buNone/>
            </a:pPr>
            <a:r>
              <a:rPr lang="en-US" sz="1600" b="0" i="1" u="none" strike="noStrike" cap="none" dirty="0">
                <a:latin typeface="Century Gothic" panose="020B0502020202020204" pitchFamily="34" charset="0"/>
                <a:ea typeface="Century Gothic"/>
                <a:cs typeface="Century Gothic"/>
                <a:sym typeface="Century Gothic"/>
              </a:rPr>
              <a:t>I did sport </a:t>
            </a:r>
            <a:r>
              <a:rPr lang="en-US" sz="1600" b="1" i="1" u="none" strike="noStrike" cap="none" dirty="0">
                <a:solidFill>
                  <a:srgbClr val="E87D1E"/>
                </a:solidFill>
                <a:latin typeface="Century Gothic" panose="020B0502020202020204" pitchFamily="34" charset="0"/>
                <a:ea typeface="Century Gothic"/>
                <a:cs typeface="Century Gothic"/>
                <a:sym typeface="Century Gothic"/>
              </a:rPr>
              <a:t>outside</a:t>
            </a:r>
            <a:r>
              <a:rPr lang="en-US" sz="1600" b="0" i="1" u="none" strike="noStrike" cap="none" dirty="0">
                <a:latin typeface="Century Gothic" panose="020B0502020202020204" pitchFamily="34" charset="0"/>
                <a:ea typeface="Century Gothic"/>
                <a:cs typeface="Century Gothic"/>
                <a:sym typeface="Century Gothic"/>
              </a:rPr>
              <a:t>.</a:t>
            </a:r>
            <a:endParaRPr sz="1600" dirty="0">
              <a:latin typeface="Century Gothic" panose="020B0502020202020204" pitchFamily="34" charset="0"/>
            </a:endParaRPr>
          </a:p>
          <a:p>
            <a:pPr marL="0" marR="0" lvl="0" indent="0" algn="ctr" rtl="0">
              <a:spcBef>
                <a:spcPts val="1200"/>
              </a:spcBef>
              <a:spcAft>
                <a:spcPts val="0"/>
              </a:spcAft>
              <a:buClr>
                <a:srgbClr val="104F75"/>
              </a:buClr>
              <a:buSzPts val="2000"/>
              <a:buFont typeface="Century Gothic"/>
              <a:buNone/>
            </a:pPr>
            <a:r>
              <a:rPr lang="en-US" sz="1600" dirty="0">
                <a:latin typeface="Century Gothic" panose="020B0502020202020204" pitchFamily="34" charset="0"/>
                <a:ea typeface="Century Gothic"/>
                <a:cs typeface="Century Gothic"/>
                <a:sym typeface="Century Gothic"/>
              </a:rPr>
              <a:t>Translation: </a:t>
            </a:r>
            <a:r>
              <a:rPr lang="en-US" sz="1600" b="1" dirty="0">
                <a:latin typeface="Century Gothic" panose="020B0502020202020204" pitchFamily="34" charset="0"/>
                <a:ea typeface="Century Gothic"/>
                <a:cs typeface="Century Gothic"/>
                <a:sym typeface="Century Gothic"/>
              </a:rPr>
              <a:t>present perfect if we don’t know </a:t>
            </a:r>
            <a:r>
              <a:rPr lang="en-US" sz="1600" dirty="0">
                <a:latin typeface="Century Gothic" panose="020B0502020202020204" pitchFamily="34" charset="0"/>
                <a:ea typeface="Century Gothic"/>
                <a:cs typeface="Century Gothic"/>
                <a:sym typeface="Century Gothic"/>
              </a:rPr>
              <a:t>when it happened</a:t>
            </a:r>
            <a:endParaRPr sz="1600" dirty="0">
              <a:latin typeface="Century Gothic" panose="020B0502020202020204" pitchFamily="34" charset="0"/>
            </a:endParaRPr>
          </a:p>
          <a:p>
            <a:pPr marL="0" marR="0" lvl="0" indent="0" algn="ctr" rtl="0">
              <a:spcBef>
                <a:spcPts val="0"/>
              </a:spcBef>
              <a:spcAft>
                <a:spcPts val="0"/>
              </a:spcAft>
              <a:buClr>
                <a:srgbClr val="104F75"/>
              </a:buClr>
              <a:buSzPts val="2000"/>
              <a:buFont typeface="Century Gothic"/>
              <a:buNone/>
            </a:pPr>
            <a:r>
              <a:rPr lang="en-US" sz="1600" b="0" i="1" u="none" strike="noStrike" cap="none" dirty="0">
                <a:latin typeface="Century Gothic" panose="020B0502020202020204" pitchFamily="34" charset="0"/>
                <a:ea typeface="Century Gothic"/>
                <a:cs typeface="Century Gothic"/>
                <a:sym typeface="Century Gothic"/>
              </a:rPr>
              <a:t>I have done sport </a:t>
            </a:r>
            <a:r>
              <a:rPr lang="en-US" sz="1600" b="1" i="1" u="none" strike="noStrike" cap="none" dirty="0">
                <a:solidFill>
                  <a:srgbClr val="E87D1E"/>
                </a:solidFill>
                <a:latin typeface="Century Gothic" panose="020B0502020202020204" pitchFamily="34" charset="0"/>
                <a:ea typeface="Century Gothic"/>
                <a:cs typeface="Century Gothic"/>
                <a:sym typeface="Century Gothic"/>
              </a:rPr>
              <a:t>outside</a:t>
            </a:r>
            <a:r>
              <a:rPr lang="en-US" sz="1600" b="0" i="1" u="none" strike="noStrike" cap="none" dirty="0">
                <a:latin typeface="Century Gothic" panose="020B0502020202020204" pitchFamily="34" charset="0"/>
                <a:ea typeface="Century Gothic"/>
                <a:cs typeface="Century Gothic"/>
                <a:sym typeface="Century Gothic"/>
              </a:rPr>
              <a:t>.</a:t>
            </a:r>
            <a:endParaRPr sz="1600" dirty="0">
              <a:latin typeface="Century Gothic" panose="020B0502020202020204" pitchFamily="34" charset="0"/>
            </a:endParaRPr>
          </a:p>
        </p:txBody>
      </p:sp>
      <p:sp>
        <p:nvSpPr>
          <p:cNvPr id="43" name="Google Shape;628;p21">
            <a:extLst>
              <a:ext uri="{FF2B5EF4-FFF2-40B4-BE49-F238E27FC236}">
                <a16:creationId xmlns:a16="http://schemas.microsoft.com/office/drawing/2014/main" id="{BCD6571C-23A7-4574-ADAE-44B60FD8B3F8}"/>
              </a:ext>
            </a:extLst>
          </p:cNvPr>
          <p:cNvSpPr txBox="1"/>
          <p:nvPr/>
        </p:nvSpPr>
        <p:spPr>
          <a:xfrm>
            <a:off x="4157003" y="2030988"/>
            <a:ext cx="2847371"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latin typeface="Century Gothic" panose="020B0502020202020204" pitchFamily="34" charset="0"/>
                <a:ea typeface="Century Gothic"/>
                <a:cs typeface="Century Gothic"/>
                <a:sym typeface="Century Gothic"/>
              </a:rPr>
              <a:t>How / how often</a:t>
            </a:r>
            <a:endParaRPr sz="1600" b="1" dirty="0">
              <a:latin typeface="Century Gothic" panose="020B0502020202020204" pitchFamily="34" charset="0"/>
              <a:ea typeface="Century Gothic"/>
              <a:cs typeface="Century Gothic"/>
              <a:sym typeface="Century Gothic"/>
            </a:endParaRPr>
          </a:p>
        </p:txBody>
      </p:sp>
      <p:sp>
        <p:nvSpPr>
          <p:cNvPr id="42" name="Google Shape;622;p21">
            <a:extLst>
              <a:ext uri="{FF2B5EF4-FFF2-40B4-BE49-F238E27FC236}">
                <a16:creationId xmlns:a16="http://schemas.microsoft.com/office/drawing/2014/main" id="{D87F8FF8-209F-4C56-A9DC-530A7DEBEFFD}"/>
              </a:ext>
            </a:extLst>
          </p:cNvPr>
          <p:cNvSpPr/>
          <p:nvPr/>
        </p:nvSpPr>
        <p:spPr>
          <a:xfrm>
            <a:off x="4540851" y="2369498"/>
            <a:ext cx="2055117" cy="5175491"/>
          </a:xfrm>
          <a:prstGeom prst="roundRect">
            <a:avLst>
              <a:gd name="adj" fmla="val 16667"/>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600" b="0" i="0" u="none" strike="noStrike" cap="none" dirty="0">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r>
              <a:rPr lang="en-US" sz="1600" b="0" i="0" u="none" strike="noStrike" cap="none" dirty="0">
                <a:latin typeface="Century Gothic" panose="020B0502020202020204" pitchFamily="34" charset="0"/>
                <a:ea typeface="Century Gothic"/>
                <a:cs typeface="Century Gothic"/>
                <a:sym typeface="Century Gothic"/>
              </a:rPr>
              <a:t>Position: </a:t>
            </a:r>
          </a:p>
          <a:p>
            <a:pPr marL="0" marR="0" lvl="0" indent="0" algn="ctr" rtl="0">
              <a:spcBef>
                <a:spcPts val="0"/>
              </a:spcBef>
              <a:spcAft>
                <a:spcPts val="0"/>
              </a:spcAft>
              <a:buNone/>
            </a:pPr>
            <a:r>
              <a:rPr lang="en-US" sz="1600" b="1" i="0" u="none" strike="noStrike" cap="none" dirty="0">
                <a:latin typeface="Century Gothic" panose="020B0502020202020204" pitchFamily="34" charset="0"/>
                <a:ea typeface="Century Gothic"/>
                <a:cs typeface="Century Gothic"/>
                <a:sym typeface="Century Gothic"/>
              </a:rPr>
              <a:t>after</a:t>
            </a:r>
            <a:r>
              <a:rPr lang="en-US" sz="1600" b="0" i="0" u="none" strike="noStrike" cap="none" dirty="0">
                <a:latin typeface="Century Gothic" panose="020B0502020202020204" pitchFamily="34" charset="0"/>
                <a:ea typeface="Century Gothic"/>
                <a:cs typeface="Century Gothic"/>
                <a:sym typeface="Century Gothic"/>
              </a:rPr>
              <a:t> </a:t>
            </a:r>
            <a:r>
              <a:rPr lang="en-US" sz="1600" b="1" i="0" u="none" strike="noStrike" cap="none" dirty="0">
                <a:latin typeface="Century Gothic" panose="020B0502020202020204" pitchFamily="34" charset="0"/>
                <a:ea typeface="Century Gothic"/>
                <a:cs typeface="Century Gothic"/>
                <a:sym typeface="Century Gothic"/>
              </a:rPr>
              <a:t>short form </a:t>
            </a:r>
            <a:r>
              <a:rPr lang="en-US" sz="1600" b="0" i="0" u="none" strike="noStrike" cap="none" dirty="0">
                <a:latin typeface="Century Gothic" panose="020B0502020202020204" pitchFamily="34" charset="0"/>
                <a:ea typeface="Century Gothic"/>
                <a:cs typeface="Century Gothic"/>
                <a:sym typeface="Century Gothic"/>
              </a:rPr>
              <a:t>verb</a:t>
            </a:r>
          </a:p>
          <a:p>
            <a:pPr marL="0" marR="0" lvl="0" indent="0" algn="ctr" rtl="0">
              <a:spcBef>
                <a:spcPts val="0"/>
              </a:spcBef>
              <a:spcAft>
                <a:spcPts val="0"/>
              </a:spcAft>
              <a:buNone/>
            </a:pPr>
            <a:r>
              <a:rPr lang="fr-FR" sz="1600" b="0" i="1" u="none" strike="noStrike" cap="none" dirty="0">
                <a:latin typeface="Century Gothic" panose="020B0502020202020204" pitchFamily="34" charset="0"/>
                <a:ea typeface="Century Gothic"/>
                <a:cs typeface="Century Gothic"/>
                <a:sym typeface="Century Gothic"/>
              </a:rPr>
              <a:t>Il a </a:t>
            </a:r>
            <a:r>
              <a:rPr lang="fr-FR" sz="1600" b="1" i="1" u="none" strike="noStrike" cap="none" dirty="0">
                <a:solidFill>
                  <a:srgbClr val="E87D1E"/>
                </a:solidFill>
                <a:latin typeface="Century Gothic" panose="020B0502020202020204" pitchFamily="34" charset="0"/>
                <a:ea typeface="Century Gothic"/>
                <a:cs typeface="Century Gothic"/>
                <a:sym typeface="Century Gothic"/>
              </a:rPr>
              <a:t>vite</a:t>
            </a:r>
            <a:r>
              <a:rPr lang="fr-FR" sz="1600" b="0" i="1" u="none" strike="noStrike" cap="none" dirty="0">
                <a:solidFill>
                  <a:srgbClr val="1F3864"/>
                </a:solidFill>
                <a:latin typeface="Century Gothic" panose="020B0502020202020204" pitchFamily="34" charset="0"/>
                <a:ea typeface="Century Gothic"/>
                <a:cs typeface="Century Gothic"/>
                <a:sym typeface="Century Gothic"/>
              </a:rPr>
              <a:t> </a:t>
            </a:r>
            <a:r>
              <a:rPr lang="fr-FR" sz="1600" b="0" i="1" u="none" strike="noStrike" cap="none" dirty="0">
                <a:latin typeface="Century Gothic" panose="020B0502020202020204" pitchFamily="34" charset="0"/>
                <a:ea typeface="Century Gothic"/>
                <a:cs typeface="Century Gothic"/>
                <a:sym typeface="Century Gothic"/>
              </a:rPr>
              <a:t>bu du thé.</a:t>
            </a:r>
          </a:p>
          <a:p>
            <a:pPr marL="0" marR="0" lvl="0" indent="0" algn="ctr" rtl="0">
              <a:spcBef>
                <a:spcPts val="0"/>
              </a:spcBef>
              <a:spcAft>
                <a:spcPts val="0"/>
              </a:spcAft>
              <a:buClr>
                <a:srgbClr val="104F75"/>
              </a:buClr>
              <a:buSzPts val="2000"/>
              <a:buFont typeface="Century Gothic"/>
              <a:buNone/>
            </a:pPr>
            <a:endParaRPr lang="en-US" sz="1600" b="0" i="0" u="none" strike="noStrike" cap="none" dirty="0">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Clr>
                <a:srgbClr val="104F75"/>
              </a:buClr>
              <a:buSzPts val="2000"/>
              <a:buFont typeface="Century Gothic"/>
              <a:buNone/>
            </a:pPr>
            <a:r>
              <a:rPr lang="en-US" sz="1600" b="0" i="0" u="none" strike="noStrike" cap="none" dirty="0">
                <a:latin typeface="Century Gothic" panose="020B0502020202020204" pitchFamily="34" charset="0"/>
                <a:ea typeface="Century Gothic"/>
                <a:cs typeface="Century Gothic"/>
                <a:sym typeface="Century Gothic"/>
              </a:rPr>
              <a:t>Translation: </a:t>
            </a:r>
          </a:p>
          <a:p>
            <a:pPr marL="0" marR="0" lvl="0" indent="0" algn="ctr" rtl="0">
              <a:spcBef>
                <a:spcPts val="0"/>
              </a:spcBef>
              <a:spcAft>
                <a:spcPts val="0"/>
              </a:spcAft>
              <a:buClr>
                <a:srgbClr val="104F75"/>
              </a:buClr>
              <a:buSzPts val="2000"/>
              <a:buFont typeface="Century Gothic"/>
              <a:buNone/>
            </a:pPr>
            <a:r>
              <a:rPr lang="en-US" sz="1600" b="1" i="0" u="none" strike="noStrike" cap="none" dirty="0">
                <a:latin typeface="Century Gothic" panose="020B0502020202020204" pitchFamily="34" charset="0"/>
                <a:ea typeface="Century Gothic"/>
                <a:cs typeface="Century Gothic"/>
                <a:sym typeface="Century Gothic"/>
              </a:rPr>
              <a:t>past simple if we know when </a:t>
            </a:r>
            <a:r>
              <a:rPr lang="en-US" sz="1600" b="0" i="0" u="none" strike="noStrike" cap="none" dirty="0">
                <a:latin typeface="Century Gothic" panose="020B0502020202020204" pitchFamily="34" charset="0"/>
                <a:ea typeface="Century Gothic"/>
                <a:cs typeface="Century Gothic"/>
                <a:sym typeface="Century Gothic"/>
              </a:rPr>
              <a:t>it happened</a:t>
            </a:r>
            <a:endParaRPr sz="1600" b="0" i="0" u="none" strike="noStrike" cap="none" dirty="0">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Clr>
                <a:srgbClr val="104F75"/>
              </a:buClr>
              <a:buSzPts val="2000"/>
              <a:buFont typeface="Century Gothic"/>
              <a:buNone/>
            </a:pPr>
            <a:r>
              <a:rPr lang="en-US" sz="1600" b="0" i="1" u="none" strike="noStrike" cap="none" dirty="0">
                <a:latin typeface="Century Gothic" panose="020B0502020202020204" pitchFamily="34" charset="0"/>
                <a:ea typeface="Century Gothic"/>
                <a:cs typeface="Century Gothic"/>
                <a:sym typeface="Century Gothic"/>
              </a:rPr>
              <a:t>He drank tea </a:t>
            </a:r>
            <a:r>
              <a:rPr lang="en-US" sz="1600" b="1" i="1" u="none" strike="noStrike" cap="none" dirty="0">
                <a:solidFill>
                  <a:srgbClr val="E87D1E"/>
                </a:solidFill>
                <a:latin typeface="Century Gothic" panose="020B0502020202020204" pitchFamily="34" charset="0"/>
                <a:ea typeface="Century Gothic"/>
                <a:cs typeface="Century Gothic"/>
                <a:sym typeface="Century Gothic"/>
              </a:rPr>
              <a:t>quickly</a:t>
            </a:r>
            <a:r>
              <a:rPr lang="en-US" sz="1600" b="0" i="1" u="none" strike="noStrike" cap="none" dirty="0">
                <a:latin typeface="Century Gothic" panose="020B0502020202020204" pitchFamily="34" charset="0"/>
                <a:ea typeface="Century Gothic"/>
                <a:cs typeface="Century Gothic"/>
                <a:sym typeface="Century Gothic"/>
              </a:rPr>
              <a:t>.</a:t>
            </a:r>
            <a:endParaRPr sz="1600" dirty="0">
              <a:latin typeface="Century Gothic" panose="020B0502020202020204" pitchFamily="34" charset="0"/>
            </a:endParaRPr>
          </a:p>
          <a:p>
            <a:pPr marL="0" marR="0" lvl="0" indent="0" algn="ctr" rtl="0">
              <a:spcBef>
                <a:spcPts val="1200"/>
              </a:spcBef>
              <a:spcAft>
                <a:spcPts val="0"/>
              </a:spcAft>
              <a:buClr>
                <a:srgbClr val="104F75"/>
              </a:buClr>
              <a:buSzPts val="2000"/>
              <a:buFont typeface="Century Gothic"/>
              <a:buNone/>
            </a:pPr>
            <a:r>
              <a:rPr lang="en-US" sz="1600" b="0" i="0" u="none" strike="noStrike" cap="none" dirty="0">
                <a:latin typeface="Century Gothic" panose="020B0502020202020204" pitchFamily="34" charset="0"/>
                <a:ea typeface="Century Gothic"/>
                <a:cs typeface="Century Gothic"/>
                <a:sym typeface="Century Gothic"/>
              </a:rPr>
              <a:t>Translation: </a:t>
            </a:r>
            <a:r>
              <a:rPr lang="en-US" sz="1600" b="1" i="0" u="none" strike="noStrike" cap="none" dirty="0">
                <a:latin typeface="Century Gothic" panose="020B0502020202020204" pitchFamily="34" charset="0"/>
                <a:ea typeface="Century Gothic"/>
                <a:cs typeface="Century Gothic"/>
                <a:sym typeface="Century Gothic"/>
              </a:rPr>
              <a:t>present perfect if we don’t know </a:t>
            </a:r>
            <a:r>
              <a:rPr lang="en-US" sz="1600" b="0" i="0" u="none" strike="noStrike" cap="none" dirty="0">
                <a:latin typeface="Century Gothic" panose="020B0502020202020204" pitchFamily="34" charset="0"/>
                <a:ea typeface="Century Gothic"/>
                <a:cs typeface="Century Gothic"/>
                <a:sym typeface="Century Gothic"/>
              </a:rPr>
              <a:t>when it happened</a:t>
            </a:r>
            <a:endParaRPr sz="1600" dirty="0">
              <a:latin typeface="Century Gothic" panose="020B0502020202020204" pitchFamily="34" charset="0"/>
            </a:endParaRPr>
          </a:p>
          <a:p>
            <a:pPr marL="0" marR="0" lvl="0" indent="0" algn="ctr" rtl="0">
              <a:spcBef>
                <a:spcPts val="0"/>
              </a:spcBef>
              <a:spcAft>
                <a:spcPts val="0"/>
              </a:spcAft>
              <a:buClr>
                <a:srgbClr val="104F75"/>
              </a:buClr>
              <a:buSzPts val="2000"/>
              <a:buFont typeface="Century Gothic"/>
              <a:buNone/>
            </a:pPr>
            <a:r>
              <a:rPr lang="en-US" sz="1600" b="0" i="1" u="none" strike="noStrike" cap="none" dirty="0">
                <a:latin typeface="Century Gothic" panose="020B0502020202020204" pitchFamily="34" charset="0"/>
                <a:ea typeface="Century Gothic"/>
                <a:cs typeface="Century Gothic"/>
                <a:sym typeface="Century Gothic"/>
              </a:rPr>
              <a:t>He has drunk tea </a:t>
            </a:r>
            <a:r>
              <a:rPr lang="en-US" sz="1600" b="1" i="1" u="none" strike="noStrike" cap="none" dirty="0">
                <a:solidFill>
                  <a:srgbClr val="E87D1E"/>
                </a:solidFill>
                <a:latin typeface="Century Gothic" panose="020B0502020202020204" pitchFamily="34" charset="0"/>
                <a:ea typeface="Century Gothic"/>
                <a:cs typeface="Century Gothic"/>
                <a:sym typeface="Century Gothic"/>
              </a:rPr>
              <a:t>quickly</a:t>
            </a:r>
            <a:r>
              <a:rPr lang="en-US" sz="1600" b="0" i="1" u="none" strike="noStrike" cap="none" dirty="0">
                <a:latin typeface="Century Gothic" panose="020B0502020202020204" pitchFamily="34" charset="0"/>
                <a:ea typeface="Century Gothic"/>
                <a:cs typeface="Century Gothic"/>
                <a:sym typeface="Century Gothic"/>
              </a:rPr>
              <a:t>.</a:t>
            </a:r>
            <a:endParaRPr sz="1600" dirty="0">
              <a:latin typeface="Century Gothic" panose="020B0502020202020204" pitchFamily="34" charset="0"/>
            </a:endParaRPr>
          </a:p>
        </p:txBody>
      </p:sp>
      <p:sp>
        <p:nvSpPr>
          <p:cNvPr id="18" name="Rectangle 17">
            <a:extLst>
              <a:ext uri="{FF2B5EF4-FFF2-40B4-BE49-F238E27FC236}">
                <a16:creationId xmlns:a16="http://schemas.microsoft.com/office/drawing/2014/main" id="{125CFA94-D459-4C1D-81C3-C01CCBAD2B77}"/>
              </a:ext>
            </a:extLst>
          </p:cNvPr>
          <p:cNvSpPr/>
          <p:nvPr/>
        </p:nvSpPr>
        <p:spPr>
          <a:xfrm>
            <a:off x="1188419" y="845680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Vocabulaire</a:t>
            </a:r>
          </a:p>
        </p:txBody>
      </p:sp>
      <p:sp>
        <p:nvSpPr>
          <p:cNvPr id="30" name="Rounded Rectangle 25">
            <a:extLst>
              <a:ext uri="{FF2B5EF4-FFF2-40B4-BE49-F238E27FC236}">
                <a16:creationId xmlns:a16="http://schemas.microsoft.com/office/drawing/2014/main" id="{307168CE-3FE0-4D11-973A-3050B4034963}"/>
              </a:ext>
            </a:extLst>
          </p:cNvPr>
          <p:cNvSpPr/>
          <p:nvPr/>
        </p:nvSpPr>
        <p:spPr>
          <a:xfrm>
            <a:off x="3561480" y="7936086"/>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Revisit Y7 and Y8 vocabulary 5/13</a:t>
            </a:r>
          </a:p>
        </p:txBody>
      </p:sp>
      <p:pic>
        <p:nvPicPr>
          <p:cNvPr id="6" name="Picture 5" descr="Qr code&#10;&#10;Description automatically generated">
            <a:extLst>
              <a:ext uri="{FF2B5EF4-FFF2-40B4-BE49-F238E27FC236}">
                <a16:creationId xmlns:a16="http://schemas.microsoft.com/office/drawing/2014/main" id="{DEDA76D1-60A9-45E3-822B-9208DDA00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 y="7912474"/>
            <a:ext cx="1088671" cy="1088671"/>
          </a:xfrm>
          <a:prstGeom prst="rect">
            <a:avLst/>
          </a:prstGeom>
        </p:spPr>
      </p:pic>
      <p:sp>
        <p:nvSpPr>
          <p:cNvPr id="50"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44</a:t>
            </a:r>
          </a:p>
        </p:txBody>
      </p:sp>
    </p:spTree>
    <p:extLst>
      <p:ext uri="{BB962C8B-B14F-4D97-AF65-F5344CB8AC3E}">
        <p14:creationId xmlns:p14="http://schemas.microsoft.com/office/powerpoint/2010/main" val="3560056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Grey box surrounding the text">
            <a:extLst>
              <a:ext uri="{FF2B5EF4-FFF2-40B4-BE49-F238E27FC236}">
                <a16:creationId xmlns:a16="http://schemas.microsoft.com/office/drawing/2014/main" id="{CE1429BB-6AF2-428C-BC10-23DF719E4EB9}"/>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3250396C-DC3E-4B8B-B5A6-7A8848062071}"/>
              </a:ext>
            </a:extLst>
          </p:cNvPr>
          <p:cNvSpPr txBox="1">
            <a:spLocks/>
          </p:cNvSpPr>
          <p:nvPr/>
        </p:nvSpPr>
        <p:spPr>
          <a:xfrm>
            <a:off x="173313" y="142855"/>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T2.1 </a:t>
            </a:r>
            <a:r>
              <a:rPr lang="fr-FR" sz="2000" b="1" kern="0" dirty="0">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2</a:t>
            </a:r>
            <a:endParaRPr lang="en-US" sz="2000" kern="0" dirty="0">
              <a:solidFill>
                <a:schemeClr val="bg1"/>
              </a:solidFill>
            </a:endParaRPr>
          </a:p>
        </p:txBody>
      </p:sp>
      <p:sp>
        <p:nvSpPr>
          <p:cNvPr id="51" name="Rectangle 50">
            <a:extLst>
              <a:ext uri="{FF2B5EF4-FFF2-40B4-BE49-F238E27FC236}">
                <a16:creationId xmlns:a16="http://schemas.microsoft.com/office/drawing/2014/main" id="{F3F1420F-AEA4-41B6-8F76-A1644A051E8E}"/>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a:solidFill>
                  <a:srgbClr val="000000"/>
                </a:solidFill>
                <a:latin typeface="Century Gothic" panose="020B0502020202020204" pitchFamily="34" charset="0"/>
              </a:rPr>
              <a:t>Grammaire</a:t>
            </a:r>
          </a:p>
        </p:txBody>
      </p:sp>
      <p:sp>
        <p:nvSpPr>
          <p:cNvPr id="23" name="Title 20">
            <a:extLst>
              <a:ext uri="{FF2B5EF4-FFF2-40B4-BE49-F238E27FC236}">
                <a16:creationId xmlns:a16="http://schemas.microsoft.com/office/drawing/2014/main" id="{A0BD4415-B9AC-45C2-8062-EC65EB6D0E22}"/>
              </a:ext>
            </a:extLst>
          </p:cNvPr>
          <p:cNvSpPr txBox="1">
            <a:spLocks/>
          </p:cNvSpPr>
          <p:nvPr/>
        </p:nvSpPr>
        <p:spPr bwMode="auto">
          <a:xfrm>
            <a:off x="57872" y="754017"/>
            <a:ext cx="6800128" cy="38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kern="0" dirty="0">
                <a:solidFill>
                  <a:srgbClr val="000000"/>
                </a:solidFill>
                <a:latin typeface="Century Gothic" panose="020B0502020202020204" pitchFamily="34" charset="0"/>
                <a:cs typeface="Calibri" panose="020F0502020204030204" pitchFamily="34" charset="0"/>
              </a:rPr>
              <a:t>The perfect tense – saying what you did and where you went</a:t>
            </a:r>
            <a:endParaRPr lang="fr-FR" kern="0" dirty="0"/>
          </a:p>
        </p:txBody>
      </p:sp>
      <p:sp>
        <p:nvSpPr>
          <p:cNvPr id="38" name="TextBox 37">
            <a:extLst>
              <a:ext uri="{FF2B5EF4-FFF2-40B4-BE49-F238E27FC236}">
                <a16:creationId xmlns:a16="http://schemas.microsoft.com/office/drawing/2014/main" id="{6C0EB9BF-6D4C-4B1A-8BD0-C76E4E31E7A8}"/>
              </a:ext>
            </a:extLst>
          </p:cNvPr>
          <p:cNvSpPr txBox="1"/>
          <p:nvPr/>
        </p:nvSpPr>
        <p:spPr>
          <a:xfrm>
            <a:off x="57872" y="1140531"/>
            <a:ext cx="6532587" cy="1077218"/>
          </a:xfrm>
          <a:prstGeom prst="rect">
            <a:avLst/>
          </a:prstGeom>
          <a:noFill/>
        </p:spPr>
        <p:txBody>
          <a:bodyPr wrap="square">
            <a:spAutoFit/>
          </a:bodyPr>
          <a:lstStyle/>
          <a:p>
            <a:pPr algn="l"/>
            <a:r>
              <a:rPr lang="en-GB" sz="1600" dirty="0">
                <a:latin typeface="Century Gothic" panose="020B0502020202020204" pitchFamily="34" charset="0"/>
              </a:rPr>
              <a:t>We usually use the present tense of </a:t>
            </a:r>
            <a:r>
              <a:rPr lang="fr-FR" sz="1600" b="1" dirty="0">
                <a:latin typeface="Century Gothic" panose="020B0502020202020204" pitchFamily="34" charset="0"/>
              </a:rPr>
              <a:t>avoir</a:t>
            </a:r>
            <a:r>
              <a:rPr lang="en-GB" sz="1600" dirty="0">
                <a:latin typeface="Century Gothic" panose="020B0502020202020204" pitchFamily="34" charset="0"/>
              </a:rPr>
              <a:t> to make the first part of the perfect tense, but some verbs take </a:t>
            </a:r>
            <a:r>
              <a:rPr lang="fr-FR" sz="1600" b="1" dirty="0">
                <a:latin typeface="Century Gothic" panose="020B0502020202020204" pitchFamily="34" charset="0"/>
              </a:rPr>
              <a:t>être</a:t>
            </a:r>
            <a:r>
              <a:rPr lang="en-GB" sz="1600" dirty="0">
                <a:latin typeface="Century Gothic" panose="020B0502020202020204" pitchFamily="34" charset="0"/>
              </a:rPr>
              <a:t> instead. </a:t>
            </a:r>
          </a:p>
          <a:p>
            <a:pPr algn="l"/>
            <a:endParaRPr lang="en-GB" sz="1600" dirty="0">
              <a:latin typeface="Century Gothic" panose="020B0502020202020204" pitchFamily="34" charset="0"/>
            </a:endParaRPr>
          </a:p>
          <a:p>
            <a:pPr algn="l"/>
            <a:r>
              <a:rPr lang="en-GB" sz="1600" dirty="0">
                <a:latin typeface="Century Gothic" panose="020B0502020202020204" pitchFamily="34" charset="0"/>
              </a:rPr>
              <a:t>Compare these examples:</a:t>
            </a:r>
          </a:p>
        </p:txBody>
      </p:sp>
      <p:sp>
        <p:nvSpPr>
          <p:cNvPr id="25" name="TextBox 24">
            <a:extLst>
              <a:ext uri="{FF2B5EF4-FFF2-40B4-BE49-F238E27FC236}">
                <a16:creationId xmlns:a16="http://schemas.microsoft.com/office/drawing/2014/main" id="{8994375C-82A0-4AE8-9835-366892A457AA}"/>
              </a:ext>
            </a:extLst>
          </p:cNvPr>
          <p:cNvSpPr txBox="1"/>
          <p:nvPr/>
        </p:nvSpPr>
        <p:spPr>
          <a:xfrm>
            <a:off x="57872" y="2220519"/>
            <a:ext cx="2577853" cy="338554"/>
          </a:xfrm>
          <a:prstGeom prst="rect">
            <a:avLst/>
          </a:prstGeom>
          <a:noFill/>
        </p:spPr>
        <p:txBody>
          <a:bodyPr wrap="square">
            <a:spAutoFit/>
          </a:bodyPr>
          <a:lstStyle/>
          <a:p>
            <a:r>
              <a:rPr lang="fr-FR" sz="1600" b="1" dirty="0">
                <a:latin typeface="Century Gothic" panose="020B0502020202020204" pitchFamily="34" charset="0"/>
              </a:rPr>
              <a:t>J’ai mangé</a:t>
            </a:r>
            <a:r>
              <a:rPr lang="fr-FR" sz="1600" dirty="0">
                <a:latin typeface="Century Gothic" panose="020B0502020202020204" pitchFamily="34" charset="0"/>
              </a:rPr>
              <a:t>		</a:t>
            </a:r>
            <a:r>
              <a:rPr lang="en-GB" sz="1600" dirty="0">
                <a:latin typeface="Century Gothic" panose="020B0502020202020204" pitchFamily="34" charset="0"/>
              </a:rPr>
              <a:t>I ate</a:t>
            </a:r>
            <a:r>
              <a:rPr lang="fr-FR" sz="1600" dirty="0">
                <a:latin typeface="Century Gothic" panose="020B0502020202020204" pitchFamily="34" charset="0"/>
              </a:rPr>
              <a:t>	</a:t>
            </a:r>
          </a:p>
        </p:txBody>
      </p:sp>
      <p:sp>
        <p:nvSpPr>
          <p:cNvPr id="26" name="TextBox 25">
            <a:extLst>
              <a:ext uri="{FF2B5EF4-FFF2-40B4-BE49-F238E27FC236}">
                <a16:creationId xmlns:a16="http://schemas.microsoft.com/office/drawing/2014/main" id="{B5626C2F-E1A5-4D29-B021-E390D6DA317A}"/>
              </a:ext>
            </a:extLst>
          </p:cNvPr>
          <p:cNvSpPr txBox="1"/>
          <p:nvPr/>
        </p:nvSpPr>
        <p:spPr>
          <a:xfrm>
            <a:off x="57872" y="2641936"/>
            <a:ext cx="5126128" cy="338554"/>
          </a:xfrm>
          <a:prstGeom prst="rect">
            <a:avLst/>
          </a:prstGeom>
          <a:noFill/>
        </p:spPr>
        <p:txBody>
          <a:bodyPr wrap="square">
            <a:spAutoFit/>
          </a:bodyPr>
          <a:lstStyle/>
          <a:p>
            <a:r>
              <a:rPr lang="fr-FR" sz="1600" b="1" dirty="0">
                <a:latin typeface="Century Gothic" panose="020B0502020202020204" pitchFamily="34" charset="0"/>
              </a:rPr>
              <a:t>Tu as regardé</a:t>
            </a:r>
            <a:r>
              <a:rPr lang="fr-FR" sz="1600" dirty="0">
                <a:latin typeface="Century Gothic" panose="020B0502020202020204" pitchFamily="34" charset="0"/>
              </a:rPr>
              <a:t>		</a:t>
            </a:r>
            <a:r>
              <a:rPr lang="en-GB" sz="1600" dirty="0">
                <a:latin typeface="Century Gothic" panose="020B0502020202020204" pitchFamily="34" charset="0"/>
              </a:rPr>
              <a:t>you </a:t>
            </a:r>
            <a:r>
              <a:rPr lang="en-GB" sz="1600" baseline="-25000" dirty="0">
                <a:latin typeface="Century Gothic" panose="020B0502020202020204" pitchFamily="34" charset="0"/>
              </a:rPr>
              <a:t>[sing. informal] </a:t>
            </a:r>
            <a:r>
              <a:rPr lang="en-GB" sz="1600" dirty="0">
                <a:latin typeface="Century Gothic" panose="020B0502020202020204" pitchFamily="34" charset="0"/>
              </a:rPr>
              <a:t>watched</a:t>
            </a:r>
          </a:p>
        </p:txBody>
      </p:sp>
      <p:sp>
        <p:nvSpPr>
          <p:cNvPr id="27" name="TextBox 26">
            <a:extLst>
              <a:ext uri="{FF2B5EF4-FFF2-40B4-BE49-F238E27FC236}">
                <a16:creationId xmlns:a16="http://schemas.microsoft.com/office/drawing/2014/main" id="{7ADEFB8F-4584-4DA2-B66D-100FE06BF94A}"/>
              </a:ext>
            </a:extLst>
          </p:cNvPr>
          <p:cNvSpPr txBox="1"/>
          <p:nvPr/>
        </p:nvSpPr>
        <p:spPr>
          <a:xfrm>
            <a:off x="57872" y="3063353"/>
            <a:ext cx="4164405" cy="338554"/>
          </a:xfrm>
          <a:prstGeom prst="rect">
            <a:avLst/>
          </a:prstGeom>
          <a:noFill/>
        </p:spPr>
        <p:txBody>
          <a:bodyPr wrap="square">
            <a:spAutoFit/>
          </a:bodyPr>
          <a:lstStyle/>
          <a:p>
            <a:r>
              <a:rPr lang="fr-FR" sz="1600" b="1" dirty="0">
                <a:latin typeface="Century Gothic" panose="020B0502020202020204" pitchFamily="34" charset="0"/>
              </a:rPr>
              <a:t>Il a joué</a:t>
            </a:r>
            <a:r>
              <a:rPr lang="fr-FR" sz="1600" dirty="0">
                <a:latin typeface="Century Gothic" panose="020B0502020202020204" pitchFamily="34" charset="0"/>
              </a:rPr>
              <a:t>			</a:t>
            </a:r>
            <a:r>
              <a:rPr lang="en-GB" sz="1600" dirty="0">
                <a:latin typeface="Century Gothic" panose="020B0502020202020204" pitchFamily="34" charset="0"/>
              </a:rPr>
              <a:t>he played</a:t>
            </a:r>
            <a:r>
              <a:rPr lang="fr-FR" sz="1600" dirty="0">
                <a:latin typeface="Century Gothic" panose="020B0502020202020204" pitchFamily="34" charset="0"/>
              </a:rPr>
              <a:t>	</a:t>
            </a:r>
          </a:p>
        </p:txBody>
      </p:sp>
      <p:sp>
        <p:nvSpPr>
          <p:cNvPr id="33" name="Rounded Rectangular Callout 2">
            <a:extLst>
              <a:ext uri="{FF2B5EF4-FFF2-40B4-BE49-F238E27FC236}">
                <a16:creationId xmlns:a16="http://schemas.microsoft.com/office/drawing/2014/main" id="{DD453EBA-7248-4940-9E9C-5BAD03F1027A}"/>
              </a:ext>
            </a:extLst>
          </p:cNvPr>
          <p:cNvSpPr/>
          <p:nvPr/>
        </p:nvSpPr>
        <p:spPr>
          <a:xfrm>
            <a:off x="4473722" y="1946596"/>
            <a:ext cx="2193337" cy="1654274"/>
          </a:xfrm>
          <a:prstGeom prst="wedgeRoundRectCallout">
            <a:avLst>
              <a:gd name="adj1" fmla="val -58640"/>
              <a:gd name="adj2" fmla="val -21983"/>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600" dirty="0">
                <a:latin typeface="Century Gothic" panose="020B0502020202020204" pitchFamily="34" charset="0"/>
              </a:rPr>
              <a:t>Verbs that take ‘</a:t>
            </a:r>
            <a:r>
              <a:rPr lang="fr-FR" sz="1600" dirty="0">
                <a:latin typeface="Century Gothic" panose="020B0502020202020204" pitchFamily="34" charset="0"/>
              </a:rPr>
              <a:t>avoir</a:t>
            </a:r>
            <a:r>
              <a:rPr lang="en-GB" sz="1600" dirty="0">
                <a:latin typeface="Century Gothic" panose="020B0502020202020204" pitchFamily="34" charset="0"/>
              </a:rPr>
              <a:t>’ in the perfect tense don’t involve moving from one place to another.</a:t>
            </a:r>
          </a:p>
        </p:txBody>
      </p:sp>
      <p:sp>
        <p:nvSpPr>
          <p:cNvPr id="28" name="TextBox 27">
            <a:extLst>
              <a:ext uri="{FF2B5EF4-FFF2-40B4-BE49-F238E27FC236}">
                <a16:creationId xmlns:a16="http://schemas.microsoft.com/office/drawing/2014/main" id="{6FA29E6D-3F9D-4B20-9881-1C4A6F91BC2B}"/>
              </a:ext>
            </a:extLst>
          </p:cNvPr>
          <p:cNvSpPr txBox="1"/>
          <p:nvPr/>
        </p:nvSpPr>
        <p:spPr>
          <a:xfrm>
            <a:off x="57872" y="3521163"/>
            <a:ext cx="3551827" cy="414729"/>
          </a:xfrm>
          <a:prstGeom prst="rect">
            <a:avLst/>
          </a:prstGeom>
          <a:noFill/>
        </p:spPr>
        <p:txBody>
          <a:bodyPr wrap="square">
            <a:spAutoFit/>
          </a:bodyPr>
          <a:lstStyle/>
          <a:p>
            <a:pPr algn="l">
              <a:lnSpc>
                <a:spcPct val="150000"/>
              </a:lnSpc>
            </a:pPr>
            <a:r>
              <a:rPr lang="fr-FR" sz="1600" b="1" dirty="0">
                <a:latin typeface="Century Gothic" panose="020B0502020202020204" pitchFamily="34" charset="0"/>
              </a:rPr>
              <a:t>Je suis allé(e)</a:t>
            </a:r>
            <a:r>
              <a:rPr lang="fr-FR" sz="1600" dirty="0">
                <a:latin typeface="Century Gothic" panose="020B0502020202020204" pitchFamily="34" charset="0"/>
              </a:rPr>
              <a:t>		</a:t>
            </a:r>
            <a:r>
              <a:rPr lang="en-GB" sz="1600" dirty="0">
                <a:latin typeface="Century Gothic" panose="020B0502020202020204" pitchFamily="34" charset="0"/>
              </a:rPr>
              <a:t>I went</a:t>
            </a:r>
          </a:p>
        </p:txBody>
      </p:sp>
      <p:sp>
        <p:nvSpPr>
          <p:cNvPr id="29" name="TextBox 28">
            <a:extLst>
              <a:ext uri="{FF2B5EF4-FFF2-40B4-BE49-F238E27FC236}">
                <a16:creationId xmlns:a16="http://schemas.microsoft.com/office/drawing/2014/main" id="{00110E4D-F1BF-4E2F-B7CC-963FCD75A36E}"/>
              </a:ext>
            </a:extLst>
          </p:cNvPr>
          <p:cNvSpPr txBox="1"/>
          <p:nvPr/>
        </p:nvSpPr>
        <p:spPr>
          <a:xfrm>
            <a:off x="57872" y="3980955"/>
            <a:ext cx="4415850" cy="338554"/>
          </a:xfrm>
          <a:prstGeom prst="rect">
            <a:avLst/>
          </a:prstGeom>
          <a:noFill/>
        </p:spPr>
        <p:txBody>
          <a:bodyPr wrap="square">
            <a:spAutoFit/>
          </a:bodyPr>
          <a:lstStyle/>
          <a:p>
            <a:r>
              <a:rPr lang="fr-FR" sz="1600" b="1" dirty="0">
                <a:latin typeface="Century Gothic" panose="020B0502020202020204" pitchFamily="34" charset="0"/>
              </a:rPr>
              <a:t>Tu es resté(e)</a:t>
            </a:r>
            <a:r>
              <a:rPr lang="fr-FR" sz="1600" dirty="0">
                <a:latin typeface="Century Gothic" panose="020B0502020202020204" pitchFamily="34" charset="0"/>
              </a:rPr>
              <a:t>		</a:t>
            </a:r>
            <a:r>
              <a:rPr lang="en-GB" sz="1600" dirty="0">
                <a:latin typeface="Century Gothic" panose="020B0502020202020204" pitchFamily="34" charset="0"/>
              </a:rPr>
              <a:t>you </a:t>
            </a:r>
            <a:r>
              <a:rPr lang="en-GB" sz="1600" baseline="-25000" dirty="0">
                <a:latin typeface="Century Gothic" panose="020B0502020202020204" pitchFamily="34" charset="0"/>
              </a:rPr>
              <a:t>[sing. informal] </a:t>
            </a:r>
            <a:r>
              <a:rPr lang="en-GB" sz="1600" dirty="0">
                <a:latin typeface="Century Gothic" panose="020B0502020202020204" pitchFamily="34" charset="0"/>
              </a:rPr>
              <a:t>stayed</a:t>
            </a:r>
          </a:p>
        </p:txBody>
      </p:sp>
      <p:sp>
        <p:nvSpPr>
          <p:cNvPr id="41" name="TextBox 40">
            <a:extLst>
              <a:ext uri="{FF2B5EF4-FFF2-40B4-BE49-F238E27FC236}">
                <a16:creationId xmlns:a16="http://schemas.microsoft.com/office/drawing/2014/main" id="{5864BB79-77D4-4224-82A3-984D25363ED5}"/>
              </a:ext>
            </a:extLst>
          </p:cNvPr>
          <p:cNvSpPr txBox="1"/>
          <p:nvPr/>
        </p:nvSpPr>
        <p:spPr>
          <a:xfrm>
            <a:off x="57872" y="4364572"/>
            <a:ext cx="4955304" cy="338554"/>
          </a:xfrm>
          <a:prstGeom prst="rect">
            <a:avLst/>
          </a:prstGeom>
          <a:noFill/>
        </p:spPr>
        <p:txBody>
          <a:bodyPr wrap="square">
            <a:spAutoFit/>
          </a:bodyPr>
          <a:lstStyle/>
          <a:p>
            <a:pPr algn="l"/>
            <a:r>
              <a:rPr lang="fr-FR" sz="1600" b="1" dirty="0">
                <a:latin typeface="Century Gothic" panose="020B0502020202020204" pitchFamily="34" charset="0"/>
              </a:rPr>
              <a:t>Il/elle est arrivé(e) </a:t>
            </a:r>
            <a:r>
              <a:rPr lang="fr-FR" sz="1600" dirty="0">
                <a:latin typeface="Century Gothic" panose="020B0502020202020204" pitchFamily="34" charset="0"/>
              </a:rPr>
              <a:t>	</a:t>
            </a:r>
            <a:r>
              <a:rPr lang="en-GB" sz="1600" dirty="0">
                <a:latin typeface="Century Gothic" panose="020B0502020202020204" pitchFamily="34" charset="0"/>
              </a:rPr>
              <a:t>He/she arrived</a:t>
            </a:r>
          </a:p>
        </p:txBody>
      </p:sp>
      <p:sp>
        <p:nvSpPr>
          <p:cNvPr id="34" name="Rounded Rectangular Callout 2">
            <a:extLst>
              <a:ext uri="{FF2B5EF4-FFF2-40B4-BE49-F238E27FC236}">
                <a16:creationId xmlns:a16="http://schemas.microsoft.com/office/drawing/2014/main" id="{794DB8CE-C187-418A-BAE8-080AB90A5E6D}"/>
              </a:ext>
            </a:extLst>
          </p:cNvPr>
          <p:cNvSpPr/>
          <p:nvPr/>
        </p:nvSpPr>
        <p:spPr>
          <a:xfrm>
            <a:off x="4473721" y="3756997"/>
            <a:ext cx="2195007" cy="2049310"/>
          </a:xfrm>
          <a:prstGeom prst="wedgeRoundRectCallout">
            <a:avLst>
              <a:gd name="adj1" fmla="val -56543"/>
              <a:gd name="adj2" fmla="val -23822"/>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600" dirty="0">
                <a:latin typeface="Century Gothic" panose="020B0502020202020204" pitchFamily="34" charset="0"/>
              </a:rPr>
              <a:t>All the verbs that take </a:t>
            </a:r>
            <a:r>
              <a:rPr lang="fr-FR" sz="1600" b="1" dirty="0">
                <a:latin typeface="Century Gothic" panose="020B0502020202020204" pitchFamily="34" charset="0"/>
              </a:rPr>
              <a:t>être</a:t>
            </a:r>
            <a:r>
              <a:rPr lang="en-GB" sz="1600" dirty="0">
                <a:latin typeface="Century Gothic" panose="020B0502020202020204" pitchFamily="34" charset="0"/>
              </a:rPr>
              <a:t> express movement or a change of state, except for </a:t>
            </a:r>
            <a:r>
              <a:rPr lang="fr-FR" sz="1600" b="1" dirty="0">
                <a:latin typeface="Century Gothic" panose="020B0502020202020204" pitchFamily="34" charset="0"/>
              </a:rPr>
              <a:t>rester</a:t>
            </a:r>
            <a:r>
              <a:rPr lang="en-GB" sz="1600" dirty="0">
                <a:latin typeface="Century Gothic" panose="020B0502020202020204" pitchFamily="34" charset="0"/>
              </a:rPr>
              <a:t>, which expresses a lack of movement.</a:t>
            </a:r>
          </a:p>
        </p:txBody>
      </p:sp>
      <p:sp>
        <p:nvSpPr>
          <p:cNvPr id="22" name="Rounded Rectangular Callout 2">
            <a:extLst>
              <a:ext uri="{FF2B5EF4-FFF2-40B4-BE49-F238E27FC236}">
                <a16:creationId xmlns:a16="http://schemas.microsoft.com/office/drawing/2014/main" id="{8E055EA6-61B2-48D5-9E07-95AB3D675B92}"/>
              </a:ext>
            </a:extLst>
          </p:cNvPr>
          <p:cNvSpPr/>
          <p:nvPr/>
        </p:nvSpPr>
        <p:spPr>
          <a:xfrm>
            <a:off x="246097" y="5049111"/>
            <a:ext cx="2138183" cy="1155746"/>
          </a:xfrm>
          <a:prstGeom prst="wedgeRoundRectCallout">
            <a:avLst>
              <a:gd name="adj1" fmla="val 20410"/>
              <a:gd name="adj2" fmla="val -80235"/>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defTabSz="914400"/>
            <a:r>
              <a:rPr lang="en-GB" sz="1600" dirty="0">
                <a:solidFill>
                  <a:sysClr val="windowText" lastClr="000000"/>
                </a:solidFill>
                <a:latin typeface="Century Gothic" panose="020B0502020202020204" pitchFamily="34" charset="0"/>
              </a:rPr>
              <a:t>We add ‘e’ to the past participle if the subject is feminine.</a:t>
            </a:r>
          </a:p>
        </p:txBody>
      </p:sp>
      <p:sp>
        <p:nvSpPr>
          <p:cNvPr id="52" name="Rectangle 51">
            <a:extLst>
              <a:ext uri="{FF2B5EF4-FFF2-40B4-BE49-F238E27FC236}">
                <a16:creationId xmlns:a16="http://schemas.microsoft.com/office/drawing/2014/main" id="{98D6D703-E427-4EA3-A865-807E2DBB86D4}"/>
              </a:ext>
            </a:extLst>
          </p:cNvPr>
          <p:cNvSpPr/>
          <p:nvPr/>
        </p:nvSpPr>
        <p:spPr>
          <a:xfrm>
            <a:off x="352401" y="690145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a:ln>
                  <a:noFill/>
                </a:ln>
                <a:solidFill>
                  <a:srgbClr val="000000"/>
                </a:solidFill>
                <a:effectLst/>
                <a:uLnTx/>
                <a:uFillTx/>
                <a:latin typeface="Century Gothic" panose="020B0502020202020204" pitchFamily="34" charset="0"/>
                <a:ea typeface="+mn-ea"/>
                <a:cs typeface="+mn-cs"/>
              </a:rPr>
              <a:t>Vocabulaire</a:t>
            </a:r>
          </a:p>
        </p:txBody>
      </p:sp>
      <p:sp>
        <p:nvSpPr>
          <p:cNvPr id="21" name="Rounded Rectangle 25">
            <a:extLst>
              <a:ext uri="{FF2B5EF4-FFF2-40B4-BE49-F238E27FC236}">
                <a16:creationId xmlns:a16="http://schemas.microsoft.com/office/drawing/2014/main" id="{D24A17D5-7606-4B5D-AE44-32F26595C7A2}"/>
              </a:ext>
            </a:extLst>
          </p:cNvPr>
          <p:cNvSpPr/>
          <p:nvPr/>
        </p:nvSpPr>
        <p:spPr>
          <a:xfrm>
            <a:off x="2384280" y="7752606"/>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Revisit Y7 and Y8 vocabulary 6/13</a:t>
            </a:r>
          </a:p>
        </p:txBody>
      </p:sp>
      <p:pic>
        <p:nvPicPr>
          <p:cNvPr id="4" name="Picture 3" descr="Qr code&#10;&#10;Description automatically generated">
            <a:extLst>
              <a:ext uri="{FF2B5EF4-FFF2-40B4-BE49-F238E27FC236}">
                <a16:creationId xmlns:a16="http://schemas.microsoft.com/office/drawing/2014/main" id="{E971D362-AB92-45B8-B0F2-91D511033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41" y="7498233"/>
            <a:ext cx="1360139" cy="1360139"/>
          </a:xfrm>
          <a:prstGeom prst="rect">
            <a:avLst/>
          </a:prstGeom>
        </p:spPr>
      </p:pic>
      <p:sp>
        <p:nvSpPr>
          <p:cNvPr id="50"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45</a:t>
            </a:r>
          </a:p>
        </p:txBody>
      </p:sp>
    </p:spTree>
    <p:extLst>
      <p:ext uri="{BB962C8B-B14F-4D97-AF65-F5344CB8AC3E}">
        <p14:creationId xmlns:p14="http://schemas.microsoft.com/office/powerpoint/2010/main" val="3742900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DBBC2009-8AF3-46EC-A3C7-94E8EC30037A}"/>
              </a:ext>
            </a:extLst>
          </p:cNvPr>
          <p:cNvSpPr>
            <a:spLocks noGrp="1"/>
          </p:cNvSpPr>
          <p:nvPr>
            <p:ph type="title" idx="4294967295"/>
          </p:nvPr>
        </p:nvSpPr>
        <p:spPr/>
        <p:txBody>
          <a:bodyPr/>
          <a:lstStyle/>
          <a:p>
            <a:r>
              <a:rPr lang="fr-FR" dirty="0"/>
              <a:t>T1.2 Semaine</a:t>
            </a:r>
            <a:r>
              <a:rPr lang="fr-FR" baseline="0" dirty="0"/>
              <a:t> 7</a:t>
            </a:r>
            <a:endParaRPr lang="fr-FR" dirty="0"/>
          </a:p>
        </p:txBody>
      </p:sp>
      <p:sp>
        <p:nvSpPr>
          <p:cNvPr id="9" name="Rectangle 8" descr="Grey box surrounding the text">
            <a:extLst>
              <a:ext uri="{FF2B5EF4-FFF2-40B4-BE49-F238E27FC236}">
                <a16:creationId xmlns:a16="http://schemas.microsoft.com/office/drawing/2014/main" id="{CE1429BB-6AF2-428C-BC10-23DF719E4EB9}"/>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3250396C-DC3E-4B8B-B5A6-7A8848062071}"/>
              </a:ext>
            </a:extLst>
          </p:cNvPr>
          <p:cNvSpPr txBox="1">
            <a:spLocks/>
          </p:cNvSpPr>
          <p:nvPr/>
        </p:nvSpPr>
        <p:spPr>
          <a:xfrm>
            <a:off x="173313" y="142855"/>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T2.1 </a:t>
            </a:r>
            <a:r>
              <a:rPr lang="fr-FR" sz="2000" b="1" kern="0" dirty="0">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3</a:t>
            </a:r>
            <a:endParaRPr lang="en-US" sz="2000" kern="0" dirty="0">
              <a:solidFill>
                <a:schemeClr val="bg1"/>
              </a:solidFill>
            </a:endParaRPr>
          </a:p>
        </p:txBody>
      </p:sp>
      <p:sp>
        <p:nvSpPr>
          <p:cNvPr id="51" name="Rectangle 50">
            <a:extLst>
              <a:ext uri="{FF2B5EF4-FFF2-40B4-BE49-F238E27FC236}">
                <a16:creationId xmlns:a16="http://schemas.microsoft.com/office/drawing/2014/main" id="{F3F1420F-AEA4-41B6-8F76-A1644A051E8E}"/>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a:solidFill>
                  <a:srgbClr val="000000"/>
                </a:solidFill>
                <a:latin typeface="Century Gothic" panose="020B0502020202020204" pitchFamily="34" charset="0"/>
              </a:rPr>
              <a:t>Grammaire</a:t>
            </a:r>
          </a:p>
        </p:txBody>
      </p:sp>
      <p:sp>
        <p:nvSpPr>
          <p:cNvPr id="23" name="Title 20">
            <a:extLst>
              <a:ext uri="{FF2B5EF4-FFF2-40B4-BE49-F238E27FC236}">
                <a16:creationId xmlns:a16="http://schemas.microsoft.com/office/drawing/2014/main" id="{A0BD4415-B9AC-45C2-8062-EC65EB6D0E22}"/>
              </a:ext>
            </a:extLst>
          </p:cNvPr>
          <p:cNvSpPr txBox="1">
            <a:spLocks/>
          </p:cNvSpPr>
          <p:nvPr/>
        </p:nvSpPr>
        <p:spPr bwMode="auto">
          <a:xfrm>
            <a:off x="57872" y="677763"/>
            <a:ext cx="6611487" cy="32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US" sz="1800" b="1" kern="0" dirty="0">
                <a:solidFill>
                  <a:srgbClr val="000000"/>
                </a:solidFill>
                <a:latin typeface="Century Gothic" panose="020B0502020202020204" pitchFamily="34" charset="0"/>
                <a:cs typeface="Calibri" panose="020F0502020204030204" pitchFamily="34" charset="0"/>
              </a:rPr>
              <a:t>-er verbs that take </a:t>
            </a:r>
            <a:r>
              <a:rPr lang="en-US" sz="1800" b="1" kern="0" dirty="0" err="1">
                <a:solidFill>
                  <a:srgbClr val="000000"/>
                </a:solidFill>
                <a:latin typeface="Century Gothic" panose="020B0502020202020204" pitchFamily="34" charset="0"/>
                <a:cs typeface="Calibri" panose="020F0502020204030204" pitchFamily="34" charset="0"/>
              </a:rPr>
              <a:t>être</a:t>
            </a:r>
            <a:r>
              <a:rPr lang="en-US" sz="1800" b="1" kern="0" dirty="0">
                <a:solidFill>
                  <a:srgbClr val="000000"/>
                </a:solidFill>
                <a:latin typeface="Century Gothic" panose="020B0502020202020204" pitchFamily="34" charset="0"/>
                <a:cs typeface="Calibri" panose="020F0502020204030204" pitchFamily="34" charset="0"/>
              </a:rPr>
              <a:t> in the perfect tense</a:t>
            </a:r>
            <a:endParaRPr lang="fr-FR" kern="0" dirty="0"/>
          </a:p>
        </p:txBody>
      </p:sp>
      <p:sp>
        <p:nvSpPr>
          <p:cNvPr id="38" name="TextBox 37">
            <a:extLst>
              <a:ext uri="{FF2B5EF4-FFF2-40B4-BE49-F238E27FC236}">
                <a16:creationId xmlns:a16="http://schemas.microsoft.com/office/drawing/2014/main" id="{6C0EB9BF-6D4C-4B1A-8BD0-C76E4E31E7A8}"/>
              </a:ext>
            </a:extLst>
          </p:cNvPr>
          <p:cNvSpPr txBox="1"/>
          <p:nvPr/>
        </p:nvSpPr>
        <p:spPr>
          <a:xfrm>
            <a:off x="57873" y="1020866"/>
            <a:ext cx="6532587" cy="307777"/>
          </a:xfrm>
          <a:prstGeom prst="rect">
            <a:avLst/>
          </a:prstGeom>
          <a:noFill/>
        </p:spPr>
        <p:txBody>
          <a:bodyPr wrap="square">
            <a:spAutoFit/>
          </a:bodyPr>
          <a:lstStyle/>
          <a:p>
            <a:pPr algn="l"/>
            <a:r>
              <a:rPr lang="en-US" sz="1400" dirty="0">
                <a:latin typeface="Century Gothic" panose="020B0502020202020204" pitchFamily="34" charset="0"/>
              </a:rPr>
              <a:t>You know the singular forms of verbs that take </a:t>
            </a:r>
            <a:r>
              <a:rPr lang="en-US" sz="1400" dirty="0" err="1">
                <a:latin typeface="Century Gothic" panose="020B0502020202020204" pitchFamily="34" charset="0"/>
              </a:rPr>
              <a:t>être</a:t>
            </a:r>
            <a:r>
              <a:rPr lang="en-US" sz="1400" dirty="0">
                <a:latin typeface="Century Gothic" panose="020B0502020202020204" pitchFamily="34" charset="0"/>
              </a:rPr>
              <a:t> in the perfect tense :</a:t>
            </a:r>
          </a:p>
        </p:txBody>
      </p:sp>
      <p:sp>
        <p:nvSpPr>
          <p:cNvPr id="22" name="Rounded Rectangular Callout 2">
            <a:extLst>
              <a:ext uri="{FF2B5EF4-FFF2-40B4-BE49-F238E27FC236}">
                <a16:creationId xmlns:a16="http://schemas.microsoft.com/office/drawing/2014/main" id="{8E055EA6-61B2-48D5-9E07-95AB3D675B92}"/>
              </a:ext>
            </a:extLst>
          </p:cNvPr>
          <p:cNvSpPr/>
          <p:nvPr/>
        </p:nvSpPr>
        <p:spPr>
          <a:xfrm>
            <a:off x="5169293" y="1521468"/>
            <a:ext cx="1529225" cy="1016113"/>
          </a:xfrm>
          <a:prstGeom prst="wedgeRoundRectCallout">
            <a:avLst>
              <a:gd name="adj1" fmla="val -62172"/>
              <a:gd name="adj2" fmla="val -20922"/>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defTabSz="914400"/>
            <a:r>
              <a:rPr lang="en-GB" sz="1200" dirty="0">
                <a:solidFill>
                  <a:sysClr val="windowText" lastClr="000000"/>
                </a:solidFill>
                <a:latin typeface="Century Gothic" panose="020B0502020202020204" pitchFamily="34" charset="0"/>
              </a:rPr>
              <a:t>Add ‘e’ to the past participle if the subject is feminine.</a:t>
            </a:r>
          </a:p>
        </p:txBody>
      </p:sp>
      <p:sp>
        <p:nvSpPr>
          <p:cNvPr id="30" name="TextBox 29">
            <a:extLst>
              <a:ext uri="{FF2B5EF4-FFF2-40B4-BE49-F238E27FC236}">
                <a16:creationId xmlns:a16="http://schemas.microsoft.com/office/drawing/2014/main" id="{9FED9E8F-5844-4362-8B13-4138E37E7E34}"/>
              </a:ext>
            </a:extLst>
          </p:cNvPr>
          <p:cNvSpPr txBox="1"/>
          <p:nvPr/>
        </p:nvSpPr>
        <p:spPr>
          <a:xfrm>
            <a:off x="62652" y="1386097"/>
            <a:ext cx="2394937" cy="307777"/>
          </a:xfrm>
          <a:prstGeom prst="rect">
            <a:avLst/>
          </a:prstGeom>
          <a:noFill/>
        </p:spPr>
        <p:txBody>
          <a:bodyPr wrap="square">
            <a:spAutoFit/>
          </a:bodyPr>
          <a:lstStyle/>
          <a:p>
            <a:pPr algn="l"/>
            <a:r>
              <a:rPr lang="fr-FR" sz="1400" b="1" dirty="0">
                <a:latin typeface="Century Gothic" panose="020B0502020202020204" pitchFamily="34" charset="0"/>
              </a:rPr>
              <a:t>je suis entré(e)</a:t>
            </a:r>
          </a:p>
        </p:txBody>
      </p:sp>
      <p:sp>
        <p:nvSpPr>
          <p:cNvPr id="46" name="TextBox 45">
            <a:extLst>
              <a:ext uri="{FF2B5EF4-FFF2-40B4-BE49-F238E27FC236}">
                <a16:creationId xmlns:a16="http://schemas.microsoft.com/office/drawing/2014/main" id="{90A80182-74C8-4A3D-B89C-64408A6DF613}"/>
              </a:ext>
            </a:extLst>
          </p:cNvPr>
          <p:cNvSpPr txBox="1"/>
          <p:nvPr/>
        </p:nvSpPr>
        <p:spPr>
          <a:xfrm>
            <a:off x="2071522" y="1470505"/>
            <a:ext cx="2497695" cy="307777"/>
          </a:xfrm>
          <a:prstGeom prst="rect">
            <a:avLst/>
          </a:prstGeom>
          <a:noFill/>
        </p:spPr>
        <p:txBody>
          <a:bodyPr wrap="square">
            <a:spAutoFit/>
          </a:bodyPr>
          <a:lstStyle/>
          <a:p>
            <a:pPr algn="l"/>
            <a:r>
              <a:rPr lang="en-GB" sz="1400" dirty="0">
                <a:latin typeface="Century Gothic" panose="020B0502020202020204" pitchFamily="34" charset="0"/>
              </a:rPr>
              <a:t>I entered, have entered</a:t>
            </a:r>
          </a:p>
        </p:txBody>
      </p:sp>
      <p:sp>
        <p:nvSpPr>
          <p:cNvPr id="31" name="TextBox 30">
            <a:extLst>
              <a:ext uri="{FF2B5EF4-FFF2-40B4-BE49-F238E27FC236}">
                <a16:creationId xmlns:a16="http://schemas.microsoft.com/office/drawing/2014/main" id="{C13FBDE3-7649-4200-A7A1-41D4CE1AA690}"/>
              </a:ext>
            </a:extLst>
          </p:cNvPr>
          <p:cNvSpPr txBox="1"/>
          <p:nvPr/>
        </p:nvSpPr>
        <p:spPr>
          <a:xfrm>
            <a:off x="62652" y="1859567"/>
            <a:ext cx="2638426" cy="307777"/>
          </a:xfrm>
          <a:prstGeom prst="rect">
            <a:avLst/>
          </a:prstGeom>
          <a:noFill/>
        </p:spPr>
        <p:txBody>
          <a:bodyPr wrap="square">
            <a:spAutoFit/>
          </a:bodyPr>
          <a:lstStyle/>
          <a:p>
            <a:pPr algn="l"/>
            <a:r>
              <a:rPr lang="fr-FR" sz="1400" b="1" dirty="0">
                <a:latin typeface="Century Gothic" panose="020B0502020202020204" pitchFamily="34" charset="0"/>
              </a:rPr>
              <a:t>tu es monté(e)</a:t>
            </a:r>
          </a:p>
        </p:txBody>
      </p:sp>
      <p:sp>
        <p:nvSpPr>
          <p:cNvPr id="47" name="TextBox 46">
            <a:extLst>
              <a:ext uri="{FF2B5EF4-FFF2-40B4-BE49-F238E27FC236}">
                <a16:creationId xmlns:a16="http://schemas.microsoft.com/office/drawing/2014/main" id="{2149D0E7-572C-485F-AEEB-96853DFB2AB6}"/>
              </a:ext>
            </a:extLst>
          </p:cNvPr>
          <p:cNvSpPr txBox="1"/>
          <p:nvPr/>
        </p:nvSpPr>
        <p:spPr>
          <a:xfrm>
            <a:off x="2071522" y="1939670"/>
            <a:ext cx="3097771" cy="307777"/>
          </a:xfrm>
          <a:prstGeom prst="rect">
            <a:avLst/>
          </a:prstGeom>
          <a:noFill/>
        </p:spPr>
        <p:txBody>
          <a:bodyPr wrap="square">
            <a:spAutoFit/>
          </a:bodyPr>
          <a:lstStyle/>
          <a:p>
            <a:pPr algn="l"/>
            <a:r>
              <a:rPr lang="en-GB" sz="1400" dirty="0">
                <a:latin typeface="Century Gothic" panose="020B0502020202020204" pitchFamily="34" charset="0"/>
              </a:rPr>
              <a:t>you </a:t>
            </a:r>
            <a:r>
              <a:rPr lang="en-GB" sz="1400" baseline="-25000" dirty="0">
                <a:latin typeface="Century Gothic" panose="020B0502020202020204" pitchFamily="34" charset="0"/>
              </a:rPr>
              <a:t>[sing.] </a:t>
            </a:r>
            <a:r>
              <a:rPr lang="en-GB" sz="1400" dirty="0">
                <a:latin typeface="Century Gothic" panose="020B0502020202020204" pitchFamily="34" charset="0"/>
              </a:rPr>
              <a:t>went up, have gone up</a:t>
            </a:r>
          </a:p>
        </p:txBody>
      </p:sp>
      <p:sp>
        <p:nvSpPr>
          <p:cNvPr id="32" name="TextBox 31">
            <a:extLst>
              <a:ext uri="{FF2B5EF4-FFF2-40B4-BE49-F238E27FC236}">
                <a16:creationId xmlns:a16="http://schemas.microsoft.com/office/drawing/2014/main" id="{EAFFCA02-9C57-43F1-9BB1-818DDF4069AE}"/>
              </a:ext>
            </a:extLst>
          </p:cNvPr>
          <p:cNvSpPr txBox="1"/>
          <p:nvPr/>
        </p:nvSpPr>
        <p:spPr>
          <a:xfrm>
            <a:off x="60995" y="2333037"/>
            <a:ext cx="2396594" cy="307777"/>
          </a:xfrm>
          <a:prstGeom prst="rect">
            <a:avLst/>
          </a:prstGeom>
          <a:noFill/>
        </p:spPr>
        <p:txBody>
          <a:bodyPr wrap="square">
            <a:spAutoFit/>
          </a:bodyPr>
          <a:lstStyle/>
          <a:p>
            <a:pPr algn="l"/>
            <a:r>
              <a:rPr lang="fr-FR" sz="1400" b="1" dirty="0">
                <a:latin typeface="Century Gothic" panose="020B0502020202020204" pitchFamily="34" charset="0"/>
              </a:rPr>
              <a:t>il est retourné</a:t>
            </a:r>
          </a:p>
        </p:txBody>
      </p:sp>
      <p:sp>
        <p:nvSpPr>
          <p:cNvPr id="48" name="TextBox 47">
            <a:extLst>
              <a:ext uri="{FF2B5EF4-FFF2-40B4-BE49-F238E27FC236}">
                <a16:creationId xmlns:a16="http://schemas.microsoft.com/office/drawing/2014/main" id="{ADDBE801-AA7C-4B32-BD59-391FA8AA9979}"/>
              </a:ext>
            </a:extLst>
          </p:cNvPr>
          <p:cNvSpPr txBox="1"/>
          <p:nvPr/>
        </p:nvSpPr>
        <p:spPr>
          <a:xfrm>
            <a:off x="2071522" y="2408835"/>
            <a:ext cx="2497697" cy="307777"/>
          </a:xfrm>
          <a:prstGeom prst="rect">
            <a:avLst/>
          </a:prstGeom>
          <a:noFill/>
        </p:spPr>
        <p:txBody>
          <a:bodyPr wrap="square">
            <a:spAutoFit/>
          </a:bodyPr>
          <a:lstStyle/>
          <a:p>
            <a:pPr algn="l"/>
            <a:r>
              <a:rPr lang="en-GB" sz="1400" dirty="0">
                <a:latin typeface="Century Gothic" panose="020B0502020202020204" pitchFamily="34" charset="0"/>
              </a:rPr>
              <a:t>he returned, has returned</a:t>
            </a:r>
          </a:p>
        </p:txBody>
      </p:sp>
      <p:sp>
        <p:nvSpPr>
          <p:cNvPr id="37" name="TextBox 36">
            <a:extLst>
              <a:ext uri="{FF2B5EF4-FFF2-40B4-BE49-F238E27FC236}">
                <a16:creationId xmlns:a16="http://schemas.microsoft.com/office/drawing/2014/main" id="{08BA9968-E5C7-49FF-A099-69071D29B24A}"/>
              </a:ext>
            </a:extLst>
          </p:cNvPr>
          <p:cNvSpPr txBox="1"/>
          <p:nvPr/>
        </p:nvSpPr>
        <p:spPr>
          <a:xfrm>
            <a:off x="65818" y="2806507"/>
            <a:ext cx="3007360" cy="307777"/>
          </a:xfrm>
          <a:prstGeom prst="rect">
            <a:avLst/>
          </a:prstGeom>
          <a:noFill/>
        </p:spPr>
        <p:txBody>
          <a:bodyPr wrap="square">
            <a:spAutoFit/>
          </a:bodyPr>
          <a:lstStyle/>
          <a:p>
            <a:pPr algn="l"/>
            <a:r>
              <a:rPr lang="fr-FR" sz="1400" b="1" dirty="0">
                <a:latin typeface="Century Gothic" panose="020B0502020202020204" pitchFamily="34" charset="0"/>
              </a:rPr>
              <a:t>elle est tombé(e)</a:t>
            </a:r>
          </a:p>
        </p:txBody>
      </p:sp>
      <p:sp>
        <p:nvSpPr>
          <p:cNvPr id="56" name="TextBox 55">
            <a:extLst>
              <a:ext uri="{FF2B5EF4-FFF2-40B4-BE49-F238E27FC236}">
                <a16:creationId xmlns:a16="http://schemas.microsoft.com/office/drawing/2014/main" id="{B9DFAF64-BBD7-45CE-A1ED-717CA1504C1F}"/>
              </a:ext>
            </a:extLst>
          </p:cNvPr>
          <p:cNvSpPr txBox="1"/>
          <p:nvPr/>
        </p:nvSpPr>
        <p:spPr>
          <a:xfrm>
            <a:off x="2071522" y="2849884"/>
            <a:ext cx="1802372" cy="307777"/>
          </a:xfrm>
          <a:prstGeom prst="rect">
            <a:avLst/>
          </a:prstGeom>
          <a:noFill/>
        </p:spPr>
        <p:txBody>
          <a:bodyPr wrap="square">
            <a:spAutoFit/>
          </a:bodyPr>
          <a:lstStyle/>
          <a:p>
            <a:pPr algn="l"/>
            <a:r>
              <a:rPr lang="en-GB" sz="1400" dirty="0">
                <a:latin typeface="Century Gothic" panose="020B0502020202020204" pitchFamily="34" charset="0"/>
              </a:rPr>
              <a:t>she fell, has fallen</a:t>
            </a:r>
          </a:p>
        </p:txBody>
      </p:sp>
      <p:sp>
        <p:nvSpPr>
          <p:cNvPr id="39" name="TextBox 38">
            <a:extLst>
              <a:ext uri="{FF2B5EF4-FFF2-40B4-BE49-F238E27FC236}">
                <a16:creationId xmlns:a16="http://schemas.microsoft.com/office/drawing/2014/main" id="{8E3D7401-0E3D-4B49-808D-AD530353F9A2}"/>
              </a:ext>
            </a:extLst>
          </p:cNvPr>
          <p:cNvSpPr txBox="1"/>
          <p:nvPr/>
        </p:nvSpPr>
        <p:spPr>
          <a:xfrm>
            <a:off x="60996" y="3279977"/>
            <a:ext cx="2034644" cy="307777"/>
          </a:xfrm>
          <a:prstGeom prst="rect">
            <a:avLst/>
          </a:prstGeom>
          <a:noFill/>
        </p:spPr>
        <p:txBody>
          <a:bodyPr wrap="square">
            <a:spAutoFit/>
          </a:bodyPr>
          <a:lstStyle/>
          <a:p>
            <a:pPr algn="l"/>
            <a:r>
              <a:rPr lang="fr-FR" sz="1400" b="1" dirty="0">
                <a:latin typeface="Century Gothic" panose="020B0502020202020204" pitchFamily="34" charset="0"/>
              </a:rPr>
              <a:t>on est entré</a:t>
            </a:r>
          </a:p>
        </p:txBody>
      </p:sp>
      <p:sp>
        <p:nvSpPr>
          <p:cNvPr id="57" name="TextBox 56">
            <a:extLst>
              <a:ext uri="{FF2B5EF4-FFF2-40B4-BE49-F238E27FC236}">
                <a16:creationId xmlns:a16="http://schemas.microsoft.com/office/drawing/2014/main" id="{2306482B-7DAC-4CD5-BA6E-2187903AF7E8}"/>
              </a:ext>
            </a:extLst>
          </p:cNvPr>
          <p:cNvSpPr txBox="1"/>
          <p:nvPr/>
        </p:nvSpPr>
        <p:spPr>
          <a:xfrm>
            <a:off x="2071522" y="3313923"/>
            <a:ext cx="2497697" cy="307777"/>
          </a:xfrm>
          <a:prstGeom prst="rect">
            <a:avLst/>
          </a:prstGeom>
          <a:noFill/>
        </p:spPr>
        <p:txBody>
          <a:bodyPr wrap="square">
            <a:spAutoFit/>
          </a:bodyPr>
          <a:lstStyle/>
          <a:p>
            <a:pPr algn="l"/>
            <a:r>
              <a:rPr lang="en-GB" sz="1400" dirty="0">
                <a:latin typeface="Century Gothic" panose="020B0502020202020204" pitchFamily="34" charset="0"/>
              </a:rPr>
              <a:t>one entered, has entered</a:t>
            </a:r>
          </a:p>
        </p:txBody>
      </p:sp>
      <p:sp>
        <p:nvSpPr>
          <p:cNvPr id="34" name="Rounded Rectangular Callout 2">
            <a:extLst>
              <a:ext uri="{FF2B5EF4-FFF2-40B4-BE49-F238E27FC236}">
                <a16:creationId xmlns:a16="http://schemas.microsoft.com/office/drawing/2014/main" id="{6BF76F15-2640-4805-80E1-3C5768AE0DD6}"/>
              </a:ext>
            </a:extLst>
          </p:cNvPr>
          <p:cNvSpPr/>
          <p:nvPr/>
        </p:nvSpPr>
        <p:spPr>
          <a:xfrm>
            <a:off x="4762362" y="2797657"/>
            <a:ext cx="1936156" cy="850364"/>
          </a:xfrm>
          <a:prstGeom prst="wedgeRoundRectCallout">
            <a:avLst>
              <a:gd name="adj1" fmla="val -61009"/>
              <a:gd name="adj2" fmla="val 21039"/>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200" dirty="0">
                <a:latin typeface="Century Gothic" panose="020B0502020202020204" pitchFamily="34" charset="0"/>
              </a:rPr>
              <a:t>No </a:t>
            </a:r>
            <a:r>
              <a:rPr lang="en-GB" sz="1200" b="1" dirty="0">
                <a:latin typeface="Century Gothic" panose="020B0502020202020204" pitchFamily="34" charset="0"/>
              </a:rPr>
              <a:t>–s </a:t>
            </a:r>
            <a:r>
              <a:rPr lang="en-GB" sz="1200" dirty="0">
                <a:latin typeface="Century Gothic" panose="020B0502020202020204" pitchFamily="34" charset="0"/>
              </a:rPr>
              <a:t>when </a:t>
            </a:r>
            <a:r>
              <a:rPr lang="en-GB" sz="1200" b="1" dirty="0">
                <a:latin typeface="Century Gothic" panose="020B0502020202020204" pitchFamily="34" charset="0"/>
              </a:rPr>
              <a:t>on</a:t>
            </a:r>
            <a:r>
              <a:rPr lang="en-GB" sz="1200" dirty="0">
                <a:latin typeface="Century Gothic" panose="020B0502020202020204" pitchFamily="34" charset="0"/>
              </a:rPr>
              <a:t> means ‘one’ or ‘people in general’.</a:t>
            </a:r>
          </a:p>
        </p:txBody>
      </p:sp>
      <p:sp>
        <p:nvSpPr>
          <p:cNvPr id="49" name="Title 20">
            <a:extLst>
              <a:ext uri="{FF2B5EF4-FFF2-40B4-BE49-F238E27FC236}">
                <a16:creationId xmlns:a16="http://schemas.microsoft.com/office/drawing/2014/main" id="{40C59D93-336B-44BD-9707-1D6F0269D615}"/>
              </a:ext>
            </a:extLst>
          </p:cNvPr>
          <p:cNvSpPr txBox="1">
            <a:spLocks/>
          </p:cNvSpPr>
          <p:nvPr/>
        </p:nvSpPr>
        <p:spPr bwMode="auto">
          <a:xfrm>
            <a:off x="84886" y="3757931"/>
            <a:ext cx="6611487" cy="32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US" sz="1800" b="1" kern="0" dirty="0">
                <a:solidFill>
                  <a:srgbClr val="000000"/>
                </a:solidFill>
                <a:latin typeface="Century Gothic" panose="020B0502020202020204" pitchFamily="34" charset="0"/>
                <a:cs typeface="Calibri" panose="020F0502020204030204" pitchFamily="34" charset="0"/>
              </a:rPr>
              <a:t>Plural forms</a:t>
            </a:r>
            <a:endParaRPr lang="fr-FR" kern="0" dirty="0"/>
          </a:p>
        </p:txBody>
      </p:sp>
      <p:sp>
        <p:nvSpPr>
          <p:cNvPr id="40" name="TextBox 39">
            <a:extLst>
              <a:ext uri="{FF2B5EF4-FFF2-40B4-BE49-F238E27FC236}">
                <a16:creationId xmlns:a16="http://schemas.microsoft.com/office/drawing/2014/main" id="{B4EF4E27-3305-4572-9F01-5B3944C5FD9F}"/>
              </a:ext>
            </a:extLst>
          </p:cNvPr>
          <p:cNvSpPr txBox="1"/>
          <p:nvPr/>
        </p:nvSpPr>
        <p:spPr>
          <a:xfrm>
            <a:off x="91812" y="4176615"/>
            <a:ext cx="4406514" cy="523220"/>
          </a:xfrm>
          <a:prstGeom prst="rect">
            <a:avLst/>
          </a:prstGeom>
          <a:noFill/>
        </p:spPr>
        <p:txBody>
          <a:bodyPr wrap="square">
            <a:spAutoFit/>
          </a:bodyPr>
          <a:lstStyle/>
          <a:p>
            <a:pPr algn="l"/>
            <a:r>
              <a:rPr lang="en-GB" sz="1400" dirty="0">
                <a:latin typeface="Century Gothic" panose="020B0502020202020204" pitchFamily="34" charset="0"/>
              </a:rPr>
              <a:t>The plural forms follow the same pattern, and we add </a:t>
            </a:r>
            <a:r>
              <a:rPr lang="en-GB" sz="1400" b="1" dirty="0">
                <a:latin typeface="Century Gothic" panose="020B0502020202020204" pitchFamily="34" charset="0"/>
              </a:rPr>
              <a:t>–s</a:t>
            </a:r>
            <a:r>
              <a:rPr lang="en-GB" sz="1400" dirty="0">
                <a:latin typeface="Century Gothic" panose="020B0502020202020204" pitchFamily="34" charset="0"/>
              </a:rPr>
              <a:t> to the past participle:</a:t>
            </a:r>
          </a:p>
        </p:txBody>
      </p:sp>
      <p:sp>
        <p:nvSpPr>
          <p:cNvPr id="42" name="TextBox 41">
            <a:extLst>
              <a:ext uri="{FF2B5EF4-FFF2-40B4-BE49-F238E27FC236}">
                <a16:creationId xmlns:a16="http://schemas.microsoft.com/office/drawing/2014/main" id="{6D9E6149-88E6-4646-9AA4-9C2989196F3D}"/>
              </a:ext>
            </a:extLst>
          </p:cNvPr>
          <p:cNvSpPr txBox="1"/>
          <p:nvPr/>
        </p:nvSpPr>
        <p:spPr>
          <a:xfrm>
            <a:off x="90153" y="4684335"/>
            <a:ext cx="2327841" cy="307777"/>
          </a:xfrm>
          <a:prstGeom prst="rect">
            <a:avLst/>
          </a:prstGeom>
          <a:noFill/>
        </p:spPr>
        <p:txBody>
          <a:bodyPr wrap="square">
            <a:spAutoFit/>
          </a:bodyPr>
          <a:lstStyle/>
          <a:p>
            <a:pPr algn="l"/>
            <a:r>
              <a:rPr lang="fr-FR" sz="1400" b="1" dirty="0">
                <a:latin typeface="Century Gothic" panose="020B0502020202020204" pitchFamily="34" charset="0"/>
              </a:rPr>
              <a:t>on est entrés</a:t>
            </a:r>
          </a:p>
        </p:txBody>
      </p:sp>
      <p:sp>
        <p:nvSpPr>
          <p:cNvPr id="58" name="TextBox 57">
            <a:extLst>
              <a:ext uri="{FF2B5EF4-FFF2-40B4-BE49-F238E27FC236}">
                <a16:creationId xmlns:a16="http://schemas.microsoft.com/office/drawing/2014/main" id="{A28A2217-209D-48D6-9A87-0AED907E3025}"/>
              </a:ext>
            </a:extLst>
          </p:cNvPr>
          <p:cNvSpPr txBox="1"/>
          <p:nvPr/>
        </p:nvSpPr>
        <p:spPr>
          <a:xfrm>
            <a:off x="2100681" y="4676429"/>
            <a:ext cx="2662093" cy="307777"/>
          </a:xfrm>
          <a:prstGeom prst="rect">
            <a:avLst/>
          </a:prstGeom>
          <a:noFill/>
        </p:spPr>
        <p:txBody>
          <a:bodyPr wrap="square">
            <a:spAutoFit/>
          </a:bodyPr>
          <a:lstStyle/>
          <a:p>
            <a:pPr algn="l"/>
            <a:r>
              <a:rPr lang="en-GB" sz="1400" dirty="0">
                <a:latin typeface="Century Gothic" panose="020B0502020202020204" pitchFamily="34" charset="0"/>
              </a:rPr>
              <a:t>we entered, have entered</a:t>
            </a:r>
          </a:p>
        </p:txBody>
      </p:sp>
      <p:sp>
        <p:nvSpPr>
          <p:cNvPr id="33" name="Rounded Rectangular Callout 2">
            <a:extLst>
              <a:ext uri="{FF2B5EF4-FFF2-40B4-BE49-F238E27FC236}">
                <a16:creationId xmlns:a16="http://schemas.microsoft.com/office/drawing/2014/main" id="{0F7AA7DA-6607-42CF-8342-47271145ABE8}"/>
              </a:ext>
            </a:extLst>
          </p:cNvPr>
          <p:cNvSpPr/>
          <p:nvPr/>
        </p:nvSpPr>
        <p:spPr>
          <a:xfrm>
            <a:off x="4762362" y="4365629"/>
            <a:ext cx="1964903" cy="673762"/>
          </a:xfrm>
          <a:prstGeom prst="wedgeRoundRectCallout">
            <a:avLst>
              <a:gd name="adj1" fmla="val -60271"/>
              <a:gd name="adj2" fmla="val 18669"/>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200" dirty="0">
                <a:latin typeface="Century Gothic" panose="020B0502020202020204" pitchFamily="34" charset="0"/>
              </a:rPr>
              <a:t>Add –s when </a:t>
            </a:r>
            <a:r>
              <a:rPr lang="en-GB" sz="1200" b="1" dirty="0">
                <a:latin typeface="Century Gothic" panose="020B0502020202020204" pitchFamily="34" charset="0"/>
              </a:rPr>
              <a:t>on </a:t>
            </a:r>
            <a:r>
              <a:rPr lang="en-GB" sz="1200" dirty="0">
                <a:latin typeface="Century Gothic" panose="020B0502020202020204" pitchFamily="34" charset="0"/>
              </a:rPr>
              <a:t>means ‘we’.</a:t>
            </a:r>
          </a:p>
        </p:txBody>
      </p:sp>
      <p:sp>
        <p:nvSpPr>
          <p:cNvPr id="43" name="TextBox 42">
            <a:extLst>
              <a:ext uri="{FF2B5EF4-FFF2-40B4-BE49-F238E27FC236}">
                <a16:creationId xmlns:a16="http://schemas.microsoft.com/office/drawing/2014/main" id="{17F31FCA-0206-4E27-B483-9E9E6BDDCEA0}"/>
              </a:ext>
            </a:extLst>
          </p:cNvPr>
          <p:cNvSpPr txBox="1"/>
          <p:nvPr/>
        </p:nvSpPr>
        <p:spPr>
          <a:xfrm>
            <a:off x="84886" y="5157805"/>
            <a:ext cx="3531765" cy="307777"/>
          </a:xfrm>
          <a:prstGeom prst="rect">
            <a:avLst/>
          </a:prstGeom>
          <a:noFill/>
        </p:spPr>
        <p:txBody>
          <a:bodyPr wrap="square">
            <a:spAutoFit/>
          </a:bodyPr>
          <a:lstStyle/>
          <a:p>
            <a:pPr algn="l"/>
            <a:r>
              <a:rPr lang="fr-FR" sz="1400" b="1" dirty="0">
                <a:latin typeface="Century Gothic" panose="020B0502020202020204" pitchFamily="34" charset="0"/>
              </a:rPr>
              <a:t>nous sommes montés</a:t>
            </a:r>
          </a:p>
        </p:txBody>
      </p:sp>
      <p:sp>
        <p:nvSpPr>
          <p:cNvPr id="59" name="TextBox 58">
            <a:extLst>
              <a:ext uri="{FF2B5EF4-FFF2-40B4-BE49-F238E27FC236}">
                <a16:creationId xmlns:a16="http://schemas.microsoft.com/office/drawing/2014/main" id="{501B776A-1C70-4459-9AD4-9B2369013653}"/>
              </a:ext>
            </a:extLst>
          </p:cNvPr>
          <p:cNvSpPr txBox="1"/>
          <p:nvPr/>
        </p:nvSpPr>
        <p:spPr>
          <a:xfrm>
            <a:off x="2100681" y="5150383"/>
            <a:ext cx="2662093" cy="307777"/>
          </a:xfrm>
          <a:prstGeom prst="rect">
            <a:avLst/>
          </a:prstGeom>
          <a:noFill/>
        </p:spPr>
        <p:txBody>
          <a:bodyPr wrap="square">
            <a:spAutoFit/>
          </a:bodyPr>
          <a:lstStyle/>
          <a:p>
            <a:pPr algn="l"/>
            <a:r>
              <a:rPr lang="en-GB" sz="1400" dirty="0">
                <a:latin typeface="Century Gothic" panose="020B0502020202020204" pitchFamily="34" charset="0"/>
              </a:rPr>
              <a:t>we went up, have gone up</a:t>
            </a:r>
          </a:p>
        </p:txBody>
      </p:sp>
      <p:sp>
        <p:nvSpPr>
          <p:cNvPr id="44" name="TextBox 43">
            <a:extLst>
              <a:ext uri="{FF2B5EF4-FFF2-40B4-BE49-F238E27FC236}">
                <a16:creationId xmlns:a16="http://schemas.microsoft.com/office/drawing/2014/main" id="{0A451DF0-7208-4DC9-B23B-0022E692791F}"/>
              </a:ext>
            </a:extLst>
          </p:cNvPr>
          <p:cNvSpPr txBox="1"/>
          <p:nvPr/>
        </p:nvSpPr>
        <p:spPr>
          <a:xfrm>
            <a:off x="84886" y="5631274"/>
            <a:ext cx="3716312" cy="307777"/>
          </a:xfrm>
          <a:prstGeom prst="rect">
            <a:avLst/>
          </a:prstGeom>
          <a:noFill/>
        </p:spPr>
        <p:txBody>
          <a:bodyPr wrap="square">
            <a:spAutoFit/>
          </a:bodyPr>
          <a:lstStyle/>
          <a:p>
            <a:pPr algn="l"/>
            <a:r>
              <a:rPr lang="fr-FR" sz="1400" b="1" dirty="0">
                <a:latin typeface="Century Gothic" panose="020B0502020202020204" pitchFamily="34" charset="0"/>
              </a:rPr>
              <a:t>vous êtes retourné(s)</a:t>
            </a:r>
          </a:p>
        </p:txBody>
      </p:sp>
      <p:sp>
        <p:nvSpPr>
          <p:cNvPr id="60" name="TextBox 59">
            <a:extLst>
              <a:ext uri="{FF2B5EF4-FFF2-40B4-BE49-F238E27FC236}">
                <a16:creationId xmlns:a16="http://schemas.microsoft.com/office/drawing/2014/main" id="{47B73570-3EDB-403E-925C-56A8C0C8225F}"/>
              </a:ext>
            </a:extLst>
          </p:cNvPr>
          <p:cNvSpPr txBox="1"/>
          <p:nvPr/>
        </p:nvSpPr>
        <p:spPr>
          <a:xfrm>
            <a:off x="2100681" y="5641524"/>
            <a:ext cx="3206829" cy="307777"/>
          </a:xfrm>
          <a:prstGeom prst="rect">
            <a:avLst/>
          </a:prstGeom>
          <a:noFill/>
        </p:spPr>
        <p:txBody>
          <a:bodyPr wrap="square">
            <a:spAutoFit/>
          </a:bodyPr>
          <a:lstStyle/>
          <a:p>
            <a:pPr algn="l"/>
            <a:r>
              <a:rPr lang="en-GB" sz="1400" dirty="0">
                <a:latin typeface="Century Gothic" panose="020B0502020202020204" pitchFamily="34" charset="0"/>
              </a:rPr>
              <a:t>you </a:t>
            </a:r>
            <a:r>
              <a:rPr lang="en-GB" sz="1400" baseline="-25000" dirty="0">
                <a:latin typeface="Century Gothic" panose="020B0502020202020204" pitchFamily="34" charset="0"/>
              </a:rPr>
              <a:t>[pl./fml] </a:t>
            </a:r>
            <a:r>
              <a:rPr lang="en-GB" sz="1400" dirty="0">
                <a:latin typeface="Century Gothic" panose="020B0502020202020204" pitchFamily="34" charset="0"/>
              </a:rPr>
              <a:t>returned, have returned</a:t>
            </a:r>
          </a:p>
        </p:txBody>
      </p:sp>
      <p:sp>
        <p:nvSpPr>
          <p:cNvPr id="35" name="Rounded Rectangular Callout 2">
            <a:extLst>
              <a:ext uri="{FF2B5EF4-FFF2-40B4-BE49-F238E27FC236}">
                <a16:creationId xmlns:a16="http://schemas.microsoft.com/office/drawing/2014/main" id="{EFC6378D-2166-4AF9-B8E8-1EA35080E28A}"/>
              </a:ext>
            </a:extLst>
          </p:cNvPr>
          <p:cNvSpPr/>
          <p:nvPr/>
        </p:nvSpPr>
        <p:spPr>
          <a:xfrm>
            <a:off x="5424119" y="5480840"/>
            <a:ext cx="1274399" cy="801376"/>
          </a:xfrm>
          <a:prstGeom prst="wedgeRoundRectCallout">
            <a:avLst>
              <a:gd name="adj1" fmla="val -64403"/>
              <a:gd name="adj2" fmla="val -18785"/>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200" dirty="0">
                <a:latin typeface="Century Gothic" panose="020B0502020202020204" pitchFamily="34" charset="0"/>
              </a:rPr>
              <a:t>No </a:t>
            </a:r>
            <a:r>
              <a:rPr lang="en-GB" sz="1200" b="1" dirty="0">
                <a:latin typeface="Century Gothic" panose="020B0502020202020204" pitchFamily="34" charset="0"/>
              </a:rPr>
              <a:t>–s </a:t>
            </a:r>
            <a:r>
              <a:rPr lang="en-GB" sz="1200" dirty="0">
                <a:latin typeface="Century Gothic" panose="020B0502020202020204" pitchFamily="34" charset="0"/>
              </a:rPr>
              <a:t>when </a:t>
            </a:r>
            <a:r>
              <a:rPr lang="en-GB" sz="1200" b="1" dirty="0">
                <a:latin typeface="Century Gothic" panose="020B0502020202020204" pitchFamily="34" charset="0"/>
              </a:rPr>
              <a:t>vous</a:t>
            </a:r>
            <a:r>
              <a:rPr lang="en-GB" sz="1200" dirty="0">
                <a:latin typeface="Century Gothic" panose="020B0502020202020204" pitchFamily="34" charset="0"/>
              </a:rPr>
              <a:t> means ‘you [sing </a:t>
            </a:r>
            <a:r>
              <a:rPr lang="en-GB" sz="1200" dirty="0" err="1">
                <a:latin typeface="Century Gothic" panose="020B0502020202020204" pitchFamily="34" charset="0"/>
              </a:rPr>
              <a:t>fml</a:t>
            </a:r>
            <a:r>
              <a:rPr lang="en-GB" sz="1200" dirty="0">
                <a:latin typeface="Century Gothic" panose="020B0502020202020204" pitchFamily="34" charset="0"/>
              </a:rPr>
              <a:t>]’.</a:t>
            </a:r>
          </a:p>
        </p:txBody>
      </p:sp>
      <p:sp>
        <p:nvSpPr>
          <p:cNvPr id="45" name="TextBox 44">
            <a:extLst>
              <a:ext uri="{FF2B5EF4-FFF2-40B4-BE49-F238E27FC236}">
                <a16:creationId xmlns:a16="http://schemas.microsoft.com/office/drawing/2014/main" id="{4D26C142-7779-4C4C-A08E-3A71072CAB3B}"/>
              </a:ext>
            </a:extLst>
          </p:cNvPr>
          <p:cNvSpPr txBox="1"/>
          <p:nvPr/>
        </p:nvSpPr>
        <p:spPr>
          <a:xfrm>
            <a:off x="91811" y="6104743"/>
            <a:ext cx="2638426" cy="307777"/>
          </a:xfrm>
          <a:prstGeom prst="rect">
            <a:avLst/>
          </a:prstGeom>
          <a:noFill/>
        </p:spPr>
        <p:txBody>
          <a:bodyPr wrap="square">
            <a:spAutoFit/>
          </a:bodyPr>
          <a:lstStyle/>
          <a:p>
            <a:pPr algn="l"/>
            <a:r>
              <a:rPr lang="fr-FR" sz="1400" b="1" dirty="0">
                <a:latin typeface="Century Gothic" panose="020B0502020202020204" pitchFamily="34" charset="0"/>
              </a:rPr>
              <a:t>ils sont tombés</a:t>
            </a:r>
          </a:p>
        </p:txBody>
      </p:sp>
      <p:sp>
        <p:nvSpPr>
          <p:cNvPr id="61" name="TextBox 60">
            <a:extLst>
              <a:ext uri="{FF2B5EF4-FFF2-40B4-BE49-F238E27FC236}">
                <a16:creationId xmlns:a16="http://schemas.microsoft.com/office/drawing/2014/main" id="{B1968805-92DE-43D6-95F0-900041B15DB4}"/>
              </a:ext>
            </a:extLst>
          </p:cNvPr>
          <p:cNvSpPr txBox="1"/>
          <p:nvPr/>
        </p:nvSpPr>
        <p:spPr>
          <a:xfrm>
            <a:off x="2100681" y="6115478"/>
            <a:ext cx="2126222" cy="307777"/>
          </a:xfrm>
          <a:prstGeom prst="rect">
            <a:avLst/>
          </a:prstGeom>
          <a:noFill/>
        </p:spPr>
        <p:txBody>
          <a:bodyPr wrap="square">
            <a:spAutoFit/>
          </a:bodyPr>
          <a:lstStyle/>
          <a:p>
            <a:pPr algn="l"/>
            <a:r>
              <a:rPr lang="en-GB" sz="1400" dirty="0">
                <a:latin typeface="Century Gothic" panose="020B0502020202020204" pitchFamily="34" charset="0"/>
              </a:rPr>
              <a:t>they fell, have fallen</a:t>
            </a:r>
          </a:p>
        </p:txBody>
      </p:sp>
      <p:pic>
        <p:nvPicPr>
          <p:cNvPr id="36" name="Picture 35" descr="Amandine smiling">
            <a:extLst>
              <a:ext uri="{FF2B5EF4-FFF2-40B4-BE49-F238E27FC236}">
                <a16:creationId xmlns:a16="http://schemas.microsoft.com/office/drawing/2014/main" id="{FC980E55-AC64-4A17-A6DE-A4794139945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2987" y="6234171"/>
            <a:ext cx="2356717" cy="2356717"/>
          </a:xfrm>
          <a:prstGeom prst="rect">
            <a:avLst/>
          </a:prstGeom>
        </p:spPr>
      </p:pic>
      <p:pic>
        <p:nvPicPr>
          <p:cNvPr id="41" name="Picture 40" descr="Swimming pool">
            <a:extLst>
              <a:ext uri="{FF2B5EF4-FFF2-40B4-BE49-F238E27FC236}">
                <a16:creationId xmlns:a16="http://schemas.microsoft.com/office/drawing/2014/main" id="{6BC45FB0-5784-4116-9A29-7465B866A96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277" b="99787" l="0" r="100000"/>
                    </a14:imgEffect>
                  </a14:imgLayer>
                </a14:imgProps>
              </a:ext>
              <a:ext uri="{28A0092B-C50C-407E-A947-70E740481C1C}">
                <a14:useLocalDpi xmlns:a14="http://schemas.microsoft.com/office/drawing/2010/main" val="0"/>
              </a:ext>
            </a:extLst>
          </a:blip>
          <a:stretch>
            <a:fillRect/>
          </a:stretch>
        </p:blipFill>
        <p:spPr>
          <a:xfrm>
            <a:off x="4175349" y="7131022"/>
            <a:ext cx="2264322" cy="1297843"/>
          </a:xfrm>
          <a:prstGeom prst="rect">
            <a:avLst/>
          </a:prstGeom>
        </p:spPr>
      </p:pic>
      <p:pic>
        <p:nvPicPr>
          <p:cNvPr id="52" name="Picture 51" descr="mobile phone">
            <a:extLst>
              <a:ext uri="{FF2B5EF4-FFF2-40B4-BE49-F238E27FC236}">
                <a16:creationId xmlns:a16="http://schemas.microsoft.com/office/drawing/2014/main" id="{6712808C-7E62-4A9D-A0BE-3B4330C0181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73178" y="7223141"/>
            <a:ext cx="745240" cy="941665"/>
          </a:xfrm>
          <a:prstGeom prst="rect">
            <a:avLst/>
          </a:prstGeom>
        </p:spPr>
      </p:pic>
      <p:sp>
        <p:nvSpPr>
          <p:cNvPr id="50"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46</a:t>
            </a:r>
          </a:p>
        </p:txBody>
      </p:sp>
    </p:spTree>
    <p:extLst>
      <p:ext uri="{BB962C8B-B14F-4D97-AF65-F5344CB8AC3E}">
        <p14:creationId xmlns:p14="http://schemas.microsoft.com/office/powerpoint/2010/main" val="1360088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DBBC2009-8AF3-46EC-A3C7-94E8EC30037A}"/>
              </a:ext>
            </a:extLst>
          </p:cNvPr>
          <p:cNvSpPr>
            <a:spLocks noGrp="1"/>
          </p:cNvSpPr>
          <p:nvPr>
            <p:ph type="title" idx="4294967295"/>
          </p:nvPr>
        </p:nvSpPr>
        <p:spPr/>
        <p:txBody>
          <a:bodyPr/>
          <a:lstStyle/>
          <a:p>
            <a:r>
              <a:rPr lang="fr-FR" dirty="0"/>
              <a:t>T1.2 Semaine</a:t>
            </a:r>
            <a:r>
              <a:rPr lang="fr-FR" baseline="0" dirty="0"/>
              <a:t> 7</a:t>
            </a:r>
            <a:endParaRPr lang="fr-FR" dirty="0"/>
          </a:p>
        </p:txBody>
      </p:sp>
      <p:sp>
        <p:nvSpPr>
          <p:cNvPr id="16" name="Rectangle 15">
            <a:extLst>
              <a:ext uri="{FF2B5EF4-FFF2-40B4-BE49-F238E27FC236}">
                <a16:creationId xmlns:a16="http://schemas.microsoft.com/office/drawing/2014/main" id="{57A64C0B-E0D6-4ED4-92A3-CC61CAD8616A}"/>
              </a:ext>
            </a:extLst>
          </p:cNvPr>
          <p:cNvSpPr/>
          <p:nvPr/>
        </p:nvSpPr>
        <p:spPr>
          <a:xfrm>
            <a:off x="4959733" y="19664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graphicFrame>
        <p:nvGraphicFramePr>
          <p:cNvPr id="14" name="Table 13">
            <a:extLst>
              <a:ext uri="{FF2B5EF4-FFF2-40B4-BE49-F238E27FC236}">
                <a16:creationId xmlns:a16="http://schemas.microsoft.com/office/drawing/2014/main" id="{462C85AA-9CAD-41B5-A08C-EEA0B4BEB1AF}"/>
              </a:ext>
            </a:extLst>
          </p:cNvPr>
          <p:cNvGraphicFramePr>
            <a:graphicFrameLocks noGrp="1"/>
          </p:cNvGraphicFramePr>
          <p:nvPr>
            <p:extLst>
              <p:ext uri="{D42A27DB-BD31-4B8C-83A1-F6EECF244321}">
                <p14:modId xmlns:p14="http://schemas.microsoft.com/office/powerpoint/2010/main" val="2107343327"/>
              </p:ext>
            </p:extLst>
          </p:nvPr>
        </p:nvGraphicFramePr>
        <p:xfrm>
          <a:off x="302605" y="1282033"/>
          <a:ext cx="4530652" cy="5545227"/>
        </p:xfrm>
        <a:graphic>
          <a:graphicData uri="http://schemas.openxmlformats.org/drawingml/2006/table">
            <a:tbl>
              <a:tblPr>
                <a:tableStyleId>{5940675A-B579-460E-94D1-54222C63F5DA}</a:tableStyleId>
              </a:tblPr>
              <a:tblGrid>
                <a:gridCol w="490624">
                  <a:extLst>
                    <a:ext uri="{9D8B030D-6E8A-4147-A177-3AD203B41FA5}">
                      <a16:colId xmlns:a16="http://schemas.microsoft.com/office/drawing/2014/main" val="2619141680"/>
                    </a:ext>
                  </a:extLst>
                </a:gridCol>
                <a:gridCol w="1845468">
                  <a:extLst>
                    <a:ext uri="{9D8B030D-6E8A-4147-A177-3AD203B41FA5}">
                      <a16:colId xmlns:a16="http://schemas.microsoft.com/office/drawing/2014/main" val="2576834893"/>
                    </a:ext>
                  </a:extLst>
                </a:gridCol>
                <a:gridCol w="2194560">
                  <a:extLst>
                    <a:ext uri="{9D8B030D-6E8A-4147-A177-3AD203B41FA5}">
                      <a16:colId xmlns:a16="http://schemas.microsoft.com/office/drawing/2014/main" val="3222018720"/>
                    </a:ext>
                  </a:extLst>
                </a:gridCol>
              </a:tblGrid>
              <a:tr h="326907">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entrer</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enter, entering</a:t>
                      </a:r>
                    </a:p>
                  </a:txBody>
                  <a:tcPr marL="72000" marR="0" marT="46800" marB="46800" anchor="b"/>
                </a:tc>
                <a:extLst>
                  <a:ext uri="{0D108BD9-81ED-4DB2-BD59-A6C34878D82A}">
                    <a16:rowId xmlns:a16="http://schemas.microsoft.com/office/drawing/2014/main" val="4007166980"/>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monter</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go up, going up</a:t>
                      </a:r>
                    </a:p>
                  </a:txBody>
                  <a:tcPr marL="72000" marR="0" marT="46800" marB="46800" anchor="b"/>
                </a:tc>
                <a:extLst>
                  <a:ext uri="{0D108BD9-81ED-4DB2-BD59-A6C34878D82A}">
                    <a16:rowId xmlns:a16="http://schemas.microsoft.com/office/drawing/2014/main" val="141838412"/>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retourner</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return, returning</a:t>
                      </a:r>
                    </a:p>
                  </a:txBody>
                  <a:tcPr marL="72000" marR="0" marT="46800" marB="46800" anchor="b"/>
                </a:tc>
                <a:extLst>
                  <a:ext uri="{0D108BD9-81ED-4DB2-BD59-A6C34878D82A}">
                    <a16:rowId xmlns:a16="http://schemas.microsoft.com/office/drawing/2014/main" val="1683749526"/>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tomber</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fall, falling</a:t>
                      </a:r>
                    </a:p>
                  </a:txBody>
                  <a:tcPr marL="72000" marR="0" marT="46800" marB="46800" anchor="b"/>
                </a:tc>
                <a:extLst>
                  <a:ext uri="{0D108BD9-81ED-4DB2-BD59-A6C34878D82A}">
                    <a16:rowId xmlns:a16="http://schemas.microsoft.com/office/drawing/2014/main" val="3029552813"/>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a:latin typeface="Century Gothic" panose="020B0502020202020204" pitchFamily="34" charset="0"/>
                        </a:rPr>
                        <a:t>l'après-midi (m)</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afternoon</a:t>
                      </a:r>
                    </a:p>
                  </a:txBody>
                  <a:tcPr marL="72000" marR="0" marT="46800" marB="46800" anchor="b"/>
                </a:tc>
                <a:extLst>
                  <a:ext uri="{0D108BD9-81ED-4DB2-BD59-A6C34878D82A}">
                    <a16:rowId xmlns:a16="http://schemas.microsoft.com/office/drawing/2014/main" val="3491161878"/>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l'attente (f)</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wait</a:t>
                      </a:r>
                    </a:p>
                  </a:txBody>
                  <a:tcPr marL="72000" marR="0" marT="46800" marB="46800" anchor="b"/>
                </a:tc>
                <a:extLst>
                  <a:ext uri="{0D108BD9-81ED-4DB2-BD59-A6C34878D82A}">
                    <a16:rowId xmlns:a16="http://schemas.microsoft.com/office/drawing/2014/main" val="977986458"/>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a:latin typeface="Century Gothic" panose="020B0502020202020204" pitchFamily="34" charset="0"/>
                        </a:rPr>
                        <a:t>le corps</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body</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a:latin typeface="Century Gothic" panose="020B0502020202020204" pitchFamily="34" charset="0"/>
                        </a:rPr>
                        <a:t>le doigt</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finger</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a:latin typeface="Century Gothic" panose="020B0502020202020204" pitchFamily="34" charset="0"/>
                        </a:rPr>
                        <a:t>le dos</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back</a:t>
                      </a:r>
                    </a:p>
                  </a:txBody>
                  <a:tcPr marL="72000" marR="0" marT="46800" marB="46800" anchor="b"/>
                </a:tc>
                <a:extLst>
                  <a:ext uri="{0D108BD9-81ED-4DB2-BD59-A6C34878D82A}">
                    <a16:rowId xmlns:a16="http://schemas.microsoft.com/office/drawing/2014/main" val="4091572625"/>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a:latin typeface="Century Gothic" panose="020B0502020202020204" pitchFamily="34" charset="0"/>
                        </a:rPr>
                        <a:t>le médicament</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medicine</a:t>
                      </a:r>
                    </a:p>
                  </a:txBody>
                  <a:tcPr marL="72000" marR="0" marT="46800" marB="46800" anchor="b"/>
                </a:tc>
                <a:extLst>
                  <a:ext uri="{0D108BD9-81ED-4DB2-BD59-A6C34878D82A}">
                    <a16:rowId xmlns:a16="http://schemas.microsoft.com/office/drawing/2014/main" val="1061227613"/>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a:latin typeface="Century Gothic" panose="020B0502020202020204" pitchFamily="34" charset="0"/>
                        </a:rPr>
                        <a:t>le pied</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foot</a:t>
                      </a:r>
                    </a:p>
                  </a:txBody>
                  <a:tcPr marL="72000" marR="0" marT="46800" marB="46800" anchor="b"/>
                </a:tc>
                <a:extLst>
                  <a:ext uri="{0D108BD9-81ED-4DB2-BD59-A6C34878D82A}">
                    <a16:rowId xmlns:a16="http://schemas.microsoft.com/office/drawing/2014/main" val="2678304445"/>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la santé</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health</a:t>
                      </a:r>
                    </a:p>
                  </a:txBody>
                  <a:tcPr marL="72000" marR="0" marT="46800" marB="46800" anchor="b"/>
                </a:tc>
                <a:extLst>
                  <a:ext uri="{0D108BD9-81ED-4DB2-BD59-A6C34878D82A}">
                    <a16:rowId xmlns:a16="http://schemas.microsoft.com/office/drawing/2014/main" val="3879099073"/>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la situation</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situation</a:t>
                      </a:r>
                    </a:p>
                  </a:txBody>
                  <a:tcPr marL="72000" marR="0" marT="46800" marB="46800" anchor="b"/>
                </a:tc>
                <a:extLst>
                  <a:ext uri="{0D108BD9-81ED-4DB2-BD59-A6C34878D82A}">
                    <a16:rowId xmlns:a16="http://schemas.microsoft.com/office/drawing/2014/main" val="548209725"/>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a:latin typeface="Century Gothic" panose="020B0502020202020204" pitchFamily="34" charset="0"/>
                        </a:rPr>
                        <a:t>le soir</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evening</a:t>
                      </a:r>
                    </a:p>
                  </a:txBody>
                  <a:tcPr marL="72000" marR="0" marT="46800" marB="46800" anchor="b"/>
                </a:tc>
                <a:extLst>
                  <a:ext uri="{0D108BD9-81ED-4DB2-BD59-A6C34878D82A}">
                    <a16:rowId xmlns:a16="http://schemas.microsoft.com/office/drawing/2014/main" val="1621886309"/>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l'urgence (f)</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emergency</a:t>
                      </a:r>
                    </a:p>
                  </a:txBody>
                  <a:tcPr marL="72000" marR="0" marT="46800" marB="46800" anchor="b"/>
                </a:tc>
                <a:extLst>
                  <a:ext uri="{0D108BD9-81ED-4DB2-BD59-A6C34878D82A}">
                    <a16:rowId xmlns:a16="http://schemas.microsoft.com/office/drawing/2014/main" val="3728087694"/>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adj</a:t>
                      </a:r>
                    </a:p>
                  </a:txBody>
                  <a:tcPr marL="72000" marR="0" marT="46800" marB="46800" anchor="b"/>
                </a:tc>
                <a:tc>
                  <a:txBody>
                    <a:bodyPr/>
                    <a:lstStyle/>
                    <a:p>
                      <a:r>
                        <a:rPr lang="fr-FR" sz="1400" noProof="0">
                          <a:latin typeface="Century Gothic" panose="020B0502020202020204" pitchFamily="34" charset="0"/>
                        </a:rPr>
                        <a:t>faible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weak</a:t>
                      </a:r>
                    </a:p>
                  </a:txBody>
                  <a:tcPr marL="72000" marR="0" marT="46800" marB="46800" anchor="b"/>
                </a:tc>
                <a:extLst>
                  <a:ext uri="{0D108BD9-81ED-4DB2-BD59-A6C34878D82A}">
                    <a16:rowId xmlns:a16="http://schemas.microsoft.com/office/drawing/2014/main" val="1500149644"/>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adv</a:t>
                      </a:r>
                    </a:p>
                  </a:txBody>
                  <a:tcPr marL="72000" marR="0" marT="46800" marB="46800" anchor="b"/>
                </a:tc>
                <a:tc>
                  <a:txBody>
                    <a:bodyPr/>
                    <a:lstStyle/>
                    <a:p>
                      <a:r>
                        <a:rPr lang="fr-FR" sz="1400" noProof="0" dirty="0">
                          <a:latin typeface="Century Gothic" panose="020B0502020202020204" pitchFamily="34" charset="0"/>
                        </a:rPr>
                        <a:t>seulement</a:t>
                      </a:r>
                    </a:p>
                  </a:txBody>
                  <a:tcPr marL="72000" marR="0" marT="46800" marB="46800" anchor="b"/>
                </a:tc>
                <a:tc>
                  <a:txBody>
                    <a:bodyPr/>
                    <a:lstStyle/>
                    <a:p>
                      <a:pPr algn="l" fontAlgn="b"/>
                      <a:r>
                        <a:rPr lang="en-GB" sz="1400" b="0" i="0" u="none" strike="noStrike" dirty="0">
                          <a:solidFill>
                            <a:srgbClr val="000000"/>
                          </a:solidFill>
                          <a:effectLst/>
                          <a:latin typeface="Century Gothic" panose="020B0502020202020204" pitchFamily="34" charset="0"/>
                        </a:rPr>
                        <a:t>only</a:t>
                      </a:r>
                    </a:p>
                  </a:txBody>
                  <a:tcPr marL="72000" marR="0" marT="46800" marB="46800" anchor="b"/>
                </a:tc>
                <a:extLst>
                  <a:ext uri="{0D108BD9-81ED-4DB2-BD59-A6C34878D82A}">
                    <a16:rowId xmlns:a16="http://schemas.microsoft.com/office/drawing/2014/main" val="2893294678"/>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adv</a:t>
                      </a:r>
                    </a:p>
                  </a:txBody>
                  <a:tcPr marL="72000" marR="0" marT="46800" marB="46800" anchor="b"/>
                </a:tc>
                <a:tc>
                  <a:txBody>
                    <a:bodyPr/>
                    <a:lstStyle/>
                    <a:p>
                      <a:r>
                        <a:rPr lang="fr-FR" sz="1400" noProof="0" dirty="0">
                          <a:latin typeface="Century Gothic" panose="020B0502020202020204" pitchFamily="34" charset="0"/>
                        </a:rPr>
                        <a:t>trop</a:t>
                      </a:r>
                    </a:p>
                  </a:txBody>
                  <a:tcPr marL="72000" marR="0" marT="46800" marB="46800" anchor="b"/>
                </a:tc>
                <a:tc>
                  <a:txBody>
                    <a:bodyPr/>
                    <a:lstStyle/>
                    <a:p>
                      <a:pPr algn="l" fontAlgn="b"/>
                      <a:r>
                        <a:rPr lang="en-GB" sz="1400" b="0" i="0" u="none" strike="noStrike" dirty="0">
                          <a:solidFill>
                            <a:srgbClr val="000000"/>
                          </a:solidFill>
                          <a:effectLst/>
                          <a:latin typeface="Century Gothic" panose="020B0502020202020204" pitchFamily="34" charset="0"/>
                        </a:rPr>
                        <a:t>too</a:t>
                      </a:r>
                    </a:p>
                  </a:txBody>
                  <a:tcPr marL="72000" marR="0" marT="46800" marB="46800" anchor="b"/>
                </a:tc>
                <a:extLst>
                  <a:ext uri="{0D108BD9-81ED-4DB2-BD59-A6C34878D82A}">
                    <a16:rowId xmlns:a16="http://schemas.microsoft.com/office/drawing/2014/main" val="3220260604"/>
                  </a:ext>
                </a:extLst>
              </a:tr>
            </a:tbl>
          </a:graphicData>
        </a:graphic>
      </p:graphicFrame>
      <p:grpSp>
        <p:nvGrpSpPr>
          <p:cNvPr id="11" name="Group 10" descr="Grey box surrounding the word Noël">
            <a:extLst>
              <a:ext uri="{FF2B5EF4-FFF2-40B4-BE49-F238E27FC236}">
                <a16:creationId xmlns:a16="http://schemas.microsoft.com/office/drawing/2014/main" id="{6177936B-366B-47DF-A6C8-237841CA1C61}"/>
              </a:ext>
            </a:extLst>
          </p:cNvPr>
          <p:cNvGrpSpPr/>
          <p:nvPr/>
        </p:nvGrpSpPr>
        <p:grpSpPr>
          <a:xfrm>
            <a:off x="188640" y="177142"/>
            <a:ext cx="4657680" cy="824138"/>
            <a:chOff x="239581" y="4024669"/>
            <a:chExt cx="898886" cy="466719"/>
          </a:xfrm>
        </p:grpSpPr>
        <p:sp>
          <p:nvSpPr>
            <p:cNvPr id="13" name="Rectangle 12">
              <a:extLst>
                <a:ext uri="{FF2B5EF4-FFF2-40B4-BE49-F238E27FC236}">
                  <a16:creationId xmlns:a16="http://schemas.microsoft.com/office/drawing/2014/main" id="{9F7E1DDE-4D97-4E78-BCD3-4E26CCF4FF86}"/>
                </a:ext>
              </a:extLst>
            </p:cNvPr>
            <p:cNvSpPr/>
            <p:nvPr/>
          </p:nvSpPr>
          <p:spPr>
            <a:xfrm>
              <a:off x="249895" y="4024669"/>
              <a:ext cx="888572" cy="46671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06D9F9D0-D3D2-4CC1-8630-DD3EE14E3ACA}"/>
                </a:ext>
              </a:extLst>
            </p:cNvPr>
            <p:cNvSpPr txBox="1">
              <a:spLocks/>
            </p:cNvSpPr>
            <p:nvPr/>
          </p:nvSpPr>
          <p:spPr>
            <a:xfrm>
              <a:off x="239581" y="4063957"/>
              <a:ext cx="888573" cy="4258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dirty="0">
                  <a:solidFill>
                    <a:prstClr val="white"/>
                  </a:solidFill>
                </a:rPr>
                <a:t>Talking about what has happened: Accidents and emergencies</a:t>
              </a:r>
              <a:br>
                <a:rPr lang="en-GB" sz="2000" b="1" dirty="0">
                  <a:solidFill>
                    <a:prstClr val="white"/>
                  </a:solidFill>
                </a:rPr>
              </a:br>
              <a:endParaRPr lang="en-US" sz="2000" kern="0" dirty="0">
                <a:solidFill>
                  <a:schemeClr val="bg1"/>
                </a:solidFill>
              </a:endParaRPr>
            </a:p>
          </p:txBody>
        </p:sp>
      </p:grpSp>
      <p:sp>
        <p:nvSpPr>
          <p:cNvPr id="17" name="Rounded Rectangle 25">
            <a:extLst>
              <a:ext uri="{FF2B5EF4-FFF2-40B4-BE49-F238E27FC236}">
                <a16:creationId xmlns:a16="http://schemas.microsoft.com/office/drawing/2014/main" id="{1024C4EB-6E94-4A85-B9DC-C799A79A5C94}"/>
              </a:ext>
            </a:extLst>
          </p:cNvPr>
          <p:cNvSpPr/>
          <p:nvPr/>
        </p:nvSpPr>
        <p:spPr>
          <a:xfrm>
            <a:off x="4989044" y="900718"/>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Century Gothic" panose="020B0502020202020204" pitchFamily="34" charset="0"/>
              </a:rPr>
              <a:t>9.1.2.3 &amp; 8.3.2.4</a:t>
            </a:r>
            <a:endParaRPr kumimoji="0" lang="en-GB" sz="1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8" name="Google Shape;854;p30" descr="qr code for vocabulary">
            <a:extLst>
              <a:ext uri="{FF2B5EF4-FFF2-40B4-BE49-F238E27FC236}">
                <a16:creationId xmlns:a16="http://schemas.microsoft.com/office/drawing/2014/main" id="{23E6801C-19F1-4496-A879-34B264030B13}"/>
              </a:ext>
            </a:extLst>
          </p:cNvPr>
          <p:cNvPicPr preferRelativeResize="0"/>
          <p:nvPr/>
        </p:nvPicPr>
        <p:blipFill rotWithShape="1">
          <a:blip r:embed="rId2">
            <a:alphaModFix/>
          </a:blip>
          <a:srcRect/>
          <a:stretch/>
        </p:blipFill>
        <p:spPr>
          <a:xfrm>
            <a:off x="5267644" y="2030303"/>
            <a:ext cx="1275434" cy="1275434"/>
          </a:xfrm>
          <a:prstGeom prst="rect">
            <a:avLst/>
          </a:prstGeom>
          <a:noFill/>
          <a:ln>
            <a:noFill/>
          </a:ln>
        </p:spPr>
      </p:pic>
      <p:sp>
        <p:nvSpPr>
          <p:cNvPr id="50"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47</a:t>
            </a:r>
          </a:p>
        </p:txBody>
      </p:sp>
    </p:spTree>
    <p:extLst>
      <p:ext uri="{BB962C8B-B14F-4D97-AF65-F5344CB8AC3E}">
        <p14:creationId xmlns:p14="http://schemas.microsoft.com/office/powerpoint/2010/main" val="2556800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DBBC2009-8AF3-46EC-A3C7-94E8EC30037A}"/>
              </a:ext>
            </a:extLst>
          </p:cNvPr>
          <p:cNvSpPr>
            <a:spLocks noGrp="1"/>
          </p:cNvSpPr>
          <p:nvPr>
            <p:ph type="title" idx="4294967295"/>
          </p:nvPr>
        </p:nvSpPr>
        <p:spPr/>
        <p:txBody>
          <a:bodyPr/>
          <a:lstStyle/>
          <a:p>
            <a:r>
              <a:rPr lang="fr-FR" dirty="0"/>
              <a:t>T1.2 Semaine</a:t>
            </a:r>
            <a:r>
              <a:rPr lang="fr-FR" baseline="0" dirty="0"/>
              <a:t> 7</a:t>
            </a:r>
            <a:endParaRPr lang="fr-FR" dirty="0"/>
          </a:p>
        </p:txBody>
      </p:sp>
      <p:sp>
        <p:nvSpPr>
          <p:cNvPr id="51" name="Rectangle 50">
            <a:extLst>
              <a:ext uri="{FF2B5EF4-FFF2-40B4-BE49-F238E27FC236}">
                <a16:creationId xmlns:a16="http://schemas.microsoft.com/office/drawing/2014/main" id="{F3F1420F-AEA4-41B6-8F76-A1644A051E8E}"/>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dirty="0">
                <a:solidFill>
                  <a:srgbClr val="000000"/>
                </a:solidFill>
                <a:latin typeface="Century Gothic" panose="020B0502020202020204" pitchFamily="34" charset="0"/>
              </a:rPr>
              <a:t>Vocabulaire</a:t>
            </a:r>
          </a:p>
        </p:txBody>
      </p:sp>
      <p:graphicFrame>
        <p:nvGraphicFramePr>
          <p:cNvPr id="52" name="Table 51">
            <a:extLst>
              <a:ext uri="{FF2B5EF4-FFF2-40B4-BE49-F238E27FC236}">
                <a16:creationId xmlns:a16="http://schemas.microsoft.com/office/drawing/2014/main" id="{1FA85388-786F-4E8C-B56C-62A91FF44A1D}"/>
              </a:ext>
            </a:extLst>
          </p:cNvPr>
          <p:cNvGraphicFramePr>
            <a:graphicFrameLocks noGrp="1"/>
          </p:cNvGraphicFramePr>
          <p:nvPr>
            <p:extLst>
              <p:ext uri="{D42A27DB-BD31-4B8C-83A1-F6EECF244321}">
                <p14:modId xmlns:p14="http://schemas.microsoft.com/office/powerpoint/2010/main" val="1403591829"/>
              </p:ext>
            </p:extLst>
          </p:nvPr>
        </p:nvGraphicFramePr>
        <p:xfrm>
          <a:off x="189191" y="856336"/>
          <a:ext cx="4678084" cy="2782587"/>
        </p:xfrm>
        <a:graphic>
          <a:graphicData uri="http://schemas.openxmlformats.org/drawingml/2006/table">
            <a:tbl>
              <a:tblPr>
                <a:tableStyleId>{5940675A-B579-460E-94D1-54222C63F5DA}</a:tableStyleId>
              </a:tblPr>
              <a:tblGrid>
                <a:gridCol w="487084">
                  <a:extLst>
                    <a:ext uri="{9D8B030D-6E8A-4147-A177-3AD203B41FA5}">
                      <a16:colId xmlns:a16="http://schemas.microsoft.com/office/drawing/2014/main" val="2619141680"/>
                    </a:ext>
                  </a:extLst>
                </a:gridCol>
                <a:gridCol w="1076325">
                  <a:extLst>
                    <a:ext uri="{9D8B030D-6E8A-4147-A177-3AD203B41FA5}">
                      <a16:colId xmlns:a16="http://schemas.microsoft.com/office/drawing/2014/main" val="2576834893"/>
                    </a:ext>
                  </a:extLst>
                </a:gridCol>
                <a:gridCol w="3114675">
                  <a:extLst>
                    <a:ext uri="{9D8B030D-6E8A-4147-A177-3AD203B41FA5}">
                      <a16:colId xmlns:a16="http://schemas.microsoft.com/office/drawing/2014/main" val="3222018720"/>
                    </a:ext>
                  </a:extLst>
                </a:gridCol>
              </a:tblGrid>
              <a:tr h="326907">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blesser</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hurt, hurting</a:t>
                      </a:r>
                    </a:p>
                  </a:txBody>
                  <a:tcPr marL="72000" marR="0" marT="46800" marB="46800" anchor="b"/>
                </a:tc>
                <a:extLst>
                  <a:ext uri="{0D108BD9-81ED-4DB2-BD59-A6C34878D82A}">
                    <a16:rowId xmlns:a16="http://schemas.microsoft.com/office/drawing/2014/main" val="4007166980"/>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jeter</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throw, throwing</a:t>
                      </a:r>
                    </a:p>
                  </a:txBody>
                  <a:tcPr marL="72000" marR="0" marT="46800" marB="46800" anchor="b"/>
                </a:tc>
                <a:extLst>
                  <a:ext uri="{0D108BD9-81ED-4DB2-BD59-A6C34878D82A}">
                    <a16:rowId xmlns:a16="http://schemas.microsoft.com/office/drawing/2014/main" val="141838412"/>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laisser</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leave behind, leaving behind</a:t>
                      </a:r>
                    </a:p>
                  </a:txBody>
                  <a:tcPr marL="72000" marR="0" marT="46800" marB="46800" anchor="b"/>
                </a:tc>
                <a:extLst>
                  <a:ext uri="{0D108BD9-81ED-4DB2-BD59-A6C34878D82A}">
                    <a16:rowId xmlns:a16="http://schemas.microsoft.com/office/drawing/2014/main" val="1683749526"/>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a:latin typeface="Century Gothic" panose="020B0502020202020204" pitchFamily="34" charset="0"/>
                        </a:rPr>
                        <a:t>l'amour (m)</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love</a:t>
                      </a:r>
                    </a:p>
                  </a:txBody>
                  <a:tcPr marL="72000" marR="0" marT="46800" marB="46800" anchor="b"/>
                </a:tc>
                <a:extLst>
                  <a:ext uri="{0D108BD9-81ED-4DB2-BD59-A6C34878D82A}">
                    <a16:rowId xmlns:a16="http://schemas.microsoft.com/office/drawing/2014/main" val="3029552813"/>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l'envie (f)</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desire</a:t>
                      </a:r>
                    </a:p>
                  </a:txBody>
                  <a:tcPr marL="72000" marR="0" marT="46800" marB="46800" anchor="b"/>
                </a:tc>
                <a:extLst>
                  <a:ext uri="{0D108BD9-81ED-4DB2-BD59-A6C34878D82A}">
                    <a16:rowId xmlns:a16="http://schemas.microsoft.com/office/drawing/2014/main" val="3491161878"/>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a:latin typeface="Century Gothic" panose="020B0502020202020204" pitchFamily="34" charset="0"/>
                        </a:rPr>
                        <a:t>la mer</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sea</a:t>
                      </a:r>
                    </a:p>
                  </a:txBody>
                  <a:tcPr marL="72000" marR="0" marT="46800" marB="46800" anchor="b"/>
                </a:tc>
                <a:extLst>
                  <a:ext uri="{0D108BD9-81ED-4DB2-BD59-A6C34878D82A}">
                    <a16:rowId xmlns:a16="http://schemas.microsoft.com/office/drawing/2014/main" val="977986458"/>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a:latin typeface="Century Gothic" panose="020B0502020202020204" pitchFamily="34" charset="0"/>
                        </a:rPr>
                        <a:t>le prix</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price</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a:latin typeface="Century Gothic" panose="020B0502020202020204" pitchFamily="34" charset="0"/>
                        </a:rPr>
                        <a:t>le sens</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sense, meaning</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adv</a:t>
                      </a:r>
                    </a:p>
                  </a:txBody>
                  <a:tcPr marL="72000" marR="0" marT="46800" marB="46800" anchor="b"/>
                </a:tc>
                <a:tc>
                  <a:txBody>
                    <a:bodyPr/>
                    <a:lstStyle/>
                    <a:p>
                      <a:r>
                        <a:rPr lang="fr-FR" sz="1400" noProof="0" dirty="0">
                          <a:latin typeface="Century Gothic" panose="020B0502020202020204" pitchFamily="34" charset="0"/>
                        </a:rPr>
                        <a:t>tellement</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so much, so many</a:t>
                      </a:r>
                    </a:p>
                  </a:txBody>
                  <a:tcPr marL="72000" marR="0" marT="46800" marB="46800" anchor="b"/>
                </a:tc>
                <a:extLst>
                  <a:ext uri="{0D108BD9-81ED-4DB2-BD59-A6C34878D82A}">
                    <a16:rowId xmlns:a16="http://schemas.microsoft.com/office/drawing/2014/main" val="4091572625"/>
                  </a:ext>
                </a:extLst>
              </a:tr>
            </a:tbl>
          </a:graphicData>
        </a:graphic>
      </p:graphicFrame>
      <p:sp>
        <p:nvSpPr>
          <p:cNvPr id="9" name="Rectangle 8" descr="Grey box surrounding the text">
            <a:extLst>
              <a:ext uri="{FF2B5EF4-FFF2-40B4-BE49-F238E27FC236}">
                <a16:creationId xmlns:a16="http://schemas.microsoft.com/office/drawing/2014/main" id="{CE1429BB-6AF2-428C-BC10-23DF719E4EB9}"/>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3250396C-DC3E-4B8B-B5A6-7A8848062071}"/>
              </a:ext>
              <a:ext uri="{C183D7F6-B498-43B3-948B-1728B52AA6E4}">
                <adec:decorative xmlns:adec="http://schemas.microsoft.com/office/drawing/2017/decorative" val="1"/>
              </a:ext>
            </a:extLst>
          </p:cNvPr>
          <p:cNvSpPr txBox="1">
            <a:spLocks/>
          </p:cNvSpPr>
          <p:nvPr/>
        </p:nvSpPr>
        <p:spPr>
          <a:xfrm>
            <a:off x="173313" y="142855"/>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T2.1 </a:t>
            </a:r>
            <a:r>
              <a:rPr lang="fr-FR" sz="2000" b="1" kern="0" dirty="0">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4</a:t>
            </a:r>
            <a:endParaRPr lang="en-US" sz="2000" kern="0" dirty="0">
              <a:solidFill>
                <a:schemeClr val="bg1"/>
              </a:solidFill>
            </a:endParaRPr>
          </a:p>
        </p:txBody>
      </p:sp>
      <p:sp>
        <p:nvSpPr>
          <p:cNvPr id="41" name="Rounded Rectangle 25">
            <a:extLst>
              <a:ext uri="{FF2B5EF4-FFF2-40B4-BE49-F238E27FC236}">
                <a16:creationId xmlns:a16="http://schemas.microsoft.com/office/drawing/2014/main" id="{C651153C-DE76-4F89-99D0-FD25507E2800}"/>
              </a:ext>
            </a:extLst>
          </p:cNvPr>
          <p:cNvSpPr/>
          <p:nvPr/>
        </p:nvSpPr>
        <p:spPr>
          <a:xfrm>
            <a:off x="4978907" y="856336"/>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endParaRPr kumimoji="0" lang="en-GB"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Century Gothic" panose="020B0502020202020204" pitchFamily="34" charset="0"/>
              </a:rPr>
              <a:t>9.1.2.3 &amp; 9.1.1.4</a:t>
            </a:r>
            <a:endParaRPr kumimoji="0" lang="en-GB" sz="1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2" name="Rectangle 11" descr="Grey box surrounding the text">
            <a:extLst>
              <a:ext uri="{FF2B5EF4-FFF2-40B4-BE49-F238E27FC236}">
                <a16:creationId xmlns:a16="http://schemas.microsoft.com/office/drawing/2014/main" id="{C1D82DD4-F154-41D7-8DEB-E1D94840E0D2}"/>
              </a:ext>
            </a:extLst>
          </p:cNvPr>
          <p:cNvSpPr/>
          <p:nvPr/>
        </p:nvSpPr>
        <p:spPr>
          <a:xfrm>
            <a:off x="188259" y="3914540"/>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5" name="Picture 14" descr="qr code for vocabulary">
            <a:extLst>
              <a:ext uri="{FF2B5EF4-FFF2-40B4-BE49-F238E27FC236}">
                <a16:creationId xmlns:a16="http://schemas.microsoft.com/office/drawing/2014/main" id="{08030E1C-73DE-40DF-AB71-B03B8579B01A}"/>
              </a:ext>
            </a:extLst>
          </p:cNvPr>
          <p:cNvPicPr/>
          <p:nvPr/>
        </p:nvPicPr>
        <p:blipFill>
          <a:blip r:embed="rId2">
            <a:extLst>
              <a:ext uri="{28A0092B-C50C-407E-A947-70E740481C1C}">
                <a14:useLocalDpi xmlns:a14="http://schemas.microsoft.com/office/drawing/2010/main" val="0"/>
              </a:ext>
            </a:extLst>
          </a:blip>
          <a:srcRect/>
          <a:stretch/>
        </p:blipFill>
        <p:spPr>
          <a:xfrm>
            <a:off x="5278374" y="1926745"/>
            <a:ext cx="1275434" cy="1275434"/>
          </a:xfrm>
          <a:prstGeom prst="rect">
            <a:avLst/>
          </a:prstGeom>
        </p:spPr>
      </p:pic>
      <p:sp>
        <p:nvSpPr>
          <p:cNvPr id="13" name="Title 3">
            <a:extLst>
              <a:ext uri="{FF2B5EF4-FFF2-40B4-BE49-F238E27FC236}">
                <a16:creationId xmlns:a16="http://schemas.microsoft.com/office/drawing/2014/main" id="{5A854487-FF35-4570-901F-5F4001430FE1}"/>
              </a:ext>
            </a:extLst>
          </p:cNvPr>
          <p:cNvSpPr txBox="1">
            <a:spLocks/>
          </p:cNvSpPr>
          <p:nvPr/>
        </p:nvSpPr>
        <p:spPr>
          <a:xfrm>
            <a:off x="189191" y="3911267"/>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T2.1 </a:t>
            </a:r>
            <a:r>
              <a:rPr lang="fr-FR" sz="2000" b="1" kern="0" dirty="0">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5</a:t>
            </a:r>
            <a:endParaRPr lang="en-US" sz="2000" kern="0" dirty="0">
              <a:solidFill>
                <a:schemeClr val="bg1"/>
              </a:solidFill>
            </a:endParaRPr>
          </a:p>
        </p:txBody>
      </p:sp>
      <p:sp>
        <p:nvSpPr>
          <p:cNvPr id="14" name="Rectangle 13">
            <a:extLst>
              <a:ext uri="{FF2B5EF4-FFF2-40B4-BE49-F238E27FC236}">
                <a16:creationId xmlns:a16="http://schemas.microsoft.com/office/drawing/2014/main" id="{152DDFF4-06E0-4608-84BB-21CE5BED97FA}"/>
              </a:ext>
            </a:extLst>
          </p:cNvPr>
          <p:cNvSpPr/>
          <p:nvPr/>
        </p:nvSpPr>
        <p:spPr>
          <a:xfrm>
            <a:off x="4903271" y="3911267"/>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8" name="Title 20">
            <a:extLst>
              <a:ext uri="{FF2B5EF4-FFF2-40B4-BE49-F238E27FC236}">
                <a16:creationId xmlns:a16="http://schemas.microsoft.com/office/drawing/2014/main" id="{CB6B0B7E-3BA5-4CC8-B59E-356EC687E1F6}"/>
              </a:ext>
            </a:extLst>
          </p:cNvPr>
          <p:cNvSpPr txBox="1">
            <a:spLocks/>
          </p:cNvSpPr>
          <p:nvPr/>
        </p:nvSpPr>
        <p:spPr bwMode="auto">
          <a:xfrm>
            <a:off x="172381" y="4509115"/>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Verbs + </a:t>
            </a: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cs typeface="Calibri" panose="020F0502020204030204" pitchFamily="34" charset="0"/>
              </a:rPr>
              <a:t>à/de + noun</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19" name="Google Shape;480;p13">
            <a:hlinkClick r:id="rId3" action="ppaction://hlinksldjump"/>
            <a:extLst>
              <a:ext uri="{FF2B5EF4-FFF2-40B4-BE49-F238E27FC236}">
                <a16:creationId xmlns:a16="http://schemas.microsoft.com/office/drawing/2014/main" id="{D5CA755C-E7DE-4C0F-9125-5A31AB53DF62}"/>
              </a:ext>
            </a:extLst>
          </p:cNvPr>
          <p:cNvSpPr/>
          <p:nvPr/>
        </p:nvSpPr>
        <p:spPr>
          <a:xfrm>
            <a:off x="172381" y="5083795"/>
            <a:ext cx="2283718" cy="1087327"/>
          </a:xfrm>
          <a:prstGeom prst="wedgeRoundRectCallout">
            <a:avLst>
              <a:gd name="adj1" fmla="val -31245"/>
              <a:gd name="adj2" fmla="val 45220"/>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200" dirty="0">
                <a:latin typeface="Century Gothic" panose="020B0502020202020204" pitchFamily="34" charset="0"/>
              </a:rPr>
              <a:t>Using a verb + </a:t>
            </a:r>
            <a:r>
              <a:rPr lang="en-GB" sz="1200" b="1" dirty="0">
                <a:latin typeface="Century Gothic" panose="020B0502020202020204" pitchFamily="34" charset="0"/>
              </a:rPr>
              <a:t>de</a:t>
            </a:r>
            <a:r>
              <a:rPr lang="en-GB" sz="1200" dirty="0">
                <a:latin typeface="Century Gothic" panose="020B0502020202020204" pitchFamily="34" charset="0"/>
              </a:rPr>
              <a:t> + noun:</a:t>
            </a:r>
          </a:p>
          <a:p>
            <a:pPr algn="ctr"/>
            <a:r>
              <a:rPr lang="en-GB" sz="1200" dirty="0">
                <a:latin typeface="Century Gothic" panose="020B0502020202020204" pitchFamily="34" charset="0"/>
              </a:rPr>
              <a:t>(including talking about playing a musical instrument)</a:t>
            </a:r>
          </a:p>
        </p:txBody>
      </p:sp>
      <p:sp>
        <p:nvSpPr>
          <p:cNvPr id="23" name="Google Shape;480;p13">
            <a:hlinkClick r:id="rId3" action="ppaction://hlinksldjump"/>
            <a:extLst>
              <a:ext uri="{FF2B5EF4-FFF2-40B4-BE49-F238E27FC236}">
                <a16:creationId xmlns:a16="http://schemas.microsoft.com/office/drawing/2014/main" id="{BA60770F-2A7A-483D-9713-5CD34E881D03}"/>
              </a:ext>
            </a:extLst>
          </p:cNvPr>
          <p:cNvSpPr/>
          <p:nvPr/>
        </p:nvSpPr>
        <p:spPr>
          <a:xfrm>
            <a:off x="4564517" y="5083795"/>
            <a:ext cx="1954729" cy="1087327"/>
          </a:xfrm>
          <a:prstGeom prst="wedgeRoundRectCallout">
            <a:avLst>
              <a:gd name="adj1" fmla="val -31245"/>
              <a:gd name="adj2" fmla="val 45220"/>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fr-FR" sz="1200" dirty="0">
                <a:latin typeface="Century Gothic" panose="020B0502020202020204" pitchFamily="34" charset="0"/>
              </a:rPr>
              <a:t>Je joue </a:t>
            </a:r>
            <a:r>
              <a:rPr lang="fr-FR" sz="1200" b="1" dirty="0">
                <a:latin typeface="Century Gothic" panose="020B0502020202020204" pitchFamily="34" charset="0"/>
              </a:rPr>
              <a:t>de la </a:t>
            </a:r>
            <a:r>
              <a:rPr lang="fr-FR" sz="1200" dirty="0">
                <a:latin typeface="Century Gothic" panose="020B0502020202020204" pitchFamily="34" charset="0"/>
              </a:rPr>
              <a:t>guitare</a:t>
            </a:r>
          </a:p>
          <a:p>
            <a:pPr algn="ctr"/>
            <a:r>
              <a:rPr lang="fr-FR" sz="1200" dirty="0">
                <a:latin typeface="Century Gothic" panose="020B0502020202020204" pitchFamily="34" charset="0"/>
              </a:rPr>
              <a:t>guitare (f)</a:t>
            </a:r>
          </a:p>
        </p:txBody>
      </p:sp>
      <p:sp>
        <p:nvSpPr>
          <p:cNvPr id="20" name="Google Shape;480;p13">
            <a:hlinkClick r:id="rId3" action="ppaction://hlinksldjump"/>
            <a:extLst>
              <a:ext uri="{FF2B5EF4-FFF2-40B4-BE49-F238E27FC236}">
                <a16:creationId xmlns:a16="http://schemas.microsoft.com/office/drawing/2014/main" id="{1A98B244-A789-4858-9D43-4624053C0689}"/>
              </a:ext>
            </a:extLst>
          </p:cNvPr>
          <p:cNvSpPr/>
          <p:nvPr/>
        </p:nvSpPr>
        <p:spPr>
          <a:xfrm>
            <a:off x="167995" y="6300233"/>
            <a:ext cx="2283718" cy="1087327"/>
          </a:xfrm>
          <a:prstGeom prst="wedgeRoundRectCallout">
            <a:avLst>
              <a:gd name="adj1" fmla="val -31245"/>
              <a:gd name="adj2" fmla="val 45220"/>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200" dirty="0">
                <a:latin typeface="Century Gothic" panose="020B0502020202020204" pitchFamily="34" charset="0"/>
              </a:rPr>
              <a:t>Using a verb +</a:t>
            </a:r>
            <a:r>
              <a:rPr lang="en-GB" sz="1200" b="1" dirty="0">
                <a:latin typeface="Century Gothic" panose="020B0502020202020204" pitchFamily="34" charset="0"/>
              </a:rPr>
              <a:t> à </a:t>
            </a:r>
            <a:r>
              <a:rPr lang="en-GB" sz="1200" dirty="0">
                <a:latin typeface="Century Gothic" panose="020B0502020202020204" pitchFamily="34" charset="0"/>
              </a:rPr>
              <a:t>+ noun  </a:t>
            </a:r>
          </a:p>
          <a:p>
            <a:pPr algn="ctr"/>
            <a:r>
              <a:rPr lang="en-GB" sz="1200" dirty="0">
                <a:latin typeface="Century Gothic" panose="020B0502020202020204" pitchFamily="34" charset="0"/>
              </a:rPr>
              <a:t>(including talking about playing sports and games)</a:t>
            </a:r>
          </a:p>
        </p:txBody>
      </p:sp>
      <p:sp>
        <p:nvSpPr>
          <p:cNvPr id="24" name="Google Shape;480;p13">
            <a:hlinkClick r:id="rId3" action="ppaction://hlinksldjump"/>
            <a:extLst>
              <a:ext uri="{FF2B5EF4-FFF2-40B4-BE49-F238E27FC236}">
                <a16:creationId xmlns:a16="http://schemas.microsoft.com/office/drawing/2014/main" id="{2F560DB1-2C8F-40C1-9CF2-370A79389B8A}"/>
              </a:ext>
            </a:extLst>
          </p:cNvPr>
          <p:cNvSpPr/>
          <p:nvPr/>
        </p:nvSpPr>
        <p:spPr>
          <a:xfrm>
            <a:off x="4599079" y="6300233"/>
            <a:ext cx="1954729" cy="1087327"/>
          </a:xfrm>
          <a:prstGeom prst="wedgeRoundRectCallout">
            <a:avLst>
              <a:gd name="adj1" fmla="val -31245"/>
              <a:gd name="adj2" fmla="val 45220"/>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fr-FR" sz="1200" dirty="0">
                <a:latin typeface="Century Gothic" panose="020B0502020202020204" pitchFamily="34" charset="0"/>
              </a:rPr>
              <a:t>Je joue </a:t>
            </a:r>
            <a:r>
              <a:rPr lang="fr-FR" sz="1200" b="1" dirty="0">
                <a:latin typeface="Century Gothic" panose="020B0502020202020204" pitchFamily="34" charset="0"/>
              </a:rPr>
              <a:t>au</a:t>
            </a:r>
            <a:r>
              <a:rPr lang="fr-FR" sz="1200" dirty="0">
                <a:latin typeface="Century Gothic" panose="020B0502020202020204" pitchFamily="34" charset="0"/>
              </a:rPr>
              <a:t> tennis</a:t>
            </a:r>
          </a:p>
          <a:p>
            <a:pPr algn="ctr"/>
            <a:r>
              <a:rPr lang="fr-FR" sz="1200" dirty="0">
                <a:latin typeface="Century Gothic" panose="020B0502020202020204" pitchFamily="34" charset="0"/>
              </a:rPr>
              <a:t>tennis (m)</a:t>
            </a:r>
          </a:p>
        </p:txBody>
      </p:sp>
      <p:pic>
        <p:nvPicPr>
          <p:cNvPr id="21" name="Picture 20">
            <a:extLst>
              <a:ext uri="{FF2B5EF4-FFF2-40B4-BE49-F238E27FC236}">
                <a16:creationId xmlns:a16="http://schemas.microsoft.com/office/drawing/2014/main" id="{C0C583F7-BF47-4683-A3AB-02C77AC3C30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4468" y="5198851"/>
            <a:ext cx="473825" cy="947649"/>
          </a:xfrm>
          <a:prstGeom prst="rect">
            <a:avLst/>
          </a:prstGeom>
        </p:spPr>
      </p:pic>
      <p:pic>
        <p:nvPicPr>
          <p:cNvPr id="22" name="Picture 21">
            <a:extLst>
              <a:ext uri="{FF2B5EF4-FFF2-40B4-BE49-F238E27FC236}">
                <a16:creationId xmlns:a16="http://schemas.microsoft.com/office/drawing/2014/main" id="{9F870391-6E59-4515-8234-B9A058D6FA2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162847">
            <a:off x="3010139" y="6498994"/>
            <a:ext cx="991485" cy="495743"/>
          </a:xfrm>
          <a:prstGeom prst="rect">
            <a:avLst/>
          </a:prstGeom>
        </p:spPr>
      </p:pic>
      <p:sp>
        <p:nvSpPr>
          <p:cNvPr id="37" name="TextBox 36">
            <a:extLst>
              <a:ext uri="{FF2B5EF4-FFF2-40B4-BE49-F238E27FC236}">
                <a16:creationId xmlns:a16="http://schemas.microsoft.com/office/drawing/2014/main" id="{AD750484-98FB-424A-B128-9D7E28751D7C}"/>
              </a:ext>
            </a:extLst>
          </p:cNvPr>
          <p:cNvSpPr txBox="1"/>
          <p:nvPr/>
        </p:nvSpPr>
        <p:spPr>
          <a:xfrm>
            <a:off x="25085" y="7487948"/>
            <a:ext cx="6643723" cy="338554"/>
          </a:xfrm>
          <a:prstGeom prst="rect">
            <a:avLst/>
          </a:prstGeom>
          <a:noFill/>
        </p:spPr>
        <p:txBody>
          <a:bodyPr wrap="square">
            <a:spAutoFit/>
          </a:bodyPr>
          <a:lstStyle/>
          <a:p>
            <a:r>
              <a:rPr lang="en-US" sz="1600" dirty="0">
                <a:latin typeface="Century Gothic" panose="020B0502020202020204" pitchFamily="34" charset="0"/>
              </a:rPr>
              <a:t>The form of </a:t>
            </a:r>
            <a:r>
              <a:rPr lang="en-US" sz="1600" b="1" dirty="0">
                <a:latin typeface="Century Gothic" panose="020B0502020202020204" pitchFamily="34" charset="0"/>
              </a:rPr>
              <a:t>de</a:t>
            </a:r>
            <a:r>
              <a:rPr lang="en-US" sz="1600" dirty="0">
                <a:latin typeface="Century Gothic" panose="020B0502020202020204" pitchFamily="34" charset="0"/>
              </a:rPr>
              <a:t> changes when it is used with </a:t>
            </a:r>
            <a:r>
              <a:rPr lang="en-US" sz="1600" b="1" dirty="0">
                <a:latin typeface="Century Gothic" panose="020B0502020202020204" pitchFamily="34" charset="0"/>
              </a:rPr>
              <a:t>le</a:t>
            </a:r>
            <a:r>
              <a:rPr lang="en-US" sz="1600" dirty="0">
                <a:latin typeface="Century Gothic" panose="020B0502020202020204" pitchFamily="34" charset="0"/>
              </a:rPr>
              <a:t> or </a:t>
            </a:r>
            <a:r>
              <a:rPr lang="en-US" sz="1600" b="1" dirty="0">
                <a:latin typeface="Century Gothic" panose="020B0502020202020204" pitchFamily="34" charset="0"/>
              </a:rPr>
              <a:t>les</a:t>
            </a:r>
            <a:r>
              <a:rPr lang="en-US" sz="1600" dirty="0">
                <a:latin typeface="Century Gothic" panose="020B0502020202020204" pitchFamily="34" charset="0"/>
              </a:rPr>
              <a:t>:</a:t>
            </a:r>
          </a:p>
        </p:txBody>
      </p:sp>
      <p:sp>
        <p:nvSpPr>
          <p:cNvPr id="38" name="TextBox 37">
            <a:extLst>
              <a:ext uri="{FF2B5EF4-FFF2-40B4-BE49-F238E27FC236}">
                <a16:creationId xmlns:a16="http://schemas.microsoft.com/office/drawing/2014/main" id="{9D32CD8E-0736-4F49-8C99-76EC906D4A2C}"/>
              </a:ext>
            </a:extLst>
          </p:cNvPr>
          <p:cNvSpPr txBox="1"/>
          <p:nvPr/>
        </p:nvSpPr>
        <p:spPr>
          <a:xfrm>
            <a:off x="25085" y="7834076"/>
            <a:ext cx="1768151" cy="338554"/>
          </a:xfrm>
          <a:prstGeom prst="rect">
            <a:avLst/>
          </a:prstGeom>
          <a:noFill/>
        </p:spPr>
        <p:txBody>
          <a:bodyPr wrap="square">
            <a:spAutoFit/>
          </a:bodyPr>
          <a:lstStyle/>
          <a:p>
            <a:r>
              <a:rPr lang="en-US" sz="1600" b="1" dirty="0">
                <a:latin typeface="Century Gothic" panose="020B0502020202020204" pitchFamily="34" charset="0"/>
              </a:rPr>
              <a:t>Je </a:t>
            </a:r>
            <a:r>
              <a:rPr lang="en-US" sz="1600" b="1" dirty="0" err="1">
                <a:latin typeface="Century Gothic" panose="020B0502020202020204" pitchFamily="34" charset="0"/>
              </a:rPr>
              <a:t>joue</a:t>
            </a:r>
            <a:r>
              <a:rPr lang="en-US" sz="1600" b="1" dirty="0">
                <a:latin typeface="Century Gothic" panose="020B0502020202020204" pitchFamily="34" charset="0"/>
              </a:rPr>
              <a:t>…</a:t>
            </a:r>
            <a:endParaRPr lang="fr-FR" sz="1600" b="1" dirty="0">
              <a:latin typeface="Century Gothic" panose="020B0502020202020204" pitchFamily="34" charset="0"/>
            </a:endParaRPr>
          </a:p>
        </p:txBody>
      </p:sp>
      <p:sp>
        <p:nvSpPr>
          <p:cNvPr id="39" name="TextBox 38">
            <a:extLst>
              <a:ext uri="{FF2B5EF4-FFF2-40B4-BE49-F238E27FC236}">
                <a16:creationId xmlns:a16="http://schemas.microsoft.com/office/drawing/2014/main" id="{1BA61A49-D3E7-485F-B7A1-F03DD0D6BFCE}"/>
              </a:ext>
            </a:extLst>
          </p:cNvPr>
          <p:cNvSpPr txBox="1"/>
          <p:nvPr/>
        </p:nvSpPr>
        <p:spPr>
          <a:xfrm>
            <a:off x="1309854" y="7834076"/>
            <a:ext cx="1141859" cy="338554"/>
          </a:xfrm>
          <a:prstGeom prst="rect">
            <a:avLst/>
          </a:prstGeom>
          <a:noFill/>
        </p:spPr>
        <p:txBody>
          <a:bodyPr wrap="square">
            <a:spAutoFit/>
          </a:bodyPr>
          <a:lstStyle/>
          <a:p>
            <a:r>
              <a:rPr lang="en-US" sz="1600" b="1" dirty="0">
                <a:latin typeface="Century Gothic" panose="020B0502020202020204" pitchFamily="34" charset="0"/>
              </a:rPr>
              <a:t>du</a:t>
            </a:r>
            <a:r>
              <a:rPr lang="en-US" sz="1600" dirty="0">
                <a:latin typeface="Century Gothic" panose="020B0502020202020204" pitchFamily="34" charset="0"/>
              </a:rPr>
              <a:t> piano</a:t>
            </a:r>
            <a:endParaRPr lang="fr-FR" sz="1600" dirty="0">
              <a:latin typeface="Century Gothic" panose="020B0502020202020204" pitchFamily="34" charset="0"/>
            </a:endParaRPr>
          </a:p>
        </p:txBody>
      </p:sp>
      <p:sp>
        <p:nvSpPr>
          <p:cNvPr id="43" name="TextBox 42">
            <a:extLst>
              <a:ext uri="{FF2B5EF4-FFF2-40B4-BE49-F238E27FC236}">
                <a16:creationId xmlns:a16="http://schemas.microsoft.com/office/drawing/2014/main" id="{7B8374B8-F396-46E1-974D-C6C3640C9D6C}"/>
              </a:ext>
            </a:extLst>
          </p:cNvPr>
          <p:cNvSpPr txBox="1"/>
          <p:nvPr/>
        </p:nvSpPr>
        <p:spPr>
          <a:xfrm>
            <a:off x="2783499" y="7830936"/>
            <a:ext cx="2527532" cy="338554"/>
          </a:xfrm>
          <a:prstGeom prst="rect">
            <a:avLst/>
          </a:prstGeom>
          <a:noFill/>
        </p:spPr>
        <p:txBody>
          <a:bodyPr wrap="square">
            <a:spAutoFit/>
          </a:bodyPr>
          <a:lstStyle/>
          <a:p>
            <a:r>
              <a:rPr lang="en-US" sz="1600" b="1" dirty="0">
                <a:latin typeface="Century Gothic" panose="020B0502020202020204" pitchFamily="34" charset="0"/>
              </a:rPr>
              <a:t>des</a:t>
            </a:r>
            <a:r>
              <a:rPr lang="en-US" sz="1600" dirty="0">
                <a:latin typeface="Century Gothic" panose="020B0502020202020204" pitchFamily="34" charset="0"/>
              </a:rPr>
              <a:t> instruments</a:t>
            </a:r>
          </a:p>
        </p:txBody>
      </p:sp>
      <p:sp>
        <p:nvSpPr>
          <p:cNvPr id="44" name="TextBox 43">
            <a:extLst>
              <a:ext uri="{FF2B5EF4-FFF2-40B4-BE49-F238E27FC236}">
                <a16:creationId xmlns:a16="http://schemas.microsoft.com/office/drawing/2014/main" id="{7CC85A20-7412-44BD-AE94-6ED8425F6B73}"/>
              </a:ext>
            </a:extLst>
          </p:cNvPr>
          <p:cNvSpPr txBox="1"/>
          <p:nvPr/>
        </p:nvSpPr>
        <p:spPr>
          <a:xfrm>
            <a:off x="28235" y="8222633"/>
            <a:ext cx="1575744" cy="338554"/>
          </a:xfrm>
          <a:prstGeom prst="rect">
            <a:avLst/>
          </a:prstGeom>
          <a:noFill/>
        </p:spPr>
        <p:txBody>
          <a:bodyPr wrap="square">
            <a:spAutoFit/>
          </a:bodyPr>
          <a:lstStyle/>
          <a:p>
            <a:r>
              <a:rPr lang="en-US" sz="1600" dirty="0">
                <a:latin typeface="Century Gothic" panose="020B0502020202020204" pitchFamily="34" charset="0"/>
              </a:rPr>
              <a:t>I play…</a:t>
            </a:r>
            <a:endParaRPr lang="fr-FR" sz="1600" dirty="0">
              <a:latin typeface="Century Gothic" panose="020B0502020202020204" pitchFamily="34" charset="0"/>
            </a:endParaRPr>
          </a:p>
        </p:txBody>
      </p:sp>
      <p:sp>
        <p:nvSpPr>
          <p:cNvPr id="45" name="TextBox 44">
            <a:extLst>
              <a:ext uri="{FF2B5EF4-FFF2-40B4-BE49-F238E27FC236}">
                <a16:creationId xmlns:a16="http://schemas.microsoft.com/office/drawing/2014/main" id="{DA199340-9CC0-4C57-882C-97E66920C156}"/>
              </a:ext>
            </a:extLst>
          </p:cNvPr>
          <p:cNvSpPr txBox="1"/>
          <p:nvPr/>
        </p:nvSpPr>
        <p:spPr>
          <a:xfrm>
            <a:off x="1309854" y="8219756"/>
            <a:ext cx="1141859" cy="338554"/>
          </a:xfrm>
          <a:prstGeom prst="rect">
            <a:avLst/>
          </a:prstGeom>
          <a:noFill/>
        </p:spPr>
        <p:txBody>
          <a:bodyPr wrap="square">
            <a:spAutoFit/>
          </a:bodyPr>
          <a:lstStyle/>
          <a:p>
            <a:r>
              <a:rPr lang="en-US" sz="1600" dirty="0">
                <a:latin typeface="Century Gothic" panose="020B0502020202020204" pitchFamily="34" charset="0"/>
              </a:rPr>
              <a:t>the piano</a:t>
            </a:r>
            <a:endParaRPr lang="fr-FR" sz="1600" dirty="0">
              <a:latin typeface="Century Gothic" panose="020B0502020202020204" pitchFamily="34" charset="0"/>
            </a:endParaRPr>
          </a:p>
        </p:txBody>
      </p:sp>
      <p:sp>
        <p:nvSpPr>
          <p:cNvPr id="48" name="TextBox 47">
            <a:extLst>
              <a:ext uri="{FF2B5EF4-FFF2-40B4-BE49-F238E27FC236}">
                <a16:creationId xmlns:a16="http://schemas.microsoft.com/office/drawing/2014/main" id="{C01348C4-7C37-433D-BB08-0CDFD552B4AE}"/>
              </a:ext>
            </a:extLst>
          </p:cNvPr>
          <p:cNvSpPr txBox="1"/>
          <p:nvPr/>
        </p:nvSpPr>
        <p:spPr>
          <a:xfrm>
            <a:off x="2783499" y="8219756"/>
            <a:ext cx="2565012" cy="338554"/>
          </a:xfrm>
          <a:prstGeom prst="rect">
            <a:avLst/>
          </a:prstGeom>
          <a:noFill/>
        </p:spPr>
        <p:txBody>
          <a:bodyPr wrap="square">
            <a:spAutoFit/>
          </a:bodyPr>
          <a:lstStyle/>
          <a:p>
            <a:r>
              <a:rPr lang="en-US" sz="1600" dirty="0">
                <a:latin typeface="Century Gothic" panose="020B0502020202020204" pitchFamily="34" charset="0"/>
              </a:rPr>
              <a:t>the instruments</a:t>
            </a:r>
            <a:endParaRPr lang="fr-FR" sz="1600" dirty="0">
              <a:latin typeface="Century Gothic" panose="020B0502020202020204" pitchFamily="34" charset="0"/>
            </a:endParaRPr>
          </a:p>
        </p:txBody>
      </p:sp>
      <p:sp>
        <p:nvSpPr>
          <p:cNvPr id="50"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48</a:t>
            </a:r>
          </a:p>
        </p:txBody>
      </p:sp>
    </p:spTree>
    <p:extLst>
      <p:ext uri="{BB962C8B-B14F-4D97-AF65-F5344CB8AC3E}">
        <p14:creationId xmlns:p14="http://schemas.microsoft.com/office/powerpoint/2010/main" val="1539347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8000" y="144000"/>
            <a:ext cx="4561056" cy="236824"/>
          </a:xfrm>
        </p:spPr>
        <p:txBody>
          <a:bodyPr>
            <a:noAutofit/>
          </a:bodyPr>
          <a:lstStyle/>
          <a:p>
            <a:r>
              <a:rPr lang="en-GB" altLang="en-US" sz="2400" b="1" dirty="0">
                <a:solidFill>
                  <a:prstClr val="black"/>
                </a:solidFill>
                <a:latin typeface="Century Gothic" panose="020B0502020202020204" pitchFamily="34" charset="0"/>
              </a:rPr>
              <a:t>Y9 Sounds of the language</a:t>
            </a:r>
            <a:endParaRPr lang="en-US" sz="2400" dirty="0"/>
          </a:p>
        </p:txBody>
      </p:sp>
      <p:sp>
        <p:nvSpPr>
          <p:cNvPr id="7" name="Rectangle 6"/>
          <p:cNvSpPr/>
          <p:nvPr/>
        </p:nvSpPr>
        <p:spPr>
          <a:xfrm>
            <a:off x="108000" y="422441"/>
            <a:ext cx="6738300"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Y9, SSC knowledge is further developed by activities focused on two or more SSC. This could be a contrast between two French SSC, or an English and a French SSC with notable similarities or differences. In some weeks, more than two SSC are revisited. These are the pairs we focus on:</a:t>
            </a:r>
          </a:p>
        </p:txBody>
      </p:sp>
      <p:graphicFrame>
        <p:nvGraphicFramePr>
          <p:cNvPr id="2" name="Table 4">
            <a:extLst>
              <a:ext uri="{FF2B5EF4-FFF2-40B4-BE49-F238E27FC236}">
                <a16:creationId xmlns:a16="http://schemas.microsoft.com/office/drawing/2014/main" id="{CE0F3200-7778-467E-8AC4-152C755DB2E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621726114"/>
              </p:ext>
            </p:extLst>
          </p:nvPr>
        </p:nvGraphicFramePr>
        <p:xfrm>
          <a:off x="105626" y="1431529"/>
          <a:ext cx="6646748" cy="7339890"/>
        </p:xfrm>
        <a:graphic>
          <a:graphicData uri="http://schemas.openxmlformats.org/drawingml/2006/table">
            <a:tbl>
              <a:tblPr firstRow="1" bandRow="1">
                <a:tableStyleId>{5940675A-B579-460E-94D1-54222C63F5DA}</a:tableStyleId>
              </a:tblPr>
              <a:tblGrid>
                <a:gridCol w="1661687">
                  <a:extLst>
                    <a:ext uri="{9D8B030D-6E8A-4147-A177-3AD203B41FA5}">
                      <a16:colId xmlns:a16="http://schemas.microsoft.com/office/drawing/2014/main" val="412457597"/>
                    </a:ext>
                  </a:extLst>
                </a:gridCol>
                <a:gridCol w="1661687">
                  <a:extLst>
                    <a:ext uri="{9D8B030D-6E8A-4147-A177-3AD203B41FA5}">
                      <a16:colId xmlns:a16="http://schemas.microsoft.com/office/drawing/2014/main" val="1936743963"/>
                    </a:ext>
                  </a:extLst>
                </a:gridCol>
                <a:gridCol w="3323374">
                  <a:extLst>
                    <a:ext uri="{9D8B030D-6E8A-4147-A177-3AD203B41FA5}">
                      <a16:colId xmlns:a16="http://schemas.microsoft.com/office/drawing/2014/main" val="1912733872"/>
                    </a:ext>
                  </a:extLst>
                </a:gridCol>
              </a:tblGrid>
              <a:tr h="1223315">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200797"/>
                  </a:ext>
                </a:extLst>
              </a:tr>
              <a:tr h="1223315">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3018047"/>
                  </a:ext>
                </a:extLst>
              </a:tr>
              <a:tr h="1223315">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0498956"/>
                  </a:ext>
                </a:extLst>
              </a:tr>
              <a:tr h="1223315">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6030225"/>
                  </a:ext>
                </a:extLst>
              </a:tr>
              <a:tr h="1223315">
                <a:tc gridSpan="2">
                  <a:txBody>
                    <a:bodyPr/>
                    <a:lstStyle/>
                    <a:p>
                      <a:endParaRPr lang="en-GB" sz="2000" b="0" dirty="0">
                        <a:solidFill>
                          <a:schemeClr val="tx1"/>
                        </a:solidFill>
                        <a:latin typeface="Century Gothic" panose="020B0502020202020204" pitchFamily="34" charset="0"/>
                      </a:endParaRPr>
                    </a:p>
                    <a:p>
                      <a:endParaRPr lang="en-GB" sz="24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2000" b="0" dirty="0">
                        <a:solidFill>
                          <a:schemeClr val="tx1"/>
                        </a:solidFill>
                        <a:latin typeface="Century Gothic" panose="020B0502020202020204" pitchFamily="34" charset="0"/>
                      </a:endParaRPr>
                    </a:p>
                    <a:p>
                      <a:endParaRPr lang="en-GB" sz="24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0418050"/>
                  </a:ext>
                </a:extLst>
              </a:tr>
              <a:tr h="1223315">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9683211"/>
                  </a:ext>
                </a:extLst>
              </a:tr>
            </a:tbl>
          </a:graphicData>
        </a:graphic>
      </p:graphicFrame>
      <p:sp>
        <p:nvSpPr>
          <p:cNvPr id="67" name="TextBox 66">
            <a:extLst>
              <a:ext uri="{FF2B5EF4-FFF2-40B4-BE49-F238E27FC236}">
                <a16:creationId xmlns:a16="http://schemas.microsoft.com/office/drawing/2014/main" id="{B5CDCC3C-222D-2E21-3958-6E96A6FB544F}"/>
              </a:ext>
            </a:extLst>
          </p:cNvPr>
          <p:cNvSpPr txBox="1"/>
          <p:nvPr/>
        </p:nvSpPr>
        <p:spPr>
          <a:xfrm>
            <a:off x="139113" y="1461564"/>
            <a:ext cx="790377" cy="369332"/>
          </a:xfrm>
          <a:prstGeom prst="rect">
            <a:avLst/>
          </a:prstGeom>
          <a:noFill/>
        </p:spPr>
        <p:txBody>
          <a:bodyPr wrap="square">
            <a:spAutoFit/>
          </a:bodyPr>
          <a:lstStyle/>
          <a:p>
            <a:r>
              <a:rPr lang="en-GB" sz="1800" b="0" dirty="0">
                <a:solidFill>
                  <a:schemeClr val="tx1"/>
                </a:solidFill>
                <a:latin typeface="Century Gothic" panose="020B0502020202020204" pitchFamily="34" charset="0"/>
              </a:rPr>
              <a:t>SFC</a:t>
            </a:r>
            <a:endParaRPr lang="en-GB" dirty="0"/>
          </a:p>
        </p:txBody>
      </p:sp>
      <p:sp>
        <p:nvSpPr>
          <p:cNvPr id="26" name="TextBox 25">
            <a:hlinkClick r:id="" action="ppaction://noaction">
              <a:snd r:embed="rId3" name="3. frei.wav"/>
            </a:hlinkClick>
            <a:extLst>
              <a:ext uri="{FF2B5EF4-FFF2-40B4-BE49-F238E27FC236}">
                <a16:creationId xmlns:a16="http://schemas.microsoft.com/office/drawing/2014/main" id="{9810F277-C533-4303-897E-FB54C0635C5E}"/>
              </a:ext>
            </a:extLst>
          </p:cNvPr>
          <p:cNvSpPr txBox="1"/>
          <p:nvPr/>
        </p:nvSpPr>
        <p:spPr>
          <a:xfrm rot="10800000" flipV="1">
            <a:off x="108000" y="2241899"/>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dans</a:t>
            </a:r>
          </a:p>
        </p:txBody>
      </p:sp>
      <p:sp>
        <p:nvSpPr>
          <p:cNvPr id="68" name="TextBox 67">
            <a:extLst>
              <a:ext uri="{FF2B5EF4-FFF2-40B4-BE49-F238E27FC236}">
                <a16:creationId xmlns:a16="http://schemas.microsoft.com/office/drawing/2014/main" id="{41C91923-AE3D-96E7-5D5D-D65716961668}"/>
              </a:ext>
            </a:extLst>
          </p:cNvPr>
          <p:cNvSpPr txBox="1"/>
          <p:nvPr/>
        </p:nvSpPr>
        <p:spPr>
          <a:xfrm>
            <a:off x="1754063" y="1468725"/>
            <a:ext cx="634465" cy="369332"/>
          </a:xfrm>
          <a:prstGeom prst="rect">
            <a:avLst/>
          </a:prstGeom>
          <a:noFill/>
        </p:spPr>
        <p:txBody>
          <a:bodyPr wrap="square">
            <a:spAutoFit/>
          </a:bodyPr>
          <a:lstStyle/>
          <a:p>
            <a:r>
              <a:rPr lang="en-GB" sz="1800" b="0" dirty="0">
                <a:solidFill>
                  <a:schemeClr val="tx1"/>
                </a:solidFill>
                <a:latin typeface="Century Gothic" panose="020B0502020202020204" pitchFamily="34" charset="0"/>
              </a:rPr>
              <a:t>SFE</a:t>
            </a:r>
            <a:endParaRPr lang="en-GB" dirty="0"/>
          </a:p>
        </p:txBody>
      </p:sp>
      <p:sp>
        <p:nvSpPr>
          <p:cNvPr id="24" name="TextBox 23">
            <a:hlinkClick r:id="" action="ppaction://noaction">
              <a:snd r:embed="rId4" name="7. lieber.wav"/>
            </a:hlinkClick>
            <a:extLst>
              <a:ext uri="{FF2B5EF4-FFF2-40B4-BE49-F238E27FC236}">
                <a16:creationId xmlns:a16="http://schemas.microsoft.com/office/drawing/2014/main" id="{0F3E59E6-6F46-498B-B5BA-5DD1C0B1FE9D}"/>
              </a:ext>
            </a:extLst>
          </p:cNvPr>
          <p:cNvSpPr txBox="1"/>
          <p:nvPr/>
        </p:nvSpPr>
        <p:spPr>
          <a:xfrm rot="10800000" flipV="1">
            <a:off x="1998383" y="2241898"/>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err="1">
                <a:ln>
                  <a:noFill/>
                </a:ln>
                <a:solidFill>
                  <a:prstClr val="black"/>
                </a:solidFill>
                <a:effectLst/>
                <a:uLnTx/>
                <a:uFillTx/>
                <a:latin typeface="Century Gothic" panose="020B0502020202020204" pitchFamily="34" charset="0"/>
                <a:ea typeface="+mn-ea"/>
                <a:cs typeface="Arial" panose="020B0604020202020204" pitchFamily="34" charset="0"/>
              </a:rPr>
              <a:t>timid</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4" name="TextBox 43">
            <a:hlinkClick r:id="" action="ppaction://noaction">
              <a:snd r:embed="rId4" name="7. lieber.wav"/>
            </a:hlinkClick>
            <a:extLst>
              <a:ext uri="{FF2B5EF4-FFF2-40B4-BE49-F238E27FC236}">
                <a16:creationId xmlns:a16="http://schemas.microsoft.com/office/drawing/2014/main" id="{DD1B568B-4F26-49BC-8B27-2A50D017A714}"/>
              </a:ext>
            </a:extLst>
          </p:cNvPr>
          <p:cNvSpPr txBox="1"/>
          <p:nvPr/>
        </p:nvSpPr>
        <p:spPr>
          <a:xfrm rot="10800000" flipV="1">
            <a:off x="3431413" y="1989146"/>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grand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[tall, m.]</a:t>
            </a:r>
          </a:p>
        </p:txBody>
      </p:sp>
      <p:sp>
        <p:nvSpPr>
          <p:cNvPr id="45" name="TextBox 44">
            <a:hlinkClick r:id="" action="ppaction://noaction">
              <a:snd r:embed="rId4" name="7. lieber.wav"/>
            </a:hlinkClick>
            <a:extLst>
              <a:ext uri="{FF2B5EF4-FFF2-40B4-BE49-F238E27FC236}">
                <a16:creationId xmlns:a16="http://schemas.microsoft.com/office/drawing/2014/main" id="{0AB70459-C4EA-4B7F-9F51-089FA8E6B5ED}"/>
              </a:ext>
            </a:extLst>
          </p:cNvPr>
          <p:cNvSpPr txBox="1"/>
          <p:nvPr/>
        </p:nvSpPr>
        <p:spPr>
          <a:xfrm rot="10800000" flipV="1">
            <a:off x="5089552" y="1989146"/>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grande</a:t>
            </a:r>
            <a:br>
              <a:rPr lang="en-GB" sz="2400" dirty="0">
                <a:latin typeface="Century Gothic" panose="020B0502020202020204" pitchFamily="34" charset="0"/>
                <a:cs typeface="Arial" panose="020B0604020202020204" pitchFamily="34" charset="0"/>
              </a:rPr>
            </a:br>
            <a:r>
              <a:rPr lang="en-GB" sz="1400" dirty="0">
                <a:latin typeface="Century Gothic" panose="020B0502020202020204" pitchFamily="34" charset="0"/>
                <a:cs typeface="Arial" panose="020B0604020202020204" pitchFamily="34" charset="0"/>
              </a:rPr>
              <a:t>[tall, f.]</a:t>
            </a:r>
            <a:endPar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70" name="TextBox 69">
            <a:extLst>
              <a:ext uri="{FF2B5EF4-FFF2-40B4-BE49-F238E27FC236}">
                <a16:creationId xmlns:a16="http://schemas.microsoft.com/office/drawing/2014/main" id="{1A3F03B0-4D26-494B-AD07-5D45029F59D2}"/>
              </a:ext>
              <a:ext uri="{C183D7F6-B498-43B3-948B-1728B52AA6E4}">
                <adec:decorative xmlns:adec="http://schemas.microsoft.com/office/drawing/2017/decorative" val="1"/>
              </a:ext>
            </a:extLst>
          </p:cNvPr>
          <p:cNvSpPr txBox="1"/>
          <p:nvPr/>
        </p:nvSpPr>
        <p:spPr>
          <a:xfrm>
            <a:off x="1022490" y="2256946"/>
            <a:ext cx="4270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grpSp>
        <p:nvGrpSpPr>
          <p:cNvPr id="5" name="Group 4">
            <a:extLst>
              <a:ext uri="{FF2B5EF4-FFF2-40B4-BE49-F238E27FC236}">
                <a16:creationId xmlns:a16="http://schemas.microsoft.com/office/drawing/2014/main" id="{A9C92D6A-DC46-D142-9AAD-D224D62E8FBE}"/>
              </a:ext>
              <a:ext uri="{C183D7F6-B498-43B3-948B-1728B52AA6E4}">
                <adec:decorative xmlns:adec="http://schemas.microsoft.com/office/drawing/2017/decorative" val="1"/>
              </a:ext>
            </a:extLst>
          </p:cNvPr>
          <p:cNvGrpSpPr>
            <a:grpSpLocks noChangeAspect="1"/>
          </p:cNvGrpSpPr>
          <p:nvPr/>
        </p:nvGrpSpPr>
        <p:grpSpPr>
          <a:xfrm>
            <a:off x="720211" y="1646699"/>
            <a:ext cx="904010" cy="637806"/>
            <a:chOff x="4028751" y="3709946"/>
            <a:chExt cx="2882324" cy="2033558"/>
          </a:xfrm>
        </p:grpSpPr>
        <p:pic>
          <p:nvPicPr>
            <p:cNvPr id="71" name="Picture 2" descr="Quiet Sign Clip Art">
              <a:extLst>
                <a:ext uri="{FF2B5EF4-FFF2-40B4-BE49-F238E27FC236}">
                  <a16:creationId xmlns:a16="http://schemas.microsoft.com/office/drawing/2014/main" id="{957CCF38-6018-A544-8E87-AD73BE4AD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325" y="3709946"/>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box with an arrow pointing down">
              <a:extLst>
                <a:ext uri="{FF2B5EF4-FFF2-40B4-BE49-F238E27FC236}">
                  <a16:creationId xmlns:a16="http://schemas.microsoft.com/office/drawing/2014/main" id="{DD58EF20-B484-1940-A29B-FDDED47F08C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28751" y="4174883"/>
              <a:ext cx="1860024" cy="1568621"/>
            </a:xfrm>
            <a:prstGeom prst="rect">
              <a:avLst/>
            </a:prstGeom>
          </p:spPr>
        </p:pic>
        <p:sp>
          <p:nvSpPr>
            <p:cNvPr id="73" name="Down Arrow 72" descr="orange down arrow pointing into the box">
              <a:extLst>
                <a:ext uri="{FF2B5EF4-FFF2-40B4-BE49-F238E27FC236}">
                  <a16:creationId xmlns:a16="http://schemas.microsoft.com/office/drawing/2014/main" id="{8DED2A6E-6636-D843-83DD-014E1D4428B2}"/>
                </a:ext>
              </a:extLst>
            </p:cNvPr>
            <p:cNvSpPr/>
            <p:nvPr/>
          </p:nvSpPr>
          <p:spPr>
            <a:xfrm>
              <a:off x="4677308" y="4092843"/>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74" name="TextBox 73">
            <a:extLst>
              <a:ext uri="{FF2B5EF4-FFF2-40B4-BE49-F238E27FC236}">
                <a16:creationId xmlns:a16="http://schemas.microsoft.com/office/drawing/2014/main" id="{92CD4ED5-E310-4741-A17B-448BAC1E3AB7}"/>
              </a:ext>
              <a:ext uri="{C183D7F6-B498-43B3-948B-1728B52AA6E4}">
                <adec:decorative xmlns:adec="http://schemas.microsoft.com/office/drawing/2017/decorative" val="1"/>
              </a:ext>
            </a:extLst>
          </p:cNvPr>
          <p:cNvSpPr txBox="1"/>
          <p:nvPr/>
        </p:nvSpPr>
        <p:spPr>
          <a:xfrm>
            <a:off x="2730674" y="2254412"/>
            <a:ext cx="4270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X</a:t>
            </a:r>
          </a:p>
        </p:txBody>
      </p:sp>
      <p:pic>
        <p:nvPicPr>
          <p:cNvPr id="77" name="Picture 76">
            <a:extLst>
              <a:ext uri="{FF2B5EF4-FFF2-40B4-BE49-F238E27FC236}">
                <a16:creationId xmlns:a16="http://schemas.microsoft.com/office/drawing/2014/main" id="{5C5E3713-5273-C145-8DE5-CA4895289030}"/>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30806" y="1646699"/>
            <a:ext cx="509331" cy="681001"/>
          </a:xfrm>
          <a:prstGeom prst="rect">
            <a:avLst/>
          </a:prstGeom>
        </p:spPr>
      </p:pic>
      <p:sp>
        <p:nvSpPr>
          <p:cNvPr id="78" name="Rectangle 77">
            <a:extLst>
              <a:ext uri="{FF2B5EF4-FFF2-40B4-BE49-F238E27FC236}">
                <a16:creationId xmlns:a16="http://schemas.microsoft.com/office/drawing/2014/main" id="{B548C4D8-EB26-8049-86E5-A807FA7010F2}"/>
              </a:ext>
              <a:ext uri="{C183D7F6-B498-43B3-948B-1728B52AA6E4}">
                <adec:decorative xmlns:adec="http://schemas.microsoft.com/office/drawing/2017/decorative" val="1"/>
              </a:ext>
            </a:extLst>
          </p:cNvPr>
          <p:cNvSpPr/>
          <p:nvPr/>
        </p:nvSpPr>
        <p:spPr>
          <a:xfrm>
            <a:off x="2379323" y="1834418"/>
            <a:ext cx="412292"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69" name="TextBox 68">
            <a:extLst>
              <a:ext uri="{FF2B5EF4-FFF2-40B4-BE49-F238E27FC236}">
                <a16:creationId xmlns:a16="http://schemas.microsoft.com/office/drawing/2014/main" id="{2CC77D3A-5D6B-C939-C416-9DCA3BD4553F}"/>
              </a:ext>
            </a:extLst>
          </p:cNvPr>
          <p:cNvSpPr txBox="1"/>
          <p:nvPr/>
        </p:nvSpPr>
        <p:spPr>
          <a:xfrm>
            <a:off x="139113" y="2760387"/>
            <a:ext cx="1485108"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[é/-er/-</a:t>
            </a:r>
            <a:r>
              <a:rPr lang="en-GB" sz="1800" b="0" dirty="0" err="1">
                <a:solidFill>
                  <a:schemeClr val="tx1"/>
                </a:solidFill>
                <a:latin typeface="Century Gothic" panose="020B0502020202020204" pitchFamily="34" charset="0"/>
              </a:rPr>
              <a:t>ez</a:t>
            </a:r>
            <a:r>
              <a:rPr lang="en-GB" sz="1800" b="0" dirty="0">
                <a:solidFill>
                  <a:schemeClr val="tx1"/>
                </a:solidFill>
                <a:latin typeface="Century Gothic" panose="020B0502020202020204" pitchFamily="34" charset="0"/>
              </a:rPr>
              <a:t>]</a:t>
            </a:r>
          </a:p>
        </p:txBody>
      </p:sp>
      <p:sp>
        <p:nvSpPr>
          <p:cNvPr id="56" name="TextBox 55">
            <a:hlinkClick r:id="" action="ppaction://noaction">
              <a:snd r:embed="rId4" name="7. lieber.wav"/>
            </a:hlinkClick>
            <a:extLst>
              <a:ext uri="{FF2B5EF4-FFF2-40B4-BE49-F238E27FC236}">
                <a16:creationId xmlns:a16="http://schemas.microsoft.com/office/drawing/2014/main" id="{8774DA24-4F2B-43EE-8B19-1825DEEC3003}"/>
              </a:ext>
            </a:extLst>
          </p:cNvPr>
          <p:cNvSpPr txBox="1"/>
          <p:nvPr/>
        </p:nvSpPr>
        <p:spPr>
          <a:xfrm rot="10800000" flipV="1">
            <a:off x="113159" y="3439388"/>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écrire</a:t>
            </a:r>
            <a:endParaRPr kumimoji="0" lang="fr-FR" sz="240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endParaRPr>
          </a:p>
        </p:txBody>
      </p:sp>
      <p:sp>
        <p:nvSpPr>
          <p:cNvPr id="83" name="TextBox 82">
            <a:extLst>
              <a:ext uri="{FF2B5EF4-FFF2-40B4-BE49-F238E27FC236}">
                <a16:creationId xmlns:a16="http://schemas.microsoft.com/office/drawing/2014/main" id="{D5D28A0D-6B9F-B729-7F34-57F4E9CD91FB}"/>
              </a:ext>
            </a:extLst>
          </p:cNvPr>
          <p:cNvSpPr txBox="1"/>
          <p:nvPr/>
        </p:nvSpPr>
        <p:spPr>
          <a:xfrm>
            <a:off x="1793211" y="2741993"/>
            <a:ext cx="731605" cy="369332"/>
          </a:xfrm>
          <a:prstGeom prst="rect">
            <a:avLst/>
          </a:prstGeom>
          <a:noFill/>
        </p:spPr>
        <p:txBody>
          <a:bodyPr wrap="square">
            <a:spAutoFit/>
          </a:bodyPr>
          <a:lstStyle/>
          <a:p>
            <a:r>
              <a:rPr lang="en-GB" sz="1800" b="0" dirty="0">
                <a:solidFill>
                  <a:schemeClr val="tx1"/>
                </a:solidFill>
                <a:latin typeface="Century Gothic" panose="020B0502020202020204" pitchFamily="34" charset="0"/>
              </a:rPr>
              <a:t>SFE</a:t>
            </a:r>
            <a:endParaRPr lang="en-GB" dirty="0"/>
          </a:p>
        </p:txBody>
      </p:sp>
      <p:sp>
        <p:nvSpPr>
          <p:cNvPr id="93" name="TextBox 92">
            <a:hlinkClick r:id="" action="ppaction://noaction">
              <a:snd r:embed="rId4" name="7. lieber.wav"/>
            </a:hlinkClick>
            <a:extLst>
              <a:ext uri="{FF2B5EF4-FFF2-40B4-BE49-F238E27FC236}">
                <a16:creationId xmlns:a16="http://schemas.microsoft.com/office/drawing/2014/main" id="{D3FEDA4F-BBDD-49A4-94EC-490AFFD1312D}"/>
              </a:ext>
            </a:extLst>
          </p:cNvPr>
          <p:cNvSpPr txBox="1"/>
          <p:nvPr/>
        </p:nvSpPr>
        <p:spPr>
          <a:xfrm rot="10800000" flipV="1">
            <a:off x="1978587" y="3482396"/>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timide</a:t>
            </a:r>
            <a:endParaRPr kumimoji="0" lang="fr-FR" sz="240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endParaRPr>
          </a:p>
        </p:txBody>
      </p:sp>
      <p:sp>
        <p:nvSpPr>
          <p:cNvPr id="62" name="TextBox 61">
            <a:hlinkClick r:id="" action="ppaction://noaction">
              <a:snd r:embed="rId4" name="7. lieber.wav"/>
            </a:hlinkClick>
            <a:extLst>
              <a:ext uri="{FF2B5EF4-FFF2-40B4-BE49-F238E27FC236}">
                <a16:creationId xmlns:a16="http://schemas.microsoft.com/office/drawing/2014/main" id="{7A1E7608-9B09-48CD-B3CC-A3521A1FAEFE}"/>
              </a:ext>
            </a:extLst>
          </p:cNvPr>
          <p:cNvSpPr txBox="1"/>
          <p:nvPr/>
        </p:nvSpPr>
        <p:spPr>
          <a:xfrm rot="10800000" flipV="1">
            <a:off x="3417749" y="3218873"/>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manger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[to eat, eating]</a:t>
            </a:r>
          </a:p>
        </p:txBody>
      </p:sp>
      <p:sp>
        <p:nvSpPr>
          <p:cNvPr id="63" name="TextBox 62">
            <a:hlinkClick r:id="" action="ppaction://noaction">
              <a:snd r:embed="rId4" name="7. lieber.wav"/>
            </a:hlinkClick>
            <a:extLst>
              <a:ext uri="{FF2B5EF4-FFF2-40B4-BE49-F238E27FC236}">
                <a16:creationId xmlns:a16="http://schemas.microsoft.com/office/drawing/2014/main" id="{018AB9CC-AAFD-4441-8EA1-2035BA393F46}"/>
              </a:ext>
            </a:extLst>
          </p:cNvPr>
          <p:cNvSpPr txBox="1"/>
          <p:nvPr/>
        </p:nvSpPr>
        <p:spPr>
          <a:xfrm rot="10800000" flipV="1">
            <a:off x="4965700" y="3218873"/>
            <a:ext cx="18806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cs typeface="Arial" panose="020B0604020202020204" pitchFamily="34" charset="0"/>
              </a:rPr>
              <a:t>il mang</a:t>
            </a: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e</a:t>
            </a:r>
            <a:br>
              <a:rPr lang="en-GB" sz="2400" dirty="0">
                <a:latin typeface="Century Gothic" panose="020B0502020202020204" pitchFamily="34" charset="0"/>
                <a:cs typeface="Arial" panose="020B0604020202020204" pitchFamily="34" charset="0"/>
              </a:rPr>
            </a:br>
            <a:r>
              <a:rPr lang="en-GB" sz="1400" dirty="0">
                <a:latin typeface="Century Gothic" panose="020B0502020202020204" pitchFamily="34" charset="0"/>
                <a:cs typeface="Arial" panose="020B0604020202020204" pitchFamily="34" charset="0"/>
              </a:rPr>
              <a:t>[he eats, is eating]</a:t>
            </a:r>
            <a:endPar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7" name="Picture 56">
            <a:extLst>
              <a:ext uri="{FF2B5EF4-FFF2-40B4-BE49-F238E27FC236}">
                <a16:creationId xmlns:a16="http://schemas.microsoft.com/office/drawing/2014/main" id="{0057E21F-EDA4-427C-8091-F220D035445C}"/>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83973" y="3043701"/>
            <a:ext cx="318678" cy="461666"/>
          </a:xfrm>
          <a:prstGeom prst="rect">
            <a:avLst/>
          </a:prstGeom>
        </p:spPr>
      </p:pic>
      <p:sp>
        <p:nvSpPr>
          <p:cNvPr id="84" name="TextBox 83">
            <a:extLst>
              <a:ext uri="{FF2B5EF4-FFF2-40B4-BE49-F238E27FC236}">
                <a16:creationId xmlns:a16="http://schemas.microsoft.com/office/drawing/2014/main" id="{3B6AFBF0-722D-A64A-A99E-38CEC188B5DB}"/>
              </a:ext>
            </a:extLst>
          </p:cNvPr>
          <p:cNvSpPr txBox="1"/>
          <p:nvPr/>
        </p:nvSpPr>
        <p:spPr>
          <a:xfrm>
            <a:off x="72351" y="3936042"/>
            <a:ext cx="1207314"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a:t>
            </a:r>
            <a:r>
              <a:rPr lang="en-GB" sz="1800" b="0" dirty="0" err="1">
                <a:solidFill>
                  <a:schemeClr val="tx1"/>
                </a:solidFill>
                <a:latin typeface="Century Gothic" panose="020B0502020202020204" pitchFamily="34" charset="0"/>
              </a:rPr>
              <a:t>en</a:t>
            </a:r>
            <a:r>
              <a:rPr lang="en-GB" sz="1800" b="0" dirty="0">
                <a:solidFill>
                  <a:schemeClr val="tx1"/>
                </a:solidFill>
                <a:latin typeface="Century Gothic" panose="020B0502020202020204" pitchFamily="34" charset="0"/>
              </a:rPr>
              <a:t>/an]</a:t>
            </a:r>
          </a:p>
        </p:txBody>
      </p:sp>
      <p:sp>
        <p:nvSpPr>
          <p:cNvPr id="58" name="TextBox 57">
            <a:hlinkClick r:id="" action="ppaction://noaction">
              <a:snd r:embed="rId4" name="7. lieber.wav"/>
            </a:hlinkClick>
            <a:extLst>
              <a:ext uri="{FF2B5EF4-FFF2-40B4-BE49-F238E27FC236}">
                <a16:creationId xmlns:a16="http://schemas.microsoft.com/office/drawing/2014/main" id="{3ECE2DC4-22DC-4F4F-9F49-BE26116401DB}"/>
              </a:ext>
            </a:extLst>
          </p:cNvPr>
          <p:cNvSpPr txBox="1"/>
          <p:nvPr/>
        </p:nvSpPr>
        <p:spPr>
          <a:xfrm rot="10800000" flipV="1">
            <a:off x="103007" y="4681388"/>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enfant</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9" name="Picture 58">
            <a:extLst>
              <a:ext uri="{FF2B5EF4-FFF2-40B4-BE49-F238E27FC236}">
                <a16:creationId xmlns:a16="http://schemas.microsoft.com/office/drawing/2014/main" id="{C5EEBB8A-740D-4A9E-BD05-EA56218D2C29}"/>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9479" y="4273907"/>
            <a:ext cx="289182" cy="461666"/>
          </a:xfrm>
          <a:prstGeom prst="rect">
            <a:avLst/>
          </a:prstGeom>
        </p:spPr>
      </p:pic>
      <p:sp>
        <p:nvSpPr>
          <p:cNvPr id="85" name="TextBox 84">
            <a:extLst>
              <a:ext uri="{FF2B5EF4-FFF2-40B4-BE49-F238E27FC236}">
                <a16:creationId xmlns:a16="http://schemas.microsoft.com/office/drawing/2014/main" id="{6855F13A-88BB-0300-C87B-E401605123CD}"/>
              </a:ext>
            </a:extLst>
          </p:cNvPr>
          <p:cNvSpPr txBox="1"/>
          <p:nvPr/>
        </p:nvSpPr>
        <p:spPr>
          <a:xfrm>
            <a:off x="1793633" y="3924970"/>
            <a:ext cx="663620" cy="369332"/>
          </a:xfrm>
          <a:prstGeom prst="rect">
            <a:avLst/>
          </a:prstGeom>
          <a:noFill/>
        </p:spPr>
        <p:txBody>
          <a:bodyPr wrap="square">
            <a:spAutoFit/>
          </a:bodyPr>
          <a:lstStyle/>
          <a:p>
            <a:r>
              <a:rPr lang="en-GB" sz="1800" b="0" dirty="0">
                <a:solidFill>
                  <a:schemeClr val="tx1"/>
                </a:solidFill>
                <a:latin typeface="Century Gothic" panose="020B0502020202020204" pitchFamily="34" charset="0"/>
              </a:rPr>
              <a:t>[on]</a:t>
            </a:r>
          </a:p>
        </p:txBody>
      </p:sp>
      <p:sp>
        <p:nvSpPr>
          <p:cNvPr id="60" name="TextBox 59">
            <a:hlinkClick r:id="" action="ppaction://noaction">
              <a:snd r:embed="rId3" name="3. frei.wav"/>
            </a:hlinkClick>
            <a:extLst>
              <a:ext uri="{FF2B5EF4-FFF2-40B4-BE49-F238E27FC236}">
                <a16:creationId xmlns:a16="http://schemas.microsoft.com/office/drawing/2014/main" id="{E804F6B9-24F0-44B0-B789-29C14AB12EB5}"/>
              </a:ext>
            </a:extLst>
          </p:cNvPr>
          <p:cNvSpPr txBox="1"/>
          <p:nvPr/>
        </p:nvSpPr>
        <p:spPr>
          <a:xfrm rot="10800000" flipV="1">
            <a:off x="1785191" y="4635719"/>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non</a:t>
            </a:r>
          </a:p>
        </p:txBody>
      </p:sp>
      <p:sp>
        <p:nvSpPr>
          <p:cNvPr id="75" name="TextBox 74">
            <a:hlinkClick r:id="" action="ppaction://noaction">
              <a:snd r:embed="rId4" name="7. lieber.wav"/>
            </a:hlinkClick>
            <a:extLst>
              <a:ext uri="{FF2B5EF4-FFF2-40B4-BE49-F238E27FC236}">
                <a16:creationId xmlns:a16="http://schemas.microsoft.com/office/drawing/2014/main" id="{F95B901D-9FD2-4649-B40F-014DA5E34A25}"/>
              </a:ext>
            </a:extLst>
          </p:cNvPr>
          <p:cNvSpPr txBox="1"/>
          <p:nvPr/>
        </p:nvSpPr>
        <p:spPr>
          <a:xfrm rot="10800000" flipV="1">
            <a:off x="3417956" y="4439608"/>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cs typeface="Arial" panose="020B0604020202020204" pitchFamily="34" charset="0"/>
              </a:rPr>
              <a:t>il </a:t>
            </a:r>
            <a:r>
              <a:rPr lang="fr-FR" sz="2400" dirty="0">
                <a:latin typeface="Century Gothic" panose="020B0502020202020204" pitchFamily="34" charset="0"/>
                <a:cs typeface="Arial" panose="020B0604020202020204" pitchFamily="34" charset="0"/>
              </a:rPr>
              <a:t>ment</a:t>
            </a:r>
            <a:endPar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[he’s lying]</a:t>
            </a:r>
          </a:p>
        </p:txBody>
      </p:sp>
      <p:sp>
        <p:nvSpPr>
          <p:cNvPr id="76" name="TextBox 75">
            <a:hlinkClick r:id="" action="ppaction://noaction">
              <a:snd r:embed="rId4" name="7. lieber.wav"/>
            </a:hlinkClick>
            <a:extLst>
              <a:ext uri="{FF2B5EF4-FFF2-40B4-BE49-F238E27FC236}">
                <a16:creationId xmlns:a16="http://schemas.microsoft.com/office/drawing/2014/main" id="{D3055C2E-62D4-4FFE-8444-0F24F7341DE4}"/>
              </a:ext>
            </a:extLst>
          </p:cNvPr>
          <p:cNvSpPr txBox="1"/>
          <p:nvPr/>
        </p:nvSpPr>
        <p:spPr>
          <a:xfrm rot="10800000" flipV="1">
            <a:off x="5076095" y="4439608"/>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m</a:t>
            </a:r>
            <a:r>
              <a:rPr lang="en-GB" sz="2400" dirty="0">
                <a:latin typeface="Century Gothic" panose="020B0502020202020204" pitchFamily="34" charset="0"/>
                <a:cs typeface="Arial" panose="020B0604020202020204" pitchFamily="34" charset="0"/>
              </a:rPr>
              <a:t>on</a:t>
            </a:r>
            <a:br>
              <a:rPr lang="en-GB" sz="2400" dirty="0">
                <a:latin typeface="Century Gothic" panose="020B0502020202020204" pitchFamily="34" charset="0"/>
                <a:cs typeface="Arial" panose="020B0604020202020204" pitchFamily="34" charset="0"/>
              </a:rPr>
            </a:br>
            <a:r>
              <a:rPr lang="en-GB" sz="1400" dirty="0">
                <a:latin typeface="Century Gothic" panose="020B0502020202020204" pitchFamily="34" charset="0"/>
                <a:cs typeface="Arial" panose="020B0604020202020204" pitchFamily="34" charset="0"/>
              </a:rPr>
              <a:t>[my]</a:t>
            </a:r>
            <a:endPar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61" name="Picture 2">
            <a:extLst>
              <a:ext uri="{FF2B5EF4-FFF2-40B4-BE49-F238E27FC236}">
                <a16:creationId xmlns:a16="http://schemas.microsoft.com/office/drawing/2014/main" id="{4DBF9D73-D3E5-4420-AB82-29EA1AF9FFE8}"/>
              </a:ext>
              <a:ext uri="{C183D7F6-B498-43B3-948B-1728B52AA6E4}">
                <adec:decorative xmlns:adec="http://schemas.microsoft.com/office/drawing/2017/decorative" val="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tretch>
            <a:fillRect/>
          </a:stretch>
        </p:blipFill>
        <p:spPr bwMode="auto">
          <a:xfrm>
            <a:off x="2326447" y="4261240"/>
            <a:ext cx="513690" cy="51369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DF1D7AC2-10E3-EBCC-E06C-317ACA7B6EB2}"/>
              </a:ext>
            </a:extLst>
          </p:cNvPr>
          <p:cNvSpPr txBox="1"/>
          <p:nvPr/>
        </p:nvSpPr>
        <p:spPr>
          <a:xfrm>
            <a:off x="87175" y="5089733"/>
            <a:ext cx="643824" cy="369332"/>
          </a:xfrm>
          <a:prstGeom prst="rect">
            <a:avLst/>
          </a:prstGeom>
          <a:noFill/>
        </p:spPr>
        <p:txBody>
          <a:bodyPr wrap="square">
            <a:spAutoFit/>
          </a:bodyPr>
          <a:lstStyle/>
          <a:p>
            <a:r>
              <a:rPr lang="en-GB" sz="1800" b="0" dirty="0">
                <a:solidFill>
                  <a:schemeClr val="tx1"/>
                </a:solidFill>
                <a:latin typeface="Century Gothic" panose="020B0502020202020204" pitchFamily="34" charset="0"/>
              </a:rPr>
              <a:t>[</a:t>
            </a:r>
            <a:r>
              <a:rPr lang="fr-FR" sz="1800" b="0" noProof="0" dirty="0">
                <a:solidFill>
                  <a:schemeClr val="tx1"/>
                </a:solidFill>
                <a:latin typeface="Century Gothic" panose="020B0502020202020204" pitchFamily="34" charset="0"/>
              </a:rPr>
              <a:t>ou</a:t>
            </a:r>
            <a:r>
              <a:rPr lang="en-GB" sz="1800" b="0" dirty="0">
                <a:solidFill>
                  <a:schemeClr val="tx1"/>
                </a:solidFill>
                <a:latin typeface="Century Gothic" panose="020B0502020202020204" pitchFamily="34" charset="0"/>
              </a:rPr>
              <a:t>]</a:t>
            </a:r>
          </a:p>
        </p:txBody>
      </p:sp>
      <p:sp>
        <p:nvSpPr>
          <p:cNvPr id="28" name="TextBox 27">
            <a:hlinkClick r:id="" action="ppaction://noaction">
              <a:snd r:embed="rId3" name="3. frei.wav"/>
            </a:hlinkClick>
            <a:extLst>
              <a:ext uri="{FF2B5EF4-FFF2-40B4-BE49-F238E27FC236}">
                <a16:creationId xmlns:a16="http://schemas.microsoft.com/office/drawing/2014/main" id="{9AB1950E-7E41-4242-BE60-FAEB2D833094}"/>
              </a:ext>
            </a:extLst>
          </p:cNvPr>
          <p:cNvSpPr txBox="1"/>
          <p:nvPr/>
        </p:nvSpPr>
        <p:spPr>
          <a:xfrm rot="10800000" flipV="1">
            <a:off x="79844" y="5896241"/>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nous</a:t>
            </a:r>
          </a:p>
        </p:txBody>
      </p:sp>
      <p:sp>
        <p:nvSpPr>
          <p:cNvPr id="88" name="TextBox 87">
            <a:extLst>
              <a:ext uri="{FF2B5EF4-FFF2-40B4-BE49-F238E27FC236}">
                <a16:creationId xmlns:a16="http://schemas.microsoft.com/office/drawing/2014/main" id="{20E2B2BF-4D88-7F94-A096-A15E00E091DF}"/>
              </a:ext>
            </a:extLst>
          </p:cNvPr>
          <p:cNvSpPr txBox="1"/>
          <p:nvPr/>
        </p:nvSpPr>
        <p:spPr>
          <a:xfrm>
            <a:off x="1725313" y="5126069"/>
            <a:ext cx="580566" cy="369332"/>
          </a:xfrm>
          <a:prstGeom prst="rect">
            <a:avLst/>
          </a:prstGeom>
          <a:noFill/>
        </p:spPr>
        <p:txBody>
          <a:bodyPr wrap="square">
            <a:spAutoFit/>
          </a:bodyPr>
          <a:lstStyle/>
          <a:p>
            <a:r>
              <a:rPr lang="en-GB" sz="1800" b="0" dirty="0">
                <a:solidFill>
                  <a:schemeClr val="tx1"/>
                </a:solidFill>
                <a:latin typeface="Century Gothic" panose="020B0502020202020204" pitchFamily="34" charset="0"/>
              </a:rPr>
              <a:t>[u]</a:t>
            </a:r>
          </a:p>
        </p:txBody>
      </p:sp>
      <p:sp>
        <p:nvSpPr>
          <p:cNvPr id="29" name="TextBox 28">
            <a:hlinkClick r:id="" action="ppaction://noaction">
              <a:snd r:embed="rId3" name="3. frei.wav"/>
            </a:hlinkClick>
            <a:extLst>
              <a:ext uri="{FF2B5EF4-FFF2-40B4-BE49-F238E27FC236}">
                <a16:creationId xmlns:a16="http://schemas.microsoft.com/office/drawing/2014/main" id="{D2439C66-4BA3-464E-9970-4D542981C0BE}"/>
              </a:ext>
            </a:extLst>
          </p:cNvPr>
          <p:cNvSpPr txBox="1"/>
          <p:nvPr/>
        </p:nvSpPr>
        <p:spPr>
          <a:xfrm rot="10800000" flipV="1">
            <a:off x="1743190" y="5896241"/>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tu</a:t>
            </a:r>
          </a:p>
        </p:txBody>
      </p:sp>
      <p:sp>
        <p:nvSpPr>
          <p:cNvPr id="81" name="TextBox 80">
            <a:hlinkClick r:id="" action="ppaction://noaction">
              <a:snd r:embed="rId4" name="7. lieber.wav"/>
            </a:hlinkClick>
            <a:extLst>
              <a:ext uri="{FF2B5EF4-FFF2-40B4-BE49-F238E27FC236}">
                <a16:creationId xmlns:a16="http://schemas.microsoft.com/office/drawing/2014/main" id="{AB59D4ED-7F04-458E-ABC6-DF04640462A9}"/>
              </a:ext>
            </a:extLst>
          </p:cNvPr>
          <p:cNvSpPr txBox="1"/>
          <p:nvPr/>
        </p:nvSpPr>
        <p:spPr>
          <a:xfrm rot="10800000" flipV="1">
            <a:off x="3404292" y="5669335"/>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[we]</a:t>
            </a:r>
          </a:p>
        </p:txBody>
      </p:sp>
      <p:sp>
        <p:nvSpPr>
          <p:cNvPr id="82" name="TextBox 81">
            <a:hlinkClick r:id="" action="ppaction://noaction">
              <a:snd r:embed="rId4" name="7. lieber.wav"/>
            </a:hlinkClick>
            <a:extLst>
              <a:ext uri="{FF2B5EF4-FFF2-40B4-BE49-F238E27FC236}">
                <a16:creationId xmlns:a16="http://schemas.microsoft.com/office/drawing/2014/main" id="{69BFF93E-91A4-4D56-81FF-6E1E7F9BB7C0}"/>
              </a:ext>
            </a:extLst>
          </p:cNvPr>
          <p:cNvSpPr txBox="1"/>
          <p:nvPr/>
        </p:nvSpPr>
        <p:spPr>
          <a:xfrm rot="10800000" flipV="1">
            <a:off x="5062431" y="5669335"/>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n</a:t>
            </a:r>
            <a:r>
              <a:rPr lang="en-GB" sz="2400" dirty="0">
                <a:latin typeface="Century Gothic" panose="020B0502020202020204" pitchFamily="34" charset="0"/>
                <a:cs typeface="Arial" panose="020B0604020202020204" pitchFamily="34" charset="0"/>
              </a:rPr>
              <a:t>u</a:t>
            </a:r>
            <a:br>
              <a:rPr lang="en-GB" sz="2400" dirty="0">
                <a:latin typeface="Century Gothic" panose="020B0502020202020204" pitchFamily="34" charset="0"/>
                <a:cs typeface="Arial" panose="020B0604020202020204" pitchFamily="34" charset="0"/>
              </a:rPr>
            </a:br>
            <a:r>
              <a:rPr lang="en-GB" sz="1400" dirty="0">
                <a:latin typeface="Century Gothic" panose="020B0502020202020204" pitchFamily="34" charset="0"/>
                <a:cs typeface="Arial" panose="020B0604020202020204" pitchFamily="34" charset="0"/>
              </a:rPr>
              <a:t>[naked]</a:t>
            </a:r>
            <a:endPar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30" name="Picture 29">
            <a:extLst>
              <a:ext uri="{FF2B5EF4-FFF2-40B4-BE49-F238E27FC236}">
                <a16:creationId xmlns:a16="http://schemas.microsoft.com/office/drawing/2014/main" id="{9871EDE8-DD7A-416D-AD33-4E685E6FE2CA}"/>
              </a:ext>
              <a:ext uri="{C183D7F6-B498-43B3-948B-1728B52AA6E4}">
                <adec:decorative xmlns:adec="http://schemas.microsoft.com/office/drawing/2017/decorative" val="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869" y="5465566"/>
            <a:ext cx="656506" cy="53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a:extLst>
              <a:ext uri="{FF2B5EF4-FFF2-40B4-BE49-F238E27FC236}">
                <a16:creationId xmlns:a16="http://schemas.microsoft.com/office/drawing/2014/main" id="{59B3E5F7-868C-4E0B-A42B-FDA942914E45}"/>
              </a:ext>
              <a:ext uri="{C183D7F6-B498-43B3-948B-1728B52AA6E4}">
                <adec:decorative xmlns:adec="http://schemas.microsoft.com/office/drawing/2017/decorative" val="1"/>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2312232" y="5455243"/>
            <a:ext cx="598754" cy="52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Box 90">
            <a:extLst>
              <a:ext uri="{FF2B5EF4-FFF2-40B4-BE49-F238E27FC236}">
                <a16:creationId xmlns:a16="http://schemas.microsoft.com/office/drawing/2014/main" id="{7FA76C91-2779-1AE6-66C2-A9B59CB913DB}"/>
              </a:ext>
            </a:extLst>
          </p:cNvPr>
          <p:cNvSpPr txBox="1"/>
          <p:nvPr/>
        </p:nvSpPr>
        <p:spPr>
          <a:xfrm>
            <a:off x="165720" y="6370909"/>
            <a:ext cx="510316"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a:t>
            </a:r>
            <a:r>
              <a:rPr lang="en-GB" sz="1800" b="0" dirty="0" err="1">
                <a:solidFill>
                  <a:schemeClr val="tx1"/>
                </a:solidFill>
                <a:latin typeface="Century Gothic" panose="020B0502020202020204" pitchFamily="34" charset="0"/>
              </a:rPr>
              <a:t>i</a:t>
            </a:r>
            <a:r>
              <a:rPr lang="en-GB" sz="1800" b="0" dirty="0">
                <a:solidFill>
                  <a:schemeClr val="tx1"/>
                </a:solidFill>
                <a:latin typeface="Century Gothic" panose="020B0502020202020204" pitchFamily="34" charset="0"/>
              </a:rPr>
              <a:t>]</a:t>
            </a:r>
          </a:p>
        </p:txBody>
      </p:sp>
      <p:sp>
        <p:nvSpPr>
          <p:cNvPr id="32" name="TextBox 31">
            <a:hlinkClick r:id="" action="ppaction://noaction">
              <a:snd r:embed="rId3" name="3. frei.wav"/>
            </a:hlinkClick>
            <a:extLst>
              <a:ext uri="{FF2B5EF4-FFF2-40B4-BE49-F238E27FC236}">
                <a16:creationId xmlns:a16="http://schemas.microsoft.com/office/drawing/2014/main" id="{AF13AE34-998C-445E-9F5E-6E700BC139AD}"/>
              </a:ext>
            </a:extLst>
          </p:cNvPr>
          <p:cNvSpPr txBox="1"/>
          <p:nvPr/>
        </p:nvSpPr>
        <p:spPr>
          <a:xfrm rot="10800000" flipV="1">
            <a:off x="964066" y="7054796"/>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cs typeface="Calibri" panose="020F0502020204030204" pitchFamily="34" charset="0"/>
              </a:rPr>
              <a:t>midi</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65" name="TextBox 64">
            <a:hlinkClick r:id="" action="ppaction://noaction">
              <a:snd r:embed="rId4" name="7. lieber.wav"/>
            </a:hlinkClick>
            <a:extLst>
              <a:ext uri="{FF2B5EF4-FFF2-40B4-BE49-F238E27FC236}">
                <a16:creationId xmlns:a16="http://schemas.microsoft.com/office/drawing/2014/main" id="{F32F8E63-40E5-46D2-8E10-65BC0F54F139}"/>
              </a:ext>
            </a:extLst>
          </p:cNvPr>
          <p:cNvSpPr txBox="1"/>
          <p:nvPr/>
        </p:nvSpPr>
        <p:spPr>
          <a:xfrm rot="10800000" flipV="1">
            <a:off x="3378931" y="6550965"/>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liste</a:t>
            </a:r>
            <a:endParaRPr kumimoji="0" lang="fr-FR" sz="140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endParaRPr>
          </a:p>
        </p:txBody>
      </p:sp>
      <p:sp>
        <p:nvSpPr>
          <p:cNvPr id="86" name="TextBox 85">
            <a:hlinkClick r:id="" action="ppaction://noaction">
              <a:snd r:embed="rId4" name="7. lieber.wav"/>
            </a:hlinkClick>
            <a:extLst>
              <a:ext uri="{FF2B5EF4-FFF2-40B4-BE49-F238E27FC236}">
                <a16:creationId xmlns:a16="http://schemas.microsoft.com/office/drawing/2014/main" id="{4B2C6691-0173-4BF4-B636-F7C9F4DEB111}"/>
              </a:ext>
            </a:extLst>
          </p:cNvPr>
          <p:cNvSpPr txBox="1"/>
          <p:nvPr/>
        </p:nvSpPr>
        <p:spPr>
          <a:xfrm rot="10800000" flipV="1">
            <a:off x="5062430" y="6550966"/>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list</a:t>
            </a:r>
            <a:endPar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33" name="Picture 32">
            <a:extLst>
              <a:ext uri="{FF2B5EF4-FFF2-40B4-BE49-F238E27FC236}">
                <a16:creationId xmlns:a16="http://schemas.microsoft.com/office/drawing/2014/main" id="{B9702ED6-0AD8-40A4-B730-FA544AC147EB}"/>
              </a:ext>
              <a:ext uri="{C183D7F6-B498-43B3-948B-1728B52AA6E4}">
                <adec:decorative xmlns:adec="http://schemas.microsoft.com/office/drawing/2017/decorative" val="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507244" y="6514574"/>
            <a:ext cx="576656" cy="584502"/>
          </a:xfrm>
          <a:prstGeom prst="rect">
            <a:avLst/>
          </a:prstGeom>
        </p:spPr>
      </p:pic>
      <p:pic>
        <p:nvPicPr>
          <p:cNvPr id="36" name="Picture 35">
            <a:extLst>
              <a:ext uri="{FF2B5EF4-FFF2-40B4-BE49-F238E27FC236}">
                <a16:creationId xmlns:a16="http://schemas.microsoft.com/office/drawing/2014/main" id="{9A60EC3D-C8E0-4694-AAF9-1623AB8B5B14}"/>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2867" y="7880762"/>
            <a:ext cx="491664" cy="512150"/>
          </a:xfrm>
          <a:prstGeom prst="rect">
            <a:avLst/>
          </a:prstGeom>
        </p:spPr>
      </p:pic>
      <p:sp>
        <p:nvSpPr>
          <p:cNvPr id="92" name="TextBox 91">
            <a:extLst>
              <a:ext uri="{FF2B5EF4-FFF2-40B4-BE49-F238E27FC236}">
                <a16:creationId xmlns:a16="http://schemas.microsoft.com/office/drawing/2014/main" id="{5F838898-71D0-3F1A-934C-9EBFA287A510}"/>
              </a:ext>
            </a:extLst>
          </p:cNvPr>
          <p:cNvSpPr txBox="1"/>
          <p:nvPr/>
        </p:nvSpPr>
        <p:spPr>
          <a:xfrm>
            <a:off x="108990" y="7571418"/>
            <a:ext cx="741550" cy="369332"/>
          </a:xfrm>
          <a:prstGeom prst="rect">
            <a:avLst/>
          </a:prstGeom>
          <a:noFill/>
        </p:spPr>
        <p:txBody>
          <a:bodyPr wrap="square">
            <a:spAutoFit/>
          </a:bodyPr>
          <a:lstStyle/>
          <a:p>
            <a:r>
              <a:rPr lang="en-GB" sz="1800" dirty="0">
                <a:solidFill>
                  <a:schemeClr val="tx1"/>
                </a:solidFill>
                <a:latin typeface="Century Gothic" panose="020B0502020202020204" pitchFamily="34" charset="0"/>
              </a:rPr>
              <a:t>[ai]</a:t>
            </a:r>
          </a:p>
        </p:txBody>
      </p:sp>
      <p:sp>
        <p:nvSpPr>
          <p:cNvPr id="37" name="TextBox 36">
            <a:hlinkClick r:id="" action="ppaction://noaction">
              <a:snd r:embed="rId3" name="3. frei.wav"/>
            </a:hlinkClick>
            <a:extLst>
              <a:ext uri="{FF2B5EF4-FFF2-40B4-BE49-F238E27FC236}">
                <a16:creationId xmlns:a16="http://schemas.microsoft.com/office/drawing/2014/main" id="{1A5129E9-0B5F-4789-B0A8-6419E170E0C5}"/>
              </a:ext>
            </a:extLst>
          </p:cNvPr>
          <p:cNvSpPr txBox="1"/>
          <p:nvPr/>
        </p:nvSpPr>
        <p:spPr>
          <a:xfrm rot="10800000" flipV="1">
            <a:off x="98383" y="8342271"/>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vrai</a:t>
            </a:r>
          </a:p>
        </p:txBody>
      </p:sp>
      <p:sp>
        <p:nvSpPr>
          <p:cNvPr id="101" name="TextBox 100">
            <a:extLst>
              <a:ext uri="{FF2B5EF4-FFF2-40B4-BE49-F238E27FC236}">
                <a16:creationId xmlns:a16="http://schemas.microsoft.com/office/drawing/2014/main" id="{6C05A3BF-E2C5-4A22-66EB-4FC91407DA32}"/>
              </a:ext>
            </a:extLst>
          </p:cNvPr>
          <p:cNvSpPr txBox="1"/>
          <p:nvPr/>
        </p:nvSpPr>
        <p:spPr>
          <a:xfrm>
            <a:off x="1791772" y="7619250"/>
            <a:ext cx="580566" cy="369332"/>
          </a:xfrm>
          <a:prstGeom prst="rect">
            <a:avLst/>
          </a:prstGeom>
          <a:noFill/>
        </p:spPr>
        <p:txBody>
          <a:bodyPr wrap="square">
            <a:spAutoFit/>
          </a:bodyPr>
          <a:lstStyle/>
          <a:p>
            <a:r>
              <a:rPr lang="en-GB" sz="1800" b="0" dirty="0">
                <a:solidFill>
                  <a:schemeClr val="tx1"/>
                </a:solidFill>
                <a:latin typeface="Century Gothic" panose="020B0502020202020204" pitchFamily="34" charset="0"/>
              </a:rPr>
              <a:t>[é]</a:t>
            </a:r>
          </a:p>
        </p:txBody>
      </p:sp>
      <p:sp>
        <p:nvSpPr>
          <p:cNvPr id="64" name="TextBox 63">
            <a:hlinkClick r:id="" action="ppaction://noaction">
              <a:snd r:embed="rId4" name="7. lieber.wav"/>
            </a:hlinkClick>
            <a:extLst>
              <a:ext uri="{FF2B5EF4-FFF2-40B4-BE49-F238E27FC236}">
                <a16:creationId xmlns:a16="http://schemas.microsoft.com/office/drawing/2014/main" id="{013CF25A-D3F1-40CC-A082-1833548D9686}"/>
              </a:ext>
            </a:extLst>
          </p:cNvPr>
          <p:cNvSpPr txBox="1"/>
          <p:nvPr/>
        </p:nvSpPr>
        <p:spPr>
          <a:xfrm rot="10800000" flipV="1">
            <a:off x="1728496" y="8329268"/>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écrire</a:t>
            </a:r>
            <a:endParaRPr kumimoji="0" lang="fr-FR" sz="240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endParaRPr>
          </a:p>
        </p:txBody>
      </p:sp>
      <p:pic>
        <p:nvPicPr>
          <p:cNvPr id="2050" name="Picture 2">
            <a:extLst>
              <a:ext uri="{FF2B5EF4-FFF2-40B4-BE49-F238E27FC236}">
                <a16:creationId xmlns:a16="http://schemas.microsoft.com/office/drawing/2014/main" id="{494BADEE-E5D1-4C3E-A613-AFCEDEBEA31B}"/>
              </a:ext>
              <a:ext uri="{C183D7F6-B498-43B3-948B-1728B52AA6E4}">
                <adec:decorative xmlns:adec="http://schemas.microsoft.com/office/drawing/2017/decorative" val="1"/>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3893976" y="1436527"/>
            <a:ext cx="722474" cy="7224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74648C5-E84D-4112-96BD-5320738085C7}"/>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5664710" y="1462254"/>
            <a:ext cx="507614" cy="660536"/>
          </a:xfrm>
          <a:prstGeom prst="rect">
            <a:avLst/>
          </a:prstGeom>
        </p:spPr>
      </p:pic>
      <p:sp>
        <p:nvSpPr>
          <p:cNvPr id="13" name="Arrow: Right 12">
            <a:extLst>
              <a:ext uri="{FF2B5EF4-FFF2-40B4-BE49-F238E27FC236}">
                <a16:creationId xmlns:a16="http://schemas.microsoft.com/office/drawing/2014/main" id="{E0C2E7C7-3134-4FD1-943C-39A000D206DB}"/>
              </a:ext>
              <a:ext uri="{C183D7F6-B498-43B3-948B-1728B52AA6E4}">
                <adec:decorative xmlns:adec="http://schemas.microsoft.com/office/drawing/2017/decorative" val="1"/>
              </a:ext>
            </a:extLst>
          </p:cNvPr>
          <p:cNvSpPr/>
          <p:nvPr/>
        </p:nvSpPr>
        <p:spPr>
          <a:xfrm>
            <a:off x="3575050" y="1834732"/>
            <a:ext cx="442815" cy="215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Arrow: Right 49">
            <a:extLst>
              <a:ext uri="{FF2B5EF4-FFF2-40B4-BE49-F238E27FC236}">
                <a16:creationId xmlns:a16="http://schemas.microsoft.com/office/drawing/2014/main" id="{53A09E30-B20B-48B3-8148-6754256CDAF3}"/>
              </a:ext>
              <a:ext uri="{C183D7F6-B498-43B3-948B-1728B52AA6E4}">
                <adec:decorative xmlns:adec="http://schemas.microsoft.com/office/drawing/2017/decorative" val="1"/>
              </a:ext>
            </a:extLst>
          </p:cNvPr>
          <p:cNvSpPr/>
          <p:nvPr/>
        </p:nvSpPr>
        <p:spPr>
          <a:xfrm rot="10800000">
            <a:off x="6238548" y="1826783"/>
            <a:ext cx="442815" cy="215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9" name="Picture 2">
            <a:extLst>
              <a:ext uri="{FF2B5EF4-FFF2-40B4-BE49-F238E27FC236}">
                <a16:creationId xmlns:a16="http://schemas.microsoft.com/office/drawing/2014/main" id="{80260BCE-9563-4C91-A1C0-0F48C8FE3299}"/>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3880519" y="3909709"/>
            <a:ext cx="702947" cy="69637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DC9FF6BC-39F6-42A9-ADC0-E3634CD1EB85}"/>
              </a:ext>
              <a:ext uri="{C183D7F6-B498-43B3-948B-1728B52AA6E4}">
                <adec:decorative xmlns:adec="http://schemas.microsoft.com/office/drawing/2017/decorative" val="1"/>
              </a:ext>
            </a:extLst>
          </p:cNvPr>
          <p:cNvPicPr>
            <a:picLocks noChangeAspect="1"/>
          </p:cNvPicPr>
          <p:nvPr/>
        </p:nvPicPr>
        <p:blipFill>
          <a:blip r:embed="rId18" cstate="hqprint">
            <a:extLst>
              <a:ext uri="{28A0092B-C50C-407E-A947-70E740481C1C}">
                <a14:useLocalDpi xmlns:a14="http://schemas.microsoft.com/office/drawing/2010/main" val="0"/>
              </a:ext>
            </a:extLst>
          </a:blip>
          <a:srcRect/>
          <a:stretch/>
        </p:blipFill>
        <p:spPr>
          <a:xfrm>
            <a:off x="5651253" y="3988216"/>
            <a:ext cx="507614" cy="509536"/>
          </a:xfrm>
          <a:prstGeom prst="rect">
            <a:avLst/>
          </a:prstGeom>
        </p:spPr>
      </p:pic>
      <p:sp>
        <p:nvSpPr>
          <p:cNvPr id="89" name="TextBox 88">
            <a:hlinkClick r:id="" action="ppaction://noaction">
              <a:snd r:embed="rId4" name="7. lieber.wav"/>
            </a:hlinkClick>
            <a:extLst>
              <a:ext uri="{FF2B5EF4-FFF2-40B4-BE49-F238E27FC236}">
                <a16:creationId xmlns:a16="http://schemas.microsoft.com/office/drawing/2014/main" id="{207F900D-E501-42F2-809C-9CB899EA7B37}"/>
              </a:ext>
            </a:extLst>
          </p:cNvPr>
          <p:cNvSpPr txBox="1"/>
          <p:nvPr/>
        </p:nvSpPr>
        <p:spPr>
          <a:xfrm rot="10800000" flipV="1">
            <a:off x="3417749" y="8119797"/>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je </a:t>
            </a: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fais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[I do, make]</a:t>
            </a:r>
          </a:p>
        </p:txBody>
      </p:sp>
      <p:sp>
        <p:nvSpPr>
          <p:cNvPr id="90" name="TextBox 89">
            <a:hlinkClick r:id="" action="ppaction://noaction">
              <a:snd r:embed="rId4" name="7. lieber.wav"/>
            </a:hlinkClick>
            <a:extLst>
              <a:ext uri="{FF2B5EF4-FFF2-40B4-BE49-F238E27FC236}">
                <a16:creationId xmlns:a16="http://schemas.microsoft.com/office/drawing/2014/main" id="{0F9A773C-092D-4DD4-BD04-64DE44DBBAAB}"/>
              </a:ext>
            </a:extLst>
          </p:cNvPr>
          <p:cNvSpPr txBox="1"/>
          <p:nvPr/>
        </p:nvSpPr>
        <p:spPr>
          <a:xfrm rot="10800000" flipV="1">
            <a:off x="5075888" y="8119797"/>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fée</a:t>
            </a:r>
            <a:br>
              <a:rPr lang="en-GB" sz="2400" dirty="0">
                <a:latin typeface="Century Gothic" panose="020B0502020202020204" pitchFamily="34" charset="0"/>
                <a:cs typeface="Arial" panose="020B0604020202020204" pitchFamily="34" charset="0"/>
              </a:rPr>
            </a:br>
            <a:r>
              <a:rPr lang="en-GB" sz="1400" dirty="0">
                <a:latin typeface="Century Gothic" panose="020B0502020202020204" pitchFamily="34" charset="0"/>
                <a:cs typeface="Arial" panose="020B0604020202020204" pitchFamily="34" charset="0"/>
              </a:rPr>
              <a:t>[fairy]</a:t>
            </a:r>
            <a:endParaRPr kumimoji="0" lang="en-GB" sz="1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2052" name="Picture 4">
            <a:extLst>
              <a:ext uri="{FF2B5EF4-FFF2-40B4-BE49-F238E27FC236}">
                <a16:creationId xmlns:a16="http://schemas.microsoft.com/office/drawing/2014/main" id="{55C020FC-9759-488C-B308-6549F3DF8BF2}"/>
              </a:ext>
              <a:ext uri="{C183D7F6-B498-43B3-948B-1728B52AA6E4}">
                <adec:decorative xmlns:adec="http://schemas.microsoft.com/office/drawing/2017/decorative" val="1"/>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3863777" y="2812416"/>
            <a:ext cx="768389" cy="466522"/>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5F6F0A6D-A54C-4662-A995-164F6B0C9330}"/>
              </a:ext>
              <a:ext uri="{C183D7F6-B498-43B3-948B-1728B52AA6E4}">
                <adec:decorative xmlns:adec="http://schemas.microsoft.com/office/drawing/2017/decorative" val="1"/>
              </a:ext>
            </a:extLst>
          </p:cNvPr>
          <p:cNvSpPr txBox="1"/>
          <p:nvPr/>
        </p:nvSpPr>
        <p:spPr>
          <a:xfrm>
            <a:off x="2710878" y="3445752"/>
            <a:ext cx="4270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95" name="Picture 94">
            <a:extLst>
              <a:ext uri="{FF2B5EF4-FFF2-40B4-BE49-F238E27FC236}">
                <a16:creationId xmlns:a16="http://schemas.microsoft.com/office/drawing/2014/main" id="{8A294B40-4B90-4920-B7D4-2F8E6278446B}"/>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11010" y="2838039"/>
            <a:ext cx="509331" cy="681001"/>
          </a:xfrm>
          <a:prstGeom prst="rect">
            <a:avLst/>
          </a:prstGeom>
        </p:spPr>
      </p:pic>
      <p:sp>
        <p:nvSpPr>
          <p:cNvPr id="96" name="Rectangle 95">
            <a:extLst>
              <a:ext uri="{FF2B5EF4-FFF2-40B4-BE49-F238E27FC236}">
                <a16:creationId xmlns:a16="http://schemas.microsoft.com/office/drawing/2014/main" id="{08564E6A-C662-41EB-8757-37680D222310}"/>
              </a:ext>
              <a:ext uri="{C183D7F6-B498-43B3-948B-1728B52AA6E4}">
                <adec:decorative xmlns:adec="http://schemas.microsoft.com/office/drawing/2017/decorative" val="1"/>
              </a:ext>
            </a:extLst>
          </p:cNvPr>
          <p:cNvSpPr/>
          <p:nvPr/>
        </p:nvSpPr>
        <p:spPr>
          <a:xfrm>
            <a:off x="2359527" y="3025758"/>
            <a:ext cx="412292"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pic>
        <p:nvPicPr>
          <p:cNvPr id="2056" name="Picture 8">
            <a:extLst>
              <a:ext uri="{FF2B5EF4-FFF2-40B4-BE49-F238E27FC236}">
                <a16:creationId xmlns:a16="http://schemas.microsoft.com/office/drawing/2014/main" id="{711F4D72-203F-4A9C-922E-DE3742A2368A}"/>
              </a:ext>
              <a:ext uri="{C183D7F6-B498-43B3-948B-1728B52AA6E4}">
                <adec:decorative xmlns:adec="http://schemas.microsoft.com/office/drawing/2017/decorative" val="1"/>
              </a:ext>
            </a:extLst>
          </p:cNvPr>
          <p:cNvPicPr>
            <a:picLocks noChangeAspect="1" noChangeArrowheads="1"/>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5609566" y="2734296"/>
            <a:ext cx="624778" cy="60134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AB5AFE9A-EF72-442C-9DFE-C1C36B123ACB}"/>
              </a:ext>
              <a:ext uri="{C183D7F6-B498-43B3-948B-1728B52AA6E4}">
                <adec:decorative xmlns:adec="http://schemas.microsoft.com/office/drawing/2017/decorative" val="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26960" y="5188964"/>
            <a:ext cx="656506" cy="53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4">
            <a:extLst>
              <a:ext uri="{FF2B5EF4-FFF2-40B4-BE49-F238E27FC236}">
                <a16:creationId xmlns:a16="http://schemas.microsoft.com/office/drawing/2014/main" id="{E6CA9C04-2E61-43DE-9793-B2D8F1B91469}"/>
              </a:ext>
              <a:ext uri="{C183D7F6-B498-43B3-948B-1728B52AA6E4}">
                <adec:decorative xmlns:adec="http://schemas.microsoft.com/office/drawing/2017/decorative" val="1"/>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a:off x="5502258" y="5178559"/>
            <a:ext cx="646935" cy="5335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29BEFC8-908D-47CD-A1ED-457C918263A1}"/>
              </a:ext>
              <a:ext uri="{C183D7F6-B498-43B3-948B-1728B52AA6E4}">
                <adec:decorative xmlns:adec="http://schemas.microsoft.com/office/drawing/2017/decorative" val="1"/>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4737543" y="6560025"/>
            <a:ext cx="652464" cy="8371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1308DCC-4462-4DE4-B838-172863BBA257}"/>
              </a:ext>
              <a:ext uri="{C183D7F6-B498-43B3-948B-1728B52AA6E4}">
                <adec:decorative xmlns:adec="http://schemas.microsoft.com/office/drawing/2017/decorative" val="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981105" y="7006682"/>
            <a:ext cx="458948" cy="3074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6C75BF0-9242-4267-9AB2-521DF67331A6}"/>
              </a:ext>
              <a:ext uri="{C183D7F6-B498-43B3-948B-1728B52AA6E4}">
                <adec:decorative xmlns:adec="http://schemas.microsoft.com/office/drawing/2017/decorative" val="1"/>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5669119" y="7006682"/>
            <a:ext cx="468338" cy="3074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5AEF671-3F3C-4CB4-B665-C5561B3A588D}"/>
              </a:ext>
              <a:ext uri="{C183D7F6-B498-43B3-948B-1728B52AA6E4}">
                <adec:decorative xmlns:adec="http://schemas.microsoft.com/office/drawing/2017/decorative" val="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91483" y="7650585"/>
            <a:ext cx="523005" cy="4965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03C71F6-49C7-42E5-BCDF-789751202725}"/>
              </a:ext>
              <a:ext uri="{C183D7F6-B498-43B3-948B-1728B52AA6E4}">
                <adec:decorative xmlns:adec="http://schemas.microsoft.com/office/drawing/2017/decorative" val="1"/>
              </a:ext>
            </a:extLst>
          </p:cNvPr>
          <p:cNvPicPr>
            <a:picLocks noChangeAspect="1" noChangeArrowheads="1"/>
          </p:cNvPicPr>
          <p:nvPr/>
        </p:nvPicPr>
        <p:blipFill>
          <a:blip r:embed="rId26" cstate="hqprint">
            <a:extLst>
              <a:ext uri="{28A0092B-C50C-407E-A947-70E740481C1C}">
                <a14:useLocalDpi xmlns:a14="http://schemas.microsoft.com/office/drawing/2010/main" val="0"/>
              </a:ext>
            </a:extLst>
          </a:blip>
          <a:srcRect/>
          <a:stretch>
            <a:fillRect/>
          </a:stretch>
        </p:blipFill>
        <p:spPr bwMode="auto">
          <a:xfrm>
            <a:off x="3983899" y="7633532"/>
            <a:ext cx="450510" cy="48626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5B765789-8CBE-411E-88C9-979B91F817CB}"/>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99310" y="7933581"/>
            <a:ext cx="318678" cy="461666"/>
          </a:xfrm>
          <a:prstGeom prst="rect">
            <a:avLst/>
          </a:prstGeom>
        </p:spPr>
      </p:pic>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2249213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C5542D-56EA-44A6-B0A2-384A588A1412}"/>
              </a:ext>
            </a:extLst>
          </p:cNvPr>
          <p:cNvSpPr txBox="1"/>
          <p:nvPr/>
        </p:nvSpPr>
        <p:spPr>
          <a:xfrm>
            <a:off x="86389" y="133787"/>
            <a:ext cx="5382523" cy="338554"/>
          </a:xfrm>
          <a:prstGeom prst="rect">
            <a:avLst/>
          </a:prstGeom>
          <a:noFill/>
        </p:spPr>
        <p:txBody>
          <a:bodyPr wrap="square">
            <a:spAutoFit/>
          </a:bodyPr>
          <a:lstStyle/>
          <a:p>
            <a:r>
              <a:rPr lang="en-US" sz="1600" dirty="0">
                <a:latin typeface="Century Gothic" panose="020B0502020202020204" pitchFamily="34" charset="0"/>
              </a:rPr>
              <a:t>The form of </a:t>
            </a:r>
            <a:r>
              <a:rPr lang="en-US" sz="1600" b="1" dirty="0">
                <a:latin typeface="Century Gothic" panose="020B0502020202020204" pitchFamily="34" charset="0"/>
              </a:rPr>
              <a:t>à</a:t>
            </a:r>
            <a:r>
              <a:rPr lang="en-US" sz="1600" dirty="0">
                <a:latin typeface="Century Gothic" panose="020B0502020202020204" pitchFamily="34" charset="0"/>
              </a:rPr>
              <a:t> changes when it is used with </a:t>
            </a:r>
            <a:r>
              <a:rPr lang="en-US" sz="1600" b="1" dirty="0">
                <a:latin typeface="Century Gothic" panose="020B0502020202020204" pitchFamily="34" charset="0"/>
              </a:rPr>
              <a:t>le</a:t>
            </a:r>
            <a:r>
              <a:rPr lang="en-US" sz="1600" dirty="0">
                <a:latin typeface="Century Gothic" panose="020B0502020202020204" pitchFamily="34" charset="0"/>
              </a:rPr>
              <a:t> or </a:t>
            </a:r>
            <a:r>
              <a:rPr lang="en-US" sz="1600" b="1" dirty="0">
                <a:latin typeface="Century Gothic" panose="020B0502020202020204" pitchFamily="34" charset="0"/>
              </a:rPr>
              <a:t>les</a:t>
            </a:r>
            <a:r>
              <a:rPr lang="en-US" sz="1600" dirty="0">
                <a:latin typeface="Century Gothic" panose="020B0502020202020204" pitchFamily="34" charset="0"/>
              </a:rPr>
              <a:t>:</a:t>
            </a:r>
          </a:p>
        </p:txBody>
      </p:sp>
      <p:sp>
        <p:nvSpPr>
          <p:cNvPr id="4" name="TextBox 3">
            <a:extLst>
              <a:ext uri="{FF2B5EF4-FFF2-40B4-BE49-F238E27FC236}">
                <a16:creationId xmlns:a16="http://schemas.microsoft.com/office/drawing/2014/main" id="{7F3F778A-CA4D-42C5-A446-7262F1E2F4FC}"/>
              </a:ext>
            </a:extLst>
          </p:cNvPr>
          <p:cNvSpPr txBox="1"/>
          <p:nvPr/>
        </p:nvSpPr>
        <p:spPr>
          <a:xfrm>
            <a:off x="86389" y="483792"/>
            <a:ext cx="1371600" cy="584775"/>
          </a:xfrm>
          <a:prstGeom prst="rect">
            <a:avLst/>
          </a:prstGeom>
          <a:noFill/>
        </p:spPr>
        <p:txBody>
          <a:bodyPr wrap="square">
            <a:spAutoFit/>
          </a:bodyPr>
          <a:lstStyle/>
          <a:p>
            <a:r>
              <a:rPr lang="en-US" sz="1600" b="1" dirty="0">
                <a:latin typeface="Century Gothic" panose="020B0502020202020204" pitchFamily="34" charset="0"/>
              </a:rPr>
              <a:t>Je </a:t>
            </a:r>
            <a:r>
              <a:rPr lang="en-US" sz="1600" b="1" dirty="0" err="1">
                <a:latin typeface="Century Gothic" panose="020B0502020202020204" pitchFamily="34" charset="0"/>
              </a:rPr>
              <a:t>pense</a:t>
            </a:r>
            <a:r>
              <a:rPr lang="en-US" sz="1600" b="1" dirty="0">
                <a:latin typeface="Century Gothic" panose="020B0502020202020204" pitchFamily="34" charset="0"/>
              </a:rPr>
              <a:t>…	</a:t>
            </a:r>
            <a:endParaRPr lang="fr-FR" sz="1600" b="1" dirty="0">
              <a:latin typeface="Century Gothic" panose="020B0502020202020204" pitchFamily="34" charset="0"/>
            </a:endParaRPr>
          </a:p>
        </p:txBody>
      </p:sp>
      <p:sp>
        <p:nvSpPr>
          <p:cNvPr id="5" name="TextBox 4">
            <a:extLst>
              <a:ext uri="{FF2B5EF4-FFF2-40B4-BE49-F238E27FC236}">
                <a16:creationId xmlns:a16="http://schemas.microsoft.com/office/drawing/2014/main" id="{98AA4058-7B21-476A-9266-0795503A010E}"/>
              </a:ext>
            </a:extLst>
          </p:cNvPr>
          <p:cNvSpPr txBox="1"/>
          <p:nvPr/>
        </p:nvSpPr>
        <p:spPr>
          <a:xfrm>
            <a:off x="86389" y="899290"/>
            <a:ext cx="2424378" cy="338554"/>
          </a:xfrm>
          <a:prstGeom prst="rect">
            <a:avLst/>
          </a:prstGeom>
          <a:noFill/>
        </p:spPr>
        <p:txBody>
          <a:bodyPr wrap="square">
            <a:spAutoFit/>
          </a:bodyPr>
          <a:lstStyle/>
          <a:p>
            <a:r>
              <a:rPr lang="en-US" sz="1600" dirty="0">
                <a:latin typeface="Century Gothic" panose="020B0502020202020204" pitchFamily="34" charset="0"/>
              </a:rPr>
              <a:t>I think about…</a:t>
            </a:r>
            <a:endParaRPr lang="fr-FR" sz="1600" dirty="0">
              <a:latin typeface="Century Gothic" panose="020B0502020202020204" pitchFamily="34" charset="0"/>
            </a:endParaRPr>
          </a:p>
        </p:txBody>
      </p:sp>
      <p:sp>
        <p:nvSpPr>
          <p:cNvPr id="6" name="TextBox 5">
            <a:extLst>
              <a:ext uri="{FF2B5EF4-FFF2-40B4-BE49-F238E27FC236}">
                <a16:creationId xmlns:a16="http://schemas.microsoft.com/office/drawing/2014/main" id="{0537F1E2-4747-40DA-ABDF-ECE06B282856}"/>
              </a:ext>
            </a:extLst>
          </p:cNvPr>
          <p:cNvSpPr txBox="1"/>
          <p:nvPr/>
        </p:nvSpPr>
        <p:spPr>
          <a:xfrm>
            <a:off x="1772313" y="487027"/>
            <a:ext cx="2408928" cy="338554"/>
          </a:xfrm>
          <a:prstGeom prst="rect">
            <a:avLst/>
          </a:prstGeom>
          <a:noFill/>
        </p:spPr>
        <p:txBody>
          <a:bodyPr wrap="square">
            <a:spAutoFit/>
          </a:bodyPr>
          <a:lstStyle/>
          <a:p>
            <a:r>
              <a:rPr lang="en-US" sz="1600" b="1" dirty="0">
                <a:latin typeface="Century Gothic" panose="020B0502020202020204" pitchFamily="34" charset="0"/>
              </a:rPr>
              <a:t>au </a:t>
            </a:r>
            <a:r>
              <a:rPr lang="en-US" sz="1600" b="1" dirty="0" err="1">
                <a:latin typeface="Century Gothic" panose="020B0502020202020204" pitchFamily="34" charset="0"/>
              </a:rPr>
              <a:t>printemps</a:t>
            </a:r>
            <a:endParaRPr lang="fr-FR" sz="1600" b="1" dirty="0">
              <a:latin typeface="Century Gothic" panose="020B0502020202020204" pitchFamily="34" charset="0"/>
            </a:endParaRPr>
          </a:p>
        </p:txBody>
      </p:sp>
      <p:sp>
        <p:nvSpPr>
          <p:cNvPr id="15" name="TextBox 14">
            <a:extLst>
              <a:ext uri="{FF2B5EF4-FFF2-40B4-BE49-F238E27FC236}">
                <a16:creationId xmlns:a16="http://schemas.microsoft.com/office/drawing/2014/main" id="{82ED0551-B555-435C-B163-9DDEA373D543}"/>
              </a:ext>
            </a:extLst>
          </p:cNvPr>
          <p:cNvSpPr txBox="1"/>
          <p:nvPr/>
        </p:nvSpPr>
        <p:spPr>
          <a:xfrm>
            <a:off x="1800535" y="887839"/>
            <a:ext cx="1661536" cy="338554"/>
          </a:xfrm>
          <a:prstGeom prst="rect">
            <a:avLst/>
          </a:prstGeom>
          <a:noFill/>
        </p:spPr>
        <p:txBody>
          <a:bodyPr wrap="square">
            <a:spAutoFit/>
          </a:bodyPr>
          <a:lstStyle/>
          <a:p>
            <a:r>
              <a:rPr lang="en-US" sz="1600" dirty="0">
                <a:latin typeface="Century Gothic" panose="020B0502020202020204" pitchFamily="34" charset="0"/>
              </a:rPr>
              <a:t>the spring</a:t>
            </a:r>
            <a:endParaRPr lang="fr-FR" sz="1600" dirty="0">
              <a:latin typeface="Century Gothic" panose="020B0502020202020204" pitchFamily="34" charset="0"/>
            </a:endParaRPr>
          </a:p>
        </p:txBody>
      </p:sp>
      <p:sp>
        <p:nvSpPr>
          <p:cNvPr id="7" name="TextBox 6">
            <a:extLst>
              <a:ext uri="{FF2B5EF4-FFF2-40B4-BE49-F238E27FC236}">
                <a16:creationId xmlns:a16="http://schemas.microsoft.com/office/drawing/2014/main" id="{DE8ACC95-DD7E-49C6-A085-9A2327D9AFF5}"/>
              </a:ext>
            </a:extLst>
          </p:cNvPr>
          <p:cNvSpPr txBox="1"/>
          <p:nvPr/>
        </p:nvSpPr>
        <p:spPr>
          <a:xfrm>
            <a:off x="3804617" y="466637"/>
            <a:ext cx="1497880" cy="338554"/>
          </a:xfrm>
          <a:prstGeom prst="rect">
            <a:avLst/>
          </a:prstGeom>
          <a:noFill/>
        </p:spPr>
        <p:txBody>
          <a:bodyPr wrap="square">
            <a:spAutoFit/>
          </a:bodyPr>
          <a:lstStyle/>
          <a:p>
            <a:r>
              <a:rPr lang="en-US" sz="1600" b="1" dirty="0">
                <a:latin typeface="Century Gothic" panose="020B0502020202020204" pitchFamily="34" charset="0"/>
              </a:rPr>
              <a:t>aux </a:t>
            </a:r>
            <a:r>
              <a:rPr lang="en-US" sz="1600" b="1" dirty="0" err="1">
                <a:latin typeface="Century Gothic" panose="020B0502020202020204" pitchFamily="34" charset="0"/>
              </a:rPr>
              <a:t>îles</a:t>
            </a:r>
            <a:endParaRPr lang="en-US" sz="1600" b="1" dirty="0">
              <a:latin typeface="Century Gothic" panose="020B0502020202020204" pitchFamily="34" charset="0"/>
            </a:endParaRPr>
          </a:p>
        </p:txBody>
      </p:sp>
      <p:sp>
        <p:nvSpPr>
          <p:cNvPr id="8" name="TextBox 7">
            <a:extLst>
              <a:ext uri="{FF2B5EF4-FFF2-40B4-BE49-F238E27FC236}">
                <a16:creationId xmlns:a16="http://schemas.microsoft.com/office/drawing/2014/main" id="{6FFAA0BA-0AF7-47AF-918F-B23F740B6B0C}"/>
              </a:ext>
            </a:extLst>
          </p:cNvPr>
          <p:cNvSpPr txBox="1"/>
          <p:nvPr/>
        </p:nvSpPr>
        <p:spPr>
          <a:xfrm>
            <a:off x="3804617" y="887839"/>
            <a:ext cx="1990892" cy="338554"/>
          </a:xfrm>
          <a:prstGeom prst="rect">
            <a:avLst/>
          </a:prstGeom>
          <a:noFill/>
        </p:spPr>
        <p:txBody>
          <a:bodyPr wrap="square">
            <a:spAutoFit/>
          </a:bodyPr>
          <a:lstStyle/>
          <a:p>
            <a:r>
              <a:rPr lang="en-US" sz="1600" dirty="0">
                <a:latin typeface="Century Gothic" panose="020B0502020202020204" pitchFamily="34" charset="0"/>
              </a:rPr>
              <a:t>the islands</a:t>
            </a:r>
            <a:endParaRPr lang="fr-FR" sz="1600" dirty="0">
              <a:latin typeface="Century Gothic" panose="020B0502020202020204" pitchFamily="34" charset="0"/>
            </a:endParaRPr>
          </a:p>
        </p:txBody>
      </p:sp>
      <p:sp>
        <p:nvSpPr>
          <p:cNvPr id="20" name="Title 20">
            <a:extLst>
              <a:ext uri="{FF2B5EF4-FFF2-40B4-BE49-F238E27FC236}">
                <a16:creationId xmlns:a16="http://schemas.microsoft.com/office/drawing/2014/main" id="{CA31AF70-6213-46D2-B4DE-078A4EEF93C4}"/>
              </a:ext>
            </a:extLst>
          </p:cNvPr>
          <p:cNvSpPr txBox="1">
            <a:spLocks/>
          </p:cNvSpPr>
          <p:nvPr/>
        </p:nvSpPr>
        <p:spPr bwMode="auto">
          <a:xfrm>
            <a:off x="86389" y="1397786"/>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Relative pronoun ‘qui’</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40" name="Title 39">
            <a:extLst>
              <a:ext uri="{FF2B5EF4-FFF2-40B4-BE49-F238E27FC236}">
                <a16:creationId xmlns:a16="http://schemas.microsoft.com/office/drawing/2014/main" id="{34407D09-9F59-43E9-A0CE-19F4B7306396}"/>
              </a:ext>
            </a:extLst>
          </p:cNvPr>
          <p:cNvSpPr>
            <a:spLocks noGrp="1"/>
          </p:cNvSpPr>
          <p:nvPr>
            <p:ph type="title" idx="4294967295"/>
          </p:nvPr>
        </p:nvSpPr>
        <p:spPr>
          <a:xfrm>
            <a:off x="5001289" y="1339823"/>
            <a:ext cx="1656184" cy="428400"/>
          </a:xfrm>
          <a:prstGeom prst="rect">
            <a:avLst/>
          </a:prstGeom>
          <a:solidFill>
            <a:schemeClr val="lt1"/>
          </a:solidFill>
          <a:ln w="25400" cap="flat" cmpd="sng" algn="ctr">
            <a:solidFill>
              <a:schemeClr val="tx1"/>
            </a:solidFill>
            <a:prstDash val="solid"/>
          </a:ln>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5F322B0C-832F-4B3D-B523-090FB2590526}"/>
              </a:ext>
            </a:extLst>
          </p:cNvPr>
          <p:cNvSpPr txBox="1"/>
          <p:nvPr/>
        </p:nvSpPr>
        <p:spPr>
          <a:xfrm>
            <a:off x="105440" y="1773795"/>
            <a:ext cx="6667500" cy="1077218"/>
          </a:xfrm>
          <a:prstGeom prst="rect">
            <a:avLst/>
          </a:prstGeom>
          <a:noFill/>
        </p:spPr>
        <p:txBody>
          <a:bodyPr wrap="square">
            <a:spAutoFit/>
          </a:bodyPr>
          <a:lstStyle/>
          <a:p>
            <a:r>
              <a:rPr lang="en-US" sz="1600" dirty="0">
                <a:latin typeface="Century Gothic" panose="020B0502020202020204" pitchFamily="34" charset="0"/>
              </a:rPr>
              <a:t>You already know that </a:t>
            </a:r>
            <a:r>
              <a:rPr lang="en-US" sz="1600" b="1" dirty="0">
                <a:latin typeface="Century Gothic" panose="020B0502020202020204" pitchFamily="34" charset="0"/>
              </a:rPr>
              <a:t>qui</a:t>
            </a:r>
            <a:r>
              <a:rPr lang="en-US" sz="1600" dirty="0">
                <a:latin typeface="Century Gothic" panose="020B0502020202020204" pitchFamily="34" charset="0"/>
              </a:rPr>
              <a:t> means </a:t>
            </a:r>
            <a:r>
              <a:rPr lang="en-US" sz="1600" b="1" dirty="0">
                <a:latin typeface="Century Gothic" panose="020B0502020202020204" pitchFamily="34" charset="0"/>
              </a:rPr>
              <a:t>‘who?’ </a:t>
            </a:r>
            <a:r>
              <a:rPr lang="en-US" sz="1600" dirty="0">
                <a:latin typeface="Century Gothic" panose="020B0502020202020204" pitchFamily="34" charset="0"/>
              </a:rPr>
              <a:t>in a question, but it also means </a:t>
            </a:r>
            <a:r>
              <a:rPr lang="en-US" sz="1600" b="1" dirty="0">
                <a:latin typeface="Century Gothic" panose="020B0502020202020204" pitchFamily="34" charset="0"/>
              </a:rPr>
              <a:t>‘who’, ‘which’</a:t>
            </a:r>
            <a:r>
              <a:rPr lang="en-US" sz="1600" dirty="0">
                <a:latin typeface="Century Gothic" panose="020B0502020202020204" pitchFamily="34" charset="0"/>
              </a:rPr>
              <a:t>,</a:t>
            </a:r>
            <a:r>
              <a:rPr lang="en-US" sz="1600" b="1" dirty="0">
                <a:latin typeface="Century Gothic" panose="020B0502020202020204" pitchFamily="34" charset="0"/>
              </a:rPr>
              <a:t> </a:t>
            </a:r>
            <a:r>
              <a:rPr lang="en-US" sz="1600" dirty="0">
                <a:latin typeface="Century Gothic" panose="020B0502020202020204" pitchFamily="34" charset="0"/>
              </a:rPr>
              <a:t>‘or </a:t>
            </a:r>
            <a:r>
              <a:rPr lang="en-US" sz="1600" b="1" dirty="0">
                <a:latin typeface="Century Gothic" panose="020B0502020202020204" pitchFamily="34" charset="0"/>
              </a:rPr>
              <a:t>‘that’ </a:t>
            </a:r>
            <a:r>
              <a:rPr lang="en-US" sz="1600" dirty="0">
                <a:latin typeface="Century Gothic" panose="020B0502020202020204" pitchFamily="34" charset="0"/>
              </a:rPr>
              <a:t>in the middle of a sentence. It introduces a relative clause to give more information about a noun.</a:t>
            </a:r>
          </a:p>
        </p:txBody>
      </p:sp>
      <p:sp>
        <p:nvSpPr>
          <p:cNvPr id="17" name="TextBox 16">
            <a:extLst>
              <a:ext uri="{FF2B5EF4-FFF2-40B4-BE49-F238E27FC236}">
                <a16:creationId xmlns:a16="http://schemas.microsoft.com/office/drawing/2014/main" id="{5215FA4A-5384-4F3E-83DB-25DB526EE224}"/>
              </a:ext>
            </a:extLst>
          </p:cNvPr>
          <p:cNvSpPr txBox="1"/>
          <p:nvPr/>
        </p:nvSpPr>
        <p:spPr>
          <a:xfrm>
            <a:off x="105440" y="2851012"/>
            <a:ext cx="3356631" cy="338554"/>
          </a:xfrm>
          <a:prstGeom prst="rect">
            <a:avLst/>
          </a:prstGeom>
          <a:noFill/>
        </p:spPr>
        <p:txBody>
          <a:bodyPr wrap="square">
            <a:spAutoFit/>
          </a:bodyPr>
          <a:lstStyle/>
          <a:p>
            <a:r>
              <a:rPr lang="en-US" sz="1600" b="1" dirty="0">
                <a:latin typeface="Century Gothic" panose="020B0502020202020204" pitchFamily="34" charset="0"/>
              </a:rPr>
              <a:t>le papa qui a </a:t>
            </a:r>
            <a:r>
              <a:rPr lang="en-US" sz="1600" b="1" dirty="0" err="1">
                <a:latin typeface="Century Gothic" panose="020B0502020202020204" pitchFamily="34" charset="0"/>
              </a:rPr>
              <a:t>treize</a:t>
            </a:r>
            <a:r>
              <a:rPr lang="en-US" sz="1600" b="1" dirty="0">
                <a:latin typeface="Century Gothic" panose="020B0502020202020204" pitchFamily="34" charset="0"/>
              </a:rPr>
              <a:t> instruments</a:t>
            </a:r>
            <a:endParaRPr lang="fr-FR" sz="1600" b="1" dirty="0">
              <a:latin typeface="Century Gothic" panose="020B0502020202020204" pitchFamily="34" charset="0"/>
            </a:endParaRPr>
          </a:p>
        </p:txBody>
      </p:sp>
      <p:sp>
        <p:nvSpPr>
          <p:cNvPr id="18" name="TextBox 17">
            <a:extLst>
              <a:ext uri="{FF2B5EF4-FFF2-40B4-BE49-F238E27FC236}">
                <a16:creationId xmlns:a16="http://schemas.microsoft.com/office/drawing/2014/main" id="{451ED126-1722-4343-84AF-E0E3A3E06B97}"/>
              </a:ext>
            </a:extLst>
          </p:cNvPr>
          <p:cNvSpPr txBox="1"/>
          <p:nvPr/>
        </p:nvSpPr>
        <p:spPr>
          <a:xfrm>
            <a:off x="86389" y="3142669"/>
            <a:ext cx="5813920" cy="338554"/>
          </a:xfrm>
          <a:prstGeom prst="rect">
            <a:avLst/>
          </a:prstGeom>
          <a:noFill/>
        </p:spPr>
        <p:txBody>
          <a:bodyPr wrap="square">
            <a:spAutoFit/>
          </a:bodyPr>
          <a:lstStyle/>
          <a:p>
            <a:r>
              <a:rPr lang="en-US" sz="1600" dirty="0">
                <a:latin typeface="Century Gothic" panose="020B0502020202020204" pitchFamily="34" charset="0"/>
              </a:rPr>
              <a:t>the dad </a:t>
            </a:r>
            <a:r>
              <a:rPr lang="en-US" sz="1600" b="1" dirty="0">
                <a:latin typeface="Century Gothic" panose="020B0502020202020204" pitchFamily="34" charset="0"/>
              </a:rPr>
              <a:t>who</a:t>
            </a:r>
            <a:r>
              <a:rPr lang="en-US" sz="1600" dirty="0">
                <a:latin typeface="Century Gothic" panose="020B0502020202020204" pitchFamily="34" charset="0"/>
              </a:rPr>
              <a:t> has thirteen instruments</a:t>
            </a:r>
          </a:p>
        </p:txBody>
      </p:sp>
      <p:sp>
        <p:nvSpPr>
          <p:cNvPr id="19" name="Speech Bubble: Rectangle with Corners Rounded 18">
            <a:extLst>
              <a:ext uri="{FF2B5EF4-FFF2-40B4-BE49-F238E27FC236}">
                <a16:creationId xmlns:a16="http://schemas.microsoft.com/office/drawing/2014/main" id="{1EFCA0B7-F014-4351-9529-A647EDFBF022}"/>
              </a:ext>
            </a:extLst>
          </p:cNvPr>
          <p:cNvSpPr/>
          <p:nvPr/>
        </p:nvSpPr>
        <p:spPr>
          <a:xfrm>
            <a:off x="4069547" y="2866014"/>
            <a:ext cx="2552059" cy="741651"/>
          </a:xfrm>
          <a:prstGeom prst="wedgeRoundRectCallout">
            <a:avLst>
              <a:gd name="adj1" fmla="val 24783"/>
              <a:gd name="adj2" fmla="val 72966"/>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200" dirty="0">
                <a:solidFill>
                  <a:schemeClr val="tx1"/>
                </a:solidFill>
                <a:latin typeface="Century Gothic" panose="020B0502020202020204" pitchFamily="34" charset="0"/>
              </a:rPr>
              <a:t>In English, we use who/that for people and which/that for animals and </a:t>
            </a:r>
            <a:r>
              <a:rPr lang="en-GB" sz="1200">
                <a:solidFill>
                  <a:schemeClr val="tx1"/>
                </a:solidFill>
                <a:latin typeface="Century Gothic" panose="020B0502020202020204" pitchFamily="34" charset="0"/>
              </a:rPr>
              <a:t>things.</a:t>
            </a:r>
            <a:endParaRPr lang="fr-FR" sz="1200" dirty="0">
              <a:solidFill>
                <a:schemeClr val="tx1"/>
              </a:solidFill>
              <a:latin typeface="Century Gothic" panose="020B0502020202020204" pitchFamily="34" charset="0"/>
            </a:endParaRPr>
          </a:p>
        </p:txBody>
      </p:sp>
      <p:sp>
        <p:nvSpPr>
          <p:cNvPr id="37" name="TextBox 36">
            <a:extLst>
              <a:ext uri="{FF2B5EF4-FFF2-40B4-BE49-F238E27FC236}">
                <a16:creationId xmlns:a16="http://schemas.microsoft.com/office/drawing/2014/main" id="{5215FA4A-5384-4F3E-83DB-25DB526EE224}"/>
              </a:ext>
            </a:extLst>
          </p:cNvPr>
          <p:cNvSpPr txBox="1"/>
          <p:nvPr/>
        </p:nvSpPr>
        <p:spPr>
          <a:xfrm>
            <a:off x="124491" y="3524945"/>
            <a:ext cx="3356631" cy="338554"/>
          </a:xfrm>
          <a:prstGeom prst="rect">
            <a:avLst/>
          </a:prstGeom>
          <a:noFill/>
        </p:spPr>
        <p:txBody>
          <a:bodyPr wrap="square">
            <a:spAutoFit/>
          </a:bodyPr>
          <a:lstStyle/>
          <a:p>
            <a:r>
              <a:rPr lang="en-US" sz="1600" b="1" dirty="0">
                <a:latin typeface="Century Gothic" panose="020B0502020202020204" pitchFamily="34" charset="0"/>
              </a:rPr>
              <a:t>le bus qui descend la rue</a:t>
            </a:r>
            <a:endParaRPr lang="fr-FR" sz="1600" b="1" dirty="0">
              <a:latin typeface="Century Gothic" panose="020B0502020202020204" pitchFamily="34" charset="0"/>
            </a:endParaRPr>
          </a:p>
        </p:txBody>
      </p:sp>
      <p:sp>
        <p:nvSpPr>
          <p:cNvPr id="38" name="TextBox 37">
            <a:extLst>
              <a:ext uri="{FF2B5EF4-FFF2-40B4-BE49-F238E27FC236}">
                <a16:creationId xmlns:a16="http://schemas.microsoft.com/office/drawing/2014/main" id="{451ED126-1722-4343-84AF-E0E3A3E06B97}"/>
              </a:ext>
            </a:extLst>
          </p:cNvPr>
          <p:cNvSpPr txBox="1"/>
          <p:nvPr/>
        </p:nvSpPr>
        <p:spPr>
          <a:xfrm>
            <a:off x="105440" y="3816602"/>
            <a:ext cx="5813920" cy="338554"/>
          </a:xfrm>
          <a:prstGeom prst="rect">
            <a:avLst/>
          </a:prstGeom>
          <a:noFill/>
        </p:spPr>
        <p:txBody>
          <a:bodyPr wrap="square">
            <a:spAutoFit/>
          </a:bodyPr>
          <a:lstStyle/>
          <a:p>
            <a:r>
              <a:rPr lang="en-US" sz="1600" dirty="0">
                <a:latin typeface="Century Gothic" panose="020B0502020202020204" pitchFamily="34" charset="0"/>
              </a:rPr>
              <a:t>the bus </a:t>
            </a:r>
            <a:r>
              <a:rPr lang="en-US" sz="1600" b="1" dirty="0">
                <a:latin typeface="Century Gothic" panose="020B0502020202020204" pitchFamily="34" charset="0"/>
              </a:rPr>
              <a:t>that</a:t>
            </a:r>
            <a:r>
              <a:rPr lang="en-US" sz="1600" dirty="0">
                <a:latin typeface="Century Gothic" panose="020B0502020202020204" pitchFamily="34" charset="0"/>
              </a:rPr>
              <a:t> goes down the street</a:t>
            </a:r>
          </a:p>
        </p:txBody>
      </p:sp>
      <p:sp>
        <p:nvSpPr>
          <p:cNvPr id="21" name="Title 20">
            <a:extLst>
              <a:ext uri="{FF2B5EF4-FFF2-40B4-BE49-F238E27FC236}">
                <a16:creationId xmlns:a16="http://schemas.microsoft.com/office/drawing/2014/main" id="{BE5A22FC-7688-4429-8620-AEC40370FD3D}"/>
              </a:ext>
            </a:extLst>
          </p:cNvPr>
          <p:cNvSpPr txBox="1">
            <a:spLocks/>
          </p:cNvSpPr>
          <p:nvPr/>
        </p:nvSpPr>
        <p:spPr bwMode="auto">
          <a:xfrm>
            <a:off x="113015" y="4284995"/>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Verbs like </a:t>
            </a:r>
            <a:r>
              <a:rPr kumimoji="0" lang="en-GB" sz="1800" b="1" i="0" u="none" strike="noStrike" kern="0" cap="none" spc="0" normalizeH="0" baseline="0" noProof="0" dirty="0" err="1">
                <a:ln>
                  <a:noFill/>
                </a:ln>
                <a:solidFill>
                  <a:srgbClr val="000000"/>
                </a:solidFill>
                <a:effectLst/>
                <a:uLnTx/>
                <a:uFillTx/>
                <a:latin typeface="Century Gothic" panose="020B0502020202020204" pitchFamily="34" charset="0"/>
                <a:ea typeface="+mj-ea"/>
                <a:cs typeface="Calibri" panose="020F0502020204030204" pitchFamily="34" charset="0"/>
              </a:rPr>
              <a:t>écrire</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41" name="Rectangle 40">
            <a:extLst>
              <a:ext uri="{FF2B5EF4-FFF2-40B4-BE49-F238E27FC236}">
                <a16:creationId xmlns:a16="http://schemas.microsoft.com/office/drawing/2014/main" id="{CF3D98F7-71C9-41F3-AA86-B75C88013892}"/>
              </a:ext>
            </a:extLst>
          </p:cNvPr>
          <p:cNvSpPr/>
          <p:nvPr/>
        </p:nvSpPr>
        <p:spPr>
          <a:xfrm>
            <a:off x="4965422" y="4233859"/>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B99536B9-313E-4EA1-847B-E442E803F253}"/>
              </a:ext>
            </a:extLst>
          </p:cNvPr>
          <p:cNvSpPr txBox="1"/>
          <p:nvPr/>
        </p:nvSpPr>
        <p:spPr>
          <a:xfrm>
            <a:off x="143589" y="4736951"/>
            <a:ext cx="851907" cy="350350"/>
          </a:xfrm>
          <a:prstGeom prst="rect">
            <a:avLst/>
          </a:prstGeom>
          <a:noFill/>
        </p:spPr>
        <p:txBody>
          <a:bodyPr wrap="square">
            <a:spAutoFit/>
          </a:bodyPr>
          <a:lstStyle/>
          <a:p>
            <a:r>
              <a:rPr lang="en-US" sz="1600" b="1" dirty="0" err="1">
                <a:latin typeface="Century Gothic" panose="020B0502020202020204" pitchFamily="34" charset="0"/>
              </a:rPr>
              <a:t>j’écris</a:t>
            </a:r>
            <a:endParaRPr lang="en-US" sz="1600" b="1" dirty="0">
              <a:latin typeface="Century Gothic" panose="020B0502020202020204" pitchFamily="34" charset="0"/>
            </a:endParaRPr>
          </a:p>
        </p:txBody>
      </p:sp>
      <p:sp>
        <p:nvSpPr>
          <p:cNvPr id="25" name="TextBox 24">
            <a:extLst>
              <a:ext uri="{FF2B5EF4-FFF2-40B4-BE49-F238E27FC236}">
                <a16:creationId xmlns:a16="http://schemas.microsoft.com/office/drawing/2014/main" id="{C62C7230-7CB5-4A66-A18A-4C78384AF83D}"/>
              </a:ext>
            </a:extLst>
          </p:cNvPr>
          <p:cNvSpPr txBox="1"/>
          <p:nvPr/>
        </p:nvSpPr>
        <p:spPr>
          <a:xfrm>
            <a:off x="143589" y="5133549"/>
            <a:ext cx="851907" cy="350350"/>
          </a:xfrm>
          <a:prstGeom prst="rect">
            <a:avLst/>
          </a:prstGeom>
          <a:noFill/>
        </p:spPr>
        <p:txBody>
          <a:bodyPr wrap="square">
            <a:spAutoFit/>
          </a:bodyPr>
          <a:lstStyle/>
          <a:p>
            <a:r>
              <a:rPr lang="en-US" sz="1600" dirty="0">
                <a:latin typeface="Century Gothic" panose="020B0502020202020204" pitchFamily="34" charset="0"/>
              </a:rPr>
              <a:t>I write</a:t>
            </a:r>
          </a:p>
        </p:txBody>
      </p:sp>
      <p:sp>
        <p:nvSpPr>
          <p:cNvPr id="23" name="TextBox 22">
            <a:extLst>
              <a:ext uri="{FF2B5EF4-FFF2-40B4-BE49-F238E27FC236}">
                <a16:creationId xmlns:a16="http://schemas.microsoft.com/office/drawing/2014/main" id="{C71065F7-95B1-4FF6-82BF-C6A9011A3337}"/>
              </a:ext>
            </a:extLst>
          </p:cNvPr>
          <p:cNvSpPr txBox="1"/>
          <p:nvPr/>
        </p:nvSpPr>
        <p:spPr>
          <a:xfrm>
            <a:off x="1795242" y="4736951"/>
            <a:ext cx="1081440" cy="338554"/>
          </a:xfrm>
          <a:prstGeom prst="rect">
            <a:avLst/>
          </a:prstGeom>
          <a:noFill/>
        </p:spPr>
        <p:txBody>
          <a:bodyPr wrap="square">
            <a:spAutoFit/>
          </a:bodyPr>
          <a:lstStyle/>
          <a:p>
            <a:r>
              <a:rPr lang="en-US" sz="1600" b="1" dirty="0" err="1">
                <a:latin typeface="Century Gothic" panose="020B0502020202020204" pitchFamily="34" charset="0"/>
              </a:rPr>
              <a:t>tu</a:t>
            </a:r>
            <a:r>
              <a:rPr lang="en-US" sz="1600" b="1" dirty="0">
                <a:latin typeface="Century Gothic" panose="020B0502020202020204" pitchFamily="34" charset="0"/>
              </a:rPr>
              <a:t> </a:t>
            </a:r>
            <a:r>
              <a:rPr lang="en-US" sz="1600" b="1" dirty="0" err="1">
                <a:latin typeface="Century Gothic" panose="020B0502020202020204" pitchFamily="34" charset="0"/>
              </a:rPr>
              <a:t>écris</a:t>
            </a:r>
            <a:endParaRPr lang="en-US" sz="1600" b="1" dirty="0">
              <a:latin typeface="Century Gothic" panose="020B0502020202020204" pitchFamily="34" charset="0"/>
            </a:endParaRPr>
          </a:p>
        </p:txBody>
      </p:sp>
      <p:sp>
        <p:nvSpPr>
          <p:cNvPr id="26" name="TextBox 25">
            <a:extLst>
              <a:ext uri="{FF2B5EF4-FFF2-40B4-BE49-F238E27FC236}">
                <a16:creationId xmlns:a16="http://schemas.microsoft.com/office/drawing/2014/main" id="{7ABBACAF-C318-400F-B563-442437ED73B8}"/>
              </a:ext>
            </a:extLst>
          </p:cNvPr>
          <p:cNvSpPr txBox="1"/>
          <p:nvPr/>
        </p:nvSpPr>
        <p:spPr>
          <a:xfrm>
            <a:off x="1795242" y="5133549"/>
            <a:ext cx="1901057" cy="338554"/>
          </a:xfrm>
          <a:prstGeom prst="rect">
            <a:avLst/>
          </a:prstGeom>
          <a:noFill/>
        </p:spPr>
        <p:txBody>
          <a:bodyPr wrap="square">
            <a:spAutoFit/>
          </a:bodyPr>
          <a:lstStyle/>
          <a:p>
            <a:r>
              <a:rPr lang="en-US" sz="1600" dirty="0">
                <a:latin typeface="Century Gothic" panose="020B0502020202020204" pitchFamily="34" charset="0"/>
              </a:rPr>
              <a:t>you [sing.] write</a:t>
            </a:r>
          </a:p>
        </p:txBody>
      </p:sp>
      <p:sp>
        <p:nvSpPr>
          <p:cNvPr id="24" name="TextBox 23">
            <a:extLst>
              <a:ext uri="{FF2B5EF4-FFF2-40B4-BE49-F238E27FC236}">
                <a16:creationId xmlns:a16="http://schemas.microsoft.com/office/drawing/2014/main" id="{299A805C-DA1C-4968-9B58-AB1B2D242553}"/>
              </a:ext>
            </a:extLst>
          </p:cNvPr>
          <p:cNvSpPr txBox="1"/>
          <p:nvPr/>
        </p:nvSpPr>
        <p:spPr>
          <a:xfrm>
            <a:off x="3702297" y="4736951"/>
            <a:ext cx="1600200" cy="338554"/>
          </a:xfrm>
          <a:prstGeom prst="rect">
            <a:avLst/>
          </a:prstGeom>
          <a:noFill/>
        </p:spPr>
        <p:txBody>
          <a:bodyPr wrap="square">
            <a:spAutoFit/>
          </a:bodyPr>
          <a:lstStyle/>
          <a:p>
            <a:r>
              <a:rPr lang="en-US" sz="1600" b="1" dirty="0">
                <a:latin typeface="Century Gothic" panose="020B0502020202020204" pitchFamily="34" charset="0"/>
              </a:rPr>
              <a:t>il/</a:t>
            </a:r>
            <a:r>
              <a:rPr lang="en-US" sz="1600" b="1" dirty="0" err="1">
                <a:latin typeface="Century Gothic" panose="020B0502020202020204" pitchFamily="34" charset="0"/>
              </a:rPr>
              <a:t>elle</a:t>
            </a:r>
            <a:r>
              <a:rPr lang="en-US" sz="1600" b="1" dirty="0">
                <a:latin typeface="Century Gothic" panose="020B0502020202020204" pitchFamily="34" charset="0"/>
              </a:rPr>
              <a:t>/on </a:t>
            </a:r>
            <a:r>
              <a:rPr lang="en-US" sz="1600" b="1" dirty="0" err="1">
                <a:latin typeface="Century Gothic" panose="020B0502020202020204" pitchFamily="34" charset="0"/>
              </a:rPr>
              <a:t>écrit</a:t>
            </a:r>
            <a:endParaRPr lang="en-US" sz="1600" b="1" dirty="0">
              <a:latin typeface="Century Gothic" panose="020B0502020202020204" pitchFamily="34" charset="0"/>
            </a:endParaRPr>
          </a:p>
        </p:txBody>
      </p:sp>
      <p:sp>
        <p:nvSpPr>
          <p:cNvPr id="27" name="TextBox 26">
            <a:extLst>
              <a:ext uri="{FF2B5EF4-FFF2-40B4-BE49-F238E27FC236}">
                <a16:creationId xmlns:a16="http://schemas.microsoft.com/office/drawing/2014/main" id="{17CBE757-170E-4B95-9BB3-B3DC24665667}"/>
              </a:ext>
            </a:extLst>
          </p:cNvPr>
          <p:cNvSpPr txBox="1"/>
          <p:nvPr/>
        </p:nvSpPr>
        <p:spPr>
          <a:xfrm>
            <a:off x="3696299" y="5131201"/>
            <a:ext cx="2991748" cy="338554"/>
          </a:xfrm>
          <a:prstGeom prst="rect">
            <a:avLst/>
          </a:prstGeom>
          <a:noFill/>
        </p:spPr>
        <p:txBody>
          <a:bodyPr wrap="square">
            <a:spAutoFit/>
          </a:bodyPr>
          <a:lstStyle/>
          <a:p>
            <a:r>
              <a:rPr lang="en-US" sz="1600" dirty="0">
                <a:latin typeface="Century Gothic" panose="020B0502020202020204" pitchFamily="34" charset="0"/>
              </a:rPr>
              <a:t>he/she/one writes, we write</a:t>
            </a:r>
          </a:p>
        </p:txBody>
      </p:sp>
      <p:sp>
        <p:nvSpPr>
          <p:cNvPr id="28" name="TextBox 27">
            <a:extLst>
              <a:ext uri="{FF2B5EF4-FFF2-40B4-BE49-F238E27FC236}">
                <a16:creationId xmlns:a16="http://schemas.microsoft.com/office/drawing/2014/main" id="{1E54AE71-E200-4C33-8D62-481A3C9633EA}"/>
              </a:ext>
            </a:extLst>
          </p:cNvPr>
          <p:cNvSpPr txBox="1"/>
          <p:nvPr/>
        </p:nvSpPr>
        <p:spPr>
          <a:xfrm>
            <a:off x="143589" y="5532558"/>
            <a:ext cx="1546622" cy="338554"/>
          </a:xfrm>
          <a:prstGeom prst="rect">
            <a:avLst/>
          </a:prstGeom>
          <a:noFill/>
        </p:spPr>
        <p:txBody>
          <a:bodyPr wrap="square">
            <a:spAutoFit/>
          </a:bodyPr>
          <a:lstStyle/>
          <a:p>
            <a:r>
              <a:rPr lang="en-US" sz="1600" b="1" dirty="0">
                <a:latin typeface="Century Gothic" panose="020B0502020202020204" pitchFamily="34" charset="0"/>
              </a:rPr>
              <a:t>nous </a:t>
            </a:r>
            <a:r>
              <a:rPr lang="en-US" sz="1600" b="1" dirty="0" err="1">
                <a:latin typeface="Century Gothic" panose="020B0502020202020204" pitchFamily="34" charset="0"/>
              </a:rPr>
              <a:t>écrivons</a:t>
            </a:r>
            <a:endParaRPr lang="en-US" sz="1600" b="1" dirty="0">
              <a:latin typeface="Century Gothic" panose="020B0502020202020204" pitchFamily="34" charset="0"/>
            </a:endParaRPr>
          </a:p>
        </p:txBody>
      </p:sp>
      <p:sp>
        <p:nvSpPr>
          <p:cNvPr id="31" name="TextBox 30">
            <a:extLst>
              <a:ext uri="{FF2B5EF4-FFF2-40B4-BE49-F238E27FC236}">
                <a16:creationId xmlns:a16="http://schemas.microsoft.com/office/drawing/2014/main" id="{BE5E42EF-E5F6-4BAA-A234-A5BD055F803B}"/>
              </a:ext>
            </a:extLst>
          </p:cNvPr>
          <p:cNvSpPr txBox="1"/>
          <p:nvPr/>
        </p:nvSpPr>
        <p:spPr>
          <a:xfrm>
            <a:off x="143589" y="5929156"/>
            <a:ext cx="1309107" cy="338554"/>
          </a:xfrm>
          <a:prstGeom prst="rect">
            <a:avLst/>
          </a:prstGeom>
          <a:noFill/>
        </p:spPr>
        <p:txBody>
          <a:bodyPr wrap="square">
            <a:spAutoFit/>
          </a:bodyPr>
          <a:lstStyle/>
          <a:p>
            <a:r>
              <a:rPr lang="en-US" sz="1600" dirty="0">
                <a:latin typeface="Century Gothic" panose="020B0502020202020204" pitchFamily="34" charset="0"/>
              </a:rPr>
              <a:t>we write</a:t>
            </a:r>
          </a:p>
        </p:txBody>
      </p:sp>
      <p:sp>
        <p:nvSpPr>
          <p:cNvPr id="29" name="TextBox 28">
            <a:extLst>
              <a:ext uri="{FF2B5EF4-FFF2-40B4-BE49-F238E27FC236}">
                <a16:creationId xmlns:a16="http://schemas.microsoft.com/office/drawing/2014/main" id="{8B7A825A-4967-4400-B544-ABEDF9AAA79D}"/>
              </a:ext>
            </a:extLst>
          </p:cNvPr>
          <p:cNvSpPr txBox="1"/>
          <p:nvPr/>
        </p:nvSpPr>
        <p:spPr>
          <a:xfrm>
            <a:off x="1795241" y="5532558"/>
            <a:ext cx="1546621" cy="338554"/>
          </a:xfrm>
          <a:prstGeom prst="rect">
            <a:avLst/>
          </a:prstGeom>
          <a:noFill/>
        </p:spPr>
        <p:txBody>
          <a:bodyPr wrap="square">
            <a:spAutoFit/>
          </a:bodyPr>
          <a:lstStyle/>
          <a:p>
            <a:r>
              <a:rPr lang="en-US" sz="1600" b="1" dirty="0" err="1">
                <a:latin typeface="Century Gothic" panose="020B0502020202020204" pitchFamily="34" charset="0"/>
              </a:rPr>
              <a:t>vous</a:t>
            </a:r>
            <a:r>
              <a:rPr lang="en-US" sz="1600" b="1" dirty="0">
                <a:latin typeface="Century Gothic" panose="020B0502020202020204" pitchFamily="34" charset="0"/>
              </a:rPr>
              <a:t> </a:t>
            </a:r>
            <a:r>
              <a:rPr lang="en-US" sz="1600" b="1" dirty="0" err="1">
                <a:latin typeface="Century Gothic" panose="020B0502020202020204" pitchFamily="34" charset="0"/>
              </a:rPr>
              <a:t>écrivez</a:t>
            </a:r>
            <a:endParaRPr lang="en-US" sz="1600" b="1" dirty="0">
              <a:latin typeface="Century Gothic" panose="020B0502020202020204" pitchFamily="34" charset="0"/>
            </a:endParaRPr>
          </a:p>
        </p:txBody>
      </p:sp>
      <p:sp>
        <p:nvSpPr>
          <p:cNvPr id="32" name="TextBox 31">
            <a:extLst>
              <a:ext uri="{FF2B5EF4-FFF2-40B4-BE49-F238E27FC236}">
                <a16:creationId xmlns:a16="http://schemas.microsoft.com/office/drawing/2014/main" id="{9B6266EB-75EF-408B-9B9E-08A1B4880B86}"/>
              </a:ext>
            </a:extLst>
          </p:cNvPr>
          <p:cNvSpPr txBox="1"/>
          <p:nvPr/>
        </p:nvSpPr>
        <p:spPr>
          <a:xfrm>
            <a:off x="1795242" y="5929156"/>
            <a:ext cx="2093212" cy="338554"/>
          </a:xfrm>
          <a:prstGeom prst="rect">
            <a:avLst/>
          </a:prstGeom>
          <a:noFill/>
        </p:spPr>
        <p:txBody>
          <a:bodyPr wrap="square">
            <a:spAutoFit/>
          </a:bodyPr>
          <a:lstStyle/>
          <a:p>
            <a:r>
              <a:rPr lang="en-US" sz="1600" dirty="0">
                <a:latin typeface="Century Gothic" panose="020B0502020202020204" pitchFamily="34" charset="0"/>
              </a:rPr>
              <a:t>you [pl./</a:t>
            </a:r>
            <a:r>
              <a:rPr lang="en-US" sz="1600" dirty="0" err="1">
                <a:latin typeface="Century Gothic" panose="020B0502020202020204" pitchFamily="34" charset="0"/>
              </a:rPr>
              <a:t>fml</a:t>
            </a:r>
            <a:r>
              <a:rPr lang="en-US" sz="1600" dirty="0">
                <a:latin typeface="Century Gothic" panose="020B0502020202020204" pitchFamily="34" charset="0"/>
              </a:rPr>
              <a:t>.] write</a:t>
            </a:r>
          </a:p>
        </p:txBody>
      </p:sp>
      <p:sp>
        <p:nvSpPr>
          <p:cNvPr id="30" name="TextBox 29">
            <a:extLst>
              <a:ext uri="{FF2B5EF4-FFF2-40B4-BE49-F238E27FC236}">
                <a16:creationId xmlns:a16="http://schemas.microsoft.com/office/drawing/2014/main" id="{9AEC0010-24E5-49F0-AF50-B35FEAFED96C}"/>
              </a:ext>
            </a:extLst>
          </p:cNvPr>
          <p:cNvSpPr txBox="1"/>
          <p:nvPr/>
        </p:nvSpPr>
        <p:spPr>
          <a:xfrm>
            <a:off x="3697004" y="5490399"/>
            <a:ext cx="2093212" cy="338554"/>
          </a:xfrm>
          <a:prstGeom prst="rect">
            <a:avLst/>
          </a:prstGeom>
          <a:noFill/>
        </p:spPr>
        <p:txBody>
          <a:bodyPr wrap="square">
            <a:spAutoFit/>
          </a:bodyPr>
          <a:lstStyle/>
          <a:p>
            <a:r>
              <a:rPr lang="en-US" sz="1600" b="1" dirty="0" err="1">
                <a:latin typeface="Century Gothic" panose="020B0502020202020204" pitchFamily="34" charset="0"/>
              </a:rPr>
              <a:t>ils</a:t>
            </a:r>
            <a:r>
              <a:rPr lang="en-US" sz="1600" b="1" dirty="0">
                <a:latin typeface="Century Gothic" panose="020B0502020202020204" pitchFamily="34" charset="0"/>
              </a:rPr>
              <a:t>/</a:t>
            </a:r>
            <a:r>
              <a:rPr lang="en-US" sz="1600" b="1" dirty="0" err="1">
                <a:latin typeface="Century Gothic" panose="020B0502020202020204" pitchFamily="34" charset="0"/>
              </a:rPr>
              <a:t>elles</a:t>
            </a:r>
            <a:r>
              <a:rPr lang="en-US" sz="1600" b="1" dirty="0">
                <a:latin typeface="Century Gothic" panose="020B0502020202020204" pitchFamily="34" charset="0"/>
              </a:rPr>
              <a:t> </a:t>
            </a:r>
            <a:r>
              <a:rPr lang="en-US" sz="1600" b="1" dirty="0" err="1">
                <a:latin typeface="Century Gothic" panose="020B0502020202020204" pitchFamily="34" charset="0"/>
              </a:rPr>
              <a:t>écrivent</a:t>
            </a:r>
            <a:endParaRPr lang="en-US" sz="1600" b="1" dirty="0">
              <a:latin typeface="Century Gothic" panose="020B0502020202020204" pitchFamily="34" charset="0"/>
            </a:endParaRPr>
          </a:p>
        </p:txBody>
      </p:sp>
      <p:sp>
        <p:nvSpPr>
          <p:cNvPr id="33" name="TextBox 32">
            <a:extLst>
              <a:ext uri="{FF2B5EF4-FFF2-40B4-BE49-F238E27FC236}">
                <a16:creationId xmlns:a16="http://schemas.microsoft.com/office/drawing/2014/main" id="{D370E07A-799D-4A0B-A4CF-78F1925AB9C4}"/>
              </a:ext>
            </a:extLst>
          </p:cNvPr>
          <p:cNvSpPr txBox="1"/>
          <p:nvPr/>
        </p:nvSpPr>
        <p:spPr>
          <a:xfrm>
            <a:off x="3696299" y="5891515"/>
            <a:ext cx="2991748" cy="338554"/>
          </a:xfrm>
          <a:prstGeom prst="rect">
            <a:avLst/>
          </a:prstGeom>
          <a:noFill/>
        </p:spPr>
        <p:txBody>
          <a:bodyPr wrap="square">
            <a:spAutoFit/>
          </a:bodyPr>
          <a:lstStyle/>
          <a:p>
            <a:r>
              <a:rPr lang="en-US" sz="1600" dirty="0">
                <a:latin typeface="Century Gothic" panose="020B0502020202020204" pitchFamily="34" charset="0"/>
              </a:rPr>
              <a:t>they write</a:t>
            </a:r>
          </a:p>
        </p:txBody>
      </p:sp>
      <p:sp>
        <p:nvSpPr>
          <p:cNvPr id="42" name="Rectangle 41" descr="Grey box surrounding the text">
            <a:extLst>
              <a:ext uri="{FF2B5EF4-FFF2-40B4-BE49-F238E27FC236}">
                <a16:creationId xmlns:a16="http://schemas.microsoft.com/office/drawing/2014/main" id="{A02BBCB0-C02A-4B73-B772-E9D8027C8CCD}"/>
              </a:ext>
            </a:extLst>
          </p:cNvPr>
          <p:cNvSpPr/>
          <p:nvPr/>
        </p:nvSpPr>
        <p:spPr>
          <a:xfrm>
            <a:off x="208747" y="6443044"/>
            <a:ext cx="5755968"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Talking about what you do in your free time</a:t>
            </a:r>
          </a:p>
        </p:txBody>
      </p:sp>
      <p:sp>
        <p:nvSpPr>
          <p:cNvPr id="35" name="Rectangle 34">
            <a:extLst>
              <a:ext uri="{FF2B5EF4-FFF2-40B4-BE49-F238E27FC236}">
                <a16:creationId xmlns:a16="http://schemas.microsoft.com/office/drawing/2014/main" id="{2DBBAFB6-B68C-44CC-BB85-EC3E359955B3}"/>
              </a:ext>
            </a:extLst>
          </p:cNvPr>
          <p:cNvSpPr/>
          <p:nvPr/>
        </p:nvSpPr>
        <p:spPr>
          <a:xfrm>
            <a:off x="3030982" y="7194250"/>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dirty="0">
                <a:solidFill>
                  <a:srgbClr val="000000"/>
                </a:solidFill>
                <a:latin typeface="Century Gothic" panose="020B0502020202020204" pitchFamily="34" charset="0"/>
              </a:rPr>
              <a:t>Vocabulaire</a:t>
            </a:r>
          </a:p>
        </p:txBody>
      </p:sp>
      <p:sp>
        <p:nvSpPr>
          <p:cNvPr id="36" name="Rounded Rectangle 25">
            <a:extLst>
              <a:ext uri="{FF2B5EF4-FFF2-40B4-BE49-F238E27FC236}">
                <a16:creationId xmlns:a16="http://schemas.microsoft.com/office/drawing/2014/main" id="{977D8CE1-D495-4D82-B19B-CDE80971E7F9}"/>
              </a:ext>
            </a:extLst>
          </p:cNvPr>
          <p:cNvSpPr/>
          <p:nvPr/>
        </p:nvSpPr>
        <p:spPr>
          <a:xfrm>
            <a:off x="169953" y="7119757"/>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Y7 &amp; Y8 vocab 7/13</a:t>
            </a:r>
            <a:endParaRPr kumimoji="0" lang="en-GB" sz="1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34" name="Picture 33" descr="qr code for vocabulary">
            <a:extLst>
              <a:ext uri="{FF2B5EF4-FFF2-40B4-BE49-F238E27FC236}">
                <a16:creationId xmlns:a16="http://schemas.microsoft.com/office/drawing/2014/main" id="{7D4A2E1B-1BF2-48A5-A7A8-A619638DF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015" y="7157117"/>
            <a:ext cx="893927" cy="893927"/>
          </a:xfrm>
          <a:prstGeom prst="rect">
            <a:avLst/>
          </a:prstGeom>
        </p:spPr>
      </p:pic>
      <p:sp>
        <p:nvSpPr>
          <p:cNvPr id="39"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49</a:t>
            </a:r>
          </a:p>
        </p:txBody>
      </p:sp>
      <p:pic>
        <p:nvPicPr>
          <p:cNvPr id="9" name="Picture 8">
            <a:extLst>
              <a:ext uri="{FF2B5EF4-FFF2-40B4-BE49-F238E27FC236}">
                <a16:creationId xmlns:a16="http://schemas.microsoft.com/office/drawing/2014/main" id="{25A975DD-EE0C-489B-96B8-A167A25921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063" y="7749943"/>
            <a:ext cx="1379203" cy="1050565"/>
          </a:xfrm>
          <a:prstGeom prst="rect">
            <a:avLst/>
          </a:prstGeom>
        </p:spPr>
      </p:pic>
    </p:spTree>
    <p:extLst>
      <p:ext uri="{BB962C8B-B14F-4D97-AF65-F5344CB8AC3E}">
        <p14:creationId xmlns:p14="http://schemas.microsoft.com/office/powerpoint/2010/main" val="2986477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Grey box surrounding the text">
            <a:extLst>
              <a:ext uri="{FF2B5EF4-FFF2-40B4-BE49-F238E27FC236}">
                <a16:creationId xmlns:a16="http://schemas.microsoft.com/office/drawing/2014/main" id="{462B9438-EF50-4FE5-8512-8DFBDD3D6200}"/>
              </a:ext>
            </a:extLst>
          </p:cNvPr>
          <p:cNvSpPr/>
          <p:nvPr/>
        </p:nvSpPr>
        <p:spPr>
          <a:xfrm>
            <a:off x="255186" y="185835"/>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4" name="Title 3">
            <a:extLst>
              <a:ext uri="{FF2B5EF4-FFF2-40B4-BE49-F238E27FC236}">
                <a16:creationId xmlns:a16="http://schemas.microsoft.com/office/drawing/2014/main" id="{846DF87E-C959-400B-BAEE-EEFCD8382A4F}"/>
              </a:ext>
            </a:extLst>
          </p:cNvPr>
          <p:cNvSpPr txBox="1">
            <a:spLocks noGrp="1"/>
          </p:cNvSpPr>
          <p:nvPr>
            <p:ph type="title" idx="4294967295"/>
          </p:nvPr>
        </p:nvSpPr>
        <p:spPr>
          <a:xfrm>
            <a:off x="256118" y="182562"/>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T2.1 </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6</a:t>
            </a:r>
            <a:endParaRPr kumimoji="0" lang="en-US" sz="2000" b="0" i="0" u="none" strike="noStrike" kern="0" cap="none" spc="0" normalizeH="0" baseline="0" noProof="0" dirty="0">
              <a:ln>
                <a:noFill/>
              </a:ln>
              <a:solidFill>
                <a:srgbClr val="FFFFFF"/>
              </a:solidFill>
              <a:effectLst/>
              <a:uLnTx/>
              <a:uFillTx/>
              <a:latin typeface="Arial"/>
              <a:ea typeface="+mj-ea"/>
              <a:cs typeface="+mj-cs"/>
            </a:endParaRPr>
          </a:p>
        </p:txBody>
      </p:sp>
      <p:sp>
        <p:nvSpPr>
          <p:cNvPr id="15" name="Rectangle 14">
            <a:extLst>
              <a:ext uri="{FF2B5EF4-FFF2-40B4-BE49-F238E27FC236}">
                <a16:creationId xmlns:a16="http://schemas.microsoft.com/office/drawing/2014/main" id="{214E175B-306C-4DB2-81EB-90D716F1F74D}"/>
              </a:ext>
            </a:extLst>
          </p:cNvPr>
          <p:cNvSpPr/>
          <p:nvPr/>
        </p:nvSpPr>
        <p:spPr>
          <a:xfrm>
            <a:off x="5033428" y="195299"/>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Title 20">
            <a:extLst>
              <a:ext uri="{FF2B5EF4-FFF2-40B4-BE49-F238E27FC236}">
                <a16:creationId xmlns:a16="http://schemas.microsoft.com/office/drawing/2014/main" id="{920FD79C-F5A0-4470-BC9C-06DB9D9EABB0}"/>
              </a:ext>
            </a:extLst>
          </p:cNvPr>
          <p:cNvSpPr txBox="1">
            <a:spLocks/>
          </p:cNvSpPr>
          <p:nvPr/>
        </p:nvSpPr>
        <p:spPr bwMode="auto">
          <a:xfrm>
            <a:off x="2306855" y="195925"/>
            <a:ext cx="2749407"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Emphatic pronouns</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17" name="TextBox 16">
            <a:extLst>
              <a:ext uri="{FF2B5EF4-FFF2-40B4-BE49-F238E27FC236}">
                <a16:creationId xmlns:a16="http://schemas.microsoft.com/office/drawing/2014/main" id="{0C6EE921-3BBB-4F78-B9E0-51C6A0FA2EC3}"/>
              </a:ext>
            </a:extLst>
          </p:cNvPr>
          <p:cNvSpPr txBox="1"/>
          <p:nvPr/>
        </p:nvSpPr>
        <p:spPr>
          <a:xfrm>
            <a:off x="194216" y="625665"/>
            <a:ext cx="6412314" cy="584775"/>
          </a:xfrm>
          <a:prstGeom prst="rect">
            <a:avLst/>
          </a:prstGeom>
          <a:noFill/>
        </p:spPr>
        <p:txBody>
          <a:bodyPr wrap="square">
            <a:spAutoFit/>
          </a:bodyPr>
          <a:lstStyle/>
          <a:p>
            <a:r>
              <a:rPr lang="en-US" sz="1600" b="1" dirty="0">
                <a:latin typeface="Century Gothic" panose="020B0502020202020204" pitchFamily="34" charset="0"/>
              </a:rPr>
              <a:t>Moi</a:t>
            </a:r>
            <a:r>
              <a:rPr lang="en-US" sz="1600" dirty="0">
                <a:latin typeface="Century Gothic" panose="020B0502020202020204" pitchFamily="34" charset="0"/>
              </a:rPr>
              <a:t> and </a:t>
            </a:r>
            <a:r>
              <a:rPr lang="en-US" sz="1600" b="1" dirty="0" err="1">
                <a:latin typeface="Century Gothic" panose="020B0502020202020204" pitchFamily="34" charset="0"/>
              </a:rPr>
              <a:t>toi</a:t>
            </a:r>
            <a:r>
              <a:rPr lang="en-US" sz="1600" dirty="0">
                <a:latin typeface="Century Gothic" panose="020B0502020202020204" pitchFamily="34" charset="0"/>
              </a:rPr>
              <a:t> are emphatic pronouns. We use them after </a:t>
            </a:r>
            <a:r>
              <a:rPr lang="en-US" sz="1600" b="1" dirty="0">
                <a:latin typeface="Century Gothic" panose="020B0502020202020204" pitchFamily="34" charset="0"/>
              </a:rPr>
              <a:t>prepositions.</a:t>
            </a:r>
          </a:p>
        </p:txBody>
      </p:sp>
      <p:sp>
        <p:nvSpPr>
          <p:cNvPr id="18" name="TextBox 17">
            <a:extLst>
              <a:ext uri="{FF2B5EF4-FFF2-40B4-BE49-F238E27FC236}">
                <a16:creationId xmlns:a16="http://schemas.microsoft.com/office/drawing/2014/main" id="{4DE81985-A2D4-4988-8940-33AE618535F0}"/>
              </a:ext>
            </a:extLst>
          </p:cNvPr>
          <p:cNvSpPr txBox="1"/>
          <p:nvPr/>
        </p:nvSpPr>
        <p:spPr>
          <a:xfrm>
            <a:off x="194216" y="1143173"/>
            <a:ext cx="2899463" cy="350350"/>
          </a:xfrm>
          <a:prstGeom prst="rect">
            <a:avLst/>
          </a:prstGeom>
          <a:noFill/>
        </p:spPr>
        <p:txBody>
          <a:bodyPr wrap="square">
            <a:spAutoFit/>
          </a:bodyPr>
          <a:lstStyle/>
          <a:p>
            <a:r>
              <a:rPr lang="en-US" sz="1600" dirty="0">
                <a:latin typeface="Century Gothic" panose="020B0502020202020204" pitchFamily="34" charset="0"/>
              </a:rPr>
              <a:t>Le </a:t>
            </a:r>
            <a:r>
              <a:rPr lang="en-US" sz="1600" dirty="0" err="1">
                <a:latin typeface="Century Gothic" panose="020B0502020202020204" pitchFamily="34" charset="0"/>
              </a:rPr>
              <a:t>chien</a:t>
            </a:r>
            <a:r>
              <a:rPr lang="en-US" sz="1600" dirty="0">
                <a:latin typeface="Century Gothic" panose="020B0502020202020204" pitchFamily="34" charset="0"/>
              </a:rPr>
              <a:t> mange </a:t>
            </a:r>
            <a:r>
              <a:rPr lang="en-US" sz="1600" b="1" dirty="0">
                <a:latin typeface="Century Gothic" panose="020B0502020202020204" pitchFamily="34" charset="0"/>
              </a:rPr>
              <a:t>après </a:t>
            </a:r>
            <a:r>
              <a:rPr lang="en-US" sz="1600" b="1" dirty="0" err="1">
                <a:latin typeface="Century Gothic" panose="020B0502020202020204" pitchFamily="34" charset="0"/>
              </a:rPr>
              <a:t>moi</a:t>
            </a:r>
            <a:r>
              <a:rPr lang="en-US" sz="1600" b="1" dirty="0">
                <a:latin typeface="Century Gothic" panose="020B0502020202020204" pitchFamily="34" charset="0"/>
              </a:rPr>
              <a:t>.</a:t>
            </a:r>
            <a:endParaRPr lang="fr-FR" sz="1600" b="1" dirty="0">
              <a:latin typeface="Century Gothic" panose="020B0502020202020204" pitchFamily="34" charset="0"/>
            </a:endParaRPr>
          </a:p>
        </p:txBody>
      </p:sp>
      <p:sp>
        <p:nvSpPr>
          <p:cNvPr id="19" name="TextBox 18">
            <a:extLst>
              <a:ext uri="{FF2B5EF4-FFF2-40B4-BE49-F238E27FC236}">
                <a16:creationId xmlns:a16="http://schemas.microsoft.com/office/drawing/2014/main" id="{D97981EC-409A-472A-9CFE-3AD83E7AEEF5}"/>
              </a:ext>
            </a:extLst>
          </p:cNvPr>
          <p:cNvSpPr txBox="1"/>
          <p:nvPr/>
        </p:nvSpPr>
        <p:spPr>
          <a:xfrm>
            <a:off x="3660882" y="1160698"/>
            <a:ext cx="2461747" cy="338554"/>
          </a:xfrm>
          <a:prstGeom prst="rect">
            <a:avLst/>
          </a:prstGeom>
          <a:noFill/>
        </p:spPr>
        <p:txBody>
          <a:bodyPr wrap="square">
            <a:spAutoFit/>
          </a:bodyPr>
          <a:lstStyle/>
          <a:p>
            <a:r>
              <a:rPr lang="en-US" sz="1600" dirty="0">
                <a:latin typeface="Century Gothic" panose="020B0502020202020204" pitchFamily="34" charset="0"/>
              </a:rPr>
              <a:t>The dog eats </a:t>
            </a:r>
            <a:r>
              <a:rPr lang="en-US" sz="1600" b="1" dirty="0">
                <a:solidFill>
                  <a:srgbClr val="E87D1E"/>
                </a:solidFill>
                <a:latin typeface="Century Gothic" panose="020B0502020202020204" pitchFamily="34" charset="0"/>
              </a:rPr>
              <a:t>after</a:t>
            </a:r>
            <a:r>
              <a:rPr lang="en-US" sz="1600" dirty="0">
                <a:latin typeface="Century Gothic" panose="020B0502020202020204" pitchFamily="34" charset="0"/>
              </a:rPr>
              <a:t> </a:t>
            </a:r>
            <a:r>
              <a:rPr lang="en-US" sz="1600" b="1" dirty="0">
                <a:latin typeface="Century Gothic" panose="020B0502020202020204" pitchFamily="34" charset="0"/>
              </a:rPr>
              <a:t>me</a:t>
            </a:r>
            <a:r>
              <a:rPr lang="en-US" sz="1600" dirty="0">
                <a:latin typeface="Century Gothic" panose="020B0502020202020204" pitchFamily="34" charset="0"/>
              </a:rPr>
              <a:t>.</a:t>
            </a:r>
          </a:p>
        </p:txBody>
      </p:sp>
      <p:sp>
        <p:nvSpPr>
          <p:cNvPr id="20" name="TextBox 19">
            <a:extLst>
              <a:ext uri="{FF2B5EF4-FFF2-40B4-BE49-F238E27FC236}">
                <a16:creationId xmlns:a16="http://schemas.microsoft.com/office/drawing/2014/main" id="{9B754DFA-11A5-4B0B-A962-2C3B6FAAB817}"/>
              </a:ext>
            </a:extLst>
          </p:cNvPr>
          <p:cNvSpPr txBox="1"/>
          <p:nvPr/>
        </p:nvSpPr>
        <p:spPr>
          <a:xfrm>
            <a:off x="194216" y="1458835"/>
            <a:ext cx="2645868" cy="338554"/>
          </a:xfrm>
          <a:prstGeom prst="rect">
            <a:avLst/>
          </a:prstGeom>
          <a:noFill/>
        </p:spPr>
        <p:txBody>
          <a:bodyPr wrap="square">
            <a:spAutoFit/>
          </a:bodyPr>
          <a:lstStyle/>
          <a:p>
            <a:r>
              <a:rPr lang="en-US" sz="1600" dirty="0">
                <a:latin typeface="Century Gothic" panose="020B0502020202020204" pitchFamily="34" charset="0"/>
              </a:rPr>
              <a:t>Nous </a:t>
            </a:r>
            <a:r>
              <a:rPr lang="en-US" sz="1600" dirty="0" err="1">
                <a:latin typeface="Century Gothic" panose="020B0502020202020204" pitchFamily="34" charset="0"/>
              </a:rPr>
              <a:t>arrivons</a:t>
            </a:r>
            <a:r>
              <a:rPr lang="en-US" sz="1600" dirty="0">
                <a:latin typeface="Century Gothic" panose="020B0502020202020204" pitchFamily="34" charset="0"/>
              </a:rPr>
              <a:t> </a:t>
            </a:r>
            <a:r>
              <a:rPr lang="en-US" sz="1600" b="1" dirty="0" err="1">
                <a:latin typeface="Century Gothic" panose="020B0502020202020204" pitchFamily="34" charset="0"/>
              </a:rPr>
              <a:t>avant</a:t>
            </a:r>
            <a:r>
              <a:rPr lang="en-US" sz="1600" b="1" dirty="0">
                <a:latin typeface="Century Gothic" panose="020B0502020202020204" pitchFamily="34" charset="0"/>
              </a:rPr>
              <a:t> </a:t>
            </a:r>
            <a:r>
              <a:rPr lang="en-US" sz="1600" b="1" dirty="0" err="1">
                <a:latin typeface="Century Gothic" panose="020B0502020202020204" pitchFamily="34" charset="0"/>
              </a:rPr>
              <a:t>toi</a:t>
            </a:r>
            <a:r>
              <a:rPr lang="en-US" sz="1600" b="1" dirty="0">
                <a:latin typeface="Century Gothic" panose="020B0502020202020204" pitchFamily="34" charset="0"/>
              </a:rPr>
              <a:t>.</a:t>
            </a:r>
            <a:endParaRPr lang="fr-FR" sz="1600" b="1" dirty="0">
              <a:latin typeface="Century Gothic" panose="020B0502020202020204" pitchFamily="34" charset="0"/>
            </a:endParaRPr>
          </a:p>
        </p:txBody>
      </p:sp>
      <p:sp>
        <p:nvSpPr>
          <p:cNvPr id="21" name="TextBox 20">
            <a:extLst>
              <a:ext uri="{FF2B5EF4-FFF2-40B4-BE49-F238E27FC236}">
                <a16:creationId xmlns:a16="http://schemas.microsoft.com/office/drawing/2014/main" id="{DEC12C27-B52F-45B1-AD6C-02F043F7D605}"/>
              </a:ext>
            </a:extLst>
          </p:cNvPr>
          <p:cNvSpPr txBox="1"/>
          <p:nvPr/>
        </p:nvSpPr>
        <p:spPr>
          <a:xfrm>
            <a:off x="3660882" y="1458835"/>
            <a:ext cx="2967760" cy="338554"/>
          </a:xfrm>
          <a:prstGeom prst="rect">
            <a:avLst/>
          </a:prstGeom>
          <a:noFill/>
        </p:spPr>
        <p:txBody>
          <a:bodyPr wrap="square">
            <a:spAutoFit/>
          </a:bodyPr>
          <a:lstStyle/>
          <a:p>
            <a:r>
              <a:rPr lang="en-US" sz="1600" dirty="0">
                <a:latin typeface="Century Gothic" panose="020B0502020202020204" pitchFamily="34" charset="0"/>
              </a:rPr>
              <a:t>We are arriving </a:t>
            </a:r>
            <a:r>
              <a:rPr lang="en-US" sz="1600" b="1" dirty="0">
                <a:solidFill>
                  <a:srgbClr val="E87D1E"/>
                </a:solidFill>
                <a:latin typeface="Century Gothic" panose="020B0502020202020204" pitchFamily="34" charset="0"/>
              </a:rPr>
              <a:t>before</a:t>
            </a:r>
            <a:r>
              <a:rPr lang="en-US" sz="1600" dirty="0">
                <a:latin typeface="Century Gothic" panose="020B0502020202020204" pitchFamily="34" charset="0"/>
              </a:rPr>
              <a:t> </a:t>
            </a:r>
            <a:r>
              <a:rPr lang="en-US" sz="1600" b="1" dirty="0">
                <a:latin typeface="Century Gothic" panose="020B0502020202020204" pitchFamily="34" charset="0"/>
              </a:rPr>
              <a:t>you</a:t>
            </a:r>
            <a:r>
              <a:rPr lang="en-US" sz="1600" dirty="0">
                <a:latin typeface="Century Gothic" panose="020B0502020202020204" pitchFamily="34" charset="0"/>
              </a:rPr>
              <a:t>.</a:t>
            </a:r>
          </a:p>
        </p:txBody>
      </p:sp>
      <p:sp>
        <p:nvSpPr>
          <p:cNvPr id="30" name="Title 20">
            <a:extLst>
              <a:ext uri="{FF2B5EF4-FFF2-40B4-BE49-F238E27FC236}">
                <a16:creationId xmlns:a16="http://schemas.microsoft.com/office/drawing/2014/main" id="{308A5ACE-4A22-4D6E-A33A-CA25776D88D0}"/>
              </a:ext>
            </a:extLst>
          </p:cNvPr>
          <p:cNvSpPr txBox="1">
            <a:spLocks/>
          </p:cNvSpPr>
          <p:nvPr/>
        </p:nvSpPr>
        <p:spPr bwMode="auto">
          <a:xfrm>
            <a:off x="178169" y="1805891"/>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800" b="1" kern="0" dirty="0">
                <a:solidFill>
                  <a:srgbClr val="000000"/>
                </a:solidFill>
                <a:latin typeface="Century Gothic" panose="020B0502020202020204" pitchFamily="34" charset="0"/>
                <a:cs typeface="Calibri" panose="020F0502020204030204" pitchFamily="34" charset="0"/>
              </a:rPr>
              <a:t>Preposition</a:t>
            </a: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s</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27" name="TextBox 26">
            <a:extLst>
              <a:ext uri="{FF2B5EF4-FFF2-40B4-BE49-F238E27FC236}">
                <a16:creationId xmlns:a16="http://schemas.microsoft.com/office/drawing/2014/main" id="{1F152B93-CE4C-431B-A0D4-0957BED9FA19}"/>
              </a:ext>
            </a:extLst>
          </p:cNvPr>
          <p:cNvSpPr txBox="1"/>
          <p:nvPr/>
        </p:nvSpPr>
        <p:spPr>
          <a:xfrm>
            <a:off x="194216" y="2164744"/>
            <a:ext cx="6412314" cy="1400383"/>
          </a:xfrm>
          <a:prstGeom prst="rect">
            <a:avLst/>
          </a:prstGeom>
          <a:noFill/>
        </p:spPr>
        <p:txBody>
          <a:bodyPr wrap="square">
            <a:spAutoFit/>
          </a:bodyPr>
          <a:lstStyle/>
          <a:p>
            <a:pPr>
              <a:spcAft>
                <a:spcPts val="600"/>
              </a:spcAft>
            </a:pPr>
            <a:r>
              <a:rPr lang="en-US" sz="1600" dirty="0">
                <a:latin typeface="Century Gothic" panose="020B0502020202020204" pitchFamily="34" charset="0"/>
              </a:rPr>
              <a:t>Prepositions tell us where something is or when something happens in relation to something else.</a:t>
            </a:r>
          </a:p>
          <a:p>
            <a:r>
              <a:rPr lang="en-US" sz="1600" dirty="0">
                <a:latin typeface="Century Gothic" panose="020B0502020202020204" pitchFamily="34" charset="0"/>
              </a:rPr>
              <a:t>Emphatic pronouns can be used after prepositions such as </a:t>
            </a:r>
            <a:r>
              <a:rPr lang="en-US" sz="1600" b="1" dirty="0">
                <a:latin typeface="Century Gothic" panose="020B0502020202020204" pitchFamily="34" charset="0"/>
              </a:rPr>
              <a:t>pour, avec, </a:t>
            </a:r>
            <a:r>
              <a:rPr lang="en-US" sz="1600" b="1" dirty="0" err="1">
                <a:latin typeface="Century Gothic" panose="020B0502020202020204" pitchFamily="34" charset="0"/>
              </a:rPr>
              <a:t>contre</a:t>
            </a:r>
            <a:r>
              <a:rPr lang="en-US" sz="1600" b="1" dirty="0">
                <a:latin typeface="Century Gothic" panose="020B0502020202020204" pitchFamily="34" charset="0"/>
              </a:rPr>
              <a:t>, chez, à, sous, sur, derrière, </a:t>
            </a:r>
            <a:r>
              <a:rPr lang="en-US" sz="1600" b="1" dirty="0" err="1">
                <a:latin typeface="Century Gothic" panose="020B0502020202020204" pitchFamily="34" charset="0"/>
              </a:rPr>
              <a:t>devant</a:t>
            </a:r>
            <a:r>
              <a:rPr lang="en-US" sz="1600" b="1" dirty="0">
                <a:latin typeface="Century Gothic" panose="020B0502020202020204" pitchFamily="34" charset="0"/>
              </a:rPr>
              <a:t>, entre, </a:t>
            </a:r>
            <a:r>
              <a:rPr lang="en-US" sz="1600" b="1" dirty="0" err="1">
                <a:latin typeface="Century Gothic" panose="020B0502020202020204" pitchFamily="34" charset="0"/>
              </a:rPr>
              <a:t>près</a:t>
            </a:r>
            <a:r>
              <a:rPr lang="en-US" sz="1600" b="1" dirty="0">
                <a:latin typeface="Century Gothic" panose="020B0502020202020204" pitchFamily="34" charset="0"/>
              </a:rPr>
              <a:t> de, sans, après, </a:t>
            </a:r>
            <a:r>
              <a:rPr lang="en-US" sz="1600" b="1" dirty="0" err="1">
                <a:latin typeface="Century Gothic" panose="020B0502020202020204" pitchFamily="34" charset="0"/>
              </a:rPr>
              <a:t>avant</a:t>
            </a:r>
            <a:r>
              <a:rPr lang="en-US" sz="1600" b="1" dirty="0">
                <a:latin typeface="Century Gothic" panose="020B0502020202020204" pitchFamily="34" charset="0"/>
              </a:rPr>
              <a:t>, </a:t>
            </a:r>
            <a:r>
              <a:rPr lang="en-US" sz="1600" b="1" dirty="0" err="1">
                <a:latin typeface="Century Gothic" panose="020B0502020202020204" pitchFamily="34" charset="0"/>
              </a:rPr>
              <a:t>selon</a:t>
            </a:r>
            <a:r>
              <a:rPr lang="en-US" sz="1600" dirty="0">
                <a:latin typeface="Century Gothic" panose="020B0502020202020204" pitchFamily="34" charset="0"/>
              </a:rPr>
              <a:t>.</a:t>
            </a:r>
          </a:p>
        </p:txBody>
      </p:sp>
      <p:sp>
        <p:nvSpPr>
          <p:cNvPr id="28" name="Rectangle 27">
            <a:extLst>
              <a:ext uri="{FF2B5EF4-FFF2-40B4-BE49-F238E27FC236}">
                <a16:creationId xmlns:a16="http://schemas.microsoft.com/office/drawing/2014/main" id="{B85C54DE-761D-A492-02FA-5B8C172CAD6A}"/>
              </a:ext>
              <a:ext uri="{C183D7F6-B498-43B3-948B-1728B52AA6E4}">
                <adec:decorative xmlns:adec="http://schemas.microsoft.com/office/drawing/2017/decorative" val="1"/>
              </a:ext>
            </a:extLst>
          </p:cNvPr>
          <p:cNvSpPr/>
          <p:nvPr/>
        </p:nvSpPr>
        <p:spPr>
          <a:xfrm>
            <a:off x="234509" y="3708345"/>
            <a:ext cx="578946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9" name="Title 3">
            <a:extLst>
              <a:ext uri="{FF2B5EF4-FFF2-40B4-BE49-F238E27FC236}">
                <a16:creationId xmlns:a16="http://schemas.microsoft.com/office/drawing/2014/main" id="{97A2F667-F3A3-9D50-63D2-FA522B250A4B}"/>
              </a:ext>
            </a:extLst>
          </p:cNvPr>
          <p:cNvSpPr txBox="1">
            <a:spLocks/>
          </p:cNvSpPr>
          <p:nvPr/>
        </p:nvSpPr>
        <p:spPr>
          <a:xfrm>
            <a:off x="106986" y="3703800"/>
            <a:ext cx="5973385"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Talking about what has happened (2): Crime</a:t>
            </a:r>
            <a:endParaRPr lang="en-US" sz="2000" kern="0" dirty="0">
              <a:solidFill>
                <a:schemeClr val="bg1"/>
              </a:solidFill>
            </a:endParaRPr>
          </a:p>
        </p:txBody>
      </p:sp>
      <p:graphicFrame>
        <p:nvGraphicFramePr>
          <p:cNvPr id="22" name="Table 21">
            <a:extLst>
              <a:ext uri="{FF2B5EF4-FFF2-40B4-BE49-F238E27FC236}">
                <a16:creationId xmlns:a16="http://schemas.microsoft.com/office/drawing/2014/main" id="{6A7871BC-D30C-9878-2CBB-21DEF5EA7E29}"/>
              </a:ext>
            </a:extLst>
          </p:cNvPr>
          <p:cNvGraphicFramePr>
            <a:graphicFrameLocks noGrp="1"/>
          </p:cNvGraphicFramePr>
          <p:nvPr>
            <p:extLst>
              <p:ext uri="{D42A27DB-BD31-4B8C-83A1-F6EECF244321}">
                <p14:modId xmlns:p14="http://schemas.microsoft.com/office/powerpoint/2010/main" val="2918343880"/>
              </p:ext>
            </p:extLst>
          </p:nvPr>
        </p:nvGraphicFramePr>
        <p:xfrm>
          <a:off x="295479" y="4209792"/>
          <a:ext cx="5089210" cy="4624347"/>
        </p:xfrm>
        <a:graphic>
          <a:graphicData uri="http://schemas.openxmlformats.org/drawingml/2006/table">
            <a:tbl>
              <a:tblPr>
                <a:tableStyleId>{5940675A-B579-460E-94D1-54222C63F5DA}</a:tableStyleId>
              </a:tblPr>
              <a:tblGrid>
                <a:gridCol w="529891">
                  <a:extLst>
                    <a:ext uri="{9D8B030D-6E8A-4147-A177-3AD203B41FA5}">
                      <a16:colId xmlns:a16="http://schemas.microsoft.com/office/drawing/2014/main" val="2619141680"/>
                    </a:ext>
                  </a:extLst>
                </a:gridCol>
                <a:gridCol w="1577271">
                  <a:extLst>
                    <a:ext uri="{9D8B030D-6E8A-4147-A177-3AD203B41FA5}">
                      <a16:colId xmlns:a16="http://schemas.microsoft.com/office/drawing/2014/main" val="2576834893"/>
                    </a:ext>
                  </a:extLst>
                </a:gridCol>
                <a:gridCol w="2982048">
                  <a:extLst>
                    <a:ext uri="{9D8B030D-6E8A-4147-A177-3AD203B41FA5}">
                      <a16:colId xmlns:a16="http://schemas.microsoft.com/office/drawing/2014/main" val="3222018720"/>
                    </a:ext>
                  </a:extLst>
                </a:gridCol>
              </a:tblGrid>
              <a:tr h="326907">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approcher</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approach, approaching</a:t>
                      </a:r>
                    </a:p>
                  </a:txBody>
                  <a:tcPr marL="72000" marR="0" marT="46800" marB="46800" anchor="b"/>
                </a:tc>
                <a:extLst>
                  <a:ext uri="{0D108BD9-81ED-4DB2-BD59-A6C34878D82A}">
                    <a16:rowId xmlns:a16="http://schemas.microsoft.com/office/drawing/2014/main" val="4007166980"/>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avoir besoin de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need, needing</a:t>
                      </a:r>
                    </a:p>
                  </a:txBody>
                  <a:tcPr marL="72000" marR="0" marT="46800" marB="46800" anchor="b"/>
                </a:tc>
                <a:extLst>
                  <a:ext uri="{0D108BD9-81ED-4DB2-BD59-A6C34878D82A}">
                    <a16:rowId xmlns:a16="http://schemas.microsoft.com/office/drawing/2014/main" val="141838412"/>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téléphoner (à)</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telephone, telephoning</a:t>
                      </a:r>
                    </a:p>
                  </a:txBody>
                  <a:tcPr marL="72000" marR="0" marT="46800" marB="46800" anchor="b"/>
                </a:tc>
                <a:extLst>
                  <a:ext uri="{0D108BD9-81ED-4DB2-BD59-A6C34878D82A}">
                    <a16:rowId xmlns:a16="http://schemas.microsoft.com/office/drawing/2014/main" val="1683749526"/>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voler (à)</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steal (from), stealing (from)</a:t>
                      </a:r>
                    </a:p>
                  </a:txBody>
                  <a:tcPr marL="72000" marR="0" marT="46800" marB="46800" anchor="b"/>
                </a:tc>
                <a:extLst>
                  <a:ext uri="{0D108BD9-81ED-4DB2-BD59-A6C34878D82A}">
                    <a16:rowId xmlns:a16="http://schemas.microsoft.com/office/drawing/2014/main" val="3029552813"/>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pron</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moi</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me</a:t>
                      </a:r>
                    </a:p>
                  </a:txBody>
                  <a:tcPr marL="72000" marR="0" marT="46800" marB="46800" anchor="b"/>
                </a:tc>
                <a:extLst>
                  <a:ext uri="{0D108BD9-81ED-4DB2-BD59-A6C34878D82A}">
                    <a16:rowId xmlns:a16="http://schemas.microsoft.com/office/drawing/2014/main" val="3491161878"/>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pron</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toi</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you</a:t>
                      </a:r>
                    </a:p>
                  </a:txBody>
                  <a:tcPr marL="72000" marR="0" marT="46800" marB="46800" anchor="b"/>
                </a:tc>
                <a:extLst>
                  <a:ext uri="{0D108BD9-81ED-4DB2-BD59-A6C34878D82A}">
                    <a16:rowId xmlns:a16="http://schemas.microsoft.com/office/drawing/2014/main" val="977986458"/>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la fréquence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rate</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la sécurité</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safety</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la responsabilité</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responsibility</a:t>
                      </a:r>
                    </a:p>
                  </a:txBody>
                  <a:tcPr marL="72000" marR="0" marT="46800" marB="46800" anchor="b"/>
                </a:tc>
                <a:extLst>
                  <a:ext uri="{0D108BD9-81ED-4DB2-BD59-A6C34878D82A}">
                    <a16:rowId xmlns:a16="http://schemas.microsoft.com/office/drawing/2014/main" val="4091572625"/>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dirty="0">
                          <a:latin typeface="Century Gothic" panose="020B0502020202020204" pitchFamily="34" charset="0"/>
                        </a:rPr>
                        <a:t>le criminel</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criminal</a:t>
                      </a:r>
                    </a:p>
                  </a:txBody>
                  <a:tcPr marL="72000" marR="0" marT="46800" marB="46800" anchor="b"/>
                </a:tc>
                <a:extLst>
                  <a:ext uri="{0D108BD9-81ED-4DB2-BD59-A6C34878D82A}">
                    <a16:rowId xmlns:a16="http://schemas.microsoft.com/office/drawing/2014/main" val="1395890911"/>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dirty="0">
                          <a:latin typeface="Century Gothic" panose="020B0502020202020204" pitchFamily="34" charset="0"/>
                        </a:rPr>
                        <a:t>le crime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serious crime</a:t>
                      </a:r>
                    </a:p>
                  </a:txBody>
                  <a:tcPr marL="72000" marR="0" marT="46800" marB="46800" anchor="b"/>
                </a:tc>
                <a:extLst>
                  <a:ext uri="{0D108BD9-81ED-4DB2-BD59-A6C34878D82A}">
                    <a16:rowId xmlns:a16="http://schemas.microsoft.com/office/drawing/2014/main" val="699670803"/>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proche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close, nearby</a:t>
                      </a:r>
                    </a:p>
                  </a:txBody>
                  <a:tcPr marL="72000" marR="0" marT="46800" marB="46800" anchor="b"/>
                </a:tc>
                <a:extLst>
                  <a:ext uri="{0D108BD9-81ED-4DB2-BD59-A6C34878D82A}">
                    <a16:rowId xmlns:a16="http://schemas.microsoft.com/office/drawing/2014/main" val="2857559374"/>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prep</a:t>
                      </a:r>
                    </a:p>
                  </a:txBody>
                  <a:tcPr marL="72000" marR="0" marT="46800" marB="46800" anchor="b"/>
                </a:tc>
                <a:tc>
                  <a:txBody>
                    <a:bodyPr/>
                    <a:lstStyle/>
                    <a:p>
                      <a:r>
                        <a:rPr lang="fr-FR" sz="1400" noProof="0" dirty="0">
                          <a:latin typeface="Century Gothic" panose="020B0502020202020204" pitchFamily="34" charset="0"/>
                        </a:rPr>
                        <a:t>après</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after</a:t>
                      </a:r>
                    </a:p>
                  </a:txBody>
                  <a:tcPr marL="72000" marR="0" marT="46800" marB="46800" anchor="b"/>
                </a:tc>
                <a:extLst>
                  <a:ext uri="{0D108BD9-81ED-4DB2-BD59-A6C34878D82A}">
                    <a16:rowId xmlns:a16="http://schemas.microsoft.com/office/drawing/2014/main" val="1521955896"/>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prep</a:t>
                      </a:r>
                    </a:p>
                  </a:txBody>
                  <a:tcPr marL="72000" marR="0" marT="46800" marB="46800" anchor="b"/>
                </a:tc>
                <a:tc>
                  <a:txBody>
                    <a:bodyPr/>
                    <a:lstStyle/>
                    <a:p>
                      <a:r>
                        <a:rPr lang="fr-FR" sz="1400" noProof="0" dirty="0">
                          <a:latin typeface="Century Gothic" panose="020B0502020202020204" pitchFamily="34" charset="0"/>
                        </a:rPr>
                        <a:t>avant</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before</a:t>
                      </a:r>
                    </a:p>
                  </a:txBody>
                  <a:tcPr marL="72000" marR="0" marT="46800" marB="46800" anchor="b"/>
                </a:tc>
                <a:extLst>
                  <a:ext uri="{0D108BD9-81ED-4DB2-BD59-A6C34878D82A}">
                    <a16:rowId xmlns:a16="http://schemas.microsoft.com/office/drawing/2014/main" val="1649377144"/>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prep</a:t>
                      </a:r>
                    </a:p>
                  </a:txBody>
                  <a:tcPr marL="72000" marR="0" marT="46800" marB="46800" anchor="b"/>
                </a:tc>
                <a:tc>
                  <a:txBody>
                    <a:bodyPr/>
                    <a:lstStyle/>
                    <a:p>
                      <a:r>
                        <a:rPr lang="fr-FR" sz="1400" noProof="0" dirty="0">
                          <a:latin typeface="Century Gothic" panose="020B0502020202020204" pitchFamily="34" charset="0"/>
                        </a:rPr>
                        <a:t>selon</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according to</a:t>
                      </a:r>
                    </a:p>
                  </a:txBody>
                  <a:tcPr marL="72000" marR="0" marT="46800" marB="46800" anchor="b"/>
                </a:tc>
                <a:extLst>
                  <a:ext uri="{0D108BD9-81ED-4DB2-BD59-A6C34878D82A}">
                    <a16:rowId xmlns:a16="http://schemas.microsoft.com/office/drawing/2014/main" val="3583480108"/>
                  </a:ext>
                </a:extLst>
              </a:tr>
            </a:tbl>
          </a:graphicData>
        </a:graphic>
      </p:graphicFrame>
      <p:sp>
        <p:nvSpPr>
          <p:cNvPr id="23" name="Rectangle 22">
            <a:extLst>
              <a:ext uri="{FF2B5EF4-FFF2-40B4-BE49-F238E27FC236}">
                <a16:creationId xmlns:a16="http://schemas.microsoft.com/office/drawing/2014/main" id="{4F4DEDCC-6CE6-2D2D-F85C-928428F81301}"/>
              </a:ext>
            </a:extLst>
          </p:cNvPr>
          <p:cNvSpPr/>
          <p:nvPr/>
        </p:nvSpPr>
        <p:spPr>
          <a:xfrm>
            <a:off x="5056262" y="4234526"/>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dirty="0">
                <a:solidFill>
                  <a:srgbClr val="000000"/>
                </a:solidFill>
                <a:latin typeface="Century Gothic" panose="020B0502020202020204" pitchFamily="34" charset="0"/>
              </a:rPr>
              <a:t>Vocabulaire</a:t>
            </a:r>
          </a:p>
        </p:txBody>
      </p:sp>
      <p:sp>
        <p:nvSpPr>
          <p:cNvPr id="24" name="Rounded Rectangle 25">
            <a:extLst>
              <a:ext uri="{FF2B5EF4-FFF2-40B4-BE49-F238E27FC236}">
                <a16:creationId xmlns:a16="http://schemas.microsoft.com/office/drawing/2014/main" id="{1E03C77D-78FF-BC4A-9728-D601C0D8CB86}"/>
              </a:ext>
            </a:extLst>
          </p:cNvPr>
          <p:cNvSpPr/>
          <p:nvPr/>
        </p:nvSpPr>
        <p:spPr>
          <a:xfrm>
            <a:off x="5056262" y="5576567"/>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9.1.2.7 &amp; 9.1.1.7</a:t>
            </a:r>
            <a:endParaRPr kumimoji="0" lang="en-GB" sz="1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5" name="Picture 24" descr="qr code for vocabulary">
            <a:extLst>
              <a:ext uri="{FF2B5EF4-FFF2-40B4-BE49-F238E27FC236}">
                <a16:creationId xmlns:a16="http://schemas.microsoft.com/office/drawing/2014/main" id="{345D6225-EF97-1A30-ADD2-4E6BDF22F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09" y="6521965"/>
            <a:ext cx="1034724" cy="1034724"/>
          </a:xfrm>
          <a:prstGeom prst="rect">
            <a:avLst/>
          </a:prstGeom>
        </p:spPr>
      </p:pic>
      <p:sp>
        <p:nvSpPr>
          <p:cNvPr id="26" name="Slide Number Placeholder 1">
            <a:extLst>
              <a:ext uri="{FF2B5EF4-FFF2-40B4-BE49-F238E27FC236}">
                <a16:creationId xmlns:a16="http://schemas.microsoft.com/office/drawing/2014/main" id="{05106A10-842C-8442-8F6D-7C02FE21D23D}"/>
              </a:ext>
            </a:extLst>
          </p:cNvPr>
          <p:cNvSpPr txBox="1">
            <a:spLocks/>
          </p:cNvSpPr>
          <p:nvPr/>
        </p:nvSpPr>
        <p:spPr>
          <a:xfrm>
            <a:off x="5180683" y="85890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50</a:t>
            </a:r>
          </a:p>
        </p:txBody>
      </p:sp>
    </p:spTree>
    <p:extLst>
      <p:ext uri="{BB962C8B-B14F-4D97-AF65-F5344CB8AC3E}">
        <p14:creationId xmlns:p14="http://schemas.microsoft.com/office/powerpoint/2010/main" val="2195788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Grey box surrounding the text">
            <a:extLst>
              <a:ext uri="{FF2B5EF4-FFF2-40B4-BE49-F238E27FC236}">
                <a16:creationId xmlns:a16="http://schemas.microsoft.com/office/drawing/2014/main" id="{755840BE-F526-C443-86C0-543A8CAB3A0E}"/>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CF4CDAA8-15F8-434D-9C40-8E79CA308234}"/>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852552CA-00A3-E845-A7AF-B02F200707A9}"/>
              </a:ext>
            </a:extLst>
          </p:cNvPr>
          <p:cNvSpPr txBox="1">
            <a:spLocks noGrp="1"/>
          </p:cNvSpPr>
          <p:nvPr>
            <p:ph type="title" idx="4294967295"/>
          </p:nvPr>
        </p:nvSpPr>
        <p:spPr>
          <a:xfrm>
            <a:off x="173313" y="142855"/>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T2.2 </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1</a:t>
            </a:r>
            <a:endParaRPr kumimoji="0" lang="en-US" sz="2000" b="0" i="0" u="none" strike="noStrike" kern="0" cap="none" spc="0" normalizeH="0" baseline="0" noProof="0" dirty="0">
              <a:ln>
                <a:noFill/>
              </a:ln>
              <a:solidFill>
                <a:srgbClr val="FFFFFF"/>
              </a:solidFill>
              <a:effectLst/>
              <a:uLnTx/>
              <a:uFillTx/>
              <a:latin typeface="Arial"/>
              <a:ea typeface="+mj-ea"/>
              <a:cs typeface="+mj-cs"/>
            </a:endParaRPr>
          </a:p>
        </p:txBody>
      </p:sp>
      <p:sp>
        <p:nvSpPr>
          <p:cNvPr id="6" name="Title 20">
            <a:extLst>
              <a:ext uri="{FF2B5EF4-FFF2-40B4-BE49-F238E27FC236}">
                <a16:creationId xmlns:a16="http://schemas.microsoft.com/office/drawing/2014/main" id="{AB41AD3E-DB6A-9A48-8769-D216CDF62FB5}"/>
              </a:ext>
            </a:extLst>
          </p:cNvPr>
          <p:cNvSpPr txBox="1">
            <a:spLocks/>
          </p:cNvSpPr>
          <p:nvPr/>
        </p:nvSpPr>
        <p:spPr bwMode="auto">
          <a:xfrm>
            <a:off x="142875" y="615061"/>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err="1">
                <a:ln>
                  <a:noFill/>
                </a:ln>
                <a:solidFill>
                  <a:srgbClr val="000000"/>
                </a:solidFill>
                <a:effectLst/>
                <a:uLnTx/>
                <a:uFillTx/>
                <a:latin typeface="Century Gothic" panose="020B0502020202020204" pitchFamily="34" charset="0"/>
                <a:ea typeface="+mj-ea"/>
                <a:cs typeface="Calibri" panose="020F0502020204030204" pitchFamily="34" charset="0"/>
              </a:rPr>
              <a:t>L’imparfait</a:t>
            </a: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 – the imperfect tense</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7" name="TextBox 6">
            <a:extLst>
              <a:ext uri="{FF2B5EF4-FFF2-40B4-BE49-F238E27FC236}">
                <a16:creationId xmlns:a16="http://schemas.microsoft.com/office/drawing/2014/main" id="{865970C8-90BA-114F-BC47-06BC212A9A0D}"/>
              </a:ext>
            </a:extLst>
          </p:cNvPr>
          <p:cNvSpPr txBox="1"/>
          <p:nvPr/>
        </p:nvSpPr>
        <p:spPr>
          <a:xfrm>
            <a:off x="142875" y="965412"/>
            <a:ext cx="65722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We use the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imperfect tense </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talk about events and actions that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used to happen regularly </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 the past.</a:t>
            </a:r>
          </a:p>
        </p:txBody>
      </p:sp>
      <p:sp>
        <p:nvSpPr>
          <p:cNvPr id="8" name="TextBox 7">
            <a:extLst>
              <a:ext uri="{FF2B5EF4-FFF2-40B4-BE49-F238E27FC236}">
                <a16:creationId xmlns:a16="http://schemas.microsoft.com/office/drawing/2014/main" id="{DE23FF96-0E86-ED46-9E0F-66560474F489}"/>
              </a:ext>
            </a:extLst>
          </p:cNvPr>
          <p:cNvSpPr txBox="1"/>
          <p:nvPr/>
        </p:nvSpPr>
        <p:spPr>
          <a:xfrm>
            <a:off x="163321" y="1633942"/>
            <a:ext cx="65903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Je jouais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au foot tous les jours.    I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used</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to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play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football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every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day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grpSp>
        <p:nvGrpSpPr>
          <p:cNvPr id="9" name="Group 8">
            <a:extLst>
              <a:ext uri="{FF2B5EF4-FFF2-40B4-BE49-F238E27FC236}">
                <a16:creationId xmlns:a16="http://schemas.microsoft.com/office/drawing/2014/main" id="{807F89D1-CAF9-6146-8166-98B8620EA02D}"/>
              </a:ext>
              <a:ext uri="{C183D7F6-B498-43B3-948B-1728B52AA6E4}">
                <adec:decorative xmlns:adec="http://schemas.microsoft.com/office/drawing/2017/decorative" val="1"/>
              </a:ext>
            </a:extLst>
          </p:cNvPr>
          <p:cNvGrpSpPr/>
          <p:nvPr/>
        </p:nvGrpSpPr>
        <p:grpSpPr>
          <a:xfrm>
            <a:off x="172381" y="1992434"/>
            <a:ext cx="6342719" cy="226769"/>
            <a:chOff x="4876800" y="5127160"/>
            <a:chExt cx="2614863" cy="407366"/>
          </a:xfrm>
        </p:grpSpPr>
        <p:cxnSp>
          <p:nvCxnSpPr>
            <p:cNvPr id="10" name="Straight Arrow Connector 9">
              <a:extLst>
                <a:ext uri="{FF2B5EF4-FFF2-40B4-BE49-F238E27FC236}">
                  <a16:creationId xmlns:a16="http://schemas.microsoft.com/office/drawing/2014/main" id="{F5CD8F71-53E1-1D45-963E-3B96CBB5BAD0}"/>
                </a:ext>
              </a:extLst>
            </p:cNvPr>
            <p:cNvCxnSpPr>
              <a:cxnSpLocks/>
            </p:cNvCxnSpPr>
            <p:nvPr/>
          </p:nvCxnSpPr>
          <p:spPr>
            <a:xfrm>
              <a:off x="4876800" y="5534526"/>
              <a:ext cx="2614863" cy="0"/>
            </a:xfrm>
            <a:prstGeom prst="straightConnector1">
              <a:avLst/>
            </a:prstGeom>
            <a:ln w="76200">
              <a:solidFill>
                <a:srgbClr val="E87D1E"/>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1F5F97F-43F6-1F4B-A32B-277D3C16085F}"/>
                </a:ext>
              </a:extLst>
            </p:cNvPr>
            <p:cNvSpPr/>
            <p:nvPr/>
          </p:nvSpPr>
          <p:spPr>
            <a:xfrm>
              <a:off x="5303702" y="5127160"/>
              <a:ext cx="1761058" cy="407366"/>
            </a:xfrm>
            <a:prstGeom prst="rect">
              <a:avLst/>
            </a:prstGeom>
            <a:solidFill>
              <a:srgbClr val="E87D1E"/>
            </a:solidFill>
            <a:ln>
              <a:solidFill>
                <a:srgbClr val="E87D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imparfait</a:t>
              </a:r>
            </a:p>
          </p:txBody>
        </p:sp>
      </p:grpSp>
      <p:sp>
        <p:nvSpPr>
          <p:cNvPr id="12" name="TextBox 11">
            <a:extLst>
              <a:ext uri="{FF2B5EF4-FFF2-40B4-BE49-F238E27FC236}">
                <a16:creationId xmlns:a16="http://schemas.microsoft.com/office/drawing/2014/main" id="{65BAE049-F7BF-1B49-A444-CA73BC0789C2}"/>
              </a:ext>
            </a:extLst>
          </p:cNvPr>
          <p:cNvSpPr txBox="1"/>
          <p:nvPr/>
        </p:nvSpPr>
        <p:spPr>
          <a:xfrm>
            <a:off x="151806" y="2887290"/>
            <a:ext cx="65722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We use the</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present tense </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talk about something that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happens regularly now</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9661EEF9-31E3-3746-82E1-60EA5FCB055E}"/>
              </a:ext>
            </a:extLst>
          </p:cNvPr>
          <p:cNvSpPr txBox="1"/>
          <p:nvPr/>
        </p:nvSpPr>
        <p:spPr>
          <a:xfrm>
            <a:off x="151806" y="3447639"/>
            <a:ext cx="659036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Maintenant, je joue au foot les samedis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Now</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play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football on Saturdays.</a:t>
            </a:r>
          </a:p>
        </p:txBody>
      </p:sp>
      <p:grpSp>
        <p:nvGrpSpPr>
          <p:cNvPr id="14" name="Group 13">
            <a:extLst>
              <a:ext uri="{FF2B5EF4-FFF2-40B4-BE49-F238E27FC236}">
                <a16:creationId xmlns:a16="http://schemas.microsoft.com/office/drawing/2014/main" id="{C3ACDFCE-3214-6C40-A3F8-5CAFA0FFA751}"/>
              </a:ext>
              <a:ext uri="{C183D7F6-B498-43B3-948B-1728B52AA6E4}">
                <adec:decorative xmlns:adec="http://schemas.microsoft.com/office/drawing/2017/decorative" val="1"/>
              </a:ext>
            </a:extLst>
          </p:cNvPr>
          <p:cNvGrpSpPr/>
          <p:nvPr/>
        </p:nvGrpSpPr>
        <p:grpSpPr>
          <a:xfrm>
            <a:off x="168760" y="4027737"/>
            <a:ext cx="6342719" cy="226769"/>
            <a:chOff x="4876800" y="5127160"/>
            <a:chExt cx="2614863" cy="407366"/>
          </a:xfrm>
        </p:grpSpPr>
        <p:cxnSp>
          <p:nvCxnSpPr>
            <p:cNvPr id="15" name="Straight Arrow Connector 14">
              <a:extLst>
                <a:ext uri="{FF2B5EF4-FFF2-40B4-BE49-F238E27FC236}">
                  <a16:creationId xmlns:a16="http://schemas.microsoft.com/office/drawing/2014/main" id="{FEDD59FF-53F8-F442-B397-A24B5F223AAF}"/>
                </a:ext>
              </a:extLst>
            </p:cNvPr>
            <p:cNvCxnSpPr>
              <a:cxnSpLocks/>
            </p:cNvCxnSpPr>
            <p:nvPr/>
          </p:nvCxnSpPr>
          <p:spPr>
            <a:xfrm>
              <a:off x="4876800" y="5534526"/>
              <a:ext cx="2614863" cy="0"/>
            </a:xfrm>
            <a:prstGeom prst="straightConnector1">
              <a:avLst/>
            </a:prstGeom>
            <a:ln w="76200">
              <a:solidFill>
                <a:srgbClr val="E87D1E"/>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92434AC-E349-2944-96E2-4CD4D457E85A}"/>
                </a:ext>
              </a:extLst>
            </p:cNvPr>
            <p:cNvSpPr/>
            <p:nvPr/>
          </p:nvSpPr>
          <p:spPr>
            <a:xfrm>
              <a:off x="5303702" y="5127160"/>
              <a:ext cx="1761058" cy="407366"/>
            </a:xfrm>
            <a:prstGeom prst="rect">
              <a:avLst/>
            </a:prstGeom>
            <a:solidFill>
              <a:srgbClr val="E87D1E"/>
            </a:solidFill>
            <a:ln>
              <a:solidFill>
                <a:srgbClr val="E87D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présent</a:t>
              </a:r>
            </a:p>
          </p:txBody>
        </p:sp>
      </p:grpSp>
      <p:sp>
        <p:nvSpPr>
          <p:cNvPr id="18" name="TextBox 17">
            <a:extLst>
              <a:ext uri="{FF2B5EF4-FFF2-40B4-BE49-F238E27FC236}">
                <a16:creationId xmlns:a16="http://schemas.microsoft.com/office/drawing/2014/main" id="{0A112B3D-4936-D44F-B82D-79828488012A}"/>
              </a:ext>
            </a:extLst>
          </p:cNvPr>
          <p:cNvSpPr txBox="1"/>
          <p:nvPr/>
        </p:nvSpPr>
        <p:spPr>
          <a:xfrm>
            <a:off x="154694" y="2271588"/>
            <a:ext cx="64969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0000"/>
                </a:solidFill>
                <a:effectLst/>
                <a:uLnTx/>
                <a:uFillTx/>
                <a:latin typeface="Century Gothic" panose="020F0302020204030204"/>
                <a:ea typeface="+mn-ea"/>
                <a:cs typeface="+mn-cs"/>
              </a:rPr>
              <a:t>You can translate the imperfect to English using the phrases ‘used to’ and ‘kept (on) …ing’</a:t>
            </a:r>
            <a:endParaRPr kumimoji="0" lang="en-US" sz="1600" b="0" i="1"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6C3101B7-9756-304B-B354-0A6C5520BE3E}"/>
              </a:ext>
            </a:extLst>
          </p:cNvPr>
          <p:cNvSpPr txBox="1"/>
          <p:nvPr/>
        </p:nvSpPr>
        <p:spPr>
          <a:xfrm>
            <a:off x="142875" y="5091133"/>
            <a:ext cx="44668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To form the imperfect tense for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je</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3C36E9DC-D155-144C-B129-8E549E168057}"/>
              </a:ext>
            </a:extLst>
          </p:cNvPr>
          <p:cNvSpPr txBox="1"/>
          <p:nvPr/>
        </p:nvSpPr>
        <p:spPr>
          <a:xfrm>
            <a:off x="264267" y="5350366"/>
            <a:ext cx="5581186" cy="338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FA6501"/>
                </a:solidFill>
                <a:effectLst/>
                <a:uLnTx/>
                <a:uFillTx/>
                <a:latin typeface="Century Gothic" panose="020F0302020204030204"/>
                <a:ea typeface="+mn-ea"/>
                <a:cs typeface="+mn-cs"/>
              </a:rPr>
              <a:t>	  je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a:t>
            </a:r>
            <a:r>
              <a:rPr kumimoji="0" lang="en-GB" sz="1600" b="1" i="0" u="none" strike="noStrike" kern="1200" cap="none" spc="0" normalizeH="0" baseline="0" noProof="0" dirty="0">
                <a:ln>
                  <a:noFill/>
                </a:ln>
                <a:solidFill>
                  <a:srgbClr val="FA6501"/>
                </a:solidFill>
                <a:effectLst/>
                <a:uLnTx/>
                <a:uFillTx/>
                <a:latin typeface="Century Gothic" panose="020F0302020204030204"/>
                <a:ea typeface="+mn-ea"/>
                <a:cs typeface="+mn-cs"/>
              </a:rPr>
              <a:t> stem of present tense ‘nous’ form </a:t>
            </a:r>
            <a:r>
              <a:rPr kumimoji="0" lang="en-GB" sz="1600" b="1" i="1" u="none" strike="noStrike" kern="1200" cap="none" spc="0" normalizeH="0" baseline="0" noProof="0" dirty="0">
                <a:ln>
                  <a:noFill/>
                </a:ln>
                <a:solidFill>
                  <a:srgbClr val="000000"/>
                </a:solidFill>
                <a:effectLst/>
                <a:uLnTx/>
                <a:uFillTx/>
                <a:latin typeface="Century Gothic" panose="020F0302020204030204"/>
                <a:ea typeface="+mn-ea"/>
                <a:cs typeface="+mn-cs"/>
              </a:rPr>
              <a:t>+</a:t>
            </a:r>
            <a:r>
              <a:rPr kumimoji="0" lang="en-GB" sz="1600" b="1" i="1" u="none" strike="noStrike" kern="1200" cap="none" spc="0" normalizeH="0" baseline="0" noProof="0" dirty="0">
                <a:ln>
                  <a:noFill/>
                </a:ln>
                <a:solidFill>
                  <a:srgbClr val="FA6501"/>
                </a:solidFill>
                <a:effectLst/>
                <a:uLnTx/>
                <a:uFillTx/>
                <a:latin typeface="Century Gothic" panose="020F0302020204030204"/>
                <a:ea typeface="+mn-ea"/>
                <a:cs typeface="+mn-cs"/>
              </a:rPr>
              <a:t> -ais</a:t>
            </a:r>
            <a:endParaRPr kumimoji="0" lang="en-US" sz="1600" b="1" i="1" u="none" strike="noStrike" kern="1200" cap="none" spc="0" normalizeH="0" baseline="0" noProof="0" dirty="0">
              <a:ln>
                <a:noFill/>
              </a:ln>
              <a:solidFill>
                <a:srgbClr val="FA6501"/>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778137D-02C3-AB4A-B5AE-F467635316D5}"/>
              </a:ext>
            </a:extLst>
          </p:cNvPr>
          <p:cNvSpPr txBox="1"/>
          <p:nvPr/>
        </p:nvSpPr>
        <p:spPr>
          <a:xfrm>
            <a:off x="394993" y="5618302"/>
            <a:ext cx="54504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e.g. regarder    → </a:t>
            </a: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nous</a:t>
            </a: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		 → </a:t>
            </a: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je</a:t>
            </a:r>
            <a:endPar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E784683C-046C-CC4E-80EC-3EC9E7B90AC7}"/>
              </a:ext>
            </a:extLst>
          </p:cNvPr>
          <p:cNvSpPr txBox="1"/>
          <p:nvPr/>
        </p:nvSpPr>
        <p:spPr>
          <a:xfrm>
            <a:off x="4620405" y="5618302"/>
            <a:ext cx="15101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regard</a:t>
            </a:r>
            <a:r>
              <a:rPr kumimoji="0" lang="fr-FR" sz="1600" b="1" i="0" u="none" strike="noStrike" kern="1200" cap="none" spc="0" normalizeH="0" baseline="0" noProof="0" dirty="0">
                <a:ln>
                  <a:noFill/>
                </a:ln>
                <a:solidFill>
                  <a:srgbClr val="FA6501"/>
                </a:solidFill>
                <a:effectLst/>
                <a:uLnTx/>
                <a:uFillTx/>
                <a:latin typeface="Century Gothic" panose="020F0302020204030204"/>
                <a:ea typeface="+mn-ea"/>
                <a:cs typeface="+mn-cs"/>
              </a:rPr>
              <a:t>ais</a:t>
            </a:r>
          </a:p>
        </p:txBody>
      </p:sp>
      <p:sp>
        <p:nvSpPr>
          <p:cNvPr id="32" name="TextBox 31">
            <a:extLst>
              <a:ext uri="{FF2B5EF4-FFF2-40B4-BE49-F238E27FC236}">
                <a16:creationId xmlns:a16="http://schemas.microsoft.com/office/drawing/2014/main" id="{1855BC73-B185-A148-8572-7B749E4F2FAD}"/>
              </a:ext>
            </a:extLst>
          </p:cNvPr>
          <p:cNvSpPr txBox="1"/>
          <p:nvPr/>
        </p:nvSpPr>
        <p:spPr>
          <a:xfrm>
            <a:off x="394993" y="5943682"/>
            <a:ext cx="54504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e.g. aller	           → </a:t>
            </a: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nous</a:t>
            </a: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		 → </a:t>
            </a: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j’</a:t>
            </a:r>
            <a:endPar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2C566A58-7D71-CB48-B89D-113C86E18309}"/>
              </a:ext>
            </a:extLst>
          </p:cNvPr>
          <p:cNvSpPr txBox="1"/>
          <p:nvPr/>
        </p:nvSpPr>
        <p:spPr>
          <a:xfrm>
            <a:off x="4620405" y="5943682"/>
            <a:ext cx="15101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all</a:t>
            </a:r>
            <a:r>
              <a:rPr kumimoji="0" lang="fr-FR" sz="1600" b="1" i="0" u="none" strike="noStrike" kern="1200" cap="none" spc="0" normalizeH="0" baseline="0" noProof="0" dirty="0">
                <a:ln>
                  <a:noFill/>
                </a:ln>
                <a:solidFill>
                  <a:srgbClr val="FA6501"/>
                </a:solidFill>
                <a:effectLst/>
                <a:uLnTx/>
                <a:uFillTx/>
                <a:latin typeface="Century Gothic" panose="020F0302020204030204"/>
                <a:ea typeface="+mn-ea"/>
                <a:cs typeface="+mn-cs"/>
              </a:rPr>
              <a:t>ais</a:t>
            </a:r>
          </a:p>
        </p:txBody>
      </p:sp>
      <p:sp>
        <p:nvSpPr>
          <p:cNvPr id="34" name="TextBox 33">
            <a:extLst>
              <a:ext uri="{FF2B5EF4-FFF2-40B4-BE49-F238E27FC236}">
                <a16:creationId xmlns:a16="http://schemas.microsoft.com/office/drawing/2014/main" id="{9D012A42-9DB2-124F-BFA0-DCEA34810DB2}"/>
              </a:ext>
            </a:extLst>
          </p:cNvPr>
          <p:cNvSpPr txBox="1"/>
          <p:nvPr/>
        </p:nvSpPr>
        <p:spPr>
          <a:xfrm>
            <a:off x="394993" y="6210328"/>
            <a:ext cx="54504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e.g. empêcher → </a:t>
            </a: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nous</a:t>
            </a: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		 → </a:t>
            </a: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j’</a:t>
            </a:r>
            <a:endPar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95C270B8-25EB-9841-8B6B-01CC7C414B32}"/>
              </a:ext>
            </a:extLst>
          </p:cNvPr>
          <p:cNvSpPr txBox="1"/>
          <p:nvPr/>
        </p:nvSpPr>
        <p:spPr>
          <a:xfrm>
            <a:off x="4620404" y="6202969"/>
            <a:ext cx="15101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empêch</a:t>
            </a:r>
            <a:r>
              <a:rPr kumimoji="0" lang="fr-FR" sz="1600" b="1" i="0" u="none" strike="noStrike" kern="1200" cap="none" spc="0" normalizeH="0" baseline="0" noProof="0" dirty="0">
                <a:ln>
                  <a:noFill/>
                </a:ln>
                <a:solidFill>
                  <a:srgbClr val="FA6501"/>
                </a:solidFill>
                <a:effectLst/>
                <a:uLnTx/>
                <a:uFillTx/>
                <a:latin typeface="Century Gothic" panose="020F0302020204030204"/>
                <a:ea typeface="+mn-ea"/>
                <a:cs typeface="+mn-cs"/>
              </a:rPr>
              <a:t>ais</a:t>
            </a:r>
            <a:endPar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1CBCFB6C-C3B7-9A44-A3AD-2EEED9D22411}"/>
              </a:ext>
            </a:extLst>
          </p:cNvPr>
          <p:cNvSpPr txBox="1"/>
          <p:nvPr/>
        </p:nvSpPr>
        <p:spPr>
          <a:xfrm>
            <a:off x="142875" y="4355932"/>
            <a:ext cx="64792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You already know one past tense; the perfect tense is made up of two verbs, an auxiliary verb and a past participle.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The imperfect</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is made up of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one word</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83E6795A-EDB5-1B45-870C-EA85489174D4}"/>
              </a:ext>
            </a:extLst>
          </p:cNvPr>
          <p:cNvSpPr txBox="1"/>
          <p:nvPr/>
        </p:nvSpPr>
        <p:spPr>
          <a:xfrm>
            <a:off x="2729104" y="5625661"/>
            <a:ext cx="1460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regard</a:t>
            </a:r>
            <a:r>
              <a:rPr kumimoji="0" lang="fr-FR" sz="1600" b="1" i="0" u="none" strike="sngStrike" kern="1200" cap="none" spc="0" normalizeH="0" baseline="0" noProof="0" dirty="0">
                <a:ln>
                  <a:noFill/>
                </a:ln>
                <a:solidFill>
                  <a:srgbClr val="000000"/>
                </a:solidFill>
                <a:effectLst/>
                <a:uLnTx/>
                <a:uFillTx/>
                <a:latin typeface="Century Gothic" panose="020F0302020204030204"/>
                <a:ea typeface="+mn-ea"/>
                <a:cs typeface="+mn-cs"/>
              </a:rPr>
              <a:t>ons</a:t>
            </a:r>
          </a:p>
        </p:txBody>
      </p:sp>
      <p:sp>
        <p:nvSpPr>
          <p:cNvPr id="41" name="TextBox 40">
            <a:extLst>
              <a:ext uri="{FF2B5EF4-FFF2-40B4-BE49-F238E27FC236}">
                <a16:creationId xmlns:a16="http://schemas.microsoft.com/office/drawing/2014/main" id="{041624DE-A2C9-6D46-955B-C64276FCC984}"/>
              </a:ext>
            </a:extLst>
          </p:cNvPr>
          <p:cNvSpPr txBox="1"/>
          <p:nvPr/>
        </p:nvSpPr>
        <p:spPr>
          <a:xfrm>
            <a:off x="2729104" y="5951772"/>
            <a:ext cx="11796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all</a:t>
            </a:r>
            <a:r>
              <a:rPr kumimoji="0" lang="fr-FR" sz="1600" b="1" i="0" u="none" strike="sngStrike" kern="1200" cap="none" spc="0" normalizeH="0" baseline="0" noProof="0" dirty="0">
                <a:ln>
                  <a:noFill/>
                </a:ln>
                <a:solidFill>
                  <a:srgbClr val="000000"/>
                </a:solidFill>
                <a:effectLst/>
                <a:uLnTx/>
                <a:uFillTx/>
                <a:latin typeface="Century Gothic" panose="020F0302020204030204"/>
                <a:ea typeface="+mn-ea"/>
                <a:cs typeface="+mn-cs"/>
              </a:rPr>
              <a:t>ons</a:t>
            </a:r>
          </a:p>
        </p:txBody>
      </p:sp>
      <p:sp>
        <p:nvSpPr>
          <p:cNvPr id="42" name="TextBox 41">
            <a:extLst>
              <a:ext uri="{FF2B5EF4-FFF2-40B4-BE49-F238E27FC236}">
                <a16:creationId xmlns:a16="http://schemas.microsoft.com/office/drawing/2014/main" id="{B2316163-9BA0-0B4C-AC40-19C7CC740E2A}"/>
              </a:ext>
            </a:extLst>
          </p:cNvPr>
          <p:cNvSpPr txBox="1"/>
          <p:nvPr/>
        </p:nvSpPr>
        <p:spPr>
          <a:xfrm>
            <a:off x="2733134" y="6202969"/>
            <a:ext cx="15121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empêch</a:t>
            </a:r>
            <a:r>
              <a:rPr kumimoji="0" lang="fr-FR" sz="1600" b="1" i="0" u="none" strike="sngStrike" kern="1200" cap="none" spc="0" normalizeH="0" baseline="0" noProof="0" dirty="0">
                <a:ln>
                  <a:noFill/>
                </a:ln>
                <a:solidFill>
                  <a:srgbClr val="000000"/>
                </a:solidFill>
                <a:effectLst/>
                <a:uLnTx/>
                <a:uFillTx/>
                <a:latin typeface="Century Gothic" panose="020F0302020204030204"/>
                <a:ea typeface="+mn-ea"/>
                <a:cs typeface="+mn-cs"/>
              </a:rPr>
              <a:t>ons</a:t>
            </a:r>
          </a:p>
        </p:txBody>
      </p:sp>
      <p:sp>
        <p:nvSpPr>
          <p:cNvPr id="37" name="TextBox 36">
            <a:extLst>
              <a:ext uri="{FF2B5EF4-FFF2-40B4-BE49-F238E27FC236}">
                <a16:creationId xmlns:a16="http://schemas.microsoft.com/office/drawing/2014/main" id="{97C4E7CF-471B-A743-A363-7E1CD81EF3A3}"/>
              </a:ext>
            </a:extLst>
          </p:cNvPr>
          <p:cNvSpPr txBox="1"/>
          <p:nvPr/>
        </p:nvSpPr>
        <p:spPr>
          <a:xfrm>
            <a:off x="172381" y="6648485"/>
            <a:ext cx="7839656"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form the imperfect tense for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il/elle/on</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you need:</a:t>
            </a:r>
            <a:endPar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5D7397E9-B10F-5546-9BD4-286F45131605}"/>
              </a:ext>
            </a:extLst>
          </p:cNvPr>
          <p:cNvSpPr txBox="1"/>
          <p:nvPr/>
        </p:nvSpPr>
        <p:spPr>
          <a:xfrm>
            <a:off x="-71106" y="6949129"/>
            <a:ext cx="6069934" cy="3460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il/elle/on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stem of present tense ‘nous’ form </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GB" sz="1600" b="1"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16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-ait</a:t>
            </a:r>
            <a:endParaRPr kumimoji="0" lang="en-US" sz="16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B18E8C55-BFA1-3A44-9634-34F545131FC8}"/>
              </a:ext>
            </a:extLst>
          </p:cNvPr>
          <p:cNvSpPr txBox="1"/>
          <p:nvPr/>
        </p:nvSpPr>
        <p:spPr>
          <a:xfrm>
            <a:off x="172381" y="7257350"/>
            <a:ext cx="5582960" cy="5978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You have seen this before in the phrase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 y avait </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there was, there were</a:t>
            </a:r>
            <a:endPar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8F04F657-96B8-1143-AC7E-17CB54AC22AC}"/>
              </a:ext>
            </a:extLst>
          </p:cNvPr>
          <p:cNvSpPr txBox="1"/>
          <p:nvPr/>
        </p:nvSpPr>
        <p:spPr>
          <a:xfrm>
            <a:off x="457640" y="7764704"/>
            <a:ext cx="5021231"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e.g.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travailler   →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nous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il/elle/on</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BDD7467B-65A4-DB41-9A33-5263CD207881}"/>
              </a:ext>
            </a:extLst>
          </p:cNvPr>
          <p:cNvSpPr txBox="1"/>
          <p:nvPr/>
        </p:nvSpPr>
        <p:spPr>
          <a:xfrm>
            <a:off x="2657383" y="7759191"/>
            <a:ext cx="1219811"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travaill</a:t>
            </a:r>
            <a:r>
              <a:rPr kumimoji="0" lang="fr-FR" sz="1600" b="1" i="0" u="none" strike="sngStrike" kern="1200" cap="none" spc="0" normalizeH="0" baseline="0" noProof="0" dirty="0">
                <a:ln>
                  <a:noFill/>
                </a:ln>
                <a:solidFill>
                  <a:srgbClr val="000000"/>
                </a:solidFill>
                <a:effectLst/>
                <a:uLnTx/>
                <a:uFillTx/>
                <a:latin typeface="Century Gothic" panose="020B0502020202020204" pitchFamily="34" charset="0"/>
                <a:ea typeface="+mn-ea"/>
                <a:cs typeface="+mn-cs"/>
              </a:rPr>
              <a:t>ons</a:t>
            </a:r>
          </a:p>
        </p:txBody>
      </p:sp>
      <p:sp>
        <p:nvSpPr>
          <p:cNvPr id="45" name="TextBox 44">
            <a:extLst>
              <a:ext uri="{FF2B5EF4-FFF2-40B4-BE49-F238E27FC236}">
                <a16:creationId xmlns:a16="http://schemas.microsoft.com/office/drawing/2014/main" id="{A77E8DD2-5C40-E444-878B-DF537CDA5CFD}"/>
              </a:ext>
            </a:extLst>
          </p:cNvPr>
          <p:cNvSpPr txBox="1"/>
          <p:nvPr/>
        </p:nvSpPr>
        <p:spPr>
          <a:xfrm>
            <a:off x="5088315" y="7768344"/>
            <a:ext cx="2084507"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travaill</a:t>
            </a:r>
            <a:r>
              <a:rPr kumimoji="0" lang="fr-FR" sz="1600" b="1"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ait</a:t>
            </a:r>
            <a:r>
              <a:rPr kumimoji="0" lang="fr-FR" sz="1600" b="0"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 </a:t>
            </a:r>
            <a:endPar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9AD54B8D-7782-BF42-8B8E-2F6F4A37C6E5}"/>
              </a:ext>
            </a:extLst>
          </p:cNvPr>
          <p:cNvSpPr txBox="1"/>
          <p:nvPr/>
        </p:nvSpPr>
        <p:spPr>
          <a:xfrm>
            <a:off x="454831" y="8090083"/>
            <a:ext cx="5458505"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e.g.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voyager   →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nous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il/elle/on</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69A1B387-7AE8-A441-91AF-E699236A61B4}"/>
              </a:ext>
            </a:extLst>
          </p:cNvPr>
          <p:cNvSpPr txBox="1"/>
          <p:nvPr/>
        </p:nvSpPr>
        <p:spPr>
          <a:xfrm>
            <a:off x="2657327" y="8072267"/>
            <a:ext cx="1387996"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voyag</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a:t>
            </a:r>
            <a:r>
              <a:rPr kumimoji="0" lang="fr-FR" sz="1600" b="1" i="0" u="none" strike="sngStrike" kern="1200" cap="none" spc="0" normalizeH="0" baseline="0" noProof="0" dirty="0">
                <a:ln>
                  <a:noFill/>
                </a:ln>
                <a:solidFill>
                  <a:srgbClr val="000000"/>
                </a:solidFill>
                <a:effectLst/>
                <a:uLnTx/>
                <a:uFillTx/>
                <a:latin typeface="Century Gothic" panose="020B0502020202020204" pitchFamily="34" charset="0"/>
                <a:ea typeface="+mn-ea"/>
                <a:cs typeface="+mn-cs"/>
              </a:rPr>
              <a:t>ons  </a:t>
            </a:r>
          </a:p>
        </p:txBody>
      </p:sp>
      <p:sp>
        <p:nvSpPr>
          <p:cNvPr id="48" name="TextBox 47">
            <a:extLst>
              <a:ext uri="{FF2B5EF4-FFF2-40B4-BE49-F238E27FC236}">
                <a16:creationId xmlns:a16="http://schemas.microsoft.com/office/drawing/2014/main" id="{99B0695E-4E7C-0841-A607-A884DC40AF42}"/>
              </a:ext>
            </a:extLst>
          </p:cNvPr>
          <p:cNvSpPr txBox="1"/>
          <p:nvPr/>
        </p:nvSpPr>
        <p:spPr>
          <a:xfrm>
            <a:off x="5148152" y="8121828"/>
            <a:ext cx="2084507"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voyag</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a:t>
            </a:r>
            <a:r>
              <a:rPr kumimoji="0" lang="fr-FR" sz="1600" b="1"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ait</a:t>
            </a:r>
            <a:r>
              <a:rPr kumimoji="0" lang="fr-FR" sz="1600" b="0"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 </a:t>
            </a:r>
            <a:endPar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5C90226D-3634-3148-A403-93C0D4B3BA2F}"/>
              </a:ext>
            </a:extLst>
          </p:cNvPr>
          <p:cNvSpPr txBox="1"/>
          <p:nvPr/>
        </p:nvSpPr>
        <p:spPr>
          <a:xfrm>
            <a:off x="457639" y="8396208"/>
            <a:ext cx="5021231"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e.g.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cocher     →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nous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il/elle/on</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C580FF1C-F927-6944-98A3-47D8B2422702}"/>
              </a:ext>
            </a:extLst>
          </p:cNvPr>
          <p:cNvSpPr txBox="1"/>
          <p:nvPr/>
        </p:nvSpPr>
        <p:spPr>
          <a:xfrm>
            <a:off x="2657382" y="8385181"/>
            <a:ext cx="1563629"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coch</a:t>
            </a:r>
            <a:r>
              <a:rPr kumimoji="0" lang="fr-FR" sz="1600" b="1" i="0" u="none" strike="sngStrike" kern="1200" cap="none" spc="0" normalizeH="0" baseline="0" noProof="0" dirty="0">
                <a:ln>
                  <a:noFill/>
                </a:ln>
                <a:solidFill>
                  <a:srgbClr val="000000"/>
                </a:solidFill>
                <a:effectLst/>
                <a:uLnTx/>
                <a:uFillTx/>
                <a:latin typeface="Century Gothic" panose="020B0502020202020204" pitchFamily="34" charset="0"/>
                <a:ea typeface="+mn-ea"/>
                <a:cs typeface="+mn-cs"/>
              </a:rPr>
              <a:t>ons</a:t>
            </a:r>
          </a:p>
        </p:txBody>
      </p:sp>
      <p:sp>
        <p:nvSpPr>
          <p:cNvPr id="51" name="TextBox 50">
            <a:extLst>
              <a:ext uri="{FF2B5EF4-FFF2-40B4-BE49-F238E27FC236}">
                <a16:creationId xmlns:a16="http://schemas.microsoft.com/office/drawing/2014/main" id="{F649EB76-2506-3848-9257-3F94BCBC45A1}"/>
              </a:ext>
            </a:extLst>
          </p:cNvPr>
          <p:cNvSpPr txBox="1"/>
          <p:nvPr/>
        </p:nvSpPr>
        <p:spPr>
          <a:xfrm>
            <a:off x="5148152" y="8411822"/>
            <a:ext cx="2084507"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coch</a:t>
            </a:r>
            <a:r>
              <a:rPr kumimoji="0" lang="fr-FR" sz="1600" b="1"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ait</a:t>
            </a:r>
            <a:r>
              <a:rPr kumimoji="0" lang="fr-FR" sz="1600" b="0"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 </a:t>
            </a:r>
            <a:endPar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8DF52D14-C312-754D-BF5A-68B97981F2DF}"/>
              </a:ext>
            </a:extLst>
          </p:cNvPr>
          <p:cNvSpPr txBox="1"/>
          <p:nvPr/>
        </p:nvSpPr>
        <p:spPr>
          <a:xfrm>
            <a:off x="318515" y="8740103"/>
            <a:ext cx="3110485"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Il</a:t>
            </a:r>
            <a:r>
              <a:rPr kumimoji="0" lang="fr-FR" sz="1600" b="0"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mangeait</a:t>
            </a:r>
            <a:r>
              <a:rPr kumimoji="0" lang="fr-FR" sz="1600" b="0" i="0" u="none" strike="noStrike" kern="1200" cap="none" spc="0" normalizeH="0" baseline="0" noProof="0" dirty="0">
                <a:ln>
                  <a:noFill/>
                </a:ln>
                <a:solidFill>
                  <a:srgbClr val="FA6501"/>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dans le jardin.</a:t>
            </a:r>
          </a:p>
        </p:txBody>
      </p:sp>
      <p:sp>
        <p:nvSpPr>
          <p:cNvPr id="53" name="TextBox 52">
            <a:extLst>
              <a:ext uri="{FF2B5EF4-FFF2-40B4-BE49-F238E27FC236}">
                <a16:creationId xmlns:a16="http://schemas.microsoft.com/office/drawing/2014/main" id="{24623ACF-93CC-D44D-B3B7-41D7DBDEA0AC}"/>
              </a:ext>
            </a:extLst>
          </p:cNvPr>
          <p:cNvSpPr txBox="1"/>
          <p:nvPr/>
        </p:nvSpPr>
        <p:spPr>
          <a:xfrm>
            <a:off x="3124947" y="8742650"/>
            <a:ext cx="3110485" cy="3460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He used to eat </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 the garden.</a:t>
            </a:r>
            <a:endParaRPr kumimoji="0" lang="en-US"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54"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51</a:t>
            </a:r>
          </a:p>
        </p:txBody>
      </p:sp>
    </p:spTree>
    <p:extLst>
      <p:ext uri="{BB962C8B-B14F-4D97-AF65-F5344CB8AC3E}">
        <p14:creationId xmlns:p14="http://schemas.microsoft.com/office/powerpoint/2010/main" val="825231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14DFFEC-B24B-F246-8C3A-81EF0101C915}"/>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4" name="Title 20">
            <a:extLst>
              <a:ext uri="{FF2B5EF4-FFF2-40B4-BE49-F238E27FC236}">
                <a16:creationId xmlns:a16="http://schemas.microsoft.com/office/drawing/2014/main" id="{14D4C76D-5717-B649-B834-A243176795AD}"/>
              </a:ext>
            </a:extLst>
          </p:cNvPr>
          <p:cNvSpPr txBox="1">
            <a:spLocks noGrp="1"/>
          </p:cNvSpPr>
          <p:nvPr>
            <p:ph type="title" idx="4294967295"/>
          </p:nvPr>
        </p:nvSpPr>
        <p:spPr bwMode="auto">
          <a:xfrm>
            <a:off x="158439" y="144972"/>
            <a:ext cx="4651181" cy="35035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Les </a:t>
            </a:r>
            <a:r>
              <a:rPr kumimoji="0" lang="en-GB" sz="1800" b="1" i="0" u="none" strike="noStrike" kern="0" cap="none" spc="0" normalizeH="0" baseline="0" noProof="0" dirty="0" err="1">
                <a:ln>
                  <a:noFill/>
                </a:ln>
                <a:solidFill>
                  <a:srgbClr val="000000"/>
                </a:solidFill>
                <a:effectLst/>
                <a:uLnTx/>
                <a:uFillTx/>
                <a:latin typeface="Century Gothic" panose="020B0502020202020204" pitchFamily="34" charset="0"/>
                <a:ea typeface="+mj-ea"/>
                <a:cs typeface="Calibri" panose="020F0502020204030204" pitchFamily="34" charset="0"/>
              </a:rPr>
              <a:t>nombres</a:t>
            </a: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 </a:t>
            </a:r>
            <a:r>
              <a:rPr kumimoji="0" lang="en-GB" sz="1800" b="1" i="0" u="none" strike="noStrike" kern="0" cap="none" spc="0" normalizeH="0" baseline="0" noProof="0" dirty="0" err="1">
                <a:ln>
                  <a:noFill/>
                </a:ln>
                <a:solidFill>
                  <a:srgbClr val="000000"/>
                </a:solidFill>
                <a:effectLst/>
                <a:uLnTx/>
                <a:uFillTx/>
                <a:latin typeface="Century Gothic" panose="020B0502020202020204" pitchFamily="34" charset="0"/>
                <a:ea typeface="+mj-ea"/>
                <a:cs typeface="Calibri" panose="020F0502020204030204" pitchFamily="34" charset="0"/>
              </a:rPr>
              <a:t>ordinaux</a:t>
            </a:r>
            <a:endPar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endParaRPr>
          </a:p>
        </p:txBody>
      </p:sp>
      <p:sp>
        <p:nvSpPr>
          <p:cNvPr id="25" name="TextBox 24">
            <a:extLst>
              <a:ext uri="{FF2B5EF4-FFF2-40B4-BE49-F238E27FC236}">
                <a16:creationId xmlns:a16="http://schemas.microsoft.com/office/drawing/2014/main" id="{F9DD031C-1C8C-804D-B731-A5FCCD1E8F5E}"/>
              </a:ext>
            </a:extLst>
          </p:cNvPr>
          <p:cNvSpPr txBox="1"/>
          <p:nvPr/>
        </p:nvSpPr>
        <p:spPr>
          <a:xfrm>
            <a:off x="141645" y="566576"/>
            <a:ext cx="651571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Ordinal</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numbers are used to describe the order in which things happen.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For example, the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fourth</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year, the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sixth</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lesson, the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tenth</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In English, we normally add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a:t>
            </a:r>
            <a:r>
              <a:rPr kumimoji="0" lang="en-GB" sz="1600" b="1" i="0" u="none" strike="noStrike" kern="1200" cap="none" spc="0" normalizeH="0" baseline="0" noProof="0" dirty="0" err="1">
                <a:ln>
                  <a:noFill/>
                </a:ln>
                <a:solidFill>
                  <a:srgbClr val="000000"/>
                </a:solidFill>
                <a:effectLst/>
                <a:uLnTx/>
                <a:uFillTx/>
                <a:latin typeface="Century Gothic" panose="020F0302020204030204"/>
                <a:ea typeface="+mn-ea"/>
                <a:cs typeface="+mn-cs"/>
              </a:rPr>
              <a:t>th</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to numbers to make them ordinal. In French, we add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a:t>
            </a:r>
            <a:r>
              <a:rPr kumimoji="0" lang="en-GB" sz="1600" b="1" i="0" u="none" strike="noStrike" kern="1200" cap="none" spc="0" normalizeH="0" baseline="0" noProof="0" dirty="0" err="1">
                <a:ln>
                  <a:noFill/>
                </a:ln>
                <a:solidFill>
                  <a:srgbClr val="FF6600"/>
                </a:solidFill>
                <a:effectLst/>
                <a:uLnTx/>
                <a:uFillTx/>
                <a:latin typeface="Century Gothic" panose="020F0302020204030204"/>
                <a:ea typeface="+mn-ea"/>
                <a:cs typeface="+mn-cs"/>
              </a:rPr>
              <a:t>ième</a:t>
            </a:r>
            <a:r>
              <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6" name="Picture 25">
            <a:extLst>
              <a:ext uri="{FF2B5EF4-FFF2-40B4-BE49-F238E27FC236}">
                <a16:creationId xmlns:a16="http://schemas.microsoft.com/office/drawing/2014/main" id="{5BCEF26E-C4EE-3241-A23A-6CB067F588E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708" y="4560407"/>
            <a:ext cx="172586" cy="252465"/>
          </a:xfrm>
          <a:prstGeom prst="rect">
            <a:avLst/>
          </a:prstGeom>
        </p:spPr>
      </p:pic>
      <p:pic>
        <p:nvPicPr>
          <p:cNvPr id="27" name="Picture 26">
            <a:extLst>
              <a:ext uri="{FF2B5EF4-FFF2-40B4-BE49-F238E27FC236}">
                <a16:creationId xmlns:a16="http://schemas.microsoft.com/office/drawing/2014/main" id="{1F7F9121-049E-2544-94F0-04BA7EDBE97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708" y="4223776"/>
            <a:ext cx="172586" cy="277908"/>
          </a:xfrm>
          <a:prstGeom prst="rect">
            <a:avLst/>
          </a:prstGeom>
        </p:spPr>
      </p:pic>
      <p:pic>
        <p:nvPicPr>
          <p:cNvPr id="28" name="Picture 27">
            <a:extLst>
              <a:ext uri="{FF2B5EF4-FFF2-40B4-BE49-F238E27FC236}">
                <a16:creationId xmlns:a16="http://schemas.microsoft.com/office/drawing/2014/main" id="{B1D4904B-52BF-4947-BBDC-405B1907124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338" y="4880665"/>
            <a:ext cx="211326" cy="266001"/>
          </a:xfrm>
          <a:prstGeom prst="rect">
            <a:avLst/>
          </a:prstGeom>
        </p:spPr>
      </p:pic>
      <p:pic>
        <p:nvPicPr>
          <p:cNvPr id="29" name="Picture 28">
            <a:extLst>
              <a:ext uri="{FF2B5EF4-FFF2-40B4-BE49-F238E27FC236}">
                <a16:creationId xmlns:a16="http://schemas.microsoft.com/office/drawing/2014/main" id="{036041C5-4553-3341-B18D-8B3379FCA6E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708" y="3905930"/>
            <a:ext cx="172586" cy="244996"/>
          </a:xfrm>
          <a:prstGeom prst="rect">
            <a:avLst/>
          </a:prstGeom>
        </p:spPr>
      </p:pic>
      <p:pic>
        <p:nvPicPr>
          <p:cNvPr id="30" name="Picture 29">
            <a:extLst>
              <a:ext uri="{FF2B5EF4-FFF2-40B4-BE49-F238E27FC236}">
                <a16:creationId xmlns:a16="http://schemas.microsoft.com/office/drawing/2014/main" id="{F065859E-165C-BD42-8D86-61DD02A6995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0158" y="3577527"/>
            <a:ext cx="157687" cy="244996"/>
          </a:xfrm>
          <a:prstGeom prst="rect">
            <a:avLst/>
          </a:prstGeom>
        </p:spPr>
      </p:pic>
      <p:sp>
        <p:nvSpPr>
          <p:cNvPr id="31" name="TextBox 30">
            <a:extLst>
              <a:ext uri="{FF2B5EF4-FFF2-40B4-BE49-F238E27FC236}">
                <a16:creationId xmlns:a16="http://schemas.microsoft.com/office/drawing/2014/main" id="{8CCEE460-598D-9E4C-BABB-53140AE1E770}"/>
              </a:ext>
            </a:extLst>
          </p:cNvPr>
          <p:cNvSpPr txBox="1"/>
          <p:nvPr/>
        </p:nvSpPr>
        <p:spPr>
          <a:xfrm>
            <a:off x="1193658" y="3405305"/>
            <a:ext cx="124380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number</a:t>
            </a:r>
          </a:p>
        </p:txBody>
      </p:sp>
      <p:sp>
        <p:nvSpPr>
          <p:cNvPr id="32" name="TextBox 31">
            <a:extLst>
              <a:ext uri="{FF2B5EF4-FFF2-40B4-BE49-F238E27FC236}">
                <a16:creationId xmlns:a16="http://schemas.microsoft.com/office/drawing/2014/main" id="{AAC028E4-8F07-6748-9947-8810380A9890}"/>
              </a:ext>
            </a:extLst>
          </p:cNvPr>
          <p:cNvSpPr txBox="1"/>
          <p:nvPr/>
        </p:nvSpPr>
        <p:spPr>
          <a:xfrm>
            <a:off x="2402919" y="3396308"/>
            <a:ext cx="277406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Ordinal </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number</a:t>
            </a:r>
          </a:p>
        </p:txBody>
      </p:sp>
      <p:sp>
        <p:nvSpPr>
          <p:cNvPr id="33" name="TextBox 32">
            <a:extLst>
              <a:ext uri="{FF2B5EF4-FFF2-40B4-BE49-F238E27FC236}">
                <a16:creationId xmlns:a16="http://schemas.microsoft.com/office/drawing/2014/main" id="{408F933B-7C1F-4442-9FD6-CCF5467607B4}"/>
              </a:ext>
            </a:extLst>
          </p:cNvPr>
          <p:cNvSpPr txBox="1"/>
          <p:nvPr/>
        </p:nvSpPr>
        <p:spPr>
          <a:xfrm>
            <a:off x="93857" y="3619086"/>
            <a:ext cx="95543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second</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90264D6-4D59-B74A-93C4-9EA415162C15}"/>
              </a:ext>
            </a:extLst>
          </p:cNvPr>
          <p:cNvSpPr txBox="1"/>
          <p:nvPr/>
        </p:nvSpPr>
        <p:spPr>
          <a:xfrm>
            <a:off x="249094" y="4244573"/>
            <a:ext cx="64496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fourth</a:t>
            </a:r>
          </a:p>
        </p:txBody>
      </p:sp>
      <p:sp>
        <p:nvSpPr>
          <p:cNvPr id="35" name="TextBox 34">
            <a:extLst>
              <a:ext uri="{FF2B5EF4-FFF2-40B4-BE49-F238E27FC236}">
                <a16:creationId xmlns:a16="http://schemas.microsoft.com/office/drawing/2014/main" id="{721EC4F7-3E86-444D-B101-38D80AB3E3D3}"/>
              </a:ext>
            </a:extLst>
          </p:cNvPr>
          <p:cNvSpPr txBox="1"/>
          <p:nvPr/>
        </p:nvSpPr>
        <p:spPr>
          <a:xfrm>
            <a:off x="228509" y="4533899"/>
            <a:ext cx="68613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fifth</a:t>
            </a:r>
          </a:p>
        </p:txBody>
      </p:sp>
      <p:sp>
        <p:nvSpPr>
          <p:cNvPr id="36" name="TextBox 35">
            <a:extLst>
              <a:ext uri="{FF2B5EF4-FFF2-40B4-BE49-F238E27FC236}">
                <a16:creationId xmlns:a16="http://schemas.microsoft.com/office/drawing/2014/main" id="{546C0C8F-48F4-6D40-A8F4-AD977A7B678D}"/>
              </a:ext>
            </a:extLst>
          </p:cNvPr>
          <p:cNvSpPr txBox="1"/>
          <p:nvPr/>
        </p:nvSpPr>
        <p:spPr>
          <a:xfrm>
            <a:off x="228509" y="4809675"/>
            <a:ext cx="68613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sixth</a:t>
            </a:r>
          </a:p>
        </p:txBody>
      </p:sp>
      <p:sp>
        <p:nvSpPr>
          <p:cNvPr id="37" name="TextBox 36">
            <a:extLst>
              <a:ext uri="{FF2B5EF4-FFF2-40B4-BE49-F238E27FC236}">
                <a16:creationId xmlns:a16="http://schemas.microsoft.com/office/drawing/2014/main" id="{8DE9DB4E-FC75-0640-A672-22FDAA1C12B6}"/>
              </a:ext>
            </a:extLst>
          </p:cNvPr>
          <p:cNvSpPr txBox="1"/>
          <p:nvPr/>
        </p:nvSpPr>
        <p:spPr>
          <a:xfrm>
            <a:off x="262635" y="3908332"/>
            <a:ext cx="61787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third</a:t>
            </a:r>
          </a:p>
        </p:txBody>
      </p:sp>
      <p:sp>
        <p:nvSpPr>
          <p:cNvPr id="38" name="TextBox 37">
            <a:extLst>
              <a:ext uri="{FF2B5EF4-FFF2-40B4-BE49-F238E27FC236}">
                <a16:creationId xmlns:a16="http://schemas.microsoft.com/office/drawing/2014/main" id="{422092C7-5712-3C46-A4AF-5D8681624453}"/>
              </a:ext>
            </a:extLst>
          </p:cNvPr>
          <p:cNvSpPr txBox="1"/>
          <p:nvPr/>
        </p:nvSpPr>
        <p:spPr>
          <a:xfrm>
            <a:off x="1350076" y="3703410"/>
            <a:ext cx="92824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deux</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107EFC3E-BF65-6840-A8E9-955E87F5435A}"/>
              </a:ext>
            </a:extLst>
          </p:cNvPr>
          <p:cNvSpPr txBox="1"/>
          <p:nvPr/>
        </p:nvSpPr>
        <p:spPr>
          <a:xfrm>
            <a:off x="1113452" y="4294321"/>
            <a:ext cx="14014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quatre</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0B3CCBC1-CACA-A547-9243-2D16ACE188D9}"/>
              </a:ext>
            </a:extLst>
          </p:cNvPr>
          <p:cNvSpPr txBox="1"/>
          <p:nvPr/>
        </p:nvSpPr>
        <p:spPr>
          <a:xfrm>
            <a:off x="1113452" y="4572464"/>
            <a:ext cx="14014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cinq</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B779BEB-CA41-4D40-95E3-DF17700BE30A}"/>
              </a:ext>
            </a:extLst>
          </p:cNvPr>
          <p:cNvSpPr txBox="1"/>
          <p:nvPr/>
        </p:nvSpPr>
        <p:spPr>
          <a:xfrm>
            <a:off x="1113452" y="4853405"/>
            <a:ext cx="14014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six</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830B5A31-D537-E04F-A59C-EE6F3D939B64}"/>
              </a:ext>
            </a:extLst>
          </p:cNvPr>
          <p:cNvSpPr txBox="1"/>
          <p:nvPr/>
        </p:nvSpPr>
        <p:spPr>
          <a:xfrm>
            <a:off x="1113452" y="3984279"/>
            <a:ext cx="14014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trois</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43" name="TextBox 42">
            <a:hlinkClick r:id="" action="ppaction://noaction">
              <a:snd r:embed="rId7" name="le deuxieme.wav"/>
            </a:hlinkClick>
            <a:extLst>
              <a:ext uri="{FF2B5EF4-FFF2-40B4-BE49-F238E27FC236}">
                <a16:creationId xmlns:a16="http://schemas.microsoft.com/office/drawing/2014/main" id="{B158C398-EB87-7A46-A087-B5348A1AC71E}"/>
              </a:ext>
            </a:extLst>
          </p:cNvPr>
          <p:cNvSpPr txBox="1"/>
          <p:nvPr/>
        </p:nvSpPr>
        <p:spPr>
          <a:xfrm>
            <a:off x="2017796" y="3703175"/>
            <a:ext cx="23068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le deux</a:t>
            </a:r>
            <a:r>
              <a:rPr kumimoji="0" lang="en-GB" sz="1600" b="1" i="0" u="none" strike="noStrike" kern="1200" cap="none" spc="0" normalizeH="0" baseline="0" noProof="0" dirty="0" err="1">
                <a:ln>
                  <a:noFill/>
                </a:ln>
                <a:solidFill>
                  <a:srgbClr val="FF6600"/>
                </a:solidFill>
                <a:effectLst/>
                <a:uLnTx/>
                <a:uFillTx/>
                <a:latin typeface="Century Gothic" panose="020F0302020204030204"/>
                <a:ea typeface="+mn-ea"/>
                <a:cs typeface="+mn-cs"/>
              </a:rPr>
              <a:t>ième</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44" name="TextBox 43">
            <a:hlinkClick r:id="" action="ppaction://noaction">
              <a:snd r:embed="rId8" name="le quatrieme.wav"/>
            </a:hlinkClick>
            <a:extLst>
              <a:ext uri="{FF2B5EF4-FFF2-40B4-BE49-F238E27FC236}">
                <a16:creationId xmlns:a16="http://schemas.microsoft.com/office/drawing/2014/main" id="{DD9EA345-C8E6-F44E-812E-A209F135B8F8}"/>
              </a:ext>
            </a:extLst>
          </p:cNvPr>
          <p:cNvSpPr txBox="1"/>
          <p:nvPr/>
        </p:nvSpPr>
        <p:spPr>
          <a:xfrm>
            <a:off x="2017796" y="4262259"/>
            <a:ext cx="236006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le </a:t>
            </a:r>
            <a:r>
              <a:rPr kumimoji="0" lang="fr-FR" sz="1600" b="0" i="0" u="none" strike="noStrike" kern="1200" cap="none" spc="0" normalizeH="0" baseline="0" noProof="0" dirty="0" err="1">
                <a:ln>
                  <a:noFill/>
                </a:ln>
                <a:solidFill>
                  <a:srgbClr val="000000"/>
                </a:solidFill>
                <a:effectLst/>
                <a:uLnTx/>
                <a:uFillTx/>
                <a:latin typeface="Century Gothic" panose="020F0302020204030204"/>
                <a:ea typeface="+mn-ea"/>
                <a:cs typeface="+mn-cs"/>
              </a:rPr>
              <a:t>quatr</a:t>
            </a:r>
            <a:r>
              <a:rPr kumimoji="0" lang="en-GB" sz="1600" b="1" i="0" u="none" strike="noStrike" kern="1200" cap="none" spc="0" normalizeH="0" baseline="0" noProof="0" dirty="0" err="1">
                <a:ln>
                  <a:noFill/>
                </a:ln>
                <a:solidFill>
                  <a:srgbClr val="FF6600"/>
                </a:solidFill>
                <a:effectLst/>
                <a:uLnTx/>
                <a:uFillTx/>
                <a:latin typeface="Century Gothic" panose="020F0302020204030204"/>
                <a:ea typeface="+mn-ea"/>
                <a:cs typeface="+mn-cs"/>
              </a:rPr>
              <a:t>ième</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45" name="TextBox 44">
            <a:hlinkClick r:id="" action="ppaction://noaction">
              <a:snd r:embed="rId9" name="le cinquieme.wav"/>
            </a:hlinkClick>
            <a:extLst>
              <a:ext uri="{FF2B5EF4-FFF2-40B4-BE49-F238E27FC236}">
                <a16:creationId xmlns:a16="http://schemas.microsoft.com/office/drawing/2014/main" id="{60E5DA52-6DF2-BD42-A7D6-89CA494F8ED9}"/>
              </a:ext>
            </a:extLst>
          </p:cNvPr>
          <p:cNvSpPr txBox="1"/>
          <p:nvPr/>
        </p:nvSpPr>
        <p:spPr>
          <a:xfrm>
            <a:off x="2122376" y="4553108"/>
            <a:ext cx="218515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le </a:t>
            </a:r>
            <a:r>
              <a:rPr kumimoji="0" lang="fr-FR" sz="1600" b="0" i="0" u="none" strike="noStrike" kern="1200" cap="none" spc="0" normalizeH="0" baseline="0" noProof="0" dirty="0" err="1">
                <a:ln>
                  <a:noFill/>
                </a:ln>
                <a:solidFill>
                  <a:srgbClr val="000000"/>
                </a:solidFill>
                <a:effectLst/>
                <a:uLnTx/>
                <a:uFillTx/>
                <a:latin typeface="Century Gothic" panose="020F0302020204030204"/>
                <a:ea typeface="+mn-ea"/>
                <a:cs typeface="+mn-cs"/>
              </a:rPr>
              <a:t>cinq</a:t>
            </a:r>
            <a:r>
              <a:rPr kumimoji="0" lang="fr-FR" sz="1600" b="1" i="0" u="none" strike="noStrike" kern="1200" cap="none" spc="0" normalizeH="0" baseline="0" noProof="0" dirty="0" err="1">
                <a:ln>
                  <a:noFill/>
                </a:ln>
                <a:solidFill>
                  <a:srgbClr val="000000"/>
                </a:solidFill>
                <a:effectLst/>
                <a:uLnTx/>
                <a:uFillTx/>
                <a:latin typeface="Century Gothic" panose="020F0302020204030204"/>
                <a:ea typeface="+mn-ea"/>
                <a:cs typeface="+mn-cs"/>
              </a:rPr>
              <a:t>u</a:t>
            </a:r>
            <a:r>
              <a:rPr kumimoji="0" lang="en-GB" sz="1600" b="1" i="0" u="none" strike="noStrike" kern="1200" cap="none" spc="0" normalizeH="0" baseline="0" noProof="0" dirty="0" err="1">
                <a:ln>
                  <a:noFill/>
                </a:ln>
                <a:solidFill>
                  <a:srgbClr val="FF6600"/>
                </a:solidFill>
                <a:effectLst/>
                <a:uLnTx/>
                <a:uFillTx/>
                <a:latin typeface="Century Gothic" panose="020F0302020204030204"/>
                <a:ea typeface="+mn-ea"/>
                <a:cs typeface="+mn-cs"/>
              </a:rPr>
              <a:t>ième</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46" name="TextBox 45">
            <a:hlinkClick r:id="" action="ppaction://noaction">
              <a:snd r:embed="rId10" name="le sixieme.wav"/>
            </a:hlinkClick>
            <a:extLst>
              <a:ext uri="{FF2B5EF4-FFF2-40B4-BE49-F238E27FC236}">
                <a16:creationId xmlns:a16="http://schemas.microsoft.com/office/drawing/2014/main" id="{85B891E3-F676-E943-B1CE-511C1DAC4893}"/>
              </a:ext>
            </a:extLst>
          </p:cNvPr>
          <p:cNvSpPr txBox="1"/>
          <p:nvPr/>
        </p:nvSpPr>
        <p:spPr>
          <a:xfrm>
            <a:off x="2098058" y="4854297"/>
            <a:ext cx="187821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le six</a:t>
            </a:r>
            <a:r>
              <a:rPr kumimoji="0" lang="en-GB" sz="1600" b="1" i="0" u="none" strike="noStrike" kern="1200" cap="none" spc="0" normalizeH="0" baseline="0" noProof="0" dirty="0" err="1">
                <a:ln>
                  <a:noFill/>
                </a:ln>
                <a:solidFill>
                  <a:srgbClr val="FF6600"/>
                </a:solidFill>
                <a:effectLst/>
                <a:uLnTx/>
                <a:uFillTx/>
                <a:latin typeface="Century Gothic" panose="020F0302020204030204"/>
                <a:ea typeface="+mn-ea"/>
                <a:cs typeface="+mn-cs"/>
              </a:rPr>
              <a:t>ième</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47" name="TextBox 46">
            <a:hlinkClick r:id="" action="ppaction://noaction">
              <a:snd r:embed="rId11" name="le troisieme.wav"/>
            </a:hlinkClick>
            <a:extLst>
              <a:ext uri="{FF2B5EF4-FFF2-40B4-BE49-F238E27FC236}">
                <a16:creationId xmlns:a16="http://schemas.microsoft.com/office/drawing/2014/main" id="{F5EF53CA-5C2B-1C48-A0C8-236441DC4A4D}"/>
              </a:ext>
            </a:extLst>
          </p:cNvPr>
          <p:cNvSpPr txBox="1"/>
          <p:nvPr/>
        </p:nvSpPr>
        <p:spPr>
          <a:xfrm>
            <a:off x="1962738" y="3994024"/>
            <a:ext cx="23068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le trois</a:t>
            </a:r>
            <a:r>
              <a:rPr kumimoji="0" lang="en-GB" sz="1600" b="1" i="0" u="none" strike="noStrike" kern="1200" cap="none" spc="0" normalizeH="0" baseline="0" noProof="0" dirty="0" err="1">
                <a:ln>
                  <a:noFill/>
                </a:ln>
                <a:solidFill>
                  <a:srgbClr val="FF6600"/>
                </a:solidFill>
                <a:effectLst/>
                <a:uLnTx/>
                <a:uFillTx/>
                <a:latin typeface="Century Gothic" panose="020F0302020204030204"/>
                <a:ea typeface="+mn-ea"/>
                <a:cs typeface="+mn-cs"/>
              </a:rPr>
              <a:t>ième</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896B330F-DBE5-5A49-887E-E72C87EB22CA}"/>
              </a:ext>
            </a:extLst>
          </p:cNvPr>
          <p:cNvSpPr txBox="1"/>
          <p:nvPr/>
        </p:nvSpPr>
        <p:spPr>
          <a:xfrm>
            <a:off x="4086103" y="3262607"/>
            <a:ext cx="2663265" cy="1963932"/>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Exception: for cardinal numbers ending with ‘e’ such as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quatre,</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remove the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‘e’</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before adding the suffix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a:t>
            </a:r>
            <a:r>
              <a:rPr kumimoji="0" lang="en-GB" sz="1600" b="1" i="0" u="none" strike="noStrike" kern="1200" cap="none" spc="0" normalizeH="0" baseline="0" noProof="0" dirty="0" err="1">
                <a:ln>
                  <a:noFill/>
                </a:ln>
                <a:solidFill>
                  <a:srgbClr val="000000"/>
                </a:solidFill>
                <a:effectLst/>
                <a:uLnTx/>
                <a:uFillTx/>
                <a:latin typeface="Century Gothic" panose="020F0302020204030204"/>
                <a:ea typeface="+mn-ea"/>
                <a:cs typeface="+mn-cs"/>
              </a:rPr>
              <a:t>ième</a:t>
            </a:r>
            <a:endPar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For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cinq</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add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‘u’</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before the suffix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a:t>
            </a:r>
            <a:r>
              <a:rPr kumimoji="0" lang="en-GB" sz="1600" b="1" i="0" u="none" strike="noStrike" kern="1200" cap="none" spc="0" normalizeH="0" baseline="0" noProof="0" dirty="0" err="1">
                <a:ln>
                  <a:noFill/>
                </a:ln>
                <a:solidFill>
                  <a:srgbClr val="000000"/>
                </a:solidFill>
                <a:effectLst/>
                <a:uLnTx/>
                <a:uFillTx/>
                <a:latin typeface="Century Gothic" panose="020F0302020204030204"/>
                <a:ea typeface="+mn-ea"/>
                <a:cs typeface="+mn-cs"/>
              </a:rPr>
              <a:t>ième</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3A6B21DE-A76B-9741-AB64-F5696BACC8AD}"/>
              </a:ext>
            </a:extLst>
          </p:cNvPr>
          <p:cNvSpPr txBox="1"/>
          <p:nvPr/>
        </p:nvSpPr>
        <p:spPr>
          <a:xfrm>
            <a:off x="116210" y="1823589"/>
            <a:ext cx="651571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Translating the English ordinal number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first </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into French is different: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First</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becomes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premier</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or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première</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(depending on whether the subject is masculine or feminine).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However, twenty-first follows the normal pattern, becoming le </a:t>
            </a: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vingt</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-et-</a:t>
            </a:r>
            <a:r>
              <a:rPr kumimoji="0" lang="en-GB" sz="1600" b="0" i="0" u="none" strike="noStrike" kern="1200" cap="none" spc="0" normalizeH="0" baseline="0" noProof="0" dirty="0" err="1">
                <a:ln>
                  <a:noFill/>
                </a:ln>
                <a:solidFill>
                  <a:srgbClr val="000000"/>
                </a:solidFill>
                <a:effectLst/>
                <a:uLnTx/>
                <a:uFillTx/>
                <a:latin typeface="Century Gothic" panose="020F0302020204030204"/>
                <a:ea typeface="+mn-ea"/>
                <a:cs typeface="+mn-cs"/>
              </a:rPr>
              <a:t>un</a:t>
            </a:r>
            <a:r>
              <a:rPr kumimoji="0" lang="en-GB" sz="1600" b="1" i="0" u="none" strike="noStrike" kern="1200" cap="none" spc="0" normalizeH="0" baseline="0" noProof="0" dirty="0" err="1">
                <a:ln>
                  <a:noFill/>
                </a:ln>
                <a:solidFill>
                  <a:srgbClr val="FF6600"/>
                </a:solidFill>
                <a:effectLst/>
                <a:uLnTx/>
                <a:uFillTx/>
                <a:latin typeface="Century Gothic" panose="020F0302020204030204"/>
                <a:ea typeface="+mn-ea"/>
                <a:cs typeface="+mn-cs"/>
              </a:rPr>
              <a:t>ième</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a:t>
            </a:r>
          </a:p>
        </p:txBody>
      </p:sp>
      <p:sp>
        <p:nvSpPr>
          <p:cNvPr id="56" name="Title 20">
            <a:extLst>
              <a:ext uri="{FF2B5EF4-FFF2-40B4-BE49-F238E27FC236}">
                <a16:creationId xmlns:a16="http://schemas.microsoft.com/office/drawing/2014/main" id="{B3A6F88B-FE34-434D-A4F2-7EF7390F6EB9}"/>
              </a:ext>
            </a:extLst>
          </p:cNvPr>
          <p:cNvSpPr txBox="1">
            <a:spLocks/>
          </p:cNvSpPr>
          <p:nvPr/>
        </p:nvSpPr>
        <p:spPr bwMode="auto">
          <a:xfrm>
            <a:off x="189351" y="5352950"/>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[s-]/[x-] before a vowel</a:t>
            </a:r>
            <a:endPar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endParaRPr>
          </a:p>
        </p:txBody>
      </p:sp>
      <p:sp>
        <p:nvSpPr>
          <p:cNvPr id="57" name="TextBox 56">
            <a:extLst>
              <a:ext uri="{FF2B5EF4-FFF2-40B4-BE49-F238E27FC236}">
                <a16:creationId xmlns:a16="http://schemas.microsoft.com/office/drawing/2014/main" id="{3145CDF1-D390-4C43-B6B1-11C6343FC663}"/>
              </a:ext>
            </a:extLst>
          </p:cNvPr>
          <p:cNvSpPr txBox="1"/>
          <p:nvPr/>
        </p:nvSpPr>
        <p:spPr>
          <a:xfrm>
            <a:off x="189351" y="5662457"/>
            <a:ext cx="631902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As you have already learned, an -x or -s at the end of a word is a silent final consonant (SFC), e.g. deu</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x</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troi</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However, when these numbers become ordinal numbers the [x] and [s] are no longer the last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Instead, they are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between two vowels</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which changes </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SFC to [-s-]</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a:t>
            </a:r>
          </a:p>
        </p:txBody>
      </p:sp>
      <p:pic>
        <p:nvPicPr>
          <p:cNvPr id="58" name="Picture 57" descr="Shape&#10;&#10;Description automatically generated">
            <a:extLst>
              <a:ext uri="{FF2B5EF4-FFF2-40B4-BE49-F238E27FC236}">
                <a16:creationId xmlns:a16="http://schemas.microsoft.com/office/drawing/2014/main" id="{AEBBF7B4-C2F2-1947-8848-F52BFE62E8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09754" y="7714603"/>
            <a:ext cx="709649" cy="924410"/>
          </a:xfrm>
          <a:prstGeom prst="rect">
            <a:avLst/>
          </a:prstGeom>
        </p:spPr>
      </p:pic>
      <p:sp>
        <p:nvSpPr>
          <p:cNvPr id="59" name="TextBox 58">
            <a:hlinkClick r:id="" action="ppaction://noaction">
              <a:snd r:embed="rId13" name="trois.wav"/>
            </a:hlinkClick>
            <a:extLst>
              <a:ext uri="{FF2B5EF4-FFF2-40B4-BE49-F238E27FC236}">
                <a16:creationId xmlns:a16="http://schemas.microsoft.com/office/drawing/2014/main" id="{9C18236C-9202-D343-973E-85E57CF00193}"/>
              </a:ext>
            </a:extLst>
          </p:cNvPr>
          <p:cNvSpPr txBox="1"/>
          <p:nvPr/>
        </p:nvSpPr>
        <p:spPr>
          <a:xfrm>
            <a:off x="4041825" y="7818325"/>
            <a:ext cx="14403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troi</a:t>
            </a: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s</a:t>
            </a: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   &gt;</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60" name="TextBox 59">
            <a:hlinkClick r:id="" action="ppaction://noaction">
              <a:snd r:embed="rId14" name="deux.wav"/>
            </a:hlinkClick>
            <a:extLst>
              <a:ext uri="{FF2B5EF4-FFF2-40B4-BE49-F238E27FC236}">
                <a16:creationId xmlns:a16="http://schemas.microsoft.com/office/drawing/2014/main" id="{0E7C2426-2A2F-484A-B9B7-306988B9443A}"/>
              </a:ext>
            </a:extLst>
          </p:cNvPr>
          <p:cNvSpPr txBox="1"/>
          <p:nvPr/>
        </p:nvSpPr>
        <p:spPr>
          <a:xfrm>
            <a:off x="698429" y="7726343"/>
            <a:ext cx="166797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deu</a:t>
            </a: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x</a:t>
            </a: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   &gt;</a:t>
            </a:r>
          </a:p>
        </p:txBody>
      </p:sp>
      <p:pic>
        <p:nvPicPr>
          <p:cNvPr id="61" name="Picture 60" descr="A picture containing icon&#10;&#10;Description automatically generated">
            <a:extLst>
              <a:ext uri="{FF2B5EF4-FFF2-40B4-BE49-F238E27FC236}">
                <a16:creationId xmlns:a16="http://schemas.microsoft.com/office/drawing/2014/main" id="{C94C0ADD-6A3F-4948-8835-E2ED1806229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9094" y="7814692"/>
            <a:ext cx="756735" cy="805038"/>
          </a:xfrm>
          <a:prstGeom prst="rect">
            <a:avLst/>
          </a:prstGeom>
        </p:spPr>
      </p:pic>
      <p:sp>
        <p:nvSpPr>
          <p:cNvPr id="62" name="TextBox 61">
            <a:extLst>
              <a:ext uri="{FF2B5EF4-FFF2-40B4-BE49-F238E27FC236}">
                <a16:creationId xmlns:a16="http://schemas.microsoft.com/office/drawing/2014/main" id="{A3B653C0-0FCF-C04E-A956-CB3F37EBE6E8}"/>
              </a:ext>
            </a:extLst>
          </p:cNvPr>
          <p:cNvSpPr txBox="1"/>
          <p:nvPr/>
        </p:nvSpPr>
        <p:spPr>
          <a:xfrm>
            <a:off x="810140" y="8297461"/>
            <a:ext cx="155626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SFC    &gt;</a:t>
            </a:r>
            <a:endPar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63" name="TextBox 62">
            <a:hlinkClick r:id="" action="ppaction://noaction">
              <a:snd r:embed="rId16" name="deuxieme.wav"/>
            </a:hlinkClick>
            <a:extLst>
              <a:ext uri="{FF2B5EF4-FFF2-40B4-BE49-F238E27FC236}">
                <a16:creationId xmlns:a16="http://schemas.microsoft.com/office/drawing/2014/main" id="{6B29D610-BA23-5D42-9713-DAF2B9FEC343}"/>
              </a:ext>
            </a:extLst>
          </p:cNvPr>
          <p:cNvSpPr txBox="1"/>
          <p:nvPr/>
        </p:nvSpPr>
        <p:spPr>
          <a:xfrm>
            <a:off x="1566875" y="7710058"/>
            <a:ext cx="196653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d</a:t>
            </a: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euxi</a:t>
            </a: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ème</a:t>
            </a:r>
          </a:p>
        </p:txBody>
      </p:sp>
      <p:sp>
        <p:nvSpPr>
          <p:cNvPr id="64" name="TextBox 63">
            <a:hlinkClick r:id="" action="ppaction://noaction">
              <a:snd r:embed="rId17" name="troisieme.wav"/>
            </a:hlinkClick>
            <a:extLst>
              <a:ext uri="{FF2B5EF4-FFF2-40B4-BE49-F238E27FC236}">
                <a16:creationId xmlns:a16="http://schemas.microsoft.com/office/drawing/2014/main" id="{60D11FDA-D426-6541-9B17-C20A1420433E}"/>
              </a:ext>
            </a:extLst>
          </p:cNvPr>
          <p:cNvSpPr txBox="1"/>
          <p:nvPr/>
        </p:nvSpPr>
        <p:spPr>
          <a:xfrm>
            <a:off x="4998637" y="7839374"/>
            <a:ext cx="189596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tr</a:t>
            </a: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oisi</a:t>
            </a:r>
            <a:r>
              <a:rPr kumimoji="0" lang="fr-FR" sz="1600" b="0" i="0" u="none" strike="noStrike" kern="1200" cap="none" spc="0" normalizeH="0" baseline="0" noProof="0" dirty="0">
                <a:ln>
                  <a:noFill/>
                </a:ln>
                <a:solidFill>
                  <a:srgbClr val="000000"/>
                </a:solidFill>
                <a:effectLst/>
                <a:uLnTx/>
                <a:uFillTx/>
                <a:latin typeface="Century Gothic" panose="020F0302020204030204"/>
                <a:ea typeface="+mn-ea"/>
                <a:cs typeface="+mn-cs"/>
              </a:rPr>
              <a:t>ème </a:t>
            </a:r>
            <a:endPar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9FF2F3FF-9134-9444-930E-02BCD1FE834E}"/>
              </a:ext>
            </a:extLst>
          </p:cNvPr>
          <p:cNvSpPr txBox="1"/>
          <p:nvPr/>
        </p:nvSpPr>
        <p:spPr>
          <a:xfrm>
            <a:off x="2034545" y="8281176"/>
            <a:ext cx="8698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[-s-]</a:t>
            </a:r>
            <a:endPar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5D20F507-5ED4-B04B-A8D3-2638678BB047}"/>
              </a:ext>
            </a:extLst>
          </p:cNvPr>
          <p:cNvSpPr txBox="1"/>
          <p:nvPr/>
        </p:nvSpPr>
        <p:spPr>
          <a:xfrm>
            <a:off x="3551637" y="8305004"/>
            <a:ext cx="18799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SFC    &gt;</a:t>
            </a:r>
            <a:endPar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D9A59E72-1EF1-2741-B804-0012DC77A659}"/>
              </a:ext>
            </a:extLst>
          </p:cNvPr>
          <p:cNvSpPr txBox="1"/>
          <p:nvPr/>
        </p:nvSpPr>
        <p:spPr>
          <a:xfrm>
            <a:off x="5104636" y="8292742"/>
            <a:ext cx="8698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Century Gothic" panose="020F0302020204030204"/>
                <a:ea typeface="+mn-ea"/>
                <a:cs typeface="+mn-cs"/>
              </a:rPr>
              <a:t>[-s-]</a:t>
            </a:r>
            <a:endPar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48"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52</a:t>
            </a:r>
          </a:p>
        </p:txBody>
      </p:sp>
    </p:spTree>
    <p:extLst>
      <p:ext uri="{BB962C8B-B14F-4D97-AF65-F5344CB8AC3E}">
        <p14:creationId xmlns:p14="http://schemas.microsoft.com/office/powerpoint/2010/main" val="2605181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632C6848-3C1A-BB43-AE4D-15EF1BC07330}"/>
              </a:ext>
            </a:extLst>
          </p:cNvPr>
          <p:cNvGraphicFramePr>
            <a:graphicFrameLocks noGrp="1"/>
          </p:cNvGraphicFramePr>
          <p:nvPr/>
        </p:nvGraphicFramePr>
        <p:xfrm>
          <a:off x="674504" y="810121"/>
          <a:ext cx="4985316" cy="4724160"/>
        </p:xfrm>
        <a:graphic>
          <a:graphicData uri="http://schemas.openxmlformats.org/drawingml/2006/table">
            <a:tbl>
              <a:tblPr>
                <a:tableStyleId>{5940675A-B579-460E-94D1-54222C63F5DA}</a:tableStyleId>
              </a:tblPr>
              <a:tblGrid>
                <a:gridCol w="2757235">
                  <a:extLst>
                    <a:ext uri="{9D8B030D-6E8A-4147-A177-3AD203B41FA5}">
                      <a16:colId xmlns:a16="http://schemas.microsoft.com/office/drawing/2014/main" val="2576834893"/>
                    </a:ext>
                  </a:extLst>
                </a:gridCol>
                <a:gridCol w="2228081">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err="1">
                          <a:solidFill>
                            <a:srgbClr val="000000"/>
                          </a:solidFill>
                          <a:effectLst/>
                          <a:latin typeface="Century Gothic" panose="020B0502020202020204" pitchFamily="34" charset="0"/>
                        </a:rPr>
                        <a:t>corriger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correct, correcting</a:t>
                      </a:r>
                    </a:p>
                  </a:txBody>
                  <a:tcPr marL="72000" marR="0" marT="46800" marB="46800" anchor="b"/>
                </a:tc>
                <a:extLst>
                  <a:ext uri="{0D108BD9-81ED-4DB2-BD59-A6C34878D82A}">
                    <a16:rowId xmlns:a16="http://schemas.microsoft.com/office/drawing/2014/main" val="400716698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durer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last, lasting</a:t>
                      </a:r>
                    </a:p>
                  </a:txBody>
                  <a:tcPr marL="72000" marR="0" marT="46800" marB="46800" anchor="b"/>
                </a:tc>
                <a:extLst>
                  <a:ext uri="{0D108BD9-81ED-4DB2-BD59-A6C34878D82A}">
                    <a16:rowId xmlns:a16="http://schemas.microsoft.com/office/drawing/2014/main" val="141838412"/>
                  </a:ext>
                </a:extLst>
              </a:tr>
              <a:tr h="182809">
                <a:tc>
                  <a:txBody>
                    <a:bodyPr/>
                    <a:lstStyle/>
                    <a:p>
                      <a:pPr algn="l" fontAlgn="b"/>
                      <a:r>
                        <a:rPr lang="en-GB" sz="1600" b="0" i="0" u="none" strike="noStrike" kern="1200" dirty="0">
                          <a:solidFill>
                            <a:schemeClr val="tx1"/>
                          </a:solidFill>
                          <a:effectLst/>
                          <a:latin typeface="Century Gothic" panose="020B0502020202020204" pitchFamily="34" charset="0"/>
                          <a:ea typeface="+mn-ea"/>
                          <a:cs typeface="+mn-cs"/>
                        </a:rPr>
                        <a:t>poser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kern="1200" dirty="0">
                          <a:solidFill>
                            <a:schemeClr val="tx1"/>
                          </a:solidFill>
                          <a:effectLst/>
                          <a:latin typeface="Century Gothic" panose="020B0502020202020204" pitchFamily="34" charset="0"/>
                          <a:ea typeface="+mn-ea"/>
                          <a:cs typeface="+mn-cs"/>
                        </a:rPr>
                        <a:t>to ask (a question)</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3836126988"/>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compétence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skill</a:t>
                      </a:r>
                    </a:p>
                  </a:txBody>
                  <a:tcPr marL="72000" marR="0" marT="46800" marB="46800" anchor="b"/>
                </a:tc>
                <a:extLst>
                  <a:ext uri="{0D108BD9-81ED-4DB2-BD59-A6C34878D82A}">
                    <a16:rowId xmlns:a16="http://schemas.microsoft.com/office/drawing/2014/main" val="1683749526"/>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connaissance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kern="1200" dirty="0">
                          <a:solidFill>
                            <a:schemeClr val="tx1"/>
                          </a:solidFill>
                          <a:effectLst/>
                          <a:latin typeface="Century Gothic" panose="020B0502020202020204" pitchFamily="34" charset="0"/>
                          <a:ea typeface="+mn-ea"/>
                          <a:cs typeface="+mn-cs"/>
                        </a:rPr>
                        <a:t>knowledge</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3029552813"/>
                  </a:ext>
                </a:extLst>
              </a:tr>
              <a:tr h="182809">
                <a:tc>
                  <a:txBody>
                    <a:bodyPr/>
                    <a:lstStyle/>
                    <a:p>
                      <a:pPr algn="l" fontAlgn="b"/>
                      <a:r>
                        <a:rPr lang="en-GB" sz="1600" b="0" i="0" u="none" strike="noStrike" kern="1200" dirty="0">
                          <a:solidFill>
                            <a:schemeClr val="tx1"/>
                          </a:solidFill>
                          <a:effectLst/>
                          <a:latin typeface="Century Gothic" panose="020B0502020202020204" pitchFamily="34" charset="0"/>
                          <a:ea typeface="+mn-ea"/>
                          <a:cs typeface="+mn-cs"/>
                        </a:rPr>
                        <a:t>le </a:t>
                      </a:r>
                      <a:r>
                        <a:rPr lang="en-GB" sz="1600" b="0" i="0" u="none" strike="noStrike" kern="1200" dirty="0" err="1">
                          <a:solidFill>
                            <a:schemeClr val="tx1"/>
                          </a:solidFill>
                          <a:effectLst/>
                          <a:latin typeface="Century Gothic" panose="020B0502020202020204" pitchFamily="34" charset="0"/>
                          <a:ea typeface="+mn-ea"/>
                          <a:cs typeface="+mn-cs"/>
                        </a:rPr>
                        <a:t>contrôle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kern="1200" dirty="0">
                          <a:solidFill>
                            <a:schemeClr val="tx1"/>
                          </a:solidFill>
                          <a:effectLst/>
                          <a:latin typeface="Century Gothic" panose="020B0502020202020204" pitchFamily="34" charset="0"/>
                          <a:ea typeface="+mn-ea"/>
                          <a:cs typeface="+mn-cs"/>
                        </a:rPr>
                        <a:t>test</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3491161878"/>
                  </a:ext>
                </a:extLst>
              </a:tr>
              <a:tr h="182809">
                <a:tc>
                  <a:txBody>
                    <a:bodyPr/>
                    <a:lstStyle/>
                    <a:p>
                      <a:pPr algn="l" fontAlgn="b"/>
                      <a:r>
                        <a:rPr lang="en-GB" sz="1600" b="0" i="0" u="none" strike="noStrike" kern="1200" dirty="0">
                          <a:solidFill>
                            <a:schemeClr val="tx1"/>
                          </a:solidFill>
                          <a:effectLst/>
                          <a:latin typeface="Century Gothic" panose="020B0502020202020204" pitchFamily="34" charset="0"/>
                          <a:ea typeface="+mn-ea"/>
                          <a:cs typeface="+mn-cs"/>
                        </a:rPr>
                        <a:t>le </a:t>
                      </a:r>
                      <a:r>
                        <a:rPr lang="en-GB" sz="1600" b="0" i="0" u="none" strike="noStrike" kern="1200" dirty="0" err="1">
                          <a:solidFill>
                            <a:schemeClr val="tx1"/>
                          </a:solidFill>
                          <a:effectLst/>
                          <a:latin typeface="Century Gothic" panose="020B0502020202020204" pitchFamily="34" charset="0"/>
                          <a:ea typeface="+mn-ea"/>
                          <a:cs typeface="+mn-cs"/>
                        </a:rPr>
                        <a:t>système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kern="1200" dirty="0">
                          <a:solidFill>
                            <a:schemeClr val="tx1"/>
                          </a:solidFill>
                          <a:effectLst/>
                          <a:latin typeface="Century Gothic" panose="020B0502020202020204" pitchFamily="34" charset="0"/>
                          <a:ea typeface="+mn-ea"/>
                          <a:cs typeface="+mn-cs"/>
                        </a:rPr>
                        <a:t>system</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977986458"/>
                  </a:ext>
                </a:extLst>
              </a:tr>
              <a:tr h="182809">
                <a:tc>
                  <a:txBody>
                    <a:bodyPr/>
                    <a:lstStyle/>
                    <a:p>
                      <a:pPr algn="l" fontAlgn="b"/>
                      <a:r>
                        <a:rPr lang="en-GB" sz="1600" b="0" i="0" u="none" strike="noStrike" kern="1200" dirty="0" err="1">
                          <a:solidFill>
                            <a:schemeClr val="tx1"/>
                          </a:solidFill>
                          <a:effectLst/>
                          <a:latin typeface="Century Gothic" panose="020B0502020202020204" pitchFamily="34" charset="0"/>
                          <a:ea typeface="+mn-ea"/>
                          <a:cs typeface="+mn-cs"/>
                        </a:rPr>
                        <a:t>cinquième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fifth</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600" b="0" i="0" u="none" strike="noStrike" kern="1200" dirty="0" err="1">
                          <a:solidFill>
                            <a:schemeClr val="tx1"/>
                          </a:solidFill>
                          <a:effectLst/>
                          <a:latin typeface="Century Gothic" panose="020B0502020202020204" pitchFamily="34" charset="0"/>
                          <a:ea typeface="+mn-ea"/>
                          <a:cs typeface="+mn-cs"/>
                        </a:rPr>
                        <a:t>deuxième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second</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600" b="0" i="0" u="none" strike="noStrike" kern="1200" dirty="0" err="1">
                          <a:solidFill>
                            <a:schemeClr val="tx1"/>
                          </a:solidFill>
                          <a:effectLst/>
                          <a:latin typeface="Century Gothic" panose="020B0502020202020204" pitchFamily="34" charset="0"/>
                          <a:ea typeface="+mn-ea"/>
                          <a:cs typeface="+mn-cs"/>
                        </a:rPr>
                        <a:t>quatrième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fourth</a:t>
                      </a:r>
                    </a:p>
                  </a:txBody>
                  <a:tcPr marL="72000" marR="0" marT="46800" marB="46800" anchor="b"/>
                </a:tc>
                <a:extLst>
                  <a:ext uri="{0D108BD9-81ED-4DB2-BD59-A6C34878D82A}">
                    <a16:rowId xmlns:a16="http://schemas.microsoft.com/office/drawing/2014/main" val="4091572625"/>
                  </a:ext>
                </a:extLst>
              </a:tr>
              <a:tr h="182809">
                <a:tc>
                  <a:txBody>
                    <a:bodyPr/>
                    <a:lstStyle/>
                    <a:p>
                      <a:pPr algn="l" fontAlgn="b"/>
                      <a:r>
                        <a:rPr lang="en-GB" sz="1600" b="0" i="0" u="none" strike="noStrike" kern="1200" dirty="0" err="1">
                          <a:solidFill>
                            <a:schemeClr val="tx1"/>
                          </a:solidFill>
                          <a:effectLst/>
                          <a:latin typeface="Century Gothic" panose="020B0502020202020204" pitchFamily="34" charset="0"/>
                          <a:ea typeface="+mn-ea"/>
                          <a:cs typeface="+mn-cs"/>
                        </a:rPr>
                        <a:t>primaire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primary</a:t>
                      </a:r>
                    </a:p>
                  </a:txBody>
                  <a:tcPr marL="72000" marR="0" marT="46800" marB="46800" anchor="b"/>
                </a:tc>
                <a:extLst>
                  <a:ext uri="{0D108BD9-81ED-4DB2-BD59-A6C34878D82A}">
                    <a16:rowId xmlns:a16="http://schemas.microsoft.com/office/drawing/2014/main" val="1061227613"/>
                  </a:ext>
                </a:extLst>
              </a:tr>
              <a:tr h="182809">
                <a:tc>
                  <a:txBody>
                    <a:bodyPr/>
                    <a:lstStyle/>
                    <a:p>
                      <a:pPr algn="l" fontAlgn="b"/>
                      <a:r>
                        <a:rPr lang="en-GB" sz="1600" b="0" i="0" u="none" strike="noStrike" kern="1200" dirty="0" err="1">
                          <a:solidFill>
                            <a:schemeClr val="tx1"/>
                          </a:solidFill>
                          <a:effectLst/>
                          <a:latin typeface="Century Gothic" panose="020B0502020202020204" pitchFamily="34" charset="0"/>
                          <a:ea typeface="+mn-ea"/>
                          <a:cs typeface="+mn-cs"/>
                        </a:rPr>
                        <a:t>sixième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sixth</a:t>
                      </a:r>
                    </a:p>
                  </a:txBody>
                  <a:tcPr marL="72000" marR="0" marT="46800" marB="46800" anchor="b"/>
                </a:tc>
                <a:extLst>
                  <a:ext uri="{0D108BD9-81ED-4DB2-BD59-A6C34878D82A}">
                    <a16:rowId xmlns:a16="http://schemas.microsoft.com/office/drawing/2014/main" val="2678304445"/>
                  </a:ext>
                </a:extLst>
              </a:tr>
              <a:tr h="182809">
                <a:tc>
                  <a:txBody>
                    <a:bodyPr/>
                    <a:lstStyle/>
                    <a:p>
                      <a:pPr algn="l" fontAlgn="b"/>
                      <a:r>
                        <a:rPr lang="en-GB" sz="1600" b="0" i="0" u="none" strike="noStrike" kern="1200" dirty="0" err="1">
                          <a:solidFill>
                            <a:schemeClr val="tx1"/>
                          </a:solidFill>
                          <a:effectLst/>
                          <a:latin typeface="Century Gothic" panose="020B0502020202020204" pitchFamily="34" charset="0"/>
                          <a:ea typeface="+mn-ea"/>
                          <a:cs typeface="+mn-cs"/>
                        </a:rPr>
                        <a:t>troisième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kern="1200" dirty="0">
                          <a:solidFill>
                            <a:schemeClr val="tx1"/>
                          </a:solidFill>
                          <a:effectLst/>
                          <a:latin typeface="Century Gothic" panose="020B0502020202020204" pitchFamily="34" charset="0"/>
                          <a:ea typeface="+mn-ea"/>
                          <a:cs typeface="+mn-cs"/>
                        </a:rPr>
                        <a:t>third</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3879099073"/>
                  </a:ext>
                </a:extLst>
              </a:tr>
              <a:tr h="182809">
                <a:tc>
                  <a:txBody>
                    <a:bodyPr/>
                    <a:lstStyle/>
                    <a:p>
                      <a:pPr algn="l" fontAlgn="b"/>
                      <a:r>
                        <a:rPr lang="en-GB" sz="1600" b="0" i="0" u="none" strike="noStrike" kern="1200" dirty="0" err="1">
                          <a:solidFill>
                            <a:schemeClr val="tx1"/>
                          </a:solidFill>
                          <a:effectLst/>
                          <a:latin typeface="Century Gothic" panose="020B0502020202020204" pitchFamily="34" charset="0"/>
                          <a:ea typeface="+mn-ea"/>
                          <a:cs typeface="+mn-cs"/>
                        </a:rPr>
                        <a:t>longtemps</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kern="1200" dirty="0">
                          <a:solidFill>
                            <a:schemeClr val="tx1"/>
                          </a:solidFill>
                          <a:effectLst/>
                          <a:latin typeface="Century Gothic" panose="020B0502020202020204" pitchFamily="34" charset="0"/>
                          <a:ea typeface="+mn-ea"/>
                          <a:cs typeface="+mn-cs"/>
                        </a:rPr>
                        <a:t>a long time</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677981767"/>
                  </a:ext>
                </a:extLst>
              </a:tr>
            </a:tbl>
          </a:graphicData>
        </a:graphic>
      </p:graphicFrame>
      <p:graphicFrame>
        <p:nvGraphicFramePr>
          <p:cNvPr id="20" name="Table 19">
            <a:extLst>
              <a:ext uri="{FF2B5EF4-FFF2-40B4-BE49-F238E27FC236}">
                <a16:creationId xmlns:a16="http://schemas.microsoft.com/office/drawing/2014/main" id="{DD4748A6-2999-E045-B139-923BE755FE89}"/>
              </a:ext>
            </a:extLst>
          </p:cNvPr>
          <p:cNvGraphicFramePr>
            <a:graphicFrameLocks noGrp="1"/>
          </p:cNvGraphicFramePr>
          <p:nvPr/>
        </p:nvGraphicFramePr>
        <p:xfrm>
          <a:off x="0" y="912257"/>
          <a:ext cx="797537" cy="461772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3763689659"/>
                    </a:ext>
                  </a:extLst>
                </a:gridCol>
              </a:tblGrid>
              <a:tr h="0">
                <a:tc>
                  <a:txBody>
                    <a:bodyPr/>
                    <a:lstStyle/>
                    <a:p>
                      <a:pPr algn="ct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8821216"/>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00" i="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4074369"/>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6547814"/>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1332953"/>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3379199"/>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1606768"/>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5482957"/>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5828882"/>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7028584"/>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612125"/>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0506628"/>
                  </a:ext>
                </a:extLst>
              </a:tr>
              <a:tr h="280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 i="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85685032"/>
                  </a:ext>
                </a:extLst>
              </a:tr>
            </a:tbl>
          </a:graphicData>
        </a:graphic>
      </p:graphicFrame>
      <p:sp>
        <p:nvSpPr>
          <p:cNvPr id="21" name="Rectangle 20" descr="Grey box surrounding the text">
            <a:extLst>
              <a:ext uri="{FF2B5EF4-FFF2-40B4-BE49-F238E27FC236}">
                <a16:creationId xmlns:a16="http://schemas.microsoft.com/office/drawing/2014/main" id="{EFF35CD4-202A-F147-BFA8-12AB8C313CE0}"/>
              </a:ext>
            </a:extLst>
          </p:cNvPr>
          <p:cNvSpPr/>
          <p:nvPr/>
        </p:nvSpPr>
        <p:spPr>
          <a:xfrm>
            <a:off x="129262" y="178748"/>
            <a:ext cx="4634379" cy="4427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2" name="Title 1">
            <a:extLst>
              <a:ext uri="{FF2B5EF4-FFF2-40B4-BE49-F238E27FC236}">
                <a16:creationId xmlns:a16="http://schemas.microsoft.com/office/drawing/2014/main" id="{C03DC75A-E40F-0242-82BD-474A345177A4}"/>
              </a:ext>
            </a:extLst>
          </p:cNvPr>
          <p:cNvSpPr txBox="1">
            <a:spLocks noGrp="1"/>
          </p:cNvSpPr>
          <p:nvPr>
            <p:ph type="title" idx="4294967295"/>
          </p:nvPr>
        </p:nvSpPr>
        <p:spPr>
          <a:xfrm>
            <a:off x="-58632" y="191202"/>
            <a:ext cx="4822273" cy="4444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Describing things past and present</a:t>
            </a:r>
            <a:endParaRPr kumimoji="0" lang="en-GB" sz="4400" b="0" i="0" u="none" strike="noStrike" kern="0" cap="none" spc="0" normalizeH="0" baseline="0" noProof="0" dirty="0">
              <a:ln>
                <a:noFill/>
              </a:ln>
              <a:solidFill>
                <a:srgbClr val="000000"/>
              </a:solidFill>
              <a:effectLst/>
              <a:uLnTx/>
              <a:uFillTx/>
              <a:latin typeface="Arial"/>
              <a:ea typeface="+mj-ea"/>
              <a:cs typeface="+mj-cs"/>
            </a:endParaRPr>
          </a:p>
        </p:txBody>
      </p:sp>
      <p:pic>
        <p:nvPicPr>
          <p:cNvPr id="7" name="Picture 2" descr="qr code for vocabulary">
            <a:extLst>
              <a:ext uri="{FF2B5EF4-FFF2-40B4-BE49-F238E27FC236}">
                <a16:creationId xmlns:a16="http://schemas.microsoft.com/office/drawing/2014/main" id="{65572037-8CFD-6B41-8BFC-2367C1C11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929570" y="6017561"/>
            <a:ext cx="1033762" cy="103376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25">
            <a:extLst>
              <a:ext uri="{FF2B5EF4-FFF2-40B4-BE49-F238E27FC236}">
                <a16:creationId xmlns:a16="http://schemas.microsoft.com/office/drawing/2014/main" id="{C2984989-B17A-FE45-8BF1-64CC9AA741F3}"/>
              </a:ext>
            </a:extLst>
          </p:cNvPr>
          <p:cNvSpPr/>
          <p:nvPr/>
        </p:nvSpPr>
        <p:spPr>
          <a:xfrm>
            <a:off x="398768" y="6017561"/>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9.2.1.3 &amp; 9.1.2.1</a:t>
            </a:r>
          </a:p>
        </p:txBody>
      </p:sp>
      <p:sp>
        <p:nvSpPr>
          <p:cNvPr id="10" name="Rectangle 9">
            <a:extLst>
              <a:ext uri="{FF2B5EF4-FFF2-40B4-BE49-F238E27FC236}">
                <a16:creationId xmlns:a16="http://schemas.microsoft.com/office/drawing/2014/main" id="{A41B0D9B-BC0B-7C42-B693-624C10DB80BA}"/>
              </a:ext>
            </a:extLst>
          </p:cNvPr>
          <p:cNvSpPr/>
          <p:nvPr/>
        </p:nvSpPr>
        <p:spPr>
          <a:xfrm>
            <a:off x="5013176" y="89800"/>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1" name="Picture 2" descr="silhouette of two children sitting on a bench next to sunflowers">
            <a:extLst>
              <a:ext uri="{FF2B5EF4-FFF2-40B4-BE49-F238E27FC236}">
                <a16:creationId xmlns:a16="http://schemas.microsoft.com/office/drawing/2014/main" id="{CBD0718A-73F2-5A48-AEBC-02C5E8B55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56306" y="7179752"/>
            <a:ext cx="2297849" cy="149360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53</a:t>
            </a:r>
          </a:p>
        </p:txBody>
      </p:sp>
    </p:spTree>
    <p:extLst>
      <p:ext uri="{BB962C8B-B14F-4D97-AF65-F5344CB8AC3E}">
        <p14:creationId xmlns:p14="http://schemas.microsoft.com/office/powerpoint/2010/main" val="1925678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2029A6-AE67-624B-92FF-D0F02584A1C3}"/>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 name="Rectangle 3" descr="Grey box surrounding the text">
            <a:extLst>
              <a:ext uri="{FF2B5EF4-FFF2-40B4-BE49-F238E27FC236}">
                <a16:creationId xmlns:a16="http://schemas.microsoft.com/office/drawing/2014/main" id="{A69FCAD5-A2D4-6F4F-8249-AC23929478CC}"/>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5" name="Title 3">
            <a:extLst>
              <a:ext uri="{FF2B5EF4-FFF2-40B4-BE49-F238E27FC236}">
                <a16:creationId xmlns:a16="http://schemas.microsoft.com/office/drawing/2014/main" id="{689298A2-0532-574D-9251-1D186FD5CC27}"/>
              </a:ext>
            </a:extLst>
          </p:cNvPr>
          <p:cNvSpPr txBox="1">
            <a:spLocks noGrp="1"/>
          </p:cNvSpPr>
          <p:nvPr>
            <p:ph type="title" idx="4294967295"/>
          </p:nvPr>
        </p:nvSpPr>
        <p:spPr>
          <a:xfrm>
            <a:off x="173313" y="142855"/>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T2.2 </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2</a:t>
            </a:r>
            <a:endParaRPr kumimoji="0" lang="en-US" sz="2000" b="0" i="0" u="none" strike="noStrike" kern="0" cap="none" spc="0" normalizeH="0" baseline="0" noProof="0" dirty="0">
              <a:ln>
                <a:noFill/>
              </a:ln>
              <a:solidFill>
                <a:srgbClr val="FFFFFF"/>
              </a:solidFill>
              <a:effectLst/>
              <a:uLnTx/>
              <a:uFillTx/>
              <a:latin typeface="Arial"/>
              <a:ea typeface="+mj-ea"/>
              <a:cs typeface="+mj-cs"/>
            </a:endParaRPr>
          </a:p>
        </p:txBody>
      </p:sp>
      <p:sp>
        <p:nvSpPr>
          <p:cNvPr id="6" name="Title 20">
            <a:extLst>
              <a:ext uri="{FF2B5EF4-FFF2-40B4-BE49-F238E27FC236}">
                <a16:creationId xmlns:a16="http://schemas.microsoft.com/office/drawing/2014/main" id="{46F7B3DF-3AD2-5147-A43F-57AC678B2078}"/>
              </a:ext>
            </a:extLst>
          </p:cNvPr>
          <p:cNvSpPr txBox="1">
            <a:spLocks/>
          </p:cNvSpPr>
          <p:nvPr/>
        </p:nvSpPr>
        <p:spPr bwMode="auto">
          <a:xfrm>
            <a:off x="124755" y="623430"/>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Un an vs. </a:t>
            </a: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j-ea"/>
                <a:cs typeface="+mj-cs"/>
              </a:rPr>
              <a:t>une</a:t>
            </a: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 </a:t>
            </a: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j-ea"/>
                <a:cs typeface="+mj-cs"/>
              </a:rPr>
              <a:t>année</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AAF28752-421A-F342-AA2A-E0BFBC2E382E}"/>
              </a:ext>
            </a:extLst>
          </p:cNvPr>
          <p:cNvSpPr txBox="1"/>
          <p:nvPr/>
        </p:nvSpPr>
        <p:spPr>
          <a:xfrm>
            <a:off x="184851" y="1013219"/>
            <a:ext cx="55049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Un an</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or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une</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année</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both mean ‘a year’.</a:t>
            </a:r>
          </a:p>
        </p:txBody>
      </p:sp>
      <p:sp>
        <p:nvSpPr>
          <p:cNvPr id="8" name="TextBox 7">
            <a:extLst>
              <a:ext uri="{FF2B5EF4-FFF2-40B4-BE49-F238E27FC236}">
                <a16:creationId xmlns:a16="http://schemas.microsoft.com/office/drawing/2014/main" id="{EBBE96B3-640C-5445-89C5-F5B551C60FC4}"/>
              </a:ext>
            </a:extLst>
          </p:cNvPr>
          <p:cNvSpPr txBox="1"/>
          <p:nvPr/>
        </p:nvSpPr>
        <p:spPr>
          <a:xfrm>
            <a:off x="184851" y="1351773"/>
            <a:ext cx="656781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Un an</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is used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with a number</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(including </a:t>
            </a:r>
            <a:r>
              <a:rPr kumimoji="0" lang="en-GB" sz="1600" b="0"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tous</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count years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or the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number of times something happens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 a year. </a:t>
            </a:r>
          </a:p>
        </p:txBody>
      </p:sp>
      <p:sp>
        <p:nvSpPr>
          <p:cNvPr id="9" name="TextBox 8">
            <a:extLst>
              <a:ext uri="{FF2B5EF4-FFF2-40B4-BE49-F238E27FC236}">
                <a16:creationId xmlns:a16="http://schemas.microsoft.com/office/drawing/2014/main" id="{2EE2EB41-B394-3D47-9F48-D3F29586FFAD}"/>
              </a:ext>
            </a:extLst>
          </p:cNvPr>
          <p:cNvSpPr txBox="1"/>
          <p:nvPr/>
        </p:nvSpPr>
        <p:spPr>
          <a:xfrm>
            <a:off x="184851" y="2927383"/>
            <a:ext cx="65109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Une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année</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is used to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describe what happened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 a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particular</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year, or to say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how many years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something took. </a:t>
            </a:r>
          </a:p>
        </p:txBody>
      </p:sp>
      <p:sp>
        <p:nvSpPr>
          <p:cNvPr id="10" name="TextBox 9">
            <a:extLst>
              <a:ext uri="{FF2B5EF4-FFF2-40B4-BE49-F238E27FC236}">
                <a16:creationId xmlns:a16="http://schemas.microsoft.com/office/drawing/2014/main" id="{C06403CA-924A-9946-996A-924E261BBD80}"/>
              </a:ext>
            </a:extLst>
          </p:cNvPr>
          <p:cNvSpPr txBox="1"/>
          <p:nvPr/>
        </p:nvSpPr>
        <p:spPr>
          <a:xfrm>
            <a:off x="184851" y="2097934"/>
            <a:ext cx="5504959" cy="6617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L’enfanc</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 dure </a:t>
            </a:r>
            <a:r>
              <a:rPr kumimoji="0" lang="en-GB" sz="16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18 ans</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Je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suis</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arrivée</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en</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France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il</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y a </a:t>
            </a:r>
            <a:r>
              <a:rPr kumimoji="0" lang="en-GB" sz="16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5 ans</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endPar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2EDC942F-5433-AF40-B69B-BC2EFF11C43F}"/>
              </a:ext>
            </a:extLst>
          </p:cNvPr>
          <p:cNvSpPr txBox="1"/>
          <p:nvPr/>
        </p:nvSpPr>
        <p:spPr>
          <a:xfrm>
            <a:off x="184851" y="3577167"/>
            <a:ext cx="3424988" cy="11541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 a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écrit</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beaucoup</a:t>
            </a:r>
            <a:r>
              <a:rPr kumimoji="0" lang="en-GB" sz="16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1600" b="1" i="1"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l’année</a:t>
            </a:r>
            <a:r>
              <a:rPr kumimoji="0" lang="en-GB" sz="16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dernière</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C’est</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la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deuxième</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1" i="1"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année</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du festival.</a:t>
            </a:r>
          </a:p>
        </p:txBody>
      </p:sp>
      <p:pic>
        <p:nvPicPr>
          <p:cNvPr id="12" name="Picture 2" descr="https://media.istockphoto.com/photos/year-calendar-on-white-background-isolated-3d-illustration-picture-id1287009803?b=1&amp;k=20&amp;m=1287009803&amp;s=170667a&amp;w=0&amp;h=xWFVKxi-XFsxZW8qO-VdeFojkio8YPNmJ8zbIYwuMHU=">
            <a:extLst>
              <a:ext uri="{FF2B5EF4-FFF2-40B4-BE49-F238E27FC236}">
                <a16:creationId xmlns:a16="http://schemas.microsoft.com/office/drawing/2014/main" id="{437E7C3C-ED1D-C24C-B013-439DEA3AA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7436" y="1675455"/>
            <a:ext cx="1373636" cy="10337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552644E-D2D5-C44C-A659-4900955B4C1C}"/>
              </a:ext>
            </a:extLst>
          </p:cNvPr>
          <p:cNvSpPr txBox="1"/>
          <p:nvPr/>
        </p:nvSpPr>
        <p:spPr>
          <a:xfrm>
            <a:off x="4064436" y="2111711"/>
            <a:ext cx="1423000" cy="584775"/>
          </a:xfrm>
          <a:prstGeom prst="rect">
            <a:avLst/>
          </a:prstGeom>
          <a:noFill/>
          <a:ln w="28575">
            <a:solidFill>
              <a:schemeClr val="accent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UN 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QUANTITY</a:t>
            </a:r>
          </a:p>
        </p:txBody>
      </p:sp>
      <p:sp>
        <p:nvSpPr>
          <p:cNvPr id="14" name="TextBox 13">
            <a:extLst>
              <a:ext uri="{FF2B5EF4-FFF2-40B4-BE49-F238E27FC236}">
                <a16:creationId xmlns:a16="http://schemas.microsoft.com/office/drawing/2014/main" id="{3F61EA56-3EC4-8443-BE9D-CADB26F76967}"/>
              </a:ext>
            </a:extLst>
          </p:cNvPr>
          <p:cNvSpPr txBox="1"/>
          <p:nvPr/>
        </p:nvSpPr>
        <p:spPr>
          <a:xfrm>
            <a:off x="3429000" y="3906272"/>
            <a:ext cx="3086000" cy="584775"/>
          </a:xfrm>
          <a:prstGeom prst="rect">
            <a:avLst/>
          </a:prstGeom>
          <a:noFill/>
          <a:ln w="28575">
            <a:solidFill>
              <a:schemeClr val="accent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UNE ANNÉE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DESCRIPTION OR DURATION</a:t>
            </a:r>
          </a:p>
        </p:txBody>
      </p:sp>
      <p:sp>
        <p:nvSpPr>
          <p:cNvPr id="15" name="Title 20">
            <a:extLst>
              <a:ext uri="{FF2B5EF4-FFF2-40B4-BE49-F238E27FC236}">
                <a16:creationId xmlns:a16="http://schemas.microsoft.com/office/drawing/2014/main" id="{41DCFD6D-37BE-DC41-8598-61D0FC631B61}"/>
              </a:ext>
            </a:extLst>
          </p:cNvPr>
          <p:cNvSpPr txBox="1">
            <a:spLocks/>
          </p:cNvSpPr>
          <p:nvPr/>
        </p:nvSpPr>
        <p:spPr bwMode="auto">
          <a:xfrm>
            <a:off x="124755" y="4889375"/>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a:t>
            </a: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j-ea"/>
                <a:cs typeface="+mj-cs"/>
              </a:rPr>
              <a:t>ans</a:t>
            </a: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 for age</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16" name="TextBox 15">
            <a:extLst>
              <a:ext uri="{FF2B5EF4-FFF2-40B4-BE49-F238E27FC236}">
                <a16:creationId xmlns:a16="http://schemas.microsoft.com/office/drawing/2014/main" id="{23437FF9-97D4-4F42-BFEB-F08A28DF573D}"/>
              </a:ext>
            </a:extLst>
          </p:cNvPr>
          <p:cNvSpPr txBox="1"/>
          <p:nvPr/>
        </p:nvSpPr>
        <p:spPr>
          <a:xfrm>
            <a:off x="184851" y="5354804"/>
            <a:ext cx="6335100" cy="3451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We also use </a:t>
            </a:r>
            <a:r>
              <a:rPr kumimoji="0" lang="en-GB" sz="1600" b="0"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ans</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to talk about age in French.</a:t>
            </a:r>
          </a:p>
        </p:txBody>
      </p:sp>
      <p:sp>
        <p:nvSpPr>
          <p:cNvPr id="17" name="TextBox 16">
            <a:extLst>
              <a:ext uri="{FF2B5EF4-FFF2-40B4-BE49-F238E27FC236}">
                <a16:creationId xmlns:a16="http://schemas.microsoft.com/office/drawing/2014/main" id="{00D69645-263C-F142-8FE7-0FB3C7A9A00D}"/>
              </a:ext>
            </a:extLst>
          </p:cNvPr>
          <p:cNvSpPr txBox="1"/>
          <p:nvPr/>
        </p:nvSpPr>
        <p:spPr>
          <a:xfrm>
            <a:off x="184851" y="5668384"/>
            <a:ext cx="6471451" cy="5961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 English, we say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be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X years old’.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 French, we say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avoir</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X </a:t>
            </a: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ans</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have, having X years</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sp>
        <p:nvSpPr>
          <p:cNvPr id="18" name="TextBox 17">
            <a:extLst>
              <a:ext uri="{FF2B5EF4-FFF2-40B4-BE49-F238E27FC236}">
                <a16:creationId xmlns:a16="http://schemas.microsoft.com/office/drawing/2014/main" id="{41EA0309-6E8A-E346-AF62-0435A92F8D10}"/>
              </a:ext>
            </a:extLst>
          </p:cNvPr>
          <p:cNvSpPr txBox="1"/>
          <p:nvPr/>
        </p:nvSpPr>
        <p:spPr>
          <a:xfrm>
            <a:off x="184851" y="7559436"/>
            <a:ext cx="3853016" cy="13492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respond, say,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J’ai</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__ ans.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Numbers: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(12) </a:t>
            </a:r>
            <a:r>
              <a:rPr kumimoji="0" lang="en-GB"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douze</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(13) </a:t>
            </a:r>
            <a:r>
              <a:rPr kumimoji="0" lang="en-GB"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treize</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(14) quatorze</a:t>
            </a:r>
          </a:p>
        </p:txBody>
      </p:sp>
      <p:sp>
        <p:nvSpPr>
          <p:cNvPr id="19" name="TextBox 18">
            <a:extLst>
              <a:ext uri="{FF2B5EF4-FFF2-40B4-BE49-F238E27FC236}">
                <a16:creationId xmlns:a16="http://schemas.microsoft.com/office/drawing/2014/main" id="{8497B551-792C-F54E-B5BD-E985AB4DCA99}"/>
              </a:ext>
            </a:extLst>
          </p:cNvPr>
          <p:cNvSpPr txBox="1"/>
          <p:nvPr/>
        </p:nvSpPr>
        <p:spPr>
          <a:xfrm>
            <a:off x="184851" y="6291368"/>
            <a:ext cx="4639782" cy="3451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ask someone’s age in French, ask:</a:t>
            </a:r>
          </a:p>
        </p:txBody>
      </p:sp>
      <p:sp>
        <p:nvSpPr>
          <p:cNvPr id="20" name="Rectangle 19">
            <a:extLst>
              <a:ext uri="{FF2B5EF4-FFF2-40B4-BE49-F238E27FC236}">
                <a16:creationId xmlns:a16="http://schemas.microsoft.com/office/drawing/2014/main" id="{09E110D0-8979-D641-8A7B-8146B66954DE}"/>
              </a:ext>
            </a:extLst>
          </p:cNvPr>
          <p:cNvSpPr/>
          <p:nvPr/>
        </p:nvSpPr>
        <p:spPr>
          <a:xfrm>
            <a:off x="184851" y="6651134"/>
            <a:ext cx="188330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Tu as </a:t>
            </a:r>
            <a:r>
              <a:rPr kumimoji="0" lang="en-GB" sz="16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quel</a:t>
            </a:r>
            <a:r>
              <a:rPr kumimoji="0" lang="en-GB"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âge</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14A1C00D-9121-F840-94D3-B99F90D8DE3E}"/>
              </a:ext>
            </a:extLst>
          </p:cNvPr>
          <p:cNvSpPr/>
          <p:nvPr/>
        </p:nvSpPr>
        <p:spPr>
          <a:xfrm>
            <a:off x="184851" y="6989688"/>
            <a:ext cx="1988294"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Quel</a:t>
            </a:r>
            <a:r>
              <a:rPr kumimoji="0" lang="en-GB"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âge</a:t>
            </a:r>
            <a:r>
              <a:rPr kumimoji="0" lang="en-GB"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as-</a:t>
            </a:r>
            <a:r>
              <a:rPr kumimoji="0" lang="en-GB"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tu</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endPar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BCBB15F6-F9AF-D642-B4D4-002E4A16B8D3}"/>
              </a:ext>
            </a:extLst>
          </p:cNvPr>
          <p:cNvSpPr txBox="1"/>
          <p:nvPr/>
        </p:nvSpPr>
        <p:spPr>
          <a:xfrm>
            <a:off x="2265791" y="6793053"/>
            <a:ext cx="3552374" cy="3451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Which age</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do you have?’</a:t>
            </a:r>
          </a:p>
        </p:txBody>
      </p:sp>
      <p:pic>
        <p:nvPicPr>
          <p:cNvPr id="23" name="Picture 2" descr="Cake, Birthday, Dessert, Torte, Celebration, Party">
            <a:extLst>
              <a:ext uri="{FF2B5EF4-FFF2-40B4-BE49-F238E27FC236}">
                <a16:creationId xmlns:a16="http://schemas.microsoft.com/office/drawing/2014/main" id="{7BC8308C-5B2B-F84B-B793-224DF5AED9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176624" y="7782665"/>
            <a:ext cx="1485442" cy="10661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Balloons, Decoration, Party, Decor, Celebration">
            <a:extLst>
              <a:ext uri="{FF2B5EF4-FFF2-40B4-BE49-F238E27FC236}">
                <a16:creationId xmlns:a16="http://schemas.microsoft.com/office/drawing/2014/main" id="{74F185E9-6BB6-BF47-A51F-FCE02B18D9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470" y="6317876"/>
            <a:ext cx="1440679" cy="164128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54</a:t>
            </a:r>
          </a:p>
        </p:txBody>
      </p:sp>
    </p:spTree>
    <p:extLst>
      <p:ext uri="{BB962C8B-B14F-4D97-AF65-F5344CB8AC3E}">
        <p14:creationId xmlns:p14="http://schemas.microsoft.com/office/powerpoint/2010/main" val="1208074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41007DF3-3C7F-A240-B6CA-9A3A0F263231}"/>
              </a:ext>
            </a:extLst>
          </p:cNvPr>
          <p:cNvSpPr txBox="1">
            <a:spLocks noGrp="1"/>
          </p:cNvSpPr>
          <p:nvPr>
            <p:ph type="title" idx="4294967295"/>
          </p:nvPr>
        </p:nvSpPr>
        <p:spPr bwMode="auto">
          <a:xfrm>
            <a:off x="111308" y="139336"/>
            <a:ext cx="4651181" cy="35035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j-ea"/>
                <a:cs typeface="+mj-cs"/>
              </a:rPr>
              <a:t>L’imparfait</a:t>
            </a: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 (je, il/</a:t>
            </a: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j-ea"/>
                <a:cs typeface="+mj-cs"/>
              </a:rPr>
              <a:t>elle</a:t>
            </a: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/on)</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8D1B8656-1AB4-A447-943D-DB6F10C36ABD}"/>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7C801C9-8B31-8A42-9874-F1DBECBC77CB}"/>
              </a:ext>
            </a:extLst>
          </p:cNvPr>
          <p:cNvSpPr txBox="1"/>
          <p:nvPr/>
        </p:nvSpPr>
        <p:spPr>
          <a:xfrm>
            <a:off x="180163" y="3925298"/>
            <a:ext cx="120628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écrire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40BB840-21FF-F54A-941F-078E31880CDA}"/>
              </a:ext>
            </a:extLst>
          </p:cNvPr>
          <p:cNvSpPr txBox="1"/>
          <p:nvPr/>
        </p:nvSpPr>
        <p:spPr>
          <a:xfrm>
            <a:off x="180163" y="3613116"/>
            <a:ext cx="585763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Let’s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recap</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nous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forms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sp>
        <p:nvSpPr>
          <p:cNvPr id="8" name="TextBox 7">
            <a:extLst>
              <a:ext uri="{FF2B5EF4-FFF2-40B4-BE49-F238E27FC236}">
                <a16:creationId xmlns:a16="http://schemas.microsoft.com/office/drawing/2014/main" id="{A8704970-EA21-E24F-A74F-0AEA9551BB66}"/>
              </a:ext>
            </a:extLst>
          </p:cNvPr>
          <p:cNvSpPr txBox="1"/>
          <p:nvPr/>
        </p:nvSpPr>
        <p:spPr>
          <a:xfrm>
            <a:off x="1224428" y="3925298"/>
            <a:ext cx="156189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nous</a:t>
            </a:r>
            <a:r>
              <a:rPr kumimoji="0" lang="fr-FR"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écriv</a:t>
            </a: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ons</a:t>
            </a:r>
          </a:p>
        </p:txBody>
      </p:sp>
      <p:sp>
        <p:nvSpPr>
          <p:cNvPr id="9" name="TextBox 8">
            <a:extLst>
              <a:ext uri="{FF2B5EF4-FFF2-40B4-BE49-F238E27FC236}">
                <a16:creationId xmlns:a16="http://schemas.microsoft.com/office/drawing/2014/main" id="{6CAD0283-B92E-A045-8D36-C0689DF9C013}"/>
              </a:ext>
            </a:extLst>
          </p:cNvPr>
          <p:cNvSpPr txBox="1"/>
          <p:nvPr/>
        </p:nvSpPr>
        <p:spPr>
          <a:xfrm>
            <a:off x="3292024" y="3897375"/>
            <a:ext cx="16016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prendre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2CB3988-4437-9F45-9E26-6A5A131E9BD9}"/>
              </a:ext>
            </a:extLst>
          </p:cNvPr>
          <p:cNvSpPr txBox="1"/>
          <p:nvPr/>
        </p:nvSpPr>
        <p:spPr>
          <a:xfrm>
            <a:off x="4577372" y="3907171"/>
            <a:ext cx="177667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nous </a:t>
            </a:r>
            <a:r>
              <a:rPr kumimoji="0" lang="fr-FR"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pren</a:t>
            </a: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ons</a:t>
            </a:r>
          </a:p>
        </p:txBody>
      </p:sp>
      <p:sp>
        <p:nvSpPr>
          <p:cNvPr id="11" name="TextBox 10">
            <a:extLst>
              <a:ext uri="{FF2B5EF4-FFF2-40B4-BE49-F238E27FC236}">
                <a16:creationId xmlns:a16="http://schemas.microsoft.com/office/drawing/2014/main" id="{0F184C4D-4DD3-E440-B644-FD4ED6042CA4}"/>
              </a:ext>
            </a:extLst>
          </p:cNvPr>
          <p:cNvSpPr txBox="1"/>
          <p:nvPr/>
        </p:nvSpPr>
        <p:spPr>
          <a:xfrm>
            <a:off x="180163" y="4226447"/>
            <a:ext cx="120628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choisir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A251AC1-5C6D-AD4C-91DE-989D50736338}"/>
              </a:ext>
            </a:extLst>
          </p:cNvPr>
          <p:cNvSpPr txBox="1"/>
          <p:nvPr/>
        </p:nvSpPr>
        <p:spPr>
          <a:xfrm>
            <a:off x="1230020" y="4226447"/>
            <a:ext cx="215284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nous</a:t>
            </a:r>
            <a:r>
              <a:rPr kumimoji="0" lang="fr-FR"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choississ</a:t>
            </a:r>
            <a:r>
              <a:rPr kumimoji="0" lang="fr-FR" sz="16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ons</a:t>
            </a:r>
            <a:endPar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26F3F941-68A2-6C4E-AC6A-904CCBE2D1EF}"/>
              </a:ext>
            </a:extLst>
          </p:cNvPr>
          <p:cNvSpPr txBox="1"/>
          <p:nvPr/>
        </p:nvSpPr>
        <p:spPr>
          <a:xfrm>
            <a:off x="3286736" y="4246599"/>
            <a:ext cx="147575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entendre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F303573-545B-AD45-AAB1-1261DB632F6A}"/>
              </a:ext>
            </a:extLst>
          </p:cNvPr>
          <p:cNvSpPr txBox="1"/>
          <p:nvPr/>
        </p:nvSpPr>
        <p:spPr>
          <a:xfrm>
            <a:off x="4577372" y="4227321"/>
            <a:ext cx="177667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nous</a:t>
            </a:r>
            <a:r>
              <a:rPr kumimoji="0" lang="fr-FR"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entend</a:t>
            </a: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ons</a:t>
            </a:r>
          </a:p>
        </p:txBody>
      </p:sp>
      <p:sp>
        <p:nvSpPr>
          <p:cNvPr id="15" name="TextBox 14">
            <a:extLst>
              <a:ext uri="{FF2B5EF4-FFF2-40B4-BE49-F238E27FC236}">
                <a16:creationId xmlns:a16="http://schemas.microsoft.com/office/drawing/2014/main" id="{5D346411-D7C0-364B-BFDD-7FCF483E6D0C}"/>
              </a:ext>
            </a:extLst>
          </p:cNvPr>
          <p:cNvSpPr txBox="1"/>
          <p:nvPr/>
        </p:nvSpPr>
        <p:spPr>
          <a:xfrm>
            <a:off x="192598" y="2785711"/>
            <a:ext cx="642242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This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rule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applies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to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all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verb</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groups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e.g. construire → nous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contruisons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contruis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je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contruisais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il/elle/on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contruisait</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4A48360-2BDE-CF4E-9211-9F3C3619D7E1}"/>
              </a:ext>
            </a:extLst>
          </p:cNvPr>
          <p:cNvSpPr txBox="1"/>
          <p:nvPr/>
        </p:nvSpPr>
        <p:spPr>
          <a:xfrm>
            <a:off x="2056740" y="4576226"/>
            <a:ext cx="14151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sortir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C6E176D-2990-E243-A803-68E678B1FE12}"/>
              </a:ext>
            </a:extLst>
          </p:cNvPr>
          <p:cNvSpPr txBox="1"/>
          <p:nvPr/>
        </p:nvSpPr>
        <p:spPr>
          <a:xfrm>
            <a:off x="2985812" y="4581561"/>
            <a:ext cx="177667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nous </a:t>
            </a:r>
            <a:r>
              <a:rPr kumimoji="0" lang="fr-FR"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sort</a:t>
            </a: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ons</a:t>
            </a:r>
          </a:p>
        </p:txBody>
      </p:sp>
      <p:sp>
        <p:nvSpPr>
          <p:cNvPr id="18" name="TextBox 17">
            <a:extLst>
              <a:ext uri="{FF2B5EF4-FFF2-40B4-BE49-F238E27FC236}">
                <a16:creationId xmlns:a16="http://schemas.microsoft.com/office/drawing/2014/main" id="{D2D2E4FE-F5F6-9845-9271-3279699BF284}"/>
              </a:ext>
            </a:extLst>
          </p:cNvPr>
          <p:cNvSpPr txBox="1"/>
          <p:nvPr/>
        </p:nvSpPr>
        <p:spPr>
          <a:xfrm>
            <a:off x="2056740" y="4907046"/>
            <a:ext cx="130391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lire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732E3BF6-0C22-1140-9066-69E64484DC6F}"/>
              </a:ext>
            </a:extLst>
          </p:cNvPr>
          <p:cNvSpPr txBox="1"/>
          <p:nvPr/>
        </p:nvSpPr>
        <p:spPr>
          <a:xfrm>
            <a:off x="2985812" y="4901711"/>
            <a:ext cx="177667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nous</a:t>
            </a:r>
            <a:r>
              <a:rPr kumimoji="0" lang="fr-FR" sz="1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lis</a:t>
            </a: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ons</a:t>
            </a:r>
          </a:p>
        </p:txBody>
      </p:sp>
      <p:sp>
        <p:nvSpPr>
          <p:cNvPr id="21" name="TextBox 20">
            <a:extLst>
              <a:ext uri="{FF2B5EF4-FFF2-40B4-BE49-F238E27FC236}">
                <a16:creationId xmlns:a16="http://schemas.microsoft.com/office/drawing/2014/main" id="{1B2B4841-9C86-934A-82CC-5BF271001AB0}"/>
              </a:ext>
            </a:extLst>
          </p:cNvPr>
          <p:cNvSpPr txBox="1"/>
          <p:nvPr/>
        </p:nvSpPr>
        <p:spPr>
          <a:xfrm>
            <a:off x="192597" y="1409272"/>
            <a:ext cx="6422424" cy="136207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form the imperfect: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take the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nous form of the present tense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ii) remove the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GB"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ons</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ending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iii)add the imperfect ending (je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–ais</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a:t>
            </a:r>
            <a:r>
              <a:rPr kumimoji="0" lang="en-GB"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elle</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/on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e.g</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visiter → nous visitons →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visit</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je visitais / il visitait</a:t>
            </a:r>
          </a:p>
        </p:txBody>
      </p:sp>
      <p:sp>
        <p:nvSpPr>
          <p:cNvPr id="23" name="TextBox 22">
            <a:extLst>
              <a:ext uri="{FF2B5EF4-FFF2-40B4-BE49-F238E27FC236}">
                <a16:creationId xmlns:a16="http://schemas.microsoft.com/office/drawing/2014/main" id="{7B3ECD67-8EFD-3748-950F-F88D59B6BF79}"/>
              </a:ext>
            </a:extLst>
          </p:cNvPr>
          <p:cNvSpPr txBox="1"/>
          <p:nvPr/>
        </p:nvSpPr>
        <p:spPr>
          <a:xfrm>
            <a:off x="111308" y="552473"/>
            <a:ext cx="6367182"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Remember</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imperfect</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describes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states and actions that were ongoing or repeated in the past – things that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used to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happen.</a:t>
            </a:r>
          </a:p>
        </p:txBody>
      </p:sp>
      <p:sp>
        <p:nvSpPr>
          <p:cNvPr id="24" name="Title 20">
            <a:extLst>
              <a:ext uri="{FF2B5EF4-FFF2-40B4-BE49-F238E27FC236}">
                <a16:creationId xmlns:a16="http://schemas.microsoft.com/office/drawing/2014/main" id="{DBC281E6-C98C-1947-8AE3-49A04A3090BA}"/>
              </a:ext>
            </a:extLst>
          </p:cNvPr>
          <p:cNvSpPr txBox="1">
            <a:spLocks/>
          </p:cNvSpPr>
          <p:nvPr/>
        </p:nvSpPr>
        <p:spPr bwMode="auto">
          <a:xfrm>
            <a:off x="192548" y="5240326"/>
            <a:ext cx="3229410"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j-ea"/>
                <a:cs typeface="+mj-cs"/>
              </a:rPr>
              <a:t>Présent</a:t>
            </a: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 vs </a:t>
            </a: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j-ea"/>
                <a:cs typeface="+mj-cs"/>
              </a:rPr>
              <a:t>imparfait</a:t>
            </a:r>
            <a:endParaRPr kumimoji="0" lang="fr-FR" sz="18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25" name="TextBox 24">
            <a:extLst>
              <a:ext uri="{FF2B5EF4-FFF2-40B4-BE49-F238E27FC236}">
                <a16:creationId xmlns:a16="http://schemas.microsoft.com/office/drawing/2014/main" id="{E760ABBE-BB45-7446-8718-8EFD04DA6C33}"/>
              </a:ext>
            </a:extLst>
          </p:cNvPr>
          <p:cNvSpPr txBox="1"/>
          <p:nvPr/>
        </p:nvSpPr>
        <p:spPr>
          <a:xfrm>
            <a:off x="180164" y="5613451"/>
            <a:ext cx="6470021"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Both</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present</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and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imperfect</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are one-</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word</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tenses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(no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auxiliary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word</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order</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same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both</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tenses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2CDBBF51-D1FE-3549-9848-51BC82F13425}"/>
              </a:ext>
            </a:extLst>
          </p:cNvPr>
          <p:cNvSpPr txBox="1"/>
          <p:nvPr/>
        </p:nvSpPr>
        <p:spPr>
          <a:xfrm>
            <a:off x="180163" y="6513361"/>
            <a:ext cx="647002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 the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only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way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to tell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them</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apart</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verb</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ending</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sp>
        <p:nvSpPr>
          <p:cNvPr id="27" name="TextBox 26">
            <a:extLst>
              <a:ext uri="{FF2B5EF4-FFF2-40B4-BE49-F238E27FC236}">
                <a16:creationId xmlns:a16="http://schemas.microsoft.com/office/drawing/2014/main" id="{8887D7DE-B383-C149-8376-9BE7FD916653}"/>
              </a:ext>
            </a:extLst>
          </p:cNvPr>
          <p:cNvSpPr txBox="1"/>
          <p:nvPr/>
        </p:nvSpPr>
        <p:spPr>
          <a:xfrm>
            <a:off x="623223" y="6919474"/>
            <a:ext cx="236805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je mang</a:t>
            </a: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il/elle/on mang</a:t>
            </a: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e</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EFD3B8DD-B2C5-E347-8D24-9415826FC4D4}"/>
              </a:ext>
            </a:extLst>
          </p:cNvPr>
          <p:cNvSpPr txBox="1"/>
          <p:nvPr/>
        </p:nvSpPr>
        <p:spPr>
          <a:xfrm>
            <a:off x="2845646" y="6911523"/>
            <a:ext cx="262411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je mang</a:t>
            </a: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eais</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il/elle/on mang</a:t>
            </a:r>
            <a:r>
              <a:rPr kumimoji="0" lang="fr-FR" sz="1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eait</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E3CE7EB0-12D9-B545-B85F-064A5B1E855B}"/>
              </a:ext>
            </a:extLst>
          </p:cNvPr>
          <p:cNvSpPr txBox="1"/>
          <p:nvPr/>
        </p:nvSpPr>
        <p:spPr>
          <a:xfrm>
            <a:off x="147852" y="7496298"/>
            <a:ext cx="647002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They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can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both</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describe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an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ongoing</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action</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but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remember</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imperfect</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means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it</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happened</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for a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period</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of time in the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past</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67A1F7A6-C71F-E940-B7EA-2AB651140B0C}"/>
              </a:ext>
            </a:extLst>
          </p:cNvPr>
          <p:cNvSpPr txBox="1"/>
          <p:nvPr/>
        </p:nvSpPr>
        <p:spPr>
          <a:xfrm>
            <a:off x="156169" y="8147226"/>
            <a:ext cx="259339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Je réfléchis chaque jour.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think</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every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day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FD4C3974-93EE-F741-9295-91ED504875FD}"/>
              </a:ext>
            </a:extLst>
          </p:cNvPr>
          <p:cNvSpPr txBox="1"/>
          <p:nvPr/>
        </p:nvSpPr>
        <p:spPr>
          <a:xfrm>
            <a:off x="3375767" y="8147226"/>
            <a:ext cx="367912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Je réfléchissais chaque jour.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used</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to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think</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every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day</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pic>
        <p:nvPicPr>
          <p:cNvPr id="33" name="Picture 4">
            <a:extLst>
              <a:ext uri="{FF2B5EF4-FFF2-40B4-BE49-F238E27FC236}">
                <a16:creationId xmlns:a16="http://schemas.microsoft.com/office/drawing/2014/main" id="{A7FA5AAE-92F2-2B45-8E6A-E5BAAF6C280A}"/>
              </a:ext>
              <a:ext uri="{C183D7F6-B498-43B3-948B-1728B52AA6E4}">
                <adec:decorative xmlns:adec="http://schemas.microsoft.com/office/drawing/2017/decorative" val="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p:blipFill>
        <p:spPr bwMode="auto">
          <a:xfrm>
            <a:off x="5528569" y="4580051"/>
            <a:ext cx="1033400" cy="1033400"/>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55</a:t>
            </a:r>
          </a:p>
        </p:txBody>
      </p:sp>
    </p:spTree>
    <p:extLst>
      <p:ext uri="{BB962C8B-B14F-4D97-AF65-F5344CB8AC3E}">
        <p14:creationId xmlns:p14="http://schemas.microsoft.com/office/powerpoint/2010/main" val="1363487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4E5C1C-68B8-5042-B27C-85AF214D1903}"/>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 name="Title 20">
            <a:extLst>
              <a:ext uri="{FF2B5EF4-FFF2-40B4-BE49-F238E27FC236}">
                <a16:creationId xmlns:a16="http://schemas.microsoft.com/office/drawing/2014/main" id="{8FD1D71E-A15A-9941-B392-1653B2846A16}"/>
              </a:ext>
            </a:extLst>
          </p:cNvPr>
          <p:cNvSpPr txBox="1">
            <a:spLocks noGrp="1"/>
          </p:cNvSpPr>
          <p:nvPr>
            <p:ph type="title" idx="4294967295"/>
          </p:nvPr>
        </p:nvSpPr>
        <p:spPr bwMode="auto">
          <a:xfrm>
            <a:off x="111308" y="139336"/>
            <a:ext cx="4651181" cy="35035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Using ‘il y a’</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pic>
        <p:nvPicPr>
          <p:cNvPr id="5" name="Picture 2" descr="Splash, Waves, Blue, Light, Abstract, Design, Color">
            <a:extLst>
              <a:ext uri="{FF2B5EF4-FFF2-40B4-BE49-F238E27FC236}">
                <a16:creationId xmlns:a16="http://schemas.microsoft.com/office/drawing/2014/main" id="{184BAA0C-372D-1047-93E4-A081F9857B6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315431" y="1859734"/>
            <a:ext cx="1697745" cy="848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C1533F-06F8-7D45-917B-6C61EC67C18E}"/>
              </a:ext>
            </a:extLst>
          </p:cNvPr>
          <p:cNvSpPr txBox="1"/>
          <p:nvPr/>
        </p:nvSpPr>
        <p:spPr>
          <a:xfrm>
            <a:off x="112341" y="462993"/>
            <a:ext cx="399921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 y a + </a:t>
            </a:r>
            <a:r>
              <a:rPr kumimoji="0" lang="fr-FR" sz="16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noun</a:t>
            </a:r>
            <a:r>
              <a:rPr kumimoji="0" lang="fr-FR"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there</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is</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there</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are</a:t>
            </a:r>
          </a:p>
        </p:txBody>
      </p:sp>
      <p:sp>
        <p:nvSpPr>
          <p:cNvPr id="7" name="TextBox 6">
            <a:extLst>
              <a:ext uri="{FF2B5EF4-FFF2-40B4-BE49-F238E27FC236}">
                <a16:creationId xmlns:a16="http://schemas.microsoft.com/office/drawing/2014/main" id="{B7360134-3940-084A-8BEF-E986D472DA9F}"/>
              </a:ext>
            </a:extLst>
          </p:cNvPr>
          <p:cNvSpPr txBox="1"/>
          <p:nvPr/>
        </p:nvSpPr>
        <p:spPr>
          <a:xfrm>
            <a:off x="94617" y="877439"/>
            <a:ext cx="465118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This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does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not change for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number</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or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gender</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sp>
        <p:nvSpPr>
          <p:cNvPr id="8" name="TextBox 7">
            <a:extLst>
              <a:ext uri="{FF2B5EF4-FFF2-40B4-BE49-F238E27FC236}">
                <a16:creationId xmlns:a16="http://schemas.microsoft.com/office/drawing/2014/main" id="{22B96EC4-225A-2847-8E72-AE85D659C362}"/>
              </a:ext>
            </a:extLst>
          </p:cNvPr>
          <p:cNvSpPr txBox="1"/>
          <p:nvPr/>
        </p:nvSpPr>
        <p:spPr>
          <a:xfrm>
            <a:off x="94615" y="1259232"/>
            <a:ext cx="608778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 y a une </a:t>
            </a: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grande piscine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There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is</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 big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swimming</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pool.</a:t>
            </a:r>
          </a:p>
        </p:txBody>
      </p:sp>
      <p:sp>
        <p:nvSpPr>
          <p:cNvPr id="9" name="TextBox 8">
            <a:extLst>
              <a:ext uri="{FF2B5EF4-FFF2-40B4-BE49-F238E27FC236}">
                <a16:creationId xmlns:a16="http://schemas.microsoft.com/office/drawing/2014/main" id="{350DAB46-9459-2D44-9663-8C072AEAE4BD}"/>
              </a:ext>
            </a:extLst>
          </p:cNvPr>
          <p:cNvSpPr txBox="1"/>
          <p:nvPr/>
        </p:nvSpPr>
        <p:spPr>
          <a:xfrm>
            <a:off x="94615" y="1683953"/>
            <a:ext cx="674669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 y a beaucoup </a:t>
            </a: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 gens.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There are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 lot of people.</a:t>
            </a:r>
          </a:p>
        </p:txBody>
      </p:sp>
      <p:sp>
        <p:nvSpPr>
          <p:cNvPr id="10" name="TextBox 9">
            <a:extLst>
              <a:ext uri="{FF2B5EF4-FFF2-40B4-BE49-F238E27FC236}">
                <a16:creationId xmlns:a16="http://schemas.microsoft.com/office/drawing/2014/main" id="{E621DA4B-0C48-B146-87AD-6A9FE39A87FE}"/>
              </a:ext>
            </a:extLst>
          </p:cNvPr>
          <p:cNvSpPr txBox="1"/>
          <p:nvPr/>
        </p:nvSpPr>
        <p:spPr>
          <a:xfrm>
            <a:off x="111307" y="2453447"/>
            <a:ext cx="674669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 y a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followed by a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time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(number of minutes, hours, days, years …) tells us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how long ago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something happened)</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EA118576-14D1-C743-AF27-2431B47D56FD}"/>
              </a:ext>
            </a:extLst>
          </p:cNvPr>
          <p:cNvSpPr txBox="1"/>
          <p:nvPr/>
        </p:nvSpPr>
        <p:spPr>
          <a:xfrm>
            <a:off x="129034" y="3038222"/>
            <a:ext cx="488414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 y a </a:t>
            </a:r>
            <a:r>
              <a:rPr kumimoji="0" lang="fr-FR"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deux ans</a:t>
            </a: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Two</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years</a:t>
            </a:r>
            <a:r>
              <a:rPr kumimoji="0" lang="fr-FR"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ago</a:t>
            </a: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endPar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70DE476-B7CF-7947-91D8-DF229062B366}"/>
              </a:ext>
            </a:extLst>
          </p:cNvPr>
          <p:cNvSpPr txBox="1"/>
          <p:nvPr/>
        </p:nvSpPr>
        <p:spPr>
          <a:xfrm>
            <a:off x="129033" y="3443843"/>
            <a:ext cx="702480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J’ai mangé il y a </a:t>
            </a:r>
            <a:r>
              <a:rPr kumimoji="0" lang="fr-FR"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trois heures</a:t>
            </a: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ate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three</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hours</a:t>
            </a:r>
            <a:r>
              <a:rPr kumimoji="0" lang="fr-FR"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ago</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pic>
        <p:nvPicPr>
          <p:cNvPr id="13" name="Picture 4" descr="Personality, Unique, Different, Alone, Way, Path">
            <a:extLst>
              <a:ext uri="{FF2B5EF4-FFF2-40B4-BE49-F238E27FC236}">
                <a16:creationId xmlns:a16="http://schemas.microsoft.com/office/drawing/2014/main" id="{BBDF6524-1561-484C-AE81-09EA4F1A903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6377" t="28303" r="8696" b="23020"/>
          <a:stretch/>
        </p:blipFill>
        <p:spPr bwMode="auto">
          <a:xfrm>
            <a:off x="5321286" y="1778537"/>
            <a:ext cx="1425410" cy="7645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5384D00-9CB1-3F41-9EAC-1C3EA182C514}"/>
              </a:ext>
            </a:extLst>
          </p:cNvPr>
          <p:cNvSpPr txBox="1"/>
          <p:nvPr/>
        </p:nvSpPr>
        <p:spPr>
          <a:xfrm>
            <a:off x="131711" y="3891581"/>
            <a:ext cx="6537649" cy="1085438"/>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Remember!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Year</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is translated as </a:t>
            </a:r>
            <a:r>
              <a:rPr kumimoji="0" lang="en-GB" sz="16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an</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after a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number</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So, </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 y a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will be followed by </a:t>
            </a:r>
            <a:r>
              <a:rPr kumimoji="0" lang="en-GB" sz="1600" b="0"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ans</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when you are talking about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how many years ago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something happened.</a:t>
            </a:r>
          </a:p>
        </p:txBody>
      </p:sp>
      <p:sp>
        <p:nvSpPr>
          <p:cNvPr id="17" name="TextBox 16">
            <a:extLst>
              <a:ext uri="{FF2B5EF4-FFF2-40B4-BE49-F238E27FC236}">
                <a16:creationId xmlns:a16="http://schemas.microsoft.com/office/drawing/2014/main" id="{91657991-7815-7849-A019-510CE735C67A}"/>
              </a:ext>
            </a:extLst>
          </p:cNvPr>
          <p:cNvSpPr txBox="1"/>
          <p:nvPr/>
        </p:nvSpPr>
        <p:spPr>
          <a:xfrm>
            <a:off x="94615" y="2110860"/>
            <a:ext cx="42291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Il y a + </a:t>
            </a:r>
            <a:r>
              <a:rPr kumimoji="0" lang="fr-FR" sz="1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time</a:t>
            </a:r>
            <a:r>
              <a:rPr kumimoji="0" lang="fr-FR" sz="18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ago</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56</a:t>
            </a:r>
          </a:p>
        </p:txBody>
      </p:sp>
      <p:sp>
        <p:nvSpPr>
          <p:cNvPr id="29" name="Rectangle 28">
            <a:extLst>
              <a:ext uri="{FF2B5EF4-FFF2-40B4-BE49-F238E27FC236}">
                <a16:creationId xmlns:a16="http://schemas.microsoft.com/office/drawing/2014/main" id="{DBBBF769-D6D4-4B9A-BDFD-49AF8BEF30C5}"/>
              </a:ext>
            </a:extLst>
          </p:cNvPr>
          <p:cNvSpPr/>
          <p:nvPr/>
        </p:nvSpPr>
        <p:spPr>
          <a:xfrm>
            <a:off x="8217300" y="253163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8046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Grey box surrounding the text">
            <a:extLst>
              <a:ext uri="{FF2B5EF4-FFF2-40B4-BE49-F238E27FC236}">
                <a16:creationId xmlns:a16="http://schemas.microsoft.com/office/drawing/2014/main" id="{01FE6CB3-1CD0-4CFE-A3DA-EB611B9D1260}"/>
              </a:ext>
            </a:extLst>
          </p:cNvPr>
          <p:cNvSpPr/>
          <p:nvPr/>
        </p:nvSpPr>
        <p:spPr>
          <a:xfrm>
            <a:off x="160176" y="217614"/>
            <a:ext cx="4559742" cy="140062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5" name="Title 3">
            <a:extLst>
              <a:ext uri="{FF2B5EF4-FFF2-40B4-BE49-F238E27FC236}">
                <a16:creationId xmlns:a16="http://schemas.microsoft.com/office/drawing/2014/main" id="{1162827F-71A5-4789-B834-55E0C6C235CC}"/>
              </a:ext>
            </a:extLst>
          </p:cNvPr>
          <p:cNvSpPr txBox="1">
            <a:spLocks noGrp="1"/>
          </p:cNvSpPr>
          <p:nvPr>
            <p:ph type="title" idx="4294967295"/>
          </p:nvPr>
        </p:nvSpPr>
        <p:spPr>
          <a:xfrm>
            <a:off x="160176" y="378807"/>
            <a:ext cx="4304248" cy="1167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Describing how things are and how they used to be (2): Childhood memories</a:t>
            </a:r>
            <a:endParaRPr kumimoji="0" lang="en-US" sz="2000" b="0" i="0" u="none" strike="noStrike" kern="0" cap="none" spc="0" normalizeH="0" baseline="0" noProof="0" dirty="0">
              <a:ln>
                <a:noFill/>
              </a:ln>
              <a:solidFill>
                <a:srgbClr val="FFFFFF"/>
              </a:solidFill>
              <a:effectLst/>
              <a:uLnTx/>
              <a:uFillTx/>
              <a:latin typeface="Arial"/>
              <a:ea typeface="+mj-ea"/>
              <a:cs typeface="+mj-cs"/>
            </a:endParaRPr>
          </a:p>
        </p:txBody>
      </p:sp>
      <p:graphicFrame>
        <p:nvGraphicFramePr>
          <p:cNvPr id="6" name="Table 5">
            <a:extLst>
              <a:ext uri="{FF2B5EF4-FFF2-40B4-BE49-F238E27FC236}">
                <a16:creationId xmlns:a16="http://schemas.microsoft.com/office/drawing/2014/main" id="{59737B43-0BC0-49B4-9B2D-1B9B77BEB546}"/>
              </a:ext>
            </a:extLst>
          </p:cNvPr>
          <p:cNvGraphicFramePr>
            <a:graphicFrameLocks noGrp="1"/>
          </p:cNvGraphicFramePr>
          <p:nvPr>
            <p:extLst>
              <p:ext uri="{D42A27DB-BD31-4B8C-83A1-F6EECF244321}">
                <p14:modId xmlns:p14="http://schemas.microsoft.com/office/powerpoint/2010/main" val="573625614"/>
              </p:ext>
            </p:extLst>
          </p:nvPr>
        </p:nvGraphicFramePr>
        <p:xfrm>
          <a:off x="186060" y="1961527"/>
          <a:ext cx="5798040" cy="4604400"/>
        </p:xfrm>
        <a:graphic>
          <a:graphicData uri="http://schemas.openxmlformats.org/drawingml/2006/table">
            <a:tbl>
              <a:tblPr>
                <a:tableStyleId>{5940675A-B579-460E-94D1-54222C63F5DA}</a:tableStyleId>
              </a:tblPr>
              <a:tblGrid>
                <a:gridCol w="603695">
                  <a:extLst>
                    <a:ext uri="{9D8B030D-6E8A-4147-A177-3AD203B41FA5}">
                      <a16:colId xmlns:a16="http://schemas.microsoft.com/office/drawing/2014/main" val="2619141680"/>
                    </a:ext>
                  </a:extLst>
                </a:gridCol>
                <a:gridCol w="2130292">
                  <a:extLst>
                    <a:ext uri="{9D8B030D-6E8A-4147-A177-3AD203B41FA5}">
                      <a16:colId xmlns:a16="http://schemas.microsoft.com/office/drawing/2014/main" val="2576834893"/>
                    </a:ext>
                  </a:extLst>
                </a:gridCol>
                <a:gridCol w="3064053">
                  <a:extLst>
                    <a:ext uri="{9D8B030D-6E8A-4147-A177-3AD203B41FA5}">
                      <a16:colId xmlns:a16="http://schemas.microsoft.com/office/drawing/2014/main" val="3222018720"/>
                    </a:ext>
                  </a:extLst>
                </a:gridCol>
              </a:tblGrid>
              <a:tr h="265505">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construire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build, building</a:t>
                      </a:r>
                    </a:p>
                  </a:txBody>
                  <a:tcPr marL="72000" marR="0" marT="46800" marB="46800" anchor="b"/>
                </a:tc>
                <a:extLst>
                  <a:ext uri="{0D108BD9-81ED-4DB2-BD59-A6C34878D82A}">
                    <a16:rowId xmlns:a16="http://schemas.microsoft.com/office/drawing/2014/main" val="4007166980"/>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réagir (à)</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react (to), reacting (to)</a:t>
                      </a:r>
                    </a:p>
                  </a:txBody>
                  <a:tcPr marL="72000" marR="0" marT="46800" marB="46800" anchor="b"/>
                </a:tc>
                <a:extLst>
                  <a:ext uri="{0D108BD9-81ED-4DB2-BD59-A6C34878D82A}">
                    <a16:rowId xmlns:a16="http://schemas.microsoft.com/office/drawing/2014/main" val="141838412"/>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réfléchir (à)</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think (about), thinking (about)</a:t>
                      </a:r>
                    </a:p>
                  </a:txBody>
                  <a:tcPr marL="72000" marR="0" marT="46800" marB="46800" anchor="b"/>
                </a:tc>
                <a:extLst>
                  <a:ext uri="{0D108BD9-81ED-4DB2-BD59-A6C34878D82A}">
                    <a16:rowId xmlns:a16="http://schemas.microsoft.com/office/drawing/2014/main" val="1683749526"/>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dirty="0">
                          <a:latin typeface="Century Gothic" panose="020B0502020202020204" pitchFamily="34" charset="0"/>
                        </a:rPr>
                        <a:t>l’an (m)</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year</a:t>
                      </a:r>
                    </a:p>
                  </a:txBody>
                  <a:tcPr marL="72000" marR="0" marT="46800" marB="46800" anchor="b"/>
                </a:tc>
                <a:extLst>
                  <a:ext uri="{0D108BD9-81ED-4DB2-BD59-A6C34878D82A}">
                    <a16:rowId xmlns:a16="http://schemas.microsoft.com/office/drawing/2014/main" val="3029552813"/>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la clé</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key</a:t>
                      </a:r>
                    </a:p>
                  </a:txBody>
                  <a:tcPr marL="72000" marR="0" marT="46800" marB="46800" anchor="b"/>
                </a:tc>
                <a:extLst>
                  <a:ext uri="{0D108BD9-81ED-4DB2-BD59-A6C34878D82A}">
                    <a16:rowId xmlns:a16="http://schemas.microsoft.com/office/drawing/2014/main" val="3491161878"/>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dirty="0">
                          <a:latin typeface="Century Gothic" panose="020B0502020202020204" pitchFamily="34" charset="0"/>
                        </a:rPr>
                        <a:t>le club</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club</a:t>
                      </a:r>
                    </a:p>
                  </a:txBody>
                  <a:tcPr marL="72000" marR="0" marT="46800" marB="46800" anchor="b"/>
                </a:tc>
                <a:extLst>
                  <a:ext uri="{0D108BD9-81ED-4DB2-BD59-A6C34878D82A}">
                    <a16:rowId xmlns:a16="http://schemas.microsoft.com/office/drawing/2014/main" val="977986458"/>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dirty="0">
                          <a:latin typeface="Century Gothic" panose="020B0502020202020204" pitchFamily="34" charset="0"/>
                        </a:rPr>
                        <a:t>le comportement</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behaviour</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l’enfance (f)</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childhood</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l’habitude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habit</a:t>
                      </a:r>
                    </a:p>
                  </a:txBody>
                  <a:tcPr marL="72000" marR="0" marT="46800" marB="46800" anchor="b"/>
                </a:tc>
                <a:extLst>
                  <a:ext uri="{0D108BD9-81ED-4DB2-BD59-A6C34878D82A}">
                    <a16:rowId xmlns:a16="http://schemas.microsoft.com/office/drawing/2014/main" val="4091572625"/>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ancien</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former</a:t>
                      </a:r>
                    </a:p>
                  </a:txBody>
                  <a:tcPr marL="72000" marR="0" marT="46800" marB="46800" anchor="b"/>
                </a:tc>
                <a:extLst>
                  <a:ext uri="{0D108BD9-81ED-4DB2-BD59-A6C34878D82A}">
                    <a16:rowId xmlns:a16="http://schemas.microsoft.com/office/drawing/2014/main" val="1395890911"/>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familial</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family-related</a:t>
                      </a:r>
                    </a:p>
                  </a:txBody>
                  <a:tcPr marL="72000" marR="0" marT="46800" marB="46800" anchor="b"/>
                </a:tc>
                <a:extLst>
                  <a:ext uri="{0D108BD9-81ED-4DB2-BD59-A6C34878D82A}">
                    <a16:rowId xmlns:a16="http://schemas.microsoft.com/office/drawing/2014/main" val="699670803"/>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libre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free</a:t>
                      </a:r>
                    </a:p>
                  </a:txBody>
                  <a:tcPr marL="72000" marR="0" marT="46800" marB="46800" anchor="b"/>
                </a:tc>
                <a:extLst>
                  <a:ext uri="{0D108BD9-81ED-4DB2-BD59-A6C34878D82A}">
                    <a16:rowId xmlns:a16="http://schemas.microsoft.com/office/drawing/2014/main" val="2857559374"/>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quotidien</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daily</a:t>
                      </a:r>
                    </a:p>
                  </a:txBody>
                  <a:tcPr marL="72000" marR="0" marT="46800" marB="46800" anchor="b"/>
                </a:tc>
                <a:extLst>
                  <a:ext uri="{0D108BD9-81ED-4DB2-BD59-A6C34878D82A}">
                    <a16:rowId xmlns:a16="http://schemas.microsoft.com/office/drawing/2014/main" val="1521955896"/>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responsable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responsible</a:t>
                      </a:r>
                    </a:p>
                  </a:txBody>
                  <a:tcPr marL="72000" marR="0" marT="46800" marB="46800" anchor="b"/>
                </a:tc>
                <a:extLst>
                  <a:ext uri="{0D108BD9-81ED-4DB2-BD59-A6C34878D82A}">
                    <a16:rowId xmlns:a16="http://schemas.microsoft.com/office/drawing/2014/main" val="1649377144"/>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other</a:t>
                      </a:r>
                    </a:p>
                  </a:txBody>
                  <a:tcPr marL="72000" marR="0" marT="46800" marB="46800" anchor="b"/>
                </a:tc>
                <a:tc>
                  <a:txBody>
                    <a:bodyPr/>
                    <a:lstStyle/>
                    <a:p>
                      <a:r>
                        <a:rPr lang="fr-FR" sz="1400" noProof="0" dirty="0">
                          <a:latin typeface="Century Gothic" panose="020B0502020202020204" pitchFamily="34" charset="0"/>
                        </a:rPr>
                        <a:t>il y a</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ago, there is, there are</a:t>
                      </a:r>
                    </a:p>
                  </a:txBody>
                  <a:tcPr marL="72000" marR="0" marT="46800" marB="46800" anchor="b"/>
                </a:tc>
                <a:extLst>
                  <a:ext uri="{0D108BD9-81ED-4DB2-BD59-A6C34878D82A}">
                    <a16:rowId xmlns:a16="http://schemas.microsoft.com/office/drawing/2014/main" val="3583480108"/>
                  </a:ext>
                </a:extLst>
              </a:tr>
            </a:tbl>
          </a:graphicData>
        </a:graphic>
      </p:graphicFrame>
      <p:sp>
        <p:nvSpPr>
          <p:cNvPr id="7" name="Rounded Rectangle 25">
            <a:extLst>
              <a:ext uri="{FF2B5EF4-FFF2-40B4-BE49-F238E27FC236}">
                <a16:creationId xmlns:a16="http://schemas.microsoft.com/office/drawing/2014/main" id="{6331BF48-3643-486B-BA94-27808CAFDB1C}"/>
              </a:ext>
            </a:extLst>
          </p:cNvPr>
          <p:cNvSpPr/>
          <p:nvPr/>
        </p:nvSpPr>
        <p:spPr>
          <a:xfrm>
            <a:off x="377409" y="7083053"/>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9.2.1.4 &amp; 9.1.2.2</a:t>
            </a:r>
          </a:p>
        </p:txBody>
      </p:sp>
      <p:sp>
        <p:nvSpPr>
          <p:cNvPr id="8" name="Rectangle 7">
            <a:extLst>
              <a:ext uri="{FF2B5EF4-FFF2-40B4-BE49-F238E27FC236}">
                <a16:creationId xmlns:a16="http://schemas.microsoft.com/office/drawing/2014/main" id="{46D95B63-83C6-4CC2-9362-52A2A3399ED9}"/>
              </a:ext>
            </a:extLst>
          </p:cNvPr>
          <p:cNvSpPr/>
          <p:nvPr/>
        </p:nvSpPr>
        <p:spPr>
          <a:xfrm>
            <a:off x="5041640" y="164607"/>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9" name="Slide Number Placeholder 1">
            <a:extLst>
              <a:ext uri="{FF2B5EF4-FFF2-40B4-BE49-F238E27FC236}">
                <a16:creationId xmlns:a16="http://schemas.microsoft.com/office/drawing/2014/main" id="{CAA5F503-3C4A-534C-8C68-6214CC55AA7E}"/>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57</a:t>
            </a:r>
          </a:p>
        </p:txBody>
      </p:sp>
      <p:pic>
        <p:nvPicPr>
          <p:cNvPr id="11" name="Picture 10" descr="Qr code&#10;&#10;Description automatically generated">
            <a:extLst>
              <a:ext uri="{FF2B5EF4-FFF2-40B4-BE49-F238E27FC236}">
                <a16:creationId xmlns:a16="http://schemas.microsoft.com/office/drawing/2014/main" id="{30BA00C6-44AA-D745-87B3-2C7DB012F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640" y="799248"/>
            <a:ext cx="942460" cy="942460"/>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A60541DA-01E4-9340-AFDD-68D9C2018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908" y="6667250"/>
            <a:ext cx="2032000" cy="1936750"/>
          </a:xfrm>
          <a:prstGeom prst="rect">
            <a:avLst/>
          </a:prstGeom>
        </p:spPr>
      </p:pic>
      <p:pic>
        <p:nvPicPr>
          <p:cNvPr id="16" name="Picture 15" descr="Icon&#10;&#10;Description automatically generated">
            <a:extLst>
              <a:ext uri="{FF2B5EF4-FFF2-40B4-BE49-F238E27FC236}">
                <a16:creationId xmlns:a16="http://schemas.microsoft.com/office/drawing/2014/main" id="{FE23D1B1-4FFE-CC43-B769-5B0A6EE63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908" y="6909216"/>
            <a:ext cx="2739043" cy="1694784"/>
          </a:xfrm>
          <a:prstGeom prst="rect">
            <a:avLst/>
          </a:prstGeom>
        </p:spPr>
      </p:pic>
    </p:spTree>
    <p:extLst>
      <p:ext uri="{BB962C8B-B14F-4D97-AF65-F5344CB8AC3E}">
        <p14:creationId xmlns:p14="http://schemas.microsoft.com/office/powerpoint/2010/main" val="3965351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Grey box surrounding the text">
            <a:extLst>
              <a:ext uri="{FF2B5EF4-FFF2-40B4-BE49-F238E27FC236}">
                <a16:creationId xmlns:a16="http://schemas.microsoft.com/office/drawing/2014/main" id="{9CDCB373-0371-40E4-8286-98B2BD139647}"/>
              </a:ext>
            </a:extLst>
          </p:cNvPr>
          <p:cNvSpPr/>
          <p:nvPr/>
        </p:nvSpPr>
        <p:spPr>
          <a:xfrm>
            <a:off x="193201" y="185835"/>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CC57402F-86C1-4661-BAFF-5BDF0742CFAF}"/>
              </a:ext>
            </a:extLst>
          </p:cNvPr>
          <p:cNvSpPr txBox="1">
            <a:spLocks noGrp="1"/>
          </p:cNvSpPr>
          <p:nvPr>
            <p:ph type="title" idx="4294967295"/>
          </p:nvPr>
        </p:nvSpPr>
        <p:spPr>
          <a:xfrm>
            <a:off x="194133" y="182562"/>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T2.2 </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3</a:t>
            </a:r>
            <a:endParaRPr kumimoji="0" lang="en-US" sz="2000" b="0" i="0" u="none" strike="noStrike" kern="0" cap="none" spc="0" normalizeH="0" baseline="0" noProof="0" dirty="0">
              <a:ln>
                <a:noFill/>
              </a:ln>
              <a:solidFill>
                <a:srgbClr val="FFFFFF"/>
              </a:solidFill>
              <a:effectLst/>
              <a:uLnTx/>
              <a:uFillTx/>
              <a:latin typeface="Arial"/>
              <a:ea typeface="+mj-ea"/>
              <a:cs typeface="+mj-cs"/>
            </a:endParaRPr>
          </a:p>
        </p:txBody>
      </p:sp>
      <p:sp>
        <p:nvSpPr>
          <p:cNvPr id="5" name="Title 20">
            <a:extLst>
              <a:ext uri="{FF2B5EF4-FFF2-40B4-BE49-F238E27FC236}">
                <a16:creationId xmlns:a16="http://schemas.microsoft.com/office/drawing/2014/main" id="{1CC2E1AC-DA2A-4EBC-B3C6-8574A383C0B8}"/>
              </a:ext>
            </a:extLst>
          </p:cNvPr>
          <p:cNvSpPr txBox="1">
            <a:spLocks/>
          </p:cNvSpPr>
          <p:nvPr/>
        </p:nvSpPr>
        <p:spPr bwMode="auto">
          <a:xfrm>
            <a:off x="193201" y="717413"/>
            <a:ext cx="2016224"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800" b="1" dirty="0" err="1">
                <a:solidFill>
                  <a:srgbClr val="000000"/>
                </a:solidFill>
                <a:latin typeface="Century Gothic" panose="020B0502020202020204" pitchFamily="34" charset="0"/>
              </a:rPr>
              <a:t>L’imparfait</a:t>
            </a:r>
            <a:r>
              <a:rPr lang="en-GB" sz="1800" b="1" dirty="0">
                <a:solidFill>
                  <a:srgbClr val="000000"/>
                </a:solidFill>
                <a:latin typeface="Century Gothic" panose="020B0502020202020204" pitchFamily="34" charset="0"/>
              </a:rPr>
              <a:t> (</a:t>
            </a:r>
            <a:r>
              <a:rPr lang="en-GB" sz="1800" b="1" dirty="0" err="1">
                <a:solidFill>
                  <a:srgbClr val="000000"/>
                </a:solidFill>
                <a:latin typeface="Century Gothic" panose="020B0502020202020204" pitchFamily="34" charset="0"/>
              </a:rPr>
              <a:t>tu</a:t>
            </a:r>
            <a:r>
              <a:rPr lang="en-GB" sz="1800" b="1" dirty="0">
                <a:solidFill>
                  <a:srgbClr val="000000"/>
                </a:solidFill>
                <a:latin typeface="Century Gothic" panose="020B0502020202020204" pitchFamily="34" charset="0"/>
              </a:rPr>
              <a:t>)</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6" name="Rectangle 5">
            <a:extLst>
              <a:ext uri="{FF2B5EF4-FFF2-40B4-BE49-F238E27FC236}">
                <a16:creationId xmlns:a16="http://schemas.microsoft.com/office/drawing/2014/main" id="{A1465CE7-F506-4ACB-AE17-0EADFB3E6273}"/>
              </a:ext>
            </a:extLst>
          </p:cNvPr>
          <p:cNvSpPr/>
          <p:nvPr/>
        </p:nvSpPr>
        <p:spPr>
          <a:xfrm>
            <a:off x="5037256" y="182562"/>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E24412A-4144-49E4-9830-53C3F43ECA02}"/>
              </a:ext>
            </a:extLst>
          </p:cNvPr>
          <p:cNvSpPr txBox="1"/>
          <p:nvPr/>
        </p:nvSpPr>
        <p:spPr>
          <a:xfrm>
            <a:off x="158783" y="1322492"/>
            <a:ext cx="6574745" cy="1569660"/>
          </a:xfrm>
          <a:prstGeom prst="rect">
            <a:avLst/>
          </a:prstGeom>
          <a:noFill/>
        </p:spPr>
        <p:txBody>
          <a:bodyPr wrap="square">
            <a:spAutoFit/>
          </a:bodyPr>
          <a:lstStyle/>
          <a:p>
            <a:pPr algn="just">
              <a:defRPr/>
            </a:pPr>
            <a:r>
              <a:rPr lang="en-US" sz="1600" dirty="0">
                <a:latin typeface="Century Gothic" panose="020B0502020202020204" pitchFamily="34" charset="0"/>
              </a:rPr>
              <a:t>The </a:t>
            </a:r>
            <a:r>
              <a:rPr lang="en-US" sz="1600" b="1" i="1" dirty="0" err="1">
                <a:latin typeface="Century Gothic" panose="020B0502020202020204" pitchFamily="34" charset="0"/>
              </a:rPr>
              <a:t>tu</a:t>
            </a:r>
            <a:r>
              <a:rPr lang="en-US" sz="1600" b="1" i="1" dirty="0">
                <a:latin typeface="Century Gothic" panose="020B0502020202020204" pitchFamily="34" charset="0"/>
              </a:rPr>
              <a:t> </a:t>
            </a:r>
            <a:r>
              <a:rPr lang="en-US" sz="1600" b="1" dirty="0">
                <a:latin typeface="Century Gothic" panose="020B0502020202020204" pitchFamily="34" charset="0"/>
              </a:rPr>
              <a:t>form </a:t>
            </a:r>
            <a:r>
              <a:rPr lang="en-US" sz="1600" dirty="0">
                <a:latin typeface="Century Gothic" panose="020B0502020202020204" pitchFamily="34" charset="0"/>
              </a:rPr>
              <a:t>of the imperfect is </a:t>
            </a:r>
            <a:r>
              <a:rPr lang="en-US" sz="1600" b="1" dirty="0">
                <a:latin typeface="Century Gothic" panose="020B0502020202020204" pitchFamily="34" charset="0"/>
              </a:rPr>
              <a:t>the same as </a:t>
            </a:r>
            <a:r>
              <a:rPr lang="en-US" sz="1600" dirty="0">
                <a:latin typeface="Century Gothic" panose="020B0502020202020204" pitchFamily="34" charset="0"/>
              </a:rPr>
              <a:t>the </a:t>
            </a:r>
            <a:r>
              <a:rPr lang="en-US" sz="1600" b="1" i="1" dirty="0">
                <a:latin typeface="Century Gothic" panose="020B0502020202020204" pitchFamily="34" charset="0"/>
              </a:rPr>
              <a:t>je</a:t>
            </a:r>
            <a:r>
              <a:rPr lang="en-US" sz="1600" b="1" dirty="0">
                <a:latin typeface="Century Gothic" panose="020B0502020202020204" pitchFamily="34" charset="0"/>
              </a:rPr>
              <a:t> form</a:t>
            </a:r>
            <a:r>
              <a:rPr lang="en-US" sz="1600" dirty="0">
                <a:latin typeface="Century Gothic" panose="020B0502020202020204" pitchFamily="34" charset="0"/>
              </a:rPr>
              <a:t>.</a:t>
            </a:r>
            <a:endParaRPr lang="en-US" sz="1600" b="1" dirty="0">
              <a:latin typeface="Century Gothic" panose="020B0502020202020204" pitchFamily="34" charset="0"/>
            </a:endParaRPr>
          </a:p>
          <a:p>
            <a:pPr algn="just">
              <a:defRPr/>
            </a:pPr>
            <a:r>
              <a:rPr lang="en-US" sz="1600" b="1" dirty="0">
                <a:latin typeface="Century Gothic" panose="020B0502020202020204" pitchFamily="34" charset="0"/>
              </a:rPr>
              <a:t>Je</a:t>
            </a:r>
            <a:r>
              <a:rPr lang="en-US" sz="1600" dirty="0">
                <a:latin typeface="Century Gothic" panose="020B0502020202020204" pitchFamily="34" charset="0"/>
              </a:rPr>
              <a:t> </a:t>
            </a:r>
            <a:r>
              <a:rPr lang="en-US" sz="1600" dirty="0" err="1">
                <a:latin typeface="Century Gothic" panose="020B0502020202020204" pitchFamily="34" charset="0"/>
              </a:rPr>
              <a:t>chant</a:t>
            </a:r>
            <a:r>
              <a:rPr lang="en-US" sz="1600" b="1" dirty="0" err="1">
                <a:latin typeface="Century Gothic" panose="020B0502020202020204" pitchFamily="34" charset="0"/>
              </a:rPr>
              <a:t>ais</a:t>
            </a:r>
            <a:r>
              <a:rPr lang="en-US" sz="1600" dirty="0">
                <a:latin typeface="Century Gothic" panose="020B0502020202020204" pitchFamily="34" charset="0"/>
              </a:rPr>
              <a:t> à </a:t>
            </a:r>
            <a:r>
              <a:rPr lang="en-US" sz="1600" dirty="0" err="1">
                <a:latin typeface="Century Gothic" panose="020B0502020202020204" pitchFamily="34" charset="0"/>
              </a:rPr>
              <a:t>l’école</a:t>
            </a:r>
            <a:r>
              <a:rPr lang="en-US" sz="1600" dirty="0">
                <a:latin typeface="Century Gothic" panose="020B0502020202020204" pitchFamily="34" charset="0"/>
              </a:rPr>
              <a:t>. 			</a:t>
            </a:r>
            <a:r>
              <a:rPr lang="en-US" sz="1600" b="1" dirty="0">
                <a:latin typeface="Century Gothic" panose="020B0502020202020204" pitchFamily="34" charset="0"/>
              </a:rPr>
              <a:t>I</a:t>
            </a:r>
            <a:r>
              <a:rPr lang="en-US" sz="1600" dirty="0">
                <a:latin typeface="Century Gothic" panose="020B0502020202020204" pitchFamily="34" charset="0"/>
              </a:rPr>
              <a:t> </a:t>
            </a:r>
            <a:r>
              <a:rPr lang="en-US" sz="1600" b="1" dirty="0">
                <a:latin typeface="Century Gothic" panose="020B0502020202020204" pitchFamily="34" charset="0"/>
              </a:rPr>
              <a:t>used to sing </a:t>
            </a:r>
            <a:r>
              <a:rPr lang="en-US" sz="1600" dirty="0">
                <a:latin typeface="Century Gothic" panose="020B0502020202020204" pitchFamily="34" charset="0"/>
              </a:rPr>
              <a:t>at school.</a:t>
            </a:r>
            <a:endParaRPr lang="en-US" sz="1600" b="1" dirty="0">
              <a:latin typeface="Century Gothic" panose="020B0502020202020204" pitchFamily="34" charset="0"/>
            </a:endParaRPr>
          </a:p>
          <a:p>
            <a:pPr algn="just">
              <a:defRPr/>
            </a:pPr>
            <a:r>
              <a:rPr lang="en-US" sz="1600" b="1" dirty="0">
                <a:latin typeface="Century Gothic" panose="020B0502020202020204" pitchFamily="34" charset="0"/>
              </a:rPr>
              <a:t>Tu</a:t>
            </a:r>
            <a:r>
              <a:rPr lang="en-US" sz="1600" dirty="0">
                <a:latin typeface="Century Gothic" panose="020B0502020202020204" pitchFamily="34" charset="0"/>
              </a:rPr>
              <a:t> </a:t>
            </a:r>
            <a:r>
              <a:rPr lang="en-US" sz="1600" dirty="0" err="1">
                <a:latin typeface="Century Gothic" panose="020B0502020202020204" pitchFamily="34" charset="0"/>
              </a:rPr>
              <a:t>chant</a:t>
            </a:r>
            <a:r>
              <a:rPr lang="en-US" sz="1600" b="1" dirty="0" err="1">
                <a:latin typeface="Century Gothic" panose="020B0502020202020204" pitchFamily="34" charset="0"/>
              </a:rPr>
              <a:t>ais</a:t>
            </a:r>
            <a:r>
              <a:rPr lang="en-US" sz="1600" dirty="0">
                <a:latin typeface="Century Gothic" panose="020B0502020202020204" pitchFamily="34" charset="0"/>
              </a:rPr>
              <a:t> à </a:t>
            </a:r>
            <a:r>
              <a:rPr lang="en-US" sz="1600" dirty="0" err="1">
                <a:latin typeface="Century Gothic" panose="020B0502020202020204" pitchFamily="34" charset="0"/>
              </a:rPr>
              <a:t>l’école</a:t>
            </a:r>
            <a:r>
              <a:rPr lang="en-US" sz="1600" dirty="0">
                <a:latin typeface="Century Gothic" panose="020B0502020202020204" pitchFamily="34" charset="0"/>
              </a:rPr>
              <a:t>. 			</a:t>
            </a:r>
            <a:r>
              <a:rPr lang="en-US" sz="1600" b="1" dirty="0">
                <a:latin typeface="Century Gothic" panose="020B0502020202020204" pitchFamily="34" charset="0"/>
              </a:rPr>
              <a:t>You</a:t>
            </a:r>
            <a:r>
              <a:rPr lang="en-US" sz="1600" dirty="0">
                <a:latin typeface="Century Gothic" panose="020B0502020202020204" pitchFamily="34" charset="0"/>
              </a:rPr>
              <a:t> </a:t>
            </a:r>
            <a:r>
              <a:rPr lang="en-US" sz="1600" b="1" dirty="0">
                <a:latin typeface="Century Gothic" panose="020B0502020202020204" pitchFamily="34" charset="0"/>
              </a:rPr>
              <a:t>used to sing </a:t>
            </a:r>
            <a:r>
              <a:rPr lang="en-US" sz="1600" dirty="0">
                <a:latin typeface="Century Gothic" panose="020B0502020202020204" pitchFamily="34" charset="0"/>
              </a:rPr>
              <a:t>at school.</a:t>
            </a:r>
          </a:p>
          <a:p>
            <a:pPr algn="just">
              <a:defRPr/>
            </a:pPr>
            <a:endParaRPr lang="en-US" sz="1600" i="1" dirty="0">
              <a:latin typeface="Century Gothic" panose="020B0502020202020204" pitchFamily="34" charset="0"/>
            </a:endParaRPr>
          </a:p>
          <a:p>
            <a:pPr algn="just">
              <a:defRPr/>
            </a:pPr>
            <a:r>
              <a:rPr lang="en-US" sz="1600" dirty="0">
                <a:latin typeface="Century Gothic" panose="020B0502020202020204" pitchFamily="34" charset="0"/>
              </a:rPr>
              <a:t>To make it a question, raise your voice (as in the perfect tense).</a:t>
            </a:r>
          </a:p>
          <a:p>
            <a:pPr>
              <a:defRPr/>
            </a:pPr>
            <a:r>
              <a:rPr lang="en-US" sz="1600" b="1" dirty="0">
                <a:latin typeface="Century Gothic" panose="020B0502020202020204" pitchFamily="34" charset="0"/>
              </a:rPr>
              <a:t>Tu</a:t>
            </a:r>
            <a:r>
              <a:rPr lang="en-US" sz="1600" dirty="0">
                <a:latin typeface="Century Gothic" panose="020B0502020202020204" pitchFamily="34" charset="0"/>
              </a:rPr>
              <a:t> </a:t>
            </a:r>
            <a:r>
              <a:rPr lang="en-US" sz="1600" dirty="0" err="1">
                <a:latin typeface="Century Gothic" panose="020B0502020202020204" pitchFamily="34" charset="0"/>
              </a:rPr>
              <a:t>chant</a:t>
            </a:r>
            <a:r>
              <a:rPr lang="en-US" sz="1600" b="1" dirty="0" err="1">
                <a:latin typeface="Century Gothic" panose="020B0502020202020204" pitchFamily="34" charset="0"/>
              </a:rPr>
              <a:t>ais</a:t>
            </a:r>
            <a:r>
              <a:rPr lang="en-US" sz="1600" dirty="0">
                <a:latin typeface="Century Gothic" panose="020B0502020202020204" pitchFamily="34" charset="0"/>
              </a:rPr>
              <a:t> à la reception ?	</a:t>
            </a:r>
            <a:r>
              <a:rPr lang="en-US" sz="1600" b="1" dirty="0">
                <a:latin typeface="Century Gothic" panose="020B0502020202020204" pitchFamily="34" charset="0"/>
              </a:rPr>
              <a:t>Did you</a:t>
            </a:r>
            <a:r>
              <a:rPr lang="en-US" sz="1600" dirty="0">
                <a:latin typeface="Century Gothic" panose="020B0502020202020204" pitchFamily="34" charset="0"/>
              </a:rPr>
              <a:t> </a:t>
            </a:r>
            <a:r>
              <a:rPr lang="en-US" sz="1600" b="1" dirty="0">
                <a:latin typeface="Century Gothic" panose="020B0502020202020204" pitchFamily="34" charset="0"/>
              </a:rPr>
              <a:t>use to sing </a:t>
            </a:r>
            <a:r>
              <a:rPr lang="en-US" sz="1600" dirty="0">
                <a:latin typeface="Century Gothic" panose="020B0502020202020204" pitchFamily="34" charset="0"/>
              </a:rPr>
              <a:t>at school?</a:t>
            </a:r>
          </a:p>
        </p:txBody>
      </p:sp>
      <p:pic>
        <p:nvPicPr>
          <p:cNvPr id="8" name="Picture 2" descr="Fireworks, Rockets, Sylvester, Fire">
            <a:extLst>
              <a:ext uri="{FF2B5EF4-FFF2-40B4-BE49-F238E27FC236}">
                <a16:creationId xmlns:a16="http://schemas.microsoft.com/office/drawing/2014/main" id="{6B456EA3-961E-45AF-B102-40B3B66B5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917" y="76909"/>
            <a:ext cx="1162475" cy="11590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C782314-3125-4115-B573-4C79F833BB5C}"/>
              </a:ext>
            </a:extLst>
          </p:cNvPr>
          <p:cNvSpPr txBox="1"/>
          <p:nvPr/>
        </p:nvSpPr>
        <p:spPr>
          <a:xfrm>
            <a:off x="193201" y="3290356"/>
            <a:ext cx="67466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rPr>
              <a:t>Verbs with </a:t>
            </a:r>
            <a:r>
              <a:rPr kumimoji="0" lang="en-GB" sz="1600" b="1" i="0" u="none" strike="noStrike" kern="1200" cap="none" spc="0" normalizeH="0" baseline="0" noProof="0" dirty="0">
                <a:ln>
                  <a:noFill/>
                </a:ln>
                <a:effectLst/>
                <a:uLnTx/>
                <a:uFillTx/>
                <a:latin typeface="Century Gothic" panose="020F0302020204030204"/>
              </a:rPr>
              <a:t>gender neutral pronouns </a:t>
            </a:r>
            <a:r>
              <a:rPr kumimoji="0" lang="en-GB" sz="1600" i="0" u="none" strike="noStrike" kern="1200" cap="none" spc="0" normalizeH="0" baseline="0" noProof="0" dirty="0">
                <a:ln>
                  <a:noFill/>
                </a:ln>
                <a:effectLst/>
                <a:uLnTx/>
                <a:uFillTx/>
                <a:latin typeface="Century Gothic" panose="020F0302020204030204"/>
              </a:rPr>
              <a:t>take the</a:t>
            </a:r>
            <a:r>
              <a:rPr kumimoji="0" lang="en-GB" sz="1600" i="0" u="none" strike="noStrike" kern="1200" cap="none" spc="0" normalizeH="0" noProof="0" dirty="0">
                <a:ln>
                  <a:noFill/>
                </a:ln>
                <a:effectLst/>
                <a:uLnTx/>
                <a:uFillTx/>
                <a:latin typeface="Century Gothic" panose="020F0302020204030204"/>
              </a:rPr>
              <a:t> </a:t>
            </a:r>
            <a:r>
              <a:rPr kumimoji="0" lang="en-GB" sz="1600" i="1" u="none" strike="noStrike" kern="1200" cap="none" spc="0" normalizeH="0" noProof="0" dirty="0" err="1">
                <a:ln>
                  <a:noFill/>
                </a:ln>
                <a:effectLst/>
                <a:uLnTx/>
                <a:uFillTx/>
                <a:latin typeface="Century Gothic" panose="020F0302020204030204"/>
              </a:rPr>
              <a:t>il</a:t>
            </a:r>
            <a:r>
              <a:rPr kumimoji="0" lang="en-GB" sz="1600" i="1" u="none" strike="noStrike" kern="1200" cap="none" spc="0" normalizeH="0" noProof="0" dirty="0">
                <a:ln>
                  <a:noFill/>
                </a:ln>
                <a:effectLst/>
                <a:uLnTx/>
                <a:uFillTx/>
                <a:latin typeface="Century Gothic" panose="020F0302020204030204"/>
              </a:rPr>
              <a:t>/</a:t>
            </a:r>
            <a:r>
              <a:rPr kumimoji="0" lang="en-GB" sz="1600" i="1" u="none" strike="noStrike" kern="1200" cap="none" spc="0" normalizeH="0" noProof="0" dirty="0" err="1">
                <a:ln>
                  <a:noFill/>
                </a:ln>
                <a:effectLst/>
                <a:uLnTx/>
                <a:uFillTx/>
                <a:latin typeface="Century Gothic" panose="020F0302020204030204"/>
              </a:rPr>
              <a:t>elle</a:t>
            </a:r>
            <a:r>
              <a:rPr kumimoji="0" lang="en-GB" sz="1600" i="1" u="none" strike="noStrike" kern="1200" cap="none" spc="0" normalizeH="0" noProof="0" dirty="0">
                <a:ln>
                  <a:noFill/>
                </a:ln>
                <a:effectLst/>
                <a:uLnTx/>
                <a:uFillTx/>
                <a:latin typeface="Century Gothic" panose="020F0302020204030204"/>
              </a:rPr>
              <a:t>/on </a:t>
            </a:r>
            <a:r>
              <a:rPr kumimoji="0" lang="en-GB" sz="1600" u="none" strike="noStrike" kern="1200" cap="none" spc="0" normalizeH="0" noProof="0" dirty="0">
                <a:ln>
                  <a:noFill/>
                </a:ln>
                <a:effectLst/>
                <a:uLnTx/>
                <a:uFillTx/>
                <a:latin typeface="Century Gothic" panose="020F0302020204030204"/>
              </a:rPr>
              <a:t>endings:</a:t>
            </a:r>
            <a:endParaRPr kumimoji="0" lang="en-US" sz="1600" b="0" i="0" u="none" strike="noStrike" kern="1200" cap="none" spc="0" normalizeH="0" baseline="0" noProof="0" dirty="0">
              <a:ln>
                <a:noFill/>
              </a:ln>
              <a:effectLst/>
              <a:uLnTx/>
              <a:uFillTx/>
              <a:latin typeface="Century Gothic" panose="020F0302020204030204"/>
            </a:endParaRPr>
          </a:p>
        </p:txBody>
      </p:sp>
      <p:sp>
        <p:nvSpPr>
          <p:cNvPr id="10" name="Title 20">
            <a:extLst>
              <a:ext uri="{FF2B5EF4-FFF2-40B4-BE49-F238E27FC236}">
                <a16:creationId xmlns:a16="http://schemas.microsoft.com/office/drawing/2014/main" id="{D69338CE-71B7-4849-AACF-6246A696AAAD}"/>
              </a:ext>
            </a:extLst>
          </p:cNvPr>
          <p:cNvSpPr txBox="1">
            <a:spLocks/>
          </p:cNvSpPr>
          <p:nvPr/>
        </p:nvSpPr>
        <p:spPr bwMode="auto">
          <a:xfrm>
            <a:off x="193201" y="2892152"/>
            <a:ext cx="3610454"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800" b="1" dirty="0" err="1">
                <a:solidFill>
                  <a:srgbClr val="000000"/>
                </a:solidFill>
                <a:latin typeface="Century Gothic" panose="020B0502020202020204" pitchFamily="34" charset="0"/>
              </a:rPr>
              <a:t>L’imparfait</a:t>
            </a:r>
            <a:r>
              <a:rPr lang="en-GB" sz="1800" b="1" dirty="0">
                <a:solidFill>
                  <a:srgbClr val="000000"/>
                </a:solidFill>
                <a:latin typeface="Century Gothic" panose="020B0502020202020204" pitchFamily="34" charset="0"/>
              </a:rPr>
              <a:t> (</a:t>
            </a:r>
            <a:r>
              <a:rPr lang="en-GB" sz="1800" b="1" dirty="0" err="1">
                <a:solidFill>
                  <a:srgbClr val="000000"/>
                </a:solidFill>
                <a:latin typeface="Century Gothic" panose="020B0502020202020204" pitchFamily="34" charset="0"/>
              </a:rPr>
              <a:t>pronoms</a:t>
            </a:r>
            <a:r>
              <a:rPr lang="en-GB" sz="1800" b="1" dirty="0">
                <a:solidFill>
                  <a:srgbClr val="000000"/>
                </a:solidFill>
                <a:latin typeface="Century Gothic" panose="020B0502020202020204" pitchFamily="34" charset="0"/>
              </a:rPr>
              <a:t> </a:t>
            </a:r>
            <a:r>
              <a:rPr lang="en-GB" sz="1800" b="1" dirty="0" err="1">
                <a:solidFill>
                  <a:srgbClr val="000000"/>
                </a:solidFill>
                <a:latin typeface="Century Gothic" panose="020B0502020202020204" pitchFamily="34" charset="0"/>
              </a:rPr>
              <a:t>neutres</a:t>
            </a:r>
            <a:r>
              <a:rPr lang="en-GB" sz="1800" b="1" dirty="0">
                <a:solidFill>
                  <a:srgbClr val="000000"/>
                </a:solidFill>
                <a:latin typeface="Century Gothic" panose="020B0502020202020204" pitchFamily="34" charset="0"/>
              </a:rPr>
              <a:t>)</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id="{F0160AF2-AC64-4697-BED0-BC5388E94D48}"/>
              </a:ext>
            </a:extLst>
          </p:cNvPr>
          <p:cNvSpPr txBox="1"/>
          <p:nvPr/>
        </p:nvSpPr>
        <p:spPr>
          <a:xfrm>
            <a:off x="193201" y="3628910"/>
            <a:ext cx="4491789" cy="584775"/>
          </a:xfrm>
          <a:prstGeom prst="rect">
            <a:avLst/>
          </a:prstGeom>
          <a:noFill/>
        </p:spPr>
        <p:txBody>
          <a:bodyPr wrap="square" rtlCol="0">
            <a:spAutoFit/>
          </a:bodyPr>
          <a:lstStyle/>
          <a:p>
            <a:pPr>
              <a:defRPr/>
            </a:pPr>
            <a:r>
              <a:rPr lang="en-US" sz="1600" b="1" dirty="0" err="1">
                <a:latin typeface="Century Gothic" panose="020B0502020202020204" pitchFamily="34" charset="0"/>
              </a:rPr>
              <a:t>Iel</a:t>
            </a:r>
            <a:r>
              <a:rPr lang="en-US" sz="1600" b="1" dirty="0">
                <a:latin typeface="Century Gothic" panose="020B0502020202020204" pitchFamily="34" charset="0"/>
              </a:rPr>
              <a:t> </a:t>
            </a:r>
            <a:r>
              <a:rPr lang="en-US" sz="1600" dirty="0" err="1">
                <a:latin typeface="Century Gothic" panose="020B0502020202020204" pitchFamily="34" charset="0"/>
              </a:rPr>
              <a:t>command</a:t>
            </a:r>
            <a:r>
              <a:rPr lang="en-US" sz="1600" b="1" dirty="0" err="1">
                <a:latin typeface="Century Gothic" panose="020B0502020202020204" pitchFamily="34" charset="0"/>
              </a:rPr>
              <a:t>ait</a:t>
            </a:r>
            <a:r>
              <a:rPr lang="en-US" sz="1600" b="1" dirty="0">
                <a:latin typeface="Century Gothic" panose="020B0502020202020204" pitchFamily="34" charset="0"/>
              </a:rPr>
              <a:t> </a:t>
            </a:r>
            <a:r>
              <a:rPr lang="en-US" sz="1600" dirty="0">
                <a:latin typeface="Century Gothic" panose="020B0502020202020204" pitchFamily="34" charset="0"/>
              </a:rPr>
              <a:t>un café </a:t>
            </a:r>
            <a:r>
              <a:rPr lang="en-US" sz="1600" dirty="0" err="1">
                <a:latin typeface="Century Gothic" panose="020B0502020202020204" pitchFamily="34" charset="0"/>
              </a:rPr>
              <a:t>chaque</a:t>
            </a:r>
            <a:r>
              <a:rPr lang="en-US" sz="1600" dirty="0">
                <a:latin typeface="Century Gothic" panose="020B0502020202020204" pitchFamily="34" charset="0"/>
              </a:rPr>
              <a:t> matin.</a:t>
            </a:r>
            <a:r>
              <a:rPr lang="en-US" sz="1600" b="1" dirty="0">
                <a:latin typeface="Century Gothic" panose="020B0502020202020204" pitchFamily="34" charset="0"/>
              </a:rPr>
              <a:t> </a:t>
            </a:r>
          </a:p>
          <a:p>
            <a:pPr>
              <a:defRPr/>
            </a:pPr>
            <a:r>
              <a:rPr lang="en-US" sz="1600" b="1" dirty="0">
                <a:latin typeface="Century Gothic" panose="020B0502020202020204" pitchFamily="34" charset="0"/>
              </a:rPr>
              <a:t>They used to </a:t>
            </a:r>
            <a:r>
              <a:rPr lang="en-US" sz="1600" dirty="0">
                <a:latin typeface="Century Gothic" panose="020B0502020202020204" pitchFamily="34" charset="0"/>
              </a:rPr>
              <a:t>order coffee every morning.</a:t>
            </a:r>
          </a:p>
        </p:txBody>
      </p:sp>
      <p:sp>
        <p:nvSpPr>
          <p:cNvPr id="12" name="TextBox 11">
            <a:extLst>
              <a:ext uri="{FF2B5EF4-FFF2-40B4-BE49-F238E27FC236}">
                <a16:creationId xmlns:a16="http://schemas.microsoft.com/office/drawing/2014/main" id="{1DD040D7-C2A4-4B81-911D-FBD14D04EC3D}"/>
              </a:ext>
            </a:extLst>
          </p:cNvPr>
          <p:cNvSpPr txBox="1"/>
          <p:nvPr/>
        </p:nvSpPr>
        <p:spPr>
          <a:xfrm>
            <a:off x="193201" y="4329336"/>
            <a:ext cx="6746694" cy="584775"/>
          </a:xfrm>
          <a:prstGeom prst="rect">
            <a:avLst/>
          </a:prstGeom>
          <a:noFill/>
        </p:spPr>
        <p:txBody>
          <a:bodyPr wrap="square">
            <a:spAutoFit/>
          </a:bodyPr>
          <a:lstStyle/>
          <a:p>
            <a:r>
              <a:rPr lang="en-US" sz="1600" dirty="0">
                <a:latin typeface="Century Gothic" panose="020F0302020204030204"/>
              </a:rPr>
              <a:t>The pronouns </a:t>
            </a:r>
            <a:r>
              <a:rPr lang="en-US" sz="1600" b="1" i="1" dirty="0" err="1">
                <a:latin typeface="Century Gothic" panose="020F0302020204030204"/>
              </a:rPr>
              <a:t>iel</a:t>
            </a:r>
            <a:r>
              <a:rPr lang="en-US" sz="1600" b="1" i="1" dirty="0">
                <a:latin typeface="Century Gothic" panose="020F0302020204030204"/>
              </a:rPr>
              <a:t>, </a:t>
            </a:r>
            <a:r>
              <a:rPr lang="en-US" sz="1600" b="1" i="1" dirty="0" err="1">
                <a:latin typeface="Century Gothic" panose="020F0302020204030204"/>
              </a:rPr>
              <a:t>ielle</a:t>
            </a:r>
            <a:r>
              <a:rPr lang="en-US" sz="1600" b="1" i="1" dirty="0">
                <a:latin typeface="Century Gothic" panose="020F0302020204030204"/>
              </a:rPr>
              <a:t>, </a:t>
            </a:r>
            <a:r>
              <a:rPr lang="en-US" sz="1600" b="1" i="1" dirty="0" err="1">
                <a:latin typeface="Century Gothic" panose="020F0302020204030204"/>
              </a:rPr>
              <a:t>iels</a:t>
            </a:r>
            <a:r>
              <a:rPr lang="en-US" sz="1600" b="1" i="1" dirty="0">
                <a:latin typeface="Century Gothic" panose="020F0302020204030204"/>
              </a:rPr>
              <a:t> </a:t>
            </a:r>
            <a:r>
              <a:rPr lang="en-US" sz="1600" dirty="0">
                <a:latin typeface="Century Gothic" panose="020F0302020204030204"/>
              </a:rPr>
              <a:t>and </a:t>
            </a:r>
            <a:r>
              <a:rPr lang="en-US" sz="1600" b="1" i="1" dirty="0" err="1">
                <a:latin typeface="Century Gothic" panose="020F0302020204030204"/>
              </a:rPr>
              <a:t>ielles</a:t>
            </a:r>
            <a:r>
              <a:rPr lang="en-US" sz="1600" i="1" dirty="0">
                <a:latin typeface="Century Gothic" panose="020F0302020204030204"/>
              </a:rPr>
              <a:t> </a:t>
            </a:r>
            <a:r>
              <a:rPr lang="en-US" sz="1600" dirty="0">
                <a:latin typeface="Century Gothic" panose="020F0302020204030204"/>
              </a:rPr>
              <a:t>are starting to become more widely-used in French.</a:t>
            </a:r>
            <a:endParaRPr lang="fr-FR" sz="1600" dirty="0"/>
          </a:p>
        </p:txBody>
      </p:sp>
      <p:sp>
        <p:nvSpPr>
          <p:cNvPr id="13" name="TextBox 12">
            <a:extLst>
              <a:ext uri="{FF2B5EF4-FFF2-40B4-BE49-F238E27FC236}">
                <a16:creationId xmlns:a16="http://schemas.microsoft.com/office/drawing/2014/main" id="{3AF5E71A-57E0-433B-B693-86484D9B8D73}"/>
              </a:ext>
            </a:extLst>
          </p:cNvPr>
          <p:cNvSpPr txBox="1"/>
          <p:nvPr/>
        </p:nvSpPr>
        <p:spPr>
          <a:xfrm>
            <a:off x="158783" y="5418735"/>
            <a:ext cx="6746693"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Century Gothic" panose="020F0302020204030204"/>
                <a:ea typeface="+mn-ea"/>
                <a:cs typeface="+mn-cs"/>
              </a:rPr>
              <a:t>We know that the </a:t>
            </a:r>
            <a:r>
              <a:rPr kumimoji="0" lang="en-GB" sz="1600" b="1" i="0" u="none" strike="noStrike" kern="1200" cap="none" spc="0" normalizeH="0" baseline="0" dirty="0">
                <a:ln>
                  <a:noFill/>
                </a:ln>
                <a:effectLst/>
                <a:uLnTx/>
                <a:uFillTx/>
                <a:latin typeface="Century Gothic" panose="020F0302020204030204"/>
                <a:ea typeface="+mn-ea"/>
                <a:cs typeface="+mn-cs"/>
              </a:rPr>
              <a:t>imperfect tense </a:t>
            </a:r>
            <a:r>
              <a:rPr kumimoji="0" lang="en-GB" sz="1600" b="0" i="0" u="none" strike="noStrike" kern="1200" cap="none" spc="0" normalizeH="0" baseline="0" dirty="0">
                <a:ln>
                  <a:noFill/>
                </a:ln>
                <a:effectLst/>
                <a:uLnTx/>
                <a:uFillTx/>
                <a:latin typeface="Century Gothic" panose="020F0302020204030204"/>
                <a:ea typeface="+mn-ea"/>
                <a:cs typeface="+mn-cs"/>
              </a:rPr>
              <a:t>tells us </a:t>
            </a:r>
            <a:r>
              <a:rPr kumimoji="0" lang="en-GB" sz="1600" b="1" i="0" u="none" strike="noStrike" kern="1200" cap="none" spc="0" normalizeH="0" baseline="0" dirty="0">
                <a:ln>
                  <a:noFill/>
                </a:ln>
                <a:effectLst/>
                <a:uLnTx/>
                <a:uFillTx/>
                <a:latin typeface="Century Gothic" panose="020F0302020204030204"/>
                <a:ea typeface="+mn-ea"/>
                <a:cs typeface="+mn-cs"/>
              </a:rPr>
              <a:t>what used to happen </a:t>
            </a:r>
            <a:r>
              <a:rPr kumimoji="0" lang="en-GB" sz="1600" b="0" i="0" u="none" strike="noStrike" kern="1200" cap="none" spc="0" normalizeH="0" baseline="0" dirty="0">
                <a:ln>
                  <a:noFill/>
                </a:ln>
                <a:effectLst/>
                <a:uLnTx/>
                <a:uFillTx/>
                <a:latin typeface="Century Gothic" panose="020F0302020204030204"/>
                <a:ea typeface="+mn-ea"/>
                <a:cs typeface="+mn-cs"/>
              </a:rPr>
              <a:t>over a period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dirty="0">
                <a:ln>
                  <a:noFill/>
                </a:ln>
                <a:effectLst/>
                <a:uLnTx/>
                <a:uFillTx/>
                <a:latin typeface="Century Gothic" panose="020F0302020204030204"/>
                <a:ea typeface="+mn-ea"/>
                <a:cs typeface="+mn-cs"/>
              </a:rPr>
              <a:t>Le lundi,</a:t>
            </a:r>
            <a:r>
              <a:rPr kumimoji="0" lang="fr-FR" sz="1600" b="0" i="0" u="none" strike="noStrike" kern="1200" cap="none" spc="0" normalizeH="0" baseline="0" dirty="0">
                <a:ln>
                  <a:noFill/>
                </a:ln>
                <a:effectLst/>
                <a:uLnTx/>
                <a:uFillTx/>
                <a:latin typeface="Century Gothic" panose="020F0302020204030204"/>
                <a:ea typeface="+mn-ea"/>
                <a:cs typeface="+mn-cs"/>
              </a:rPr>
              <a:t> je jou</a:t>
            </a:r>
            <a:r>
              <a:rPr kumimoji="0" lang="fr-FR" sz="1600" b="1" i="0" u="none" strike="noStrike" kern="1200" cap="none" spc="0" normalizeH="0" baseline="0" dirty="0">
                <a:ln>
                  <a:noFill/>
                </a:ln>
                <a:effectLst/>
                <a:uLnTx/>
                <a:uFillTx/>
                <a:latin typeface="Century Gothic" panose="020F0302020204030204"/>
                <a:ea typeface="+mn-ea"/>
                <a:cs typeface="+mn-cs"/>
              </a:rPr>
              <a:t>ais</a:t>
            </a:r>
            <a:r>
              <a:rPr kumimoji="0" lang="fr-FR" sz="1600" b="0" i="0" u="none" strike="noStrike" kern="1200" cap="none" spc="0" normalizeH="0" baseline="0" dirty="0">
                <a:ln>
                  <a:noFill/>
                </a:ln>
                <a:effectLst/>
                <a:uLnTx/>
                <a:uFillTx/>
                <a:latin typeface="Century Gothic" panose="020F0302020204030204"/>
                <a:ea typeface="+mn-ea"/>
                <a:cs typeface="+mn-cs"/>
              </a:rPr>
              <a:t> dans l'orchestre.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effectLst/>
                <a:uLnTx/>
                <a:uFillTx/>
                <a:latin typeface="Century Gothic" panose="020F0302020204030204"/>
                <a:ea typeface="+mn-ea"/>
                <a:cs typeface="+mn-cs"/>
              </a:rPr>
              <a:t>I </a:t>
            </a:r>
            <a:r>
              <a:rPr kumimoji="0" lang="fr-FR" sz="1600" b="1" i="0" u="none" strike="noStrike" kern="1200" cap="none" spc="0" normalizeH="0" baseline="0" dirty="0" err="1">
                <a:ln>
                  <a:noFill/>
                </a:ln>
                <a:effectLst/>
                <a:uLnTx/>
                <a:uFillTx/>
                <a:latin typeface="Century Gothic" panose="020F0302020204030204"/>
                <a:ea typeface="+mn-ea"/>
                <a:cs typeface="+mn-cs"/>
              </a:rPr>
              <a:t>used</a:t>
            </a:r>
            <a:r>
              <a:rPr kumimoji="0" lang="fr-FR" sz="1600" b="1" i="0" u="none" strike="noStrike" kern="1200" cap="none" spc="0" normalizeH="0" baseline="0" dirty="0">
                <a:ln>
                  <a:noFill/>
                </a:ln>
                <a:effectLst/>
                <a:uLnTx/>
                <a:uFillTx/>
                <a:latin typeface="Century Gothic" panose="020F0302020204030204"/>
                <a:ea typeface="+mn-ea"/>
                <a:cs typeface="+mn-cs"/>
              </a:rPr>
              <a:t> to </a:t>
            </a:r>
            <a:r>
              <a:rPr kumimoji="0" lang="fr-FR" sz="1600" b="1" i="0" u="none" strike="noStrike" kern="1200" cap="none" spc="0" normalizeH="0" baseline="0" dirty="0" err="1">
                <a:ln>
                  <a:noFill/>
                </a:ln>
                <a:effectLst/>
                <a:uLnTx/>
                <a:uFillTx/>
                <a:latin typeface="Century Gothic" panose="020F0302020204030204"/>
                <a:ea typeface="+mn-ea"/>
                <a:cs typeface="+mn-cs"/>
              </a:rPr>
              <a:t>play</a:t>
            </a:r>
            <a:r>
              <a:rPr kumimoji="0" lang="fr-FR" sz="1600" b="1" i="0" u="none" strike="noStrike" kern="1200" cap="none" spc="0" normalizeH="0" baseline="0" dirty="0">
                <a:ln>
                  <a:noFill/>
                </a:ln>
                <a:effectLst/>
                <a:uLnTx/>
                <a:uFillTx/>
                <a:latin typeface="Century Gothic" panose="020F0302020204030204"/>
                <a:ea typeface="+mn-ea"/>
                <a:cs typeface="+mn-cs"/>
              </a:rPr>
              <a:t> </a:t>
            </a:r>
            <a:r>
              <a:rPr kumimoji="0" lang="fr-FR" sz="1600" i="0" u="none" strike="noStrike" kern="1200" cap="none" spc="0" normalizeH="0" baseline="0" dirty="0">
                <a:ln>
                  <a:noFill/>
                </a:ln>
                <a:effectLst/>
                <a:uLnTx/>
                <a:uFillTx/>
                <a:latin typeface="Century Gothic" panose="020F0302020204030204"/>
                <a:ea typeface="+mn-ea"/>
                <a:cs typeface="+mn-cs"/>
              </a:rPr>
              <a:t>in the orchestra on </a:t>
            </a:r>
            <a:r>
              <a:rPr kumimoji="0" lang="fr-FR" sz="1600" i="0" u="none" strike="noStrike" kern="1200" cap="none" spc="0" normalizeH="0" baseline="0" dirty="0" err="1">
                <a:ln>
                  <a:noFill/>
                </a:ln>
                <a:effectLst/>
                <a:uLnTx/>
                <a:uFillTx/>
                <a:latin typeface="Century Gothic" panose="020F0302020204030204"/>
                <a:ea typeface="+mn-ea"/>
                <a:cs typeface="+mn-cs"/>
              </a:rPr>
              <a:t>Mondays</a:t>
            </a:r>
            <a:r>
              <a:rPr kumimoji="0" lang="fr-FR" sz="1600" i="0" u="none" strike="noStrike" kern="1200" cap="none" spc="0" normalizeH="0" baseline="0" dirty="0">
                <a:ln>
                  <a:noFill/>
                </a:ln>
                <a:effectLst/>
                <a:uLnTx/>
                <a:uFillTx/>
                <a:latin typeface="Century Gothic" panose="020F0302020204030204"/>
                <a:ea typeface="+mn-ea"/>
                <a:cs typeface="+mn-cs"/>
              </a:rPr>
              <a:t>.</a:t>
            </a:r>
            <a:endParaRPr kumimoji="0" lang="fr-FR" sz="1600" b="0" i="0" u="none" strike="noStrike" kern="1200" cap="none" spc="0" normalizeH="0" baseline="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Century Gothic" panose="020F0302020204030204"/>
                <a:ea typeface="+mn-ea"/>
                <a:cs typeface="+mn-cs"/>
              </a:rPr>
              <a:t>We use the </a:t>
            </a:r>
            <a:r>
              <a:rPr kumimoji="0" lang="en-GB" sz="1600" b="1" i="0" u="none" strike="noStrike" kern="1200" cap="none" spc="0" normalizeH="0" baseline="0" dirty="0">
                <a:ln>
                  <a:noFill/>
                </a:ln>
                <a:effectLst/>
                <a:uLnTx/>
                <a:uFillTx/>
                <a:latin typeface="Century Gothic" panose="020F0302020204030204"/>
                <a:ea typeface="+mn-ea"/>
                <a:cs typeface="+mn-cs"/>
              </a:rPr>
              <a:t>past perfect </a:t>
            </a:r>
            <a:r>
              <a:rPr kumimoji="0" lang="en-GB" sz="1600" b="0" i="0" u="none" strike="noStrike" kern="1200" cap="none" spc="0" normalizeH="0" baseline="0" dirty="0">
                <a:ln>
                  <a:noFill/>
                </a:ln>
                <a:effectLst/>
                <a:uLnTx/>
                <a:uFillTx/>
                <a:latin typeface="Century Gothic" panose="020F0302020204030204"/>
                <a:ea typeface="+mn-ea"/>
                <a:cs typeface="+mn-cs"/>
              </a:rPr>
              <a:t>to talk about things that </a:t>
            </a:r>
            <a:r>
              <a:rPr kumimoji="0" lang="en-GB" sz="1600" b="1" i="0" u="none" strike="noStrike" kern="1200" cap="none" spc="0" normalizeH="0" baseline="0" dirty="0">
                <a:ln>
                  <a:noFill/>
                </a:ln>
                <a:effectLst/>
                <a:uLnTx/>
                <a:uFillTx/>
                <a:latin typeface="Century Gothic" panose="020F0302020204030204"/>
                <a:ea typeface="+mn-ea"/>
                <a:cs typeface="+mn-cs"/>
              </a:rPr>
              <a:t>happened once.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dirty="0">
                <a:ln>
                  <a:noFill/>
                </a:ln>
                <a:effectLst/>
                <a:uLnTx/>
                <a:uFillTx/>
                <a:latin typeface="Century Gothic" panose="020F0302020204030204"/>
                <a:ea typeface="+mn-ea"/>
                <a:cs typeface="+mn-cs"/>
              </a:rPr>
              <a:t>Une fois, </a:t>
            </a:r>
            <a:r>
              <a:rPr kumimoji="0" lang="fr-FR" sz="1600" b="0" i="0" u="none" strike="noStrike" kern="1200" cap="none" spc="0" normalizeH="0" baseline="0" dirty="0">
                <a:ln>
                  <a:noFill/>
                </a:ln>
                <a:effectLst/>
                <a:uLnTx/>
                <a:uFillTx/>
                <a:latin typeface="Century Gothic" panose="020F0302020204030204"/>
                <a:ea typeface="+mn-ea"/>
                <a:cs typeface="+mn-cs"/>
              </a:rPr>
              <a:t>j’</a:t>
            </a:r>
            <a:r>
              <a:rPr kumimoji="0" lang="fr-FR" sz="1600" b="1" i="0" u="none" strike="noStrike" kern="1200" cap="none" spc="0" normalizeH="0" baseline="0" dirty="0">
                <a:ln>
                  <a:noFill/>
                </a:ln>
                <a:effectLst/>
                <a:uLnTx/>
                <a:uFillTx/>
                <a:latin typeface="Century Gothic" panose="020F0302020204030204"/>
                <a:ea typeface="+mn-ea"/>
                <a:cs typeface="+mn-cs"/>
              </a:rPr>
              <a:t>ai </a:t>
            </a:r>
            <a:r>
              <a:rPr kumimoji="0" lang="fr-FR" sz="1600" b="0" i="0" u="none" strike="noStrike" kern="1200" cap="none" spc="0" normalizeH="0" baseline="0" dirty="0">
                <a:ln>
                  <a:noFill/>
                </a:ln>
                <a:effectLst/>
                <a:uLnTx/>
                <a:uFillTx/>
                <a:latin typeface="Century Gothic" panose="020F0302020204030204"/>
                <a:ea typeface="+mn-ea"/>
                <a:cs typeface="+mn-cs"/>
              </a:rPr>
              <a:t>jou</a:t>
            </a:r>
            <a:r>
              <a:rPr kumimoji="0" lang="fr-FR" sz="1600" b="1" i="0" u="none" strike="noStrike" kern="1200" cap="none" spc="0" normalizeH="0" baseline="0" dirty="0">
                <a:ln>
                  <a:noFill/>
                </a:ln>
                <a:effectLst/>
                <a:uLnTx/>
                <a:uFillTx/>
                <a:latin typeface="Century Gothic" panose="020F0302020204030204"/>
                <a:ea typeface="+mn-ea"/>
                <a:cs typeface="+mn-cs"/>
              </a:rPr>
              <a:t>é </a:t>
            </a:r>
            <a:r>
              <a:rPr kumimoji="0" lang="fr-FR" sz="1600" b="0" i="0" u="none" strike="noStrike" kern="1200" cap="none" spc="0" normalizeH="0" baseline="0" dirty="0">
                <a:ln>
                  <a:noFill/>
                </a:ln>
                <a:effectLst/>
                <a:uLnTx/>
                <a:uFillTx/>
                <a:latin typeface="Century Gothic" panose="020F0302020204030204"/>
                <a:ea typeface="+mn-ea"/>
                <a:cs typeface="+mn-cs"/>
              </a:rPr>
              <a:t>dans un orchestre.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dirty="0">
                <a:ln>
                  <a:noFill/>
                </a:ln>
                <a:effectLst/>
                <a:uLnTx/>
                <a:uFillTx/>
                <a:latin typeface="Century Gothic" panose="020F0302020204030204"/>
                <a:ea typeface="+mn-ea"/>
                <a:cs typeface="+mn-cs"/>
              </a:rPr>
              <a:t>I</a:t>
            </a:r>
            <a:r>
              <a:rPr kumimoji="0" lang="fr-FR" sz="1600" b="1" i="0" u="none" strike="noStrike" kern="1200" cap="none" spc="0" normalizeH="0" dirty="0">
                <a:ln>
                  <a:noFill/>
                </a:ln>
                <a:effectLst/>
                <a:uLnTx/>
                <a:uFillTx/>
                <a:latin typeface="Century Gothic" panose="020F0302020204030204"/>
                <a:ea typeface="+mn-ea"/>
                <a:cs typeface="+mn-cs"/>
              </a:rPr>
              <a:t> </a:t>
            </a:r>
            <a:r>
              <a:rPr kumimoji="0" lang="fr-FR" sz="1600" b="1" i="0" u="none" strike="noStrike" kern="1200" cap="none" spc="0" normalizeH="0" dirty="0" err="1">
                <a:ln>
                  <a:noFill/>
                </a:ln>
                <a:effectLst/>
                <a:uLnTx/>
                <a:uFillTx/>
                <a:latin typeface="Century Gothic" panose="020F0302020204030204"/>
                <a:ea typeface="+mn-ea"/>
                <a:cs typeface="+mn-cs"/>
              </a:rPr>
              <a:t>played</a:t>
            </a:r>
            <a:r>
              <a:rPr kumimoji="0" lang="fr-FR" sz="1600" b="1" i="0" u="none" strike="noStrike" kern="1200" cap="none" spc="0" normalizeH="0" dirty="0">
                <a:ln>
                  <a:noFill/>
                </a:ln>
                <a:effectLst/>
                <a:uLnTx/>
                <a:uFillTx/>
                <a:latin typeface="Century Gothic" panose="020F0302020204030204"/>
                <a:ea typeface="+mn-ea"/>
                <a:cs typeface="+mn-cs"/>
              </a:rPr>
              <a:t> </a:t>
            </a:r>
            <a:r>
              <a:rPr kumimoji="0" lang="fr-FR" sz="1600" i="0" u="none" strike="noStrike" kern="1200" cap="none" spc="0" normalizeH="0" dirty="0">
                <a:ln>
                  <a:noFill/>
                </a:ln>
                <a:effectLst/>
                <a:uLnTx/>
                <a:uFillTx/>
                <a:latin typeface="Century Gothic" panose="020F0302020204030204"/>
                <a:ea typeface="+mn-ea"/>
                <a:cs typeface="+mn-cs"/>
              </a:rPr>
              <a:t>in an orchestra </a:t>
            </a:r>
            <a:r>
              <a:rPr kumimoji="0" lang="fr-FR" sz="1600" b="1" i="0" u="none" strike="noStrike" kern="1200" cap="none" spc="0" normalizeH="0" dirty="0">
                <a:ln>
                  <a:noFill/>
                </a:ln>
                <a:effectLst/>
                <a:uLnTx/>
                <a:uFillTx/>
                <a:latin typeface="Century Gothic" panose="020F0302020204030204"/>
                <a:ea typeface="+mn-ea"/>
                <a:cs typeface="+mn-cs"/>
              </a:rPr>
              <a:t>once</a:t>
            </a:r>
            <a:r>
              <a:rPr kumimoji="0" lang="fr-FR" sz="1600" i="0" u="none" strike="noStrike" kern="1200" cap="none" spc="0" normalizeH="0" dirty="0">
                <a:ln>
                  <a:noFill/>
                </a:ln>
                <a:effectLst/>
                <a:uLnTx/>
                <a:uFillTx/>
                <a:latin typeface="Century Gothic" panose="020F0302020204030204"/>
                <a:ea typeface="+mn-ea"/>
                <a:cs typeface="+mn-cs"/>
              </a:rPr>
              <a:t>..</a:t>
            </a:r>
            <a:endParaRPr kumimoji="0" lang="fr-FR" sz="1600" b="1" i="0" u="none" strike="noStrike" kern="1200" cap="none" spc="0" normalizeH="0" baseline="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Century Gothic" panose="020F0302020204030204"/>
                <a:ea typeface="+mn-ea"/>
                <a:cs typeface="+mn-cs"/>
              </a:rPr>
              <a:t>This can</a:t>
            </a:r>
            <a:r>
              <a:rPr kumimoji="0" lang="en-GB" sz="1600" b="0" i="0" u="none" strike="noStrike" kern="1200" cap="none" spc="0" normalizeH="0" dirty="0">
                <a:ln>
                  <a:noFill/>
                </a:ln>
                <a:effectLst/>
                <a:uLnTx/>
                <a:uFillTx/>
                <a:latin typeface="Century Gothic" panose="020F0302020204030204"/>
                <a:ea typeface="+mn-ea"/>
                <a:cs typeface="+mn-cs"/>
              </a:rPr>
              <a:t> be challenging </a:t>
            </a:r>
            <a:r>
              <a:rPr kumimoji="0" lang="en-GB" sz="1600" b="0" i="0" u="none" strike="noStrike" kern="1200" cap="none" spc="0" normalizeH="0" baseline="0" dirty="0">
                <a:ln>
                  <a:noFill/>
                </a:ln>
                <a:effectLst/>
                <a:uLnTx/>
                <a:uFillTx/>
                <a:latin typeface="Century Gothic" panose="020F0302020204030204"/>
                <a:ea typeface="+mn-ea"/>
                <a:cs typeface="+mn-cs"/>
              </a:rPr>
              <a:t>because we always use </a:t>
            </a:r>
            <a:r>
              <a:rPr kumimoji="0" lang="en-GB" sz="1600" b="1" i="0" u="none" strike="noStrike" kern="1200" cap="none" spc="0" normalizeH="0" baseline="0" dirty="0">
                <a:ln>
                  <a:noFill/>
                </a:ln>
                <a:effectLst/>
                <a:uLnTx/>
                <a:uFillTx/>
                <a:latin typeface="Century Gothic" panose="020F0302020204030204"/>
                <a:ea typeface="+mn-ea"/>
                <a:cs typeface="+mn-cs"/>
              </a:rPr>
              <a:t>time expressions </a:t>
            </a:r>
            <a:r>
              <a:rPr kumimoji="0" lang="en-GB" sz="1600" b="0" i="0" u="none" strike="noStrike" kern="1200" cap="none" spc="0" normalizeH="0" baseline="0" dirty="0">
                <a:ln>
                  <a:noFill/>
                </a:ln>
                <a:effectLst/>
                <a:uLnTx/>
                <a:uFillTx/>
                <a:latin typeface="Century Gothic" panose="020F0302020204030204"/>
                <a:ea typeface="+mn-ea"/>
                <a:cs typeface="+mn-cs"/>
              </a:rPr>
              <a:t>or </a:t>
            </a:r>
            <a:r>
              <a:rPr kumimoji="0" lang="en-GB" sz="1600" b="1" i="0" u="none" strike="noStrike" kern="1200" cap="none" spc="0" normalizeH="0" baseline="0" dirty="0">
                <a:ln>
                  <a:noFill/>
                </a:ln>
                <a:effectLst/>
                <a:uLnTx/>
                <a:uFillTx/>
                <a:latin typeface="Century Gothic" panose="020F0302020204030204"/>
                <a:ea typeface="+mn-ea"/>
                <a:cs typeface="+mn-cs"/>
              </a:rPr>
              <a:t>context </a:t>
            </a:r>
            <a:r>
              <a:rPr kumimoji="0" lang="en-GB" sz="1600" b="0" i="0" u="none" strike="noStrike" kern="1200" cap="none" spc="0" normalizeH="0" baseline="0" dirty="0">
                <a:ln>
                  <a:noFill/>
                </a:ln>
                <a:effectLst/>
                <a:uLnTx/>
                <a:uFillTx/>
                <a:latin typeface="Century Gothic" panose="020F0302020204030204"/>
                <a:ea typeface="+mn-ea"/>
                <a:cs typeface="+mn-cs"/>
              </a:rPr>
              <a:t>to show the difference in </a:t>
            </a:r>
            <a:r>
              <a:rPr kumimoji="0" lang="en-GB" sz="1600" i="0" u="none" strike="noStrike" kern="1200" cap="none" spc="0" normalizeH="0" baseline="0" dirty="0">
                <a:ln>
                  <a:noFill/>
                </a:ln>
                <a:effectLst/>
                <a:uLnTx/>
                <a:uFillTx/>
                <a:latin typeface="Century Gothic" panose="020F0302020204030204"/>
                <a:ea typeface="+mn-ea"/>
                <a:cs typeface="+mn-cs"/>
              </a:rPr>
              <a:t>English.</a:t>
            </a:r>
            <a:r>
              <a:rPr kumimoji="0" lang="en-GB" sz="1600" b="1" i="0" u="none" strike="noStrike" kern="1200" cap="none" spc="0" normalizeH="0" baseline="0" dirty="0">
                <a:ln>
                  <a:noFill/>
                </a:ln>
                <a:effectLst/>
                <a:uLnTx/>
                <a:uFillTx/>
                <a:latin typeface="Century Gothic" panose="020F0302020204030204"/>
                <a:ea typeface="+mn-ea"/>
                <a:cs typeface="+mn-cs"/>
              </a:rPr>
              <a:t> </a:t>
            </a:r>
            <a:r>
              <a:rPr kumimoji="0" lang="en-GB" sz="1600" b="0" i="0" u="none" strike="noStrike" kern="1200" cap="none" spc="0" normalizeH="0" baseline="0" dirty="0">
                <a:ln>
                  <a:noFill/>
                </a:ln>
                <a:effectLst/>
                <a:uLnTx/>
                <a:uFillTx/>
                <a:latin typeface="Century Gothic" panose="020F0302020204030204"/>
                <a:ea typeface="+mn-ea"/>
                <a:cs typeface="+mn-cs"/>
              </a:rPr>
              <a:t>In French, we can express the same idea using the </a:t>
            </a:r>
            <a:r>
              <a:rPr kumimoji="0" lang="en-GB" sz="1600" b="1" i="0" u="none" strike="noStrike" kern="1200" cap="none" spc="0" normalizeH="0" baseline="0" dirty="0">
                <a:ln>
                  <a:noFill/>
                </a:ln>
                <a:effectLst/>
                <a:uLnTx/>
                <a:uFillTx/>
                <a:latin typeface="Century Gothic" panose="020F0302020204030204"/>
                <a:ea typeface="+mn-ea"/>
                <a:cs typeface="+mn-cs"/>
              </a:rPr>
              <a:t>verb only.</a:t>
            </a:r>
          </a:p>
        </p:txBody>
      </p:sp>
      <p:sp>
        <p:nvSpPr>
          <p:cNvPr id="14" name="TextBox 13">
            <a:extLst>
              <a:ext uri="{FF2B5EF4-FFF2-40B4-BE49-F238E27FC236}">
                <a16:creationId xmlns:a16="http://schemas.microsoft.com/office/drawing/2014/main" id="{55D31DD7-3FA2-4366-A61B-F7372C1AF262}"/>
              </a:ext>
            </a:extLst>
          </p:cNvPr>
          <p:cNvSpPr txBox="1"/>
          <p:nvPr/>
        </p:nvSpPr>
        <p:spPr>
          <a:xfrm>
            <a:off x="193201" y="5029762"/>
            <a:ext cx="3429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effectLst/>
                <a:uLnTx/>
                <a:uFillTx/>
                <a:latin typeface="Century Gothic" panose="020F0302020204030204"/>
                <a:ea typeface="+mn-ea"/>
                <a:cs typeface="+mn-cs"/>
              </a:rPr>
              <a:t>Just once or all the time?</a:t>
            </a:r>
            <a:endParaRPr kumimoji="0" lang="en-GB" sz="1600" b="0" i="0" u="none" strike="noStrike" kern="1200" cap="none" spc="0" normalizeH="0" baseline="0" dirty="0">
              <a:ln>
                <a:noFill/>
              </a:ln>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6A8D2C43-987D-4CE5-A60B-9237C44EDBDC}"/>
              </a:ext>
            </a:extLst>
          </p:cNvPr>
          <p:cNvSpPr/>
          <p:nvPr/>
        </p:nvSpPr>
        <p:spPr>
          <a:xfrm>
            <a:off x="4600713" y="5799467"/>
            <a:ext cx="2113765" cy="1021556"/>
          </a:xfrm>
          <a:prstGeom prst="wedgeRoundRectCallout">
            <a:avLst>
              <a:gd name="adj1" fmla="val -63643"/>
              <a:gd name="adj2" fmla="val -22026"/>
              <a:gd name="adj3" fmla="val 16667"/>
            </a:avLst>
          </a:prstGeom>
          <a:solidFill>
            <a:schemeClr val="accent5"/>
          </a:solidFill>
          <a:ln>
            <a:solidFill>
              <a:schemeClr val="tx1"/>
            </a:solidFill>
          </a:ln>
        </p:spPr>
        <p:txBody>
          <a:bodyPr wrap="square" tIns="0" bIns="0" rtlCol="0">
            <a:spAutoFit/>
          </a:bodyPr>
          <a:lstStyle/>
          <a:p>
            <a:pPr algn="ctr"/>
            <a:r>
              <a:rPr lang="en-GB" sz="1200" dirty="0">
                <a:solidFill>
                  <a:srgbClr val="000000"/>
                </a:solidFill>
                <a:latin typeface="Century Gothic" panose="020B0502020202020204" pitchFamily="34" charset="0"/>
              </a:rPr>
              <a:t>The </a:t>
            </a:r>
            <a:r>
              <a:rPr lang="en-GB" sz="1200" b="1" dirty="0">
                <a:solidFill>
                  <a:srgbClr val="000000"/>
                </a:solidFill>
                <a:latin typeface="Century Gothic" panose="020B0502020202020204" pitchFamily="34" charset="0"/>
              </a:rPr>
              <a:t>imperfect</a:t>
            </a:r>
            <a:r>
              <a:rPr lang="en-GB" sz="1200" dirty="0">
                <a:solidFill>
                  <a:srgbClr val="000000"/>
                </a:solidFill>
                <a:latin typeface="Century Gothic" panose="020B0502020202020204" pitchFamily="34" charset="0"/>
              </a:rPr>
              <a:t> is sometimes found with time expressions which describe </a:t>
            </a:r>
            <a:r>
              <a:rPr lang="en-GB" sz="1200" b="1" dirty="0">
                <a:solidFill>
                  <a:srgbClr val="000000"/>
                </a:solidFill>
                <a:latin typeface="Century Gothic" panose="020B0502020202020204" pitchFamily="34" charset="0"/>
              </a:rPr>
              <a:t>how often </a:t>
            </a:r>
            <a:r>
              <a:rPr lang="en-GB" sz="1200" dirty="0">
                <a:solidFill>
                  <a:srgbClr val="000000"/>
                </a:solidFill>
                <a:latin typeface="Century Gothic" panose="020B0502020202020204" pitchFamily="34" charset="0"/>
              </a:rPr>
              <a:t>something happened. </a:t>
            </a:r>
            <a:endParaRPr lang="fr-FR" sz="1200" dirty="0">
              <a:solidFill>
                <a:srgbClr val="000000"/>
              </a:solidFill>
              <a:latin typeface="Century Gothic" panose="020B0502020202020204" pitchFamily="34" charset="0"/>
            </a:endParaRPr>
          </a:p>
        </p:txBody>
      </p:sp>
      <p:sp>
        <p:nvSpPr>
          <p:cNvPr id="16" name="Speech Bubble: Rectangle with Corners Rounded 15">
            <a:extLst>
              <a:ext uri="{FF2B5EF4-FFF2-40B4-BE49-F238E27FC236}">
                <a16:creationId xmlns:a16="http://schemas.microsoft.com/office/drawing/2014/main" id="{1D03C647-22E2-449C-B349-0E3DDFB94DF6}"/>
              </a:ext>
            </a:extLst>
          </p:cNvPr>
          <p:cNvSpPr/>
          <p:nvPr/>
        </p:nvSpPr>
        <p:spPr>
          <a:xfrm>
            <a:off x="3958663" y="7242288"/>
            <a:ext cx="2706136" cy="817245"/>
          </a:xfrm>
          <a:prstGeom prst="wedgeRoundRectCallout">
            <a:avLst>
              <a:gd name="adj1" fmla="val -66952"/>
              <a:gd name="adj2" fmla="val 2498"/>
              <a:gd name="adj3" fmla="val 16667"/>
            </a:avLst>
          </a:prstGeom>
          <a:solidFill>
            <a:schemeClr val="accent5"/>
          </a:solidFill>
          <a:ln>
            <a:solidFill>
              <a:schemeClr val="tx1"/>
            </a:solidFill>
          </a:ln>
        </p:spPr>
        <p:txBody>
          <a:bodyPr wrap="square" tIns="0" bIns="0" rtlCol="0">
            <a:spAutoFit/>
          </a:bodyPr>
          <a:lstStyle/>
          <a:p>
            <a:pPr algn="ctr"/>
            <a:r>
              <a:rPr lang="en-GB" sz="1200" dirty="0">
                <a:solidFill>
                  <a:srgbClr val="000000"/>
                </a:solidFill>
                <a:latin typeface="Century Gothic" panose="020B0502020202020204" pitchFamily="34" charset="0"/>
              </a:rPr>
              <a:t>The </a:t>
            </a:r>
            <a:r>
              <a:rPr lang="en-GB" sz="1200" b="1" dirty="0">
                <a:solidFill>
                  <a:srgbClr val="000000"/>
                </a:solidFill>
                <a:latin typeface="Century Gothic" panose="020B0502020202020204" pitchFamily="34" charset="0"/>
              </a:rPr>
              <a:t>perfect</a:t>
            </a:r>
            <a:r>
              <a:rPr lang="en-GB" sz="1200" dirty="0">
                <a:solidFill>
                  <a:srgbClr val="000000"/>
                </a:solidFill>
                <a:latin typeface="Century Gothic" panose="020B0502020202020204" pitchFamily="34" charset="0"/>
              </a:rPr>
              <a:t> is sometimes found with time expressions which describe </a:t>
            </a:r>
            <a:r>
              <a:rPr lang="en-GB" sz="1200" b="1" dirty="0">
                <a:solidFill>
                  <a:srgbClr val="000000"/>
                </a:solidFill>
                <a:latin typeface="Century Gothic" panose="020B0502020202020204" pitchFamily="34" charset="0"/>
              </a:rPr>
              <a:t>when</a:t>
            </a:r>
            <a:r>
              <a:rPr lang="en-GB" sz="1200" dirty="0">
                <a:solidFill>
                  <a:srgbClr val="000000"/>
                </a:solidFill>
                <a:latin typeface="Century Gothic" panose="020B0502020202020204" pitchFamily="34" charset="0"/>
              </a:rPr>
              <a:t> something happened.</a:t>
            </a:r>
            <a:endParaRPr lang="fr-FR" sz="1200" b="1" dirty="0">
              <a:solidFill>
                <a:srgbClr val="000000"/>
              </a:solidFill>
              <a:latin typeface="Century Gothic" panose="020B0502020202020204" pitchFamily="34" charset="0"/>
            </a:endParaRPr>
          </a:p>
        </p:txBody>
      </p:sp>
      <p:sp>
        <p:nvSpPr>
          <p:cNvPr id="17" name="Slide Number Placeholder 1">
            <a:extLst>
              <a:ext uri="{FF2B5EF4-FFF2-40B4-BE49-F238E27FC236}">
                <a16:creationId xmlns:a16="http://schemas.microsoft.com/office/drawing/2014/main" id="{058B0757-51C1-2242-B7D2-0BDFA8B69D5C}"/>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58</a:t>
            </a:r>
          </a:p>
        </p:txBody>
      </p:sp>
    </p:spTree>
    <p:extLst>
      <p:ext uri="{BB962C8B-B14F-4D97-AF65-F5344CB8AC3E}">
        <p14:creationId xmlns:p14="http://schemas.microsoft.com/office/powerpoint/2010/main" val="755456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8000" y="144000"/>
            <a:ext cx="4561056" cy="236824"/>
          </a:xfrm>
        </p:spPr>
        <p:txBody>
          <a:bodyPr>
            <a:noAutofit/>
          </a:bodyPr>
          <a:lstStyle/>
          <a:p>
            <a:r>
              <a:rPr lang="en-GB" altLang="en-US" sz="2400" b="1" dirty="0">
                <a:solidFill>
                  <a:prstClr val="black"/>
                </a:solidFill>
                <a:latin typeface="Century Gothic" panose="020B0502020202020204" pitchFamily="34" charset="0"/>
              </a:rPr>
              <a:t>Y9 Sounds of the language</a:t>
            </a:r>
            <a:endParaRPr lang="en-US" sz="2400" dirty="0"/>
          </a:p>
        </p:txBody>
      </p:sp>
      <p:sp>
        <p:nvSpPr>
          <p:cNvPr id="7" name="Rectangle 6"/>
          <p:cNvSpPr/>
          <p:nvPr/>
        </p:nvSpPr>
        <p:spPr>
          <a:xfrm>
            <a:off x="108000" y="422441"/>
            <a:ext cx="6738300"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Y9, SSC knowledge is further developed by activities focused on two or more SSC. This could be a contrast between two French SSC, or an English and a French SSC with notable similarities or differences. In some weeks, more than two SSC are revisited. These are the pairs we focus on:</a:t>
            </a:r>
          </a:p>
        </p:txBody>
      </p:sp>
      <p:graphicFrame>
        <p:nvGraphicFramePr>
          <p:cNvPr id="2" name="Table 4">
            <a:extLst>
              <a:ext uri="{FF2B5EF4-FFF2-40B4-BE49-F238E27FC236}">
                <a16:creationId xmlns:a16="http://schemas.microsoft.com/office/drawing/2014/main" id="{CE0F3200-7778-467E-8AC4-152C755DB2E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518752619"/>
              </p:ext>
            </p:extLst>
          </p:nvPr>
        </p:nvGraphicFramePr>
        <p:xfrm>
          <a:off x="105626" y="1418165"/>
          <a:ext cx="6649079" cy="7339890"/>
        </p:xfrm>
        <a:graphic>
          <a:graphicData uri="http://schemas.openxmlformats.org/drawingml/2006/table">
            <a:tbl>
              <a:tblPr firstRow="1" bandRow="1">
                <a:tableStyleId>{5940675A-B579-460E-94D1-54222C63F5DA}</a:tableStyleId>
              </a:tblPr>
              <a:tblGrid>
                <a:gridCol w="1664018">
                  <a:extLst>
                    <a:ext uri="{9D8B030D-6E8A-4147-A177-3AD203B41FA5}">
                      <a16:colId xmlns:a16="http://schemas.microsoft.com/office/drawing/2014/main" val="412457597"/>
                    </a:ext>
                  </a:extLst>
                </a:gridCol>
                <a:gridCol w="1661687">
                  <a:extLst>
                    <a:ext uri="{9D8B030D-6E8A-4147-A177-3AD203B41FA5}">
                      <a16:colId xmlns:a16="http://schemas.microsoft.com/office/drawing/2014/main" val="1936743963"/>
                    </a:ext>
                  </a:extLst>
                </a:gridCol>
                <a:gridCol w="3323374">
                  <a:extLst>
                    <a:ext uri="{9D8B030D-6E8A-4147-A177-3AD203B41FA5}">
                      <a16:colId xmlns:a16="http://schemas.microsoft.com/office/drawing/2014/main" val="1912733872"/>
                    </a:ext>
                  </a:extLst>
                </a:gridCol>
              </a:tblGrid>
              <a:tr h="12233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0204545"/>
                  </a:ext>
                </a:extLst>
              </a:tr>
              <a:tr h="1223315">
                <a:tc gridSpan="2">
                  <a:txBody>
                    <a:bodyPr/>
                    <a:lstStyle/>
                    <a:p>
                      <a:endParaRPr lang="en-GB" sz="2000" b="0" dirty="0">
                        <a:solidFill>
                          <a:schemeClr val="tx1"/>
                        </a:solidFill>
                        <a:latin typeface="Century Gothic" panose="020B0502020202020204" pitchFamily="34" charset="0"/>
                      </a:endParaRPr>
                    </a:p>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2000" b="0" dirty="0">
                        <a:solidFill>
                          <a:schemeClr val="tx1"/>
                        </a:solidFill>
                        <a:latin typeface="Century Gothic" panose="020B0502020202020204" pitchFamily="34" charset="0"/>
                      </a:endParaRPr>
                    </a:p>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200797"/>
                  </a:ext>
                </a:extLst>
              </a:tr>
              <a:tr h="1223315">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3018047"/>
                  </a:ext>
                </a:extLst>
              </a:tr>
              <a:tr h="12233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6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0498956"/>
                  </a:ext>
                </a:extLst>
              </a:tr>
              <a:tr h="12233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6030225"/>
                  </a:ext>
                </a:extLst>
              </a:tr>
              <a:tr h="12233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b="0" dirty="0">
                        <a:solidFill>
                          <a:schemeClr val="tx1"/>
                        </a:solidFill>
                        <a:highlight>
                          <a:srgbClr val="FFFF00"/>
                        </a:highlight>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b="0" dirty="0">
                        <a:solidFill>
                          <a:schemeClr val="tx1"/>
                        </a:solidFill>
                        <a:highlight>
                          <a:srgbClr val="FFFF00"/>
                        </a:highlight>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0418050"/>
                  </a:ext>
                </a:extLst>
              </a:tr>
            </a:tbl>
          </a:graphicData>
        </a:graphic>
      </p:graphicFrame>
      <p:pic>
        <p:nvPicPr>
          <p:cNvPr id="44" name="Picture 43">
            <a:extLst>
              <a:ext uri="{FF2B5EF4-FFF2-40B4-BE49-F238E27FC236}">
                <a16:creationId xmlns:a16="http://schemas.microsoft.com/office/drawing/2014/main" id="{48F9D738-C296-433A-8C76-205A74C181A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46393" y="4168007"/>
            <a:ext cx="462412" cy="509510"/>
          </a:xfrm>
          <a:prstGeom prst="rect">
            <a:avLst/>
          </a:prstGeom>
        </p:spPr>
      </p:pic>
      <p:sp>
        <p:nvSpPr>
          <p:cNvPr id="60" name="TextBox 59">
            <a:extLst>
              <a:ext uri="{FF2B5EF4-FFF2-40B4-BE49-F238E27FC236}">
                <a16:creationId xmlns:a16="http://schemas.microsoft.com/office/drawing/2014/main" id="{A8CE1D30-DB79-843E-C74B-5680E664BBE6}"/>
              </a:ext>
            </a:extLst>
          </p:cNvPr>
          <p:cNvSpPr txBox="1"/>
          <p:nvPr/>
        </p:nvSpPr>
        <p:spPr>
          <a:xfrm>
            <a:off x="101598" y="1405181"/>
            <a:ext cx="487390" cy="37852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a:t>
            </a:r>
            <a:r>
              <a:rPr lang="en-GB" sz="1800" b="0" dirty="0" err="1">
                <a:solidFill>
                  <a:schemeClr val="tx1"/>
                </a:solidFill>
                <a:latin typeface="Century Gothic" panose="020B0502020202020204" pitchFamily="34" charset="0"/>
              </a:rPr>
              <a:t>i</a:t>
            </a:r>
            <a:r>
              <a:rPr lang="en-GB" sz="1800" b="0" dirty="0">
                <a:solidFill>
                  <a:schemeClr val="tx1"/>
                </a:solidFill>
                <a:latin typeface="Century Gothic" panose="020B0502020202020204" pitchFamily="34" charset="0"/>
              </a:rPr>
              <a:t>]</a:t>
            </a:r>
          </a:p>
        </p:txBody>
      </p:sp>
      <p:sp>
        <p:nvSpPr>
          <p:cNvPr id="81" name="TextBox 80">
            <a:hlinkClick r:id="" action="ppaction://noaction">
              <a:snd r:embed="rId5" name="3. frei.wav"/>
            </a:hlinkClick>
            <a:extLst>
              <a:ext uri="{FF2B5EF4-FFF2-40B4-BE49-F238E27FC236}">
                <a16:creationId xmlns:a16="http://schemas.microsoft.com/office/drawing/2014/main" id="{00893284-1C65-4AAC-A1C1-87532FBE6FD0}"/>
              </a:ext>
            </a:extLst>
          </p:cNvPr>
          <p:cNvSpPr txBox="1"/>
          <p:nvPr/>
        </p:nvSpPr>
        <p:spPr>
          <a:xfrm rot="10800000" flipV="1">
            <a:off x="105519" y="2176931"/>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cs typeface="Calibri" panose="020F0502020204030204" pitchFamily="34" charset="0"/>
              </a:rPr>
              <a:t>midi</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63" name="TextBox 62">
            <a:extLst>
              <a:ext uri="{FF2B5EF4-FFF2-40B4-BE49-F238E27FC236}">
                <a16:creationId xmlns:a16="http://schemas.microsoft.com/office/drawing/2014/main" id="{5116EADC-1190-59EE-02DF-7A2357DB9DDF}"/>
              </a:ext>
            </a:extLst>
          </p:cNvPr>
          <p:cNvSpPr txBox="1"/>
          <p:nvPr/>
        </p:nvSpPr>
        <p:spPr>
          <a:xfrm>
            <a:off x="1803130" y="1442086"/>
            <a:ext cx="618059" cy="369332"/>
          </a:xfrm>
          <a:prstGeom prst="rect">
            <a:avLst/>
          </a:prstGeom>
          <a:noFill/>
        </p:spPr>
        <p:txBody>
          <a:bodyPr wrap="square">
            <a:spAutoFit/>
          </a:bodyPr>
          <a:lstStyle/>
          <a:p>
            <a:r>
              <a:rPr lang="en-GB" sz="1800" b="0" dirty="0">
                <a:solidFill>
                  <a:schemeClr val="tx1"/>
                </a:solidFill>
                <a:latin typeface="Century Gothic" panose="020B0502020202020204" pitchFamily="34" charset="0"/>
              </a:rPr>
              <a:t>[e]</a:t>
            </a:r>
          </a:p>
        </p:txBody>
      </p:sp>
      <p:sp>
        <p:nvSpPr>
          <p:cNvPr id="83" name="TextBox 82">
            <a:hlinkClick r:id="" action="ppaction://noaction">
              <a:snd r:embed="rId5" name="3. frei.wav"/>
            </a:hlinkClick>
            <a:extLst>
              <a:ext uri="{FF2B5EF4-FFF2-40B4-BE49-F238E27FC236}">
                <a16:creationId xmlns:a16="http://schemas.microsoft.com/office/drawing/2014/main" id="{132684D4-A737-470D-B5A3-B450A47765EA}"/>
              </a:ext>
            </a:extLst>
          </p:cNvPr>
          <p:cNvSpPr txBox="1"/>
          <p:nvPr/>
        </p:nvSpPr>
        <p:spPr>
          <a:xfrm rot="10800000" flipV="1">
            <a:off x="1776163" y="2185903"/>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je</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54" name="TextBox 53">
            <a:hlinkClick r:id="" action="ppaction://noaction">
              <a:snd r:embed="rId6" name="7. lieber.wav"/>
            </a:hlinkClick>
            <a:extLst>
              <a:ext uri="{FF2B5EF4-FFF2-40B4-BE49-F238E27FC236}">
                <a16:creationId xmlns:a16="http://schemas.microsoft.com/office/drawing/2014/main" id="{251CA5BF-CC04-496C-8DBB-9E6EDE26EA2A}"/>
              </a:ext>
            </a:extLst>
          </p:cNvPr>
          <p:cNvSpPr txBox="1"/>
          <p:nvPr/>
        </p:nvSpPr>
        <p:spPr>
          <a:xfrm rot="10800000" flipV="1">
            <a:off x="3467125" y="1957347"/>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nid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[nest]</a:t>
            </a:r>
          </a:p>
        </p:txBody>
      </p:sp>
      <p:sp>
        <p:nvSpPr>
          <p:cNvPr id="55" name="TextBox 54">
            <a:hlinkClick r:id="" action="ppaction://noaction">
              <a:snd r:embed="rId6" name="7. lieber.wav"/>
            </a:hlinkClick>
            <a:extLst>
              <a:ext uri="{FF2B5EF4-FFF2-40B4-BE49-F238E27FC236}">
                <a16:creationId xmlns:a16="http://schemas.microsoft.com/office/drawing/2014/main" id="{535EB7B8-E95C-4CEB-9337-F209BB873B87}"/>
              </a:ext>
            </a:extLst>
          </p:cNvPr>
          <p:cNvSpPr txBox="1"/>
          <p:nvPr/>
        </p:nvSpPr>
        <p:spPr>
          <a:xfrm rot="10800000" flipV="1">
            <a:off x="5125264" y="1957347"/>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ne</a:t>
            </a:r>
            <a:br>
              <a:rPr lang="en-GB" sz="2400" dirty="0">
                <a:latin typeface="Century Gothic" panose="020B0502020202020204" pitchFamily="34" charset="0"/>
                <a:cs typeface="Arial" panose="020B0604020202020204" pitchFamily="34" charset="0"/>
              </a:rPr>
            </a:br>
            <a:r>
              <a:rPr lang="en-GB" sz="1400" dirty="0">
                <a:latin typeface="Century Gothic" panose="020B0502020202020204" pitchFamily="34" charset="0"/>
                <a:cs typeface="Arial" panose="020B0604020202020204" pitchFamily="34" charset="0"/>
              </a:rPr>
              <a:t>[not]</a:t>
            </a:r>
            <a:endParaRPr kumimoji="0" lang="en-GB" sz="1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64" name="TextBox 63">
            <a:extLst>
              <a:ext uri="{FF2B5EF4-FFF2-40B4-BE49-F238E27FC236}">
                <a16:creationId xmlns:a16="http://schemas.microsoft.com/office/drawing/2014/main" id="{4B0576F5-98E8-9AEE-FB26-03AF9F3631B4}"/>
              </a:ext>
            </a:extLst>
          </p:cNvPr>
          <p:cNvSpPr txBox="1"/>
          <p:nvPr/>
        </p:nvSpPr>
        <p:spPr>
          <a:xfrm>
            <a:off x="97609" y="2676419"/>
            <a:ext cx="876147"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solidFill>
                  <a:schemeClr val="tx1"/>
                </a:solidFill>
                <a:latin typeface="Century Gothic" panose="020B0502020202020204" pitchFamily="34" charset="0"/>
              </a:rPr>
              <a:t>[</a:t>
            </a:r>
            <a:r>
              <a:rPr lang="en-GB" sz="1800" dirty="0" err="1">
                <a:solidFill>
                  <a:schemeClr val="tx1"/>
                </a:solidFill>
                <a:latin typeface="Century Gothic" panose="020B0502020202020204" pitchFamily="34" charset="0"/>
              </a:rPr>
              <a:t>qu</a:t>
            </a:r>
            <a:r>
              <a:rPr lang="en-GB" sz="1800" dirty="0">
                <a:solidFill>
                  <a:schemeClr val="tx1"/>
                </a:solidFill>
                <a:latin typeface="Century Gothic" panose="020B0502020202020204" pitchFamily="34" charset="0"/>
              </a:rPr>
              <a:t>]</a:t>
            </a:r>
          </a:p>
        </p:txBody>
      </p:sp>
      <p:sp>
        <p:nvSpPr>
          <p:cNvPr id="62" name="TextBox 61">
            <a:hlinkClick r:id="" action="ppaction://noaction">
              <a:snd r:embed="rId5" name="3. frei.wav"/>
            </a:hlinkClick>
            <a:extLst>
              <a:ext uri="{FF2B5EF4-FFF2-40B4-BE49-F238E27FC236}">
                <a16:creationId xmlns:a16="http://schemas.microsoft.com/office/drawing/2014/main" id="{0C82D339-A1FE-488F-A22C-499776A3F1B6}"/>
              </a:ext>
            </a:extLst>
          </p:cNvPr>
          <p:cNvSpPr txBox="1"/>
          <p:nvPr/>
        </p:nvSpPr>
        <p:spPr>
          <a:xfrm rot="10800000" flipV="1">
            <a:off x="949867" y="3310155"/>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question</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61" name="TextBox 60">
            <a:hlinkClick r:id="" action="ppaction://noaction">
              <a:snd r:embed="rId6" name="7. lieber.wav"/>
            </a:hlinkClick>
            <a:extLst>
              <a:ext uri="{FF2B5EF4-FFF2-40B4-BE49-F238E27FC236}">
                <a16:creationId xmlns:a16="http://schemas.microsoft.com/office/drawing/2014/main" id="{A757AFF1-00E9-4212-A2E4-788057E8504F}"/>
              </a:ext>
            </a:extLst>
          </p:cNvPr>
          <p:cNvSpPr txBox="1"/>
          <p:nvPr/>
        </p:nvSpPr>
        <p:spPr>
          <a:xfrm rot="10800000" flipV="1">
            <a:off x="3444228" y="2838973"/>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musique</a:t>
            </a:r>
            <a:endParaRPr kumimoji="0" lang="en-GB" sz="1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56" name="TextBox 55">
            <a:hlinkClick r:id="" action="ppaction://noaction">
              <a:snd r:embed="rId6" name="7. lieber.wav"/>
            </a:hlinkClick>
            <a:extLst>
              <a:ext uri="{FF2B5EF4-FFF2-40B4-BE49-F238E27FC236}">
                <a16:creationId xmlns:a16="http://schemas.microsoft.com/office/drawing/2014/main" id="{85624035-3028-4880-8325-AB31A06D26FE}"/>
              </a:ext>
            </a:extLst>
          </p:cNvPr>
          <p:cNvSpPr txBox="1"/>
          <p:nvPr/>
        </p:nvSpPr>
        <p:spPr>
          <a:xfrm rot="10800000" flipV="1">
            <a:off x="5108595" y="2829252"/>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music</a:t>
            </a:r>
            <a:endParaRPr kumimoji="0" lang="en-GB" sz="1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72" name="TextBox 71">
            <a:extLst>
              <a:ext uri="{FF2B5EF4-FFF2-40B4-BE49-F238E27FC236}">
                <a16:creationId xmlns:a16="http://schemas.microsoft.com/office/drawing/2014/main" id="{0C25B2C9-A887-BC70-4FBB-C67E1B91CB41}"/>
              </a:ext>
            </a:extLst>
          </p:cNvPr>
          <p:cNvSpPr txBox="1"/>
          <p:nvPr/>
        </p:nvSpPr>
        <p:spPr>
          <a:xfrm>
            <a:off x="116471" y="3868512"/>
            <a:ext cx="876147" cy="369332"/>
          </a:xfrm>
          <a:prstGeom prst="rect">
            <a:avLst/>
          </a:prstGeom>
          <a:noFill/>
        </p:spPr>
        <p:txBody>
          <a:bodyPr wrap="square">
            <a:spAutoFit/>
          </a:bodyPr>
          <a:lstStyle/>
          <a:p>
            <a:r>
              <a:rPr lang="en-GB" sz="1800" b="0" dirty="0">
                <a:solidFill>
                  <a:schemeClr val="tx1"/>
                </a:solidFill>
                <a:latin typeface="Century Gothic" panose="020B0502020202020204" pitchFamily="34" charset="0"/>
              </a:rPr>
              <a:t>[</a:t>
            </a:r>
            <a:r>
              <a:rPr lang="fr-FR" sz="1800" b="0" noProof="0" dirty="0" err="1">
                <a:solidFill>
                  <a:schemeClr val="tx1"/>
                </a:solidFill>
                <a:latin typeface="Century Gothic" panose="020B0502020202020204" pitchFamily="34" charset="0"/>
              </a:rPr>
              <a:t>ien</a:t>
            </a:r>
            <a:r>
              <a:rPr lang="en-GB" sz="1800" b="0" dirty="0">
                <a:solidFill>
                  <a:schemeClr val="tx1"/>
                </a:solidFill>
                <a:latin typeface="Century Gothic" panose="020B0502020202020204" pitchFamily="34" charset="0"/>
              </a:rPr>
              <a:t>]</a:t>
            </a:r>
          </a:p>
        </p:txBody>
      </p:sp>
      <p:sp>
        <p:nvSpPr>
          <p:cNvPr id="47" name="TextBox 46">
            <a:hlinkClick r:id="" action="ppaction://noaction">
              <a:snd r:embed="rId5" name="3. frei.wav"/>
            </a:hlinkClick>
            <a:extLst>
              <a:ext uri="{FF2B5EF4-FFF2-40B4-BE49-F238E27FC236}">
                <a16:creationId xmlns:a16="http://schemas.microsoft.com/office/drawing/2014/main" id="{AC7F8AA7-A678-4A32-B46C-C6D97427B47D}"/>
              </a:ext>
            </a:extLst>
          </p:cNvPr>
          <p:cNvSpPr txBox="1"/>
          <p:nvPr/>
        </p:nvSpPr>
        <p:spPr>
          <a:xfrm rot="10800000" flipV="1">
            <a:off x="136542" y="4623248"/>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bien</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73" name="TextBox 72">
            <a:extLst>
              <a:ext uri="{FF2B5EF4-FFF2-40B4-BE49-F238E27FC236}">
                <a16:creationId xmlns:a16="http://schemas.microsoft.com/office/drawing/2014/main" id="{EC5DFF33-D6E4-8DA0-1343-FC35D6D7B519}"/>
              </a:ext>
            </a:extLst>
          </p:cNvPr>
          <p:cNvSpPr txBox="1"/>
          <p:nvPr/>
        </p:nvSpPr>
        <p:spPr>
          <a:xfrm>
            <a:off x="1820294" y="3868032"/>
            <a:ext cx="876147"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solidFill>
                  <a:schemeClr val="tx1"/>
                </a:solidFill>
                <a:latin typeface="Century Gothic" panose="020B0502020202020204" pitchFamily="34" charset="0"/>
              </a:rPr>
              <a:t>[ê/è]</a:t>
            </a:r>
          </a:p>
        </p:txBody>
      </p:sp>
      <p:sp>
        <p:nvSpPr>
          <p:cNvPr id="45" name="TextBox 44">
            <a:hlinkClick r:id="" action="ppaction://noaction">
              <a:snd r:embed="rId5" name="3. frei.wav"/>
            </a:hlinkClick>
            <a:extLst>
              <a:ext uri="{FF2B5EF4-FFF2-40B4-BE49-F238E27FC236}">
                <a16:creationId xmlns:a16="http://schemas.microsoft.com/office/drawing/2014/main" id="{7DA37DFF-EA94-4D00-BD71-EF1AD752D3A7}"/>
              </a:ext>
            </a:extLst>
          </p:cNvPr>
          <p:cNvSpPr txBox="1"/>
          <p:nvPr/>
        </p:nvSpPr>
        <p:spPr>
          <a:xfrm rot="10800000" flipV="1">
            <a:off x="1776164" y="4623248"/>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tête</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57" name="TextBox 56">
            <a:hlinkClick r:id="" action="ppaction://noaction">
              <a:snd r:embed="rId6" name="7. lieber.wav"/>
            </a:hlinkClick>
            <a:extLst>
              <a:ext uri="{FF2B5EF4-FFF2-40B4-BE49-F238E27FC236}">
                <a16:creationId xmlns:a16="http://schemas.microsoft.com/office/drawing/2014/main" id="{130B6CFE-B992-45A2-A54C-AE89CE966937}"/>
              </a:ext>
            </a:extLst>
          </p:cNvPr>
          <p:cNvSpPr txBox="1"/>
          <p:nvPr/>
        </p:nvSpPr>
        <p:spPr>
          <a:xfrm rot="10800000" flipV="1">
            <a:off x="3483046" y="4407805"/>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italien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[Italian (m.)]</a:t>
            </a:r>
          </a:p>
        </p:txBody>
      </p:sp>
      <p:sp>
        <p:nvSpPr>
          <p:cNvPr id="58" name="TextBox 57">
            <a:hlinkClick r:id="" action="ppaction://noaction">
              <a:snd r:embed="rId6" name="7. lieber.wav"/>
            </a:hlinkClick>
            <a:extLst>
              <a:ext uri="{FF2B5EF4-FFF2-40B4-BE49-F238E27FC236}">
                <a16:creationId xmlns:a16="http://schemas.microsoft.com/office/drawing/2014/main" id="{7C97DA22-F16B-4AAC-B68B-1BDCC23D180B}"/>
              </a:ext>
            </a:extLst>
          </p:cNvPr>
          <p:cNvSpPr txBox="1"/>
          <p:nvPr/>
        </p:nvSpPr>
        <p:spPr>
          <a:xfrm rot="10800000" flipV="1">
            <a:off x="5141185" y="4407805"/>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italienne</a:t>
            </a:r>
            <a:br>
              <a:rPr lang="en-GB" sz="2400" dirty="0">
                <a:latin typeface="Century Gothic" panose="020B0502020202020204" pitchFamily="34" charset="0"/>
                <a:cs typeface="Arial" panose="020B0604020202020204" pitchFamily="34" charset="0"/>
              </a:rPr>
            </a:br>
            <a:r>
              <a:rPr lang="en-GB" sz="1400" dirty="0">
                <a:latin typeface="Century Gothic" panose="020B0502020202020204" pitchFamily="34" charset="0"/>
                <a:cs typeface="Arial" panose="020B0604020202020204" pitchFamily="34" charset="0"/>
              </a:rPr>
              <a:t>[Italian (f.)]</a:t>
            </a:r>
            <a:endParaRPr kumimoji="0" lang="en-GB" sz="1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46" name="Picture 2">
            <a:extLst>
              <a:ext uri="{FF2B5EF4-FFF2-40B4-BE49-F238E27FC236}">
                <a16:creationId xmlns:a16="http://schemas.microsoft.com/office/drawing/2014/main" id="{0DDB83C6-9A2C-42F3-B04C-827C358AEAEA}"/>
              </a:ext>
              <a:ext uri="{C183D7F6-B498-43B3-948B-1728B52AA6E4}">
                <adec:decorative xmlns:adec="http://schemas.microsoft.com/office/drawing/2017/decorative" val="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tretch>
            <a:fillRect/>
          </a:stretch>
        </p:blipFill>
        <p:spPr bwMode="auto">
          <a:xfrm>
            <a:off x="684707" y="4007644"/>
            <a:ext cx="556506" cy="61560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FFF2C51C-58A3-4BB9-B372-E96878B5572D}"/>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2098" y="6727818"/>
            <a:ext cx="289182" cy="461666"/>
          </a:xfrm>
          <a:prstGeom prst="rect">
            <a:avLst/>
          </a:prstGeom>
        </p:spPr>
      </p:pic>
      <p:sp>
        <p:nvSpPr>
          <p:cNvPr id="50" name="TextBox 49">
            <a:extLst>
              <a:ext uri="{FF2B5EF4-FFF2-40B4-BE49-F238E27FC236}">
                <a16:creationId xmlns:a16="http://schemas.microsoft.com/office/drawing/2014/main" id="{6EEAB867-6407-404D-B231-F68141E3FC37}"/>
              </a:ext>
              <a:ext uri="{C183D7F6-B498-43B3-948B-1728B52AA6E4}">
                <adec:decorative xmlns:adec="http://schemas.microsoft.com/office/drawing/2017/decorative" val="1"/>
              </a:ext>
            </a:extLst>
          </p:cNvPr>
          <p:cNvSpPr txBox="1"/>
          <p:nvPr/>
        </p:nvSpPr>
        <p:spPr>
          <a:xfrm>
            <a:off x="1011055" y="2556569"/>
            <a:ext cx="1580795" cy="1015663"/>
          </a:xfrm>
          <a:prstGeom prst="rect">
            <a:avLst/>
          </a:prstGeom>
          <a:noFill/>
        </p:spPr>
        <p:txBody>
          <a:bodyPr wrap="square" rtlCol="0">
            <a:spAutoFit/>
          </a:bodyPr>
          <a:lstStyle/>
          <a:p>
            <a:pPr algn="ctr"/>
            <a:r>
              <a:rPr lang="en-GB" sz="6000" dirty="0">
                <a:solidFill>
                  <a:srgbClr val="E65D00"/>
                </a:solidFill>
                <a:latin typeface="Arial Rounded MT Bold" panose="020F0704030504030204" pitchFamily="34" charset="0"/>
              </a:rPr>
              <a:t>?</a:t>
            </a:r>
          </a:p>
        </p:txBody>
      </p:sp>
      <p:sp>
        <p:nvSpPr>
          <p:cNvPr id="74" name="TextBox 73">
            <a:extLst>
              <a:ext uri="{FF2B5EF4-FFF2-40B4-BE49-F238E27FC236}">
                <a16:creationId xmlns:a16="http://schemas.microsoft.com/office/drawing/2014/main" id="{B40DADD1-51C6-A62C-0B06-F6D76156123B}"/>
              </a:ext>
            </a:extLst>
          </p:cNvPr>
          <p:cNvSpPr txBox="1"/>
          <p:nvPr/>
        </p:nvSpPr>
        <p:spPr>
          <a:xfrm>
            <a:off x="58698" y="5099656"/>
            <a:ext cx="1844348" cy="338554"/>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Century Gothic" panose="020B0502020202020204" pitchFamily="34" charset="0"/>
              </a:rPr>
              <a:t>open [</a:t>
            </a:r>
            <a:r>
              <a:rPr lang="fr-FR" sz="1600" b="0" noProof="0" dirty="0">
                <a:solidFill>
                  <a:schemeClr val="tx1"/>
                </a:solidFill>
                <a:latin typeface="Century Gothic" panose="020B0502020202020204" pitchFamily="34" charset="0"/>
              </a:rPr>
              <a:t>eu</a:t>
            </a:r>
            <a:r>
              <a:rPr lang="en-GB" sz="1600" b="0" dirty="0">
                <a:solidFill>
                  <a:schemeClr val="tx1"/>
                </a:solidFill>
                <a:latin typeface="Century Gothic" panose="020B0502020202020204" pitchFamily="34" charset="0"/>
              </a:rPr>
              <a:t>/</a:t>
            </a:r>
            <a:r>
              <a:rPr lang="fr-FR" sz="1600" b="0" noProof="0" dirty="0" err="1">
                <a:solidFill>
                  <a:schemeClr val="tx1"/>
                </a:solidFill>
                <a:latin typeface="Century Gothic" panose="020B0502020202020204" pitchFamily="34" charset="0"/>
              </a:rPr>
              <a:t>œu</a:t>
            </a:r>
            <a:r>
              <a:rPr lang="en-GB" sz="1600" b="0" dirty="0">
                <a:solidFill>
                  <a:schemeClr val="tx1"/>
                </a:solidFill>
                <a:latin typeface="Century Gothic" panose="020B0502020202020204" pitchFamily="34" charset="0"/>
              </a:rPr>
              <a:t>]</a:t>
            </a:r>
          </a:p>
        </p:txBody>
      </p:sp>
      <p:sp>
        <p:nvSpPr>
          <p:cNvPr id="68" name="TextBox 67">
            <a:hlinkClick r:id="" action="ppaction://noaction">
              <a:snd r:embed="rId5" name="3. frei.wav"/>
            </a:hlinkClick>
            <a:extLst>
              <a:ext uri="{FF2B5EF4-FFF2-40B4-BE49-F238E27FC236}">
                <a16:creationId xmlns:a16="http://schemas.microsoft.com/office/drawing/2014/main" id="{F20E1803-7239-4988-B660-E82779D4B0FE}"/>
              </a:ext>
            </a:extLst>
          </p:cNvPr>
          <p:cNvSpPr txBox="1"/>
          <p:nvPr/>
        </p:nvSpPr>
        <p:spPr>
          <a:xfrm rot="10800000" flipV="1">
            <a:off x="133131" y="5846639"/>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cœur</a:t>
            </a:r>
            <a:endParaRPr kumimoji="0" lang="fr-FR" sz="2400" b="1"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endParaRPr>
          </a:p>
        </p:txBody>
      </p:sp>
      <p:pic>
        <p:nvPicPr>
          <p:cNvPr id="65" name="Picture 2">
            <a:extLst>
              <a:ext uri="{FF2B5EF4-FFF2-40B4-BE49-F238E27FC236}">
                <a16:creationId xmlns:a16="http://schemas.microsoft.com/office/drawing/2014/main" id="{F23DAB3D-A004-427E-82BD-E215ABF6EF13}"/>
              </a:ext>
              <a:ext uri="{C183D7F6-B498-43B3-948B-1728B52AA6E4}">
                <adec:decorative xmlns:adec="http://schemas.microsoft.com/office/drawing/2017/decorative" val="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175694" y="6716731"/>
            <a:ext cx="574525" cy="48834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6D1E5CA6-2F5F-4E62-BC9B-B63E76918A00}"/>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84070" y="5439484"/>
            <a:ext cx="537992" cy="488467"/>
          </a:xfrm>
          <a:prstGeom prst="rect">
            <a:avLst/>
          </a:prstGeom>
        </p:spPr>
      </p:pic>
      <p:grpSp>
        <p:nvGrpSpPr>
          <p:cNvPr id="69" name="Group 68">
            <a:extLst>
              <a:ext uri="{FF2B5EF4-FFF2-40B4-BE49-F238E27FC236}">
                <a16:creationId xmlns:a16="http://schemas.microsoft.com/office/drawing/2014/main" id="{AB8A5567-E771-4F8A-BE23-A236341030C0}"/>
              </a:ext>
              <a:ext uri="{C183D7F6-B498-43B3-948B-1728B52AA6E4}">
                <adec:decorative xmlns:adec="http://schemas.microsoft.com/office/drawing/2017/decorative" val="1"/>
              </a:ext>
            </a:extLst>
          </p:cNvPr>
          <p:cNvGrpSpPr>
            <a:grpSpLocks noChangeAspect="1"/>
          </p:cNvGrpSpPr>
          <p:nvPr/>
        </p:nvGrpSpPr>
        <p:grpSpPr>
          <a:xfrm>
            <a:off x="2175694" y="5348973"/>
            <a:ext cx="845902" cy="533976"/>
            <a:chOff x="3663055" y="1524644"/>
            <a:chExt cx="4311456" cy="2721606"/>
          </a:xfrm>
        </p:grpSpPr>
        <p:pic>
          <p:nvPicPr>
            <p:cNvPr id="75" name="Picture 2" descr="arrow pointing to street in front of house">
              <a:extLst>
                <a:ext uri="{FF2B5EF4-FFF2-40B4-BE49-F238E27FC236}">
                  <a16:creationId xmlns:a16="http://schemas.microsoft.com/office/drawing/2014/main" id="{F318E05F-1E0F-4D1A-96E3-EA2656D5D03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76" name="Arrow: Down 2">
              <a:extLst>
                <a:ext uri="{FF2B5EF4-FFF2-40B4-BE49-F238E27FC236}">
                  <a16:creationId xmlns:a16="http://schemas.microsoft.com/office/drawing/2014/main" id="{531D4356-DF2F-4E95-8713-2FF0A714712A}"/>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77" name="TextBox 76">
            <a:extLst>
              <a:ext uri="{FF2B5EF4-FFF2-40B4-BE49-F238E27FC236}">
                <a16:creationId xmlns:a16="http://schemas.microsoft.com/office/drawing/2014/main" id="{CD7F7552-02FD-4577-247E-8D3688B30C1E}"/>
              </a:ext>
            </a:extLst>
          </p:cNvPr>
          <p:cNvSpPr txBox="1"/>
          <p:nvPr/>
        </p:nvSpPr>
        <p:spPr>
          <a:xfrm>
            <a:off x="1771507" y="5080155"/>
            <a:ext cx="630690" cy="369332"/>
          </a:xfrm>
          <a:prstGeom prst="rect">
            <a:avLst/>
          </a:prstGeom>
          <a:noFill/>
        </p:spPr>
        <p:txBody>
          <a:bodyPr wrap="square">
            <a:spAutoFit/>
          </a:bodyPr>
          <a:lstStyle/>
          <a:p>
            <a:r>
              <a:rPr lang="en-GB" sz="1800" b="0" dirty="0">
                <a:solidFill>
                  <a:schemeClr val="tx1"/>
                </a:solidFill>
                <a:latin typeface="Century Gothic" panose="020B0502020202020204" pitchFamily="34" charset="0"/>
              </a:rPr>
              <a:t>[r]</a:t>
            </a:r>
          </a:p>
        </p:txBody>
      </p:sp>
      <p:sp>
        <p:nvSpPr>
          <p:cNvPr id="79" name="TextBox 78">
            <a:hlinkClick r:id="" action="ppaction://noaction">
              <a:snd r:embed="rId5" name="3. frei.wav"/>
            </a:hlinkClick>
            <a:extLst>
              <a:ext uri="{FF2B5EF4-FFF2-40B4-BE49-F238E27FC236}">
                <a16:creationId xmlns:a16="http://schemas.microsoft.com/office/drawing/2014/main" id="{9BD43443-57E9-42DD-B12B-3462F61B761B}"/>
              </a:ext>
            </a:extLst>
          </p:cNvPr>
          <p:cNvSpPr txBox="1"/>
          <p:nvPr/>
        </p:nvSpPr>
        <p:spPr>
          <a:xfrm rot="10800000" flipV="1">
            <a:off x="1793354" y="5846638"/>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rue</a:t>
            </a:r>
            <a:endParaRPr kumimoji="0" lang="fr-FR" sz="2400" b="1"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endParaRPr>
          </a:p>
        </p:txBody>
      </p:sp>
      <p:sp>
        <p:nvSpPr>
          <p:cNvPr id="100" name="TextBox 99">
            <a:hlinkClick r:id="" action="ppaction://noaction">
              <a:snd r:embed="rId6" name="7. lieber.wav"/>
            </a:hlinkClick>
            <a:extLst>
              <a:ext uri="{FF2B5EF4-FFF2-40B4-BE49-F238E27FC236}">
                <a16:creationId xmlns:a16="http://schemas.microsoft.com/office/drawing/2014/main" id="{86EDA25F-63C6-40BB-BBBF-0D06630BCC8A}"/>
              </a:ext>
            </a:extLst>
          </p:cNvPr>
          <p:cNvSpPr txBox="1"/>
          <p:nvPr/>
        </p:nvSpPr>
        <p:spPr>
          <a:xfrm rot="10800000" flipV="1">
            <a:off x="3444228" y="5284066"/>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acteur</a:t>
            </a:r>
            <a:endParaRPr kumimoji="0" lang="fr-FR" sz="14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endParaRPr>
          </a:p>
        </p:txBody>
      </p:sp>
      <p:pic>
        <p:nvPicPr>
          <p:cNvPr id="82" name="Picture 81">
            <a:extLst>
              <a:ext uri="{FF2B5EF4-FFF2-40B4-BE49-F238E27FC236}">
                <a16:creationId xmlns:a16="http://schemas.microsoft.com/office/drawing/2014/main" id="{8EB5316C-6291-4F4B-BE9A-2758BECE9DB2}"/>
              </a:ext>
              <a:ext uri="{C183D7F6-B498-43B3-948B-1728B52AA6E4}">
                <adec:decorative xmlns:adec="http://schemas.microsoft.com/office/drawing/2017/decorative" val="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48697" y="1636709"/>
            <a:ext cx="576656" cy="584502"/>
          </a:xfrm>
          <a:prstGeom prst="rect">
            <a:avLst/>
          </a:prstGeom>
        </p:spPr>
      </p:pic>
      <p:sp>
        <p:nvSpPr>
          <p:cNvPr id="99" name="TextBox 98">
            <a:hlinkClick r:id="" action="ppaction://noaction">
              <a:snd r:embed="rId6" name="7. lieber.wav"/>
            </a:hlinkClick>
            <a:extLst>
              <a:ext uri="{FF2B5EF4-FFF2-40B4-BE49-F238E27FC236}">
                <a16:creationId xmlns:a16="http://schemas.microsoft.com/office/drawing/2014/main" id="{6B8AA5EC-FC9C-424F-8E90-5536B5F914D1}"/>
              </a:ext>
            </a:extLst>
          </p:cNvPr>
          <p:cNvSpPr txBox="1"/>
          <p:nvPr/>
        </p:nvSpPr>
        <p:spPr>
          <a:xfrm rot="10800000" flipV="1">
            <a:off x="5108595" y="5274345"/>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actor</a:t>
            </a:r>
            <a:endParaRPr kumimoji="0" lang="en-GB" sz="1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84" name="Picture 2">
            <a:extLst>
              <a:ext uri="{FF2B5EF4-FFF2-40B4-BE49-F238E27FC236}">
                <a16:creationId xmlns:a16="http://schemas.microsoft.com/office/drawing/2014/main" id="{F582A2BE-8092-4BAC-9C59-F9AE6BB560B8}"/>
              </a:ext>
              <a:ext uri="{C183D7F6-B498-43B3-948B-1728B52AA6E4}">
                <adec:decorative xmlns:adec="http://schemas.microsoft.com/office/drawing/2017/decorative" val="1"/>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2442653" y="1502537"/>
            <a:ext cx="307566" cy="72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
            <a:extLst>
              <a:ext uri="{FF2B5EF4-FFF2-40B4-BE49-F238E27FC236}">
                <a16:creationId xmlns:a16="http://schemas.microsoft.com/office/drawing/2014/main" id="{7B634AE9-A3A4-4CBF-8231-661586122321}"/>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46402" y="3294690"/>
            <a:ext cx="458948" cy="30749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a:extLst>
              <a:ext uri="{FF2B5EF4-FFF2-40B4-BE49-F238E27FC236}">
                <a16:creationId xmlns:a16="http://schemas.microsoft.com/office/drawing/2014/main" id="{2982A85A-0262-48DC-9EAF-5C19E1CBC946}"/>
              </a:ext>
              <a:ext uri="{C183D7F6-B498-43B3-948B-1728B52AA6E4}">
                <adec:decorative xmlns:adec="http://schemas.microsoft.com/office/drawing/2017/decorative" val="1"/>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734416" y="3294690"/>
            <a:ext cx="468338" cy="3074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C101B13-818A-416B-8B1F-3A689EE3421F}"/>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5155" y="3097933"/>
            <a:ext cx="359282" cy="6771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43E521B-1E16-4FB8-80E3-1DE0BC79735D}"/>
              </a:ext>
              <a:ext uri="{C183D7F6-B498-43B3-948B-1728B52AA6E4}">
                <adec:decorative xmlns:adec="http://schemas.microsoft.com/office/drawing/2017/decorative" val="1"/>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5737365" y="1479910"/>
            <a:ext cx="487390" cy="4873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EB9317-4BAC-49DC-8508-A7988A6D4B85}"/>
              </a:ext>
              <a:ext uri="{C183D7F6-B498-43B3-948B-1728B52AA6E4}">
                <adec:decorative xmlns:adec="http://schemas.microsoft.com/office/drawing/2017/decorative" val="1"/>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5455" b="90000" l="4709" r="90582">
                        <a14:foregroundMark x1="16066" y1="10455" x2="59834" y2="6818"/>
                        <a14:foregroundMark x1="12465" y1="11818" x2="8587" y2="55455"/>
                        <a14:foregroundMark x1="8587" y1="55455" x2="18283" y2="72273"/>
                        <a14:foregroundMark x1="18283" y1="72273" x2="26870" y2="78636"/>
                        <a14:foregroundMark x1="5263" y1="16364" x2="6925" y2="65909"/>
                        <a14:foregroundMark x1="81440" y1="5909" x2="86427" y2="68636"/>
                        <a14:foregroundMark x1="90582" y1="65909" x2="87258" y2="32273"/>
                        <a14:foregroundMark x1="87258" y1="32273" x2="87258" y2="32273"/>
                        <a14:foregroundMark x1="74792" y1="81364" x2="83657" y2="59545"/>
                        <a14:foregroundMark x1="83657" y1="59545" x2="83657" y2="59545"/>
                      </a14:backgroundRemoval>
                    </a14:imgEffect>
                  </a14:imgLayer>
                </a14:imgProps>
              </a:ext>
            </a:extLst>
          </a:blip>
          <a:stretch>
            <a:fillRect/>
          </a:stretch>
        </p:blipFill>
        <p:spPr>
          <a:xfrm>
            <a:off x="3832341" y="1480363"/>
            <a:ext cx="927708" cy="565362"/>
          </a:xfrm>
          <a:prstGeom prst="rect">
            <a:avLst/>
          </a:prstGeom>
        </p:spPr>
      </p:pic>
      <p:pic>
        <p:nvPicPr>
          <p:cNvPr id="86" name="Picture 85">
            <a:extLst>
              <a:ext uri="{FF2B5EF4-FFF2-40B4-BE49-F238E27FC236}">
                <a16:creationId xmlns:a16="http://schemas.microsoft.com/office/drawing/2014/main" id="{DF5D8379-E200-4B91-89B3-A355D018AE2D}"/>
              </a:ext>
              <a:ext uri="{C183D7F6-B498-43B3-948B-1728B52AA6E4}">
                <adec:decorative xmlns:adec="http://schemas.microsoft.com/office/drawing/2017/decorative" val="1"/>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4879312" y="5709749"/>
            <a:ext cx="540234" cy="395890"/>
          </a:xfrm>
          <a:prstGeom prst="rect">
            <a:avLst/>
          </a:prstGeom>
        </p:spPr>
      </p:pic>
      <p:sp>
        <p:nvSpPr>
          <p:cNvPr id="78" name="TextBox 77">
            <a:extLst>
              <a:ext uri="{FF2B5EF4-FFF2-40B4-BE49-F238E27FC236}">
                <a16:creationId xmlns:a16="http://schemas.microsoft.com/office/drawing/2014/main" id="{09C99FDD-4E9A-1971-AEE4-5B2103331A04}"/>
              </a:ext>
            </a:extLst>
          </p:cNvPr>
          <p:cNvSpPr txBox="1"/>
          <p:nvPr/>
        </p:nvSpPr>
        <p:spPr>
          <a:xfrm>
            <a:off x="51168" y="6314865"/>
            <a:ext cx="1283732"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a:t>
            </a:r>
            <a:r>
              <a:rPr lang="fr-FR" sz="1800" b="0" noProof="0" dirty="0">
                <a:solidFill>
                  <a:schemeClr val="tx1"/>
                </a:solidFill>
                <a:latin typeface="Century Gothic" panose="020B0502020202020204" pitchFamily="34" charset="0"/>
              </a:rPr>
              <a:t>en</a:t>
            </a:r>
            <a:r>
              <a:rPr lang="en-GB" sz="1800" b="0" dirty="0">
                <a:solidFill>
                  <a:schemeClr val="tx1"/>
                </a:solidFill>
                <a:latin typeface="Century Gothic" panose="020B0502020202020204" pitchFamily="34" charset="0"/>
              </a:rPr>
              <a:t>/an]</a:t>
            </a:r>
          </a:p>
        </p:txBody>
      </p:sp>
      <p:sp>
        <p:nvSpPr>
          <p:cNvPr id="48" name="TextBox 47">
            <a:hlinkClick r:id="" action="ppaction://noaction">
              <a:snd r:embed="rId6" name="7. lieber.wav"/>
            </a:hlinkClick>
            <a:extLst>
              <a:ext uri="{FF2B5EF4-FFF2-40B4-BE49-F238E27FC236}">
                <a16:creationId xmlns:a16="http://schemas.microsoft.com/office/drawing/2014/main" id="{E625757E-8D75-46E4-A91A-85A3191A5C5E}"/>
              </a:ext>
            </a:extLst>
          </p:cNvPr>
          <p:cNvSpPr txBox="1"/>
          <p:nvPr/>
        </p:nvSpPr>
        <p:spPr>
          <a:xfrm rot="10800000" flipV="1">
            <a:off x="105626" y="7135299"/>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enfant</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80" name="TextBox 79">
            <a:extLst>
              <a:ext uri="{FF2B5EF4-FFF2-40B4-BE49-F238E27FC236}">
                <a16:creationId xmlns:a16="http://schemas.microsoft.com/office/drawing/2014/main" id="{55CEA477-0822-3698-9EF8-1F157BB9E76C}"/>
              </a:ext>
            </a:extLst>
          </p:cNvPr>
          <p:cNvSpPr txBox="1"/>
          <p:nvPr/>
        </p:nvSpPr>
        <p:spPr>
          <a:xfrm>
            <a:off x="1781737" y="6331820"/>
            <a:ext cx="1093102"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[in/ain]</a:t>
            </a:r>
          </a:p>
        </p:txBody>
      </p:sp>
      <p:sp>
        <p:nvSpPr>
          <p:cNvPr id="66" name="TextBox 65">
            <a:hlinkClick r:id="" action="ppaction://noaction">
              <a:snd r:embed="rId5" name="3. frei.wav"/>
            </a:hlinkClick>
            <a:extLst>
              <a:ext uri="{FF2B5EF4-FFF2-40B4-BE49-F238E27FC236}">
                <a16:creationId xmlns:a16="http://schemas.microsoft.com/office/drawing/2014/main" id="{3EFC52E6-C967-4AC8-80F0-6047BECB0652}"/>
              </a:ext>
            </a:extLst>
          </p:cNvPr>
          <p:cNvSpPr txBox="1"/>
          <p:nvPr/>
        </p:nvSpPr>
        <p:spPr>
          <a:xfrm rot="10800000" flipV="1">
            <a:off x="1742472" y="7135299"/>
            <a:ext cx="16528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train</a:t>
            </a:r>
            <a:endParaRPr kumimoji="0" lang="fr-FR" sz="2400" b="1"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endParaRPr>
          </a:p>
        </p:txBody>
      </p:sp>
      <p:sp>
        <p:nvSpPr>
          <p:cNvPr id="87" name="TextBox 86">
            <a:hlinkClick r:id="" action="ppaction://noaction">
              <a:snd r:embed="rId6" name="7. lieber.wav"/>
            </a:hlinkClick>
            <a:extLst>
              <a:ext uri="{FF2B5EF4-FFF2-40B4-BE49-F238E27FC236}">
                <a16:creationId xmlns:a16="http://schemas.microsoft.com/office/drawing/2014/main" id="{42418E1D-D662-4D69-96D0-08B7517FA692}"/>
              </a:ext>
            </a:extLst>
          </p:cNvPr>
          <p:cNvSpPr txBox="1"/>
          <p:nvPr/>
        </p:nvSpPr>
        <p:spPr>
          <a:xfrm rot="10800000" flipV="1">
            <a:off x="3433787" y="6870058"/>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enfant</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[child]</a:t>
            </a:r>
          </a:p>
        </p:txBody>
      </p:sp>
      <p:sp>
        <p:nvSpPr>
          <p:cNvPr id="88" name="TextBox 87">
            <a:hlinkClick r:id="" action="ppaction://noaction">
              <a:snd r:embed="rId6" name="7. lieber.wav"/>
            </a:hlinkClick>
            <a:extLst>
              <a:ext uri="{FF2B5EF4-FFF2-40B4-BE49-F238E27FC236}">
                <a16:creationId xmlns:a16="http://schemas.microsoft.com/office/drawing/2014/main" id="{51922B0E-3D87-4F8C-AB19-25D8C79A9B9A}"/>
              </a:ext>
            </a:extLst>
          </p:cNvPr>
          <p:cNvSpPr txBox="1"/>
          <p:nvPr/>
        </p:nvSpPr>
        <p:spPr>
          <a:xfrm rot="10800000" flipV="1">
            <a:off x="5091926" y="6870058"/>
            <a:ext cx="16604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enfin</a:t>
            </a:r>
            <a:br>
              <a:rPr lang="en-GB" sz="2400" dirty="0">
                <a:latin typeface="Century Gothic" panose="020B0502020202020204" pitchFamily="34" charset="0"/>
                <a:cs typeface="Arial" panose="020B0604020202020204" pitchFamily="34" charset="0"/>
              </a:rPr>
            </a:br>
            <a:r>
              <a:rPr lang="en-GB" sz="1400" dirty="0">
                <a:latin typeface="Century Gothic" panose="020B0502020202020204" pitchFamily="34" charset="0"/>
                <a:cs typeface="Arial" panose="020B0604020202020204" pitchFamily="34" charset="0"/>
              </a:rPr>
              <a:t>[finally]</a:t>
            </a:r>
            <a:endParaRPr kumimoji="0" lang="en-GB" sz="1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91" name="Picture 90">
            <a:extLst>
              <a:ext uri="{FF2B5EF4-FFF2-40B4-BE49-F238E27FC236}">
                <a16:creationId xmlns:a16="http://schemas.microsoft.com/office/drawing/2014/main" id="{E4164A32-9B0A-4FBF-A978-D26EE3A96199}"/>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29860" y="6435770"/>
            <a:ext cx="289182" cy="461666"/>
          </a:xfrm>
          <a:prstGeom prst="rect">
            <a:avLst/>
          </a:prstGeom>
        </p:spPr>
      </p:pic>
      <p:pic>
        <p:nvPicPr>
          <p:cNvPr id="2056" name="Picture 8">
            <a:extLst>
              <a:ext uri="{FF2B5EF4-FFF2-40B4-BE49-F238E27FC236}">
                <a16:creationId xmlns:a16="http://schemas.microsoft.com/office/drawing/2014/main" id="{F6BA11E6-E2D7-4BFC-AEF7-F044C29064AE}"/>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16754" y="6388931"/>
            <a:ext cx="711978" cy="5553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294B513-AC08-41DE-B0C6-BA2AF00F299E}"/>
              </a:ext>
              <a:ext uri="{C183D7F6-B498-43B3-948B-1728B52AA6E4}">
                <adec:decorative xmlns:adec="http://schemas.microsoft.com/office/drawing/2017/decorative" val="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27429" y="3929451"/>
            <a:ext cx="504101" cy="5143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B3DC6E0-A975-46FD-B266-1F19FC00CF2C}"/>
              </a:ext>
              <a:ext uri="{C183D7F6-B498-43B3-948B-1728B52AA6E4}">
                <adec:decorative xmlns:adec="http://schemas.microsoft.com/office/drawing/2017/decorative" val="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24176" y="3987446"/>
            <a:ext cx="578578" cy="45584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8992BB58-A1AF-45D6-B84D-586D0CA31163}"/>
              </a:ext>
              <a:ext uri="{C183D7F6-B498-43B3-948B-1728B52AA6E4}">
                <adec:decorative xmlns:adec="http://schemas.microsoft.com/office/drawing/2017/decorative" val="1"/>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4419042" y="4241523"/>
            <a:ext cx="346143" cy="23076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4">
            <a:extLst>
              <a:ext uri="{FF2B5EF4-FFF2-40B4-BE49-F238E27FC236}">
                <a16:creationId xmlns:a16="http://schemas.microsoft.com/office/drawing/2014/main" id="{96FE736B-0DCC-4090-8754-B12AF2A891AB}"/>
              </a:ext>
              <a:ext uri="{C183D7F6-B498-43B3-948B-1728B52AA6E4}">
                <adec:decorative xmlns:adec="http://schemas.microsoft.com/office/drawing/2017/decorative" val="1"/>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5989043" y="4241523"/>
            <a:ext cx="346143" cy="23076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a:extLst>
              <a:ext uri="{FF2B5EF4-FFF2-40B4-BE49-F238E27FC236}">
                <a16:creationId xmlns:a16="http://schemas.microsoft.com/office/drawing/2014/main" id="{03D49BCA-F11D-45DB-9D06-A1A58E1B655E}"/>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46402" y="5739783"/>
            <a:ext cx="458948" cy="30749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8">
            <a:extLst>
              <a:ext uri="{FF2B5EF4-FFF2-40B4-BE49-F238E27FC236}">
                <a16:creationId xmlns:a16="http://schemas.microsoft.com/office/drawing/2014/main" id="{0511049C-49DA-4C9D-9250-57AD658299AE}"/>
              </a:ext>
              <a:ext uri="{C183D7F6-B498-43B3-948B-1728B52AA6E4}">
                <adec:decorative xmlns:adec="http://schemas.microsoft.com/office/drawing/2017/decorative" val="1"/>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734416" y="5739783"/>
            <a:ext cx="468338" cy="307495"/>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2723A7EF-7180-BA4B-9416-0F6CCC81AAC7}"/>
              </a:ext>
            </a:extLst>
          </p:cNvPr>
          <p:cNvSpPr txBox="1"/>
          <p:nvPr/>
        </p:nvSpPr>
        <p:spPr>
          <a:xfrm>
            <a:off x="58698" y="7534528"/>
            <a:ext cx="919224"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a:t>
            </a:r>
            <a:r>
              <a:rPr lang="en-GB" sz="1800" b="0" dirty="0" err="1">
                <a:solidFill>
                  <a:schemeClr val="tx1"/>
                </a:solidFill>
                <a:latin typeface="Century Gothic" panose="020B0502020202020204" pitchFamily="34" charset="0"/>
              </a:rPr>
              <a:t>tion</a:t>
            </a:r>
            <a:r>
              <a:rPr lang="en-GB" sz="1800" b="0" dirty="0">
                <a:solidFill>
                  <a:schemeClr val="tx1"/>
                </a:solidFill>
                <a:latin typeface="Century Gothic" panose="020B0502020202020204" pitchFamily="34" charset="0"/>
              </a:rPr>
              <a:t>]</a:t>
            </a:r>
          </a:p>
        </p:txBody>
      </p:sp>
      <p:sp>
        <p:nvSpPr>
          <p:cNvPr id="51" name="TextBox 50">
            <a:hlinkClick r:id="" action="ppaction://noaction">
              <a:snd r:embed="rId6" name="7. lieber.wav"/>
            </a:hlinkClick>
            <a:extLst>
              <a:ext uri="{FF2B5EF4-FFF2-40B4-BE49-F238E27FC236}">
                <a16:creationId xmlns:a16="http://schemas.microsoft.com/office/drawing/2014/main" id="{8B295A60-4AEC-448D-B361-819B9D9591C7}"/>
              </a:ext>
            </a:extLst>
          </p:cNvPr>
          <p:cNvSpPr txBox="1"/>
          <p:nvPr/>
        </p:nvSpPr>
        <p:spPr>
          <a:xfrm rot="10800000" flipV="1">
            <a:off x="115714" y="8338007"/>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attention</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2" name="Picture 51">
            <a:extLst>
              <a:ext uri="{FF2B5EF4-FFF2-40B4-BE49-F238E27FC236}">
                <a16:creationId xmlns:a16="http://schemas.microsoft.com/office/drawing/2014/main" id="{A6F2DE5C-896F-46B2-ACF6-D6BAC8461107}"/>
              </a:ext>
              <a:ext uri="{C183D7F6-B498-43B3-948B-1728B52AA6E4}">
                <adec:decorative xmlns:adec="http://schemas.microsoft.com/office/drawing/2017/decorative" val="1"/>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660255" y="7832120"/>
            <a:ext cx="598587" cy="526570"/>
          </a:xfrm>
          <a:prstGeom prst="rect">
            <a:avLst/>
          </a:prstGeom>
        </p:spPr>
      </p:pic>
      <p:sp>
        <p:nvSpPr>
          <p:cNvPr id="53" name="TextBox 52">
            <a:hlinkClick r:id="" action="ppaction://noaction">
              <a:snd r:embed="rId6" name="7. lieber.wav"/>
            </a:hlinkClick>
            <a:extLst>
              <a:ext uri="{FF2B5EF4-FFF2-40B4-BE49-F238E27FC236}">
                <a16:creationId xmlns:a16="http://schemas.microsoft.com/office/drawing/2014/main" id="{2716972E-13EC-4A59-9F41-BEA0C69206DF}"/>
              </a:ext>
            </a:extLst>
          </p:cNvPr>
          <p:cNvSpPr txBox="1"/>
          <p:nvPr/>
        </p:nvSpPr>
        <p:spPr>
          <a:xfrm rot="10800000" flipV="1">
            <a:off x="3395308" y="8283982"/>
            <a:ext cx="16604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effectLst/>
                <a:uLnTx/>
                <a:uFillTx/>
                <a:latin typeface="Century Gothic" panose="020B0502020202020204" pitchFamily="34" charset="0"/>
                <a:ea typeface="+mn-ea"/>
                <a:cs typeface="Arial" panose="020B0604020202020204" pitchFamily="34" charset="0"/>
              </a:rPr>
              <a:t>révolution</a:t>
            </a:r>
            <a:endParaRPr kumimoji="0" lang="fr-FR" sz="240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endParaRPr>
          </a:p>
        </p:txBody>
      </p:sp>
      <p:pic>
        <p:nvPicPr>
          <p:cNvPr id="59" name="Picture 2">
            <a:extLst>
              <a:ext uri="{FF2B5EF4-FFF2-40B4-BE49-F238E27FC236}">
                <a16:creationId xmlns:a16="http://schemas.microsoft.com/office/drawing/2014/main" id="{0EA01A9D-7002-4013-AAC9-B74BDF0B0362}"/>
              </a:ext>
              <a:ext uri="{C183D7F6-B498-43B3-948B-1728B52AA6E4}">
                <adec:decorative xmlns:adec="http://schemas.microsoft.com/office/drawing/2017/decorative" val="1"/>
              </a:ext>
            </a:extLst>
          </p:cNvPr>
          <p:cNvPicPr>
            <a:picLocks noChangeAspect="1" noChangeArrowheads="1"/>
          </p:cNvPicPr>
          <p:nvPr/>
        </p:nvPicPr>
        <p:blipFill>
          <a:blip r:embed="rId26" cstate="hqprint">
            <a:extLst>
              <a:ext uri="{28A0092B-C50C-407E-A947-70E740481C1C}">
                <a14:useLocalDpi xmlns:a14="http://schemas.microsoft.com/office/drawing/2010/main" val="0"/>
              </a:ext>
            </a:extLst>
          </a:blip>
          <a:srcRect/>
          <a:stretch>
            <a:fillRect/>
          </a:stretch>
        </p:blipFill>
        <p:spPr bwMode="auto">
          <a:xfrm>
            <a:off x="4052581" y="7700022"/>
            <a:ext cx="443740" cy="609719"/>
          </a:xfrm>
          <a:prstGeom prst="rect">
            <a:avLst/>
          </a:prstGeom>
          <a:noFill/>
          <a:extLst>
            <a:ext uri="{909E8E84-426E-40DD-AFC4-6F175D3DCCD1}">
              <a14:hiddenFill xmlns:a14="http://schemas.microsoft.com/office/drawing/2010/main">
                <a:solidFill>
                  <a:srgbClr val="FFFFFF"/>
                </a:solidFill>
              </a14:hiddenFill>
            </a:ext>
          </a:extLst>
        </p:spPr>
      </p:pic>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1970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Grey box surrounding the text">
            <a:extLst>
              <a:ext uri="{FF2B5EF4-FFF2-40B4-BE49-F238E27FC236}">
                <a16:creationId xmlns:a16="http://schemas.microsoft.com/office/drawing/2014/main" id="{8C5FCBCA-EBDD-4535-B643-B253B99CB607}"/>
              </a:ext>
            </a:extLst>
          </p:cNvPr>
          <p:cNvSpPr/>
          <p:nvPr/>
        </p:nvSpPr>
        <p:spPr>
          <a:xfrm>
            <a:off x="204974" y="244127"/>
            <a:ext cx="4613530" cy="154928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Title 3">
            <a:extLst>
              <a:ext uri="{FF2B5EF4-FFF2-40B4-BE49-F238E27FC236}">
                <a16:creationId xmlns:a16="http://schemas.microsoft.com/office/drawing/2014/main" id="{4EF0879E-FB09-406F-BAE0-00656E2074FA}"/>
              </a:ext>
            </a:extLst>
          </p:cNvPr>
          <p:cNvSpPr txBox="1">
            <a:spLocks noGrp="1"/>
          </p:cNvSpPr>
          <p:nvPr>
            <p:ph type="title" idx="4294967295"/>
          </p:nvPr>
        </p:nvSpPr>
        <p:spPr>
          <a:xfrm>
            <a:off x="204974" y="371814"/>
            <a:ext cx="4613530" cy="15287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Gender identity and expression: Drag </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montréalaise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Talking about what happened once vs all the time</a:t>
            </a:r>
            <a:endParaRPr kumimoji="0" lang="en-US" sz="2000" b="0" i="0" u="none" strike="noStrike" kern="0" cap="none" spc="0" normalizeH="0" baseline="0" noProof="0" dirty="0">
              <a:ln>
                <a:noFill/>
              </a:ln>
              <a:solidFill>
                <a:srgbClr val="FFFFFF"/>
              </a:solidFill>
              <a:effectLst/>
              <a:uLnTx/>
              <a:uFillTx/>
              <a:latin typeface="Arial"/>
              <a:ea typeface="+mj-ea"/>
              <a:cs typeface="+mj-cs"/>
            </a:endParaRPr>
          </a:p>
        </p:txBody>
      </p:sp>
      <p:graphicFrame>
        <p:nvGraphicFramePr>
          <p:cNvPr id="18" name="Table 17">
            <a:extLst>
              <a:ext uri="{FF2B5EF4-FFF2-40B4-BE49-F238E27FC236}">
                <a16:creationId xmlns:a16="http://schemas.microsoft.com/office/drawing/2014/main" id="{6AF8A572-3EFB-4D20-80C6-12AC29645F65}"/>
              </a:ext>
            </a:extLst>
          </p:cNvPr>
          <p:cNvGraphicFramePr>
            <a:graphicFrameLocks noGrp="1"/>
          </p:cNvGraphicFramePr>
          <p:nvPr>
            <p:extLst>
              <p:ext uri="{D42A27DB-BD31-4B8C-83A1-F6EECF244321}">
                <p14:modId xmlns:p14="http://schemas.microsoft.com/office/powerpoint/2010/main" val="1430718580"/>
              </p:ext>
            </p:extLst>
          </p:nvPr>
        </p:nvGraphicFramePr>
        <p:xfrm>
          <a:off x="204974" y="2086301"/>
          <a:ext cx="5798040" cy="4604400"/>
        </p:xfrm>
        <a:graphic>
          <a:graphicData uri="http://schemas.openxmlformats.org/drawingml/2006/table">
            <a:tbl>
              <a:tblPr>
                <a:tableStyleId>{5940675A-B579-460E-94D1-54222C63F5DA}</a:tableStyleId>
              </a:tblPr>
              <a:tblGrid>
                <a:gridCol w="603695">
                  <a:extLst>
                    <a:ext uri="{9D8B030D-6E8A-4147-A177-3AD203B41FA5}">
                      <a16:colId xmlns:a16="http://schemas.microsoft.com/office/drawing/2014/main" val="2619141680"/>
                    </a:ext>
                  </a:extLst>
                </a:gridCol>
                <a:gridCol w="2130292">
                  <a:extLst>
                    <a:ext uri="{9D8B030D-6E8A-4147-A177-3AD203B41FA5}">
                      <a16:colId xmlns:a16="http://schemas.microsoft.com/office/drawing/2014/main" val="2576834893"/>
                    </a:ext>
                  </a:extLst>
                </a:gridCol>
                <a:gridCol w="3064053">
                  <a:extLst>
                    <a:ext uri="{9D8B030D-6E8A-4147-A177-3AD203B41FA5}">
                      <a16:colId xmlns:a16="http://schemas.microsoft.com/office/drawing/2014/main" val="3222018720"/>
                    </a:ext>
                  </a:extLst>
                </a:gridCol>
              </a:tblGrid>
              <a:tr h="265505">
                <a:tc>
                  <a:txBody>
                    <a:bodyPr/>
                    <a:lstStyle/>
                    <a:p>
                      <a:pPr algn="l" fontAlgn="b"/>
                      <a:r>
                        <a:rPr lang="en-GB" sz="1400" b="0" i="0" u="none" strike="noStrike" dirty="0" err="1">
                          <a:solidFill>
                            <a:srgbClr val="000000"/>
                          </a:solidFill>
                          <a:effectLst/>
                          <a:latin typeface="Century Gothic" panose="020B0502020202020204" pitchFamily="34" charset="0"/>
                        </a:rPr>
                        <a:t>vb</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participer à</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to participate in, participating in</a:t>
                      </a:r>
                    </a:p>
                  </a:txBody>
                  <a:tcPr marL="72000" marR="0" marT="46800" marB="46800" anchor="b"/>
                </a:tc>
                <a:extLst>
                  <a:ext uri="{0D108BD9-81ED-4DB2-BD59-A6C34878D82A}">
                    <a16:rowId xmlns:a16="http://schemas.microsoft.com/office/drawing/2014/main" val="4007166980"/>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nmf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l’artiste (m/f)</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artist</a:t>
                      </a:r>
                    </a:p>
                  </a:txBody>
                  <a:tcPr marL="72000" marR="0" marT="46800" marB="46800" anchor="b"/>
                </a:tc>
                <a:extLst>
                  <a:ext uri="{0D108BD9-81ED-4DB2-BD59-A6C34878D82A}">
                    <a16:rowId xmlns:a16="http://schemas.microsoft.com/office/drawing/2014/main" val="141838412"/>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dirty="0">
                          <a:latin typeface="Century Gothic" panose="020B0502020202020204" pitchFamily="34" charset="0"/>
                        </a:rPr>
                        <a:t>le concours</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competition</a:t>
                      </a:r>
                    </a:p>
                  </a:txBody>
                  <a:tcPr marL="72000" marR="0" marT="46800" marB="46800" anchor="b"/>
                </a:tc>
                <a:extLst>
                  <a:ext uri="{0D108BD9-81ED-4DB2-BD59-A6C34878D82A}">
                    <a16:rowId xmlns:a16="http://schemas.microsoft.com/office/drawing/2014/main" val="1683749526"/>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la diversité</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diversity</a:t>
                      </a:r>
                    </a:p>
                  </a:txBody>
                  <a:tcPr marL="72000" marR="0" marT="46800" marB="46800" anchor="b"/>
                </a:tc>
                <a:extLst>
                  <a:ext uri="{0D108BD9-81ED-4DB2-BD59-A6C34878D82A}">
                    <a16:rowId xmlns:a16="http://schemas.microsoft.com/office/drawing/2014/main" val="3029552813"/>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dirty="0">
                          <a:latin typeface="Century Gothic" panose="020B0502020202020204" pitchFamily="34" charset="0"/>
                        </a:rPr>
                        <a:t>le défi</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challenge</a:t>
                      </a:r>
                    </a:p>
                  </a:txBody>
                  <a:tcPr marL="72000" marR="0" marT="46800" marB="46800" anchor="b"/>
                </a:tc>
                <a:extLst>
                  <a:ext uri="{0D108BD9-81ED-4DB2-BD59-A6C34878D82A}">
                    <a16:rowId xmlns:a16="http://schemas.microsoft.com/office/drawing/2014/main" val="3491161878"/>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l’émission (f)</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TV programme</a:t>
                      </a:r>
                    </a:p>
                  </a:txBody>
                  <a:tcPr marL="72000" marR="0" marT="46800" marB="46800" anchor="b"/>
                </a:tc>
                <a:extLst>
                  <a:ext uri="{0D108BD9-81ED-4DB2-BD59-A6C34878D82A}">
                    <a16:rowId xmlns:a16="http://schemas.microsoft.com/office/drawing/2014/main" val="977986458"/>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dirty="0">
                          <a:latin typeface="Century Gothic" panose="020B0502020202020204" pitchFamily="34" charset="0"/>
                        </a:rPr>
                        <a:t>le sexe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sex. gender</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dirty="0">
                          <a:latin typeface="Century Gothic" panose="020B0502020202020204" pitchFamily="34" charset="0"/>
                        </a:rPr>
                        <a:t>le personnage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character</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nf</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la scène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stage</a:t>
                      </a:r>
                    </a:p>
                  </a:txBody>
                  <a:tcPr marL="72000" marR="0" marT="46800" marB="46800" anchor="b"/>
                </a:tc>
                <a:extLst>
                  <a:ext uri="{0D108BD9-81ED-4DB2-BD59-A6C34878D82A}">
                    <a16:rowId xmlns:a16="http://schemas.microsoft.com/office/drawing/2014/main" val="4091572625"/>
                  </a:ext>
                </a:extLst>
              </a:tr>
              <a:tr h="182809">
                <a:tc>
                  <a:txBody>
                    <a:bodyPr/>
                    <a:lstStyle/>
                    <a:p>
                      <a:pPr algn="l" fontAlgn="b"/>
                      <a:r>
                        <a:rPr lang="en-GB" sz="1400" b="0" i="0" u="none" strike="noStrike" dirty="0">
                          <a:solidFill>
                            <a:srgbClr val="000000"/>
                          </a:solidFill>
                          <a:effectLst/>
                          <a:latin typeface="Century Gothic" panose="020B0502020202020204" pitchFamily="34" charset="0"/>
                        </a:rPr>
                        <a:t>nm</a:t>
                      </a:r>
                    </a:p>
                  </a:txBody>
                  <a:tcPr marL="72000" marR="0" marT="46800" marB="46800" anchor="b"/>
                </a:tc>
                <a:tc>
                  <a:txBody>
                    <a:bodyPr/>
                    <a:lstStyle/>
                    <a:p>
                      <a:r>
                        <a:rPr lang="fr-FR" sz="1400" noProof="0" dirty="0">
                          <a:latin typeface="Century Gothic" panose="020B0502020202020204" pitchFamily="34" charset="0"/>
                        </a:rPr>
                        <a:t>le spectacle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show</a:t>
                      </a:r>
                    </a:p>
                  </a:txBody>
                  <a:tcPr marL="72000" marR="0" marT="46800" marB="46800" anchor="b"/>
                </a:tc>
                <a:extLst>
                  <a:ext uri="{0D108BD9-81ED-4DB2-BD59-A6C34878D82A}">
                    <a16:rowId xmlns:a16="http://schemas.microsoft.com/office/drawing/2014/main" val="1395890911"/>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annuel</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annual</a:t>
                      </a:r>
                    </a:p>
                  </a:txBody>
                  <a:tcPr marL="72000" marR="0" marT="46800" marB="46800" anchor="b"/>
                </a:tc>
                <a:extLst>
                  <a:ext uri="{0D108BD9-81ED-4DB2-BD59-A6C34878D82A}">
                    <a16:rowId xmlns:a16="http://schemas.microsoft.com/office/drawing/2014/main" val="699670803"/>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culturel</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cultural</a:t>
                      </a:r>
                    </a:p>
                  </a:txBody>
                  <a:tcPr marL="72000" marR="0" marT="46800" marB="46800" anchor="b"/>
                </a:tc>
                <a:extLst>
                  <a:ext uri="{0D108BD9-81ED-4DB2-BD59-A6C34878D82A}">
                    <a16:rowId xmlns:a16="http://schemas.microsoft.com/office/drawing/2014/main" val="2857559374"/>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transgenre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transgender, trans</a:t>
                      </a:r>
                    </a:p>
                  </a:txBody>
                  <a:tcPr marL="72000" marR="0" marT="46800" marB="46800" anchor="b"/>
                </a:tc>
                <a:extLst>
                  <a:ext uri="{0D108BD9-81ED-4DB2-BD59-A6C34878D82A}">
                    <a16:rowId xmlns:a16="http://schemas.microsoft.com/office/drawing/2014/main" val="1521955896"/>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sexuel</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sexual</a:t>
                      </a:r>
                    </a:p>
                  </a:txBody>
                  <a:tcPr marL="72000" marR="0" marT="46800" marB="46800" anchor="b"/>
                </a:tc>
                <a:extLst>
                  <a:ext uri="{0D108BD9-81ED-4DB2-BD59-A6C34878D82A}">
                    <a16:rowId xmlns:a16="http://schemas.microsoft.com/office/drawing/2014/main" val="1649377144"/>
                  </a:ext>
                </a:extLst>
              </a:tr>
              <a:tr h="182809">
                <a:tc>
                  <a:txBody>
                    <a:bodyPr/>
                    <a:lstStyle/>
                    <a:p>
                      <a:pPr algn="l" fontAlgn="b"/>
                      <a:r>
                        <a:rPr lang="en-GB" sz="1400" b="0" i="0" u="none" strike="noStrike" dirty="0" err="1">
                          <a:solidFill>
                            <a:srgbClr val="000000"/>
                          </a:solidFill>
                          <a:effectLst/>
                          <a:latin typeface="Century Gothic" panose="020B0502020202020204" pitchFamily="34" charset="0"/>
                        </a:rPr>
                        <a:t>adj</a:t>
                      </a:r>
                      <a:endParaRPr lang="en-GB" sz="14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r>
                        <a:rPr lang="fr-FR" sz="1400" noProof="0" dirty="0">
                          <a:latin typeface="Century Gothic" panose="020B0502020202020204" pitchFamily="34" charset="0"/>
                        </a:rPr>
                        <a:t>non-binaire</a:t>
                      </a:r>
                    </a:p>
                  </a:txBody>
                  <a:tcPr marL="72000" marR="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dirty="0">
                          <a:latin typeface="Century Gothic" panose="020B0502020202020204" pitchFamily="34" charset="0"/>
                        </a:rPr>
                        <a:t>non-binary</a:t>
                      </a:r>
                    </a:p>
                  </a:txBody>
                  <a:tcPr marL="72000" marR="0" marT="46800" marB="46800" anchor="b"/>
                </a:tc>
                <a:extLst>
                  <a:ext uri="{0D108BD9-81ED-4DB2-BD59-A6C34878D82A}">
                    <a16:rowId xmlns:a16="http://schemas.microsoft.com/office/drawing/2014/main" val="3583480108"/>
                  </a:ext>
                </a:extLst>
              </a:tr>
            </a:tbl>
          </a:graphicData>
        </a:graphic>
      </p:graphicFrame>
      <p:sp>
        <p:nvSpPr>
          <p:cNvPr id="19" name="Rounded Rectangle 25">
            <a:extLst>
              <a:ext uri="{FF2B5EF4-FFF2-40B4-BE49-F238E27FC236}">
                <a16:creationId xmlns:a16="http://schemas.microsoft.com/office/drawing/2014/main" id="{7266097A-FEB9-483E-B1EA-1815E99016F9}"/>
              </a:ext>
            </a:extLst>
          </p:cNvPr>
          <p:cNvSpPr/>
          <p:nvPr/>
        </p:nvSpPr>
        <p:spPr>
          <a:xfrm>
            <a:off x="385674" y="7186270"/>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9.2.1.4 &amp; 9.1.2.2</a:t>
            </a:r>
          </a:p>
        </p:txBody>
      </p:sp>
      <p:sp>
        <p:nvSpPr>
          <p:cNvPr id="20" name="Rectangle 19">
            <a:extLst>
              <a:ext uri="{FF2B5EF4-FFF2-40B4-BE49-F238E27FC236}">
                <a16:creationId xmlns:a16="http://schemas.microsoft.com/office/drawing/2014/main" id="{8F2D1301-01E3-4406-93BE-E1F620808E25}"/>
              </a:ext>
            </a:extLst>
          </p:cNvPr>
          <p:cNvSpPr/>
          <p:nvPr/>
        </p:nvSpPr>
        <p:spPr>
          <a:xfrm>
            <a:off x="4996842" y="231428"/>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8" name="Slide Number Placeholder 1">
            <a:extLst>
              <a:ext uri="{FF2B5EF4-FFF2-40B4-BE49-F238E27FC236}">
                <a16:creationId xmlns:a16="http://schemas.microsoft.com/office/drawing/2014/main" id="{2A7BAFF7-927D-0E44-8B12-05DA38B57754}"/>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59</a:t>
            </a:r>
          </a:p>
        </p:txBody>
      </p:sp>
      <p:pic>
        <p:nvPicPr>
          <p:cNvPr id="4" name="Picture 3" descr="Qr code&#10;&#10;Description automatically generated">
            <a:extLst>
              <a:ext uri="{FF2B5EF4-FFF2-40B4-BE49-F238E27FC236}">
                <a16:creationId xmlns:a16="http://schemas.microsoft.com/office/drawing/2014/main" id="{122077E6-321E-A343-99DE-0EFE0473F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999" y="7143611"/>
            <a:ext cx="1007479" cy="1007479"/>
          </a:xfrm>
          <a:prstGeom prst="rect">
            <a:avLst/>
          </a:prstGeom>
        </p:spPr>
      </p:pic>
      <p:pic>
        <p:nvPicPr>
          <p:cNvPr id="10" name="Picture 9" descr="pride flag">
            <a:extLst>
              <a:ext uri="{FF2B5EF4-FFF2-40B4-BE49-F238E27FC236}">
                <a16:creationId xmlns:a16="http://schemas.microsoft.com/office/drawing/2014/main" id="{970157E9-4284-226F-CC61-D30C40B9DC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7343" y="7186270"/>
            <a:ext cx="2430452" cy="1366136"/>
          </a:xfrm>
          <a:prstGeom prst="rect">
            <a:avLst/>
          </a:prstGeom>
        </p:spPr>
      </p:pic>
    </p:spTree>
    <p:extLst>
      <p:ext uri="{BB962C8B-B14F-4D97-AF65-F5344CB8AC3E}">
        <p14:creationId xmlns:p14="http://schemas.microsoft.com/office/powerpoint/2010/main" val="1509775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Grey box surrounding the text">
            <a:extLst>
              <a:ext uri="{FF2B5EF4-FFF2-40B4-BE49-F238E27FC236}">
                <a16:creationId xmlns:a16="http://schemas.microsoft.com/office/drawing/2014/main" id="{8890A05F-6CDD-FB4F-9821-5ACA06E1B8FD}"/>
              </a:ext>
            </a:extLst>
          </p:cNvPr>
          <p:cNvSpPr/>
          <p:nvPr/>
        </p:nvSpPr>
        <p:spPr>
          <a:xfrm>
            <a:off x="212619" y="191651"/>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 name="Title 3">
            <a:extLst>
              <a:ext uri="{FF2B5EF4-FFF2-40B4-BE49-F238E27FC236}">
                <a16:creationId xmlns:a16="http://schemas.microsoft.com/office/drawing/2014/main" id="{4392AC80-E719-DD49-A43C-405CB6AAB870}"/>
              </a:ext>
            </a:extLst>
          </p:cNvPr>
          <p:cNvSpPr txBox="1">
            <a:spLocks noGrp="1"/>
          </p:cNvSpPr>
          <p:nvPr>
            <p:ph type="title" idx="4294967295"/>
          </p:nvPr>
        </p:nvSpPr>
        <p:spPr>
          <a:xfrm>
            <a:off x="194133" y="182562"/>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T2.2 </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4</a:t>
            </a:r>
            <a:endParaRPr kumimoji="0" lang="en-US" sz="2000" b="0" i="0" u="none" strike="noStrike" kern="0" cap="none" spc="0" normalizeH="0" baseline="0" noProof="0" dirty="0">
              <a:ln>
                <a:noFill/>
              </a:ln>
              <a:solidFill>
                <a:srgbClr val="FFFFFF"/>
              </a:solidFill>
              <a:effectLst/>
              <a:uLnTx/>
              <a:uFillTx/>
              <a:latin typeface="Arial"/>
              <a:ea typeface="+mj-ea"/>
              <a:cs typeface="+mj-cs"/>
            </a:endParaRPr>
          </a:p>
        </p:txBody>
      </p:sp>
      <p:sp>
        <p:nvSpPr>
          <p:cNvPr id="4" name="Rectangle 3">
            <a:extLst>
              <a:ext uri="{FF2B5EF4-FFF2-40B4-BE49-F238E27FC236}">
                <a16:creationId xmlns:a16="http://schemas.microsoft.com/office/drawing/2014/main" id="{06771055-1E22-9C49-84F6-6B48211763DA}"/>
              </a:ext>
            </a:extLst>
          </p:cNvPr>
          <p:cNvSpPr/>
          <p:nvPr/>
        </p:nvSpPr>
        <p:spPr>
          <a:xfrm>
            <a:off x="5037256" y="182562"/>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7" name="Title 20">
            <a:extLst>
              <a:ext uri="{FF2B5EF4-FFF2-40B4-BE49-F238E27FC236}">
                <a16:creationId xmlns:a16="http://schemas.microsoft.com/office/drawing/2014/main" id="{10D6BA4D-1274-084C-947A-6CF0EDBB0318}"/>
              </a:ext>
            </a:extLst>
          </p:cNvPr>
          <p:cNvSpPr txBox="1">
            <a:spLocks/>
          </p:cNvSpPr>
          <p:nvPr/>
        </p:nvSpPr>
        <p:spPr bwMode="auto">
          <a:xfrm>
            <a:off x="193201" y="717413"/>
            <a:ext cx="2845834"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lgn="l" defTabSz="914400">
              <a:defRPr/>
            </a:pPr>
            <a:r>
              <a:rPr lang="en-GB" sz="1800" b="1" dirty="0">
                <a:solidFill>
                  <a:srgbClr val="000000"/>
                </a:solidFill>
                <a:latin typeface="Century Gothic" panose="020B0502020202020204" pitchFamily="34" charset="0"/>
              </a:rPr>
              <a:t>Perfect tense with </a:t>
            </a:r>
            <a:r>
              <a:rPr lang="en-GB" sz="1800" b="1" dirty="0" err="1">
                <a:solidFill>
                  <a:srgbClr val="000000"/>
                </a:solidFill>
                <a:latin typeface="Century Gothic" panose="020B0502020202020204" pitchFamily="34" charset="0"/>
              </a:rPr>
              <a:t>être</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9" name="TextBox 8">
            <a:extLst>
              <a:ext uri="{FF2B5EF4-FFF2-40B4-BE49-F238E27FC236}">
                <a16:creationId xmlns:a16="http://schemas.microsoft.com/office/drawing/2014/main" id="{63988BC4-A7DD-BA46-86A8-94E6287DE481}"/>
              </a:ext>
            </a:extLst>
          </p:cNvPr>
          <p:cNvSpPr txBox="1"/>
          <p:nvPr/>
        </p:nvSpPr>
        <p:spPr>
          <a:xfrm>
            <a:off x="3472233" y="1149461"/>
            <a:ext cx="1984392" cy="338554"/>
          </a:xfrm>
          <a:prstGeom prst="rect">
            <a:avLst/>
          </a:prstGeom>
          <a:noFill/>
        </p:spPr>
        <p:txBody>
          <a:bodyPr wrap="square">
            <a:spAutoFit/>
          </a:bodyPr>
          <a:lstStyle/>
          <a:p>
            <a:pPr algn="l"/>
            <a:r>
              <a:rPr lang="fr-FR" sz="1600" b="1" i="1" dirty="0">
                <a:latin typeface="Century Gothic" panose="020B0502020202020204" pitchFamily="34" charset="0"/>
              </a:rPr>
              <a:t>je suis allé(e)</a:t>
            </a:r>
          </a:p>
        </p:txBody>
      </p:sp>
      <p:sp>
        <p:nvSpPr>
          <p:cNvPr id="10" name="TextBox 9">
            <a:extLst>
              <a:ext uri="{FF2B5EF4-FFF2-40B4-BE49-F238E27FC236}">
                <a16:creationId xmlns:a16="http://schemas.microsoft.com/office/drawing/2014/main" id="{E5B73D80-5DDC-0D4D-A576-C7C1F46BA8FD}"/>
              </a:ext>
            </a:extLst>
          </p:cNvPr>
          <p:cNvSpPr txBox="1"/>
          <p:nvPr/>
        </p:nvSpPr>
        <p:spPr>
          <a:xfrm>
            <a:off x="3472233" y="1538009"/>
            <a:ext cx="1925558" cy="338554"/>
          </a:xfrm>
          <a:prstGeom prst="rect">
            <a:avLst/>
          </a:prstGeom>
          <a:noFill/>
        </p:spPr>
        <p:txBody>
          <a:bodyPr wrap="square">
            <a:spAutoFit/>
          </a:bodyPr>
          <a:lstStyle/>
          <a:p>
            <a:pPr algn="l"/>
            <a:r>
              <a:rPr lang="fr-FR" sz="1600" b="1" i="1" dirty="0">
                <a:latin typeface="Century Gothic" panose="020B0502020202020204" pitchFamily="34" charset="0"/>
              </a:rPr>
              <a:t>tu es resté(e)</a:t>
            </a:r>
          </a:p>
        </p:txBody>
      </p:sp>
      <p:sp>
        <p:nvSpPr>
          <p:cNvPr id="11" name="TextBox 10">
            <a:extLst>
              <a:ext uri="{FF2B5EF4-FFF2-40B4-BE49-F238E27FC236}">
                <a16:creationId xmlns:a16="http://schemas.microsoft.com/office/drawing/2014/main" id="{95A4C1BE-4E27-1348-8BD8-6AF648D61D48}"/>
              </a:ext>
            </a:extLst>
          </p:cNvPr>
          <p:cNvSpPr txBox="1"/>
          <p:nvPr/>
        </p:nvSpPr>
        <p:spPr>
          <a:xfrm>
            <a:off x="3449874" y="2780098"/>
            <a:ext cx="1575271" cy="338554"/>
          </a:xfrm>
          <a:prstGeom prst="rect">
            <a:avLst/>
          </a:prstGeom>
          <a:noFill/>
        </p:spPr>
        <p:txBody>
          <a:bodyPr wrap="square">
            <a:spAutoFit/>
          </a:bodyPr>
          <a:lstStyle/>
          <a:p>
            <a:pPr algn="l"/>
            <a:r>
              <a:rPr lang="fr-FR" sz="1600" b="1" i="1" dirty="0">
                <a:latin typeface="Century Gothic" panose="020B0502020202020204" pitchFamily="34" charset="0"/>
              </a:rPr>
              <a:t>il est arrivé</a:t>
            </a:r>
          </a:p>
        </p:txBody>
      </p:sp>
      <p:sp>
        <p:nvSpPr>
          <p:cNvPr id="12" name="TextBox 11">
            <a:extLst>
              <a:ext uri="{FF2B5EF4-FFF2-40B4-BE49-F238E27FC236}">
                <a16:creationId xmlns:a16="http://schemas.microsoft.com/office/drawing/2014/main" id="{7637D7B0-5BE4-B647-9806-9C14F2E876B5}"/>
              </a:ext>
            </a:extLst>
          </p:cNvPr>
          <p:cNvSpPr txBox="1"/>
          <p:nvPr/>
        </p:nvSpPr>
        <p:spPr>
          <a:xfrm>
            <a:off x="3449874" y="3259179"/>
            <a:ext cx="2167398" cy="338554"/>
          </a:xfrm>
          <a:prstGeom prst="rect">
            <a:avLst/>
          </a:prstGeom>
          <a:noFill/>
        </p:spPr>
        <p:txBody>
          <a:bodyPr wrap="square">
            <a:spAutoFit/>
          </a:bodyPr>
          <a:lstStyle/>
          <a:p>
            <a:pPr algn="l"/>
            <a:r>
              <a:rPr lang="fr-FR" sz="1600" b="1" i="1" dirty="0">
                <a:latin typeface="Century Gothic" panose="020B0502020202020204" pitchFamily="34" charset="0"/>
              </a:rPr>
              <a:t>elle est montée</a:t>
            </a:r>
          </a:p>
        </p:txBody>
      </p:sp>
      <p:sp>
        <p:nvSpPr>
          <p:cNvPr id="13" name="TextBox 12">
            <a:extLst>
              <a:ext uri="{FF2B5EF4-FFF2-40B4-BE49-F238E27FC236}">
                <a16:creationId xmlns:a16="http://schemas.microsoft.com/office/drawing/2014/main" id="{BEB1F166-2279-EB4A-AF99-8E51AF278876}"/>
              </a:ext>
            </a:extLst>
          </p:cNvPr>
          <p:cNvSpPr txBox="1"/>
          <p:nvPr/>
        </p:nvSpPr>
        <p:spPr>
          <a:xfrm>
            <a:off x="3389082" y="4408756"/>
            <a:ext cx="1904683" cy="338554"/>
          </a:xfrm>
          <a:prstGeom prst="rect">
            <a:avLst/>
          </a:prstGeom>
          <a:noFill/>
        </p:spPr>
        <p:txBody>
          <a:bodyPr wrap="square">
            <a:spAutoFit/>
          </a:bodyPr>
          <a:lstStyle/>
          <a:p>
            <a:pPr algn="l"/>
            <a:r>
              <a:rPr lang="fr-FR" sz="1600" b="1" i="1" dirty="0">
                <a:latin typeface="Century Gothic" panose="020B0502020202020204" pitchFamily="34" charset="0"/>
              </a:rPr>
              <a:t>on est entré</a:t>
            </a:r>
          </a:p>
        </p:txBody>
      </p:sp>
      <p:sp>
        <p:nvSpPr>
          <p:cNvPr id="14" name="TextBox 13">
            <a:extLst>
              <a:ext uri="{FF2B5EF4-FFF2-40B4-BE49-F238E27FC236}">
                <a16:creationId xmlns:a16="http://schemas.microsoft.com/office/drawing/2014/main" id="{1ADB0D8C-E0CC-7141-A349-CB00F59D5C2D}"/>
              </a:ext>
            </a:extLst>
          </p:cNvPr>
          <p:cNvSpPr txBox="1"/>
          <p:nvPr/>
        </p:nvSpPr>
        <p:spPr>
          <a:xfrm>
            <a:off x="3429000" y="4801697"/>
            <a:ext cx="2188272" cy="338554"/>
          </a:xfrm>
          <a:prstGeom prst="rect">
            <a:avLst/>
          </a:prstGeom>
          <a:noFill/>
        </p:spPr>
        <p:txBody>
          <a:bodyPr wrap="square">
            <a:spAutoFit/>
          </a:bodyPr>
          <a:lstStyle/>
          <a:p>
            <a:pPr algn="l"/>
            <a:r>
              <a:rPr lang="fr-FR" sz="1600" b="1" i="1" dirty="0">
                <a:latin typeface="Century Gothic" panose="020B0502020202020204" pitchFamily="34" charset="0"/>
              </a:rPr>
              <a:t>on est arrivé(e)s</a:t>
            </a:r>
          </a:p>
        </p:txBody>
      </p:sp>
      <p:sp>
        <p:nvSpPr>
          <p:cNvPr id="15" name="TextBox 14">
            <a:extLst>
              <a:ext uri="{FF2B5EF4-FFF2-40B4-BE49-F238E27FC236}">
                <a16:creationId xmlns:a16="http://schemas.microsoft.com/office/drawing/2014/main" id="{D07DFC09-1DAC-DB46-AC2F-C3E2D1DB1345}"/>
              </a:ext>
            </a:extLst>
          </p:cNvPr>
          <p:cNvSpPr txBox="1"/>
          <p:nvPr/>
        </p:nvSpPr>
        <p:spPr>
          <a:xfrm>
            <a:off x="3586446" y="7836763"/>
            <a:ext cx="3057187" cy="338554"/>
          </a:xfrm>
          <a:prstGeom prst="rect">
            <a:avLst/>
          </a:prstGeom>
          <a:noFill/>
        </p:spPr>
        <p:txBody>
          <a:bodyPr wrap="square">
            <a:spAutoFit/>
          </a:bodyPr>
          <a:lstStyle/>
          <a:p>
            <a:pPr algn="l"/>
            <a:r>
              <a:rPr lang="fr-FR" sz="1600" b="1" i="1" dirty="0">
                <a:latin typeface="Century Gothic" panose="020B0502020202020204" pitchFamily="34" charset="0"/>
              </a:rPr>
              <a:t>nous sommes tombé(e)s</a:t>
            </a:r>
          </a:p>
        </p:txBody>
      </p:sp>
      <p:sp>
        <p:nvSpPr>
          <p:cNvPr id="16" name="TextBox 15">
            <a:extLst>
              <a:ext uri="{FF2B5EF4-FFF2-40B4-BE49-F238E27FC236}">
                <a16:creationId xmlns:a16="http://schemas.microsoft.com/office/drawing/2014/main" id="{9E4A1931-B9A7-8543-9F1D-6E31C4DFEBF8}"/>
              </a:ext>
            </a:extLst>
          </p:cNvPr>
          <p:cNvSpPr txBox="1"/>
          <p:nvPr/>
        </p:nvSpPr>
        <p:spPr>
          <a:xfrm>
            <a:off x="3577072" y="6525564"/>
            <a:ext cx="2938028" cy="338554"/>
          </a:xfrm>
          <a:prstGeom prst="rect">
            <a:avLst/>
          </a:prstGeom>
          <a:noFill/>
        </p:spPr>
        <p:txBody>
          <a:bodyPr wrap="square">
            <a:spAutoFit/>
          </a:bodyPr>
          <a:lstStyle/>
          <a:p>
            <a:pPr algn="l"/>
            <a:r>
              <a:rPr lang="fr-FR" sz="1600" b="1" i="1" dirty="0">
                <a:latin typeface="Century Gothic" panose="020B0502020202020204" pitchFamily="34" charset="0"/>
              </a:rPr>
              <a:t>vous êtes retourné(e)(s)</a:t>
            </a:r>
          </a:p>
        </p:txBody>
      </p:sp>
      <p:sp>
        <p:nvSpPr>
          <p:cNvPr id="17" name="TextBox 16">
            <a:extLst>
              <a:ext uri="{FF2B5EF4-FFF2-40B4-BE49-F238E27FC236}">
                <a16:creationId xmlns:a16="http://schemas.microsoft.com/office/drawing/2014/main" id="{FDA9AB3E-BBDE-2945-9613-B7D2ECE6ADEF}"/>
              </a:ext>
            </a:extLst>
          </p:cNvPr>
          <p:cNvSpPr txBox="1"/>
          <p:nvPr/>
        </p:nvSpPr>
        <p:spPr>
          <a:xfrm>
            <a:off x="3577072" y="6057521"/>
            <a:ext cx="1641968" cy="338554"/>
          </a:xfrm>
          <a:prstGeom prst="rect">
            <a:avLst/>
          </a:prstGeom>
          <a:noFill/>
        </p:spPr>
        <p:txBody>
          <a:bodyPr wrap="square">
            <a:spAutoFit/>
          </a:bodyPr>
          <a:lstStyle/>
          <a:p>
            <a:pPr algn="l"/>
            <a:r>
              <a:rPr lang="fr-FR" sz="1600" b="1" i="1" dirty="0">
                <a:latin typeface="Century Gothic" panose="020B0502020202020204" pitchFamily="34" charset="0"/>
              </a:rPr>
              <a:t>ils sont allés</a:t>
            </a:r>
          </a:p>
        </p:txBody>
      </p:sp>
      <p:sp>
        <p:nvSpPr>
          <p:cNvPr id="18" name="TextBox 17">
            <a:extLst>
              <a:ext uri="{FF2B5EF4-FFF2-40B4-BE49-F238E27FC236}">
                <a16:creationId xmlns:a16="http://schemas.microsoft.com/office/drawing/2014/main" id="{34612D04-842C-4948-9B93-A685644EB03C}"/>
              </a:ext>
            </a:extLst>
          </p:cNvPr>
          <p:cNvSpPr txBox="1"/>
          <p:nvPr/>
        </p:nvSpPr>
        <p:spPr>
          <a:xfrm>
            <a:off x="3577072" y="8259562"/>
            <a:ext cx="2202426" cy="338554"/>
          </a:xfrm>
          <a:prstGeom prst="rect">
            <a:avLst/>
          </a:prstGeom>
          <a:noFill/>
        </p:spPr>
        <p:txBody>
          <a:bodyPr wrap="square">
            <a:spAutoFit/>
          </a:bodyPr>
          <a:lstStyle/>
          <a:p>
            <a:pPr algn="l"/>
            <a:r>
              <a:rPr lang="fr-FR" sz="1600" b="1" i="1" dirty="0">
                <a:latin typeface="Century Gothic" panose="020B0502020202020204" pitchFamily="34" charset="0"/>
              </a:rPr>
              <a:t>elles sont restées</a:t>
            </a:r>
          </a:p>
        </p:txBody>
      </p:sp>
      <p:sp>
        <p:nvSpPr>
          <p:cNvPr id="19" name="TextBox 18">
            <a:extLst>
              <a:ext uri="{FF2B5EF4-FFF2-40B4-BE49-F238E27FC236}">
                <a16:creationId xmlns:a16="http://schemas.microsoft.com/office/drawing/2014/main" id="{21B3D730-56A1-4E47-9585-7BF1F2E06436}"/>
              </a:ext>
            </a:extLst>
          </p:cNvPr>
          <p:cNvSpPr txBox="1"/>
          <p:nvPr/>
        </p:nvSpPr>
        <p:spPr>
          <a:xfrm>
            <a:off x="184793" y="1171297"/>
            <a:ext cx="3041083" cy="338554"/>
          </a:xfrm>
          <a:prstGeom prst="rect">
            <a:avLst/>
          </a:prstGeom>
          <a:noFill/>
        </p:spPr>
        <p:txBody>
          <a:bodyPr wrap="square">
            <a:spAutoFit/>
          </a:bodyPr>
          <a:lstStyle/>
          <a:p>
            <a:r>
              <a:rPr lang="en-GB" sz="1600" dirty="0">
                <a:latin typeface="Century Gothic" panose="020B0502020202020204" pitchFamily="34" charset="0"/>
              </a:rPr>
              <a:t>I went, have gone</a:t>
            </a:r>
          </a:p>
        </p:txBody>
      </p:sp>
      <p:sp>
        <p:nvSpPr>
          <p:cNvPr id="20" name="TextBox 19">
            <a:extLst>
              <a:ext uri="{FF2B5EF4-FFF2-40B4-BE49-F238E27FC236}">
                <a16:creationId xmlns:a16="http://schemas.microsoft.com/office/drawing/2014/main" id="{5972F762-E288-1442-B22E-AE6B4C0DC36C}"/>
              </a:ext>
            </a:extLst>
          </p:cNvPr>
          <p:cNvSpPr txBox="1"/>
          <p:nvPr/>
        </p:nvSpPr>
        <p:spPr>
          <a:xfrm>
            <a:off x="178496" y="1538009"/>
            <a:ext cx="4026100" cy="338554"/>
          </a:xfrm>
          <a:prstGeom prst="rect">
            <a:avLst/>
          </a:prstGeom>
          <a:noFill/>
        </p:spPr>
        <p:txBody>
          <a:bodyPr wrap="square">
            <a:spAutoFit/>
          </a:bodyPr>
          <a:lstStyle/>
          <a:p>
            <a:r>
              <a:rPr lang="en-GB" sz="1600" dirty="0">
                <a:latin typeface="Century Gothic" panose="020B0502020202020204" pitchFamily="34" charset="0"/>
              </a:rPr>
              <a:t>you </a:t>
            </a:r>
            <a:r>
              <a:rPr lang="en-GB" sz="1600" baseline="-25000" dirty="0">
                <a:latin typeface="Century Gothic" panose="020B0502020202020204" pitchFamily="34" charset="0"/>
              </a:rPr>
              <a:t>[sing.] </a:t>
            </a:r>
            <a:r>
              <a:rPr lang="en-GB" sz="1600" dirty="0">
                <a:latin typeface="Century Gothic" panose="020B0502020202020204" pitchFamily="34" charset="0"/>
              </a:rPr>
              <a:t>stay, have stayed</a:t>
            </a:r>
          </a:p>
        </p:txBody>
      </p:sp>
      <p:sp>
        <p:nvSpPr>
          <p:cNvPr id="21" name="TextBox 20">
            <a:extLst>
              <a:ext uri="{FF2B5EF4-FFF2-40B4-BE49-F238E27FC236}">
                <a16:creationId xmlns:a16="http://schemas.microsoft.com/office/drawing/2014/main" id="{00866C62-64A7-E145-BCD9-9842C1CFDDD7}"/>
              </a:ext>
            </a:extLst>
          </p:cNvPr>
          <p:cNvSpPr txBox="1"/>
          <p:nvPr/>
        </p:nvSpPr>
        <p:spPr>
          <a:xfrm>
            <a:off x="156137" y="2813904"/>
            <a:ext cx="3161715" cy="338554"/>
          </a:xfrm>
          <a:prstGeom prst="rect">
            <a:avLst/>
          </a:prstGeom>
          <a:noFill/>
        </p:spPr>
        <p:txBody>
          <a:bodyPr wrap="square">
            <a:spAutoFit/>
          </a:bodyPr>
          <a:lstStyle/>
          <a:p>
            <a:r>
              <a:rPr lang="en-GB" sz="1600" dirty="0">
                <a:latin typeface="Century Gothic" panose="020B0502020202020204" pitchFamily="34" charset="0"/>
              </a:rPr>
              <a:t>he arrived, has arrived</a:t>
            </a:r>
          </a:p>
        </p:txBody>
      </p:sp>
      <p:sp>
        <p:nvSpPr>
          <p:cNvPr id="22" name="TextBox 21">
            <a:extLst>
              <a:ext uri="{FF2B5EF4-FFF2-40B4-BE49-F238E27FC236}">
                <a16:creationId xmlns:a16="http://schemas.microsoft.com/office/drawing/2014/main" id="{471B15DA-8235-DA4D-92A0-8506542402EC}"/>
              </a:ext>
            </a:extLst>
          </p:cNvPr>
          <p:cNvSpPr txBox="1"/>
          <p:nvPr/>
        </p:nvSpPr>
        <p:spPr>
          <a:xfrm>
            <a:off x="156137" y="3248803"/>
            <a:ext cx="3711778" cy="338554"/>
          </a:xfrm>
          <a:prstGeom prst="rect">
            <a:avLst/>
          </a:prstGeom>
          <a:noFill/>
        </p:spPr>
        <p:txBody>
          <a:bodyPr wrap="square">
            <a:spAutoFit/>
          </a:bodyPr>
          <a:lstStyle/>
          <a:p>
            <a:r>
              <a:rPr lang="en-GB" sz="1600" dirty="0">
                <a:latin typeface="Century Gothic" panose="020B0502020202020204" pitchFamily="34" charset="0"/>
              </a:rPr>
              <a:t>she went up, has gone up</a:t>
            </a:r>
          </a:p>
        </p:txBody>
      </p:sp>
      <p:sp>
        <p:nvSpPr>
          <p:cNvPr id="23" name="TextBox 22">
            <a:extLst>
              <a:ext uri="{FF2B5EF4-FFF2-40B4-BE49-F238E27FC236}">
                <a16:creationId xmlns:a16="http://schemas.microsoft.com/office/drawing/2014/main" id="{60E7858E-A9B8-944B-844B-F0399A343846}"/>
              </a:ext>
            </a:extLst>
          </p:cNvPr>
          <p:cNvSpPr txBox="1"/>
          <p:nvPr/>
        </p:nvSpPr>
        <p:spPr>
          <a:xfrm>
            <a:off x="95345" y="4432058"/>
            <a:ext cx="3711778" cy="338554"/>
          </a:xfrm>
          <a:prstGeom prst="rect">
            <a:avLst/>
          </a:prstGeom>
          <a:noFill/>
        </p:spPr>
        <p:txBody>
          <a:bodyPr wrap="square">
            <a:spAutoFit/>
          </a:bodyPr>
          <a:lstStyle/>
          <a:p>
            <a:r>
              <a:rPr lang="en-GB" sz="1600" dirty="0">
                <a:latin typeface="Century Gothic" panose="020B0502020202020204" pitchFamily="34" charset="0"/>
              </a:rPr>
              <a:t>one entered, has entered</a:t>
            </a:r>
          </a:p>
        </p:txBody>
      </p:sp>
      <p:sp>
        <p:nvSpPr>
          <p:cNvPr id="24" name="TextBox 23">
            <a:extLst>
              <a:ext uri="{FF2B5EF4-FFF2-40B4-BE49-F238E27FC236}">
                <a16:creationId xmlns:a16="http://schemas.microsoft.com/office/drawing/2014/main" id="{666E1F00-EC31-824A-B0E2-E409EE378F91}"/>
              </a:ext>
            </a:extLst>
          </p:cNvPr>
          <p:cNvSpPr txBox="1"/>
          <p:nvPr/>
        </p:nvSpPr>
        <p:spPr>
          <a:xfrm>
            <a:off x="135263" y="4805558"/>
            <a:ext cx="3429118" cy="338554"/>
          </a:xfrm>
          <a:prstGeom prst="rect">
            <a:avLst/>
          </a:prstGeom>
          <a:noFill/>
        </p:spPr>
        <p:txBody>
          <a:bodyPr wrap="square">
            <a:spAutoFit/>
          </a:bodyPr>
          <a:lstStyle/>
          <a:p>
            <a:r>
              <a:rPr lang="en-GB" sz="1600" dirty="0">
                <a:latin typeface="Century Gothic" panose="020B0502020202020204" pitchFamily="34" charset="0"/>
              </a:rPr>
              <a:t>we arrived, have arrived</a:t>
            </a:r>
          </a:p>
        </p:txBody>
      </p:sp>
      <p:sp>
        <p:nvSpPr>
          <p:cNvPr id="25" name="TextBox 24">
            <a:extLst>
              <a:ext uri="{FF2B5EF4-FFF2-40B4-BE49-F238E27FC236}">
                <a16:creationId xmlns:a16="http://schemas.microsoft.com/office/drawing/2014/main" id="{782B60F8-DAA5-5647-8D7F-80EE70D87665}"/>
              </a:ext>
            </a:extLst>
          </p:cNvPr>
          <p:cNvSpPr txBox="1"/>
          <p:nvPr/>
        </p:nvSpPr>
        <p:spPr>
          <a:xfrm>
            <a:off x="102270" y="6051964"/>
            <a:ext cx="2867040" cy="338554"/>
          </a:xfrm>
          <a:prstGeom prst="rect">
            <a:avLst/>
          </a:prstGeom>
          <a:noFill/>
        </p:spPr>
        <p:txBody>
          <a:bodyPr wrap="square">
            <a:spAutoFit/>
          </a:bodyPr>
          <a:lstStyle/>
          <a:p>
            <a:r>
              <a:rPr lang="en-GB" sz="1600" dirty="0">
                <a:latin typeface="Century Gothic" panose="020B0502020202020204" pitchFamily="34" charset="0"/>
              </a:rPr>
              <a:t>we fell, have fallen</a:t>
            </a:r>
          </a:p>
        </p:txBody>
      </p:sp>
      <p:sp>
        <p:nvSpPr>
          <p:cNvPr id="26" name="TextBox 25">
            <a:extLst>
              <a:ext uri="{FF2B5EF4-FFF2-40B4-BE49-F238E27FC236}">
                <a16:creationId xmlns:a16="http://schemas.microsoft.com/office/drawing/2014/main" id="{4D08FEC8-6718-1740-A503-A6B768E63768}"/>
              </a:ext>
            </a:extLst>
          </p:cNvPr>
          <p:cNvSpPr txBox="1"/>
          <p:nvPr/>
        </p:nvSpPr>
        <p:spPr>
          <a:xfrm>
            <a:off x="102270" y="6525564"/>
            <a:ext cx="4992958" cy="338554"/>
          </a:xfrm>
          <a:prstGeom prst="rect">
            <a:avLst/>
          </a:prstGeom>
          <a:noFill/>
        </p:spPr>
        <p:txBody>
          <a:bodyPr wrap="square">
            <a:spAutoFit/>
          </a:bodyPr>
          <a:lstStyle/>
          <a:p>
            <a:r>
              <a:rPr lang="en-GB" sz="1600" dirty="0">
                <a:latin typeface="Century Gothic" panose="020B0502020202020204" pitchFamily="34" charset="0"/>
              </a:rPr>
              <a:t>you </a:t>
            </a:r>
            <a:r>
              <a:rPr lang="en-GB" sz="1600" baseline="-25000" dirty="0">
                <a:latin typeface="Century Gothic" panose="020B0502020202020204" pitchFamily="34" charset="0"/>
              </a:rPr>
              <a:t>[pl./fml] </a:t>
            </a:r>
            <a:r>
              <a:rPr lang="en-GB" sz="1600" dirty="0">
                <a:latin typeface="Century Gothic" panose="020B0502020202020204" pitchFamily="34" charset="0"/>
              </a:rPr>
              <a:t>returned, have returned</a:t>
            </a:r>
          </a:p>
        </p:txBody>
      </p:sp>
      <p:sp>
        <p:nvSpPr>
          <p:cNvPr id="27" name="TextBox 26">
            <a:extLst>
              <a:ext uri="{FF2B5EF4-FFF2-40B4-BE49-F238E27FC236}">
                <a16:creationId xmlns:a16="http://schemas.microsoft.com/office/drawing/2014/main" id="{D2AD3E79-6639-1145-B255-2115726E5DA3}"/>
              </a:ext>
            </a:extLst>
          </p:cNvPr>
          <p:cNvSpPr txBox="1"/>
          <p:nvPr/>
        </p:nvSpPr>
        <p:spPr>
          <a:xfrm>
            <a:off x="146643" y="7873820"/>
            <a:ext cx="3742900" cy="338554"/>
          </a:xfrm>
          <a:prstGeom prst="rect">
            <a:avLst/>
          </a:prstGeom>
          <a:noFill/>
        </p:spPr>
        <p:txBody>
          <a:bodyPr wrap="square">
            <a:spAutoFit/>
          </a:bodyPr>
          <a:lstStyle/>
          <a:p>
            <a:r>
              <a:rPr lang="en-GB" sz="1600" dirty="0">
                <a:latin typeface="Century Gothic" panose="020B0502020202020204" pitchFamily="34" charset="0"/>
              </a:rPr>
              <a:t>they (m.) went, have gone</a:t>
            </a:r>
          </a:p>
        </p:txBody>
      </p:sp>
      <p:sp>
        <p:nvSpPr>
          <p:cNvPr id="28" name="TextBox 27">
            <a:extLst>
              <a:ext uri="{FF2B5EF4-FFF2-40B4-BE49-F238E27FC236}">
                <a16:creationId xmlns:a16="http://schemas.microsoft.com/office/drawing/2014/main" id="{4C2B485F-5F5F-6E40-AF28-E580DD0C73D6}"/>
              </a:ext>
            </a:extLst>
          </p:cNvPr>
          <p:cNvSpPr txBox="1"/>
          <p:nvPr/>
        </p:nvSpPr>
        <p:spPr>
          <a:xfrm>
            <a:off x="146643" y="8249431"/>
            <a:ext cx="4139177" cy="338554"/>
          </a:xfrm>
          <a:prstGeom prst="rect">
            <a:avLst/>
          </a:prstGeom>
          <a:noFill/>
        </p:spPr>
        <p:txBody>
          <a:bodyPr wrap="square">
            <a:spAutoFit/>
          </a:bodyPr>
          <a:lstStyle/>
          <a:p>
            <a:r>
              <a:rPr lang="en-GB" sz="1600" dirty="0">
                <a:latin typeface="Century Gothic" panose="020B0502020202020204" pitchFamily="34" charset="0"/>
              </a:rPr>
              <a:t>they (f.) stayed, have stayed</a:t>
            </a:r>
          </a:p>
        </p:txBody>
      </p:sp>
      <p:sp>
        <p:nvSpPr>
          <p:cNvPr id="29" name="Speech Bubble: Rectangle with Corners Rounded 10">
            <a:extLst>
              <a:ext uri="{FF2B5EF4-FFF2-40B4-BE49-F238E27FC236}">
                <a16:creationId xmlns:a16="http://schemas.microsoft.com/office/drawing/2014/main" id="{3762F652-306E-704B-99F3-02BE1BDCD897}"/>
              </a:ext>
            </a:extLst>
          </p:cNvPr>
          <p:cNvSpPr/>
          <p:nvPr/>
        </p:nvSpPr>
        <p:spPr>
          <a:xfrm>
            <a:off x="165442" y="3763304"/>
            <a:ext cx="6464827" cy="505568"/>
          </a:xfrm>
          <a:prstGeom prst="wedgeRoundRectCallout">
            <a:avLst>
              <a:gd name="adj1" fmla="val -1320"/>
              <a:gd name="adj2" fmla="val 67482"/>
              <a:gd name="adj3" fmla="val 16667"/>
            </a:avLst>
          </a:prstGeom>
          <a:solidFill>
            <a:schemeClr val="accent1"/>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No </a:t>
            </a:r>
            <a:r>
              <a:rPr lang="en-GB" sz="1600" b="1" dirty="0">
                <a:solidFill>
                  <a:schemeClr val="tx1"/>
                </a:solidFill>
                <a:latin typeface="Century Gothic" panose="020B0502020202020204" pitchFamily="34" charset="0"/>
              </a:rPr>
              <a:t>–s </a:t>
            </a:r>
            <a:r>
              <a:rPr lang="en-GB" sz="1600" dirty="0">
                <a:solidFill>
                  <a:schemeClr val="tx1"/>
                </a:solidFill>
                <a:latin typeface="Century Gothic" panose="020B0502020202020204" pitchFamily="34" charset="0"/>
              </a:rPr>
              <a:t>when </a:t>
            </a:r>
            <a:r>
              <a:rPr lang="en-GB" sz="1600" b="1" dirty="0">
                <a:solidFill>
                  <a:schemeClr val="tx1"/>
                </a:solidFill>
                <a:latin typeface="Century Gothic" panose="020B0502020202020204" pitchFamily="34" charset="0"/>
              </a:rPr>
              <a:t>on</a:t>
            </a:r>
            <a:r>
              <a:rPr lang="en-GB" sz="1600" dirty="0">
                <a:solidFill>
                  <a:schemeClr val="tx1"/>
                </a:solidFill>
                <a:latin typeface="Century Gothic" panose="020B0502020202020204" pitchFamily="34" charset="0"/>
              </a:rPr>
              <a:t> means ‘one’ or ‘people in general’.</a:t>
            </a:r>
          </a:p>
        </p:txBody>
      </p:sp>
      <p:sp>
        <p:nvSpPr>
          <p:cNvPr id="30" name="Speech Bubble: Rectangle with Corners Rounded 11">
            <a:extLst>
              <a:ext uri="{FF2B5EF4-FFF2-40B4-BE49-F238E27FC236}">
                <a16:creationId xmlns:a16="http://schemas.microsoft.com/office/drawing/2014/main" id="{9882C5DE-0CB3-B140-8675-ED9A2C6A04C2}"/>
              </a:ext>
            </a:extLst>
          </p:cNvPr>
          <p:cNvSpPr/>
          <p:nvPr/>
        </p:nvSpPr>
        <p:spPr>
          <a:xfrm>
            <a:off x="165442" y="5428878"/>
            <a:ext cx="6464827" cy="452568"/>
          </a:xfrm>
          <a:prstGeom prst="wedgeRoundRectCallout">
            <a:avLst>
              <a:gd name="adj1" fmla="val 26024"/>
              <a:gd name="adj2" fmla="val -81870"/>
              <a:gd name="adj3" fmla="val 16667"/>
            </a:avLst>
          </a:prstGeom>
          <a:solidFill>
            <a:schemeClr val="accent1"/>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Add </a:t>
            </a:r>
            <a:r>
              <a:rPr lang="en-GB" sz="1600" b="1" dirty="0">
                <a:solidFill>
                  <a:schemeClr val="tx1"/>
                </a:solidFill>
                <a:latin typeface="Century Gothic" panose="020B0502020202020204" pitchFamily="34" charset="0"/>
              </a:rPr>
              <a:t>–s </a:t>
            </a:r>
            <a:r>
              <a:rPr lang="en-GB" sz="1600" dirty="0">
                <a:solidFill>
                  <a:schemeClr val="tx1"/>
                </a:solidFill>
                <a:latin typeface="Century Gothic" panose="020B0502020202020204" pitchFamily="34" charset="0"/>
              </a:rPr>
              <a:t>when </a:t>
            </a:r>
            <a:r>
              <a:rPr lang="en-GB" sz="1600" b="1" dirty="0">
                <a:solidFill>
                  <a:schemeClr val="tx1"/>
                </a:solidFill>
                <a:latin typeface="Century Gothic" panose="020B0502020202020204" pitchFamily="34" charset="0"/>
              </a:rPr>
              <a:t>on</a:t>
            </a:r>
            <a:r>
              <a:rPr lang="en-GB" sz="1600" dirty="0">
                <a:solidFill>
                  <a:schemeClr val="tx1"/>
                </a:solidFill>
                <a:latin typeface="Century Gothic" panose="020B0502020202020204" pitchFamily="34" charset="0"/>
              </a:rPr>
              <a:t> means ‘we’.</a:t>
            </a:r>
          </a:p>
        </p:txBody>
      </p:sp>
      <p:sp>
        <p:nvSpPr>
          <p:cNvPr id="31" name="Speech Bubble: Rectangle with Corners Rounded 12">
            <a:extLst>
              <a:ext uri="{FF2B5EF4-FFF2-40B4-BE49-F238E27FC236}">
                <a16:creationId xmlns:a16="http://schemas.microsoft.com/office/drawing/2014/main" id="{2C31EABA-15DB-D54E-82F4-010EAED3EFB4}"/>
              </a:ext>
            </a:extLst>
          </p:cNvPr>
          <p:cNvSpPr/>
          <p:nvPr/>
        </p:nvSpPr>
        <p:spPr>
          <a:xfrm>
            <a:off x="157527" y="7165071"/>
            <a:ext cx="6480657" cy="490909"/>
          </a:xfrm>
          <a:prstGeom prst="wedgeRoundRectCallout">
            <a:avLst>
              <a:gd name="adj1" fmla="val 8344"/>
              <a:gd name="adj2" fmla="val -86839"/>
              <a:gd name="adj3" fmla="val 16667"/>
            </a:avLst>
          </a:prstGeom>
          <a:solidFill>
            <a:schemeClr val="accent1"/>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No </a:t>
            </a:r>
            <a:r>
              <a:rPr lang="en-GB" sz="1600" b="1" dirty="0">
                <a:solidFill>
                  <a:schemeClr val="tx1"/>
                </a:solidFill>
                <a:latin typeface="Century Gothic" panose="020B0502020202020204" pitchFamily="34" charset="0"/>
              </a:rPr>
              <a:t>–s </a:t>
            </a:r>
            <a:r>
              <a:rPr lang="en-GB" sz="1600" dirty="0">
                <a:solidFill>
                  <a:schemeClr val="tx1"/>
                </a:solidFill>
                <a:latin typeface="Century Gothic" panose="020B0502020202020204" pitchFamily="34" charset="0"/>
              </a:rPr>
              <a:t>when </a:t>
            </a:r>
            <a:r>
              <a:rPr lang="en-GB" sz="1600" b="1" dirty="0">
                <a:solidFill>
                  <a:schemeClr val="tx1"/>
                </a:solidFill>
                <a:latin typeface="Century Gothic" panose="020B0502020202020204" pitchFamily="34" charset="0"/>
              </a:rPr>
              <a:t>vous</a:t>
            </a:r>
            <a:r>
              <a:rPr lang="en-GB" sz="1600" dirty="0">
                <a:solidFill>
                  <a:schemeClr val="tx1"/>
                </a:solidFill>
                <a:latin typeface="Century Gothic" panose="020B0502020202020204" pitchFamily="34" charset="0"/>
              </a:rPr>
              <a:t> means ‘you [sing fml]’.</a:t>
            </a:r>
          </a:p>
        </p:txBody>
      </p:sp>
      <p:sp>
        <p:nvSpPr>
          <p:cNvPr id="32" name="Speech Bubble: Rectangle with Corners Rounded 9">
            <a:extLst>
              <a:ext uri="{FF2B5EF4-FFF2-40B4-BE49-F238E27FC236}">
                <a16:creationId xmlns:a16="http://schemas.microsoft.com/office/drawing/2014/main" id="{4CAE7E7D-9ECB-7B42-802C-BFE6C11CC5EE}"/>
              </a:ext>
            </a:extLst>
          </p:cNvPr>
          <p:cNvSpPr/>
          <p:nvPr/>
        </p:nvSpPr>
        <p:spPr>
          <a:xfrm>
            <a:off x="157363" y="2105923"/>
            <a:ext cx="6480821" cy="574990"/>
          </a:xfrm>
          <a:prstGeom prst="wedgeRoundRectCallout">
            <a:avLst>
              <a:gd name="adj1" fmla="val 18744"/>
              <a:gd name="adj2" fmla="val -70686"/>
              <a:gd name="adj3" fmla="val 16667"/>
            </a:avLst>
          </a:prstGeom>
          <a:solidFill>
            <a:schemeClr val="accent1"/>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Remember, we add </a:t>
            </a:r>
            <a:r>
              <a:rPr lang="en-GB" sz="1600" b="1" dirty="0">
                <a:solidFill>
                  <a:schemeClr val="tx1"/>
                </a:solidFill>
                <a:latin typeface="Century Gothic" panose="020B0502020202020204" pitchFamily="34" charset="0"/>
              </a:rPr>
              <a:t>–e</a:t>
            </a:r>
            <a:r>
              <a:rPr lang="en-GB" sz="1600" dirty="0">
                <a:solidFill>
                  <a:schemeClr val="tx1"/>
                </a:solidFill>
                <a:latin typeface="Century Gothic" panose="020B0502020202020204" pitchFamily="34" charset="0"/>
              </a:rPr>
              <a:t> to the past participle when the subject of the verb is feminine.</a:t>
            </a:r>
          </a:p>
        </p:txBody>
      </p:sp>
      <p:sp>
        <p:nvSpPr>
          <p:cNvPr id="33" name="Slide Number Placeholder 1">
            <a:extLst>
              <a:ext uri="{FF2B5EF4-FFF2-40B4-BE49-F238E27FC236}">
                <a16:creationId xmlns:a16="http://schemas.microsoft.com/office/drawing/2014/main" id="{22A61A8F-4454-CB42-BE06-67954D9A37C5}"/>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60</a:t>
            </a:r>
          </a:p>
        </p:txBody>
      </p:sp>
    </p:spTree>
    <p:extLst>
      <p:ext uri="{BB962C8B-B14F-4D97-AF65-F5344CB8AC3E}">
        <p14:creationId xmlns:p14="http://schemas.microsoft.com/office/powerpoint/2010/main" val="1866124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A0C2C5-BE31-6940-8D9F-41CA6AE67F46}"/>
              </a:ext>
            </a:extLst>
          </p:cNvPr>
          <p:cNvSpPr>
            <a:spLocks noGrp="1"/>
          </p:cNvSpPr>
          <p:nvPr>
            <p:ph type="title" idx="4294967295"/>
          </p:nvPr>
        </p:nvSpPr>
        <p:spPr>
          <a:xfrm>
            <a:off x="5037256" y="182562"/>
            <a:ext cx="1656184" cy="428400"/>
          </a:xfrm>
          <a:prstGeom prst="rect">
            <a:avLst/>
          </a:prstGeom>
          <a:solidFill>
            <a:schemeClr val="lt1"/>
          </a:solidFill>
          <a:ln w="25400" cap="flat" cmpd="sng" algn="ctr">
            <a:solidFill>
              <a:schemeClr val="tx1"/>
            </a:solidFill>
            <a:prstDash val="solid"/>
          </a:ln>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6" name="Title 20">
            <a:extLst>
              <a:ext uri="{FF2B5EF4-FFF2-40B4-BE49-F238E27FC236}">
                <a16:creationId xmlns:a16="http://schemas.microsoft.com/office/drawing/2014/main" id="{D882B962-20F8-9642-AB81-A6E5CAEA0566}"/>
              </a:ext>
            </a:extLst>
          </p:cNvPr>
          <p:cNvSpPr txBox="1">
            <a:spLocks/>
          </p:cNvSpPr>
          <p:nvPr/>
        </p:nvSpPr>
        <p:spPr bwMode="auto">
          <a:xfrm>
            <a:off x="164560" y="178914"/>
            <a:ext cx="3775428"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lgn="l" defTabSz="914400">
              <a:defRPr/>
            </a:pPr>
            <a:r>
              <a:rPr lang="en-GB" sz="1800" b="1" dirty="0">
                <a:solidFill>
                  <a:srgbClr val="000000"/>
                </a:solidFill>
                <a:latin typeface="Century Gothic" panose="020B0502020202020204" pitchFamily="34" charset="0"/>
              </a:rPr>
              <a:t>Emphatic pronouns: </a:t>
            </a:r>
            <a:r>
              <a:rPr lang="en-GB" sz="1800" b="1" dirty="0" err="1">
                <a:solidFill>
                  <a:srgbClr val="000000"/>
                </a:solidFill>
                <a:latin typeface="Century Gothic" panose="020B0502020202020204" pitchFamily="34" charset="0"/>
              </a:rPr>
              <a:t>moi</a:t>
            </a:r>
            <a:r>
              <a:rPr lang="en-GB" sz="1800" b="1" dirty="0">
                <a:solidFill>
                  <a:srgbClr val="000000"/>
                </a:solidFill>
                <a:latin typeface="Century Gothic" panose="020B0502020202020204" pitchFamily="34" charset="0"/>
              </a:rPr>
              <a:t> and </a:t>
            </a:r>
            <a:r>
              <a:rPr lang="en-GB" sz="1800" b="1" dirty="0" err="1">
                <a:solidFill>
                  <a:srgbClr val="000000"/>
                </a:solidFill>
                <a:latin typeface="Century Gothic" panose="020B0502020202020204" pitchFamily="34" charset="0"/>
              </a:rPr>
              <a:t>toi</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63C45967-F230-DB45-B516-26CBEACA1355}"/>
              </a:ext>
            </a:extLst>
          </p:cNvPr>
          <p:cNvSpPr txBox="1"/>
          <p:nvPr/>
        </p:nvSpPr>
        <p:spPr>
          <a:xfrm>
            <a:off x="164560" y="821413"/>
            <a:ext cx="6350540" cy="584775"/>
          </a:xfrm>
          <a:prstGeom prst="rect">
            <a:avLst/>
          </a:prstGeom>
          <a:noFill/>
        </p:spPr>
        <p:txBody>
          <a:bodyPr wrap="square">
            <a:spAutoFit/>
          </a:bodyPr>
          <a:lstStyle/>
          <a:p>
            <a:pPr algn="l"/>
            <a:r>
              <a:rPr lang="fr-FR" sz="1600" dirty="0">
                <a:latin typeface="Century Gothic" panose="020B0502020202020204" pitchFamily="34" charset="0"/>
              </a:rPr>
              <a:t>Remember, we use the emphatic pronouns </a:t>
            </a:r>
            <a:r>
              <a:rPr lang="fr-FR" sz="1600" b="1" dirty="0">
                <a:latin typeface="Century Gothic" panose="020B0502020202020204" pitchFamily="34" charset="0"/>
              </a:rPr>
              <a:t>moi</a:t>
            </a:r>
            <a:r>
              <a:rPr lang="fr-FR" sz="1600" dirty="0">
                <a:latin typeface="Century Gothic" panose="020B0502020202020204" pitchFamily="34" charset="0"/>
              </a:rPr>
              <a:t> and </a:t>
            </a:r>
            <a:r>
              <a:rPr lang="fr-FR" sz="1600" b="1" dirty="0">
                <a:latin typeface="Century Gothic" panose="020B0502020202020204" pitchFamily="34" charset="0"/>
              </a:rPr>
              <a:t>toi</a:t>
            </a:r>
            <a:r>
              <a:rPr lang="fr-FR" sz="1600" dirty="0">
                <a:latin typeface="Century Gothic" panose="020B0502020202020204" pitchFamily="34" charset="0"/>
              </a:rPr>
              <a:t> after a preposition.</a:t>
            </a:r>
          </a:p>
        </p:txBody>
      </p:sp>
      <p:sp>
        <p:nvSpPr>
          <p:cNvPr id="8" name="TextBox 7">
            <a:extLst>
              <a:ext uri="{FF2B5EF4-FFF2-40B4-BE49-F238E27FC236}">
                <a16:creationId xmlns:a16="http://schemas.microsoft.com/office/drawing/2014/main" id="{68A564A4-2FE0-D44E-BB93-36EDA8B8A141}"/>
              </a:ext>
            </a:extLst>
          </p:cNvPr>
          <p:cNvSpPr txBox="1"/>
          <p:nvPr/>
        </p:nvSpPr>
        <p:spPr>
          <a:xfrm>
            <a:off x="-942906" y="1469370"/>
            <a:ext cx="5236029" cy="338554"/>
          </a:xfrm>
          <a:prstGeom prst="rect">
            <a:avLst/>
          </a:prstGeom>
          <a:noFill/>
        </p:spPr>
        <p:txBody>
          <a:bodyPr wrap="square">
            <a:spAutoFit/>
          </a:bodyPr>
          <a:lstStyle/>
          <a:p>
            <a:pPr algn="ctr"/>
            <a:r>
              <a:rPr lang="fr-FR" sz="1600" b="1" i="1" dirty="0">
                <a:latin typeface="Century Gothic" panose="020B0502020202020204" pitchFamily="34" charset="0"/>
              </a:rPr>
              <a:t>Veux-tu chanter avec moi ?</a:t>
            </a:r>
          </a:p>
        </p:txBody>
      </p:sp>
      <p:sp>
        <p:nvSpPr>
          <p:cNvPr id="9" name="TextBox 8">
            <a:extLst>
              <a:ext uri="{FF2B5EF4-FFF2-40B4-BE49-F238E27FC236}">
                <a16:creationId xmlns:a16="http://schemas.microsoft.com/office/drawing/2014/main" id="{6ECA2737-DE83-DD44-AB0F-C55E32F2B9BC}"/>
              </a:ext>
            </a:extLst>
          </p:cNvPr>
          <p:cNvSpPr txBox="1"/>
          <p:nvPr/>
        </p:nvSpPr>
        <p:spPr>
          <a:xfrm>
            <a:off x="3146181" y="1473011"/>
            <a:ext cx="3497814" cy="338554"/>
          </a:xfrm>
          <a:prstGeom prst="rect">
            <a:avLst/>
          </a:prstGeom>
          <a:noFill/>
        </p:spPr>
        <p:txBody>
          <a:bodyPr wrap="square">
            <a:spAutoFit/>
          </a:bodyPr>
          <a:lstStyle/>
          <a:p>
            <a:pPr algn="ctr"/>
            <a:r>
              <a:rPr lang="fr-FR" sz="1600" dirty="0">
                <a:latin typeface="Century Gothic" panose="020B0502020202020204" pitchFamily="34" charset="0"/>
              </a:rPr>
              <a:t>Do you want to sing with me?</a:t>
            </a:r>
          </a:p>
        </p:txBody>
      </p:sp>
      <p:sp>
        <p:nvSpPr>
          <p:cNvPr id="10" name="TextBox 9">
            <a:extLst>
              <a:ext uri="{FF2B5EF4-FFF2-40B4-BE49-F238E27FC236}">
                <a16:creationId xmlns:a16="http://schemas.microsoft.com/office/drawing/2014/main" id="{984C8FD6-0BFC-9647-B2CB-BB03E99A6E9E}"/>
              </a:ext>
            </a:extLst>
          </p:cNvPr>
          <p:cNvSpPr txBox="1"/>
          <p:nvPr/>
        </p:nvSpPr>
        <p:spPr>
          <a:xfrm>
            <a:off x="-1134296" y="1807924"/>
            <a:ext cx="5236029" cy="338554"/>
          </a:xfrm>
          <a:prstGeom prst="rect">
            <a:avLst/>
          </a:prstGeom>
          <a:noFill/>
        </p:spPr>
        <p:txBody>
          <a:bodyPr wrap="square">
            <a:spAutoFit/>
          </a:bodyPr>
          <a:lstStyle/>
          <a:p>
            <a:pPr algn="ctr"/>
            <a:r>
              <a:rPr lang="fr-FR" sz="1600" b="1" i="1" dirty="0">
                <a:latin typeface="Century Gothic" panose="020B0502020202020204" pitchFamily="34" charset="0"/>
              </a:rPr>
              <a:t>Le chien est derrière toi.</a:t>
            </a:r>
          </a:p>
        </p:txBody>
      </p:sp>
      <p:sp>
        <p:nvSpPr>
          <p:cNvPr id="11" name="TextBox 10">
            <a:extLst>
              <a:ext uri="{FF2B5EF4-FFF2-40B4-BE49-F238E27FC236}">
                <a16:creationId xmlns:a16="http://schemas.microsoft.com/office/drawing/2014/main" id="{60992C6E-8BC2-CF4A-BD76-9DE32176A077}"/>
              </a:ext>
            </a:extLst>
          </p:cNvPr>
          <p:cNvSpPr txBox="1"/>
          <p:nvPr/>
        </p:nvSpPr>
        <p:spPr>
          <a:xfrm>
            <a:off x="3195626" y="1807924"/>
            <a:ext cx="2684206" cy="338554"/>
          </a:xfrm>
          <a:prstGeom prst="rect">
            <a:avLst/>
          </a:prstGeom>
          <a:noFill/>
        </p:spPr>
        <p:txBody>
          <a:bodyPr wrap="square">
            <a:spAutoFit/>
          </a:bodyPr>
          <a:lstStyle/>
          <a:p>
            <a:pPr algn="ctr"/>
            <a:r>
              <a:rPr lang="fr-FR" sz="1600" dirty="0">
                <a:latin typeface="Century Gothic" panose="020B0502020202020204" pitchFamily="34" charset="0"/>
              </a:rPr>
              <a:t>The dog is behind you.</a:t>
            </a:r>
          </a:p>
        </p:txBody>
      </p:sp>
      <p:pic>
        <p:nvPicPr>
          <p:cNvPr id="13" name="Picture 12">
            <a:extLst>
              <a:ext uri="{FF2B5EF4-FFF2-40B4-BE49-F238E27FC236}">
                <a16:creationId xmlns:a16="http://schemas.microsoft.com/office/drawing/2014/main" id="{A0E17FCD-F138-274C-94B7-97BF311542E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2180591"/>
            <a:ext cx="922757" cy="566150"/>
          </a:xfrm>
          <a:prstGeom prst="rect">
            <a:avLst/>
          </a:prstGeom>
        </p:spPr>
      </p:pic>
      <p:pic>
        <p:nvPicPr>
          <p:cNvPr id="14" name="Picture 13" descr="Apollon&#10;">
            <a:extLst>
              <a:ext uri="{FF2B5EF4-FFF2-40B4-BE49-F238E27FC236}">
                <a16:creationId xmlns:a16="http://schemas.microsoft.com/office/drawing/2014/main" id="{F18AF575-7B23-4746-8F2D-EE2C2F85FD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521" y="1638647"/>
            <a:ext cx="1238479" cy="1238479"/>
          </a:xfrm>
          <a:prstGeom prst="rect">
            <a:avLst/>
          </a:prstGeom>
        </p:spPr>
      </p:pic>
      <p:sp>
        <p:nvSpPr>
          <p:cNvPr id="16" name="Title 20">
            <a:extLst>
              <a:ext uri="{FF2B5EF4-FFF2-40B4-BE49-F238E27FC236}">
                <a16:creationId xmlns:a16="http://schemas.microsoft.com/office/drawing/2014/main" id="{53F8101E-DC29-184D-BF26-A6ACBE48CF7E}"/>
              </a:ext>
            </a:extLst>
          </p:cNvPr>
          <p:cNvSpPr txBox="1">
            <a:spLocks/>
          </p:cNvSpPr>
          <p:nvPr/>
        </p:nvSpPr>
        <p:spPr bwMode="auto">
          <a:xfrm>
            <a:off x="164560" y="2264596"/>
            <a:ext cx="3775428"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lgn="l" defTabSz="914400">
              <a:defRPr/>
            </a:pPr>
            <a:r>
              <a:rPr lang="en-GB" sz="1800" b="1" dirty="0">
                <a:solidFill>
                  <a:srgbClr val="000000"/>
                </a:solidFill>
                <a:latin typeface="Century Gothic" panose="020B0502020202020204" pitchFamily="34" charset="0"/>
              </a:rPr>
              <a:t>Relative pronoun “qui”</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17" name="Speech Bubble: Rectangle with Corners Rounded 4">
            <a:extLst>
              <a:ext uri="{FF2B5EF4-FFF2-40B4-BE49-F238E27FC236}">
                <a16:creationId xmlns:a16="http://schemas.microsoft.com/office/drawing/2014/main" id="{9D3C42DE-210F-E14F-869D-24B3BAD09914}"/>
              </a:ext>
            </a:extLst>
          </p:cNvPr>
          <p:cNvSpPr/>
          <p:nvPr/>
        </p:nvSpPr>
        <p:spPr>
          <a:xfrm>
            <a:off x="178820" y="4276768"/>
            <a:ext cx="6501173" cy="591321"/>
          </a:xfrm>
          <a:prstGeom prst="wedgeRoundRectCallout">
            <a:avLst>
              <a:gd name="adj1" fmla="val -707"/>
              <a:gd name="adj2" fmla="val -97322"/>
              <a:gd name="adj3" fmla="val 16667"/>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600" b="1" dirty="0">
                <a:solidFill>
                  <a:schemeClr val="tx1"/>
                </a:solidFill>
                <a:latin typeface="Century Gothic" panose="020B0502020202020204" pitchFamily="34" charset="0"/>
              </a:rPr>
              <a:t>In English, we use who or  that for people and animals, and we use which or that for things.</a:t>
            </a:r>
          </a:p>
        </p:txBody>
      </p:sp>
      <p:sp>
        <p:nvSpPr>
          <p:cNvPr id="18" name="TextBox 17">
            <a:extLst>
              <a:ext uri="{FF2B5EF4-FFF2-40B4-BE49-F238E27FC236}">
                <a16:creationId xmlns:a16="http://schemas.microsoft.com/office/drawing/2014/main" id="{3CB2223E-6C12-614E-A2EE-EB984DF6C598}"/>
              </a:ext>
            </a:extLst>
          </p:cNvPr>
          <p:cNvSpPr txBox="1"/>
          <p:nvPr/>
        </p:nvSpPr>
        <p:spPr>
          <a:xfrm>
            <a:off x="164560" y="2673291"/>
            <a:ext cx="6377416" cy="584775"/>
          </a:xfrm>
          <a:prstGeom prst="rect">
            <a:avLst/>
          </a:prstGeom>
          <a:noFill/>
        </p:spPr>
        <p:txBody>
          <a:bodyPr wrap="square">
            <a:spAutoFit/>
          </a:bodyPr>
          <a:lstStyle/>
          <a:p>
            <a:pPr algn="l"/>
            <a:r>
              <a:rPr lang="fr-FR" sz="1600" dirty="0">
                <a:latin typeface="Century Gothic" panose="020B0502020202020204" pitchFamily="34" charset="0"/>
              </a:rPr>
              <a:t>Remember, qui can be used to introduce more information about a noun. It translates into English as who, which, or that.</a:t>
            </a:r>
          </a:p>
        </p:txBody>
      </p:sp>
      <p:sp>
        <p:nvSpPr>
          <p:cNvPr id="19" name="TextBox 18">
            <a:extLst>
              <a:ext uri="{FF2B5EF4-FFF2-40B4-BE49-F238E27FC236}">
                <a16:creationId xmlns:a16="http://schemas.microsoft.com/office/drawing/2014/main" id="{3BF0E21A-9D25-AB4A-BD15-3427FB118B42}"/>
              </a:ext>
            </a:extLst>
          </p:cNvPr>
          <p:cNvSpPr txBox="1"/>
          <p:nvPr/>
        </p:nvSpPr>
        <p:spPr>
          <a:xfrm>
            <a:off x="178820" y="3255953"/>
            <a:ext cx="2992575" cy="338554"/>
          </a:xfrm>
          <a:prstGeom prst="rect">
            <a:avLst/>
          </a:prstGeom>
          <a:noFill/>
        </p:spPr>
        <p:txBody>
          <a:bodyPr wrap="square">
            <a:spAutoFit/>
          </a:bodyPr>
          <a:lstStyle/>
          <a:p>
            <a:r>
              <a:rPr lang="fr-FR" sz="1600" b="1" i="1" dirty="0">
                <a:latin typeface="Century Gothic" panose="020B0502020202020204" pitchFamily="34" charset="0"/>
              </a:rPr>
              <a:t>Le garçon qui habite ici.	</a:t>
            </a:r>
          </a:p>
        </p:txBody>
      </p:sp>
      <p:sp>
        <p:nvSpPr>
          <p:cNvPr id="20" name="TextBox 19">
            <a:extLst>
              <a:ext uri="{FF2B5EF4-FFF2-40B4-BE49-F238E27FC236}">
                <a16:creationId xmlns:a16="http://schemas.microsoft.com/office/drawing/2014/main" id="{4471095E-7E84-3149-8026-05AAA5F2AD41}"/>
              </a:ext>
            </a:extLst>
          </p:cNvPr>
          <p:cNvSpPr txBox="1"/>
          <p:nvPr/>
        </p:nvSpPr>
        <p:spPr>
          <a:xfrm>
            <a:off x="3557211" y="3273554"/>
            <a:ext cx="3307513" cy="338554"/>
          </a:xfrm>
          <a:prstGeom prst="rect">
            <a:avLst/>
          </a:prstGeom>
          <a:noFill/>
        </p:spPr>
        <p:txBody>
          <a:bodyPr wrap="square">
            <a:spAutoFit/>
          </a:bodyPr>
          <a:lstStyle/>
          <a:p>
            <a:pPr algn="l"/>
            <a:r>
              <a:rPr lang="fr-FR" sz="1600" dirty="0">
                <a:latin typeface="Century Gothic" panose="020B0502020202020204" pitchFamily="34" charset="0"/>
              </a:rPr>
              <a:t>The boy who/that lives here.</a:t>
            </a:r>
          </a:p>
        </p:txBody>
      </p:sp>
      <p:sp>
        <p:nvSpPr>
          <p:cNvPr id="23" name="TextBox 22">
            <a:extLst>
              <a:ext uri="{FF2B5EF4-FFF2-40B4-BE49-F238E27FC236}">
                <a16:creationId xmlns:a16="http://schemas.microsoft.com/office/drawing/2014/main" id="{F4AB076A-AF12-884A-85B5-96ACC753152C}"/>
              </a:ext>
            </a:extLst>
          </p:cNvPr>
          <p:cNvSpPr txBox="1"/>
          <p:nvPr/>
        </p:nvSpPr>
        <p:spPr>
          <a:xfrm>
            <a:off x="164560" y="3645827"/>
            <a:ext cx="3808686" cy="338554"/>
          </a:xfrm>
          <a:prstGeom prst="rect">
            <a:avLst/>
          </a:prstGeom>
          <a:noFill/>
        </p:spPr>
        <p:txBody>
          <a:bodyPr wrap="square">
            <a:spAutoFit/>
          </a:bodyPr>
          <a:lstStyle/>
          <a:p>
            <a:r>
              <a:rPr lang="fr-FR" sz="1600" b="1" i="1" dirty="0">
                <a:latin typeface="Century Gothic" panose="020B0502020202020204" pitchFamily="34" charset="0"/>
              </a:rPr>
              <a:t>Le magasin qui est près de l’école.</a:t>
            </a:r>
          </a:p>
        </p:txBody>
      </p:sp>
      <p:sp>
        <p:nvSpPr>
          <p:cNvPr id="24" name="TextBox 23">
            <a:extLst>
              <a:ext uri="{FF2B5EF4-FFF2-40B4-BE49-F238E27FC236}">
                <a16:creationId xmlns:a16="http://schemas.microsoft.com/office/drawing/2014/main" id="{1CB3CFDC-968E-394B-BC27-F1F61986D8C1}"/>
              </a:ext>
            </a:extLst>
          </p:cNvPr>
          <p:cNvSpPr txBox="1"/>
          <p:nvPr/>
        </p:nvSpPr>
        <p:spPr>
          <a:xfrm>
            <a:off x="3694785" y="3691993"/>
            <a:ext cx="2985208" cy="584775"/>
          </a:xfrm>
          <a:prstGeom prst="rect">
            <a:avLst/>
          </a:prstGeom>
          <a:noFill/>
        </p:spPr>
        <p:txBody>
          <a:bodyPr wrap="square">
            <a:spAutoFit/>
          </a:bodyPr>
          <a:lstStyle/>
          <a:p>
            <a:pPr algn="l"/>
            <a:r>
              <a:rPr lang="fr-FR" sz="1600" dirty="0">
                <a:latin typeface="Century Gothic" panose="020B0502020202020204" pitchFamily="34" charset="0"/>
              </a:rPr>
              <a:t>The shop which/that is near the school.</a:t>
            </a:r>
          </a:p>
        </p:txBody>
      </p:sp>
      <p:sp>
        <p:nvSpPr>
          <p:cNvPr id="25" name="TextBox 24">
            <a:extLst>
              <a:ext uri="{FF2B5EF4-FFF2-40B4-BE49-F238E27FC236}">
                <a16:creationId xmlns:a16="http://schemas.microsoft.com/office/drawing/2014/main" id="{9C42CC89-10C8-674D-8246-269071127561}"/>
              </a:ext>
            </a:extLst>
          </p:cNvPr>
          <p:cNvSpPr txBox="1"/>
          <p:nvPr/>
        </p:nvSpPr>
        <p:spPr>
          <a:xfrm>
            <a:off x="114950" y="5395602"/>
            <a:ext cx="6578489"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We use the </a:t>
            </a:r>
            <a:r>
              <a:rPr kumimoji="0" lang="en-US" sz="1600" b="1" i="0" u="none" strike="noStrike" kern="1200" cap="none" spc="0" normalizeH="0" baseline="0" noProof="0" dirty="0">
                <a:ln>
                  <a:noFill/>
                </a:ln>
                <a:effectLst/>
                <a:uLnTx/>
                <a:uFillTx/>
                <a:latin typeface="Century Gothic" panose="020B0502020202020204" pitchFamily="34" charset="0"/>
                <a:ea typeface="+mn-ea"/>
                <a:cs typeface="+mn-cs"/>
              </a:rPr>
              <a:t>imperfect tense </a:t>
            </a: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to talk about events and actions that </a:t>
            </a:r>
            <a:r>
              <a:rPr kumimoji="0" lang="en-US" sz="1600" b="1" i="0" u="none" strike="noStrike" kern="1200" cap="none" spc="0" normalizeH="0" baseline="0" noProof="0" dirty="0">
                <a:ln>
                  <a:noFill/>
                </a:ln>
                <a:effectLst/>
                <a:uLnTx/>
                <a:uFillTx/>
                <a:latin typeface="Century Gothic" panose="020B0502020202020204" pitchFamily="34" charset="0"/>
                <a:ea typeface="+mn-ea"/>
                <a:cs typeface="+mn-cs"/>
              </a:rPr>
              <a:t>used to happen regularly </a:t>
            </a: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in the past.</a:t>
            </a:r>
          </a:p>
        </p:txBody>
      </p:sp>
      <p:sp>
        <p:nvSpPr>
          <p:cNvPr id="26" name="TextBox 25">
            <a:extLst>
              <a:ext uri="{FF2B5EF4-FFF2-40B4-BE49-F238E27FC236}">
                <a16:creationId xmlns:a16="http://schemas.microsoft.com/office/drawing/2014/main" id="{39C8455F-CE12-AA43-BB20-9DC91B8798D6}"/>
              </a:ext>
            </a:extLst>
          </p:cNvPr>
          <p:cNvSpPr txBox="1"/>
          <p:nvPr/>
        </p:nvSpPr>
        <p:spPr>
          <a:xfrm>
            <a:off x="125032" y="6055860"/>
            <a:ext cx="44668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To form the imperfect tense for </a:t>
            </a:r>
            <a:r>
              <a:rPr kumimoji="0" lang="en-GB" sz="1600" b="1" i="0" u="none" strike="noStrike" kern="1200" cap="none" spc="0" normalizeH="0" baseline="0" noProof="0" dirty="0">
                <a:ln>
                  <a:noFill/>
                </a:ln>
                <a:effectLst/>
                <a:uLnTx/>
                <a:uFillTx/>
                <a:latin typeface="Century Gothic" panose="020F0302020204030204"/>
                <a:ea typeface="+mn-ea"/>
                <a:cs typeface="+mn-cs"/>
              </a:rPr>
              <a:t>je</a:t>
            </a:r>
            <a:r>
              <a:rPr kumimoji="0" lang="en-GB" sz="1600" b="0" i="0" u="none" strike="noStrike" kern="1200" cap="none" spc="0" normalizeH="0" baseline="0" noProof="0" dirty="0">
                <a:ln>
                  <a:noFill/>
                </a:ln>
                <a:effectLst/>
                <a:uLnTx/>
                <a:uFillTx/>
                <a:latin typeface="Century Gothic" panose="020F0302020204030204"/>
                <a:ea typeface="+mn-ea"/>
                <a:cs typeface="+mn-cs"/>
              </a:rPr>
              <a:t>:</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C59F9D80-5B88-2C47-ABDF-B1663259790D}"/>
              </a:ext>
            </a:extLst>
          </p:cNvPr>
          <p:cNvSpPr txBox="1"/>
          <p:nvPr/>
        </p:nvSpPr>
        <p:spPr>
          <a:xfrm>
            <a:off x="494819" y="6405946"/>
            <a:ext cx="58187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effectLst/>
                <a:uLnTx/>
                <a:uFillTx/>
                <a:latin typeface="Century Gothic" panose="020F0302020204030204"/>
                <a:ea typeface="+mn-ea"/>
                <a:cs typeface="+mn-cs"/>
              </a:rPr>
              <a:t> je </a:t>
            </a:r>
            <a:r>
              <a:rPr kumimoji="0" lang="en-GB" sz="1600" b="1" i="0" u="none" strike="noStrike" kern="1200" cap="none" spc="0" normalizeH="0" baseline="0" noProof="0" dirty="0">
                <a:ln>
                  <a:noFill/>
                </a:ln>
                <a:effectLst/>
                <a:uLnTx/>
                <a:uFillTx/>
                <a:latin typeface="Century Gothic" panose="020F0302020204030204"/>
                <a:ea typeface="+mn-ea"/>
                <a:cs typeface="+mn-cs"/>
              </a:rPr>
              <a:t>+ stem of present tense ‘nous’ form </a:t>
            </a:r>
            <a:r>
              <a:rPr kumimoji="0" lang="en-GB" sz="1600" b="1" i="1" u="none" strike="noStrike" kern="1200" cap="none" spc="0" normalizeH="0" baseline="0" noProof="0" dirty="0">
                <a:ln>
                  <a:noFill/>
                </a:ln>
                <a:effectLst/>
                <a:uLnTx/>
                <a:uFillTx/>
                <a:latin typeface="Century Gothic" panose="020F0302020204030204"/>
                <a:ea typeface="+mn-ea"/>
                <a:cs typeface="+mn-cs"/>
              </a:rPr>
              <a:t>+ -</a:t>
            </a:r>
            <a:r>
              <a:rPr kumimoji="0" lang="en-GB" sz="1600" b="1" i="1" u="none" strike="noStrike" kern="1200" cap="none" spc="0" normalizeH="0" baseline="0" noProof="0" dirty="0">
                <a:ln>
                  <a:noFill/>
                </a:ln>
                <a:solidFill>
                  <a:srgbClr val="E87D1E"/>
                </a:solidFill>
                <a:effectLst/>
                <a:uLnTx/>
                <a:uFillTx/>
                <a:latin typeface="Century Gothic" panose="020F0302020204030204"/>
                <a:ea typeface="+mn-ea"/>
                <a:cs typeface="+mn-cs"/>
              </a:rPr>
              <a:t>ais</a:t>
            </a:r>
            <a:endParaRPr kumimoji="0" lang="en-US" sz="1600" b="1"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4B8996FF-B5BB-4049-81D4-9CFCC7229A3A}"/>
              </a:ext>
            </a:extLst>
          </p:cNvPr>
          <p:cNvSpPr txBox="1"/>
          <p:nvPr/>
        </p:nvSpPr>
        <p:spPr>
          <a:xfrm>
            <a:off x="164560" y="6710127"/>
            <a:ext cx="54504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entury Gothic" panose="020F0302020204030204"/>
                <a:ea typeface="+mn-ea"/>
                <a:cs typeface="+mn-cs"/>
              </a:rPr>
              <a:t>e.g. aller	           → </a:t>
            </a:r>
            <a:r>
              <a:rPr kumimoji="0" lang="fr-FR" sz="1600" b="1" i="0" u="none" strike="noStrike" kern="1200" cap="none" spc="0" normalizeH="0" baseline="0" noProof="0" dirty="0">
                <a:ln>
                  <a:noFill/>
                </a:ln>
                <a:effectLst/>
                <a:uLnTx/>
                <a:uFillTx/>
                <a:latin typeface="Century Gothic" panose="020F0302020204030204"/>
                <a:ea typeface="+mn-ea"/>
                <a:cs typeface="+mn-cs"/>
              </a:rPr>
              <a:t>nous</a:t>
            </a:r>
            <a:r>
              <a:rPr kumimoji="0" lang="fr-FR" sz="1600" b="0" i="0" u="none" strike="noStrike" kern="1200" cap="none" spc="0" normalizeH="0" baseline="0" noProof="0" dirty="0">
                <a:ln>
                  <a:noFill/>
                </a:ln>
                <a:effectLst/>
                <a:uLnTx/>
                <a:uFillTx/>
                <a:latin typeface="Century Gothic" panose="020F0302020204030204"/>
                <a:ea typeface="+mn-ea"/>
                <a:cs typeface="+mn-cs"/>
              </a:rPr>
              <a:t>	</a:t>
            </a:r>
            <a:r>
              <a:rPr kumimoji="0" lang="fr-FR" sz="1600" b="0" i="0" u="none" strike="noStrike" kern="1200" cap="none" spc="0" normalizeH="0" noProof="0" dirty="0">
                <a:ln>
                  <a:noFill/>
                </a:ln>
                <a:effectLst/>
                <a:uLnTx/>
                <a:uFillTx/>
                <a:latin typeface="Century Gothic" panose="020F0302020204030204"/>
                <a:ea typeface="+mn-ea"/>
                <a:cs typeface="+mn-cs"/>
              </a:rPr>
              <a:t>            </a:t>
            </a:r>
            <a:r>
              <a:rPr kumimoji="0" lang="fr-FR" sz="1600" b="0" i="0" u="none" strike="noStrike" kern="1200" cap="none" spc="0" normalizeH="0" baseline="0" noProof="0" dirty="0">
                <a:ln>
                  <a:noFill/>
                </a:ln>
                <a:effectLst/>
                <a:uLnTx/>
                <a:uFillTx/>
                <a:latin typeface="Century Gothic" panose="020F0302020204030204"/>
                <a:ea typeface="+mn-ea"/>
                <a:cs typeface="+mn-cs"/>
              </a:rPr>
              <a:t> → </a:t>
            </a:r>
            <a:r>
              <a:rPr kumimoji="0" lang="fr-FR" sz="1600" b="1" i="0" u="none" strike="noStrike" kern="1200" cap="none" spc="0" normalizeH="0" baseline="0" noProof="0" dirty="0">
                <a:ln>
                  <a:noFill/>
                </a:ln>
                <a:effectLst/>
                <a:uLnTx/>
                <a:uFillTx/>
                <a:latin typeface="Century Gothic" panose="020F0302020204030204"/>
                <a:ea typeface="+mn-ea"/>
                <a:cs typeface="+mn-cs"/>
              </a:rPr>
              <a:t>j’</a:t>
            </a:r>
            <a:endParaRPr kumimoji="0" lang="fr-FR" sz="1600" b="0" i="0" u="none" strike="noStrike" kern="1200" cap="none" spc="0" normalizeH="0" baseline="0" noProof="0" dirty="0">
              <a:ln>
                <a:noFill/>
              </a:ln>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FEB53A6-AA0A-0843-B941-B96720100A07}"/>
              </a:ext>
            </a:extLst>
          </p:cNvPr>
          <p:cNvSpPr txBox="1"/>
          <p:nvPr/>
        </p:nvSpPr>
        <p:spPr>
          <a:xfrm>
            <a:off x="162479" y="7161531"/>
            <a:ext cx="783965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To form the imperfect tense for </a:t>
            </a:r>
            <a:r>
              <a:rPr kumimoji="0" lang="en-GB" sz="1600" b="1" i="0" u="none" strike="noStrike" kern="1200" cap="none" spc="0" normalizeH="0" baseline="0" noProof="0" dirty="0">
                <a:ln>
                  <a:noFill/>
                </a:ln>
                <a:effectLst/>
                <a:uLnTx/>
                <a:uFillTx/>
                <a:latin typeface="Century Gothic" panose="020B0502020202020204" pitchFamily="34" charset="0"/>
                <a:ea typeface="+mn-ea"/>
                <a:cs typeface="+mn-cs"/>
              </a:rPr>
              <a:t>il/elle/on</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 you need:</a:t>
            </a:r>
            <a:endParaRPr kumimoji="0" lang="en-US" sz="16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6EEB538D-A6B5-C54B-9E3C-D75022010BE6}"/>
              </a:ext>
            </a:extLst>
          </p:cNvPr>
          <p:cNvSpPr txBox="1"/>
          <p:nvPr/>
        </p:nvSpPr>
        <p:spPr>
          <a:xfrm>
            <a:off x="192300" y="7550533"/>
            <a:ext cx="650113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effectLst/>
                <a:uLnTx/>
                <a:uFillTx/>
                <a:latin typeface="Century Gothic" panose="020B0502020202020204" pitchFamily="34" charset="0"/>
                <a:ea typeface="+mn-ea"/>
                <a:cs typeface="+mn-cs"/>
              </a:rPr>
              <a:t> il/elle/on </a:t>
            </a:r>
            <a:r>
              <a:rPr kumimoji="0" lang="en-GB" sz="1600" b="1" i="0" u="none" strike="noStrike" kern="1200" cap="none" spc="0" normalizeH="0" baseline="0" noProof="0" dirty="0">
                <a:ln>
                  <a:noFill/>
                </a:ln>
                <a:effectLst/>
                <a:uLnTx/>
                <a:uFillTx/>
                <a:latin typeface="Century Gothic" panose="020B0502020202020204" pitchFamily="34" charset="0"/>
                <a:ea typeface="+mn-ea"/>
                <a:cs typeface="+mn-cs"/>
              </a:rPr>
              <a:t>+ stem of present tense ‘nous’ form </a:t>
            </a:r>
            <a:r>
              <a:rPr kumimoji="0" lang="en-GB" sz="1600" b="1"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1600" b="1" i="1"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ait</a:t>
            </a:r>
            <a:endParaRPr kumimoji="0" lang="en-US" sz="1600" b="1" i="1"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7A092655-FF3A-5646-9B25-1204870F0472}"/>
              </a:ext>
            </a:extLst>
          </p:cNvPr>
          <p:cNvSpPr txBox="1"/>
          <p:nvPr/>
        </p:nvSpPr>
        <p:spPr>
          <a:xfrm>
            <a:off x="162478" y="7910517"/>
            <a:ext cx="67522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e.g. </a:t>
            </a:r>
            <a:r>
              <a:rPr kumimoji="0" lang="fr-FR" sz="1600" b="0" i="0" u="none" strike="noStrike" kern="1200" cap="none" spc="0" normalizeH="0" baseline="0" noProof="0" dirty="0">
                <a:ln>
                  <a:noFill/>
                </a:ln>
                <a:effectLst/>
                <a:uLnTx/>
                <a:uFillTx/>
                <a:latin typeface="Century Gothic" panose="020B0502020202020204" pitchFamily="34" charset="0"/>
                <a:ea typeface="+mn-ea"/>
                <a:cs typeface="+mn-cs"/>
              </a:rPr>
              <a:t>voyager → </a:t>
            </a:r>
            <a:r>
              <a:rPr kumimoji="0" lang="fr-FR" sz="1600" b="1" i="0" u="none" strike="noStrike" kern="1200" cap="none" spc="0" normalizeH="0" baseline="0" noProof="0" dirty="0">
                <a:ln>
                  <a:noFill/>
                </a:ln>
                <a:effectLst/>
                <a:uLnTx/>
                <a:uFillTx/>
                <a:latin typeface="Century Gothic" panose="020B0502020202020204" pitchFamily="34" charset="0"/>
                <a:ea typeface="+mn-ea"/>
                <a:cs typeface="+mn-cs"/>
              </a:rPr>
              <a:t>nous	</a:t>
            </a:r>
            <a:r>
              <a:rPr kumimoji="0" lang="fr-FR" sz="1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fr-FR" sz="1600" b="0" i="0" u="none" strike="noStrike" kern="1200" cap="none" spc="0" normalizeH="0" noProof="0" dirty="0">
                <a:ln>
                  <a:noFill/>
                </a:ln>
                <a:effectLst/>
                <a:uLnTx/>
                <a:uFillTx/>
                <a:latin typeface="Century Gothic" panose="020B0502020202020204" pitchFamily="34" charset="0"/>
                <a:ea typeface="+mn-ea"/>
                <a:cs typeface="+mn-cs"/>
              </a:rPr>
              <a:t> </a:t>
            </a:r>
            <a:r>
              <a:rPr kumimoji="0" lang="fr-FR" sz="1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fr-FR" sz="1600" b="1" i="0" u="none" strike="noStrike" kern="1200" cap="none" spc="0" normalizeH="0" baseline="0" noProof="0" dirty="0">
                <a:ln>
                  <a:noFill/>
                </a:ln>
                <a:effectLst/>
                <a:uLnTx/>
                <a:uFillTx/>
                <a:latin typeface="Century Gothic" panose="020B0502020202020204" pitchFamily="34" charset="0"/>
                <a:ea typeface="+mn-ea"/>
                <a:cs typeface="+mn-cs"/>
              </a:rPr>
              <a:t>il/elle/on</a:t>
            </a:r>
            <a:endParaRPr kumimoji="0" lang="fr-FR" sz="16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F1A81550-A7C9-F049-8DC2-F1BEC9FC5E77}"/>
              </a:ext>
            </a:extLst>
          </p:cNvPr>
          <p:cNvSpPr txBox="1"/>
          <p:nvPr/>
        </p:nvSpPr>
        <p:spPr>
          <a:xfrm>
            <a:off x="2482469" y="6709157"/>
            <a:ext cx="7625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entury Gothic" panose="020F0302020204030204"/>
                <a:ea typeface="+mn-ea"/>
                <a:cs typeface="+mn-cs"/>
              </a:rPr>
              <a:t>all</a:t>
            </a:r>
            <a:r>
              <a:rPr kumimoji="0" lang="fr-FR" sz="1600" b="1" i="0" u="none" strike="sngStrike" kern="1200" cap="none" spc="0" normalizeH="0" baseline="0" noProof="0" dirty="0">
                <a:ln>
                  <a:noFill/>
                </a:ln>
                <a:effectLst/>
                <a:uLnTx/>
                <a:uFillTx/>
                <a:latin typeface="Century Gothic" panose="020F0302020204030204"/>
                <a:ea typeface="+mn-ea"/>
                <a:cs typeface="+mn-cs"/>
              </a:rPr>
              <a:t>ons</a:t>
            </a:r>
          </a:p>
        </p:txBody>
      </p:sp>
      <p:sp>
        <p:nvSpPr>
          <p:cNvPr id="35" name="Title 20">
            <a:extLst>
              <a:ext uri="{FF2B5EF4-FFF2-40B4-BE49-F238E27FC236}">
                <a16:creationId xmlns:a16="http://schemas.microsoft.com/office/drawing/2014/main" id="{FBDE4D0A-27DE-4148-AA47-AAE10E737E0F}"/>
              </a:ext>
            </a:extLst>
          </p:cNvPr>
          <p:cNvSpPr txBox="1">
            <a:spLocks/>
          </p:cNvSpPr>
          <p:nvPr/>
        </p:nvSpPr>
        <p:spPr bwMode="auto">
          <a:xfrm>
            <a:off x="114950" y="4956533"/>
            <a:ext cx="3775428"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lgn="l" defTabSz="914400">
              <a:defRPr/>
            </a:pPr>
            <a:r>
              <a:rPr kumimoji="0" lang="fr-FR" sz="1800" b="1" i="0" u="none" strike="noStrike" kern="0" cap="none" spc="0" normalizeH="0" baseline="0" noProof="0" dirty="0" err="1">
                <a:ln>
                  <a:noFill/>
                </a:ln>
                <a:solidFill>
                  <a:srgbClr val="000000"/>
                </a:solidFill>
                <a:effectLst/>
                <a:uLnTx/>
                <a:uFillTx/>
                <a:latin typeface="Century Gothic" panose="020B0502020202020204" pitchFamily="34" charset="0"/>
                <a:ea typeface="+mj-ea"/>
                <a:cs typeface="+mj-cs"/>
              </a:rPr>
              <a:t>Imperfect</a:t>
            </a:r>
            <a:r>
              <a:rPr kumimoji="0" lang="fr-FR"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rPr>
              <a:t> </a:t>
            </a:r>
            <a:r>
              <a:rPr kumimoji="0" lang="fr-FR" sz="1800" b="1" i="0" u="none" strike="noStrike" kern="0" cap="none" spc="0" normalizeH="0" baseline="0" noProof="0" dirty="0" err="1">
                <a:ln>
                  <a:noFill/>
                </a:ln>
                <a:solidFill>
                  <a:srgbClr val="000000"/>
                </a:solidFill>
                <a:effectLst/>
                <a:uLnTx/>
                <a:uFillTx/>
                <a:latin typeface="Century Gothic" panose="020B0502020202020204" pitchFamily="34" charset="0"/>
                <a:ea typeface="+mj-ea"/>
                <a:cs typeface="+mj-cs"/>
              </a:rPr>
              <a:t>tense</a:t>
            </a:r>
            <a:endParaRPr kumimoji="0" lang="fr-FR"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36" name="TextBox 35">
            <a:extLst>
              <a:ext uri="{FF2B5EF4-FFF2-40B4-BE49-F238E27FC236}">
                <a16:creationId xmlns:a16="http://schemas.microsoft.com/office/drawing/2014/main" id="{699ABD35-4798-A948-86C1-E9163C32B324}"/>
              </a:ext>
            </a:extLst>
          </p:cNvPr>
          <p:cNvSpPr txBox="1"/>
          <p:nvPr/>
        </p:nvSpPr>
        <p:spPr>
          <a:xfrm>
            <a:off x="4001969" y="6722475"/>
            <a:ext cx="18214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entury Gothic" panose="020F0302020204030204"/>
                <a:ea typeface="+mn-ea"/>
                <a:cs typeface="+mn-cs"/>
              </a:rPr>
              <a:t>all</a:t>
            </a: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ais</a:t>
            </a:r>
          </a:p>
        </p:txBody>
      </p:sp>
      <p:sp>
        <p:nvSpPr>
          <p:cNvPr id="37" name="TextBox 36">
            <a:extLst>
              <a:ext uri="{FF2B5EF4-FFF2-40B4-BE49-F238E27FC236}">
                <a16:creationId xmlns:a16="http://schemas.microsoft.com/office/drawing/2014/main" id="{03FF57B8-7823-D54A-968D-BCF8AB217E64}"/>
              </a:ext>
            </a:extLst>
          </p:cNvPr>
          <p:cNvSpPr txBox="1"/>
          <p:nvPr/>
        </p:nvSpPr>
        <p:spPr>
          <a:xfrm>
            <a:off x="5093326" y="6719821"/>
            <a:ext cx="18214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entury Gothic" panose="020F0302020204030204"/>
                <a:ea typeface="+mn-ea"/>
                <a:cs typeface="+mn-cs"/>
              </a:rPr>
              <a:t>I</a:t>
            </a: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used to </a:t>
            </a:r>
            <a:r>
              <a:rPr kumimoji="0" lang="fr-FR" sz="1600" b="0" i="0" u="none" strike="noStrike" kern="1200" cap="none" spc="0" normalizeH="0" baseline="0" noProof="0" dirty="0">
                <a:ln>
                  <a:noFill/>
                </a:ln>
                <a:effectLst/>
                <a:uLnTx/>
                <a:uFillTx/>
                <a:latin typeface="Century Gothic" panose="020F0302020204030204"/>
                <a:ea typeface="+mn-ea"/>
                <a:cs typeface="+mn-cs"/>
              </a:rPr>
              <a:t>go</a:t>
            </a:r>
            <a:endParaRPr kumimoji="0" lang="fr-FR" sz="1600" b="1" i="0" u="none" strike="noStrike" kern="1200" cap="none" spc="0" normalizeH="0" baseline="0" noProof="0" dirty="0">
              <a:ln>
                <a:noFill/>
              </a:ln>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9C087EA-095E-414F-BBE1-68BF20CEC650}"/>
              </a:ext>
            </a:extLst>
          </p:cNvPr>
          <p:cNvSpPr txBox="1"/>
          <p:nvPr/>
        </p:nvSpPr>
        <p:spPr>
          <a:xfrm>
            <a:off x="2242631" y="7902612"/>
            <a:ext cx="133632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entury Gothic" panose="020B0502020202020204" pitchFamily="34" charset="0"/>
                <a:ea typeface="+mn-ea"/>
                <a:cs typeface="+mn-cs"/>
              </a:rPr>
              <a:t>voyag</a:t>
            </a:r>
            <a:r>
              <a:rPr kumimoji="0" lang="fr-FR" sz="1600" b="1" i="0" u="none" strike="noStrike" kern="1200" cap="none" spc="0" normalizeH="0" baseline="0" noProof="0" dirty="0">
                <a:ln>
                  <a:noFill/>
                </a:ln>
                <a:effectLst/>
                <a:uLnTx/>
                <a:uFillTx/>
                <a:latin typeface="Century Gothic" panose="020B0502020202020204" pitchFamily="34" charset="0"/>
                <a:ea typeface="+mn-ea"/>
                <a:cs typeface="+mn-cs"/>
              </a:rPr>
              <a:t>e</a:t>
            </a:r>
            <a:r>
              <a:rPr kumimoji="0" lang="fr-FR" sz="1600" b="1" i="0" u="none" strike="sngStrike" kern="1200" cap="none" spc="0" normalizeH="0" baseline="0" noProof="0" dirty="0">
                <a:ln>
                  <a:noFill/>
                </a:ln>
                <a:effectLst/>
                <a:uLnTx/>
                <a:uFillTx/>
                <a:latin typeface="Century Gothic" panose="020B0502020202020204" pitchFamily="34" charset="0"/>
                <a:ea typeface="+mn-ea"/>
                <a:cs typeface="+mn-cs"/>
              </a:rPr>
              <a:t>ons  </a:t>
            </a:r>
          </a:p>
        </p:txBody>
      </p:sp>
      <p:sp>
        <p:nvSpPr>
          <p:cNvPr id="43" name="TextBox 42">
            <a:extLst>
              <a:ext uri="{FF2B5EF4-FFF2-40B4-BE49-F238E27FC236}">
                <a16:creationId xmlns:a16="http://schemas.microsoft.com/office/drawing/2014/main" id="{49F5A786-F338-5647-BE4D-2591092D58D2}"/>
              </a:ext>
            </a:extLst>
          </p:cNvPr>
          <p:cNvSpPr txBox="1"/>
          <p:nvPr/>
        </p:nvSpPr>
        <p:spPr>
          <a:xfrm>
            <a:off x="4895088" y="7902612"/>
            <a:ext cx="251415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effectLst/>
                <a:uLnTx/>
                <a:uFillTx/>
                <a:latin typeface="Century Gothic" panose="020B0502020202020204" pitchFamily="34" charset="0"/>
                <a:ea typeface="+mn-ea"/>
                <a:cs typeface="+mn-cs"/>
              </a:rPr>
              <a:t>voyag</a:t>
            </a:r>
            <a:r>
              <a:rPr kumimoji="0" lang="fr-FR" sz="1600" b="1" i="0" u="none" strike="noStrike" kern="1200" cap="none" spc="0" normalizeH="0" baseline="0" noProof="0" dirty="0">
                <a:ln>
                  <a:noFill/>
                </a:ln>
                <a:effectLst/>
                <a:uLnTx/>
                <a:uFillTx/>
                <a:latin typeface="Century Gothic" panose="020B0502020202020204" pitchFamily="34" charset="0"/>
                <a:ea typeface="+mn-ea"/>
                <a:cs typeface="+mn-cs"/>
              </a:rPr>
              <a:t>e</a:t>
            </a:r>
            <a:r>
              <a:rPr kumimoji="0" lang="fr-FR" sz="1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ait</a:t>
            </a:r>
            <a:r>
              <a:rPr kumimoji="0" lang="fr-FR" sz="1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 </a:t>
            </a:r>
            <a:endParaRPr kumimoji="0" lang="fr-FR" sz="1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7ECD3294-2424-E447-A369-6ACEA035C036}"/>
              </a:ext>
            </a:extLst>
          </p:cNvPr>
          <p:cNvSpPr txBox="1"/>
          <p:nvPr/>
        </p:nvSpPr>
        <p:spPr>
          <a:xfrm>
            <a:off x="3890378" y="8267202"/>
            <a:ext cx="29092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F0302020204030204"/>
              </a:rPr>
              <a:t>he/she</a:t>
            </a:r>
            <a:r>
              <a:rPr kumimoji="0" lang="fr-FR" sz="1600" b="0" i="0" u="none" strike="noStrike" kern="1200" cap="none" spc="0" normalizeH="0" baseline="0" noProof="0" dirty="0">
                <a:ln>
                  <a:noFill/>
                </a:ln>
                <a:effectLst/>
                <a:uLnTx/>
                <a:uFillTx/>
                <a:latin typeface="Century Gothic" panose="020F0302020204030204"/>
              </a:rPr>
              <a:t> </a:t>
            </a:r>
            <a:r>
              <a:rPr kumimoji="0" lang="fr-FR" sz="1600" b="1" i="0" u="none" strike="noStrike" kern="1200" cap="none" spc="0" normalizeH="0" baseline="0" noProof="0" dirty="0">
                <a:ln>
                  <a:noFill/>
                </a:ln>
                <a:solidFill>
                  <a:srgbClr val="E87D1E"/>
                </a:solidFill>
                <a:effectLst/>
                <a:uLnTx/>
                <a:uFillTx/>
                <a:latin typeface="Century Gothic" panose="020F0302020204030204"/>
              </a:rPr>
              <a:t>used to </a:t>
            </a:r>
            <a:r>
              <a:rPr lang="fr-FR" sz="1600" dirty="0">
                <a:latin typeface="Century Gothic" panose="020F0302020204030204"/>
              </a:rPr>
              <a:t>travel</a:t>
            </a:r>
            <a:endParaRPr kumimoji="0" lang="fr-FR" sz="1600" b="1" i="0" u="none" strike="noStrike" kern="1200" cap="none" spc="0" normalizeH="0" baseline="0" noProof="0" dirty="0">
              <a:ln>
                <a:noFill/>
              </a:ln>
              <a:effectLst/>
              <a:uLnTx/>
              <a:uFillTx/>
              <a:latin typeface="Century Gothic" panose="020F0302020204030204"/>
            </a:endParaRPr>
          </a:p>
        </p:txBody>
      </p:sp>
      <p:sp>
        <p:nvSpPr>
          <p:cNvPr id="47" name="Slide Number Placeholder 1">
            <a:extLst>
              <a:ext uri="{FF2B5EF4-FFF2-40B4-BE49-F238E27FC236}">
                <a16:creationId xmlns:a16="http://schemas.microsoft.com/office/drawing/2014/main" id="{B5678449-C706-3745-8D0D-6C25E417D1A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61</a:t>
            </a:r>
          </a:p>
        </p:txBody>
      </p:sp>
    </p:spTree>
    <p:extLst>
      <p:ext uri="{BB962C8B-B14F-4D97-AF65-F5344CB8AC3E}">
        <p14:creationId xmlns:p14="http://schemas.microsoft.com/office/powerpoint/2010/main" val="541084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5346A2-689E-1D4B-B84C-023A64F9DCF8}"/>
              </a:ext>
            </a:extLst>
          </p:cNvPr>
          <p:cNvSpPr/>
          <p:nvPr/>
        </p:nvSpPr>
        <p:spPr>
          <a:xfrm>
            <a:off x="5037256" y="182562"/>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 name="Slide Number Placeholder 1">
            <a:extLst>
              <a:ext uri="{FF2B5EF4-FFF2-40B4-BE49-F238E27FC236}">
                <a16:creationId xmlns:a16="http://schemas.microsoft.com/office/drawing/2014/main" id="{6618D73D-522C-7F4D-8A20-1D0E83010430}"/>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62</a:t>
            </a:r>
          </a:p>
        </p:txBody>
      </p:sp>
      <p:sp>
        <p:nvSpPr>
          <p:cNvPr id="5" name="Title 20">
            <a:extLst>
              <a:ext uri="{FF2B5EF4-FFF2-40B4-BE49-F238E27FC236}">
                <a16:creationId xmlns:a16="http://schemas.microsoft.com/office/drawing/2014/main" id="{C8233929-5C0E-D442-A0A8-79ABE7FFB611}"/>
              </a:ext>
            </a:extLst>
          </p:cNvPr>
          <p:cNvSpPr txBox="1">
            <a:spLocks noGrp="1"/>
          </p:cNvSpPr>
          <p:nvPr>
            <p:ph type="title" idx="4294967295"/>
          </p:nvPr>
        </p:nvSpPr>
        <p:spPr bwMode="auto">
          <a:xfrm>
            <a:off x="164560" y="178914"/>
            <a:ext cx="3775428" cy="43204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rPr>
              <a:t>Conjugation guide</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3879CA2A-C2DF-4B4E-A180-3974160E85F0}"/>
              </a:ext>
            </a:extLst>
          </p:cNvPr>
          <p:cNvSpPr txBox="1"/>
          <p:nvPr/>
        </p:nvSpPr>
        <p:spPr>
          <a:xfrm>
            <a:off x="120845" y="743497"/>
            <a:ext cx="551064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srgbClr val="E87D1E"/>
                </a:solidFill>
                <a:effectLst/>
                <a:uLnTx/>
                <a:uFillTx/>
                <a:latin typeface="Century Gothic" panose="020F0302020204030204"/>
                <a:ea typeface="+mn-ea"/>
                <a:cs typeface="+mn-cs"/>
              </a:rPr>
              <a:t>Verbs</a:t>
            </a:r>
            <a:r>
              <a:rPr kumimoji="0" lang="fr-FR" sz="1600" b="0" i="0" u="none" strike="noStrike" kern="1200" cap="none" spc="0" normalizeH="0" baseline="0" noProof="0" dirty="0">
                <a:ln>
                  <a:noFill/>
                </a:ln>
                <a:solidFill>
                  <a:srgbClr val="E87D1E"/>
                </a:solidFill>
                <a:effectLst/>
                <a:uLnTx/>
                <a:uFillTx/>
                <a:latin typeface="Century Gothic" panose="020F0302020204030204"/>
                <a:ea typeface="+mn-ea"/>
                <a:cs typeface="+mn-cs"/>
              </a:rPr>
              <a:t> like </a:t>
            </a: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prendre</a:t>
            </a:r>
            <a:r>
              <a:rPr kumimoji="0" lang="fr-FR" sz="16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apprendre</a:t>
            </a:r>
            <a:r>
              <a:rPr kumimoji="0" lang="fr-FR" sz="16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comprendre</a:t>
            </a:r>
            <a:r>
              <a:rPr kumimoji="0" lang="fr-FR" sz="1600" b="0"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21" name="Picture 20" descr="Graphical user interface, text&#10;&#10;Description automatically generated with medium confidence">
            <a:extLst>
              <a:ext uri="{FF2B5EF4-FFF2-40B4-BE49-F238E27FC236}">
                <a16:creationId xmlns:a16="http://schemas.microsoft.com/office/drawing/2014/main" id="{C4DDFA90-A79F-6049-A8F5-9C5AB22A9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83" y="1070885"/>
            <a:ext cx="6196233" cy="1531216"/>
          </a:xfrm>
          <a:prstGeom prst="rect">
            <a:avLst/>
          </a:prstGeom>
        </p:spPr>
      </p:pic>
      <p:sp>
        <p:nvSpPr>
          <p:cNvPr id="23" name="TextBox 22">
            <a:extLst>
              <a:ext uri="{FF2B5EF4-FFF2-40B4-BE49-F238E27FC236}">
                <a16:creationId xmlns:a16="http://schemas.microsoft.com/office/drawing/2014/main" id="{1D9EA577-9D48-4546-B795-C2629F5108A8}"/>
              </a:ext>
            </a:extLst>
          </p:cNvPr>
          <p:cNvSpPr txBox="1"/>
          <p:nvPr/>
        </p:nvSpPr>
        <p:spPr>
          <a:xfrm>
            <a:off x="120845" y="2559482"/>
            <a:ext cx="6528880" cy="338554"/>
          </a:xfrm>
          <a:prstGeom prst="rect">
            <a:avLst/>
          </a:prstGeom>
          <a:noFill/>
        </p:spPr>
        <p:txBody>
          <a:bodyPr wrap="square">
            <a:spAutoFit/>
          </a:bodyPr>
          <a:lstStyle/>
          <a:p>
            <a:pPr lvl="0" defTabSz="914400">
              <a:defRPr/>
            </a:pPr>
            <a:r>
              <a:rPr lang="en-GB" sz="1600" dirty="0">
                <a:solidFill>
                  <a:srgbClr val="E87D1E"/>
                </a:solidFill>
                <a:latin typeface="Century Gothic" panose="020F0302020204030204"/>
              </a:rPr>
              <a:t>Verbs like </a:t>
            </a:r>
            <a:r>
              <a:rPr lang="en-GB" sz="1600" b="1" dirty="0" err="1">
                <a:solidFill>
                  <a:srgbClr val="E87D1E"/>
                </a:solidFill>
                <a:latin typeface="Century Gothic" panose="020F0302020204030204"/>
              </a:rPr>
              <a:t>venir</a:t>
            </a:r>
            <a:r>
              <a:rPr lang="en-GB" sz="1600" b="1" dirty="0">
                <a:solidFill>
                  <a:srgbClr val="E87D1E"/>
                </a:solidFill>
                <a:latin typeface="Century Gothic" panose="020F0302020204030204"/>
              </a:rPr>
              <a:t> </a:t>
            </a:r>
            <a:r>
              <a:rPr lang="en-GB" sz="1600" dirty="0">
                <a:solidFill>
                  <a:srgbClr val="E87D1E"/>
                </a:solidFill>
                <a:latin typeface="Century Gothic" panose="020F0302020204030204"/>
              </a:rPr>
              <a:t>(</a:t>
            </a:r>
            <a:r>
              <a:rPr lang="en-GB" sz="1600" b="1" dirty="0" err="1">
                <a:solidFill>
                  <a:srgbClr val="E87D1E"/>
                </a:solidFill>
                <a:latin typeface="Century Gothic" panose="020F0302020204030204"/>
              </a:rPr>
              <a:t>devenir</a:t>
            </a:r>
            <a:r>
              <a:rPr lang="en-GB" sz="1600" b="1" dirty="0">
                <a:solidFill>
                  <a:srgbClr val="E87D1E"/>
                </a:solidFill>
                <a:latin typeface="Century Gothic" panose="020F0302020204030204"/>
              </a:rPr>
              <a:t>, </a:t>
            </a:r>
            <a:r>
              <a:rPr lang="en-GB" sz="1600" b="1" dirty="0" err="1">
                <a:solidFill>
                  <a:srgbClr val="E87D1E"/>
                </a:solidFill>
                <a:latin typeface="Century Gothic" panose="020F0302020204030204"/>
              </a:rPr>
              <a:t>revenir</a:t>
            </a:r>
            <a:r>
              <a:rPr lang="en-GB" sz="1600" b="1" dirty="0">
                <a:solidFill>
                  <a:srgbClr val="E87D1E"/>
                </a:solidFill>
                <a:latin typeface="Century Gothic" panose="020F0302020204030204"/>
              </a:rPr>
              <a:t>, </a:t>
            </a:r>
            <a:r>
              <a:rPr lang="en-GB" sz="1600" b="1" dirty="0" err="1">
                <a:solidFill>
                  <a:srgbClr val="E87D1E"/>
                </a:solidFill>
                <a:latin typeface="Century Gothic" panose="020F0302020204030204"/>
              </a:rPr>
              <a:t>appartenir</a:t>
            </a:r>
            <a:r>
              <a:rPr lang="en-GB" sz="1600" b="1" dirty="0">
                <a:solidFill>
                  <a:srgbClr val="E87D1E"/>
                </a:solidFill>
                <a:latin typeface="Century Gothic" panose="020F0302020204030204"/>
              </a:rPr>
              <a:t>, </a:t>
            </a:r>
            <a:r>
              <a:rPr lang="en-GB" sz="1600" b="1" dirty="0" err="1">
                <a:solidFill>
                  <a:srgbClr val="E87D1E"/>
                </a:solidFill>
                <a:latin typeface="Century Gothic" panose="020F0302020204030204"/>
              </a:rPr>
              <a:t>soutenir</a:t>
            </a:r>
            <a:r>
              <a:rPr lang="en-GB" sz="1600" b="1" dirty="0">
                <a:solidFill>
                  <a:srgbClr val="E87D1E"/>
                </a:solidFill>
                <a:latin typeface="Century Gothic" panose="020F0302020204030204"/>
              </a:rPr>
              <a:t>, </a:t>
            </a:r>
            <a:r>
              <a:rPr lang="en-GB" sz="1600" b="1" dirty="0" err="1">
                <a:solidFill>
                  <a:srgbClr val="E87D1E"/>
                </a:solidFill>
                <a:latin typeface="Century Gothic" panose="020F0302020204030204"/>
              </a:rPr>
              <a:t>contenir</a:t>
            </a:r>
            <a:r>
              <a:rPr lang="en-GB" sz="1600" dirty="0">
                <a:solidFill>
                  <a:srgbClr val="E87D1E"/>
                </a:solidFill>
                <a:latin typeface="Century Gothic" panose="020F0302020204030204"/>
              </a:rPr>
              <a:t>):</a:t>
            </a:r>
          </a:p>
        </p:txBody>
      </p:sp>
      <p:pic>
        <p:nvPicPr>
          <p:cNvPr id="27" name="Picture 26" descr="Graphical user interface&#10;&#10;Description automatically generated with medium confidence">
            <a:extLst>
              <a:ext uri="{FF2B5EF4-FFF2-40B4-BE49-F238E27FC236}">
                <a16:creationId xmlns:a16="http://schemas.microsoft.com/office/drawing/2014/main" id="{3714C389-F190-4141-9273-4506132C5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83" y="2900222"/>
            <a:ext cx="6116205" cy="1504832"/>
          </a:xfrm>
          <a:prstGeom prst="rect">
            <a:avLst/>
          </a:prstGeom>
        </p:spPr>
      </p:pic>
      <p:sp>
        <p:nvSpPr>
          <p:cNvPr id="28" name="TextBox 27">
            <a:extLst>
              <a:ext uri="{FF2B5EF4-FFF2-40B4-BE49-F238E27FC236}">
                <a16:creationId xmlns:a16="http://schemas.microsoft.com/office/drawing/2014/main" id="{2A79FB80-FF08-FF4F-B10B-C3BFC72C1409}"/>
              </a:ext>
            </a:extLst>
          </p:cNvPr>
          <p:cNvSpPr txBox="1"/>
          <p:nvPr/>
        </p:nvSpPr>
        <p:spPr>
          <a:xfrm>
            <a:off x="120845" y="4344014"/>
            <a:ext cx="6528880" cy="338554"/>
          </a:xfrm>
          <a:prstGeom prst="rect">
            <a:avLst/>
          </a:prstGeom>
          <a:noFill/>
        </p:spPr>
        <p:txBody>
          <a:bodyPr wrap="square">
            <a:spAutoFit/>
          </a:bodyPr>
          <a:lstStyle/>
          <a:p>
            <a:pPr lvl="0" defTabSz="914400">
              <a:defRPr/>
            </a:pPr>
            <a:r>
              <a:rPr lang="en-GB" sz="1600" dirty="0">
                <a:solidFill>
                  <a:srgbClr val="E87D1E"/>
                </a:solidFill>
                <a:latin typeface="Century Gothic" panose="020F0302020204030204"/>
              </a:rPr>
              <a:t>Verbs</a:t>
            </a:r>
            <a:r>
              <a:rPr lang="fr-FR" sz="1600" dirty="0">
                <a:solidFill>
                  <a:srgbClr val="E87D1E"/>
                </a:solidFill>
                <a:latin typeface="Century Gothic" panose="020F0302020204030204"/>
              </a:rPr>
              <a:t> </a:t>
            </a:r>
            <a:r>
              <a:rPr lang="fr-FR" sz="1600" dirty="0" err="1">
                <a:solidFill>
                  <a:srgbClr val="E87D1E"/>
                </a:solidFill>
                <a:latin typeface="Century Gothic" panose="020F0302020204030204"/>
              </a:rPr>
              <a:t>like</a:t>
            </a:r>
            <a:r>
              <a:rPr lang="fr-FR" sz="1600" dirty="0">
                <a:solidFill>
                  <a:srgbClr val="E87D1E"/>
                </a:solidFill>
                <a:latin typeface="Century Gothic" panose="020F0302020204030204"/>
              </a:rPr>
              <a:t> </a:t>
            </a:r>
            <a:r>
              <a:rPr lang="fr-FR" sz="1600" b="1" dirty="0">
                <a:solidFill>
                  <a:srgbClr val="E87D1E"/>
                </a:solidFill>
                <a:latin typeface="Century Gothic" panose="020F0302020204030204"/>
              </a:rPr>
              <a:t>sortir </a:t>
            </a:r>
            <a:r>
              <a:rPr lang="fr-FR" sz="1600" dirty="0">
                <a:solidFill>
                  <a:srgbClr val="E87D1E"/>
                </a:solidFill>
                <a:latin typeface="Century Gothic" panose="020F0302020204030204"/>
              </a:rPr>
              <a:t>(</a:t>
            </a:r>
            <a:r>
              <a:rPr lang="fr-FR" sz="1600" b="1" dirty="0">
                <a:solidFill>
                  <a:srgbClr val="E87D1E"/>
                </a:solidFill>
                <a:latin typeface="Century Gothic" panose="020F0302020204030204"/>
              </a:rPr>
              <a:t>partir, dormir</a:t>
            </a:r>
            <a:r>
              <a:rPr lang="fr-FR" sz="1600" dirty="0">
                <a:solidFill>
                  <a:srgbClr val="E87D1E"/>
                </a:solidFill>
                <a:latin typeface="Century Gothic" panose="020F0302020204030204"/>
              </a:rPr>
              <a:t>):</a:t>
            </a:r>
          </a:p>
        </p:txBody>
      </p:sp>
      <p:pic>
        <p:nvPicPr>
          <p:cNvPr id="30" name="Picture 29" descr="Text&#10;&#10;Description automatically generated with low confidence">
            <a:extLst>
              <a:ext uri="{FF2B5EF4-FFF2-40B4-BE49-F238E27FC236}">
                <a16:creationId xmlns:a16="http://schemas.microsoft.com/office/drawing/2014/main" id="{84E7D73B-920E-2A4D-8F2E-96319AFDA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63" y="4723987"/>
            <a:ext cx="5720406" cy="1608663"/>
          </a:xfrm>
          <a:prstGeom prst="rect">
            <a:avLst/>
          </a:prstGeom>
        </p:spPr>
      </p:pic>
      <p:sp>
        <p:nvSpPr>
          <p:cNvPr id="31" name="TextBox 30">
            <a:extLst>
              <a:ext uri="{FF2B5EF4-FFF2-40B4-BE49-F238E27FC236}">
                <a16:creationId xmlns:a16="http://schemas.microsoft.com/office/drawing/2014/main" id="{D4866498-FD84-9D46-AFC9-E1B8D01FF7A9}"/>
              </a:ext>
            </a:extLst>
          </p:cNvPr>
          <p:cNvSpPr txBox="1"/>
          <p:nvPr/>
        </p:nvSpPr>
        <p:spPr>
          <a:xfrm>
            <a:off x="120845" y="6242774"/>
            <a:ext cx="6528880" cy="584775"/>
          </a:xfrm>
          <a:prstGeom prst="rect">
            <a:avLst/>
          </a:prstGeom>
          <a:noFill/>
        </p:spPr>
        <p:txBody>
          <a:bodyPr wrap="square">
            <a:spAutoFit/>
          </a:bodyPr>
          <a:lstStyle/>
          <a:p>
            <a:pPr lvl="0" defTabSz="914400">
              <a:defRPr/>
            </a:pPr>
            <a:r>
              <a:rPr lang="en-GB" sz="1600" dirty="0">
                <a:solidFill>
                  <a:srgbClr val="E87D1E"/>
                </a:solidFill>
                <a:latin typeface="Century Gothic" panose="020F0302020204030204"/>
              </a:rPr>
              <a:t>Verbs</a:t>
            </a:r>
            <a:r>
              <a:rPr lang="fr-FR" sz="1600" dirty="0">
                <a:solidFill>
                  <a:srgbClr val="E87D1E"/>
                </a:solidFill>
                <a:latin typeface="Century Gothic" panose="020F0302020204030204"/>
              </a:rPr>
              <a:t> </a:t>
            </a:r>
            <a:r>
              <a:rPr lang="fr-FR" sz="1600" dirty="0" err="1">
                <a:solidFill>
                  <a:srgbClr val="E87D1E"/>
                </a:solidFill>
                <a:latin typeface="Century Gothic" panose="020F0302020204030204"/>
              </a:rPr>
              <a:t>like</a:t>
            </a:r>
            <a:r>
              <a:rPr lang="fr-FR" sz="1600" dirty="0">
                <a:solidFill>
                  <a:srgbClr val="E87D1E"/>
                </a:solidFill>
                <a:latin typeface="Century Gothic" panose="020F0302020204030204"/>
              </a:rPr>
              <a:t> </a:t>
            </a:r>
            <a:r>
              <a:rPr lang="fr-FR" sz="1600" b="1" dirty="0">
                <a:solidFill>
                  <a:srgbClr val="E87D1E"/>
                </a:solidFill>
                <a:latin typeface="Century Gothic" panose="020F0302020204030204"/>
              </a:rPr>
              <a:t>entendre </a:t>
            </a:r>
            <a:r>
              <a:rPr lang="fr-FR" sz="1600" dirty="0">
                <a:solidFill>
                  <a:srgbClr val="E87D1E"/>
                </a:solidFill>
                <a:latin typeface="Century Gothic" panose="020F0302020204030204"/>
              </a:rPr>
              <a:t>(</a:t>
            </a:r>
            <a:r>
              <a:rPr lang="fr-FR" sz="1600" b="1" dirty="0">
                <a:solidFill>
                  <a:srgbClr val="E87D1E"/>
                </a:solidFill>
                <a:latin typeface="Century Gothic" panose="020F0302020204030204"/>
              </a:rPr>
              <a:t>attendre, répondre, perdre, dépendre, descendre, mettre, remettre</a:t>
            </a:r>
            <a:r>
              <a:rPr lang="fr-FR" sz="1600" dirty="0">
                <a:solidFill>
                  <a:srgbClr val="E87D1E"/>
                </a:solidFill>
                <a:latin typeface="Century Gothic" panose="020F0302020204030204"/>
              </a:rPr>
              <a:t>):</a:t>
            </a:r>
          </a:p>
        </p:txBody>
      </p:sp>
      <p:pic>
        <p:nvPicPr>
          <p:cNvPr id="33" name="Picture 32" descr="Text&#10;&#10;Description automatically generated with medium confidence">
            <a:extLst>
              <a:ext uri="{FF2B5EF4-FFF2-40B4-BE49-F238E27FC236}">
                <a16:creationId xmlns:a16="http://schemas.microsoft.com/office/drawing/2014/main" id="{393EEBC3-FA83-0547-839C-67CD9649E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611" y="6754043"/>
            <a:ext cx="6028777" cy="1485734"/>
          </a:xfrm>
          <a:prstGeom prst="rect">
            <a:avLst/>
          </a:prstGeom>
        </p:spPr>
      </p:pic>
      <p:pic>
        <p:nvPicPr>
          <p:cNvPr id="35" name="Picture 34" descr="A group of figurines on a shelf&#10;&#10;Description automatically generated with low confidence">
            <a:extLst>
              <a:ext uri="{FF2B5EF4-FFF2-40B4-BE49-F238E27FC236}">
                <a16:creationId xmlns:a16="http://schemas.microsoft.com/office/drawing/2014/main" id="{7C0E96E4-5B61-BE45-8583-D3CA409785D0}"/>
              </a:ext>
            </a:extLst>
          </p:cNvPr>
          <p:cNvPicPr>
            <a:picLocks noChangeAspect="1"/>
          </p:cNvPicPr>
          <p:nvPr/>
        </p:nvPicPr>
        <p:blipFill rotWithShape="1">
          <a:blip r:embed="rId6">
            <a:extLst>
              <a:ext uri="{28A0092B-C50C-407E-A947-70E740481C1C}">
                <a14:useLocalDpi xmlns:a14="http://schemas.microsoft.com/office/drawing/2010/main" val="0"/>
              </a:ext>
            </a:extLst>
          </a:blip>
          <a:srcRect l="7067" t="48569"/>
          <a:stretch/>
        </p:blipFill>
        <p:spPr>
          <a:xfrm>
            <a:off x="1212037" y="8287777"/>
            <a:ext cx="4229259" cy="856223"/>
          </a:xfrm>
          <a:prstGeom prst="rect">
            <a:avLst/>
          </a:prstGeom>
        </p:spPr>
      </p:pic>
    </p:spTree>
    <p:extLst>
      <p:ext uri="{BB962C8B-B14F-4D97-AF65-F5344CB8AC3E}">
        <p14:creationId xmlns:p14="http://schemas.microsoft.com/office/powerpoint/2010/main" val="3265044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C79A7B-673A-4A44-A9B4-B53FD3230774}"/>
              </a:ext>
            </a:extLst>
          </p:cNvPr>
          <p:cNvSpPr/>
          <p:nvPr/>
        </p:nvSpPr>
        <p:spPr>
          <a:xfrm>
            <a:off x="5037256" y="182562"/>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 name="Slide Number Placeholder 1">
            <a:extLst>
              <a:ext uri="{FF2B5EF4-FFF2-40B4-BE49-F238E27FC236}">
                <a16:creationId xmlns:a16="http://schemas.microsoft.com/office/drawing/2014/main" id="{7B16BF4D-2CF4-7549-9DC1-5B42A2A5A4D6}"/>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63</a:t>
            </a:r>
          </a:p>
        </p:txBody>
      </p:sp>
      <p:sp>
        <p:nvSpPr>
          <p:cNvPr id="5" name="Title 20">
            <a:extLst>
              <a:ext uri="{FF2B5EF4-FFF2-40B4-BE49-F238E27FC236}">
                <a16:creationId xmlns:a16="http://schemas.microsoft.com/office/drawing/2014/main" id="{7E4A6444-8591-9140-9EF9-906A8B41CBE3}"/>
              </a:ext>
            </a:extLst>
          </p:cNvPr>
          <p:cNvSpPr txBox="1">
            <a:spLocks noGrp="1"/>
          </p:cNvSpPr>
          <p:nvPr>
            <p:ph type="title" idx="4294967295"/>
          </p:nvPr>
        </p:nvSpPr>
        <p:spPr bwMode="auto">
          <a:xfrm>
            <a:off x="164560" y="178914"/>
            <a:ext cx="3775428" cy="43204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rPr>
              <a:t>Conjugation guide</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FDF7B791-B498-4240-9B88-F58738FD817D}"/>
              </a:ext>
            </a:extLst>
          </p:cNvPr>
          <p:cNvSpPr txBox="1"/>
          <p:nvPr/>
        </p:nvSpPr>
        <p:spPr>
          <a:xfrm>
            <a:off x="120845" y="743497"/>
            <a:ext cx="6925414" cy="338554"/>
          </a:xfrm>
          <a:prstGeom prst="rect">
            <a:avLst/>
          </a:prstGeom>
          <a:noFill/>
        </p:spPr>
        <p:txBody>
          <a:bodyPr wrap="square">
            <a:spAutoFit/>
          </a:bodyPr>
          <a:lstStyle/>
          <a:p>
            <a:pPr lvl="0" defTabSz="914400">
              <a:defRPr/>
            </a:pPr>
            <a:r>
              <a:rPr lang="en-GB" sz="1600" dirty="0">
                <a:solidFill>
                  <a:srgbClr val="E87D1E"/>
                </a:solidFill>
                <a:latin typeface="Century Gothic" panose="020F0302020204030204"/>
              </a:rPr>
              <a:t>Verbs </a:t>
            </a:r>
            <a:r>
              <a:rPr lang="fr-FR" sz="1600" dirty="0" err="1">
                <a:solidFill>
                  <a:srgbClr val="E87D1E"/>
                </a:solidFill>
                <a:latin typeface="Century Gothic" panose="020F0302020204030204"/>
              </a:rPr>
              <a:t>like</a:t>
            </a:r>
            <a:r>
              <a:rPr lang="fr-FR" sz="1600" dirty="0">
                <a:solidFill>
                  <a:srgbClr val="E87D1E"/>
                </a:solidFill>
                <a:latin typeface="Century Gothic" panose="020F0302020204030204"/>
              </a:rPr>
              <a:t> </a:t>
            </a:r>
            <a:r>
              <a:rPr lang="fr-FR" sz="1600" b="1" dirty="0">
                <a:solidFill>
                  <a:srgbClr val="E87D1E"/>
                </a:solidFill>
                <a:latin typeface="Century Gothic" panose="020F0302020204030204"/>
              </a:rPr>
              <a:t>lire </a:t>
            </a:r>
            <a:r>
              <a:rPr lang="fr-FR" sz="1600" dirty="0">
                <a:solidFill>
                  <a:srgbClr val="E87D1E"/>
                </a:solidFill>
                <a:latin typeface="Century Gothic" panose="020F0302020204030204"/>
              </a:rPr>
              <a:t>(</a:t>
            </a:r>
            <a:r>
              <a:rPr lang="fr-FR" sz="1600" b="1" dirty="0">
                <a:solidFill>
                  <a:srgbClr val="E87D1E"/>
                </a:solidFill>
                <a:latin typeface="Century Gothic" panose="020F0302020204030204"/>
              </a:rPr>
              <a:t>dire, conduire, interdire, construire, traduire</a:t>
            </a:r>
            <a:r>
              <a:rPr lang="fr-FR" sz="1600" dirty="0">
                <a:solidFill>
                  <a:srgbClr val="E87D1E"/>
                </a:solidFill>
                <a:latin typeface="Century Gothic" panose="020F0302020204030204"/>
              </a:rPr>
              <a:t>):</a:t>
            </a:r>
          </a:p>
        </p:txBody>
      </p:sp>
      <p:pic>
        <p:nvPicPr>
          <p:cNvPr id="8" name="Picture 7" descr="Text&#10;&#10;Description automatically generated with low confidence">
            <a:extLst>
              <a:ext uri="{FF2B5EF4-FFF2-40B4-BE49-F238E27FC236}">
                <a16:creationId xmlns:a16="http://schemas.microsoft.com/office/drawing/2014/main" id="{C7EE4C4C-4549-CB49-8572-6E48E5E07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4586"/>
            <a:ext cx="6858000" cy="1865024"/>
          </a:xfrm>
          <a:prstGeom prst="rect">
            <a:avLst/>
          </a:prstGeom>
        </p:spPr>
      </p:pic>
      <p:sp>
        <p:nvSpPr>
          <p:cNvPr id="9" name="TextBox 8">
            <a:extLst>
              <a:ext uri="{FF2B5EF4-FFF2-40B4-BE49-F238E27FC236}">
                <a16:creationId xmlns:a16="http://schemas.microsoft.com/office/drawing/2014/main" id="{08224600-387B-C54A-A206-F3D69293110C}"/>
              </a:ext>
            </a:extLst>
          </p:cNvPr>
          <p:cNvSpPr txBox="1"/>
          <p:nvPr/>
        </p:nvSpPr>
        <p:spPr>
          <a:xfrm>
            <a:off x="120845" y="3194784"/>
            <a:ext cx="6925414" cy="338554"/>
          </a:xfrm>
          <a:prstGeom prst="rect">
            <a:avLst/>
          </a:prstGeom>
          <a:noFill/>
        </p:spPr>
        <p:txBody>
          <a:bodyPr wrap="square">
            <a:spAutoFit/>
          </a:bodyPr>
          <a:lstStyle/>
          <a:p>
            <a:pPr lvl="0" defTabSz="914400">
              <a:defRPr/>
            </a:pPr>
            <a:r>
              <a:rPr lang="en-GB" sz="1600" dirty="0">
                <a:solidFill>
                  <a:srgbClr val="E87D1E"/>
                </a:solidFill>
                <a:latin typeface="Century Gothic" panose="020F0302020204030204"/>
              </a:rPr>
              <a:t>Verbs</a:t>
            </a:r>
            <a:r>
              <a:rPr lang="fr-FR" sz="1600" dirty="0">
                <a:solidFill>
                  <a:srgbClr val="E87D1E"/>
                </a:solidFill>
                <a:latin typeface="Century Gothic" panose="020F0302020204030204"/>
              </a:rPr>
              <a:t> </a:t>
            </a:r>
            <a:r>
              <a:rPr lang="fr-FR" sz="1600" dirty="0" err="1">
                <a:solidFill>
                  <a:srgbClr val="E87D1E"/>
                </a:solidFill>
                <a:latin typeface="Century Gothic" panose="020F0302020204030204"/>
              </a:rPr>
              <a:t>like</a:t>
            </a:r>
            <a:r>
              <a:rPr lang="fr-FR" sz="1600" dirty="0">
                <a:solidFill>
                  <a:srgbClr val="E87D1E"/>
                </a:solidFill>
                <a:latin typeface="Century Gothic" panose="020F0302020204030204"/>
              </a:rPr>
              <a:t> </a:t>
            </a:r>
            <a:r>
              <a:rPr lang="fr-FR" sz="1600" b="1" dirty="0">
                <a:solidFill>
                  <a:srgbClr val="E87D1E"/>
                </a:solidFill>
                <a:latin typeface="Century Gothic" panose="020F0302020204030204"/>
              </a:rPr>
              <a:t>écrire </a:t>
            </a:r>
            <a:r>
              <a:rPr lang="fr-FR" sz="1600" dirty="0">
                <a:solidFill>
                  <a:srgbClr val="E87D1E"/>
                </a:solidFill>
                <a:latin typeface="Century Gothic" panose="020F0302020204030204"/>
              </a:rPr>
              <a:t>(</a:t>
            </a:r>
            <a:r>
              <a:rPr lang="fr-FR" sz="1600" b="1" dirty="0">
                <a:solidFill>
                  <a:srgbClr val="E87D1E"/>
                </a:solidFill>
                <a:latin typeface="Century Gothic" panose="020F0302020204030204"/>
              </a:rPr>
              <a:t>inscrire, décrire</a:t>
            </a:r>
            <a:r>
              <a:rPr lang="fr-FR" sz="1600" dirty="0">
                <a:solidFill>
                  <a:srgbClr val="E87D1E"/>
                </a:solidFill>
                <a:latin typeface="Century Gothic" panose="020F0302020204030204"/>
              </a:rPr>
              <a:t>):</a:t>
            </a:r>
          </a:p>
        </p:txBody>
      </p:sp>
      <p:pic>
        <p:nvPicPr>
          <p:cNvPr id="11" name="Picture 10" descr="Graphical user interface, text&#10;&#10;Description automatically generated with medium confidence">
            <a:extLst>
              <a:ext uri="{FF2B5EF4-FFF2-40B4-BE49-F238E27FC236}">
                <a16:creationId xmlns:a16="http://schemas.microsoft.com/office/drawing/2014/main" id="{9F69E3C7-2B4B-9140-A858-0CEAC366F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0401"/>
            <a:ext cx="6858000" cy="1863197"/>
          </a:xfrm>
          <a:prstGeom prst="rect">
            <a:avLst/>
          </a:prstGeom>
        </p:spPr>
      </p:pic>
      <p:sp>
        <p:nvSpPr>
          <p:cNvPr id="12" name="TextBox 11">
            <a:extLst>
              <a:ext uri="{FF2B5EF4-FFF2-40B4-BE49-F238E27FC236}">
                <a16:creationId xmlns:a16="http://schemas.microsoft.com/office/drawing/2014/main" id="{DA32E964-309B-1641-9DAC-5C00515496D9}"/>
              </a:ext>
            </a:extLst>
          </p:cNvPr>
          <p:cNvSpPr txBox="1"/>
          <p:nvPr/>
        </p:nvSpPr>
        <p:spPr>
          <a:xfrm>
            <a:off x="164560" y="5503598"/>
            <a:ext cx="6925414" cy="584775"/>
          </a:xfrm>
          <a:prstGeom prst="rect">
            <a:avLst/>
          </a:prstGeom>
          <a:noFill/>
        </p:spPr>
        <p:txBody>
          <a:bodyPr wrap="square">
            <a:spAutoFit/>
          </a:bodyPr>
          <a:lstStyle/>
          <a:p>
            <a:pPr lvl="0" defTabSz="914400">
              <a:defRPr/>
            </a:pPr>
            <a:r>
              <a:rPr lang="en-GB" sz="1600" dirty="0">
                <a:solidFill>
                  <a:srgbClr val="E87D1E"/>
                </a:solidFill>
                <a:latin typeface="Century Gothic" panose="020F0302020204030204"/>
              </a:rPr>
              <a:t>Verbs like </a:t>
            </a:r>
            <a:r>
              <a:rPr lang="fr-FR" sz="1600" b="1" dirty="0">
                <a:solidFill>
                  <a:srgbClr val="E87D1E"/>
                </a:solidFill>
                <a:latin typeface="Century Gothic" panose="020F0302020204030204"/>
              </a:rPr>
              <a:t>choisir </a:t>
            </a:r>
            <a:r>
              <a:rPr lang="fr-FR" sz="1600" dirty="0">
                <a:solidFill>
                  <a:srgbClr val="E87D1E"/>
                </a:solidFill>
                <a:latin typeface="Century Gothic" panose="020F0302020204030204"/>
              </a:rPr>
              <a:t>(</a:t>
            </a:r>
            <a:r>
              <a:rPr lang="fr-FR" sz="1600" b="1" dirty="0">
                <a:solidFill>
                  <a:srgbClr val="E87D1E"/>
                </a:solidFill>
                <a:latin typeface="Century Gothic" panose="020F0302020204030204"/>
              </a:rPr>
              <a:t>réussir, finir, remplir, définir, réagir, réfléchir, nourrir</a:t>
            </a:r>
            <a:r>
              <a:rPr lang="fr-FR" sz="1600" dirty="0">
                <a:solidFill>
                  <a:srgbClr val="E87D1E"/>
                </a:solidFill>
                <a:latin typeface="Century Gothic" panose="020F0302020204030204"/>
              </a:rPr>
              <a:t>):</a:t>
            </a:r>
          </a:p>
        </p:txBody>
      </p:sp>
      <p:pic>
        <p:nvPicPr>
          <p:cNvPr id="14" name="Picture 13" descr="Graphical user interface&#10;&#10;Description automatically generated with low confidence">
            <a:extLst>
              <a:ext uri="{FF2B5EF4-FFF2-40B4-BE49-F238E27FC236}">
                <a16:creationId xmlns:a16="http://schemas.microsoft.com/office/drawing/2014/main" id="{7DEACF54-3D0F-FD4A-9C43-CD5E92942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19393"/>
            <a:ext cx="6858000" cy="1732547"/>
          </a:xfrm>
          <a:prstGeom prst="rect">
            <a:avLst/>
          </a:prstGeom>
        </p:spPr>
      </p:pic>
      <p:pic>
        <p:nvPicPr>
          <p:cNvPr id="15" name="Picture 14" descr="A group of toy figurines&#10;&#10;Description automatically generated with medium confidence">
            <a:extLst>
              <a:ext uri="{FF2B5EF4-FFF2-40B4-BE49-F238E27FC236}">
                <a16:creationId xmlns:a16="http://schemas.microsoft.com/office/drawing/2014/main" id="{87AF7A9C-15C4-8B4C-8099-4B67F17BA2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286" y="7557719"/>
            <a:ext cx="3371134" cy="1685568"/>
          </a:xfrm>
          <a:prstGeom prst="rect">
            <a:avLst/>
          </a:prstGeom>
        </p:spPr>
      </p:pic>
    </p:spTree>
    <p:extLst>
      <p:ext uri="{BB962C8B-B14F-4D97-AF65-F5344CB8AC3E}">
        <p14:creationId xmlns:p14="http://schemas.microsoft.com/office/powerpoint/2010/main" val="4015099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1D2C15-B742-FD4B-940C-DA953CD88E7B}"/>
              </a:ext>
            </a:extLst>
          </p:cNvPr>
          <p:cNvSpPr/>
          <p:nvPr/>
        </p:nvSpPr>
        <p:spPr>
          <a:xfrm>
            <a:off x="5037256" y="182562"/>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4" name="Slide Number Placeholder 1">
            <a:extLst>
              <a:ext uri="{FF2B5EF4-FFF2-40B4-BE49-F238E27FC236}">
                <a16:creationId xmlns:a16="http://schemas.microsoft.com/office/drawing/2014/main" id="{EE5076DE-F00E-EB45-88F2-6711F8CD4361}"/>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64</a:t>
            </a:r>
          </a:p>
        </p:txBody>
      </p:sp>
      <p:sp>
        <p:nvSpPr>
          <p:cNvPr id="7" name="Title 20">
            <a:extLst>
              <a:ext uri="{FF2B5EF4-FFF2-40B4-BE49-F238E27FC236}">
                <a16:creationId xmlns:a16="http://schemas.microsoft.com/office/drawing/2014/main" id="{9742A933-46C4-6C44-A351-8613E35983C1}"/>
              </a:ext>
            </a:extLst>
          </p:cNvPr>
          <p:cNvSpPr txBox="1">
            <a:spLocks noGrp="1"/>
          </p:cNvSpPr>
          <p:nvPr>
            <p:ph type="title" idx="4294967295"/>
          </p:nvPr>
        </p:nvSpPr>
        <p:spPr bwMode="auto">
          <a:xfrm>
            <a:off x="164560" y="178914"/>
            <a:ext cx="3775428" cy="43204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rPr>
              <a:t>Perfect and imperfect tenses</a:t>
            </a:r>
            <a:endParaRPr kumimoji="0" lang="fr-FR" sz="4400" b="0" i="0" u="none" strike="noStrike" kern="0" cap="none" spc="0" normalizeH="0" baseline="0" noProof="0" dirty="0">
              <a:ln>
                <a:noFill/>
              </a:ln>
              <a:solidFill>
                <a:srgbClr val="000000"/>
              </a:solidFill>
              <a:effectLst/>
              <a:uLnTx/>
              <a:uFillTx/>
              <a:latin typeface="Century Gothic" panose="020B0502020202020204" pitchFamily="34" charset="0"/>
              <a:ea typeface="+mj-ea"/>
              <a:cs typeface="+mj-cs"/>
            </a:endParaRPr>
          </a:p>
        </p:txBody>
      </p:sp>
      <p:sp>
        <p:nvSpPr>
          <p:cNvPr id="8" name="Google Shape;358;p8">
            <a:extLst>
              <a:ext uri="{FF2B5EF4-FFF2-40B4-BE49-F238E27FC236}">
                <a16:creationId xmlns:a16="http://schemas.microsoft.com/office/drawing/2014/main" id="{C5E1EAEC-457A-7E46-9382-2E20F2947B69}"/>
              </a:ext>
            </a:extLst>
          </p:cNvPr>
          <p:cNvSpPr txBox="1"/>
          <p:nvPr/>
        </p:nvSpPr>
        <p:spPr>
          <a:xfrm>
            <a:off x="26736" y="804933"/>
            <a:ext cx="6666703" cy="584735"/>
          </a:xfrm>
          <a:prstGeom prst="rect">
            <a:avLst/>
          </a:prstGeom>
          <a:noFill/>
          <a:ln>
            <a:noFill/>
          </a:ln>
        </p:spPr>
        <p:txBody>
          <a:bodyPr spcFirstLastPara="1" wrap="square" lIns="91425" tIns="45700" rIns="91425" bIns="45700" anchor="t" anchorCtr="0">
            <a:spAutoFit/>
          </a:bodyPr>
          <a:lstStyle/>
          <a:p>
            <a:pPr lvl="0">
              <a:buClr>
                <a:srgbClr val="1F3864"/>
              </a:buClr>
              <a:buSzPts val="2400"/>
              <a:defRPr/>
            </a:pPr>
            <a:r>
              <a:rPr lang="en-US" sz="1600" kern="0" dirty="0">
                <a:latin typeface="Century Gothic" panose="020B0502020202020204" pitchFamily="34" charset="0"/>
                <a:ea typeface="Century Gothic"/>
                <a:cs typeface="Century Gothic"/>
                <a:sym typeface="Century Gothic"/>
              </a:rPr>
              <a:t>Remember, you need </a:t>
            </a:r>
            <a:r>
              <a:rPr lang="en-US" sz="1600" b="1" kern="0" dirty="0">
                <a:latin typeface="Century Gothic" panose="020B0502020202020204" pitchFamily="34" charset="0"/>
                <a:ea typeface="Century Gothic"/>
                <a:cs typeface="Century Gothic"/>
                <a:sym typeface="Century Gothic"/>
              </a:rPr>
              <a:t>present tense of </a:t>
            </a:r>
            <a:r>
              <a:rPr lang="fr-FR" sz="1600" b="1" kern="0" dirty="0">
                <a:latin typeface="Century Gothic" panose="020B0502020202020204" pitchFamily="34" charset="0"/>
                <a:ea typeface="Century Gothic"/>
                <a:cs typeface="Century Gothic"/>
                <a:sym typeface="Century Gothic"/>
              </a:rPr>
              <a:t>avoir</a:t>
            </a:r>
            <a:r>
              <a:rPr lang="en-US" sz="1600" b="1" kern="0" dirty="0">
                <a:latin typeface="Century Gothic" panose="020B0502020202020204" pitchFamily="34" charset="0"/>
                <a:ea typeface="Century Gothic"/>
                <a:cs typeface="Century Gothic"/>
                <a:sym typeface="Century Gothic"/>
              </a:rPr>
              <a:t> + past participle </a:t>
            </a:r>
            <a:r>
              <a:rPr lang="en-US" sz="1600" kern="0" dirty="0">
                <a:latin typeface="Century Gothic" panose="020B0502020202020204" pitchFamily="34" charset="0"/>
                <a:ea typeface="Century Gothic"/>
                <a:cs typeface="Century Gothic"/>
                <a:sym typeface="Century Gothic"/>
              </a:rPr>
              <a:t>to form the perfect tense</a:t>
            </a:r>
            <a:r>
              <a:rPr lang="en-US" sz="1600" b="1" kern="0" dirty="0">
                <a:latin typeface="Century Gothic" panose="020B0502020202020204" pitchFamily="34" charset="0"/>
                <a:ea typeface="Century Gothic"/>
                <a:cs typeface="Century Gothic"/>
                <a:sym typeface="Century Gothic"/>
              </a:rPr>
              <a:t>:</a:t>
            </a:r>
            <a:endParaRPr kumimoji="0" sz="16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9" name="Google Shape;359;p8">
            <a:extLst>
              <a:ext uri="{FF2B5EF4-FFF2-40B4-BE49-F238E27FC236}">
                <a16:creationId xmlns:a16="http://schemas.microsoft.com/office/drawing/2014/main" id="{E4DDB5DD-DEAD-9E43-8146-104F74018D98}"/>
              </a:ext>
            </a:extLst>
          </p:cNvPr>
          <p:cNvSpPr txBox="1"/>
          <p:nvPr/>
        </p:nvSpPr>
        <p:spPr>
          <a:xfrm>
            <a:off x="78550" y="1959773"/>
            <a:ext cx="6022972"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1600" b="1"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rPr>
              <a:t>past participles:</a:t>
            </a:r>
            <a:endParaRPr kumimoji="0" sz="16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10" name="Google Shape;360;p8">
            <a:extLst>
              <a:ext uri="{FF2B5EF4-FFF2-40B4-BE49-F238E27FC236}">
                <a16:creationId xmlns:a16="http://schemas.microsoft.com/office/drawing/2014/main" id="{9B541BD9-F4FD-EB40-A817-8CB276D9F45B}"/>
              </a:ext>
            </a:extLst>
          </p:cNvPr>
          <p:cNvSpPr txBox="1"/>
          <p:nvPr/>
        </p:nvSpPr>
        <p:spPr>
          <a:xfrm>
            <a:off x="1709056" y="1966358"/>
            <a:ext cx="2442465"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1600" b="1"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rPr>
              <a:t>-ER </a:t>
            </a:r>
            <a:r>
              <a:rPr kumimoji="0" lang="en-US" sz="16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rPr>
              <a:t>verbs: </a:t>
            </a:r>
            <a:r>
              <a:rPr kumimoji="0" lang="en-US" sz="1600" b="1"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rPr>
              <a:t>stem + </a:t>
            </a:r>
            <a:r>
              <a:rPr kumimoji="0" lang="en-US" sz="1600" b="1" i="0" u="none" strike="noStrike" kern="0" cap="none" spc="0" normalizeH="0" baseline="0" noProof="0" dirty="0">
                <a:ln>
                  <a:noFill/>
                </a:ln>
                <a:solidFill>
                  <a:srgbClr val="E87D1E"/>
                </a:solidFill>
                <a:effectLst/>
                <a:uLnTx/>
                <a:uFillTx/>
                <a:latin typeface="Century Gothic" panose="020B0502020202020204" pitchFamily="34" charset="0"/>
                <a:ea typeface="Century Gothic"/>
                <a:cs typeface="Century Gothic"/>
                <a:sym typeface="Century Gothic"/>
              </a:rPr>
              <a:t>é</a:t>
            </a:r>
            <a:endParaRPr kumimoji="0" sz="1600" b="0" i="0" u="none" strike="noStrike" kern="0" cap="none" spc="0" normalizeH="0" baseline="0" noProof="0" dirty="0">
              <a:ln>
                <a:noFill/>
              </a:ln>
              <a:solidFill>
                <a:srgbClr val="E87D1E"/>
              </a:solidFill>
              <a:effectLst/>
              <a:uLnTx/>
              <a:uFillTx/>
              <a:latin typeface="Century Gothic" panose="020B0502020202020204" pitchFamily="34" charset="0"/>
              <a:cs typeface="Arial"/>
              <a:sym typeface="Arial"/>
            </a:endParaRPr>
          </a:p>
        </p:txBody>
      </p:sp>
      <p:sp>
        <p:nvSpPr>
          <p:cNvPr id="11" name="Google Shape;361;p8">
            <a:extLst>
              <a:ext uri="{FF2B5EF4-FFF2-40B4-BE49-F238E27FC236}">
                <a16:creationId xmlns:a16="http://schemas.microsoft.com/office/drawing/2014/main" id="{FF1C1D5D-92A4-AC40-BD7E-CF9B6613A20C}"/>
              </a:ext>
            </a:extLst>
          </p:cNvPr>
          <p:cNvSpPr txBox="1"/>
          <p:nvPr/>
        </p:nvSpPr>
        <p:spPr>
          <a:xfrm>
            <a:off x="3616938" y="1959487"/>
            <a:ext cx="1199673"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rPr>
              <a:t>e.g. visiter</a:t>
            </a:r>
          </a:p>
        </p:txBody>
      </p:sp>
      <p:sp>
        <p:nvSpPr>
          <p:cNvPr id="12" name="Google Shape;362;p8">
            <a:extLst>
              <a:ext uri="{FF2B5EF4-FFF2-40B4-BE49-F238E27FC236}">
                <a16:creationId xmlns:a16="http://schemas.microsoft.com/office/drawing/2014/main" id="{7A7F30FE-7880-034C-A3FF-AD18C0D35E14}"/>
              </a:ext>
            </a:extLst>
          </p:cNvPr>
          <p:cNvSpPr txBox="1"/>
          <p:nvPr/>
        </p:nvSpPr>
        <p:spPr>
          <a:xfrm>
            <a:off x="4681976" y="1959387"/>
            <a:ext cx="2097474"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1"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rPr>
              <a:t>→ </a:t>
            </a:r>
            <a:r>
              <a:rPr lang="fr-FR" sz="1600" i="1" kern="0" dirty="0">
                <a:latin typeface="Century Gothic" panose="020B0502020202020204" pitchFamily="34" charset="0"/>
                <a:ea typeface="Century Gothic"/>
                <a:cs typeface="Century Gothic"/>
                <a:sym typeface="Century Gothic"/>
              </a:rPr>
              <a:t>J’ai </a:t>
            </a:r>
            <a:r>
              <a:rPr kumimoji="0" lang="fr-FR" sz="1600" b="0" i="1"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rPr>
              <a:t>visit</a:t>
            </a:r>
            <a:r>
              <a:rPr kumimoji="0" lang="fr-FR" sz="1600" b="1" i="1" u="none" strike="noStrike" kern="0" cap="none" spc="0" normalizeH="0" baseline="0" noProof="0" dirty="0">
                <a:ln>
                  <a:noFill/>
                </a:ln>
                <a:solidFill>
                  <a:srgbClr val="E87D1E"/>
                </a:solidFill>
                <a:effectLst/>
                <a:uLnTx/>
                <a:uFillTx/>
                <a:latin typeface="Century Gothic" panose="020B0502020202020204" pitchFamily="34" charset="0"/>
                <a:ea typeface="Century Gothic"/>
                <a:cs typeface="Century Gothic"/>
                <a:sym typeface="Century Gothic"/>
              </a:rPr>
              <a:t>é</a:t>
            </a:r>
          </a:p>
        </p:txBody>
      </p:sp>
      <p:sp>
        <p:nvSpPr>
          <p:cNvPr id="13" name="Google Shape;375;p8">
            <a:extLst>
              <a:ext uri="{FF2B5EF4-FFF2-40B4-BE49-F238E27FC236}">
                <a16:creationId xmlns:a16="http://schemas.microsoft.com/office/drawing/2014/main" id="{FADE18AA-7EF9-5240-BF23-27DDFF3D3069}"/>
              </a:ext>
            </a:extLst>
          </p:cNvPr>
          <p:cNvSpPr txBox="1"/>
          <p:nvPr/>
        </p:nvSpPr>
        <p:spPr>
          <a:xfrm>
            <a:off x="79190" y="1358781"/>
            <a:ext cx="9288928"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1"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rPr>
              <a:t>avoir	</a:t>
            </a:r>
            <a:r>
              <a:rPr kumimoji="0" lang="fr-FR" sz="16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rPr>
              <a:t>j’ai		tu as		il/elle/on a</a:t>
            </a:r>
            <a:endParaRPr kumimoji="0" lang="fr-FR" sz="1600" b="0" i="0" u="none" strike="noStrike" kern="0" cap="none" spc="0" normalizeH="0" baseline="0" noProof="0" dirty="0">
              <a:ln>
                <a:noFill/>
              </a:ln>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16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rPr>
              <a:t>	nous avons	vous avez	ils/elles ont</a:t>
            </a:r>
          </a:p>
        </p:txBody>
      </p:sp>
      <p:sp>
        <p:nvSpPr>
          <p:cNvPr id="14" name="Google Shape;362;p8">
            <a:extLst>
              <a:ext uri="{FF2B5EF4-FFF2-40B4-BE49-F238E27FC236}">
                <a16:creationId xmlns:a16="http://schemas.microsoft.com/office/drawing/2014/main" id="{7BA96642-F4F0-CD4E-8E4C-F45C2994B3DA}"/>
              </a:ext>
            </a:extLst>
          </p:cNvPr>
          <p:cNvSpPr txBox="1"/>
          <p:nvPr/>
        </p:nvSpPr>
        <p:spPr>
          <a:xfrm>
            <a:off x="5984100" y="1953263"/>
            <a:ext cx="1083065"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dirty="0">
                <a:ln>
                  <a:noFill/>
                </a:ln>
                <a:solidFill>
                  <a:srgbClr val="E87D1E"/>
                </a:solidFill>
                <a:effectLst/>
                <a:uLnTx/>
                <a:uFillTx/>
                <a:latin typeface="Century Gothic" panose="020B0502020202020204" pitchFamily="34" charset="0"/>
                <a:ea typeface="Century Gothic"/>
                <a:cs typeface="Century Gothic"/>
                <a:sym typeface="Century Gothic"/>
              </a:rPr>
              <a:t>I visited</a:t>
            </a:r>
            <a:endParaRPr kumimoji="0" lang="fr-FR" sz="1600" b="1" i="0" u="none" strike="noStrike" kern="0" cap="none" spc="0" normalizeH="0" baseline="0" noProof="0" dirty="0">
              <a:ln>
                <a:noFill/>
              </a:ln>
              <a:solidFill>
                <a:srgbClr val="E87D1E"/>
              </a:solidFill>
              <a:effectLst/>
              <a:uLnTx/>
              <a:uFillTx/>
              <a:latin typeface="Century Gothic" panose="020B0502020202020204" pitchFamily="34" charset="0"/>
              <a:ea typeface="Century Gothic"/>
              <a:cs typeface="Century Gothic"/>
              <a:sym typeface="Century Gothic"/>
            </a:endParaRPr>
          </a:p>
        </p:txBody>
      </p:sp>
      <p:sp>
        <p:nvSpPr>
          <p:cNvPr id="15" name="TextBox 14">
            <a:extLst>
              <a:ext uri="{FF2B5EF4-FFF2-40B4-BE49-F238E27FC236}">
                <a16:creationId xmlns:a16="http://schemas.microsoft.com/office/drawing/2014/main" id="{C9CCCFC4-CED1-2646-9DF1-23F00AB75CC1}"/>
              </a:ext>
            </a:extLst>
          </p:cNvPr>
          <p:cNvSpPr txBox="1"/>
          <p:nvPr/>
        </p:nvSpPr>
        <p:spPr>
          <a:xfrm>
            <a:off x="71975" y="3127184"/>
            <a:ext cx="70411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rPr>
              <a:t>You also know</a:t>
            </a:r>
            <a:r>
              <a:rPr kumimoji="0" lang="en-GB" sz="1600" b="0" i="0" u="none" strike="noStrike" kern="1200" cap="none" spc="0" normalizeH="0" noProof="0" dirty="0">
                <a:ln>
                  <a:noFill/>
                </a:ln>
                <a:effectLst/>
                <a:uLnTx/>
                <a:uFillTx/>
                <a:latin typeface="Century Gothic" panose="020B0502020202020204" pitchFamily="34" charset="0"/>
              </a:rPr>
              <a:t> how to form the imperfect tense:</a:t>
            </a:r>
            <a:endParaRPr kumimoji="0" lang="en-US" sz="1600" b="0" i="0" u="none" strike="noStrike" kern="1200" cap="none" spc="0" normalizeH="0" baseline="0" noProof="0" dirty="0">
              <a:ln>
                <a:noFill/>
              </a:ln>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DBE47EC7-2481-E649-B20A-8C0986964933}"/>
              </a:ext>
            </a:extLst>
          </p:cNvPr>
          <p:cNvSpPr txBox="1"/>
          <p:nvPr/>
        </p:nvSpPr>
        <p:spPr>
          <a:xfrm>
            <a:off x="23698" y="3444462"/>
            <a:ext cx="6893601" cy="338554"/>
          </a:xfrm>
          <a:prstGeom prst="rect">
            <a:avLst/>
          </a:prstGeom>
          <a:noFill/>
        </p:spPr>
        <p:txBody>
          <a:bodyPr wrap="square" rtlCol="0">
            <a:spAutoFit/>
          </a:bodyPr>
          <a:lstStyle/>
          <a:p>
            <a:pPr lvl="0">
              <a:defRPr/>
            </a:pPr>
            <a:r>
              <a:rPr kumimoji="0" lang="en-GB" sz="1600" b="1" i="0" u="none" strike="noStrike" kern="1200" cap="none" spc="0" normalizeH="0" baseline="0" noProof="0" dirty="0">
                <a:ln>
                  <a:noFill/>
                </a:ln>
                <a:effectLst/>
                <a:uLnTx/>
                <a:uFillTx/>
                <a:latin typeface="Century Gothic" panose="020B0502020202020204" pitchFamily="34" charset="0"/>
              </a:rPr>
              <a:t>Stem of present tense ‘nous’ form </a:t>
            </a:r>
            <a:r>
              <a:rPr kumimoji="0" lang="en-GB" sz="1600" b="1" i="1" u="none" strike="noStrike" kern="1200" cap="none" spc="0" normalizeH="0" baseline="0" noProof="0" dirty="0">
                <a:ln>
                  <a:noFill/>
                </a:ln>
                <a:effectLst/>
                <a:uLnTx/>
                <a:uFillTx/>
                <a:latin typeface="Century Gothic" panose="020B0502020202020204" pitchFamily="34" charset="0"/>
              </a:rPr>
              <a:t>+ -</a:t>
            </a:r>
            <a:r>
              <a:rPr kumimoji="0" lang="en-GB" sz="1600" b="1" i="1" u="none" strike="noStrike" kern="1200" cap="none" spc="0" normalizeH="0" baseline="0" noProof="0" dirty="0">
                <a:ln>
                  <a:noFill/>
                </a:ln>
                <a:solidFill>
                  <a:srgbClr val="E87D1E"/>
                </a:solidFill>
                <a:effectLst/>
                <a:uLnTx/>
                <a:uFillTx/>
                <a:latin typeface="Century Gothic" panose="020B0502020202020204" pitchFamily="34" charset="0"/>
              </a:rPr>
              <a:t>ais</a:t>
            </a:r>
            <a:r>
              <a:rPr kumimoji="0" lang="en-GB" sz="1600" b="1" i="1" u="none" strike="noStrike" kern="1200" cap="none" spc="0" normalizeH="0" baseline="0" noProof="0" dirty="0">
                <a:ln>
                  <a:noFill/>
                </a:ln>
                <a:effectLst/>
                <a:uLnTx/>
                <a:uFillTx/>
                <a:latin typeface="Century Gothic" panose="020B0502020202020204" pitchFamily="34" charset="0"/>
              </a:rPr>
              <a:t> </a:t>
            </a:r>
            <a:r>
              <a:rPr kumimoji="0" lang="en-GB" sz="1600" b="1" u="none" strike="noStrike" kern="1200" cap="none" spc="0" normalizeH="0" baseline="0" noProof="0" dirty="0">
                <a:ln>
                  <a:noFill/>
                </a:ln>
                <a:effectLst/>
                <a:uLnTx/>
                <a:uFillTx/>
                <a:latin typeface="Century Gothic" panose="020B0502020202020204" pitchFamily="34" charset="0"/>
              </a:rPr>
              <a:t>(je</a:t>
            </a:r>
            <a:r>
              <a:rPr kumimoji="0" lang="en-GB" sz="1600" b="1" u="none" strike="noStrike" kern="1200" cap="none" spc="0" normalizeH="0" noProof="0" dirty="0">
                <a:ln>
                  <a:noFill/>
                </a:ln>
                <a:effectLst/>
                <a:uLnTx/>
                <a:uFillTx/>
                <a:latin typeface="Century Gothic" panose="020B0502020202020204" pitchFamily="34" charset="0"/>
              </a:rPr>
              <a:t> form) or </a:t>
            </a:r>
            <a:r>
              <a:rPr lang="en-GB" sz="1600" b="1" i="1" dirty="0">
                <a:latin typeface="Century Gothic" panose="020B0502020202020204" pitchFamily="34" charset="0"/>
              </a:rPr>
              <a:t>+ -</a:t>
            </a:r>
            <a:r>
              <a:rPr lang="en-GB" sz="1600" b="1" i="1" dirty="0">
                <a:solidFill>
                  <a:srgbClr val="E87D1E"/>
                </a:solidFill>
                <a:latin typeface="Century Gothic" panose="020B0502020202020204" pitchFamily="34" charset="0"/>
              </a:rPr>
              <a:t>ait</a:t>
            </a:r>
            <a:r>
              <a:rPr kumimoji="0" lang="en-GB" sz="1600" b="1" i="1" u="none" strike="noStrike" kern="1200" cap="none" spc="0" normalizeH="0" noProof="0" dirty="0">
                <a:ln>
                  <a:noFill/>
                </a:ln>
                <a:solidFill>
                  <a:srgbClr val="E87D1E"/>
                </a:solidFill>
                <a:effectLst/>
                <a:uLnTx/>
                <a:uFillTx/>
                <a:latin typeface="Century Gothic" panose="020B0502020202020204" pitchFamily="34" charset="0"/>
              </a:rPr>
              <a:t> </a:t>
            </a:r>
            <a:r>
              <a:rPr kumimoji="0" lang="en-GB" sz="1600" b="1" u="none" strike="noStrike" kern="1200" cap="none" spc="0" normalizeH="0" noProof="0" dirty="0">
                <a:ln>
                  <a:noFill/>
                </a:ln>
                <a:effectLst/>
                <a:uLnTx/>
                <a:uFillTx/>
                <a:latin typeface="Century Gothic" panose="020B0502020202020204" pitchFamily="34" charset="0"/>
              </a:rPr>
              <a:t>(il/</a:t>
            </a:r>
            <a:r>
              <a:rPr kumimoji="0" lang="en-GB" sz="1600" b="1" u="none" strike="noStrike" kern="1200" cap="none" spc="0" normalizeH="0" noProof="0" dirty="0" err="1">
                <a:ln>
                  <a:noFill/>
                </a:ln>
                <a:effectLst/>
                <a:uLnTx/>
                <a:uFillTx/>
                <a:latin typeface="Century Gothic" panose="020B0502020202020204" pitchFamily="34" charset="0"/>
              </a:rPr>
              <a:t>elle</a:t>
            </a:r>
            <a:r>
              <a:rPr kumimoji="0" lang="en-GB" sz="1600" b="1" u="none" strike="noStrike" kern="1200" cap="none" spc="0" normalizeH="0" noProof="0" dirty="0">
                <a:ln>
                  <a:noFill/>
                </a:ln>
                <a:effectLst/>
                <a:uLnTx/>
                <a:uFillTx/>
                <a:latin typeface="Century Gothic" panose="020B0502020202020204" pitchFamily="34" charset="0"/>
              </a:rPr>
              <a:t>/on)</a:t>
            </a:r>
            <a:endParaRPr kumimoji="0" lang="en-US" sz="1600" b="1" u="none" strike="noStrike" kern="1200" cap="none" spc="0" normalizeH="0" baseline="0" noProof="0" dirty="0">
              <a:ln>
                <a:noFill/>
              </a:ln>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7569409C-8570-C84D-A3A3-7FD313DD77B0}"/>
              </a:ext>
            </a:extLst>
          </p:cNvPr>
          <p:cNvSpPr txBox="1"/>
          <p:nvPr/>
        </p:nvSpPr>
        <p:spPr>
          <a:xfrm>
            <a:off x="71975" y="3812600"/>
            <a:ext cx="29826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entury Gothic" panose="020B0502020202020204" pitchFamily="34" charset="0"/>
              </a:rPr>
              <a:t>e.g. regarder   → </a:t>
            </a:r>
            <a:r>
              <a:rPr kumimoji="0" lang="fr-FR" sz="1600" b="1" i="0" u="none" strike="noStrike" kern="1200" cap="none" spc="0" normalizeH="0" baseline="0" noProof="0" dirty="0">
                <a:ln>
                  <a:noFill/>
                </a:ln>
                <a:effectLst/>
                <a:uLnTx/>
                <a:uFillTx/>
                <a:latin typeface="Century Gothic" panose="020B0502020202020204" pitchFamily="34" charset="0"/>
              </a:rPr>
              <a:t>nous</a:t>
            </a:r>
            <a:endParaRPr kumimoji="0" lang="fr-FR" sz="1600" b="0" i="0" u="none" strike="noStrike" kern="1200" cap="none" spc="0" normalizeH="0" baseline="0" noProof="0" dirty="0">
              <a:ln>
                <a:noFill/>
              </a:ln>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2A4BB443-CA9F-F84B-9E1E-61487CC5C329}"/>
              </a:ext>
            </a:extLst>
          </p:cNvPr>
          <p:cNvSpPr txBox="1"/>
          <p:nvPr/>
        </p:nvSpPr>
        <p:spPr>
          <a:xfrm>
            <a:off x="2386381" y="3812600"/>
            <a:ext cx="1898914" cy="338554"/>
          </a:xfrm>
          <a:prstGeom prst="rect">
            <a:avLst/>
          </a:prstGeom>
          <a:noFill/>
        </p:spPr>
        <p:txBody>
          <a:bodyPr wrap="square" rtlCol="0">
            <a:spAutoFit/>
          </a:bodyPr>
          <a:lstStyle/>
          <a:p>
            <a:pPr lvl="0">
              <a:defRPr/>
            </a:pPr>
            <a:r>
              <a:rPr kumimoji="0" lang="fr-FR" sz="1600" b="0" i="0" u="none" strike="noStrike" kern="1200" cap="none" spc="0" normalizeH="0" baseline="0" noProof="0" dirty="0">
                <a:ln>
                  <a:noFill/>
                </a:ln>
                <a:effectLst/>
                <a:uLnTx/>
                <a:uFillTx/>
                <a:latin typeface="Century Gothic" panose="020B0502020202020204" pitchFamily="34" charset="0"/>
              </a:rPr>
              <a:t>regard</a:t>
            </a:r>
            <a:r>
              <a:rPr kumimoji="0" lang="fr-FR" sz="1600" b="1" i="0" u="none" strike="sngStrike" kern="1200" cap="none" spc="0" normalizeH="0" baseline="0" noProof="0" dirty="0">
                <a:ln>
                  <a:noFill/>
                </a:ln>
                <a:effectLst/>
                <a:uLnTx/>
                <a:uFillTx/>
                <a:latin typeface="Century Gothic" panose="020B0502020202020204" pitchFamily="34" charset="0"/>
              </a:rPr>
              <a:t>ons </a:t>
            </a:r>
            <a:r>
              <a:rPr lang="fr-FR" sz="1600" dirty="0">
                <a:latin typeface="Century Gothic" panose="020B0502020202020204" pitchFamily="34" charset="0"/>
              </a:rPr>
              <a:t>→</a:t>
            </a:r>
            <a:endParaRPr kumimoji="0" lang="fr-FR" sz="1600" b="1" i="0" u="none" strike="sngStrike" kern="1200" cap="none" spc="0" normalizeH="0" baseline="0" noProof="0" dirty="0">
              <a:ln>
                <a:noFill/>
              </a:ln>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3326C0D0-3559-D543-916B-1DB1648CAA44}"/>
              </a:ext>
            </a:extLst>
          </p:cNvPr>
          <p:cNvSpPr txBox="1"/>
          <p:nvPr/>
        </p:nvSpPr>
        <p:spPr>
          <a:xfrm>
            <a:off x="3754854" y="3802070"/>
            <a:ext cx="1898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effectLst/>
                <a:uLnTx/>
                <a:uFillTx/>
                <a:latin typeface="Century Gothic" panose="020B0502020202020204" pitchFamily="34" charset="0"/>
              </a:rPr>
              <a:t>je regard</a:t>
            </a:r>
            <a:r>
              <a:rPr kumimoji="0" lang="fr-FR" sz="1600" b="1" i="1" u="none" strike="noStrike" kern="1200" cap="none" spc="0" normalizeH="0" baseline="0" noProof="0" dirty="0">
                <a:ln>
                  <a:noFill/>
                </a:ln>
                <a:solidFill>
                  <a:srgbClr val="E87D1E"/>
                </a:solidFill>
                <a:effectLst/>
                <a:uLnTx/>
                <a:uFillTx/>
                <a:latin typeface="Century Gothic" panose="020B0502020202020204" pitchFamily="34" charset="0"/>
              </a:rPr>
              <a:t>ais</a:t>
            </a:r>
          </a:p>
        </p:txBody>
      </p:sp>
      <p:sp>
        <p:nvSpPr>
          <p:cNvPr id="20" name="TextBox 19">
            <a:extLst>
              <a:ext uri="{FF2B5EF4-FFF2-40B4-BE49-F238E27FC236}">
                <a16:creationId xmlns:a16="http://schemas.microsoft.com/office/drawing/2014/main" id="{EDE9DAD5-869A-5A4F-9D03-51D28CAE57F4}"/>
              </a:ext>
            </a:extLst>
          </p:cNvPr>
          <p:cNvSpPr txBox="1"/>
          <p:nvPr/>
        </p:nvSpPr>
        <p:spPr>
          <a:xfrm>
            <a:off x="374250" y="5652166"/>
            <a:ext cx="2132028" cy="338554"/>
          </a:xfrm>
          <a:prstGeom prst="rect">
            <a:avLst/>
          </a:prstGeom>
          <a:noFill/>
        </p:spPr>
        <p:txBody>
          <a:bodyPr wrap="square">
            <a:spAutoFit/>
          </a:bodyPr>
          <a:lstStyle/>
          <a:p>
            <a:r>
              <a:rPr kumimoji="0" lang="fr-FR" sz="1600" i="1" u="none" strike="noStrike" kern="1200" cap="none" spc="0" normalizeH="0" baseline="0" noProof="0" dirty="0">
                <a:ln>
                  <a:noFill/>
                </a:ln>
                <a:effectLst/>
                <a:uLnTx/>
                <a:uFillTx/>
                <a:latin typeface="Century Gothic" panose="020B0502020202020204" pitchFamily="34" charset="0"/>
              </a:rPr>
              <a:t>elle regard</a:t>
            </a:r>
            <a:r>
              <a:rPr kumimoji="0" lang="fr-FR" sz="1600" b="1" i="1" u="none" strike="noStrike" kern="1200" cap="none" spc="0" normalizeH="0" baseline="0" noProof="0" dirty="0">
                <a:ln>
                  <a:noFill/>
                </a:ln>
                <a:solidFill>
                  <a:srgbClr val="E87D1E"/>
                </a:solidFill>
                <a:effectLst/>
                <a:uLnTx/>
                <a:uFillTx/>
                <a:latin typeface="Century Gothic" panose="020B0502020202020204" pitchFamily="34" charset="0"/>
              </a:rPr>
              <a:t>ait</a:t>
            </a:r>
            <a:endParaRPr lang="en-GB" sz="1600" b="1" i="1" dirty="0">
              <a:solidFill>
                <a:srgbClr val="E87D1E"/>
              </a:solidFill>
              <a:latin typeface="Century Gothic" panose="020B0502020202020204" pitchFamily="34" charset="0"/>
            </a:endParaRPr>
          </a:p>
        </p:txBody>
      </p:sp>
      <p:sp>
        <p:nvSpPr>
          <p:cNvPr id="21" name="TextBox 20">
            <a:extLst>
              <a:ext uri="{FF2B5EF4-FFF2-40B4-BE49-F238E27FC236}">
                <a16:creationId xmlns:a16="http://schemas.microsoft.com/office/drawing/2014/main" id="{BB097E0D-F02B-3941-95D8-68D66ECBEDCB}"/>
              </a:ext>
            </a:extLst>
          </p:cNvPr>
          <p:cNvSpPr txBox="1"/>
          <p:nvPr/>
        </p:nvSpPr>
        <p:spPr>
          <a:xfrm>
            <a:off x="2493169" y="5629899"/>
            <a:ext cx="4581658" cy="338554"/>
          </a:xfrm>
          <a:prstGeom prst="rect">
            <a:avLst/>
          </a:prstGeom>
          <a:noFill/>
        </p:spPr>
        <p:txBody>
          <a:bodyPr wrap="square">
            <a:spAutoFit/>
          </a:bodyPr>
          <a:lstStyle/>
          <a:p>
            <a:r>
              <a:rPr kumimoji="0" lang="en-GB" sz="1600" b="1" i="0" u="none" strike="noStrike" kern="1200" cap="none" spc="0" normalizeH="0" baseline="0" dirty="0">
                <a:ln>
                  <a:noFill/>
                </a:ln>
                <a:solidFill>
                  <a:srgbClr val="E87D1E"/>
                </a:solidFill>
                <a:effectLst/>
                <a:uLnTx/>
                <a:uFillTx/>
                <a:latin typeface="Century Gothic" panose="020B0502020202020204" pitchFamily="34" charset="0"/>
              </a:rPr>
              <a:t>She used to watch</a:t>
            </a:r>
            <a:endParaRPr lang="en-GB" sz="1600" b="1" dirty="0">
              <a:solidFill>
                <a:srgbClr val="E87D1E"/>
              </a:solidFill>
              <a:latin typeface="Century Gothic" panose="020B0502020202020204" pitchFamily="34" charset="0"/>
            </a:endParaRPr>
          </a:p>
        </p:txBody>
      </p:sp>
      <p:sp>
        <p:nvSpPr>
          <p:cNvPr id="22" name="Speech Bubble: Rectangle with Corners Rounded 23">
            <a:extLst>
              <a:ext uri="{FF2B5EF4-FFF2-40B4-BE49-F238E27FC236}">
                <a16:creationId xmlns:a16="http://schemas.microsoft.com/office/drawing/2014/main" id="{F6DD1AD4-7380-EB4B-A97A-070EB9E85188}"/>
              </a:ext>
            </a:extLst>
          </p:cNvPr>
          <p:cNvSpPr/>
          <p:nvPr/>
        </p:nvSpPr>
        <p:spPr>
          <a:xfrm>
            <a:off x="135380" y="2420455"/>
            <a:ext cx="6558059" cy="605302"/>
          </a:xfrm>
          <a:prstGeom prst="wedgeRoundRectCallout">
            <a:avLst>
              <a:gd name="adj1" fmla="val 47014"/>
              <a:gd name="adj2" fmla="val -72259"/>
              <a:gd name="adj3" fmla="val 16667"/>
            </a:avLst>
          </a:prstGeom>
          <a:solidFill>
            <a:schemeClr val="accent1"/>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600" dirty="0">
                <a:solidFill>
                  <a:schemeClr val="tx1"/>
                </a:solidFill>
                <a:latin typeface="Century Gothic" panose="020B0502020202020204" pitchFamily="34" charset="0"/>
              </a:rPr>
              <a:t>We use the </a:t>
            </a:r>
            <a:r>
              <a:rPr lang="en-GB" sz="1600" b="1" dirty="0">
                <a:solidFill>
                  <a:schemeClr val="tx1"/>
                </a:solidFill>
                <a:latin typeface="Century Gothic" panose="020B0502020202020204" pitchFamily="34" charset="0"/>
              </a:rPr>
              <a:t>perfect tense </a:t>
            </a:r>
            <a:r>
              <a:rPr lang="en-GB" sz="1600" dirty="0">
                <a:solidFill>
                  <a:schemeClr val="tx1"/>
                </a:solidFill>
                <a:latin typeface="Century Gothic" panose="020B0502020202020204" pitchFamily="34" charset="0"/>
              </a:rPr>
              <a:t>to talk about </a:t>
            </a:r>
            <a:r>
              <a:rPr lang="en-GB" sz="1600" b="1" dirty="0">
                <a:solidFill>
                  <a:schemeClr val="tx1"/>
                </a:solidFill>
                <a:latin typeface="Century Gothic" panose="020B0502020202020204" pitchFamily="34" charset="0"/>
              </a:rPr>
              <a:t>specific </a:t>
            </a:r>
            <a:r>
              <a:rPr lang="en-GB" sz="1600" dirty="0">
                <a:solidFill>
                  <a:schemeClr val="tx1"/>
                </a:solidFill>
                <a:latin typeface="Century Gothic" panose="020B0502020202020204" pitchFamily="34" charset="0"/>
              </a:rPr>
              <a:t>or </a:t>
            </a:r>
            <a:r>
              <a:rPr lang="en-GB" sz="1600" b="1" dirty="0">
                <a:solidFill>
                  <a:schemeClr val="tx1"/>
                </a:solidFill>
                <a:latin typeface="Century Gothic" panose="020B0502020202020204" pitchFamily="34" charset="0"/>
              </a:rPr>
              <a:t>one-off </a:t>
            </a:r>
            <a:r>
              <a:rPr lang="en-GB" sz="1600" dirty="0">
                <a:solidFill>
                  <a:schemeClr val="tx1"/>
                </a:solidFill>
                <a:latin typeface="Century Gothic" panose="020B0502020202020204" pitchFamily="34" charset="0"/>
              </a:rPr>
              <a:t>events and actions that </a:t>
            </a:r>
            <a:r>
              <a:rPr lang="en-GB" sz="1600" b="1" dirty="0">
                <a:solidFill>
                  <a:schemeClr val="tx1"/>
                </a:solidFill>
                <a:latin typeface="Century Gothic" panose="020B0502020202020204" pitchFamily="34" charset="0"/>
              </a:rPr>
              <a:t>happened</a:t>
            </a:r>
            <a:r>
              <a:rPr lang="en-GB" sz="1600" dirty="0">
                <a:solidFill>
                  <a:schemeClr val="tx1"/>
                </a:solidFill>
                <a:latin typeface="Century Gothic" panose="020B0502020202020204" pitchFamily="34" charset="0"/>
              </a:rPr>
              <a:t> in the past.</a:t>
            </a:r>
            <a:r>
              <a:rPr lang="en-GB" sz="1600" i="1" dirty="0">
                <a:solidFill>
                  <a:schemeClr val="tx1"/>
                </a:solidFill>
                <a:latin typeface="Century Gothic" panose="020B0502020202020204" pitchFamily="34" charset="0"/>
              </a:rPr>
              <a:t> </a:t>
            </a:r>
            <a:endParaRPr lang="en-US" sz="1600" i="1" dirty="0">
              <a:solidFill>
                <a:schemeClr val="tx1"/>
              </a:solidFill>
              <a:latin typeface="Century Gothic" panose="020B0502020202020204" pitchFamily="34" charset="0"/>
            </a:endParaRPr>
          </a:p>
        </p:txBody>
      </p:sp>
      <p:sp>
        <p:nvSpPr>
          <p:cNvPr id="23" name="TextBox 22">
            <a:extLst>
              <a:ext uri="{FF2B5EF4-FFF2-40B4-BE49-F238E27FC236}">
                <a16:creationId xmlns:a16="http://schemas.microsoft.com/office/drawing/2014/main" id="{353DAFEA-90A6-A142-AE6D-AA805BCAF579}"/>
              </a:ext>
            </a:extLst>
          </p:cNvPr>
          <p:cNvSpPr txBox="1"/>
          <p:nvPr/>
        </p:nvSpPr>
        <p:spPr>
          <a:xfrm>
            <a:off x="374250" y="5181978"/>
            <a:ext cx="2132028" cy="338554"/>
          </a:xfrm>
          <a:prstGeom prst="rect">
            <a:avLst/>
          </a:prstGeom>
          <a:noFill/>
        </p:spPr>
        <p:txBody>
          <a:bodyPr wrap="square">
            <a:spAutoFit/>
          </a:bodyPr>
          <a:lstStyle/>
          <a:p>
            <a:r>
              <a:rPr kumimoji="0" lang="fr-FR" sz="1600" i="1" u="none" strike="noStrike" kern="1200" cap="none" spc="0" normalizeH="0" baseline="0" noProof="0" dirty="0">
                <a:ln>
                  <a:noFill/>
                </a:ln>
                <a:effectLst/>
                <a:uLnTx/>
                <a:uFillTx/>
                <a:latin typeface="Century Gothic" panose="020B0502020202020204" pitchFamily="34" charset="0"/>
              </a:rPr>
              <a:t>tu regard</a:t>
            </a:r>
            <a:r>
              <a:rPr kumimoji="0" lang="fr-FR" sz="1600" b="1" i="1" u="none" strike="noStrike" kern="1200" cap="none" spc="0" normalizeH="0" baseline="0" noProof="0" dirty="0">
                <a:ln>
                  <a:noFill/>
                </a:ln>
                <a:solidFill>
                  <a:srgbClr val="E87D1E"/>
                </a:solidFill>
                <a:effectLst/>
                <a:uLnTx/>
                <a:uFillTx/>
                <a:latin typeface="Century Gothic" panose="020B0502020202020204" pitchFamily="34" charset="0"/>
              </a:rPr>
              <a:t>ais</a:t>
            </a:r>
            <a:endParaRPr lang="en-GB" sz="1600" b="1" i="1" dirty="0">
              <a:solidFill>
                <a:srgbClr val="E87D1E"/>
              </a:solidFill>
              <a:latin typeface="Century Gothic" panose="020B0502020202020204" pitchFamily="34" charset="0"/>
            </a:endParaRPr>
          </a:p>
        </p:txBody>
      </p:sp>
      <p:sp>
        <p:nvSpPr>
          <p:cNvPr id="24" name="TextBox 23">
            <a:extLst>
              <a:ext uri="{FF2B5EF4-FFF2-40B4-BE49-F238E27FC236}">
                <a16:creationId xmlns:a16="http://schemas.microsoft.com/office/drawing/2014/main" id="{223B54D6-AB8D-4745-AD19-BC364D682847}"/>
              </a:ext>
            </a:extLst>
          </p:cNvPr>
          <p:cNvSpPr txBox="1"/>
          <p:nvPr/>
        </p:nvSpPr>
        <p:spPr>
          <a:xfrm>
            <a:off x="2485507" y="5181978"/>
            <a:ext cx="4581658" cy="338554"/>
          </a:xfrm>
          <a:prstGeom prst="rect">
            <a:avLst/>
          </a:prstGeom>
          <a:noFill/>
        </p:spPr>
        <p:txBody>
          <a:bodyPr wrap="square">
            <a:spAutoFit/>
          </a:bodyPr>
          <a:lstStyle/>
          <a:p>
            <a:r>
              <a:rPr lang="en-GB" sz="1600" b="1" dirty="0">
                <a:solidFill>
                  <a:srgbClr val="E87D1E"/>
                </a:solidFill>
                <a:latin typeface="Century Gothic" panose="020B0502020202020204" pitchFamily="34" charset="0"/>
              </a:rPr>
              <a:t>You </a:t>
            </a:r>
            <a:r>
              <a:rPr lang="en-GB" sz="1600" b="1" baseline="-25000" dirty="0">
                <a:solidFill>
                  <a:srgbClr val="E87D1E"/>
                </a:solidFill>
                <a:latin typeface="Century Gothic" panose="020B0502020202020204" pitchFamily="34" charset="0"/>
              </a:rPr>
              <a:t>[sing.]</a:t>
            </a:r>
            <a:r>
              <a:rPr kumimoji="0" lang="en-GB" sz="1600" b="1" i="0" u="none" strike="noStrike" kern="1200" cap="none" spc="0" normalizeH="0" baseline="-25000" dirty="0">
                <a:ln>
                  <a:noFill/>
                </a:ln>
                <a:solidFill>
                  <a:srgbClr val="E87D1E"/>
                </a:solidFill>
                <a:effectLst/>
                <a:uLnTx/>
                <a:uFillTx/>
                <a:latin typeface="Century Gothic" panose="020B0502020202020204" pitchFamily="34" charset="0"/>
              </a:rPr>
              <a:t> </a:t>
            </a:r>
            <a:r>
              <a:rPr kumimoji="0" lang="en-GB" sz="1600" b="1" i="0" u="none" strike="noStrike" kern="1200" cap="none" spc="0" normalizeH="0" baseline="0" dirty="0">
                <a:ln>
                  <a:noFill/>
                </a:ln>
                <a:solidFill>
                  <a:srgbClr val="E87D1E"/>
                </a:solidFill>
                <a:effectLst/>
                <a:uLnTx/>
                <a:uFillTx/>
                <a:latin typeface="Century Gothic" panose="020B0502020202020204" pitchFamily="34" charset="0"/>
              </a:rPr>
              <a:t>used to watch</a:t>
            </a:r>
            <a:endParaRPr lang="en-GB" sz="1600" b="1" dirty="0">
              <a:solidFill>
                <a:srgbClr val="E87D1E"/>
              </a:solidFill>
              <a:latin typeface="Century Gothic" panose="020B0502020202020204" pitchFamily="34" charset="0"/>
            </a:endParaRPr>
          </a:p>
        </p:txBody>
      </p:sp>
      <p:sp>
        <p:nvSpPr>
          <p:cNvPr id="25" name="TextBox 24">
            <a:extLst>
              <a:ext uri="{FF2B5EF4-FFF2-40B4-BE49-F238E27FC236}">
                <a16:creationId xmlns:a16="http://schemas.microsoft.com/office/drawing/2014/main" id="{14E989D3-CB9F-F94D-B024-D2C25F1693DC}"/>
              </a:ext>
            </a:extLst>
          </p:cNvPr>
          <p:cNvSpPr txBox="1"/>
          <p:nvPr/>
        </p:nvSpPr>
        <p:spPr>
          <a:xfrm>
            <a:off x="5158245" y="3804553"/>
            <a:ext cx="4581658" cy="338554"/>
          </a:xfrm>
          <a:prstGeom prst="rect">
            <a:avLst/>
          </a:prstGeom>
          <a:noFill/>
        </p:spPr>
        <p:txBody>
          <a:bodyPr wrap="square">
            <a:spAutoFit/>
          </a:bodyPr>
          <a:lstStyle/>
          <a:p>
            <a:r>
              <a:rPr kumimoji="0" lang="en-GB" sz="1600" b="1" i="0" u="none" strike="noStrike" kern="1200" cap="none" spc="0" normalizeH="0" baseline="0" dirty="0">
                <a:ln>
                  <a:noFill/>
                </a:ln>
                <a:solidFill>
                  <a:srgbClr val="E87D1E"/>
                </a:solidFill>
                <a:effectLst/>
                <a:uLnTx/>
                <a:uFillTx/>
                <a:latin typeface="Century Gothic" panose="020B0502020202020204" pitchFamily="34" charset="0"/>
              </a:rPr>
              <a:t>I used to watch</a:t>
            </a:r>
            <a:endParaRPr lang="en-GB" sz="1600" b="1" dirty="0">
              <a:solidFill>
                <a:srgbClr val="E87D1E"/>
              </a:solidFill>
              <a:latin typeface="Century Gothic" panose="020B0502020202020204" pitchFamily="34" charset="0"/>
            </a:endParaRPr>
          </a:p>
        </p:txBody>
      </p:sp>
      <p:sp>
        <p:nvSpPr>
          <p:cNvPr id="26" name="Speech Bubble: Rectangle with Corners Rounded 24">
            <a:extLst>
              <a:ext uri="{FF2B5EF4-FFF2-40B4-BE49-F238E27FC236}">
                <a16:creationId xmlns:a16="http://schemas.microsoft.com/office/drawing/2014/main" id="{4760E667-9184-E84B-864B-695AE03ED651}"/>
              </a:ext>
            </a:extLst>
          </p:cNvPr>
          <p:cNvSpPr/>
          <p:nvPr/>
        </p:nvSpPr>
        <p:spPr>
          <a:xfrm>
            <a:off x="120582" y="4271569"/>
            <a:ext cx="6572857" cy="608878"/>
          </a:xfrm>
          <a:prstGeom prst="wedgeRoundRectCallout">
            <a:avLst>
              <a:gd name="adj1" fmla="val -22725"/>
              <a:gd name="adj2" fmla="val -65405"/>
              <a:gd name="adj3" fmla="val 16667"/>
            </a:avLst>
          </a:prstGeom>
          <a:solidFill>
            <a:schemeClr val="accent1"/>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600" dirty="0">
                <a:solidFill>
                  <a:schemeClr val="tx1"/>
                </a:solidFill>
                <a:latin typeface="Century Gothic" panose="020B0502020202020204" pitchFamily="34" charset="0"/>
              </a:rPr>
              <a:t>We use the </a:t>
            </a:r>
            <a:r>
              <a:rPr lang="en-GB" sz="1600" b="1" dirty="0">
                <a:solidFill>
                  <a:schemeClr val="tx1"/>
                </a:solidFill>
                <a:latin typeface="Century Gothic" panose="020B0502020202020204" pitchFamily="34" charset="0"/>
              </a:rPr>
              <a:t>imperfect tense </a:t>
            </a:r>
            <a:r>
              <a:rPr lang="en-GB" sz="1600" dirty="0">
                <a:solidFill>
                  <a:schemeClr val="tx1"/>
                </a:solidFill>
                <a:latin typeface="Century Gothic" panose="020B0502020202020204" pitchFamily="34" charset="0"/>
              </a:rPr>
              <a:t>to talk about events and actions that </a:t>
            </a:r>
            <a:r>
              <a:rPr lang="en-GB" sz="1600" b="1" dirty="0">
                <a:solidFill>
                  <a:schemeClr val="tx1"/>
                </a:solidFill>
                <a:latin typeface="Century Gothic" panose="020B0502020202020204" pitchFamily="34" charset="0"/>
              </a:rPr>
              <a:t>used to happen regularly</a:t>
            </a:r>
            <a:r>
              <a:rPr lang="en-GB" sz="1600" dirty="0">
                <a:solidFill>
                  <a:schemeClr val="tx1"/>
                </a:solidFill>
                <a:latin typeface="Century Gothic" panose="020B0502020202020204" pitchFamily="34" charset="0"/>
              </a:rPr>
              <a:t> in the past.</a:t>
            </a:r>
            <a:r>
              <a:rPr lang="en-GB" sz="1600" i="1" dirty="0">
                <a:solidFill>
                  <a:schemeClr val="tx1"/>
                </a:solidFill>
                <a:latin typeface="Century Gothic" panose="020B0502020202020204" pitchFamily="34" charset="0"/>
              </a:rPr>
              <a:t> </a:t>
            </a:r>
            <a:endParaRPr lang="en-US" sz="1600" i="1" dirty="0">
              <a:solidFill>
                <a:schemeClr val="tx1"/>
              </a:solidFill>
              <a:latin typeface="Century Gothic" panose="020B0502020202020204" pitchFamily="34" charset="0"/>
            </a:endParaRPr>
          </a:p>
        </p:txBody>
      </p:sp>
      <p:sp>
        <p:nvSpPr>
          <p:cNvPr id="27" name="Rounded Rectangle 25">
            <a:extLst>
              <a:ext uri="{FF2B5EF4-FFF2-40B4-BE49-F238E27FC236}">
                <a16:creationId xmlns:a16="http://schemas.microsoft.com/office/drawing/2014/main" id="{4BD1429E-1C10-9B48-BE90-192F5C6A0565}"/>
              </a:ext>
            </a:extLst>
          </p:cNvPr>
          <p:cNvSpPr/>
          <p:nvPr/>
        </p:nvSpPr>
        <p:spPr>
          <a:xfrm>
            <a:off x="415748" y="6367239"/>
            <a:ext cx="3054750"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Y7 &amp; T8 Vocabulary mashup 8/12</a:t>
            </a:r>
          </a:p>
        </p:txBody>
      </p:sp>
      <p:pic>
        <p:nvPicPr>
          <p:cNvPr id="30" name="Picture 29" descr="A picture containing floor, chair, furniture&#10;&#10;Description automatically generated">
            <a:extLst>
              <a:ext uri="{FF2B5EF4-FFF2-40B4-BE49-F238E27FC236}">
                <a16:creationId xmlns:a16="http://schemas.microsoft.com/office/drawing/2014/main" id="{A30048DD-95B8-D146-AA25-5A76125AB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658" y="6204522"/>
            <a:ext cx="2207450" cy="2207450"/>
          </a:xfrm>
          <a:prstGeom prst="rect">
            <a:avLst/>
          </a:prstGeom>
        </p:spPr>
      </p:pic>
    </p:spTree>
    <p:extLst>
      <p:ext uri="{BB962C8B-B14F-4D97-AF65-F5344CB8AC3E}">
        <p14:creationId xmlns:p14="http://schemas.microsoft.com/office/powerpoint/2010/main" val="8378890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DBBC2009-8AF3-46EC-A3C7-94E8EC30037A}"/>
              </a:ext>
            </a:extLst>
          </p:cNvPr>
          <p:cNvSpPr>
            <a:spLocks noGrp="1"/>
          </p:cNvSpPr>
          <p:nvPr>
            <p:ph type="title" idx="4294967295"/>
          </p:nvPr>
        </p:nvSpPr>
        <p:spPr/>
        <p:txBody>
          <a:bodyPr/>
          <a:lstStyle/>
          <a:p>
            <a:r>
              <a:rPr lang="fr-FR" dirty="0"/>
              <a:t>T1.2 Semaine</a:t>
            </a:r>
            <a:r>
              <a:rPr lang="fr-FR" baseline="0" dirty="0"/>
              <a:t> 7</a:t>
            </a:r>
            <a:endParaRPr lang="fr-FR" dirty="0"/>
          </a:p>
        </p:txBody>
      </p:sp>
      <p:sp>
        <p:nvSpPr>
          <p:cNvPr id="9" name="Rectangle 8" descr="Grey box surrounding the text">
            <a:extLst>
              <a:ext uri="{FF2B5EF4-FFF2-40B4-BE49-F238E27FC236}">
                <a16:creationId xmlns:a16="http://schemas.microsoft.com/office/drawing/2014/main" id="{CE1429BB-6AF2-428C-BC10-23DF719E4EB9}"/>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3250396C-DC3E-4B8B-B5A6-7A8848062071}"/>
              </a:ext>
            </a:extLst>
          </p:cNvPr>
          <p:cNvSpPr txBox="1">
            <a:spLocks/>
          </p:cNvSpPr>
          <p:nvPr/>
        </p:nvSpPr>
        <p:spPr>
          <a:xfrm>
            <a:off x="173313" y="142855"/>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T3.1 </a:t>
            </a:r>
            <a:r>
              <a:rPr lang="fr-FR" sz="2000" b="1" kern="0" dirty="0">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1</a:t>
            </a:r>
            <a:endParaRPr lang="en-US" sz="2000" kern="0" dirty="0">
              <a:solidFill>
                <a:schemeClr val="bg1"/>
              </a:solidFill>
            </a:endParaRPr>
          </a:p>
        </p:txBody>
      </p:sp>
      <p:sp>
        <p:nvSpPr>
          <p:cNvPr id="51" name="Rectangle 50">
            <a:extLst>
              <a:ext uri="{FF2B5EF4-FFF2-40B4-BE49-F238E27FC236}">
                <a16:creationId xmlns:a16="http://schemas.microsoft.com/office/drawing/2014/main" id="{F3F1420F-AEA4-41B6-8F76-A1644A051E8E}"/>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a:solidFill>
                  <a:srgbClr val="000000"/>
                </a:solidFill>
                <a:latin typeface="Century Gothic" panose="020B0502020202020204" pitchFamily="34" charset="0"/>
              </a:rPr>
              <a:t>Grammaire</a:t>
            </a:r>
          </a:p>
        </p:txBody>
      </p:sp>
      <p:sp>
        <p:nvSpPr>
          <p:cNvPr id="92" name="Rounded Rectangle 46">
            <a:extLst>
              <a:ext uri="{FF2B5EF4-FFF2-40B4-BE49-F238E27FC236}">
                <a16:creationId xmlns:a16="http://schemas.microsoft.com/office/drawing/2014/main" id="{8FAACC27-E63D-CF4F-9A6F-7A42B3C55EFC}"/>
              </a:ext>
            </a:extLst>
          </p:cNvPr>
          <p:cNvSpPr/>
          <p:nvPr/>
        </p:nvSpPr>
        <p:spPr>
          <a:xfrm>
            <a:off x="2130476" y="1674678"/>
            <a:ext cx="1257834"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je fais</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93" name="Rounded Rectangle 46">
            <a:extLst>
              <a:ext uri="{FF2B5EF4-FFF2-40B4-BE49-F238E27FC236}">
                <a16:creationId xmlns:a16="http://schemas.microsoft.com/office/drawing/2014/main" id="{CC1A3E40-E013-C24B-952F-52B8B52DC1A3}"/>
              </a:ext>
            </a:extLst>
          </p:cNvPr>
          <p:cNvSpPr/>
          <p:nvPr/>
        </p:nvSpPr>
        <p:spPr>
          <a:xfrm>
            <a:off x="2130476" y="2303337"/>
            <a:ext cx="1257834"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tu fais</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94" name="Rounded Rectangle 46">
            <a:extLst>
              <a:ext uri="{FF2B5EF4-FFF2-40B4-BE49-F238E27FC236}">
                <a16:creationId xmlns:a16="http://schemas.microsoft.com/office/drawing/2014/main" id="{1C32FA73-62F9-1644-A9F8-C15BDBCE9E16}"/>
              </a:ext>
            </a:extLst>
          </p:cNvPr>
          <p:cNvSpPr/>
          <p:nvPr/>
        </p:nvSpPr>
        <p:spPr>
          <a:xfrm>
            <a:off x="2138777" y="2910343"/>
            <a:ext cx="1257834" cy="567160"/>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Il, elle, on fait</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95" name="Rounded Rectangle 94">
            <a:extLst>
              <a:ext uri="{FF2B5EF4-FFF2-40B4-BE49-F238E27FC236}">
                <a16:creationId xmlns:a16="http://schemas.microsoft.com/office/drawing/2014/main" id="{71A627FB-4857-7B4A-9C11-4C42F0BD53CF}"/>
              </a:ext>
            </a:extLst>
          </p:cNvPr>
          <p:cNvSpPr/>
          <p:nvPr/>
        </p:nvSpPr>
        <p:spPr>
          <a:xfrm>
            <a:off x="5306054" y="1684236"/>
            <a:ext cx="1442082"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nous faisons</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96" name="Rounded Rectangle 46">
            <a:extLst>
              <a:ext uri="{FF2B5EF4-FFF2-40B4-BE49-F238E27FC236}">
                <a16:creationId xmlns:a16="http://schemas.microsoft.com/office/drawing/2014/main" id="{2E3B4D5E-B879-424C-BD5B-0B189CF3AB23}"/>
              </a:ext>
            </a:extLst>
          </p:cNvPr>
          <p:cNvSpPr/>
          <p:nvPr/>
        </p:nvSpPr>
        <p:spPr>
          <a:xfrm>
            <a:off x="5306054" y="2293489"/>
            <a:ext cx="1442082"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vous faites</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97" name="Rounded Rectangle 46">
            <a:extLst>
              <a:ext uri="{FF2B5EF4-FFF2-40B4-BE49-F238E27FC236}">
                <a16:creationId xmlns:a16="http://schemas.microsoft.com/office/drawing/2014/main" id="{9AD142E0-418C-574D-9475-064F27F6F8CA}"/>
              </a:ext>
            </a:extLst>
          </p:cNvPr>
          <p:cNvSpPr/>
          <p:nvPr/>
        </p:nvSpPr>
        <p:spPr>
          <a:xfrm>
            <a:off x="5324069" y="2910344"/>
            <a:ext cx="1442082" cy="556664"/>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ils/elles font</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98" name="Rounded Rectangle 46">
            <a:extLst>
              <a:ext uri="{FF2B5EF4-FFF2-40B4-BE49-F238E27FC236}">
                <a16:creationId xmlns:a16="http://schemas.microsoft.com/office/drawing/2014/main" id="{20AA84D5-45DB-DD47-BC24-B311DB1B0B75}"/>
              </a:ext>
            </a:extLst>
          </p:cNvPr>
          <p:cNvSpPr/>
          <p:nvPr/>
        </p:nvSpPr>
        <p:spPr>
          <a:xfrm>
            <a:off x="317408" y="1693452"/>
            <a:ext cx="1768358"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B0502020202020204" pitchFamily="34" charset="0"/>
              </a:rPr>
              <a:t>I do, make</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99" name="Rounded Rectangle 46">
            <a:extLst>
              <a:ext uri="{FF2B5EF4-FFF2-40B4-BE49-F238E27FC236}">
                <a16:creationId xmlns:a16="http://schemas.microsoft.com/office/drawing/2014/main" id="{3694C5C2-A36E-AE4A-823C-2B4CE84A9F9D}"/>
              </a:ext>
            </a:extLst>
          </p:cNvPr>
          <p:cNvSpPr/>
          <p:nvPr/>
        </p:nvSpPr>
        <p:spPr>
          <a:xfrm>
            <a:off x="317407" y="2303337"/>
            <a:ext cx="1768358"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you (sing) do, make</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00" name="Rounded Rectangle 46">
            <a:extLst>
              <a:ext uri="{FF2B5EF4-FFF2-40B4-BE49-F238E27FC236}">
                <a16:creationId xmlns:a16="http://schemas.microsoft.com/office/drawing/2014/main" id="{8F7C3DED-EE2F-664C-BD3B-779D32EFF12F}"/>
              </a:ext>
            </a:extLst>
          </p:cNvPr>
          <p:cNvSpPr/>
          <p:nvPr/>
        </p:nvSpPr>
        <p:spPr>
          <a:xfrm>
            <a:off x="317405" y="2886752"/>
            <a:ext cx="1768358" cy="590751"/>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he/she/one does, makes</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01" name="Rounded Rectangle 46">
            <a:extLst>
              <a:ext uri="{FF2B5EF4-FFF2-40B4-BE49-F238E27FC236}">
                <a16:creationId xmlns:a16="http://schemas.microsoft.com/office/drawing/2014/main" id="{AE92B310-25A9-8E42-BFB1-789B6E2CDC43}"/>
              </a:ext>
            </a:extLst>
          </p:cNvPr>
          <p:cNvSpPr/>
          <p:nvPr/>
        </p:nvSpPr>
        <p:spPr>
          <a:xfrm>
            <a:off x="3621208" y="1691108"/>
            <a:ext cx="1600200"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we do, make</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02" name="Rounded Rectangle 46">
            <a:extLst>
              <a:ext uri="{FF2B5EF4-FFF2-40B4-BE49-F238E27FC236}">
                <a16:creationId xmlns:a16="http://schemas.microsoft.com/office/drawing/2014/main" id="{553CF27D-D6FF-F14B-8545-9E1E525BDA05}"/>
              </a:ext>
            </a:extLst>
          </p:cNvPr>
          <p:cNvSpPr/>
          <p:nvPr/>
        </p:nvSpPr>
        <p:spPr>
          <a:xfrm>
            <a:off x="3621208" y="2266646"/>
            <a:ext cx="1600200" cy="571598"/>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you (fml, pl) do, make</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03" name="Rounded Rectangle 46">
            <a:extLst>
              <a:ext uri="{FF2B5EF4-FFF2-40B4-BE49-F238E27FC236}">
                <a16:creationId xmlns:a16="http://schemas.microsoft.com/office/drawing/2014/main" id="{B31B5B78-59FE-6141-B386-66AFD11927FF}"/>
              </a:ext>
            </a:extLst>
          </p:cNvPr>
          <p:cNvSpPr/>
          <p:nvPr/>
        </p:nvSpPr>
        <p:spPr>
          <a:xfrm>
            <a:off x="3621208" y="2926060"/>
            <a:ext cx="1600200" cy="551443"/>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they (m, f) do, make</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04" name="Title 20">
            <a:extLst>
              <a:ext uri="{FF2B5EF4-FFF2-40B4-BE49-F238E27FC236}">
                <a16:creationId xmlns:a16="http://schemas.microsoft.com/office/drawing/2014/main" id="{E4E2F7B5-9E5B-684E-ACA0-963193B1B5AE}"/>
              </a:ext>
            </a:extLst>
          </p:cNvPr>
          <p:cNvSpPr txBox="1">
            <a:spLocks/>
          </p:cNvSpPr>
          <p:nvPr/>
        </p:nvSpPr>
        <p:spPr bwMode="auto">
          <a:xfrm>
            <a:off x="145319" y="1200044"/>
            <a:ext cx="1768358" cy="36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defRPr/>
            </a:pPr>
            <a:r>
              <a:rPr lang="fr-FR" sz="1800" b="1" dirty="0">
                <a:solidFill>
                  <a:schemeClr val="tx1"/>
                </a:solidFill>
                <a:latin typeface="Century Gothic" panose="020B0502020202020204" pitchFamily="34" charset="0"/>
              </a:rPr>
              <a:t>The </a:t>
            </a:r>
            <a:r>
              <a:rPr lang="fr-FR" sz="1800" b="1" dirty="0" err="1">
                <a:solidFill>
                  <a:schemeClr val="tx1"/>
                </a:solidFill>
                <a:latin typeface="Century Gothic" panose="020B0502020202020204" pitchFamily="34" charset="0"/>
              </a:rPr>
              <a:t>verb</a:t>
            </a:r>
            <a:r>
              <a:rPr lang="fr-FR" sz="1800" b="1" dirty="0">
                <a:solidFill>
                  <a:schemeClr val="tx1"/>
                </a:solidFill>
                <a:latin typeface="Century Gothic" panose="020B0502020202020204" pitchFamily="34" charset="0"/>
              </a:rPr>
              <a:t>: </a:t>
            </a:r>
            <a:r>
              <a:rPr lang="fr-FR" sz="1800" b="1" i="1" dirty="0">
                <a:solidFill>
                  <a:schemeClr val="tx1"/>
                </a:solidFill>
                <a:latin typeface="Century Gothic" panose="020B0502020202020204" pitchFamily="34" charset="0"/>
              </a:rPr>
              <a:t>faire</a:t>
            </a:r>
            <a:endParaRPr lang="en-GB" sz="1800" b="1" dirty="0">
              <a:solidFill>
                <a:schemeClr val="tx1"/>
              </a:solidFill>
              <a:latin typeface="Century Gothic" panose="020F0302020204030204"/>
            </a:endParaRPr>
          </a:p>
        </p:txBody>
      </p:sp>
      <p:sp>
        <p:nvSpPr>
          <p:cNvPr id="105" name="Rounded Rectangle 46">
            <a:extLst>
              <a:ext uri="{FF2B5EF4-FFF2-40B4-BE49-F238E27FC236}">
                <a16:creationId xmlns:a16="http://schemas.microsoft.com/office/drawing/2014/main" id="{44900CAC-D1E7-5A4B-A1E9-70A3FF301359}"/>
              </a:ext>
            </a:extLst>
          </p:cNvPr>
          <p:cNvSpPr/>
          <p:nvPr/>
        </p:nvSpPr>
        <p:spPr>
          <a:xfrm>
            <a:off x="2122270" y="4119833"/>
            <a:ext cx="1257834"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je prends</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06" name="Rounded Rectangle 46">
            <a:extLst>
              <a:ext uri="{FF2B5EF4-FFF2-40B4-BE49-F238E27FC236}">
                <a16:creationId xmlns:a16="http://schemas.microsoft.com/office/drawing/2014/main" id="{DC19887E-9C42-E443-B2B4-6E022B263A5B}"/>
              </a:ext>
            </a:extLst>
          </p:cNvPr>
          <p:cNvSpPr/>
          <p:nvPr/>
        </p:nvSpPr>
        <p:spPr>
          <a:xfrm>
            <a:off x="2122270" y="4748492"/>
            <a:ext cx="1257834"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tu comprends</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07" name="Rounded Rectangle 46">
            <a:extLst>
              <a:ext uri="{FF2B5EF4-FFF2-40B4-BE49-F238E27FC236}">
                <a16:creationId xmlns:a16="http://schemas.microsoft.com/office/drawing/2014/main" id="{EDDCE5BE-2D51-E047-A9C4-5DE3520B6F43}"/>
              </a:ext>
            </a:extLst>
          </p:cNvPr>
          <p:cNvSpPr/>
          <p:nvPr/>
        </p:nvSpPr>
        <p:spPr>
          <a:xfrm>
            <a:off x="2130571" y="5355498"/>
            <a:ext cx="1257834" cy="567160"/>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Il, elle, on apprend</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08" name="Rounded Rectangle 107">
            <a:extLst>
              <a:ext uri="{FF2B5EF4-FFF2-40B4-BE49-F238E27FC236}">
                <a16:creationId xmlns:a16="http://schemas.microsoft.com/office/drawing/2014/main" id="{F49DF690-5AC7-D64C-8E0A-2CF45CD038C1}"/>
              </a:ext>
            </a:extLst>
          </p:cNvPr>
          <p:cNvSpPr/>
          <p:nvPr/>
        </p:nvSpPr>
        <p:spPr>
          <a:xfrm>
            <a:off x="5297848" y="4129391"/>
            <a:ext cx="1442082"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nous prenons</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09" name="Rounded Rectangle 46">
            <a:extLst>
              <a:ext uri="{FF2B5EF4-FFF2-40B4-BE49-F238E27FC236}">
                <a16:creationId xmlns:a16="http://schemas.microsoft.com/office/drawing/2014/main" id="{EFA1A974-6CE6-174B-93E5-9E6D9FD7AE62}"/>
              </a:ext>
            </a:extLst>
          </p:cNvPr>
          <p:cNvSpPr/>
          <p:nvPr/>
        </p:nvSpPr>
        <p:spPr>
          <a:xfrm>
            <a:off x="5297848" y="4738644"/>
            <a:ext cx="1442082"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vous comprenez</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10" name="Rounded Rectangle 46">
            <a:extLst>
              <a:ext uri="{FF2B5EF4-FFF2-40B4-BE49-F238E27FC236}">
                <a16:creationId xmlns:a16="http://schemas.microsoft.com/office/drawing/2014/main" id="{6F511A46-3D20-A947-B5A6-C550E64B61D6}"/>
              </a:ext>
            </a:extLst>
          </p:cNvPr>
          <p:cNvSpPr/>
          <p:nvPr/>
        </p:nvSpPr>
        <p:spPr>
          <a:xfrm>
            <a:off x="5315863" y="5355499"/>
            <a:ext cx="1442082" cy="556664"/>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ils/elles apprennent</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11" name="Rounded Rectangle 46">
            <a:extLst>
              <a:ext uri="{FF2B5EF4-FFF2-40B4-BE49-F238E27FC236}">
                <a16:creationId xmlns:a16="http://schemas.microsoft.com/office/drawing/2014/main" id="{35A6B7F3-1EC9-5A4A-9B0C-67D007142C52}"/>
              </a:ext>
            </a:extLst>
          </p:cNvPr>
          <p:cNvSpPr/>
          <p:nvPr/>
        </p:nvSpPr>
        <p:spPr>
          <a:xfrm>
            <a:off x="309202" y="4138607"/>
            <a:ext cx="1768358"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B0502020202020204" pitchFamily="34" charset="0"/>
              </a:rPr>
              <a:t>I take</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12" name="Rounded Rectangle 46">
            <a:extLst>
              <a:ext uri="{FF2B5EF4-FFF2-40B4-BE49-F238E27FC236}">
                <a16:creationId xmlns:a16="http://schemas.microsoft.com/office/drawing/2014/main" id="{F3E0C235-0124-A84A-A7D8-DC42349FDE25}"/>
              </a:ext>
            </a:extLst>
          </p:cNvPr>
          <p:cNvSpPr/>
          <p:nvPr/>
        </p:nvSpPr>
        <p:spPr>
          <a:xfrm>
            <a:off x="309201" y="4748492"/>
            <a:ext cx="1768358"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you (sing) understand</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13" name="Rounded Rectangle 46">
            <a:extLst>
              <a:ext uri="{FF2B5EF4-FFF2-40B4-BE49-F238E27FC236}">
                <a16:creationId xmlns:a16="http://schemas.microsoft.com/office/drawing/2014/main" id="{27D25721-D9A8-8D47-8300-64F39C9820B0}"/>
              </a:ext>
            </a:extLst>
          </p:cNvPr>
          <p:cNvSpPr/>
          <p:nvPr/>
        </p:nvSpPr>
        <p:spPr>
          <a:xfrm>
            <a:off x="309199" y="5331907"/>
            <a:ext cx="1768358" cy="590751"/>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he/she/one learn</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14" name="Rounded Rectangle 46">
            <a:extLst>
              <a:ext uri="{FF2B5EF4-FFF2-40B4-BE49-F238E27FC236}">
                <a16:creationId xmlns:a16="http://schemas.microsoft.com/office/drawing/2014/main" id="{1C59E2BA-AF4E-4146-B5A8-1699A0AEF7E7}"/>
              </a:ext>
            </a:extLst>
          </p:cNvPr>
          <p:cNvSpPr/>
          <p:nvPr/>
        </p:nvSpPr>
        <p:spPr>
          <a:xfrm>
            <a:off x="3613002" y="4136263"/>
            <a:ext cx="1600200"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we take</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15" name="Rounded Rectangle 46">
            <a:extLst>
              <a:ext uri="{FF2B5EF4-FFF2-40B4-BE49-F238E27FC236}">
                <a16:creationId xmlns:a16="http://schemas.microsoft.com/office/drawing/2014/main" id="{F9349AAC-B837-DF40-B410-C7A137A7718E}"/>
              </a:ext>
            </a:extLst>
          </p:cNvPr>
          <p:cNvSpPr/>
          <p:nvPr/>
        </p:nvSpPr>
        <p:spPr>
          <a:xfrm>
            <a:off x="3613002" y="4711801"/>
            <a:ext cx="1600200" cy="571598"/>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you (fml, pl) understand</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16" name="Rounded Rectangle 46">
            <a:extLst>
              <a:ext uri="{FF2B5EF4-FFF2-40B4-BE49-F238E27FC236}">
                <a16:creationId xmlns:a16="http://schemas.microsoft.com/office/drawing/2014/main" id="{4F5E53E0-F0FA-BB40-B8FD-3A938F1436F2}"/>
              </a:ext>
            </a:extLst>
          </p:cNvPr>
          <p:cNvSpPr/>
          <p:nvPr/>
        </p:nvSpPr>
        <p:spPr>
          <a:xfrm>
            <a:off x="3613002" y="5371215"/>
            <a:ext cx="1600200" cy="551443"/>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they (m, f) learn</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17" name="Title 20">
            <a:extLst>
              <a:ext uri="{FF2B5EF4-FFF2-40B4-BE49-F238E27FC236}">
                <a16:creationId xmlns:a16="http://schemas.microsoft.com/office/drawing/2014/main" id="{057FFBF5-C1C5-D547-9137-196EB63C87EB}"/>
              </a:ext>
            </a:extLst>
          </p:cNvPr>
          <p:cNvSpPr txBox="1">
            <a:spLocks/>
          </p:cNvSpPr>
          <p:nvPr/>
        </p:nvSpPr>
        <p:spPr bwMode="auto">
          <a:xfrm>
            <a:off x="73800" y="3674900"/>
            <a:ext cx="5333063" cy="36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defRPr/>
            </a:pPr>
            <a:r>
              <a:rPr lang="fr-FR" sz="1800" b="1" dirty="0">
                <a:solidFill>
                  <a:schemeClr val="tx1"/>
                </a:solidFill>
                <a:latin typeface="Century Gothic" panose="020B0502020202020204" pitchFamily="34" charset="0"/>
              </a:rPr>
              <a:t>The </a:t>
            </a:r>
            <a:r>
              <a:rPr lang="fr-FR" sz="1800" b="1" dirty="0" err="1">
                <a:solidFill>
                  <a:schemeClr val="tx1"/>
                </a:solidFill>
                <a:latin typeface="Century Gothic" panose="020B0502020202020204" pitchFamily="34" charset="0"/>
              </a:rPr>
              <a:t>verb</a:t>
            </a:r>
            <a:r>
              <a:rPr lang="fr-FR" sz="1800" b="1" dirty="0">
                <a:solidFill>
                  <a:schemeClr val="tx1"/>
                </a:solidFill>
                <a:latin typeface="Century Gothic" panose="020B0502020202020204" pitchFamily="34" charset="0"/>
              </a:rPr>
              <a:t>: </a:t>
            </a:r>
            <a:r>
              <a:rPr lang="fr-FR" sz="1800" b="1" i="1" dirty="0">
                <a:solidFill>
                  <a:schemeClr val="tx1"/>
                </a:solidFill>
                <a:latin typeface="Century Gothic" panose="020B0502020202020204" pitchFamily="34" charset="0"/>
              </a:rPr>
              <a:t>prendre (comprendre, apprendre)</a:t>
            </a:r>
            <a:endParaRPr lang="en-GB" sz="1800" b="1" dirty="0">
              <a:solidFill>
                <a:schemeClr val="tx1"/>
              </a:solidFill>
              <a:latin typeface="Century Gothic" panose="020F0302020204030204"/>
            </a:endParaRPr>
          </a:p>
        </p:txBody>
      </p:sp>
      <p:sp>
        <p:nvSpPr>
          <p:cNvPr id="118" name="Rounded Rectangle 46">
            <a:extLst>
              <a:ext uri="{FF2B5EF4-FFF2-40B4-BE49-F238E27FC236}">
                <a16:creationId xmlns:a16="http://schemas.microsoft.com/office/drawing/2014/main" id="{4DAEC638-BE09-6645-B9CE-28B457ED34B5}"/>
              </a:ext>
            </a:extLst>
          </p:cNvPr>
          <p:cNvSpPr/>
          <p:nvPr/>
        </p:nvSpPr>
        <p:spPr>
          <a:xfrm>
            <a:off x="2111415" y="6713271"/>
            <a:ext cx="1257834"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je lis</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19" name="Rounded Rectangle 46">
            <a:extLst>
              <a:ext uri="{FF2B5EF4-FFF2-40B4-BE49-F238E27FC236}">
                <a16:creationId xmlns:a16="http://schemas.microsoft.com/office/drawing/2014/main" id="{C6F9641B-E7FC-474F-8ABD-103BC83DFEE7}"/>
              </a:ext>
            </a:extLst>
          </p:cNvPr>
          <p:cNvSpPr/>
          <p:nvPr/>
        </p:nvSpPr>
        <p:spPr>
          <a:xfrm>
            <a:off x="2111415" y="7341930"/>
            <a:ext cx="1257834"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tu conduis</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21" name="Rounded Rectangle 120">
            <a:extLst>
              <a:ext uri="{FF2B5EF4-FFF2-40B4-BE49-F238E27FC236}">
                <a16:creationId xmlns:a16="http://schemas.microsoft.com/office/drawing/2014/main" id="{C62BDE18-443D-6545-9405-607AA701A9D3}"/>
              </a:ext>
            </a:extLst>
          </p:cNvPr>
          <p:cNvSpPr/>
          <p:nvPr/>
        </p:nvSpPr>
        <p:spPr>
          <a:xfrm>
            <a:off x="5286993" y="6722829"/>
            <a:ext cx="1442082"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nous construisons</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22" name="Rounded Rectangle 46">
            <a:extLst>
              <a:ext uri="{FF2B5EF4-FFF2-40B4-BE49-F238E27FC236}">
                <a16:creationId xmlns:a16="http://schemas.microsoft.com/office/drawing/2014/main" id="{D7A6E54D-29E3-644F-9BFF-34C31B0B71E9}"/>
              </a:ext>
            </a:extLst>
          </p:cNvPr>
          <p:cNvSpPr/>
          <p:nvPr/>
        </p:nvSpPr>
        <p:spPr>
          <a:xfrm>
            <a:off x="5286993" y="7332082"/>
            <a:ext cx="1442082"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vous traduisez</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23" name="Rounded Rectangle 46">
            <a:extLst>
              <a:ext uri="{FF2B5EF4-FFF2-40B4-BE49-F238E27FC236}">
                <a16:creationId xmlns:a16="http://schemas.microsoft.com/office/drawing/2014/main" id="{2C6B3B46-4336-BD4F-9C99-B7EC8BA34969}"/>
              </a:ext>
            </a:extLst>
          </p:cNvPr>
          <p:cNvSpPr/>
          <p:nvPr/>
        </p:nvSpPr>
        <p:spPr>
          <a:xfrm>
            <a:off x="5305008" y="7948937"/>
            <a:ext cx="1442082" cy="556664"/>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ils/elles disent</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24" name="Rounded Rectangle 46">
            <a:extLst>
              <a:ext uri="{FF2B5EF4-FFF2-40B4-BE49-F238E27FC236}">
                <a16:creationId xmlns:a16="http://schemas.microsoft.com/office/drawing/2014/main" id="{48448E52-B67B-914F-B748-36ED6984A860}"/>
              </a:ext>
            </a:extLst>
          </p:cNvPr>
          <p:cNvSpPr/>
          <p:nvPr/>
        </p:nvSpPr>
        <p:spPr>
          <a:xfrm>
            <a:off x="298347" y="6732045"/>
            <a:ext cx="1768358"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B0502020202020204" pitchFamily="34" charset="0"/>
              </a:rPr>
              <a:t>I read</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25" name="Rounded Rectangle 46">
            <a:extLst>
              <a:ext uri="{FF2B5EF4-FFF2-40B4-BE49-F238E27FC236}">
                <a16:creationId xmlns:a16="http://schemas.microsoft.com/office/drawing/2014/main" id="{4175BA94-93B7-F842-B84F-58CE4517DEE5}"/>
              </a:ext>
            </a:extLst>
          </p:cNvPr>
          <p:cNvSpPr/>
          <p:nvPr/>
        </p:nvSpPr>
        <p:spPr>
          <a:xfrm>
            <a:off x="298346" y="7341930"/>
            <a:ext cx="1768358"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you (sing) drive</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26" name="Rounded Rectangle 46">
            <a:extLst>
              <a:ext uri="{FF2B5EF4-FFF2-40B4-BE49-F238E27FC236}">
                <a16:creationId xmlns:a16="http://schemas.microsoft.com/office/drawing/2014/main" id="{95DB8B62-9CF7-7A4D-983B-4DFCDCA6EE0E}"/>
              </a:ext>
            </a:extLst>
          </p:cNvPr>
          <p:cNvSpPr/>
          <p:nvPr/>
        </p:nvSpPr>
        <p:spPr>
          <a:xfrm>
            <a:off x="298344" y="7925345"/>
            <a:ext cx="1768358" cy="590751"/>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he/she/one bans</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27" name="Rounded Rectangle 46">
            <a:extLst>
              <a:ext uri="{FF2B5EF4-FFF2-40B4-BE49-F238E27FC236}">
                <a16:creationId xmlns:a16="http://schemas.microsoft.com/office/drawing/2014/main" id="{D5FA773C-9785-CB4B-9182-C1EA859BA1BB}"/>
              </a:ext>
            </a:extLst>
          </p:cNvPr>
          <p:cNvSpPr/>
          <p:nvPr/>
        </p:nvSpPr>
        <p:spPr>
          <a:xfrm>
            <a:off x="3602147" y="6729701"/>
            <a:ext cx="1600200"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we build</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28" name="Rounded Rectangle 46">
            <a:extLst>
              <a:ext uri="{FF2B5EF4-FFF2-40B4-BE49-F238E27FC236}">
                <a16:creationId xmlns:a16="http://schemas.microsoft.com/office/drawing/2014/main" id="{205C5B64-12C2-5944-BD96-5C27E365BFCB}"/>
              </a:ext>
            </a:extLst>
          </p:cNvPr>
          <p:cNvSpPr/>
          <p:nvPr/>
        </p:nvSpPr>
        <p:spPr>
          <a:xfrm>
            <a:off x="3602147" y="7305239"/>
            <a:ext cx="1600200" cy="571598"/>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0" algn="ctr" defTabSz="914400">
              <a:defRPr/>
            </a:pPr>
            <a:r>
              <a:rPr lang="en-GB" sz="1600" dirty="0">
                <a:solidFill>
                  <a:schemeClr val="tx1"/>
                </a:solidFill>
                <a:latin typeface="Century Gothic" panose="020B0502020202020204" pitchFamily="34" charset="0"/>
              </a:rPr>
              <a:t>you (fml, pl) translate</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30" name="Title 20">
            <a:extLst>
              <a:ext uri="{FF2B5EF4-FFF2-40B4-BE49-F238E27FC236}">
                <a16:creationId xmlns:a16="http://schemas.microsoft.com/office/drawing/2014/main" id="{DD7E7258-202F-7141-9BFF-6D3B6BA1FB35}"/>
              </a:ext>
            </a:extLst>
          </p:cNvPr>
          <p:cNvSpPr txBox="1">
            <a:spLocks/>
          </p:cNvSpPr>
          <p:nvPr/>
        </p:nvSpPr>
        <p:spPr bwMode="auto">
          <a:xfrm>
            <a:off x="172381" y="6222978"/>
            <a:ext cx="4886919" cy="36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defRPr/>
            </a:pPr>
            <a:r>
              <a:rPr lang="fr-FR" sz="1800" b="1" dirty="0">
                <a:solidFill>
                  <a:schemeClr val="tx1"/>
                </a:solidFill>
                <a:latin typeface="Century Gothic" panose="020B0502020202020204" pitchFamily="34" charset="0"/>
              </a:rPr>
              <a:t>The </a:t>
            </a:r>
            <a:r>
              <a:rPr lang="fr-FR" sz="1800" b="1" dirty="0" err="1">
                <a:solidFill>
                  <a:schemeClr val="tx1"/>
                </a:solidFill>
                <a:latin typeface="Century Gothic" panose="020B0502020202020204" pitchFamily="34" charset="0"/>
              </a:rPr>
              <a:t>verb</a:t>
            </a:r>
            <a:r>
              <a:rPr lang="fr-FR" sz="1800" b="1" dirty="0">
                <a:solidFill>
                  <a:schemeClr val="tx1"/>
                </a:solidFill>
                <a:latin typeface="Century Gothic" panose="020B0502020202020204" pitchFamily="34" charset="0"/>
              </a:rPr>
              <a:t>: </a:t>
            </a:r>
            <a:r>
              <a:rPr lang="fr-FR" sz="1800" b="1" i="1" dirty="0">
                <a:solidFill>
                  <a:schemeClr val="tx1"/>
                </a:solidFill>
                <a:latin typeface="Century Gothic" panose="020B0502020202020204" pitchFamily="34" charset="0"/>
              </a:rPr>
              <a:t>lire (dire, conduire, interdire, 		construire, traduire)</a:t>
            </a:r>
            <a:endParaRPr lang="en-GB" sz="1800" b="1" dirty="0">
              <a:solidFill>
                <a:schemeClr val="tx1"/>
              </a:solidFill>
              <a:latin typeface="Century Gothic" panose="020F0302020204030204"/>
            </a:endParaRPr>
          </a:p>
        </p:txBody>
      </p:sp>
      <p:pic>
        <p:nvPicPr>
          <p:cNvPr id="132" name="Picture 131">
            <a:extLst>
              <a:ext uri="{FF2B5EF4-FFF2-40B4-BE49-F238E27FC236}">
                <a16:creationId xmlns:a16="http://schemas.microsoft.com/office/drawing/2014/main" id="{1E3B02A3-C9F8-F14D-9427-196172CE897F}"/>
              </a:ex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02543" y="3197029"/>
            <a:ext cx="1257834" cy="1257834"/>
          </a:xfrm>
          <a:prstGeom prst="rect">
            <a:avLst/>
          </a:prstGeom>
        </p:spPr>
      </p:pic>
      <p:pic>
        <p:nvPicPr>
          <p:cNvPr id="133" name="Picture 132">
            <a:extLst>
              <a:ext uri="{FF2B5EF4-FFF2-40B4-BE49-F238E27FC236}">
                <a16:creationId xmlns:a16="http://schemas.microsoft.com/office/drawing/2014/main" id="{38588980-3A6F-FC4E-902B-8A3CB4F073EF}"/>
              </a:ex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854" b="96250" l="4479" r="96198"/>
                    </a14:imgEffect>
                  </a14:imgLayer>
                </a14:imgProps>
              </a:ext>
              <a:ext uri="{28A0092B-C50C-407E-A947-70E740481C1C}">
                <a14:useLocalDpi xmlns:a14="http://schemas.microsoft.com/office/drawing/2010/main" val="0"/>
              </a:ext>
            </a:extLst>
          </a:blip>
          <a:stretch>
            <a:fillRect/>
          </a:stretch>
        </p:blipFill>
        <p:spPr>
          <a:xfrm>
            <a:off x="4723002" y="6015360"/>
            <a:ext cx="1194177" cy="907821"/>
          </a:xfrm>
          <a:prstGeom prst="rect">
            <a:avLst/>
          </a:prstGeom>
        </p:spPr>
      </p:pic>
      <p:sp>
        <p:nvSpPr>
          <p:cNvPr id="134" name="TextBox 133">
            <a:extLst>
              <a:ext uri="{FF2B5EF4-FFF2-40B4-BE49-F238E27FC236}">
                <a16:creationId xmlns:a16="http://schemas.microsoft.com/office/drawing/2014/main" id="{B2365808-BDE5-6643-AE1C-4DD3EFCE4530}"/>
              </a:ext>
            </a:extLst>
          </p:cNvPr>
          <p:cNvSpPr txBox="1"/>
          <p:nvPr/>
        </p:nvSpPr>
        <p:spPr>
          <a:xfrm>
            <a:off x="172381" y="629979"/>
            <a:ext cx="5744798" cy="584775"/>
          </a:xfrm>
          <a:prstGeom prst="rect">
            <a:avLst/>
          </a:prstGeom>
          <a:solidFill>
            <a:schemeClr val="bg1"/>
          </a:solidFill>
        </p:spPr>
        <p:txBody>
          <a:bodyPr wrap="square">
            <a:spAutoFit/>
          </a:bodyPr>
          <a:lstStyle/>
          <a:p>
            <a:pPr lvl="0" defTabSz="914400">
              <a:defRPr/>
            </a:pPr>
            <a:r>
              <a:rPr lang="en-US" sz="1600" dirty="0">
                <a:latin typeface="Century Gothic" panose="020F0302020204030204"/>
              </a:rPr>
              <a:t>This week recaps the present tense  of some commonly used French verbs.</a:t>
            </a:r>
          </a:p>
        </p:txBody>
      </p:sp>
      <p:sp>
        <p:nvSpPr>
          <p:cNvPr id="129" name="Rounded Rectangle 46">
            <a:extLst>
              <a:ext uri="{FF2B5EF4-FFF2-40B4-BE49-F238E27FC236}">
                <a16:creationId xmlns:a16="http://schemas.microsoft.com/office/drawing/2014/main" id="{A5F5BEC0-A3FF-BE40-A1B4-1C4C4DE29AC1}"/>
              </a:ext>
            </a:extLst>
          </p:cNvPr>
          <p:cNvSpPr/>
          <p:nvPr/>
        </p:nvSpPr>
        <p:spPr>
          <a:xfrm>
            <a:off x="3621209" y="7964653"/>
            <a:ext cx="1562792" cy="551443"/>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lvl="1" algn="ctr" defTabSz="914400">
              <a:defRPr/>
            </a:pPr>
            <a:r>
              <a:rPr lang="en-GB" sz="1600" dirty="0">
                <a:solidFill>
                  <a:schemeClr val="tx1"/>
                </a:solidFill>
                <a:latin typeface="Century Gothic" panose="020B0502020202020204" pitchFamily="34" charset="0"/>
              </a:rPr>
              <a:t>they (m, f) say</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20" name="Rounded Rectangle 46">
            <a:extLst>
              <a:ext uri="{FF2B5EF4-FFF2-40B4-BE49-F238E27FC236}">
                <a16:creationId xmlns:a16="http://schemas.microsoft.com/office/drawing/2014/main" id="{77DC4A03-6EF0-3D40-B1E5-804B4803634B}"/>
              </a:ext>
            </a:extLst>
          </p:cNvPr>
          <p:cNvSpPr/>
          <p:nvPr/>
        </p:nvSpPr>
        <p:spPr>
          <a:xfrm>
            <a:off x="2119716" y="7948936"/>
            <a:ext cx="1257834" cy="567160"/>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Century Gothic" panose="020B0502020202020204" pitchFamily="34" charset="0"/>
              </a:rPr>
              <a:t>il, elle, on interdit</a:t>
            </a:r>
            <a:endParaRPr kumimoji="0" lang="fr-FR" sz="1600" i="0" u="none" strike="noStrike" kern="1200" cap="none" spc="0" normalizeH="0" baseline="0" dirty="0">
              <a:ln>
                <a:noFill/>
              </a:ln>
              <a:solidFill>
                <a:schemeClr val="tx1"/>
              </a:solidFill>
              <a:effectLst/>
              <a:uLnTx/>
              <a:uFillTx/>
              <a:latin typeface="Century Gothic" panose="020B0502020202020204" pitchFamily="34" charset="0"/>
            </a:endParaRPr>
          </a:p>
        </p:txBody>
      </p:sp>
      <p:pic>
        <p:nvPicPr>
          <p:cNvPr id="136" name="Picture 135">
            <a:extLst>
              <a:ext uri="{FF2B5EF4-FFF2-40B4-BE49-F238E27FC236}">
                <a16:creationId xmlns:a16="http://schemas.microsoft.com/office/drawing/2014/main" id="{DBFE0C74-8744-E140-A29E-2435F38F03E5}"/>
              </a:ext>
              <a:ext uri="{C183D7F6-B498-43B3-948B-1728B52AA6E4}">
                <adec:decorative xmlns:adec="http://schemas.microsoft.com/office/drawing/2017/decorative" val="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2" b="98333" l="10000" r="90625"/>
                    </a14:imgEffect>
                  </a14:imgLayer>
                </a14:imgProps>
              </a:ext>
              <a:ext uri="{28A0092B-C50C-407E-A947-70E740481C1C}">
                <a14:useLocalDpi xmlns:a14="http://schemas.microsoft.com/office/drawing/2010/main" val="0"/>
              </a:ext>
            </a:extLst>
          </a:blip>
          <a:stretch>
            <a:fillRect/>
          </a:stretch>
        </p:blipFill>
        <p:spPr>
          <a:xfrm>
            <a:off x="2603779" y="867483"/>
            <a:ext cx="1401112" cy="1401112"/>
          </a:xfrm>
          <a:prstGeom prst="rect">
            <a:avLst/>
          </a:prstGeom>
        </p:spPr>
      </p:pic>
      <p:pic>
        <p:nvPicPr>
          <p:cNvPr id="1032" name="Picture 8" descr="Meeting, Conversation, Entertainment, Together">
            <a:extLst>
              <a:ext uri="{FF2B5EF4-FFF2-40B4-BE49-F238E27FC236}">
                <a16:creationId xmlns:a16="http://schemas.microsoft.com/office/drawing/2014/main" id="{D6D985F9-3F87-1F44-A157-36611B20F70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8771" y="7829925"/>
            <a:ext cx="1409075" cy="14090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62267EC2-62E0-1340-968A-664B40601485}"/>
              </a:ext>
              <a:ext uri="{C183D7F6-B498-43B3-948B-1728B52AA6E4}">
                <adec:decorative xmlns:adec="http://schemas.microsoft.com/office/drawing/2017/decorative" val="1"/>
              </a:ext>
            </a:extLst>
          </p:cNvPr>
          <p:cNvSpPr/>
          <p:nvPr/>
        </p:nvSpPr>
        <p:spPr>
          <a:xfrm>
            <a:off x="3673631" y="7948936"/>
            <a:ext cx="331260" cy="162531"/>
          </a:xfrm>
          <a:prstGeom prst="wedgeRoundRectCallout">
            <a:avLst>
              <a:gd name="adj1" fmla="val -38934"/>
              <a:gd name="adj2" fmla="val 118657"/>
              <a:gd name="adj3" fmla="val 16667"/>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0" i="0" u="none" strike="noStrike" kern="0" cap="none" spc="0" normalizeH="0" baseline="0" noProof="0" dirty="0">
              <a:ln>
                <a:noFill/>
              </a:ln>
              <a:effectLst/>
              <a:uLnTx/>
              <a:uFillTx/>
              <a:latin typeface="Century Gothic" panose="020F0302020204030204"/>
              <a:ea typeface="+mn-ea"/>
              <a:cs typeface="+mn-cs"/>
            </a:endParaRPr>
          </a:p>
        </p:txBody>
      </p:sp>
      <p:sp>
        <p:nvSpPr>
          <p:cNvPr id="138" name="Rounded Rectangular Callout 137">
            <a:extLst>
              <a:ext uri="{FF2B5EF4-FFF2-40B4-BE49-F238E27FC236}">
                <a16:creationId xmlns:a16="http://schemas.microsoft.com/office/drawing/2014/main" id="{4A50C899-08C9-2747-800D-1F7F151983E1}"/>
              </a:ext>
              <a:ext uri="{C183D7F6-B498-43B3-948B-1728B52AA6E4}">
                <adec:decorative xmlns:adec="http://schemas.microsoft.com/office/drawing/2017/decorative" val="1"/>
              </a:ext>
            </a:extLst>
          </p:cNvPr>
          <p:cNvSpPr/>
          <p:nvPr/>
        </p:nvSpPr>
        <p:spPr>
          <a:xfrm>
            <a:off x="3820156" y="8146003"/>
            <a:ext cx="331260" cy="162531"/>
          </a:xfrm>
          <a:prstGeom prst="wedgeRoundRectCallout">
            <a:avLst>
              <a:gd name="adj1" fmla="val 56095"/>
              <a:gd name="adj2" fmla="val 109435"/>
              <a:gd name="adj3" fmla="val 16667"/>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0" i="0" u="none" strike="noStrike" kern="0" cap="none" spc="0" normalizeH="0" baseline="0" noProof="0" dirty="0">
              <a:ln>
                <a:noFill/>
              </a:ln>
              <a:effectLst/>
              <a:uLnTx/>
              <a:uFillTx/>
              <a:latin typeface="Century Gothic" panose="020F0302020204030204"/>
              <a:ea typeface="+mn-ea"/>
              <a:cs typeface="+mn-cs"/>
            </a:endParaRPr>
          </a:p>
        </p:txBody>
      </p:sp>
      <p:sp>
        <p:nvSpPr>
          <p:cNvPr id="54" name="Slide Number Placeholder 1">
            <a:extLst>
              <a:ext uri="{FF2B5EF4-FFF2-40B4-BE49-F238E27FC236}">
                <a16:creationId xmlns:a16="http://schemas.microsoft.com/office/drawing/2014/main" id="{8724F963-7B91-4180-A9E0-83553E2C803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65</a:t>
            </a:r>
          </a:p>
        </p:txBody>
      </p:sp>
    </p:spTree>
    <p:extLst>
      <p:ext uri="{BB962C8B-B14F-4D97-AF65-F5344CB8AC3E}">
        <p14:creationId xmlns:p14="http://schemas.microsoft.com/office/powerpoint/2010/main" val="1529424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171" descr="Grey box surrounding the text">
            <a:extLst>
              <a:ext uri="{FF2B5EF4-FFF2-40B4-BE49-F238E27FC236}">
                <a16:creationId xmlns:a16="http://schemas.microsoft.com/office/drawing/2014/main" id="{7F9847AB-5507-EF44-A71E-AD11B464DC39}"/>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3E332ABF-1EA3-FA47-8CD5-C3A04D22507C}"/>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a:solidFill>
                  <a:srgbClr val="000000"/>
                </a:solidFill>
                <a:latin typeface="Century Gothic" panose="020B0502020202020204" pitchFamily="34" charset="0"/>
              </a:rPr>
              <a:t>Grammaire</a:t>
            </a:r>
          </a:p>
        </p:txBody>
      </p:sp>
      <p:pic>
        <p:nvPicPr>
          <p:cNvPr id="88" name="Picture 87" descr="Icon&#10;&#10;Description automatically generated">
            <a:extLst>
              <a:ext uri="{FF2B5EF4-FFF2-40B4-BE49-F238E27FC236}">
                <a16:creationId xmlns:a16="http://schemas.microsoft.com/office/drawing/2014/main" id="{2B9546D8-3F39-104E-95E1-72AF501F1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857" y="4304882"/>
            <a:ext cx="1030883" cy="943097"/>
          </a:xfrm>
          <a:prstGeom prst="rect">
            <a:avLst/>
          </a:prstGeom>
        </p:spPr>
      </p:pic>
      <p:sp>
        <p:nvSpPr>
          <p:cNvPr id="94" name="TextBox 93">
            <a:extLst>
              <a:ext uri="{FF2B5EF4-FFF2-40B4-BE49-F238E27FC236}">
                <a16:creationId xmlns:a16="http://schemas.microsoft.com/office/drawing/2014/main" id="{C6DC3064-74A5-F747-9EF8-A97BF2E19DC9}"/>
              </a:ext>
            </a:extLst>
          </p:cNvPr>
          <p:cNvSpPr txBox="1"/>
          <p:nvPr/>
        </p:nvSpPr>
        <p:spPr>
          <a:xfrm>
            <a:off x="163385" y="4540092"/>
            <a:ext cx="3358467" cy="338554"/>
          </a:xfrm>
          <a:prstGeom prst="rect">
            <a:avLst/>
          </a:prstGeom>
          <a:noFill/>
        </p:spPr>
        <p:txBody>
          <a:bodyPr wrap="square">
            <a:spAutoFit/>
          </a:bodyPr>
          <a:lstStyle/>
          <a:p>
            <a:r>
              <a:rPr lang="fr-FR" sz="1600" b="1" dirty="0">
                <a:latin typeface="Century Gothic" panose="020F0302020204030204"/>
              </a:rPr>
              <a:t>Je prends un livre.</a:t>
            </a:r>
            <a:r>
              <a:rPr lang="fr-FR" sz="1600" dirty="0">
                <a:latin typeface="Century Gothic" panose="020F0302020204030204"/>
              </a:rPr>
              <a:t>	</a:t>
            </a:r>
            <a:endParaRPr lang="fr-FR" sz="1600" dirty="0"/>
          </a:p>
        </p:txBody>
      </p:sp>
      <p:sp>
        <p:nvSpPr>
          <p:cNvPr id="95" name="TextBox 94">
            <a:extLst>
              <a:ext uri="{FF2B5EF4-FFF2-40B4-BE49-F238E27FC236}">
                <a16:creationId xmlns:a16="http://schemas.microsoft.com/office/drawing/2014/main" id="{38D3D2AF-6569-714E-94EE-6696ECBAD216}"/>
              </a:ext>
            </a:extLst>
          </p:cNvPr>
          <p:cNvSpPr txBox="1"/>
          <p:nvPr/>
        </p:nvSpPr>
        <p:spPr>
          <a:xfrm>
            <a:off x="2080390" y="4556583"/>
            <a:ext cx="22526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F0302020204030204"/>
              </a:rPr>
              <a:t>I take a book.</a:t>
            </a:r>
          </a:p>
        </p:txBody>
      </p:sp>
      <p:sp>
        <p:nvSpPr>
          <p:cNvPr id="97" name="TextBox 96">
            <a:extLst>
              <a:ext uri="{FF2B5EF4-FFF2-40B4-BE49-F238E27FC236}">
                <a16:creationId xmlns:a16="http://schemas.microsoft.com/office/drawing/2014/main" id="{56883B58-FFB2-CC46-BE6C-FC218AF2564E}"/>
              </a:ext>
            </a:extLst>
          </p:cNvPr>
          <p:cNvSpPr txBox="1"/>
          <p:nvPr/>
        </p:nvSpPr>
        <p:spPr>
          <a:xfrm>
            <a:off x="193765" y="5392392"/>
            <a:ext cx="3358467" cy="338554"/>
          </a:xfrm>
          <a:prstGeom prst="rect">
            <a:avLst/>
          </a:prstGeom>
          <a:noFill/>
        </p:spPr>
        <p:txBody>
          <a:bodyPr wrap="square">
            <a:spAutoFit/>
          </a:bodyPr>
          <a:lstStyle/>
          <a:p>
            <a:r>
              <a:rPr lang="fr-FR" sz="1600" b="1" dirty="0">
                <a:latin typeface="Century Gothic" panose="020F0302020204030204"/>
              </a:rPr>
              <a:t>Il lit un journal.</a:t>
            </a:r>
            <a:r>
              <a:rPr lang="fr-FR" sz="1600" dirty="0">
                <a:latin typeface="Century Gothic" panose="020F0302020204030204"/>
              </a:rPr>
              <a:t>	</a:t>
            </a:r>
            <a:endParaRPr lang="fr-FR" sz="1600" dirty="0"/>
          </a:p>
        </p:txBody>
      </p:sp>
      <p:sp>
        <p:nvSpPr>
          <p:cNvPr id="98" name="TextBox 97">
            <a:extLst>
              <a:ext uri="{FF2B5EF4-FFF2-40B4-BE49-F238E27FC236}">
                <a16:creationId xmlns:a16="http://schemas.microsoft.com/office/drawing/2014/main" id="{6B2DA87D-7910-1B46-9E75-C2019A777A59}"/>
              </a:ext>
            </a:extLst>
          </p:cNvPr>
          <p:cNvSpPr txBox="1"/>
          <p:nvPr/>
        </p:nvSpPr>
        <p:spPr>
          <a:xfrm>
            <a:off x="1699503" y="5402104"/>
            <a:ext cx="41330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F0302020204030204"/>
              </a:rPr>
              <a:t>He reads a newspaper.</a:t>
            </a:r>
          </a:p>
        </p:txBody>
      </p:sp>
      <p:sp>
        <p:nvSpPr>
          <p:cNvPr id="99" name="TextBox 98">
            <a:extLst>
              <a:ext uri="{FF2B5EF4-FFF2-40B4-BE49-F238E27FC236}">
                <a16:creationId xmlns:a16="http://schemas.microsoft.com/office/drawing/2014/main" id="{03185949-8B48-9B46-BED3-A0BB9728217A}"/>
              </a:ext>
            </a:extLst>
          </p:cNvPr>
          <p:cNvSpPr txBox="1"/>
          <p:nvPr/>
        </p:nvSpPr>
        <p:spPr>
          <a:xfrm>
            <a:off x="4287672" y="5394359"/>
            <a:ext cx="1426257" cy="338554"/>
          </a:xfrm>
          <a:prstGeom prst="rect">
            <a:avLst/>
          </a:prstGeom>
          <a:noFill/>
        </p:spPr>
        <p:txBody>
          <a:bodyPr wrap="square">
            <a:spAutoFit/>
          </a:bodyPr>
          <a:lstStyle/>
          <a:p>
            <a:r>
              <a:rPr kumimoji="0" lang="fr-FR" sz="1600" b="1" i="0" u="none" strike="noStrike" kern="1200" cap="none" spc="0" normalizeH="0" baseline="0" noProof="0" dirty="0">
                <a:ln>
                  <a:noFill/>
                </a:ln>
                <a:effectLst/>
                <a:uLnTx/>
                <a:uFillTx/>
                <a:latin typeface="Century Gothic" panose="020F0302020204030204"/>
              </a:rPr>
              <a:t>Il </a:t>
            </a:r>
            <a:r>
              <a:rPr lang="fr-FR" sz="1600" b="1" dirty="0">
                <a:latin typeface="Century Gothic" panose="020F0302020204030204"/>
              </a:rPr>
              <a:t>lit</a:t>
            </a:r>
            <a:r>
              <a:rPr kumimoji="0" lang="fr-FR" sz="1600" b="1" i="0" u="none" strike="noStrike" kern="1200" cap="none" spc="0" normalizeH="0" baseline="0" noProof="0" dirty="0">
                <a:ln>
                  <a:noFill/>
                </a:ln>
                <a:effectLst/>
                <a:uLnTx/>
                <a:uFillTx/>
                <a:latin typeface="Century Gothic" panose="020F0302020204030204"/>
              </a:rPr>
              <a:t>.</a:t>
            </a:r>
            <a:r>
              <a:rPr kumimoji="0" lang="fr-FR" sz="1600" b="0" i="0" u="none" strike="noStrike" kern="1200" cap="none" spc="0" normalizeH="0" baseline="0" noProof="0" dirty="0">
                <a:ln>
                  <a:noFill/>
                </a:ln>
                <a:effectLst/>
                <a:uLnTx/>
                <a:uFillTx/>
                <a:latin typeface="Century Gothic" panose="020F0302020204030204"/>
              </a:rPr>
              <a:t>	</a:t>
            </a:r>
            <a:endParaRPr lang="fr-FR" sz="1600" dirty="0"/>
          </a:p>
        </p:txBody>
      </p:sp>
      <p:sp>
        <p:nvSpPr>
          <p:cNvPr id="100" name="TextBox 99">
            <a:extLst>
              <a:ext uri="{FF2B5EF4-FFF2-40B4-BE49-F238E27FC236}">
                <a16:creationId xmlns:a16="http://schemas.microsoft.com/office/drawing/2014/main" id="{39580EA0-13E5-0B43-96F8-07EB59779B0D}"/>
              </a:ext>
            </a:extLst>
          </p:cNvPr>
          <p:cNvSpPr txBox="1"/>
          <p:nvPr/>
        </p:nvSpPr>
        <p:spPr>
          <a:xfrm>
            <a:off x="4928720" y="5399572"/>
            <a:ext cx="199962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Century Gothic" panose="020F0302020204030204"/>
                <a:ea typeface="+mn-ea"/>
                <a:cs typeface="+mn-cs"/>
              </a:rPr>
              <a:t>He reads.</a:t>
            </a:r>
          </a:p>
        </p:txBody>
      </p:sp>
      <p:sp>
        <p:nvSpPr>
          <p:cNvPr id="102" name="TextBox 101">
            <a:extLst>
              <a:ext uri="{FF2B5EF4-FFF2-40B4-BE49-F238E27FC236}">
                <a16:creationId xmlns:a16="http://schemas.microsoft.com/office/drawing/2014/main" id="{339B756A-EE21-8D47-998B-0E967829EFBE}"/>
              </a:ext>
            </a:extLst>
          </p:cNvPr>
          <p:cNvSpPr txBox="1"/>
          <p:nvPr/>
        </p:nvSpPr>
        <p:spPr>
          <a:xfrm>
            <a:off x="179065" y="6002020"/>
            <a:ext cx="2827496" cy="338554"/>
          </a:xfrm>
          <a:prstGeom prst="rect">
            <a:avLst/>
          </a:prstGeom>
          <a:noFill/>
        </p:spPr>
        <p:txBody>
          <a:bodyPr wrap="square">
            <a:spAutoFit/>
          </a:bodyPr>
          <a:lstStyle/>
          <a:p>
            <a:r>
              <a:rPr lang="fr-FR" sz="1600" b="1" dirty="0">
                <a:latin typeface="Century Gothic" panose="020F0302020204030204"/>
              </a:rPr>
              <a:t>Nous dormons.</a:t>
            </a:r>
            <a:endParaRPr lang="fr-FR" sz="1600" b="1" dirty="0"/>
          </a:p>
        </p:txBody>
      </p:sp>
      <p:sp>
        <p:nvSpPr>
          <p:cNvPr id="103" name="TextBox 102">
            <a:extLst>
              <a:ext uri="{FF2B5EF4-FFF2-40B4-BE49-F238E27FC236}">
                <a16:creationId xmlns:a16="http://schemas.microsoft.com/office/drawing/2014/main" id="{F5CBEF77-623B-554D-BC15-9E22B8A2C798}"/>
              </a:ext>
            </a:extLst>
          </p:cNvPr>
          <p:cNvSpPr txBox="1"/>
          <p:nvPr/>
        </p:nvSpPr>
        <p:spPr>
          <a:xfrm>
            <a:off x="1841305" y="5991384"/>
            <a:ext cx="22526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F0302020204030204"/>
              </a:rPr>
              <a:t>We sleep.</a:t>
            </a:r>
          </a:p>
        </p:txBody>
      </p:sp>
      <p:sp>
        <p:nvSpPr>
          <p:cNvPr id="105" name="Title 20">
            <a:extLst>
              <a:ext uri="{FF2B5EF4-FFF2-40B4-BE49-F238E27FC236}">
                <a16:creationId xmlns:a16="http://schemas.microsoft.com/office/drawing/2014/main" id="{F3A33FBC-BF8C-0548-8D26-345F74A2F1E0}"/>
              </a:ext>
            </a:extLst>
          </p:cNvPr>
          <p:cNvSpPr txBox="1">
            <a:spLocks/>
          </p:cNvSpPr>
          <p:nvPr/>
        </p:nvSpPr>
        <p:spPr bwMode="auto">
          <a:xfrm>
            <a:off x="163385" y="3898237"/>
            <a:ext cx="2946727" cy="36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defRPr/>
            </a:pPr>
            <a:r>
              <a:rPr lang="fr-FR" sz="1800" b="1" dirty="0" err="1">
                <a:solidFill>
                  <a:schemeClr val="tx1"/>
                </a:solidFill>
                <a:latin typeface="Century Gothic" panose="020B0502020202020204" pitchFamily="34" charset="0"/>
              </a:rPr>
              <a:t>Verbs</a:t>
            </a:r>
            <a:r>
              <a:rPr lang="fr-FR" sz="1800" b="1" dirty="0">
                <a:solidFill>
                  <a:schemeClr val="tx1"/>
                </a:solidFill>
                <a:latin typeface="Century Gothic" panose="020B0502020202020204" pitchFamily="34" charset="0"/>
              </a:rPr>
              <a:t> </a:t>
            </a:r>
            <a:r>
              <a:rPr lang="fr-FR" sz="1800" b="1" dirty="0" err="1">
                <a:solidFill>
                  <a:schemeClr val="tx1"/>
                </a:solidFill>
                <a:latin typeface="Century Gothic" panose="020B0502020202020204" pitchFamily="34" charset="0"/>
              </a:rPr>
              <a:t>with</a:t>
            </a:r>
            <a:r>
              <a:rPr lang="fr-FR" sz="1800" b="1" dirty="0">
                <a:solidFill>
                  <a:schemeClr val="tx1"/>
                </a:solidFill>
                <a:latin typeface="Century Gothic" panose="020B0502020202020204" pitchFamily="34" charset="0"/>
              </a:rPr>
              <a:t> direct </a:t>
            </a:r>
            <a:r>
              <a:rPr lang="fr-FR" sz="1800" b="1" dirty="0" err="1">
                <a:solidFill>
                  <a:schemeClr val="tx1"/>
                </a:solidFill>
                <a:latin typeface="Century Gothic" panose="020B0502020202020204" pitchFamily="34" charset="0"/>
              </a:rPr>
              <a:t>objects</a:t>
            </a:r>
            <a:endParaRPr lang="en-GB" sz="1800" b="1" dirty="0">
              <a:solidFill>
                <a:schemeClr val="tx1"/>
              </a:solidFill>
              <a:latin typeface="Century Gothic" panose="020F0302020204030204"/>
            </a:endParaRPr>
          </a:p>
        </p:txBody>
      </p:sp>
      <p:sp>
        <p:nvSpPr>
          <p:cNvPr id="139" name="TextBox 138">
            <a:extLst>
              <a:ext uri="{FF2B5EF4-FFF2-40B4-BE49-F238E27FC236}">
                <a16:creationId xmlns:a16="http://schemas.microsoft.com/office/drawing/2014/main" id="{A1126103-6184-D643-A6BC-84903DC185EC}"/>
              </a:ext>
            </a:extLst>
          </p:cNvPr>
          <p:cNvSpPr txBox="1"/>
          <p:nvPr/>
        </p:nvSpPr>
        <p:spPr>
          <a:xfrm>
            <a:off x="97321" y="930467"/>
            <a:ext cx="6760679" cy="338554"/>
          </a:xfrm>
          <a:prstGeom prst="rect">
            <a:avLst/>
          </a:prstGeom>
          <a:noFill/>
        </p:spPr>
        <p:txBody>
          <a:bodyPr wrap="square">
            <a:spAutoFit/>
          </a:bodyPr>
          <a:lstStyle/>
          <a:p>
            <a:pPr lvl="0" defTabSz="914400">
              <a:defRPr/>
            </a:pPr>
            <a:r>
              <a:rPr lang="en-US" sz="1600" dirty="0">
                <a:latin typeface="Century Gothic" panose="020F0302020204030204"/>
              </a:rPr>
              <a:t>Remember we can use il/</a:t>
            </a:r>
            <a:r>
              <a:rPr lang="en-US" sz="1600" dirty="0" err="1">
                <a:latin typeface="Century Gothic" panose="020F0302020204030204"/>
              </a:rPr>
              <a:t>elle</a:t>
            </a:r>
            <a:r>
              <a:rPr lang="en-US" sz="1600" dirty="0">
                <a:latin typeface="Century Gothic" panose="020F0302020204030204"/>
              </a:rPr>
              <a:t> to mean it (referring to a thing).</a:t>
            </a:r>
          </a:p>
        </p:txBody>
      </p:sp>
      <p:sp>
        <p:nvSpPr>
          <p:cNvPr id="140" name="Title 20">
            <a:extLst>
              <a:ext uri="{FF2B5EF4-FFF2-40B4-BE49-F238E27FC236}">
                <a16:creationId xmlns:a16="http://schemas.microsoft.com/office/drawing/2014/main" id="{8C10BD5C-C987-CE4B-B80A-F157CF64C3FD}"/>
              </a:ext>
            </a:extLst>
          </p:cNvPr>
          <p:cNvSpPr txBox="1">
            <a:spLocks/>
          </p:cNvSpPr>
          <p:nvPr/>
        </p:nvSpPr>
        <p:spPr bwMode="auto">
          <a:xfrm>
            <a:off x="129728" y="664470"/>
            <a:ext cx="6611487" cy="32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US" sz="1800" b="1" i="1" kern="0" dirty="0">
                <a:solidFill>
                  <a:schemeClr val="tx1"/>
                </a:solidFill>
                <a:latin typeface="Century Gothic" panose="020B0502020202020204" pitchFamily="34" charset="0"/>
                <a:cs typeface="Calibri" panose="020F0502020204030204" pitchFamily="34" charset="0"/>
              </a:rPr>
              <a:t>Saying ‘it’ and ‘they’</a:t>
            </a:r>
          </a:p>
        </p:txBody>
      </p:sp>
      <p:sp>
        <p:nvSpPr>
          <p:cNvPr id="141" name="TextBox 140">
            <a:extLst>
              <a:ext uri="{FF2B5EF4-FFF2-40B4-BE49-F238E27FC236}">
                <a16:creationId xmlns:a16="http://schemas.microsoft.com/office/drawing/2014/main" id="{BB74BC37-0CCA-814C-9B6E-3CBE2AEE9080}"/>
              </a:ext>
            </a:extLst>
          </p:cNvPr>
          <p:cNvSpPr txBox="1"/>
          <p:nvPr/>
        </p:nvSpPr>
        <p:spPr>
          <a:xfrm>
            <a:off x="199445" y="2301265"/>
            <a:ext cx="6286062"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lvl="0" defTabSz="914400">
              <a:defRPr/>
            </a:pPr>
            <a:r>
              <a:rPr lang="en-GB" sz="1600" dirty="0">
                <a:latin typeface="Century Gothic" panose="020B0502020202020204" pitchFamily="34" charset="0"/>
              </a:rPr>
              <a:t>We use </a:t>
            </a:r>
            <a:r>
              <a:rPr lang="fr-FR" sz="1600" b="1" dirty="0">
                <a:latin typeface="Century Gothic" panose="020B0502020202020204" pitchFamily="34" charset="0"/>
              </a:rPr>
              <a:t>ils/elles </a:t>
            </a:r>
            <a:r>
              <a:rPr lang="en-GB" sz="1600" dirty="0">
                <a:latin typeface="Century Gothic" panose="020B0502020202020204" pitchFamily="34" charset="0"/>
              </a:rPr>
              <a:t>to mean </a:t>
            </a:r>
            <a:r>
              <a:rPr lang="en-GB" sz="1600" b="1" dirty="0">
                <a:latin typeface="Century Gothic" panose="020B0502020202020204" pitchFamily="34" charset="0"/>
              </a:rPr>
              <a:t>they</a:t>
            </a:r>
            <a:r>
              <a:rPr lang="en-GB" sz="1600" dirty="0">
                <a:latin typeface="Century Gothic" panose="020B0502020202020204" pitchFamily="34" charset="0"/>
              </a:rPr>
              <a:t> (referring to people and things).</a:t>
            </a:r>
          </a:p>
        </p:txBody>
      </p:sp>
      <p:sp>
        <p:nvSpPr>
          <p:cNvPr id="142" name="TextBox 141">
            <a:extLst>
              <a:ext uri="{FF2B5EF4-FFF2-40B4-BE49-F238E27FC236}">
                <a16:creationId xmlns:a16="http://schemas.microsoft.com/office/drawing/2014/main" id="{4AD3A093-D232-4C43-889B-A0BFFDEFF8C9}"/>
              </a:ext>
            </a:extLst>
          </p:cNvPr>
          <p:cNvSpPr txBox="1"/>
          <p:nvPr/>
        </p:nvSpPr>
        <p:spPr>
          <a:xfrm>
            <a:off x="172381" y="1246025"/>
            <a:ext cx="5956278"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lvl="0" defTabSz="914400">
              <a:defRPr/>
            </a:pPr>
            <a:r>
              <a:rPr lang="en-GB" sz="1600" dirty="0">
                <a:latin typeface="Century Gothic" panose="020F0302020204030204"/>
              </a:rPr>
              <a:t>We use </a:t>
            </a:r>
            <a:r>
              <a:rPr lang="fr-FR" sz="1600" b="1" dirty="0">
                <a:latin typeface="Century Gothic" panose="020F0302020204030204"/>
              </a:rPr>
              <a:t>il</a:t>
            </a:r>
            <a:r>
              <a:rPr lang="fr-FR" sz="1600" dirty="0">
                <a:latin typeface="Century Gothic" panose="020F0302020204030204"/>
              </a:rPr>
              <a:t> for </a:t>
            </a:r>
            <a:r>
              <a:rPr lang="en-GB" sz="1600" b="1" dirty="0">
                <a:latin typeface="Century Gothic" panose="020F0302020204030204"/>
              </a:rPr>
              <a:t>masculine nouns </a:t>
            </a:r>
            <a:r>
              <a:rPr lang="en-GB" sz="1600" dirty="0">
                <a:latin typeface="Century Gothic" panose="020F0302020204030204"/>
              </a:rPr>
              <a:t>and </a:t>
            </a:r>
            <a:r>
              <a:rPr lang="fr-FR" sz="1600" b="1" dirty="0">
                <a:latin typeface="Century Gothic" panose="020F0302020204030204"/>
              </a:rPr>
              <a:t>elle</a:t>
            </a:r>
            <a:r>
              <a:rPr lang="fr-FR" sz="1600" dirty="0">
                <a:latin typeface="Century Gothic" panose="020F0302020204030204"/>
              </a:rPr>
              <a:t> for </a:t>
            </a:r>
            <a:r>
              <a:rPr lang="en-GB" sz="1600" b="1" dirty="0">
                <a:latin typeface="Century Gothic" panose="020F0302020204030204"/>
              </a:rPr>
              <a:t>feminine nouns</a:t>
            </a:r>
            <a:r>
              <a:rPr lang="en-GB" sz="1600" dirty="0">
                <a:latin typeface="Century Gothic" panose="020F0302020204030204"/>
              </a:rPr>
              <a:t>.</a:t>
            </a:r>
          </a:p>
        </p:txBody>
      </p:sp>
      <p:sp>
        <p:nvSpPr>
          <p:cNvPr id="143" name="TextBox 142">
            <a:extLst>
              <a:ext uri="{FF2B5EF4-FFF2-40B4-BE49-F238E27FC236}">
                <a16:creationId xmlns:a16="http://schemas.microsoft.com/office/drawing/2014/main" id="{3D6ABDE8-55CD-BB40-8A7F-395B74E9A1EF}"/>
              </a:ext>
            </a:extLst>
          </p:cNvPr>
          <p:cNvSpPr txBox="1"/>
          <p:nvPr/>
        </p:nvSpPr>
        <p:spPr>
          <a:xfrm>
            <a:off x="129728" y="1561762"/>
            <a:ext cx="3495040" cy="338554"/>
          </a:xfrm>
          <a:prstGeom prst="rect">
            <a:avLst/>
          </a:prstGeom>
          <a:noFill/>
        </p:spPr>
        <p:txBody>
          <a:bodyPr wrap="square">
            <a:spAutoFit/>
          </a:bodyPr>
          <a:lstStyle/>
          <a:p>
            <a:r>
              <a:rPr lang="fr-FR" sz="1600" b="1" dirty="0">
                <a:latin typeface="Century Gothic" panose="020F0302020204030204"/>
              </a:rPr>
              <a:t>Le collè</a:t>
            </a:r>
            <a:r>
              <a:rPr lang="fr-FR" sz="1600" b="1" dirty="0">
                <a:latin typeface="Century Gothic" panose="020B0502020202020204" pitchFamily="34" charset="0"/>
              </a:rPr>
              <a:t>ge </a:t>
            </a:r>
            <a:r>
              <a:rPr lang="fr-FR" sz="1600" dirty="0">
                <a:latin typeface="Century Gothic" panose="020B0502020202020204" pitchFamily="34" charset="0"/>
              </a:rPr>
              <a:t>est grand.</a:t>
            </a:r>
            <a:endParaRPr lang="fr-FR" sz="1600" dirty="0"/>
          </a:p>
        </p:txBody>
      </p:sp>
      <p:sp>
        <p:nvSpPr>
          <p:cNvPr id="144" name="TextBox 143">
            <a:extLst>
              <a:ext uri="{FF2B5EF4-FFF2-40B4-BE49-F238E27FC236}">
                <a16:creationId xmlns:a16="http://schemas.microsoft.com/office/drawing/2014/main" id="{CF7E17E5-52D3-EA41-9A0C-71B599EEFA04}"/>
              </a:ext>
            </a:extLst>
          </p:cNvPr>
          <p:cNvSpPr txBox="1"/>
          <p:nvPr/>
        </p:nvSpPr>
        <p:spPr>
          <a:xfrm>
            <a:off x="2846538" y="1559287"/>
            <a:ext cx="215426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latin typeface="Century Gothic" panose="020B0502020202020204" pitchFamily="34" charset="0"/>
              </a:rPr>
              <a:t>Il</a:t>
            </a:r>
            <a:r>
              <a:rPr lang="fr-FR" sz="1600" dirty="0">
                <a:latin typeface="Century Gothic" panose="020B0502020202020204" pitchFamily="34" charset="0"/>
              </a:rPr>
              <a:t> est grand.</a:t>
            </a:r>
          </a:p>
        </p:txBody>
      </p:sp>
      <p:sp>
        <p:nvSpPr>
          <p:cNvPr id="145" name="TextBox 144">
            <a:extLst>
              <a:ext uri="{FF2B5EF4-FFF2-40B4-BE49-F238E27FC236}">
                <a16:creationId xmlns:a16="http://schemas.microsoft.com/office/drawing/2014/main" id="{66243A7F-612E-E341-A70A-B0A7E6205685}"/>
              </a:ext>
            </a:extLst>
          </p:cNvPr>
          <p:cNvSpPr txBox="1"/>
          <p:nvPr/>
        </p:nvSpPr>
        <p:spPr>
          <a:xfrm>
            <a:off x="129728" y="1897841"/>
            <a:ext cx="3942080" cy="338554"/>
          </a:xfrm>
          <a:prstGeom prst="rect">
            <a:avLst/>
          </a:prstGeom>
          <a:noFill/>
        </p:spPr>
        <p:txBody>
          <a:bodyPr wrap="square">
            <a:spAutoFit/>
          </a:bodyPr>
          <a:lstStyle/>
          <a:p>
            <a:r>
              <a:rPr lang="fr-FR" sz="1600" b="1" dirty="0">
                <a:latin typeface="Century Gothic" panose="020B0502020202020204" pitchFamily="34" charset="0"/>
              </a:rPr>
              <a:t>La fenêtre </a:t>
            </a:r>
            <a:r>
              <a:rPr lang="fr-FR" sz="1600" dirty="0">
                <a:latin typeface="Century Gothic" panose="020B0502020202020204" pitchFamily="34" charset="0"/>
              </a:rPr>
              <a:t>est nouvelle.	</a:t>
            </a:r>
            <a:endParaRPr lang="fr-FR" sz="1600" dirty="0"/>
          </a:p>
        </p:txBody>
      </p:sp>
      <p:sp>
        <p:nvSpPr>
          <p:cNvPr id="146" name="TextBox 145">
            <a:extLst>
              <a:ext uri="{FF2B5EF4-FFF2-40B4-BE49-F238E27FC236}">
                <a16:creationId xmlns:a16="http://schemas.microsoft.com/office/drawing/2014/main" id="{BD87FFC6-C464-6A45-83F7-61CB746F3189}"/>
              </a:ext>
            </a:extLst>
          </p:cNvPr>
          <p:cNvSpPr txBox="1"/>
          <p:nvPr/>
        </p:nvSpPr>
        <p:spPr>
          <a:xfrm>
            <a:off x="2818494" y="1886496"/>
            <a:ext cx="29885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latin typeface="Century Gothic" panose="020B0502020202020204" pitchFamily="34" charset="0"/>
              </a:rPr>
              <a:t>Elle</a:t>
            </a:r>
            <a:r>
              <a:rPr lang="fr-FR" sz="1600" dirty="0">
                <a:latin typeface="Century Gothic" panose="020B0502020202020204" pitchFamily="34" charset="0"/>
              </a:rPr>
              <a:t> est nouvelle.</a:t>
            </a:r>
          </a:p>
        </p:txBody>
      </p:sp>
      <p:sp>
        <p:nvSpPr>
          <p:cNvPr id="147" name="TextBox 146">
            <a:extLst>
              <a:ext uri="{FF2B5EF4-FFF2-40B4-BE49-F238E27FC236}">
                <a16:creationId xmlns:a16="http://schemas.microsoft.com/office/drawing/2014/main" id="{2AA34FF6-5921-924E-B7D1-AA7778A4DB65}"/>
              </a:ext>
            </a:extLst>
          </p:cNvPr>
          <p:cNvSpPr txBox="1"/>
          <p:nvPr/>
        </p:nvSpPr>
        <p:spPr>
          <a:xfrm>
            <a:off x="4654662" y="1547363"/>
            <a:ext cx="215426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i="1" dirty="0">
                <a:latin typeface="Century Gothic" panose="020B0502020202020204" pitchFamily="34" charset="0"/>
              </a:rPr>
              <a:t>It </a:t>
            </a:r>
            <a:r>
              <a:rPr lang="fr-FR" sz="1600" i="1" dirty="0" err="1">
                <a:latin typeface="Century Gothic" panose="020B0502020202020204" pitchFamily="34" charset="0"/>
              </a:rPr>
              <a:t>is</a:t>
            </a:r>
            <a:r>
              <a:rPr lang="fr-FR" sz="1600" i="1" dirty="0">
                <a:latin typeface="Century Gothic" panose="020B0502020202020204" pitchFamily="34" charset="0"/>
              </a:rPr>
              <a:t> </a:t>
            </a:r>
            <a:r>
              <a:rPr lang="fr-FR" sz="1600" i="1" dirty="0" err="1">
                <a:latin typeface="Century Gothic" panose="020B0502020202020204" pitchFamily="34" charset="0"/>
              </a:rPr>
              <a:t>big</a:t>
            </a:r>
            <a:r>
              <a:rPr lang="fr-FR" sz="1600" dirty="0">
                <a:latin typeface="Century Gothic" panose="020B0502020202020204" pitchFamily="34" charset="0"/>
              </a:rPr>
              <a:t>.</a:t>
            </a:r>
          </a:p>
        </p:txBody>
      </p:sp>
      <p:sp>
        <p:nvSpPr>
          <p:cNvPr id="148" name="TextBox 147">
            <a:extLst>
              <a:ext uri="{FF2B5EF4-FFF2-40B4-BE49-F238E27FC236}">
                <a16:creationId xmlns:a16="http://schemas.microsoft.com/office/drawing/2014/main" id="{C8F64F5D-266B-534A-8870-3165737172B8}"/>
              </a:ext>
            </a:extLst>
          </p:cNvPr>
          <p:cNvSpPr txBox="1"/>
          <p:nvPr/>
        </p:nvSpPr>
        <p:spPr>
          <a:xfrm>
            <a:off x="4626618" y="1874572"/>
            <a:ext cx="29885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i="1" dirty="0">
                <a:latin typeface="Century Gothic" panose="020B0502020202020204" pitchFamily="34" charset="0"/>
              </a:rPr>
              <a:t>It </a:t>
            </a:r>
            <a:r>
              <a:rPr lang="fr-FR" sz="1600" i="1" dirty="0" err="1">
                <a:latin typeface="Century Gothic" panose="020B0502020202020204" pitchFamily="34" charset="0"/>
              </a:rPr>
              <a:t>is</a:t>
            </a:r>
            <a:r>
              <a:rPr lang="fr-FR" sz="1600" i="1" dirty="0">
                <a:latin typeface="Century Gothic" panose="020B0502020202020204" pitchFamily="34" charset="0"/>
              </a:rPr>
              <a:t> new.</a:t>
            </a:r>
          </a:p>
        </p:txBody>
      </p:sp>
      <p:sp>
        <p:nvSpPr>
          <p:cNvPr id="149" name="TextBox 148">
            <a:extLst>
              <a:ext uri="{FF2B5EF4-FFF2-40B4-BE49-F238E27FC236}">
                <a16:creationId xmlns:a16="http://schemas.microsoft.com/office/drawing/2014/main" id="{42889F92-6C48-624C-A44E-662FAD1B0EEF}"/>
              </a:ext>
            </a:extLst>
          </p:cNvPr>
          <p:cNvSpPr txBox="1"/>
          <p:nvPr/>
        </p:nvSpPr>
        <p:spPr>
          <a:xfrm>
            <a:off x="156792" y="2658498"/>
            <a:ext cx="5265386" cy="338554"/>
          </a:xfrm>
          <a:prstGeom prst="rect">
            <a:avLst/>
          </a:prstGeom>
          <a:noFill/>
        </p:spPr>
        <p:txBody>
          <a:bodyPr wrap="square">
            <a:spAutoFit/>
          </a:bodyPr>
          <a:lstStyle/>
          <a:p>
            <a:r>
              <a:rPr kumimoji="0" lang="fr-FR" sz="1600" b="1" i="0" u="none" strike="noStrike" kern="1200" cap="none" spc="0" normalizeH="0" baseline="0" noProof="0" dirty="0">
                <a:ln>
                  <a:noFill/>
                </a:ln>
                <a:effectLst/>
                <a:uLnTx/>
                <a:uFillTx/>
                <a:latin typeface="Century Gothic" panose="020F0302020204030204"/>
              </a:rPr>
              <a:t>Amir et Océane </a:t>
            </a:r>
            <a:r>
              <a:rPr kumimoji="0" lang="fr-FR" sz="1600" b="0" i="0" u="none" strike="noStrike" kern="1200" cap="none" spc="0" normalizeH="0" baseline="0" noProof="0" dirty="0">
                <a:ln>
                  <a:noFill/>
                </a:ln>
                <a:effectLst/>
                <a:uLnTx/>
                <a:uFillTx/>
                <a:latin typeface="Century Gothic" panose="020F0302020204030204"/>
              </a:rPr>
              <a:t>sont intelligents.</a:t>
            </a:r>
            <a:endParaRPr lang="fr-FR" sz="1600" dirty="0"/>
          </a:p>
        </p:txBody>
      </p:sp>
      <p:sp>
        <p:nvSpPr>
          <p:cNvPr id="150" name="TextBox 149">
            <a:extLst>
              <a:ext uri="{FF2B5EF4-FFF2-40B4-BE49-F238E27FC236}">
                <a16:creationId xmlns:a16="http://schemas.microsoft.com/office/drawing/2014/main" id="{520EDEC7-F25A-5D41-86D1-F980D6C8C9E3}"/>
              </a:ext>
            </a:extLst>
          </p:cNvPr>
          <p:cNvSpPr txBox="1"/>
          <p:nvPr/>
        </p:nvSpPr>
        <p:spPr>
          <a:xfrm>
            <a:off x="3810852" y="2607925"/>
            <a:ext cx="29073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effectLst/>
                <a:uLnTx/>
                <a:uFillTx/>
                <a:latin typeface="Century Gothic" panose="020F0302020204030204"/>
                <a:ea typeface="+mn-ea"/>
                <a:cs typeface="+mn-cs"/>
              </a:rPr>
              <a:t>Ils</a:t>
            </a:r>
            <a:r>
              <a:rPr kumimoji="0" lang="fr-FR" sz="1600" b="0" i="0" u="none" strike="noStrike" kern="1200" cap="none" spc="0" normalizeH="0" baseline="0" noProof="0" dirty="0">
                <a:ln>
                  <a:noFill/>
                </a:ln>
                <a:effectLst/>
                <a:uLnTx/>
                <a:uFillTx/>
                <a:latin typeface="Century Gothic" panose="020F0302020204030204"/>
                <a:ea typeface="+mn-ea"/>
                <a:cs typeface="+mn-cs"/>
              </a:rPr>
              <a:t> sont intelligents.</a:t>
            </a:r>
          </a:p>
        </p:txBody>
      </p:sp>
      <p:sp>
        <p:nvSpPr>
          <p:cNvPr id="151" name="TextBox 150">
            <a:extLst>
              <a:ext uri="{FF2B5EF4-FFF2-40B4-BE49-F238E27FC236}">
                <a16:creationId xmlns:a16="http://schemas.microsoft.com/office/drawing/2014/main" id="{AF7908E8-D4B2-B448-9F4A-B3F0B8497E98}"/>
              </a:ext>
            </a:extLst>
          </p:cNvPr>
          <p:cNvSpPr txBox="1"/>
          <p:nvPr/>
        </p:nvSpPr>
        <p:spPr>
          <a:xfrm>
            <a:off x="156794" y="3283660"/>
            <a:ext cx="394208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effectLst/>
                <a:uLnTx/>
                <a:uFillTx/>
                <a:latin typeface="Century Gothic" panose="020F0302020204030204"/>
              </a:rPr>
              <a:t>Les glaces </a:t>
            </a:r>
            <a:r>
              <a:rPr kumimoji="0" lang="fr-FR" sz="1600" b="0" i="0" u="none" strike="noStrike" kern="1200" cap="none" spc="0" normalizeH="0" baseline="0" noProof="0" dirty="0">
                <a:ln>
                  <a:noFill/>
                </a:ln>
                <a:effectLst/>
                <a:uLnTx/>
                <a:uFillTx/>
                <a:latin typeface="Century Gothic" panose="020F0302020204030204"/>
              </a:rPr>
              <a:t>sont bonnes.	</a:t>
            </a:r>
            <a:endParaRPr lang="fr-FR" sz="1600" dirty="0"/>
          </a:p>
        </p:txBody>
      </p:sp>
      <p:sp>
        <p:nvSpPr>
          <p:cNvPr id="152" name="TextBox 151">
            <a:extLst>
              <a:ext uri="{FF2B5EF4-FFF2-40B4-BE49-F238E27FC236}">
                <a16:creationId xmlns:a16="http://schemas.microsoft.com/office/drawing/2014/main" id="{DB9EB733-5433-F549-B730-ED0CA51EC740}"/>
              </a:ext>
            </a:extLst>
          </p:cNvPr>
          <p:cNvSpPr txBox="1"/>
          <p:nvPr/>
        </p:nvSpPr>
        <p:spPr>
          <a:xfrm>
            <a:off x="3810852" y="3245572"/>
            <a:ext cx="29073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effectLst/>
                <a:uLnTx/>
                <a:uFillTx/>
                <a:latin typeface="Century Gothic" panose="020F0302020204030204"/>
                <a:ea typeface="+mn-ea"/>
                <a:cs typeface="+mn-cs"/>
              </a:rPr>
              <a:t>Elles</a:t>
            </a:r>
            <a:r>
              <a:rPr kumimoji="0" lang="fr-FR" sz="1600" b="0" i="0" u="none" strike="noStrike" kern="1200" cap="none" spc="0" normalizeH="0" baseline="0" noProof="0" dirty="0">
                <a:ln>
                  <a:noFill/>
                </a:ln>
                <a:effectLst/>
                <a:uLnTx/>
                <a:uFillTx/>
                <a:latin typeface="Century Gothic" panose="020F0302020204030204"/>
                <a:ea typeface="+mn-ea"/>
                <a:cs typeface="+mn-cs"/>
              </a:rPr>
              <a:t> sont bonnes.</a:t>
            </a:r>
          </a:p>
        </p:txBody>
      </p:sp>
      <p:sp>
        <p:nvSpPr>
          <p:cNvPr id="153" name="TextBox 152">
            <a:extLst>
              <a:ext uri="{FF2B5EF4-FFF2-40B4-BE49-F238E27FC236}">
                <a16:creationId xmlns:a16="http://schemas.microsoft.com/office/drawing/2014/main" id="{717F74FD-F706-814F-83AD-E5E3C7A0A8D4}"/>
              </a:ext>
            </a:extLst>
          </p:cNvPr>
          <p:cNvSpPr txBox="1"/>
          <p:nvPr/>
        </p:nvSpPr>
        <p:spPr>
          <a:xfrm>
            <a:off x="156794" y="2933909"/>
            <a:ext cx="5265386" cy="338554"/>
          </a:xfrm>
          <a:prstGeom prst="rect">
            <a:avLst/>
          </a:prstGeom>
          <a:noFill/>
        </p:spPr>
        <p:txBody>
          <a:bodyPr wrap="square">
            <a:spAutoFit/>
          </a:bodyPr>
          <a:lstStyle/>
          <a:p>
            <a:r>
              <a:rPr kumimoji="0" lang="fr-FR" sz="1600" b="1" i="1" u="none" strike="noStrike" kern="1200" cap="none" spc="0" normalizeH="0" baseline="0" noProof="0" dirty="0">
                <a:ln>
                  <a:noFill/>
                </a:ln>
                <a:effectLst/>
                <a:uLnTx/>
                <a:uFillTx/>
                <a:latin typeface="Century Gothic" panose="020F0302020204030204"/>
              </a:rPr>
              <a:t>Amir </a:t>
            </a:r>
            <a:r>
              <a:rPr lang="fr-FR" sz="1600" b="1" i="1" dirty="0">
                <a:latin typeface="Century Gothic" panose="020F0302020204030204"/>
              </a:rPr>
              <a:t>and</a:t>
            </a:r>
            <a:r>
              <a:rPr kumimoji="0" lang="fr-FR" sz="1600" b="1" i="1" u="none" strike="noStrike" kern="1200" cap="none" spc="0" normalizeH="0" baseline="0" noProof="0" dirty="0">
                <a:ln>
                  <a:noFill/>
                </a:ln>
                <a:effectLst/>
                <a:uLnTx/>
                <a:uFillTx/>
                <a:latin typeface="Century Gothic" panose="020F0302020204030204"/>
              </a:rPr>
              <a:t> Océane </a:t>
            </a:r>
            <a:r>
              <a:rPr kumimoji="0" lang="fr-FR" sz="1600" b="0" i="1" u="none" strike="noStrike" kern="1200" cap="none" spc="0" normalizeH="0" baseline="0" noProof="0" dirty="0">
                <a:ln>
                  <a:noFill/>
                </a:ln>
                <a:effectLst/>
                <a:uLnTx/>
                <a:uFillTx/>
                <a:latin typeface="Century Gothic" panose="020F0302020204030204"/>
              </a:rPr>
              <a:t>are intelligent.</a:t>
            </a:r>
            <a:endParaRPr lang="fr-FR" sz="1600" i="1" dirty="0"/>
          </a:p>
        </p:txBody>
      </p:sp>
      <p:sp>
        <p:nvSpPr>
          <p:cNvPr id="154" name="TextBox 153">
            <a:extLst>
              <a:ext uri="{FF2B5EF4-FFF2-40B4-BE49-F238E27FC236}">
                <a16:creationId xmlns:a16="http://schemas.microsoft.com/office/drawing/2014/main" id="{901FF603-7446-3F47-958B-355182549515}"/>
              </a:ext>
            </a:extLst>
          </p:cNvPr>
          <p:cNvSpPr txBox="1"/>
          <p:nvPr/>
        </p:nvSpPr>
        <p:spPr>
          <a:xfrm>
            <a:off x="3810852" y="2887095"/>
            <a:ext cx="316872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dirty="0">
                <a:ln>
                  <a:noFill/>
                </a:ln>
                <a:effectLst/>
                <a:uLnTx/>
                <a:uFillTx/>
                <a:latin typeface="Century Gothic" panose="020F0302020204030204"/>
                <a:ea typeface="+mn-ea"/>
                <a:cs typeface="+mn-cs"/>
              </a:rPr>
              <a:t>They</a:t>
            </a:r>
            <a:r>
              <a:rPr kumimoji="0" lang="en-GB" sz="1600" b="0" i="1" u="none" strike="noStrike" kern="1200" cap="none" spc="0" normalizeH="0" baseline="0" dirty="0">
                <a:ln>
                  <a:noFill/>
                </a:ln>
                <a:effectLst/>
                <a:uLnTx/>
                <a:uFillTx/>
                <a:latin typeface="Century Gothic" panose="020F0302020204030204"/>
                <a:ea typeface="+mn-ea"/>
                <a:cs typeface="+mn-cs"/>
              </a:rPr>
              <a:t> are intelligent.</a:t>
            </a:r>
          </a:p>
        </p:txBody>
      </p:sp>
      <p:sp>
        <p:nvSpPr>
          <p:cNvPr id="155" name="TextBox 154">
            <a:extLst>
              <a:ext uri="{FF2B5EF4-FFF2-40B4-BE49-F238E27FC236}">
                <a16:creationId xmlns:a16="http://schemas.microsoft.com/office/drawing/2014/main" id="{D6EFF508-3FA0-E64F-9943-42950BACA3FF}"/>
              </a:ext>
            </a:extLst>
          </p:cNvPr>
          <p:cNvSpPr txBox="1"/>
          <p:nvPr/>
        </p:nvSpPr>
        <p:spPr>
          <a:xfrm>
            <a:off x="156794" y="3543473"/>
            <a:ext cx="50292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dirty="0">
                <a:ln>
                  <a:noFill/>
                </a:ln>
                <a:effectLst/>
                <a:uLnTx/>
                <a:uFillTx/>
                <a:latin typeface="Century Gothic" panose="020F0302020204030204"/>
              </a:rPr>
              <a:t>The ice creams </a:t>
            </a:r>
            <a:r>
              <a:rPr kumimoji="0" lang="en-GB" sz="1600" b="0" i="1" u="none" strike="noStrike" kern="1200" cap="none" spc="0" normalizeH="0" baseline="0" dirty="0">
                <a:ln>
                  <a:noFill/>
                </a:ln>
                <a:effectLst/>
                <a:uLnTx/>
                <a:uFillTx/>
                <a:latin typeface="Century Gothic" panose="020F0302020204030204"/>
              </a:rPr>
              <a:t>are good.</a:t>
            </a:r>
            <a:r>
              <a:rPr kumimoji="0" lang="fr-FR" sz="1600" b="0" i="1" u="none" strike="noStrike" kern="1200" cap="none" spc="0" normalizeH="0" baseline="0" noProof="0" dirty="0">
                <a:ln>
                  <a:noFill/>
                </a:ln>
                <a:effectLst/>
                <a:uLnTx/>
                <a:uFillTx/>
                <a:latin typeface="Century Gothic" panose="020F0302020204030204"/>
              </a:rPr>
              <a:t>	</a:t>
            </a:r>
            <a:endParaRPr lang="fr-FR" sz="1600" i="1" dirty="0"/>
          </a:p>
        </p:txBody>
      </p:sp>
      <p:sp>
        <p:nvSpPr>
          <p:cNvPr id="156" name="TextBox 155">
            <a:extLst>
              <a:ext uri="{FF2B5EF4-FFF2-40B4-BE49-F238E27FC236}">
                <a16:creationId xmlns:a16="http://schemas.microsoft.com/office/drawing/2014/main" id="{BCE7ACAD-DA7E-C54A-B857-063D59056C6D}"/>
              </a:ext>
            </a:extLst>
          </p:cNvPr>
          <p:cNvSpPr txBox="1"/>
          <p:nvPr/>
        </p:nvSpPr>
        <p:spPr>
          <a:xfrm>
            <a:off x="3810852" y="3514109"/>
            <a:ext cx="29073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dirty="0">
                <a:ln>
                  <a:noFill/>
                </a:ln>
                <a:effectLst/>
                <a:uLnTx/>
                <a:uFillTx/>
                <a:latin typeface="Century Gothic" panose="020F0302020204030204"/>
                <a:ea typeface="+mn-ea"/>
                <a:cs typeface="+mn-cs"/>
              </a:rPr>
              <a:t>They</a:t>
            </a:r>
            <a:r>
              <a:rPr kumimoji="0" lang="en-GB" sz="1600" b="0" i="1" u="none" strike="noStrike" kern="1200" cap="none" spc="0" normalizeH="0" baseline="0" dirty="0">
                <a:ln>
                  <a:noFill/>
                </a:ln>
                <a:effectLst/>
                <a:uLnTx/>
                <a:uFillTx/>
                <a:latin typeface="Century Gothic" panose="020F0302020204030204"/>
                <a:ea typeface="+mn-ea"/>
                <a:cs typeface="+mn-cs"/>
              </a:rPr>
              <a:t> are good.</a:t>
            </a:r>
          </a:p>
        </p:txBody>
      </p:sp>
      <p:pic>
        <p:nvPicPr>
          <p:cNvPr id="157" name="Picture 156" descr="ice creams">
            <a:extLst>
              <a:ext uri="{FF2B5EF4-FFF2-40B4-BE49-F238E27FC236}">
                <a16:creationId xmlns:a16="http://schemas.microsoft.com/office/drawing/2014/main" id="{3C6A4FE5-56F9-684B-A89C-7378EB73F0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190" b="-6963"/>
          <a:stretch/>
        </p:blipFill>
        <p:spPr>
          <a:xfrm>
            <a:off x="5770075" y="3128957"/>
            <a:ext cx="856007" cy="759526"/>
          </a:xfrm>
          <a:prstGeom prst="rect">
            <a:avLst/>
          </a:prstGeom>
        </p:spPr>
      </p:pic>
      <p:sp>
        <p:nvSpPr>
          <p:cNvPr id="158" name="Title 20">
            <a:extLst>
              <a:ext uri="{FF2B5EF4-FFF2-40B4-BE49-F238E27FC236}">
                <a16:creationId xmlns:a16="http://schemas.microsoft.com/office/drawing/2014/main" id="{2CB25FAC-23B3-BC42-996B-07A8567C9242}"/>
              </a:ext>
            </a:extLst>
          </p:cNvPr>
          <p:cNvSpPr txBox="1">
            <a:spLocks/>
          </p:cNvSpPr>
          <p:nvPr/>
        </p:nvSpPr>
        <p:spPr bwMode="auto">
          <a:xfrm>
            <a:off x="-165501" y="6338076"/>
            <a:ext cx="3321000" cy="27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defRPr/>
            </a:pPr>
            <a:r>
              <a:rPr lang="fr-FR" sz="1800" b="1" dirty="0">
                <a:solidFill>
                  <a:schemeClr val="tx1"/>
                </a:solidFill>
                <a:latin typeface="Century Gothic" panose="020B0502020202020204" pitchFamily="34" charset="0"/>
              </a:rPr>
              <a:t>Word pattern: -</a:t>
            </a:r>
            <a:r>
              <a:rPr lang="fr-FR" sz="1800" b="1" dirty="0" err="1">
                <a:solidFill>
                  <a:schemeClr val="tx1"/>
                </a:solidFill>
                <a:latin typeface="Century Gothic" panose="020B0502020202020204" pitchFamily="34" charset="0"/>
              </a:rPr>
              <a:t>ate</a:t>
            </a:r>
            <a:r>
              <a:rPr lang="fr-FR" sz="1800" b="1" dirty="0">
                <a:solidFill>
                  <a:schemeClr val="tx1"/>
                </a:solidFill>
                <a:latin typeface="Century Gothic" panose="020B0502020202020204" pitchFamily="34" charset="0"/>
              </a:rPr>
              <a:t>/-er</a:t>
            </a:r>
            <a:r>
              <a:rPr lang="en-GB" sz="1800" b="1" dirty="0">
                <a:solidFill>
                  <a:schemeClr val="tx1"/>
                </a:solidFill>
                <a:latin typeface="Century Gothic" panose="020F0302020204030204"/>
              </a:rPr>
              <a:t>  </a:t>
            </a:r>
          </a:p>
        </p:txBody>
      </p:sp>
      <p:sp>
        <p:nvSpPr>
          <p:cNvPr id="159" name="TextBox 158">
            <a:extLst>
              <a:ext uri="{FF2B5EF4-FFF2-40B4-BE49-F238E27FC236}">
                <a16:creationId xmlns:a16="http://schemas.microsoft.com/office/drawing/2014/main" id="{E03A09ED-4C6B-814D-A11D-F9FDEF7008C2}"/>
              </a:ext>
            </a:extLst>
          </p:cNvPr>
          <p:cNvSpPr txBox="1"/>
          <p:nvPr/>
        </p:nvSpPr>
        <p:spPr>
          <a:xfrm>
            <a:off x="179065" y="6600889"/>
            <a:ext cx="6174872" cy="1077218"/>
          </a:xfrm>
          <a:prstGeom prst="rect">
            <a:avLst/>
          </a:prstGeom>
          <a:noFill/>
        </p:spPr>
        <p:txBody>
          <a:bodyPr wrap="square" rtlCol="0">
            <a:spAutoFit/>
          </a:bodyPr>
          <a:lstStyle/>
          <a:p>
            <a:pPr defTabSz="914400"/>
            <a:r>
              <a:rPr lang="en-GB" sz="1600" dirty="0">
                <a:latin typeface="Century Gothic" panose="020F0302020204030204"/>
              </a:rPr>
              <a:t>Lots of English verbs end in –ate. Many of these verbs come from French verbs ending in –er. This knowledge can help us to work out the English for new French verbs.</a:t>
            </a:r>
          </a:p>
          <a:p>
            <a:pPr defTabSz="914400"/>
            <a:endParaRPr lang="en-GB" sz="1600" dirty="0">
              <a:latin typeface="Century Gothic" panose="020F0302020204030204"/>
            </a:endParaRPr>
          </a:p>
        </p:txBody>
      </p:sp>
      <p:sp>
        <p:nvSpPr>
          <p:cNvPr id="160" name="TextBox 159">
            <a:hlinkClick r:id="" action="ppaction://noaction">
              <a:snd r:embed="rId5" name="preparer.wav"/>
            </a:hlinkClick>
            <a:extLst>
              <a:ext uri="{FF2B5EF4-FFF2-40B4-BE49-F238E27FC236}">
                <a16:creationId xmlns:a16="http://schemas.microsoft.com/office/drawing/2014/main" id="{743766BE-951E-484D-85C7-086AB3EEB49A}"/>
              </a:ext>
            </a:extLst>
          </p:cNvPr>
          <p:cNvSpPr txBox="1"/>
          <p:nvPr/>
        </p:nvSpPr>
        <p:spPr>
          <a:xfrm>
            <a:off x="147888" y="7708958"/>
            <a:ext cx="2727055" cy="338554"/>
          </a:xfrm>
          <a:prstGeom prst="rect">
            <a:avLst/>
          </a:prstGeom>
          <a:noFill/>
        </p:spPr>
        <p:txBody>
          <a:bodyPr wrap="square" rtlCol="0">
            <a:spAutoFit/>
          </a:bodyPr>
          <a:lstStyle/>
          <a:p>
            <a:pPr defTabSz="914400"/>
            <a:r>
              <a:rPr lang="fr-FR" sz="1600" b="1" dirty="0">
                <a:latin typeface="Century Gothic" panose="020F0302020204030204"/>
              </a:rPr>
              <a:t>intégr</a:t>
            </a:r>
            <a:r>
              <a:rPr lang="fr-FR" sz="1600" b="1" dirty="0">
                <a:solidFill>
                  <a:srgbClr val="E87D1E"/>
                </a:solidFill>
                <a:latin typeface="Century Gothic" panose="020F0302020204030204"/>
              </a:rPr>
              <a:t>er</a:t>
            </a:r>
            <a:endParaRPr lang="fr-FR" sz="1600" dirty="0">
              <a:solidFill>
                <a:srgbClr val="E87D1E"/>
              </a:solidFill>
              <a:latin typeface="Century Gothic" panose="020F0302020204030204"/>
              <a:sym typeface="Wingdings" panose="05000000000000000000" pitchFamily="2" charset="2"/>
            </a:endParaRPr>
          </a:p>
        </p:txBody>
      </p:sp>
      <p:sp>
        <p:nvSpPr>
          <p:cNvPr id="161" name="TextBox 160">
            <a:hlinkClick r:id="" action="ppaction://noaction">
              <a:snd r:embed="rId6" name="progresser.wav"/>
            </a:hlinkClick>
            <a:extLst>
              <a:ext uri="{FF2B5EF4-FFF2-40B4-BE49-F238E27FC236}">
                <a16:creationId xmlns:a16="http://schemas.microsoft.com/office/drawing/2014/main" id="{1EEB1E27-668D-1D4C-88AA-84E4FA6E9D30}"/>
              </a:ext>
            </a:extLst>
          </p:cNvPr>
          <p:cNvSpPr txBox="1"/>
          <p:nvPr/>
        </p:nvSpPr>
        <p:spPr>
          <a:xfrm>
            <a:off x="147889" y="7403673"/>
            <a:ext cx="3211989" cy="338554"/>
          </a:xfrm>
          <a:prstGeom prst="rect">
            <a:avLst/>
          </a:prstGeom>
          <a:noFill/>
        </p:spPr>
        <p:txBody>
          <a:bodyPr wrap="square" rtlCol="0">
            <a:spAutoFit/>
          </a:bodyPr>
          <a:lstStyle/>
          <a:p>
            <a:pPr defTabSz="914400"/>
            <a:r>
              <a:rPr lang="fr-FR" sz="1600" b="1" dirty="0">
                <a:latin typeface="Century Gothic" panose="020F0302020204030204"/>
                <a:sym typeface="Wingdings" panose="05000000000000000000" pitchFamily="2" charset="2"/>
              </a:rPr>
              <a:t>élimin</a:t>
            </a:r>
            <a:r>
              <a:rPr lang="fr-FR" sz="1600" b="1" dirty="0">
                <a:solidFill>
                  <a:srgbClr val="E87D1E"/>
                </a:solidFill>
                <a:latin typeface="Century Gothic" panose="020F0302020204030204"/>
                <a:sym typeface="Wingdings" panose="05000000000000000000" pitchFamily="2" charset="2"/>
              </a:rPr>
              <a:t>er</a:t>
            </a:r>
            <a:endParaRPr lang="fr-FR" sz="1600" dirty="0">
              <a:solidFill>
                <a:srgbClr val="E87D1E"/>
              </a:solidFill>
              <a:latin typeface="Century Gothic" panose="020F0302020204030204"/>
              <a:sym typeface="Wingdings" panose="05000000000000000000" pitchFamily="2" charset="2"/>
            </a:endParaRPr>
          </a:p>
        </p:txBody>
      </p:sp>
      <p:sp>
        <p:nvSpPr>
          <p:cNvPr id="162" name="TextBox 161">
            <a:hlinkClick r:id="" action="ppaction://noaction">
              <a:snd r:embed="rId7" name="preparation.wav"/>
            </a:hlinkClick>
            <a:extLst>
              <a:ext uri="{FF2B5EF4-FFF2-40B4-BE49-F238E27FC236}">
                <a16:creationId xmlns:a16="http://schemas.microsoft.com/office/drawing/2014/main" id="{6F4965CC-FFD7-484A-A94A-7CAFAE638781}"/>
              </a:ext>
            </a:extLst>
          </p:cNvPr>
          <p:cNvSpPr txBox="1"/>
          <p:nvPr/>
        </p:nvSpPr>
        <p:spPr>
          <a:xfrm>
            <a:off x="1106141" y="7711476"/>
            <a:ext cx="2556318" cy="338554"/>
          </a:xfrm>
          <a:prstGeom prst="rect">
            <a:avLst/>
          </a:prstGeom>
          <a:noFill/>
        </p:spPr>
        <p:txBody>
          <a:bodyPr wrap="square" rtlCol="0">
            <a:spAutoFit/>
          </a:bodyPr>
          <a:lstStyle/>
          <a:p>
            <a:pPr defTabSz="914400"/>
            <a:r>
              <a:rPr lang="fr-FR" sz="1600" dirty="0">
                <a:latin typeface="Century Gothic" panose="020F0302020204030204"/>
                <a:sym typeface="Wingdings" panose="05000000000000000000" pitchFamily="2" charset="2"/>
              </a:rPr>
              <a:t>    </a:t>
            </a:r>
            <a:r>
              <a:rPr lang="fr-FR" sz="1600" b="1" dirty="0" err="1">
                <a:latin typeface="Century Gothic" panose="020F0302020204030204"/>
                <a:sym typeface="Wingdings" panose="05000000000000000000" pitchFamily="2" charset="2"/>
              </a:rPr>
              <a:t>integr</a:t>
            </a:r>
            <a:r>
              <a:rPr lang="fr-FR" sz="1600" b="1" dirty="0" err="1">
                <a:solidFill>
                  <a:srgbClr val="E87D1E"/>
                </a:solidFill>
                <a:latin typeface="Century Gothic" panose="020F0302020204030204"/>
                <a:sym typeface="Wingdings" panose="05000000000000000000" pitchFamily="2" charset="2"/>
              </a:rPr>
              <a:t>ate</a:t>
            </a:r>
            <a:endParaRPr lang="fr-FR" sz="1600" dirty="0">
              <a:solidFill>
                <a:srgbClr val="E87D1E"/>
              </a:solidFill>
              <a:latin typeface="Century Gothic" panose="020F0302020204030204"/>
              <a:sym typeface="Wingdings" panose="05000000000000000000" pitchFamily="2" charset="2"/>
            </a:endParaRPr>
          </a:p>
        </p:txBody>
      </p:sp>
      <p:sp>
        <p:nvSpPr>
          <p:cNvPr id="163" name="TextBox 162">
            <a:hlinkClick r:id="" action="ppaction://noaction">
              <a:snd r:embed="rId8" name="progression.wav"/>
            </a:hlinkClick>
            <a:extLst>
              <a:ext uri="{FF2B5EF4-FFF2-40B4-BE49-F238E27FC236}">
                <a16:creationId xmlns:a16="http://schemas.microsoft.com/office/drawing/2014/main" id="{B1EFBACD-9183-2340-BDE2-76E6ED795A94}"/>
              </a:ext>
            </a:extLst>
          </p:cNvPr>
          <p:cNvSpPr txBox="1"/>
          <p:nvPr/>
        </p:nvSpPr>
        <p:spPr>
          <a:xfrm>
            <a:off x="1106141" y="7403673"/>
            <a:ext cx="3328107" cy="338554"/>
          </a:xfrm>
          <a:prstGeom prst="rect">
            <a:avLst/>
          </a:prstGeom>
          <a:noFill/>
        </p:spPr>
        <p:txBody>
          <a:bodyPr wrap="square" rtlCol="0">
            <a:spAutoFit/>
          </a:bodyPr>
          <a:lstStyle/>
          <a:p>
            <a:pPr defTabSz="914400"/>
            <a:r>
              <a:rPr lang="fr-FR" sz="1600" dirty="0">
                <a:latin typeface="Century Gothic" panose="020F0302020204030204"/>
                <a:sym typeface="Wingdings" panose="05000000000000000000" pitchFamily="2" charset="2"/>
              </a:rPr>
              <a:t>    </a:t>
            </a:r>
            <a:r>
              <a:rPr lang="fr-FR" sz="1600" b="1" dirty="0" err="1">
                <a:latin typeface="Century Gothic" panose="020F0302020204030204"/>
                <a:sym typeface="Wingdings" panose="05000000000000000000" pitchFamily="2" charset="2"/>
              </a:rPr>
              <a:t>elimin</a:t>
            </a:r>
            <a:r>
              <a:rPr lang="fr-FR" sz="1600" b="1" dirty="0" err="1">
                <a:solidFill>
                  <a:srgbClr val="E87D1E"/>
                </a:solidFill>
                <a:latin typeface="Century Gothic" panose="020F0302020204030204"/>
                <a:sym typeface="Wingdings" panose="05000000000000000000" pitchFamily="2" charset="2"/>
              </a:rPr>
              <a:t>ate</a:t>
            </a:r>
            <a:endParaRPr lang="fr-FR" sz="1600" dirty="0">
              <a:solidFill>
                <a:srgbClr val="E87D1E"/>
              </a:solidFill>
              <a:latin typeface="Century Gothic" panose="020F0302020204030204"/>
              <a:sym typeface="Wingdings" panose="05000000000000000000" pitchFamily="2" charset="2"/>
            </a:endParaRPr>
          </a:p>
        </p:txBody>
      </p:sp>
      <p:sp>
        <p:nvSpPr>
          <p:cNvPr id="164" name="TextBox 163">
            <a:hlinkClick r:id="" action="ppaction://noaction">
              <a:snd r:embed="rId5" name="preparer.wav"/>
            </a:hlinkClick>
            <a:extLst>
              <a:ext uri="{FF2B5EF4-FFF2-40B4-BE49-F238E27FC236}">
                <a16:creationId xmlns:a16="http://schemas.microsoft.com/office/drawing/2014/main" id="{6E9574A1-27AE-8441-A54F-D0DF2DF0FEE2}"/>
              </a:ext>
            </a:extLst>
          </p:cNvPr>
          <p:cNvSpPr txBox="1"/>
          <p:nvPr/>
        </p:nvSpPr>
        <p:spPr>
          <a:xfrm>
            <a:off x="3317252" y="7465417"/>
            <a:ext cx="2727055" cy="338554"/>
          </a:xfrm>
          <a:prstGeom prst="rect">
            <a:avLst/>
          </a:prstGeom>
          <a:noFill/>
        </p:spPr>
        <p:txBody>
          <a:bodyPr wrap="square" rtlCol="0">
            <a:spAutoFit/>
          </a:bodyPr>
          <a:lstStyle/>
          <a:p>
            <a:pPr defTabSz="914400"/>
            <a:r>
              <a:rPr lang="fr-FR" sz="1600" b="1" dirty="0">
                <a:latin typeface="Century Gothic" panose="020F0302020204030204"/>
              </a:rPr>
              <a:t>libér</a:t>
            </a:r>
            <a:r>
              <a:rPr lang="fr-FR" sz="1600" b="1" dirty="0">
                <a:solidFill>
                  <a:srgbClr val="E87D1E"/>
                </a:solidFill>
                <a:latin typeface="Century Gothic" panose="020F0302020204030204"/>
              </a:rPr>
              <a:t>er</a:t>
            </a:r>
            <a:endParaRPr lang="fr-FR" sz="1600" dirty="0">
              <a:solidFill>
                <a:srgbClr val="E87D1E"/>
              </a:solidFill>
              <a:latin typeface="Century Gothic" panose="020F0302020204030204"/>
              <a:sym typeface="Wingdings" panose="05000000000000000000" pitchFamily="2" charset="2"/>
            </a:endParaRPr>
          </a:p>
        </p:txBody>
      </p:sp>
      <p:sp>
        <p:nvSpPr>
          <p:cNvPr id="165" name="TextBox 164">
            <a:hlinkClick r:id="" action="ppaction://noaction">
              <a:snd r:embed="rId6" name="progresser.wav"/>
            </a:hlinkClick>
            <a:extLst>
              <a:ext uri="{FF2B5EF4-FFF2-40B4-BE49-F238E27FC236}">
                <a16:creationId xmlns:a16="http://schemas.microsoft.com/office/drawing/2014/main" id="{32A9C755-DC2D-9947-B9D1-A042177EB288}"/>
              </a:ext>
            </a:extLst>
          </p:cNvPr>
          <p:cNvSpPr txBox="1"/>
          <p:nvPr/>
        </p:nvSpPr>
        <p:spPr>
          <a:xfrm>
            <a:off x="3322726" y="7743981"/>
            <a:ext cx="3211989" cy="338554"/>
          </a:xfrm>
          <a:prstGeom prst="rect">
            <a:avLst/>
          </a:prstGeom>
          <a:noFill/>
        </p:spPr>
        <p:txBody>
          <a:bodyPr wrap="square" rtlCol="0">
            <a:spAutoFit/>
          </a:bodyPr>
          <a:lstStyle/>
          <a:p>
            <a:pPr defTabSz="914400"/>
            <a:r>
              <a:rPr lang="fr-FR" sz="1600" b="1" dirty="0">
                <a:latin typeface="Century Gothic" panose="020F0302020204030204"/>
                <a:sym typeface="Wingdings" panose="05000000000000000000" pitchFamily="2" charset="2"/>
              </a:rPr>
              <a:t>évalu</a:t>
            </a:r>
            <a:r>
              <a:rPr lang="fr-FR" sz="1600" b="1" dirty="0">
                <a:solidFill>
                  <a:srgbClr val="E87D1E"/>
                </a:solidFill>
                <a:latin typeface="Century Gothic" panose="020F0302020204030204"/>
                <a:sym typeface="Wingdings" panose="05000000000000000000" pitchFamily="2" charset="2"/>
              </a:rPr>
              <a:t>er</a:t>
            </a:r>
            <a:endParaRPr lang="fr-FR" sz="1600" dirty="0">
              <a:solidFill>
                <a:srgbClr val="E87D1E"/>
              </a:solidFill>
              <a:latin typeface="Century Gothic" panose="020F0302020204030204"/>
              <a:sym typeface="Wingdings" panose="05000000000000000000" pitchFamily="2" charset="2"/>
            </a:endParaRPr>
          </a:p>
        </p:txBody>
      </p:sp>
      <p:sp>
        <p:nvSpPr>
          <p:cNvPr id="166" name="TextBox 165">
            <a:hlinkClick r:id="" action="ppaction://noaction">
              <a:snd r:embed="rId7" name="preparation.wav"/>
            </a:hlinkClick>
            <a:extLst>
              <a:ext uri="{FF2B5EF4-FFF2-40B4-BE49-F238E27FC236}">
                <a16:creationId xmlns:a16="http://schemas.microsoft.com/office/drawing/2014/main" id="{CE6E7F67-6D17-E249-89D2-61C728700881}"/>
              </a:ext>
            </a:extLst>
          </p:cNvPr>
          <p:cNvSpPr txBox="1"/>
          <p:nvPr/>
        </p:nvSpPr>
        <p:spPr>
          <a:xfrm>
            <a:off x="4259100" y="7452953"/>
            <a:ext cx="2556318" cy="338554"/>
          </a:xfrm>
          <a:prstGeom prst="rect">
            <a:avLst/>
          </a:prstGeom>
          <a:noFill/>
        </p:spPr>
        <p:txBody>
          <a:bodyPr wrap="square" rtlCol="0">
            <a:spAutoFit/>
          </a:bodyPr>
          <a:lstStyle/>
          <a:p>
            <a:pPr defTabSz="914400"/>
            <a:r>
              <a:rPr lang="fr-FR" sz="1600" dirty="0">
                <a:latin typeface="Century Gothic" panose="020F0302020204030204"/>
                <a:sym typeface="Wingdings" panose="05000000000000000000" pitchFamily="2" charset="2"/>
              </a:rPr>
              <a:t>    </a:t>
            </a:r>
            <a:r>
              <a:rPr lang="fr-FR" sz="1600" b="1" dirty="0" err="1">
                <a:latin typeface="Century Gothic" panose="020F0302020204030204"/>
                <a:sym typeface="Wingdings" panose="05000000000000000000" pitchFamily="2" charset="2"/>
              </a:rPr>
              <a:t>liber</a:t>
            </a:r>
            <a:r>
              <a:rPr lang="fr-FR" sz="1600" b="1" dirty="0" err="1">
                <a:solidFill>
                  <a:srgbClr val="E87D1E"/>
                </a:solidFill>
                <a:latin typeface="Century Gothic" panose="020F0302020204030204"/>
                <a:sym typeface="Wingdings" panose="05000000000000000000" pitchFamily="2" charset="2"/>
              </a:rPr>
              <a:t>ate</a:t>
            </a:r>
            <a:endParaRPr lang="fr-FR" sz="1600" dirty="0">
              <a:solidFill>
                <a:srgbClr val="E87D1E"/>
              </a:solidFill>
              <a:latin typeface="Century Gothic" panose="020F0302020204030204"/>
              <a:sym typeface="Wingdings" panose="05000000000000000000" pitchFamily="2" charset="2"/>
            </a:endParaRPr>
          </a:p>
        </p:txBody>
      </p:sp>
      <p:sp>
        <p:nvSpPr>
          <p:cNvPr id="167" name="TextBox 166">
            <a:hlinkClick r:id="" action="ppaction://noaction">
              <a:snd r:embed="rId8" name="progression.wav"/>
            </a:hlinkClick>
            <a:extLst>
              <a:ext uri="{FF2B5EF4-FFF2-40B4-BE49-F238E27FC236}">
                <a16:creationId xmlns:a16="http://schemas.microsoft.com/office/drawing/2014/main" id="{B477E05F-CBF2-3843-8E29-8BCE8F45B708}"/>
              </a:ext>
            </a:extLst>
          </p:cNvPr>
          <p:cNvSpPr txBox="1"/>
          <p:nvPr/>
        </p:nvSpPr>
        <p:spPr>
          <a:xfrm>
            <a:off x="4264433" y="7741449"/>
            <a:ext cx="3328107" cy="338554"/>
          </a:xfrm>
          <a:prstGeom prst="rect">
            <a:avLst/>
          </a:prstGeom>
          <a:noFill/>
        </p:spPr>
        <p:txBody>
          <a:bodyPr wrap="square" rtlCol="0">
            <a:spAutoFit/>
          </a:bodyPr>
          <a:lstStyle/>
          <a:p>
            <a:pPr defTabSz="914400"/>
            <a:r>
              <a:rPr lang="fr-FR" sz="1600" dirty="0">
                <a:latin typeface="Century Gothic" panose="020F0302020204030204"/>
                <a:sym typeface="Wingdings" panose="05000000000000000000" pitchFamily="2" charset="2"/>
              </a:rPr>
              <a:t>    </a:t>
            </a:r>
            <a:r>
              <a:rPr lang="fr-FR" sz="1600" b="1" dirty="0" err="1">
                <a:latin typeface="Century Gothic" panose="020F0302020204030204"/>
                <a:sym typeface="Wingdings" panose="05000000000000000000" pitchFamily="2" charset="2"/>
              </a:rPr>
              <a:t>evalu</a:t>
            </a:r>
            <a:r>
              <a:rPr lang="fr-FR" sz="1600" b="1" dirty="0" err="1">
                <a:solidFill>
                  <a:srgbClr val="E87D1E"/>
                </a:solidFill>
                <a:latin typeface="Century Gothic" panose="020F0302020204030204"/>
                <a:sym typeface="Wingdings" panose="05000000000000000000" pitchFamily="2" charset="2"/>
              </a:rPr>
              <a:t>ate</a:t>
            </a:r>
            <a:endParaRPr lang="fr-FR" sz="1600" dirty="0">
              <a:solidFill>
                <a:srgbClr val="E87D1E"/>
              </a:solidFill>
              <a:latin typeface="Century Gothic" panose="020F0302020204030204"/>
              <a:sym typeface="Wingdings" panose="05000000000000000000" pitchFamily="2" charset="2"/>
            </a:endParaRPr>
          </a:p>
        </p:txBody>
      </p:sp>
      <p:sp>
        <p:nvSpPr>
          <p:cNvPr id="168" name="&quot;Not Allowed&quot; Symbol 5">
            <a:extLst>
              <a:ext uri="{FF2B5EF4-FFF2-40B4-BE49-F238E27FC236}">
                <a16:creationId xmlns:a16="http://schemas.microsoft.com/office/drawing/2014/main" id="{8F6CFA1E-49A3-504E-A6EE-4AF0B54DD538}"/>
              </a:ext>
              <a:ext uri="{C183D7F6-B498-43B3-948B-1728B52AA6E4}">
                <adec:decorative xmlns:adec="http://schemas.microsoft.com/office/drawing/2017/decorative" val="1"/>
              </a:ext>
            </a:extLst>
          </p:cNvPr>
          <p:cNvSpPr/>
          <p:nvPr/>
        </p:nvSpPr>
        <p:spPr>
          <a:xfrm>
            <a:off x="2726085" y="7434165"/>
            <a:ext cx="342738" cy="313098"/>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169" name="Picture 168">
            <a:extLst>
              <a:ext uri="{FF2B5EF4-FFF2-40B4-BE49-F238E27FC236}">
                <a16:creationId xmlns:a16="http://schemas.microsoft.com/office/drawing/2014/main" id="{66F83EFE-49F6-D14D-B2AB-5796EC15EB5B}"/>
              </a:ext>
              <a:ext uri="{C183D7F6-B498-43B3-948B-1728B52AA6E4}">
                <adec:decorative xmlns:adec="http://schemas.microsoft.com/office/drawing/2017/decorative" val="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46510" y1="24063" x2="46510" y2="24063"/>
                        <a14:backgroundMark x1="72240" y1="32969" x2="72240" y2="32969"/>
                      </a14:backgroundRemoval>
                    </a14:imgEffect>
                  </a14:imgLayer>
                </a14:imgProps>
              </a:ext>
              <a:ext uri="{28A0092B-C50C-407E-A947-70E740481C1C}">
                <a14:useLocalDpi xmlns:a14="http://schemas.microsoft.com/office/drawing/2010/main" val="0"/>
              </a:ext>
            </a:extLst>
          </a:blip>
          <a:stretch>
            <a:fillRect/>
          </a:stretch>
        </p:blipFill>
        <p:spPr>
          <a:xfrm>
            <a:off x="2442002" y="7661208"/>
            <a:ext cx="830628" cy="643838"/>
          </a:xfrm>
          <a:prstGeom prst="rect">
            <a:avLst/>
          </a:prstGeom>
        </p:spPr>
      </p:pic>
      <p:pic>
        <p:nvPicPr>
          <p:cNvPr id="170" name="Picture 169">
            <a:extLst>
              <a:ext uri="{FF2B5EF4-FFF2-40B4-BE49-F238E27FC236}">
                <a16:creationId xmlns:a16="http://schemas.microsoft.com/office/drawing/2014/main" id="{5BA598E0-8066-F844-A5BA-7CC9D9543EF3}"/>
              </a:ext>
              <a:ext uri="{C183D7F6-B498-43B3-948B-1728B52AA6E4}">
                <adec:decorative xmlns:adec="http://schemas.microsoft.com/office/drawing/2017/decorative" val="1"/>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tretch>
            <a:fillRect/>
          </a:stretch>
        </p:blipFill>
        <p:spPr>
          <a:xfrm>
            <a:off x="5713283" y="7634485"/>
            <a:ext cx="872181" cy="680617"/>
          </a:xfrm>
          <a:prstGeom prst="rect">
            <a:avLst/>
          </a:prstGeom>
        </p:spPr>
      </p:pic>
      <p:pic>
        <p:nvPicPr>
          <p:cNvPr id="171" name="Picture 170">
            <a:extLst>
              <a:ext uri="{FF2B5EF4-FFF2-40B4-BE49-F238E27FC236}">
                <a16:creationId xmlns:a16="http://schemas.microsoft.com/office/drawing/2014/main" id="{06C215E2-2028-F143-88A1-43C32142524F}"/>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91428" y="7064608"/>
            <a:ext cx="700777" cy="643839"/>
          </a:xfrm>
          <a:prstGeom prst="rect">
            <a:avLst/>
          </a:prstGeom>
        </p:spPr>
      </p:pic>
      <p:sp>
        <p:nvSpPr>
          <p:cNvPr id="173" name="Title 3">
            <a:extLst>
              <a:ext uri="{FF2B5EF4-FFF2-40B4-BE49-F238E27FC236}">
                <a16:creationId xmlns:a16="http://schemas.microsoft.com/office/drawing/2014/main" id="{27DD8B7B-2156-5742-8068-0F94016DE15A}"/>
              </a:ext>
            </a:extLst>
          </p:cNvPr>
          <p:cNvSpPr txBox="1">
            <a:spLocks noGrp="1"/>
          </p:cNvSpPr>
          <p:nvPr>
            <p:ph type="title" idx="4294967295"/>
          </p:nvPr>
        </p:nvSpPr>
        <p:spPr>
          <a:xfrm>
            <a:off x="199445" y="158248"/>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T3.1 </a:t>
            </a:r>
            <a:r>
              <a:rPr kumimoji="0" lang="fr-FR"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 1</a:t>
            </a:r>
            <a:endParaRPr kumimoji="0" lang="en-US" sz="2000" b="0" i="0" u="none" strike="noStrike" kern="0" cap="none" spc="0" normalizeH="0" baseline="0" noProof="0" dirty="0">
              <a:ln>
                <a:noFill/>
              </a:ln>
              <a:solidFill>
                <a:schemeClr val="bg1"/>
              </a:solidFill>
              <a:effectLst/>
              <a:uLnTx/>
              <a:uFillTx/>
              <a:latin typeface="+mj-lt"/>
              <a:ea typeface="+mj-ea"/>
              <a:cs typeface="+mj-cs"/>
            </a:endParaRPr>
          </a:p>
        </p:txBody>
      </p:sp>
      <p:sp>
        <p:nvSpPr>
          <p:cNvPr id="174" name="TextBox 173">
            <a:extLst>
              <a:ext uri="{FF2B5EF4-FFF2-40B4-BE49-F238E27FC236}">
                <a16:creationId xmlns:a16="http://schemas.microsoft.com/office/drawing/2014/main" id="{112021F5-9551-F249-A4AF-531994B30878}"/>
              </a:ext>
            </a:extLst>
          </p:cNvPr>
          <p:cNvSpPr txBox="1"/>
          <p:nvPr/>
        </p:nvSpPr>
        <p:spPr>
          <a:xfrm>
            <a:off x="202363" y="4283636"/>
            <a:ext cx="4981637"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lvl="0" defTabSz="914400">
              <a:defRPr/>
            </a:pPr>
            <a:r>
              <a:rPr lang="en-GB" sz="1600" dirty="0">
                <a:latin typeface="Century Gothic" panose="020F0302020204030204"/>
              </a:rPr>
              <a:t>Some verbs need a direct object to follow them.</a:t>
            </a:r>
            <a:endParaRPr lang="en-GB" sz="1600" dirty="0">
              <a:latin typeface="Century Gothic" panose="020B0502020202020204" pitchFamily="34" charset="0"/>
            </a:endParaRPr>
          </a:p>
        </p:txBody>
      </p:sp>
      <p:sp>
        <p:nvSpPr>
          <p:cNvPr id="175" name="TextBox 174">
            <a:extLst>
              <a:ext uri="{FF2B5EF4-FFF2-40B4-BE49-F238E27FC236}">
                <a16:creationId xmlns:a16="http://schemas.microsoft.com/office/drawing/2014/main" id="{5A3CCAB2-DB20-5D45-BD05-4C41F6FCCA9F}"/>
              </a:ext>
            </a:extLst>
          </p:cNvPr>
          <p:cNvSpPr txBox="1"/>
          <p:nvPr/>
        </p:nvSpPr>
        <p:spPr>
          <a:xfrm>
            <a:off x="186776" y="4866762"/>
            <a:ext cx="4971721"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lvl="0" defTabSz="914400">
              <a:defRPr/>
            </a:pPr>
            <a:r>
              <a:rPr lang="en-GB" sz="1600" dirty="0">
                <a:latin typeface="Century Gothic" panose="020F0302020204030204"/>
              </a:rPr>
              <a:t>Some verbs can take a direct object, but also make sense on their own.</a:t>
            </a:r>
          </a:p>
        </p:txBody>
      </p:sp>
      <p:sp>
        <p:nvSpPr>
          <p:cNvPr id="176" name="TextBox 175">
            <a:extLst>
              <a:ext uri="{FF2B5EF4-FFF2-40B4-BE49-F238E27FC236}">
                <a16:creationId xmlns:a16="http://schemas.microsoft.com/office/drawing/2014/main" id="{633B2289-370F-A04C-9748-E52B8E035449}"/>
              </a:ext>
            </a:extLst>
          </p:cNvPr>
          <p:cNvSpPr txBox="1"/>
          <p:nvPr/>
        </p:nvSpPr>
        <p:spPr>
          <a:xfrm>
            <a:off x="202363" y="5757553"/>
            <a:ext cx="4113412"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lvl="0" defTabSz="914400">
              <a:defRPr/>
            </a:pPr>
            <a:r>
              <a:rPr lang="en-GB" sz="1600" dirty="0">
                <a:latin typeface="Century Gothic" panose="020F0302020204030204"/>
              </a:rPr>
              <a:t>Some verbs can’t take a direct object.</a:t>
            </a:r>
          </a:p>
        </p:txBody>
      </p:sp>
      <p:sp>
        <p:nvSpPr>
          <p:cNvPr id="56" name="Slide Number Placeholder 1">
            <a:extLst>
              <a:ext uri="{FF2B5EF4-FFF2-40B4-BE49-F238E27FC236}">
                <a16:creationId xmlns:a16="http://schemas.microsoft.com/office/drawing/2014/main" id="{6725A7E3-C636-4F8A-A5D7-9E1A003DC585}"/>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66</a:t>
            </a:r>
          </a:p>
        </p:txBody>
      </p:sp>
      <p:sp>
        <p:nvSpPr>
          <p:cNvPr id="58" name="Rounded Rectangle 25">
            <a:extLst>
              <a:ext uri="{FF2B5EF4-FFF2-40B4-BE49-F238E27FC236}">
                <a16:creationId xmlns:a16="http://schemas.microsoft.com/office/drawing/2014/main" id="{6B351F29-438B-E7F0-4A7F-3A43A7DF42F4}"/>
              </a:ext>
            </a:extLst>
          </p:cNvPr>
          <p:cNvSpPr/>
          <p:nvPr/>
        </p:nvSpPr>
        <p:spPr>
          <a:xfrm>
            <a:off x="221912" y="8315101"/>
            <a:ext cx="3054750" cy="678709"/>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Y7 &amp; T8 Vocabulary mashup 9/12</a:t>
            </a:r>
          </a:p>
        </p:txBody>
      </p:sp>
    </p:spTree>
    <p:extLst>
      <p:ext uri="{BB962C8B-B14F-4D97-AF65-F5344CB8AC3E}">
        <p14:creationId xmlns:p14="http://schemas.microsoft.com/office/powerpoint/2010/main" val="4030365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840BE-F526-C443-86C0-543A8CAB3A0E}"/>
              </a:ext>
              <a:ext uri="{C183D7F6-B498-43B3-948B-1728B52AA6E4}">
                <adec:decorative xmlns:adec="http://schemas.microsoft.com/office/drawing/2017/decorative" val="1"/>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852552CA-00A3-E845-A7AF-B02F200707A9}"/>
              </a:ext>
            </a:extLst>
          </p:cNvPr>
          <p:cNvSpPr txBox="1">
            <a:spLocks noGrp="1"/>
          </p:cNvSpPr>
          <p:nvPr>
            <p:ph type="title" idx="4294967295"/>
          </p:nvPr>
        </p:nvSpPr>
        <p:spPr>
          <a:xfrm>
            <a:off x="173313" y="142855"/>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T3.1 </a:t>
            </a:r>
            <a:r>
              <a:rPr kumimoji="0" lang="fr-FR"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2</a:t>
            </a:r>
            <a:endParaRPr kumimoji="0" lang="en-US" sz="2000" b="0" i="0" u="none" strike="noStrike" kern="0" cap="none" spc="0" normalizeH="0" baseline="0" noProof="0" dirty="0">
              <a:ln>
                <a:noFill/>
              </a:ln>
              <a:solidFill>
                <a:srgbClr val="FFFFFF"/>
              </a:solidFill>
              <a:effectLst/>
              <a:uLnTx/>
              <a:uFillTx/>
              <a:latin typeface="Arial"/>
              <a:ea typeface="+mj-ea"/>
              <a:cs typeface="+mj-cs"/>
            </a:endParaRPr>
          </a:p>
        </p:txBody>
      </p:sp>
      <p:sp>
        <p:nvSpPr>
          <p:cNvPr id="3" name="Rectangle 2">
            <a:extLst>
              <a:ext uri="{FF2B5EF4-FFF2-40B4-BE49-F238E27FC236}">
                <a16:creationId xmlns:a16="http://schemas.microsoft.com/office/drawing/2014/main" id="{CF4CDAA8-15F8-434D-9C40-8E79CA308234}"/>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Grammaire</a:t>
            </a:r>
          </a:p>
        </p:txBody>
      </p:sp>
      <p:sp>
        <p:nvSpPr>
          <p:cNvPr id="6" name="Title 20">
            <a:extLst>
              <a:ext uri="{FF2B5EF4-FFF2-40B4-BE49-F238E27FC236}">
                <a16:creationId xmlns:a16="http://schemas.microsoft.com/office/drawing/2014/main" id="{AB41AD3E-DB6A-9A48-8769-D216CDF62FB5}"/>
              </a:ext>
            </a:extLst>
          </p:cNvPr>
          <p:cNvSpPr txBox="1">
            <a:spLocks/>
          </p:cNvSpPr>
          <p:nvPr/>
        </p:nvSpPr>
        <p:spPr bwMode="auto">
          <a:xfrm>
            <a:off x="152318" y="678856"/>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Direct object pronouns</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32" name="TextBox 31">
            <a:extLst>
              <a:ext uri="{FF2B5EF4-FFF2-40B4-BE49-F238E27FC236}">
                <a16:creationId xmlns:a16="http://schemas.microsoft.com/office/drawing/2014/main" id="{95FE29CD-71B4-46C4-91D9-0E364842F788}"/>
              </a:ext>
            </a:extLst>
          </p:cNvPr>
          <p:cNvSpPr txBox="1"/>
          <p:nvPr/>
        </p:nvSpPr>
        <p:spPr>
          <a:xfrm>
            <a:off x="143900" y="1088075"/>
            <a:ext cx="4637346" cy="338554"/>
          </a:xfrm>
          <a:prstGeom prst="rect">
            <a:avLst/>
          </a:prstGeom>
          <a:noFill/>
        </p:spPr>
        <p:txBody>
          <a:bodyPr wrap="square">
            <a:spAutoFit/>
          </a:bodyPr>
          <a:lstStyle/>
          <a:p>
            <a:pPr algn="l"/>
            <a:r>
              <a:rPr lang="en-GB" sz="1600" dirty="0">
                <a:latin typeface="Century Gothic" panose="020B0502020202020204" pitchFamily="34" charset="0"/>
              </a:rPr>
              <a:t>Remember, some verbs take direct objects.</a:t>
            </a:r>
          </a:p>
        </p:txBody>
      </p:sp>
      <p:sp>
        <p:nvSpPr>
          <p:cNvPr id="33" name="TextBox 32">
            <a:extLst>
              <a:ext uri="{FF2B5EF4-FFF2-40B4-BE49-F238E27FC236}">
                <a16:creationId xmlns:a16="http://schemas.microsoft.com/office/drawing/2014/main" id="{FAD95E7F-71AB-4C10-A731-BAFDD8B3C9A7}"/>
              </a:ext>
            </a:extLst>
          </p:cNvPr>
          <p:cNvSpPr txBox="1"/>
          <p:nvPr/>
        </p:nvSpPr>
        <p:spPr>
          <a:xfrm>
            <a:off x="111216" y="1347899"/>
            <a:ext cx="2220656" cy="338554"/>
          </a:xfrm>
          <a:prstGeom prst="rect">
            <a:avLst/>
          </a:prstGeom>
          <a:noFill/>
        </p:spPr>
        <p:txBody>
          <a:bodyPr wrap="square">
            <a:spAutoFit/>
          </a:bodyPr>
          <a:lstStyle/>
          <a:p>
            <a:pPr algn="l"/>
            <a:r>
              <a:rPr lang="fr-FR" sz="1600" dirty="0">
                <a:latin typeface="Century Gothic" panose="020B0502020202020204" pitchFamily="34" charset="0"/>
              </a:rPr>
              <a:t>Je regarde </a:t>
            </a:r>
            <a:r>
              <a:rPr lang="fr-FR" sz="1600" b="1" dirty="0">
                <a:latin typeface="Century Gothic" panose="020B0502020202020204" pitchFamily="34" charset="0"/>
              </a:rPr>
              <a:t>le chat</a:t>
            </a:r>
            <a:r>
              <a:rPr lang="fr-FR" sz="1600" dirty="0">
                <a:latin typeface="Century Gothic" panose="020B0502020202020204" pitchFamily="34" charset="0"/>
              </a:rPr>
              <a:t>.</a:t>
            </a:r>
          </a:p>
        </p:txBody>
      </p:sp>
      <p:sp>
        <p:nvSpPr>
          <p:cNvPr id="39" name="TextBox 38">
            <a:extLst>
              <a:ext uri="{FF2B5EF4-FFF2-40B4-BE49-F238E27FC236}">
                <a16:creationId xmlns:a16="http://schemas.microsoft.com/office/drawing/2014/main" id="{D58C025F-5ECC-409A-8FD4-3D875981A769}"/>
              </a:ext>
            </a:extLst>
          </p:cNvPr>
          <p:cNvSpPr txBox="1"/>
          <p:nvPr/>
        </p:nvSpPr>
        <p:spPr>
          <a:xfrm>
            <a:off x="2487310" y="1344420"/>
            <a:ext cx="1908121" cy="338554"/>
          </a:xfrm>
          <a:prstGeom prst="rect">
            <a:avLst/>
          </a:prstGeom>
          <a:noFill/>
        </p:spPr>
        <p:txBody>
          <a:bodyPr wrap="square">
            <a:spAutoFit/>
          </a:bodyPr>
          <a:lstStyle/>
          <a:p>
            <a:pPr algn="l"/>
            <a:r>
              <a:rPr lang="fr-FR" sz="1600" dirty="0">
                <a:latin typeface="Century Gothic" panose="020B0502020202020204" pitchFamily="34" charset="0"/>
              </a:rPr>
              <a:t>I look at </a:t>
            </a:r>
            <a:r>
              <a:rPr lang="fr-FR" sz="1600" b="1" dirty="0">
                <a:latin typeface="Century Gothic" panose="020B0502020202020204" pitchFamily="34" charset="0"/>
              </a:rPr>
              <a:t>the cat</a:t>
            </a:r>
            <a:r>
              <a:rPr lang="fr-FR" sz="1600" dirty="0">
                <a:latin typeface="Century Gothic" panose="020B0502020202020204" pitchFamily="34" charset="0"/>
              </a:rPr>
              <a:t>.</a:t>
            </a:r>
          </a:p>
        </p:txBody>
      </p:sp>
      <p:sp>
        <p:nvSpPr>
          <p:cNvPr id="34" name="TextBox 33">
            <a:extLst>
              <a:ext uri="{FF2B5EF4-FFF2-40B4-BE49-F238E27FC236}">
                <a16:creationId xmlns:a16="http://schemas.microsoft.com/office/drawing/2014/main" id="{28A3CE75-4C6F-4963-A42F-27EC09B3B7F5}"/>
              </a:ext>
            </a:extLst>
          </p:cNvPr>
          <p:cNvSpPr txBox="1"/>
          <p:nvPr/>
        </p:nvSpPr>
        <p:spPr>
          <a:xfrm>
            <a:off x="172381" y="1878899"/>
            <a:ext cx="4752188" cy="584775"/>
          </a:xfrm>
          <a:prstGeom prst="rect">
            <a:avLst/>
          </a:prstGeom>
          <a:noFill/>
        </p:spPr>
        <p:txBody>
          <a:bodyPr wrap="square">
            <a:spAutoFit/>
          </a:bodyPr>
          <a:lstStyle/>
          <a:p>
            <a:pPr algn="l"/>
            <a:r>
              <a:rPr lang="en-GB" sz="1600" dirty="0">
                <a:latin typeface="Century Gothic" panose="020B0502020202020204" pitchFamily="34" charset="0"/>
              </a:rPr>
              <a:t>When the direct object is ‘me’, we use the direct object pronoun </a:t>
            </a:r>
            <a:r>
              <a:rPr lang="en-GB" sz="1600" b="1" dirty="0">
                <a:latin typeface="Century Gothic" panose="020B0502020202020204" pitchFamily="34" charset="0"/>
              </a:rPr>
              <a:t>me</a:t>
            </a:r>
            <a:r>
              <a:rPr lang="en-GB" sz="1600" dirty="0">
                <a:latin typeface="Century Gothic" panose="020B0502020202020204" pitchFamily="34" charset="0"/>
              </a:rPr>
              <a:t>.</a:t>
            </a:r>
          </a:p>
        </p:txBody>
      </p:sp>
      <p:sp>
        <p:nvSpPr>
          <p:cNvPr id="35" name="TextBox 34">
            <a:extLst>
              <a:ext uri="{FF2B5EF4-FFF2-40B4-BE49-F238E27FC236}">
                <a16:creationId xmlns:a16="http://schemas.microsoft.com/office/drawing/2014/main" id="{BB8DD18D-BCAE-4622-97A5-C1567DD7805E}"/>
              </a:ext>
            </a:extLst>
          </p:cNvPr>
          <p:cNvSpPr txBox="1"/>
          <p:nvPr/>
        </p:nvSpPr>
        <p:spPr>
          <a:xfrm>
            <a:off x="180799" y="2403623"/>
            <a:ext cx="1721124" cy="338554"/>
          </a:xfrm>
          <a:prstGeom prst="rect">
            <a:avLst/>
          </a:prstGeom>
          <a:noFill/>
        </p:spPr>
        <p:txBody>
          <a:bodyPr wrap="square">
            <a:spAutoFit/>
          </a:bodyPr>
          <a:lstStyle/>
          <a:p>
            <a:pPr algn="l"/>
            <a:r>
              <a:rPr lang="fr-FR" sz="1600" dirty="0">
                <a:latin typeface="Century Gothic" panose="020B0502020202020204" pitchFamily="34" charset="0"/>
              </a:rPr>
              <a:t>Il </a:t>
            </a:r>
            <a:r>
              <a:rPr lang="fr-FR" sz="1600" b="1" dirty="0">
                <a:latin typeface="Century Gothic" panose="020B0502020202020204" pitchFamily="34" charset="0"/>
              </a:rPr>
              <a:t>me </a:t>
            </a:r>
            <a:r>
              <a:rPr lang="fr-FR" sz="1600" dirty="0">
                <a:latin typeface="Century Gothic" panose="020B0502020202020204" pitchFamily="34" charset="0"/>
              </a:rPr>
              <a:t>cherche.</a:t>
            </a:r>
          </a:p>
        </p:txBody>
      </p:sp>
      <p:sp>
        <p:nvSpPr>
          <p:cNvPr id="40" name="TextBox 39">
            <a:extLst>
              <a:ext uri="{FF2B5EF4-FFF2-40B4-BE49-F238E27FC236}">
                <a16:creationId xmlns:a16="http://schemas.microsoft.com/office/drawing/2014/main" id="{497E3EAE-A95A-4F0D-A6EB-22646245F262}"/>
              </a:ext>
            </a:extLst>
          </p:cNvPr>
          <p:cNvSpPr txBox="1"/>
          <p:nvPr/>
        </p:nvSpPr>
        <p:spPr>
          <a:xfrm>
            <a:off x="2566590" y="2406237"/>
            <a:ext cx="1806521" cy="338554"/>
          </a:xfrm>
          <a:prstGeom prst="rect">
            <a:avLst/>
          </a:prstGeom>
          <a:noFill/>
        </p:spPr>
        <p:txBody>
          <a:bodyPr wrap="square">
            <a:spAutoFit/>
          </a:bodyPr>
          <a:lstStyle/>
          <a:p>
            <a:pPr algn="l"/>
            <a:r>
              <a:rPr lang="fr-FR" sz="1600" dirty="0">
                <a:latin typeface="Century Gothic" panose="020B0502020202020204" pitchFamily="34" charset="0"/>
              </a:rPr>
              <a:t>He looks for</a:t>
            </a:r>
            <a:r>
              <a:rPr lang="fr-FR" sz="1600" b="1" dirty="0">
                <a:latin typeface="Century Gothic" panose="020B0502020202020204" pitchFamily="34" charset="0"/>
              </a:rPr>
              <a:t> me</a:t>
            </a:r>
            <a:r>
              <a:rPr lang="fr-FR" sz="1600" dirty="0">
                <a:latin typeface="Century Gothic" panose="020B0502020202020204" pitchFamily="34" charset="0"/>
              </a:rPr>
              <a:t>.</a:t>
            </a:r>
          </a:p>
        </p:txBody>
      </p:sp>
      <p:sp>
        <p:nvSpPr>
          <p:cNvPr id="36" name="TextBox 35">
            <a:extLst>
              <a:ext uri="{FF2B5EF4-FFF2-40B4-BE49-F238E27FC236}">
                <a16:creationId xmlns:a16="http://schemas.microsoft.com/office/drawing/2014/main" id="{724E632F-3ACB-4AC9-B5B3-9D2668124016}"/>
              </a:ext>
            </a:extLst>
          </p:cNvPr>
          <p:cNvSpPr txBox="1"/>
          <p:nvPr/>
        </p:nvSpPr>
        <p:spPr>
          <a:xfrm>
            <a:off x="152318" y="3077361"/>
            <a:ext cx="4651181" cy="584775"/>
          </a:xfrm>
          <a:prstGeom prst="rect">
            <a:avLst/>
          </a:prstGeom>
          <a:noFill/>
        </p:spPr>
        <p:txBody>
          <a:bodyPr wrap="square">
            <a:spAutoFit/>
          </a:bodyPr>
          <a:lstStyle/>
          <a:p>
            <a:pPr algn="l"/>
            <a:r>
              <a:rPr lang="en-GB" sz="1600" dirty="0">
                <a:latin typeface="Century Gothic" panose="020B0502020202020204" pitchFamily="34" charset="0"/>
              </a:rPr>
              <a:t>When the direct object is ‘you’, we use the direct object pronoun </a:t>
            </a:r>
            <a:r>
              <a:rPr lang="fr-FR" sz="1600" b="1" dirty="0">
                <a:latin typeface="Century Gothic" panose="020B0502020202020204" pitchFamily="34" charset="0"/>
              </a:rPr>
              <a:t>te</a:t>
            </a:r>
            <a:r>
              <a:rPr lang="fr-FR" sz="1600" dirty="0">
                <a:latin typeface="Century Gothic" panose="020B0502020202020204" pitchFamily="34" charset="0"/>
              </a:rPr>
              <a:t>.</a:t>
            </a:r>
          </a:p>
        </p:txBody>
      </p:sp>
      <p:sp>
        <p:nvSpPr>
          <p:cNvPr id="37" name="TextBox 36">
            <a:extLst>
              <a:ext uri="{FF2B5EF4-FFF2-40B4-BE49-F238E27FC236}">
                <a16:creationId xmlns:a16="http://schemas.microsoft.com/office/drawing/2014/main" id="{428DC65E-1773-49F8-A23B-A91C5C25A633}"/>
              </a:ext>
            </a:extLst>
          </p:cNvPr>
          <p:cNvSpPr txBox="1"/>
          <p:nvPr/>
        </p:nvSpPr>
        <p:spPr>
          <a:xfrm>
            <a:off x="119634" y="3600080"/>
            <a:ext cx="1788304" cy="338554"/>
          </a:xfrm>
          <a:prstGeom prst="rect">
            <a:avLst/>
          </a:prstGeom>
          <a:noFill/>
        </p:spPr>
        <p:txBody>
          <a:bodyPr wrap="square">
            <a:spAutoFit/>
          </a:bodyPr>
          <a:lstStyle/>
          <a:p>
            <a:pPr algn="l"/>
            <a:r>
              <a:rPr lang="fr-FR" sz="1600" dirty="0">
                <a:latin typeface="Century Gothic" panose="020B0502020202020204" pitchFamily="34" charset="0"/>
              </a:rPr>
              <a:t>Je </a:t>
            </a:r>
            <a:r>
              <a:rPr lang="fr-FR" sz="1600" b="1" dirty="0">
                <a:latin typeface="Century Gothic" panose="020B0502020202020204" pitchFamily="34" charset="0"/>
              </a:rPr>
              <a:t>te</a:t>
            </a:r>
            <a:r>
              <a:rPr lang="fr-FR" sz="1600" dirty="0">
                <a:latin typeface="Century Gothic" panose="020B0502020202020204" pitchFamily="34" charset="0"/>
              </a:rPr>
              <a:t> respecte.</a:t>
            </a:r>
          </a:p>
        </p:txBody>
      </p:sp>
      <p:sp>
        <p:nvSpPr>
          <p:cNvPr id="41" name="TextBox 40">
            <a:extLst>
              <a:ext uri="{FF2B5EF4-FFF2-40B4-BE49-F238E27FC236}">
                <a16:creationId xmlns:a16="http://schemas.microsoft.com/office/drawing/2014/main" id="{2D965556-4A9C-4672-9D5A-BBFE2F586537}"/>
              </a:ext>
            </a:extLst>
          </p:cNvPr>
          <p:cNvSpPr txBox="1"/>
          <p:nvPr/>
        </p:nvSpPr>
        <p:spPr>
          <a:xfrm>
            <a:off x="2495728" y="3600080"/>
            <a:ext cx="1645655" cy="338554"/>
          </a:xfrm>
          <a:prstGeom prst="rect">
            <a:avLst/>
          </a:prstGeom>
          <a:noFill/>
        </p:spPr>
        <p:txBody>
          <a:bodyPr wrap="square">
            <a:spAutoFit/>
          </a:bodyPr>
          <a:lstStyle/>
          <a:p>
            <a:pPr algn="l"/>
            <a:r>
              <a:rPr lang="en-GB" sz="1600" dirty="0">
                <a:latin typeface="Century Gothic" panose="020B0502020202020204" pitchFamily="34" charset="0"/>
              </a:rPr>
              <a:t>I respect </a:t>
            </a:r>
            <a:r>
              <a:rPr lang="en-GB" sz="1600" b="1" dirty="0">
                <a:latin typeface="Century Gothic" panose="020B0502020202020204" pitchFamily="34" charset="0"/>
              </a:rPr>
              <a:t>you</a:t>
            </a:r>
            <a:r>
              <a:rPr lang="en-GB" sz="1600" dirty="0">
                <a:latin typeface="Century Gothic" panose="020B0502020202020204" pitchFamily="34" charset="0"/>
              </a:rPr>
              <a:t>.</a:t>
            </a:r>
          </a:p>
        </p:txBody>
      </p:sp>
      <p:sp>
        <p:nvSpPr>
          <p:cNvPr id="46" name="TextBox 45">
            <a:extLst>
              <a:ext uri="{FF2B5EF4-FFF2-40B4-BE49-F238E27FC236}">
                <a16:creationId xmlns:a16="http://schemas.microsoft.com/office/drawing/2014/main" id="{688FE213-AAB0-4C76-A397-7B18B986C6F2}"/>
              </a:ext>
            </a:extLst>
          </p:cNvPr>
          <p:cNvSpPr txBox="1"/>
          <p:nvPr/>
        </p:nvSpPr>
        <p:spPr>
          <a:xfrm>
            <a:off x="4612868" y="3202869"/>
            <a:ext cx="1947144" cy="81724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algn="ctr"/>
            <a:r>
              <a:rPr lang="en-GB" sz="1600" dirty="0">
                <a:latin typeface="Century Gothic" panose="020B0502020202020204" pitchFamily="34" charset="0"/>
              </a:rPr>
              <a:t>Direct object pronouns go </a:t>
            </a:r>
            <a:r>
              <a:rPr lang="en-GB" sz="1600" b="1" dirty="0">
                <a:latin typeface="Century Gothic" panose="020B0502020202020204" pitchFamily="34" charset="0"/>
              </a:rPr>
              <a:t>before the verb</a:t>
            </a:r>
            <a:r>
              <a:rPr lang="en-GB" sz="1600" dirty="0">
                <a:latin typeface="Century Gothic" panose="020B0502020202020204" pitchFamily="34" charset="0"/>
              </a:rPr>
              <a:t>.</a:t>
            </a:r>
            <a:endParaRPr lang="en-GB" sz="1600" b="1" dirty="0">
              <a:latin typeface="Century Gothic" panose="020B0502020202020204" pitchFamily="34" charset="0"/>
            </a:endParaRPr>
          </a:p>
        </p:txBody>
      </p:sp>
      <p:sp>
        <p:nvSpPr>
          <p:cNvPr id="62" name="Title 20">
            <a:extLst>
              <a:ext uri="{FF2B5EF4-FFF2-40B4-BE49-F238E27FC236}">
                <a16:creationId xmlns:a16="http://schemas.microsoft.com/office/drawing/2014/main" id="{2AE5EF4D-62FD-49E0-B079-6CEA91654809}"/>
              </a:ext>
            </a:extLst>
          </p:cNvPr>
          <p:cNvSpPr txBox="1">
            <a:spLocks/>
          </p:cNvSpPr>
          <p:nvPr/>
        </p:nvSpPr>
        <p:spPr bwMode="auto">
          <a:xfrm>
            <a:off x="136982" y="4206381"/>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lgn="l" defTabSz="914400">
              <a:defRPr/>
            </a:pPr>
            <a:r>
              <a:rPr lang="en-GB" sz="1800" b="1" kern="0" dirty="0">
                <a:solidFill>
                  <a:srgbClr val="000000"/>
                </a:solidFill>
                <a:latin typeface="Century Gothic" panose="020B0502020202020204" pitchFamily="34" charset="0"/>
                <a:cs typeface="Calibri" panose="020F0502020204030204" pitchFamily="34" charset="0"/>
              </a:rPr>
              <a:t>Me → m’ and </a:t>
            </a:r>
            <a:r>
              <a:rPr lang="en-GB" sz="1800" b="1" kern="0" dirty="0" err="1">
                <a:solidFill>
                  <a:srgbClr val="000000"/>
                </a:solidFill>
                <a:latin typeface="Century Gothic" panose="020B0502020202020204" pitchFamily="34" charset="0"/>
                <a:cs typeface="Calibri" panose="020F0502020204030204" pitchFamily="34" charset="0"/>
              </a:rPr>
              <a:t>te</a:t>
            </a:r>
            <a:r>
              <a:rPr lang="en-GB" sz="1800" b="1" kern="0" dirty="0">
                <a:solidFill>
                  <a:srgbClr val="000000"/>
                </a:solidFill>
                <a:latin typeface="Century Gothic" panose="020B0502020202020204" pitchFamily="34" charset="0"/>
                <a:cs typeface="Calibri" panose="020F0502020204030204" pitchFamily="34" charset="0"/>
              </a:rPr>
              <a:t> → t’</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47" name="TextBox 46">
            <a:extLst>
              <a:ext uri="{FF2B5EF4-FFF2-40B4-BE49-F238E27FC236}">
                <a16:creationId xmlns:a16="http://schemas.microsoft.com/office/drawing/2014/main" id="{D78A6E13-DCEF-4887-88B0-CFD02B714D03}"/>
              </a:ext>
            </a:extLst>
          </p:cNvPr>
          <p:cNvSpPr txBox="1"/>
          <p:nvPr/>
        </p:nvSpPr>
        <p:spPr>
          <a:xfrm>
            <a:off x="136982" y="4706989"/>
            <a:ext cx="6818695" cy="338554"/>
          </a:xfrm>
          <a:prstGeom prst="rect">
            <a:avLst/>
          </a:prstGeom>
          <a:noFill/>
        </p:spPr>
        <p:txBody>
          <a:bodyPr wrap="square">
            <a:spAutoFit/>
          </a:bodyPr>
          <a:lstStyle/>
          <a:p>
            <a:pPr algn="l"/>
            <a:r>
              <a:rPr lang="en-GB" sz="1600" dirty="0">
                <a:latin typeface="Century Gothic" panose="020B0502020202020204" pitchFamily="34" charset="0"/>
              </a:rPr>
              <a:t>When </a:t>
            </a:r>
            <a:r>
              <a:rPr lang="en-GB" sz="1600" b="1" dirty="0">
                <a:latin typeface="Century Gothic" panose="020B0502020202020204" pitchFamily="34" charset="0"/>
              </a:rPr>
              <a:t>me</a:t>
            </a:r>
            <a:r>
              <a:rPr lang="en-GB" sz="1600" dirty="0">
                <a:latin typeface="Century Gothic" panose="020B0502020202020204" pitchFamily="34" charset="0"/>
              </a:rPr>
              <a:t> is before a verb beginning with a vowel, it becomes </a:t>
            </a:r>
            <a:r>
              <a:rPr lang="en-GB" sz="1600" b="1" dirty="0">
                <a:latin typeface="Century Gothic" panose="020B0502020202020204" pitchFamily="34" charset="0"/>
              </a:rPr>
              <a:t>m’</a:t>
            </a:r>
            <a:r>
              <a:rPr lang="en-GB" sz="1600" dirty="0">
                <a:latin typeface="Century Gothic" panose="020B0502020202020204" pitchFamily="34" charset="0"/>
              </a:rPr>
              <a:t>.</a:t>
            </a:r>
          </a:p>
        </p:txBody>
      </p:sp>
      <p:sp>
        <p:nvSpPr>
          <p:cNvPr id="48" name="TextBox 47">
            <a:extLst>
              <a:ext uri="{FF2B5EF4-FFF2-40B4-BE49-F238E27FC236}">
                <a16:creationId xmlns:a16="http://schemas.microsoft.com/office/drawing/2014/main" id="{154C8608-81FD-4809-A359-791724EA13AB}"/>
              </a:ext>
            </a:extLst>
          </p:cNvPr>
          <p:cNvSpPr txBox="1"/>
          <p:nvPr/>
        </p:nvSpPr>
        <p:spPr>
          <a:xfrm>
            <a:off x="625838" y="5040439"/>
            <a:ext cx="4360415" cy="338554"/>
          </a:xfrm>
          <a:prstGeom prst="rect">
            <a:avLst/>
          </a:prstGeom>
          <a:noFill/>
        </p:spPr>
        <p:txBody>
          <a:bodyPr wrap="square">
            <a:spAutoFit/>
          </a:bodyPr>
          <a:lstStyle/>
          <a:p>
            <a:pPr algn="l"/>
            <a:r>
              <a:rPr lang="fr-FR" sz="1600" dirty="0">
                <a:latin typeface="Century Gothic" panose="020B0502020202020204" pitchFamily="34" charset="0"/>
              </a:rPr>
              <a:t>Tu </a:t>
            </a:r>
            <a:r>
              <a:rPr lang="fr-FR" sz="1600" b="1" dirty="0">
                <a:latin typeface="Century Gothic" panose="020B0502020202020204" pitchFamily="34" charset="0"/>
              </a:rPr>
              <a:t>m’</a:t>
            </a:r>
            <a:r>
              <a:rPr lang="fr-FR" sz="1600" dirty="0">
                <a:latin typeface="Century Gothic" panose="020B0502020202020204" pitchFamily="34" charset="0"/>
              </a:rPr>
              <a:t>encourages dans les cours de sport.</a:t>
            </a:r>
          </a:p>
        </p:txBody>
      </p:sp>
      <p:sp>
        <p:nvSpPr>
          <p:cNvPr id="51" name="TextBox 50">
            <a:extLst>
              <a:ext uri="{FF2B5EF4-FFF2-40B4-BE49-F238E27FC236}">
                <a16:creationId xmlns:a16="http://schemas.microsoft.com/office/drawing/2014/main" id="{F6AB0FD7-9A70-4AD2-97B3-B93F130F2BA2}"/>
              </a:ext>
            </a:extLst>
          </p:cNvPr>
          <p:cNvSpPr txBox="1"/>
          <p:nvPr/>
        </p:nvSpPr>
        <p:spPr>
          <a:xfrm>
            <a:off x="625838" y="5399438"/>
            <a:ext cx="3835482" cy="338554"/>
          </a:xfrm>
          <a:prstGeom prst="rect">
            <a:avLst/>
          </a:prstGeom>
          <a:noFill/>
        </p:spPr>
        <p:txBody>
          <a:bodyPr wrap="square">
            <a:spAutoFit/>
          </a:bodyPr>
          <a:lstStyle/>
          <a:p>
            <a:pPr algn="l"/>
            <a:r>
              <a:rPr lang="en-GB" sz="1600" dirty="0">
                <a:latin typeface="Century Gothic" panose="020B0502020202020204" pitchFamily="34" charset="0"/>
              </a:rPr>
              <a:t>[You encourage </a:t>
            </a:r>
            <a:r>
              <a:rPr lang="en-GB" sz="1600" b="1" dirty="0">
                <a:latin typeface="Century Gothic" panose="020B0502020202020204" pitchFamily="34" charset="0"/>
              </a:rPr>
              <a:t>me</a:t>
            </a:r>
            <a:r>
              <a:rPr lang="en-GB" sz="1600" dirty="0">
                <a:latin typeface="Century Gothic" panose="020B0502020202020204" pitchFamily="34" charset="0"/>
              </a:rPr>
              <a:t> in sport lessons.]</a:t>
            </a:r>
          </a:p>
        </p:txBody>
      </p:sp>
      <p:sp>
        <p:nvSpPr>
          <p:cNvPr id="49" name="TextBox 48">
            <a:extLst>
              <a:ext uri="{FF2B5EF4-FFF2-40B4-BE49-F238E27FC236}">
                <a16:creationId xmlns:a16="http://schemas.microsoft.com/office/drawing/2014/main" id="{D87EE60B-06E9-436C-BAD3-620963D806D4}"/>
              </a:ext>
            </a:extLst>
          </p:cNvPr>
          <p:cNvSpPr txBox="1"/>
          <p:nvPr/>
        </p:nvSpPr>
        <p:spPr>
          <a:xfrm>
            <a:off x="136982" y="6101110"/>
            <a:ext cx="6517042" cy="338554"/>
          </a:xfrm>
          <a:prstGeom prst="rect">
            <a:avLst/>
          </a:prstGeom>
          <a:noFill/>
        </p:spPr>
        <p:txBody>
          <a:bodyPr wrap="square">
            <a:spAutoFit/>
          </a:bodyPr>
          <a:lstStyle/>
          <a:p>
            <a:pPr algn="l"/>
            <a:r>
              <a:rPr lang="en-GB" sz="1600" dirty="0">
                <a:latin typeface="Century Gothic" panose="020B0502020202020204" pitchFamily="34" charset="0"/>
              </a:rPr>
              <a:t>When </a:t>
            </a:r>
            <a:r>
              <a:rPr lang="fr-FR" sz="1600" b="1" dirty="0">
                <a:latin typeface="Century Gothic" panose="020B0502020202020204" pitchFamily="34" charset="0"/>
              </a:rPr>
              <a:t>te</a:t>
            </a:r>
            <a:r>
              <a:rPr lang="en-GB" sz="1600" dirty="0">
                <a:latin typeface="Century Gothic" panose="020B0502020202020204" pitchFamily="34" charset="0"/>
              </a:rPr>
              <a:t> is before a verb beginning with a vowel, it becomes </a:t>
            </a:r>
            <a:r>
              <a:rPr lang="en-GB" sz="1600" b="1" dirty="0">
                <a:latin typeface="Century Gothic" panose="020B0502020202020204" pitchFamily="34" charset="0"/>
              </a:rPr>
              <a:t>t’</a:t>
            </a:r>
            <a:r>
              <a:rPr lang="en-GB" sz="1600" dirty="0">
                <a:latin typeface="Century Gothic" panose="020B0502020202020204" pitchFamily="34" charset="0"/>
              </a:rPr>
              <a:t>.</a:t>
            </a:r>
          </a:p>
        </p:txBody>
      </p:sp>
      <p:sp>
        <p:nvSpPr>
          <p:cNvPr id="50" name="TextBox 49">
            <a:extLst>
              <a:ext uri="{FF2B5EF4-FFF2-40B4-BE49-F238E27FC236}">
                <a16:creationId xmlns:a16="http://schemas.microsoft.com/office/drawing/2014/main" id="{3C1ED68D-3399-4C73-B8F3-0C5F9662CAD8}"/>
              </a:ext>
            </a:extLst>
          </p:cNvPr>
          <p:cNvSpPr txBox="1"/>
          <p:nvPr/>
        </p:nvSpPr>
        <p:spPr>
          <a:xfrm>
            <a:off x="654319" y="6443033"/>
            <a:ext cx="2878749" cy="338554"/>
          </a:xfrm>
          <a:prstGeom prst="rect">
            <a:avLst/>
          </a:prstGeom>
          <a:noFill/>
        </p:spPr>
        <p:txBody>
          <a:bodyPr wrap="square">
            <a:spAutoFit/>
          </a:bodyPr>
          <a:lstStyle/>
          <a:p>
            <a:r>
              <a:rPr lang="fr-FR" sz="1600" dirty="0">
                <a:latin typeface="Century Gothic" panose="020B0502020202020204" pitchFamily="34" charset="0"/>
              </a:rPr>
              <a:t>Elle </a:t>
            </a:r>
            <a:r>
              <a:rPr lang="fr-FR" sz="1600" b="1" dirty="0">
                <a:latin typeface="Century Gothic" panose="020B0502020202020204" pitchFamily="34" charset="0"/>
              </a:rPr>
              <a:t>t’</a:t>
            </a:r>
            <a:r>
              <a:rPr lang="fr-FR" sz="1600" dirty="0">
                <a:latin typeface="Century Gothic" panose="020B0502020202020204" pitchFamily="34" charset="0"/>
              </a:rPr>
              <a:t>envoie au directeur.</a:t>
            </a:r>
          </a:p>
        </p:txBody>
      </p:sp>
      <p:sp>
        <p:nvSpPr>
          <p:cNvPr id="52" name="TextBox 51">
            <a:extLst>
              <a:ext uri="{FF2B5EF4-FFF2-40B4-BE49-F238E27FC236}">
                <a16:creationId xmlns:a16="http://schemas.microsoft.com/office/drawing/2014/main" id="{73042EC0-D1E0-4B09-AAF8-C4D4794709B1}"/>
              </a:ext>
            </a:extLst>
          </p:cNvPr>
          <p:cNvSpPr txBox="1"/>
          <p:nvPr/>
        </p:nvSpPr>
        <p:spPr>
          <a:xfrm>
            <a:off x="654319" y="6802030"/>
            <a:ext cx="4243327" cy="338554"/>
          </a:xfrm>
          <a:prstGeom prst="rect">
            <a:avLst/>
          </a:prstGeom>
          <a:noFill/>
        </p:spPr>
        <p:txBody>
          <a:bodyPr wrap="square">
            <a:spAutoFit/>
          </a:bodyPr>
          <a:lstStyle/>
          <a:p>
            <a:r>
              <a:rPr lang="en-GB" sz="1600" dirty="0">
                <a:latin typeface="Century Gothic" panose="020B0502020202020204" pitchFamily="34" charset="0"/>
              </a:rPr>
              <a:t>[She sends </a:t>
            </a:r>
            <a:r>
              <a:rPr lang="en-GB" sz="1600" b="1" dirty="0">
                <a:latin typeface="Century Gothic" panose="020B0502020202020204" pitchFamily="34" charset="0"/>
              </a:rPr>
              <a:t>you</a:t>
            </a:r>
            <a:r>
              <a:rPr lang="en-GB" sz="1600" dirty="0">
                <a:latin typeface="Century Gothic" panose="020B0502020202020204" pitchFamily="34" charset="0"/>
              </a:rPr>
              <a:t> to the headteacher.]</a:t>
            </a:r>
          </a:p>
        </p:txBody>
      </p:sp>
      <p:pic>
        <p:nvPicPr>
          <p:cNvPr id="10" name="Picture 9" descr="A picture containing text&#10;&#10;Description automatically generated">
            <a:extLst>
              <a:ext uri="{FF2B5EF4-FFF2-40B4-BE49-F238E27FC236}">
                <a16:creationId xmlns:a16="http://schemas.microsoft.com/office/drawing/2014/main" id="{8C9287E8-D2A6-43F4-A286-61F5F28B0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795" y="2056730"/>
            <a:ext cx="1000229" cy="922867"/>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D96ED536-0217-4FA0-B029-5A83FD0B6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50263" y="1465687"/>
            <a:ext cx="1035360" cy="1521569"/>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BACD9E6C-8347-4B91-9738-9671FD3FBE65}"/>
              </a:ext>
            </a:extLst>
          </p:cNvPr>
          <p:cNvPicPr>
            <a:picLocks noChangeAspect="1"/>
          </p:cNvPicPr>
          <p:nvPr/>
        </p:nvPicPr>
        <p:blipFill rotWithShape="1">
          <a:blip r:embed="rId4">
            <a:extLst>
              <a:ext uri="{28A0092B-C50C-407E-A947-70E740481C1C}">
                <a14:useLocalDpi xmlns:a14="http://schemas.microsoft.com/office/drawing/2010/main" val="0"/>
              </a:ext>
            </a:extLst>
          </a:blip>
          <a:srcRect r="50864"/>
          <a:stretch/>
        </p:blipFill>
        <p:spPr>
          <a:xfrm>
            <a:off x="4532592" y="6612308"/>
            <a:ext cx="2107696" cy="1932525"/>
          </a:xfrm>
          <a:prstGeom prst="rect">
            <a:avLst/>
          </a:prstGeom>
        </p:spPr>
      </p:pic>
      <p:sp>
        <p:nvSpPr>
          <p:cNvPr id="67" name="Slide Number Placeholder 1">
            <a:extLst>
              <a:ext uri="{FF2B5EF4-FFF2-40B4-BE49-F238E27FC236}">
                <a16:creationId xmlns:a16="http://schemas.microsoft.com/office/drawing/2014/main" id="{15BDF945-6321-4C93-8312-9982E4FED2F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67</a:t>
            </a:r>
          </a:p>
        </p:txBody>
      </p:sp>
    </p:spTree>
    <p:extLst>
      <p:ext uri="{BB962C8B-B14F-4D97-AF65-F5344CB8AC3E}">
        <p14:creationId xmlns:p14="http://schemas.microsoft.com/office/powerpoint/2010/main" val="447892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4BB572-37CC-0516-2CBE-6E22A28BFAD3}"/>
              </a:ext>
              <a:ext uri="{C183D7F6-B498-43B3-948B-1728B52AA6E4}">
                <adec:decorative xmlns:adec="http://schemas.microsoft.com/office/drawing/2017/decorative" val="1"/>
              </a:ext>
            </a:extLst>
          </p:cNvPr>
          <p:cNvSpPr/>
          <p:nvPr/>
        </p:nvSpPr>
        <p:spPr>
          <a:xfrm>
            <a:off x="129262" y="116169"/>
            <a:ext cx="3869302" cy="4284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5" name="Title 1">
            <a:extLst>
              <a:ext uri="{FF2B5EF4-FFF2-40B4-BE49-F238E27FC236}">
                <a16:creationId xmlns:a16="http://schemas.microsoft.com/office/drawing/2014/main" id="{B324F4C6-8A84-4BE1-AFEA-67CDF4558ABA}"/>
              </a:ext>
            </a:extLst>
          </p:cNvPr>
          <p:cNvSpPr txBox="1">
            <a:spLocks noGrp="1"/>
          </p:cNvSpPr>
          <p:nvPr>
            <p:ph type="title" idx="4294967295"/>
          </p:nvPr>
        </p:nvSpPr>
        <p:spPr>
          <a:xfrm>
            <a:off x="92628" y="111700"/>
            <a:ext cx="3905936" cy="4444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mj-lt"/>
                <a:ea typeface="+mj-ea"/>
                <a:cs typeface="+mj-cs"/>
              </a:rPr>
              <a:t>Helping</a:t>
            </a:r>
            <a:r>
              <a:rPr kumimoji="0" lang="fr-FR" sz="2000" b="1" i="0" u="none" strike="noStrike" kern="1200" cap="none" spc="0" normalizeH="0" baseline="0" noProof="0" dirty="0">
                <a:ln>
                  <a:noFill/>
                </a:ln>
                <a:solidFill>
                  <a:prstClr val="white"/>
                </a:solidFill>
                <a:effectLst/>
                <a:uLnTx/>
                <a:uFillTx/>
                <a:latin typeface="+mj-lt"/>
                <a:ea typeface="+mj-ea"/>
                <a:cs typeface="+mj-cs"/>
              </a:rPr>
              <a:t> </a:t>
            </a:r>
            <a:r>
              <a:rPr kumimoji="0" lang="fr-FR" sz="2000" b="1" i="0" u="none" strike="noStrike" kern="1200" cap="none" spc="0" normalizeH="0" baseline="0" noProof="0" dirty="0" err="1">
                <a:ln>
                  <a:noFill/>
                </a:ln>
                <a:solidFill>
                  <a:prstClr val="white"/>
                </a:solidFill>
                <a:effectLst/>
                <a:uLnTx/>
                <a:uFillTx/>
                <a:latin typeface="+mj-lt"/>
                <a:ea typeface="+mj-ea"/>
                <a:cs typeface="+mj-cs"/>
              </a:rPr>
              <a:t>each</a:t>
            </a:r>
            <a:r>
              <a:rPr kumimoji="0" lang="fr-FR" sz="2000" b="1" i="0" u="none" strike="noStrike" kern="1200" cap="none" spc="0" normalizeH="0" baseline="0" noProof="0" dirty="0">
                <a:ln>
                  <a:noFill/>
                </a:ln>
                <a:solidFill>
                  <a:prstClr val="white"/>
                </a:solidFill>
                <a:effectLst/>
                <a:uLnTx/>
                <a:uFillTx/>
                <a:latin typeface="+mj-lt"/>
                <a:ea typeface="+mj-ea"/>
                <a:cs typeface="+mj-cs"/>
              </a:rPr>
              <a:t> </a:t>
            </a:r>
            <a:r>
              <a:rPr kumimoji="0" lang="fr-FR" sz="2000" b="1" i="0" u="none" strike="noStrike" kern="1200" cap="none" spc="0" normalizeH="0" baseline="0" noProof="0" dirty="0" err="1">
                <a:ln>
                  <a:noFill/>
                </a:ln>
                <a:solidFill>
                  <a:prstClr val="white"/>
                </a:solidFill>
                <a:effectLst/>
                <a:uLnTx/>
                <a:uFillTx/>
                <a:latin typeface="+mj-lt"/>
                <a:ea typeface="+mj-ea"/>
                <a:cs typeface="+mj-cs"/>
              </a:rPr>
              <a:t>other</a:t>
            </a:r>
            <a:r>
              <a:rPr kumimoji="0" lang="fr-FR" sz="2000" b="1" i="0" u="none" strike="noStrike" kern="1200" cap="none" spc="0" normalizeH="0" baseline="0" noProof="0" dirty="0">
                <a:ln>
                  <a:noFill/>
                </a:ln>
                <a:solidFill>
                  <a:prstClr val="white"/>
                </a:solidFill>
                <a:effectLst/>
                <a:uLnTx/>
                <a:uFillTx/>
                <a:latin typeface="+mj-lt"/>
                <a:ea typeface="+mj-ea"/>
                <a:cs typeface="+mj-cs"/>
              </a:rPr>
              <a:t> at </a:t>
            </a:r>
            <a:r>
              <a:rPr kumimoji="0" lang="fr-FR" sz="2000" b="1" i="0" u="none" strike="noStrike" kern="1200" cap="none" spc="0" normalizeH="0" baseline="0" noProof="0" dirty="0" err="1">
                <a:ln>
                  <a:noFill/>
                </a:ln>
                <a:solidFill>
                  <a:prstClr val="white"/>
                </a:solidFill>
                <a:effectLst/>
                <a:uLnTx/>
                <a:uFillTx/>
                <a:latin typeface="+mj-lt"/>
                <a:ea typeface="+mj-ea"/>
                <a:cs typeface="+mj-cs"/>
              </a:rPr>
              <a:t>school</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 name="Rectangle 5">
            <a:extLst>
              <a:ext uri="{FF2B5EF4-FFF2-40B4-BE49-F238E27FC236}">
                <a16:creationId xmlns:a16="http://schemas.microsoft.com/office/drawing/2014/main" id="{6A763DA4-25AA-F644-64CF-B46390382491}"/>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BC7CFD06-C255-4F11-9868-3452E89735F2}"/>
              </a:ext>
            </a:extLst>
          </p:cNvPr>
          <p:cNvGraphicFramePr>
            <a:graphicFrameLocks noGrp="1"/>
          </p:cNvGraphicFramePr>
          <p:nvPr>
            <p:extLst>
              <p:ext uri="{D42A27DB-BD31-4B8C-83A1-F6EECF244321}">
                <p14:modId xmlns:p14="http://schemas.microsoft.com/office/powerpoint/2010/main" val="2176459176"/>
              </p:ext>
            </p:extLst>
          </p:nvPr>
        </p:nvGraphicFramePr>
        <p:xfrm>
          <a:off x="129262" y="1034449"/>
          <a:ext cx="6540098" cy="4089697"/>
        </p:xfrm>
        <a:graphic>
          <a:graphicData uri="http://schemas.openxmlformats.org/drawingml/2006/table">
            <a:tbl>
              <a:tblPr>
                <a:tableStyleId>{5940675A-B579-460E-94D1-54222C63F5DA}</a:tableStyleId>
              </a:tblPr>
              <a:tblGrid>
                <a:gridCol w="800874">
                  <a:extLst>
                    <a:ext uri="{9D8B030D-6E8A-4147-A177-3AD203B41FA5}">
                      <a16:colId xmlns:a16="http://schemas.microsoft.com/office/drawing/2014/main" val="9677597"/>
                    </a:ext>
                  </a:extLst>
                </a:gridCol>
                <a:gridCol w="2714017">
                  <a:extLst>
                    <a:ext uri="{9D8B030D-6E8A-4147-A177-3AD203B41FA5}">
                      <a16:colId xmlns:a16="http://schemas.microsoft.com/office/drawing/2014/main" val="2576834893"/>
                    </a:ext>
                  </a:extLst>
                </a:gridCol>
                <a:gridCol w="3025207">
                  <a:extLst>
                    <a:ext uri="{9D8B030D-6E8A-4147-A177-3AD203B41FA5}">
                      <a16:colId xmlns:a16="http://schemas.microsoft.com/office/drawing/2014/main" val="3222018720"/>
                    </a:ext>
                  </a:extLst>
                </a:gridCol>
              </a:tblGrid>
              <a:tr h="346490">
                <a:tc>
                  <a:txBody>
                    <a:bodyPr/>
                    <a:lstStyle/>
                    <a:p>
                      <a:pPr algn="ctr" fontAlgn="b"/>
                      <a:r>
                        <a:rPr lang="en-GB" sz="1600" b="0" i="0" u="none" strike="noStrike" dirty="0" err="1">
                          <a:solidFill>
                            <a:srgbClr val="000000"/>
                          </a:solidFill>
                          <a:effectLst/>
                          <a:latin typeface="Century Gothic" panose="020B0502020202020204" pitchFamily="34" charset="0"/>
                        </a:rPr>
                        <a:t>vb</a:t>
                      </a:r>
                      <a:endParaRPr lang="en-GB" sz="1600" b="0" i="0" u="none" strike="noStrike" dirty="0">
                        <a:solidFill>
                          <a:srgbClr val="000000"/>
                        </a:solidFill>
                        <a:effectLst/>
                        <a:latin typeface="Century Gothic" panose="020B0502020202020204" pitchFamily="34" charset="0"/>
                      </a:endParaRP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encourager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encourage, encouraging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07166980"/>
                  </a:ext>
                </a:extLst>
              </a:tr>
              <a:tr h="349624">
                <a:tc>
                  <a:txBody>
                    <a:bodyPr/>
                    <a:lstStyle/>
                    <a:p>
                      <a:pPr algn="ctr" fontAlgn="b"/>
                      <a:r>
                        <a:rPr lang="en-GB" sz="1600" b="0" i="0" u="none" strike="noStrike" dirty="0" err="1">
                          <a:solidFill>
                            <a:srgbClr val="000000"/>
                          </a:solidFill>
                          <a:effectLst/>
                          <a:latin typeface="Century Gothic" panose="020B0502020202020204" pitchFamily="34" charset="0"/>
                        </a:rPr>
                        <a:t>vb</a:t>
                      </a:r>
                      <a:r>
                        <a:rPr lang="en-GB" sz="1600" b="0" i="0" u="none" strike="noStrike" dirty="0">
                          <a:solidFill>
                            <a:srgbClr val="000000"/>
                          </a:solidFill>
                          <a:effectLst/>
                          <a:latin typeface="Century Gothic" panose="020B0502020202020204" pitchFamily="34" charset="0"/>
                        </a:rPr>
                        <a:t> </a:t>
                      </a: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obliger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force, forcing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1838412"/>
                  </a:ext>
                </a:extLst>
              </a:tr>
              <a:tr h="363070">
                <a:tc>
                  <a:txBody>
                    <a:bodyPr/>
                    <a:lstStyle/>
                    <a:p>
                      <a:pPr algn="ctr" fontAlgn="b"/>
                      <a:r>
                        <a:rPr lang="en-GB" sz="1600" b="0" i="0" u="none" strike="noStrike" dirty="0" err="1">
                          <a:solidFill>
                            <a:srgbClr val="000000"/>
                          </a:solidFill>
                          <a:effectLst/>
                          <a:latin typeface="Century Gothic" panose="020B0502020202020204" pitchFamily="34" charset="0"/>
                        </a:rPr>
                        <a:t>pron</a:t>
                      </a:r>
                      <a:r>
                        <a:rPr lang="en-GB" sz="1600" b="0" i="0" u="none" strike="noStrike" dirty="0">
                          <a:solidFill>
                            <a:srgbClr val="000000"/>
                          </a:solidFill>
                          <a:effectLst/>
                          <a:latin typeface="Century Gothic" panose="020B0502020202020204" pitchFamily="34" charset="0"/>
                        </a:rPr>
                        <a:t> </a:t>
                      </a: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me/m'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me (</a:t>
                      </a:r>
                      <a:r>
                        <a:rPr lang="en-GB" sz="1600" b="0" i="0" u="none" strike="noStrike" dirty="0" err="1">
                          <a:solidFill>
                            <a:srgbClr val="000000"/>
                          </a:solidFill>
                          <a:effectLst/>
                          <a:latin typeface="Century Gothic" panose="020B0502020202020204" pitchFamily="34" charset="0"/>
                        </a:rPr>
                        <a:t>obj</a:t>
                      </a:r>
                      <a:r>
                        <a:rPr lang="en-GB" sz="1600" b="0" i="0" u="none" strike="noStrike" dirty="0">
                          <a:solidFill>
                            <a:srgbClr val="000000"/>
                          </a:solidFill>
                          <a:effectLst/>
                          <a:latin typeface="Century Gothic" panose="020B0502020202020204" pitchFamily="34" charset="0"/>
                        </a:rPr>
                        <a:t>)</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36126988"/>
                  </a:ext>
                </a:extLst>
              </a:tr>
              <a:tr h="363071">
                <a:tc>
                  <a:txBody>
                    <a:bodyPr/>
                    <a:lstStyle/>
                    <a:p>
                      <a:pPr algn="ctr" fontAlgn="b"/>
                      <a:r>
                        <a:rPr lang="en-GB" sz="1600" b="0" i="0" u="none" strike="noStrike">
                          <a:solidFill>
                            <a:srgbClr val="000000"/>
                          </a:solidFill>
                          <a:effectLst/>
                          <a:latin typeface="Century Gothic" panose="020B0502020202020204" pitchFamily="34" charset="0"/>
                        </a:rPr>
                        <a:t>pron</a:t>
                      </a: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te</a:t>
                      </a:r>
                      <a:r>
                        <a:rPr lang="en-GB" sz="1600" b="0" i="0" u="none" strike="noStrike" dirty="0">
                          <a:solidFill>
                            <a:srgbClr val="000000"/>
                          </a:solidFill>
                          <a:effectLst/>
                          <a:latin typeface="Century Gothic" panose="020B0502020202020204" pitchFamily="34" charset="0"/>
                        </a:rPr>
                        <a:t>/t'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you (</a:t>
                      </a:r>
                      <a:r>
                        <a:rPr lang="en-GB" sz="1600" b="0" i="0" u="none" strike="noStrike" dirty="0" err="1">
                          <a:solidFill>
                            <a:srgbClr val="000000"/>
                          </a:solidFill>
                          <a:effectLst/>
                          <a:latin typeface="Century Gothic" panose="020B0502020202020204" pitchFamily="34" charset="0"/>
                        </a:rPr>
                        <a:t>obj</a:t>
                      </a:r>
                      <a:r>
                        <a:rPr lang="en-GB" sz="1600" b="0" i="0" u="none" strike="noStrike" dirty="0">
                          <a:solidFill>
                            <a:srgbClr val="000000"/>
                          </a:solidFill>
                          <a:effectLst/>
                          <a:latin typeface="Century Gothic" panose="020B0502020202020204" pitchFamily="34" charset="0"/>
                        </a:rPr>
                        <a:t>)</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3749526"/>
                  </a:ext>
                </a:extLst>
              </a:tr>
              <a:tr h="376517">
                <a:tc>
                  <a:txBody>
                    <a:bodyPr/>
                    <a:lstStyle/>
                    <a:p>
                      <a:pPr algn="ctr" fontAlgn="b"/>
                      <a:r>
                        <a:rPr lang="en-GB" sz="1600" b="0" i="0" u="none" strike="noStrike" dirty="0" err="1">
                          <a:solidFill>
                            <a:srgbClr val="000000"/>
                          </a:solidFill>
                          <a:effectLst/>
                          <a:latin typeface="Century Gothic" panose="020B0502020202020204" pitchFamily="34" charset="0"/>
                        </a:rPr>
                        <a:t>nf</a:t>
                      </a:r>
                      <a:endParaRPr lang="en-GB" sz="1600" b="0" i="0" u="none" strike="noStrike" dirty="0">
                        <a:solidFill>
                          <a:srgbClr val="000000"/>
                        </a:solidFill>
                        <a:effectLst/>
                        <a:latin typeface="Century Gothic" panose="020B0502020202020204" pitchFamily="34" charset="0"/>
                      </a:endParaRP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la </a:t>
                      </a:r>
                      <a:r>
                        <a:rPr lang="en-GB" sz="1600" b="0" i="0" u="none" strike="noStrike" dirty="0" err="1">
                          <a:solidFill>
                            <a:srgbClr val="000000"/>
                          </a:solidFill>
                          <a:effectLst/>
                          <a:latin typeface="Century Gothic" panose="020B0502020202020204" pitchFamily="34" charset="0"/>
                        </a:rPr>
                        <a:t>difficulté</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difficulty</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29552813"/>
                  </a:ext>
                </a:extLst>
              </a:tr>
              <a:tr h="349624">
                <a:tc>
                  <a:txBody>
                    <a:bodyPr/>
                    <a:lstStyle/>
                    <a:p>
                      <a:pPr algn="ctr" fontAlgn="b"/>
                      <a:r>
                        <a:rPr lang="en-GB" sz="1600" b="0" i="0" u="none" strike="noStrike" dirty="0">
                          <a:solidFill>
                            <a:srgbClr val="000000"/>
                          </a:solidFill>
                          <a:effectLst/>
                          <a:latin typeface="Century Gothic" panose="020B0502020202020204" pitchFamily="34" charset="0"/>
                        </a:rPr>
                        <a:t>nm</a:t>
                      </a: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l'objectif</a:t>
                      </a:r>
                      <a:r>
                        <a:rPr lang="en-GB" sz="1600" b="0" i="0" u="none" strike="noStrike" dirty="0">
                          <a:solidFill>
                            <a:srgbClr val="000000"/>
                          </a:solidFill>
                          <a:effectLst/>
                          <a:latin typeface="Century Gothic" panose="020B0502020202020204" pitchFamily="34" charset="0"/>
                        </a:rPr>
                        <a:t> (m)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objective</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91161878"/>
                  </a:ext>
                </a:extLst>
              </a:tr>
              <a:tr h="376518">
                <a:tc>
                  <a:txBody>
                    <a:bodyPr/>
                    <a:lstStyle/>
                    <a:p>
                      <a:pPr algn="ctr" fontAlgn="b"/>
                      <a:r>
                        <a:rPr lang="en-GB" sz="1600" b="0" i="0" u="none" strike="noStrike" dirty="0" err="1">
                          <a:solidFill>
                            <a:srgbClr val="000000"/>
                          </a:solidFill>
                          <a:effectLst/>
                          <a:latin typeface="Century Gothic" panose="020B0502020202020204" pitchFamily="34" charset="0"/>
                        </a:rPr>
                        <a:t>nf</a:t>
                      </a:r>
                      <a:endParaRPr lang="en-GB" sz="1600" b="0" i="0" u="none" strike="noStrike" dirty="0">
                        <a:solidFill>
                          <a:srgbClr val="000000"/>
                        </a:solidFill>
                        <a:effectLst/>
                        <a:latin typeface="Century Gothic" panose="020B0502020202020204" pitchFamily="34" charset="0"/>
                      </a:endParaRP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la recherche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research</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77986458"/>
                  </a:ext>
                </a:extLst>
              </a:tr>
              <a:tr h="389964">
                <a:tc>
                  <a:txBody>
                    <a:bodyPr/>
                    <a:lstStyle/>
                    <a:p>
                      <a:pPr algn="ctr" fontAlgn="b"/>
                      <a:r>
                        <a:rPr lang="en-GB" sz="1600" b="0" i="0" u="none" strike="noStrike" dirty="0">
                          <a:solidFill>
                            <a:srgbClr val="000000"/>
                          </a:solidFill>
                          <a:effectLst/>
                          <a:latin typeface="Century Gothic" panose="020B0502020202020204" pitchFamily="34" charset="0"/>
                        </a:rPr>
                        <a:t>nm</a:t>
                      </a: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le </a:t>
                      </a:r>
                      <a:r>
                        <a:rPr lang="en-GB" sz="1600" b="0" i="0" u="none" strike="noStrike" dirty="0" err="1">
                          <a:solidFill>
                            <a:srgbClr val="000000"/>
                          </a:solidFill>
                          <a:effectLst/>
                          <a:latin typeface="Century Gothic" panose="020B0502020202020204" pitchFamily="34" charset="0"/>
                        </a:rPr>
                        <a:t>résultat</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result</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08129673"/>
                  </a:ext>
                </a:extLst>
              </a:tr>
              <a:tr h="363071">
                <a:tc>
                  <a:txBody>
                    <a:bodyPr/>
                    <a:lstStyle/>
                    <a:p>
                      <a:pPr algn="ctr" fontAlgn="b"/>
                      <a:r>
                        <a:rPr lang="en-GB" sz="1600" b="0" i="0" u="none" strike="noStrike" dirty="0" err="1">
                          <a:solidFill>
                            <a:srgbClr val="000000"/>
                          </a:solidFill>
                          <a:effectLst/>
                          <a:latin typeface="Century Gothic" panose="020B0502020202020204" pitchFamily="34" charset="0"/>
                        </a:rPr>
                        <a:t>adj</a:t>
                      </a:r>
                      <a:r>
                        <a:rPr lang="en-GB" sz="1600" b="0" i="0" u="none" strike="noStrike" dirty="0">
                          <a:solidFill>
                            <a:srgbClr val="000000"/>
                          </a:solidFill>
                          <a:effectLst/>
                          <a:latin typeface="Century Gothic" panose="020B0502020202020204" pitchFamily="34" charset="0"/>
                        </a:rPr>
                        <a:t> </a:t>
                      </a: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clair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clear</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8210005"/>
                  </a:ext>
                </a:extLst>
              </a:tr>
              <a:tr h="286694">
                <a:tc>
                  <a:txBody>
                    <a:bodyPr/>
                    <a:lstStyle/>
                    <a:p>
                      <a:pPr algn="ctr" fontAlgn="b"/>
                      <a:r>
                        <a:rPr lang="en-GB" sz="1600" b="0" i="0" u="none" strike="noStrike">
                          <a:solidFill>
                            <a:srgbClr val="000000"/>
                          </a:solidFill>
                          <a:effectLst/>
                          <a:latin typeface="Century Gothic" panose="020B0502020202020204" pitchFamily="34" charset="0"/>
                        </a:rPr>
                        <a:t>adv</a:t>
                      </a: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presque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almost</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91572625"/>
                  </a:ext>
                </a:extLst>
              </a:tr>
              <a:tr h="525054">
                <a:tc>
                  <a:txBody>
                    <a:bodyPr/>
                    <a:lstStyle/>
                    <a:p>
                      <a:pPr algn="ctr" fontAlgn="b"/>
                      <a:r>
                        <a:rPr lang="en-GB" sz="1600" b="0" i="0" u="none" strike="noStrike">
                          <a:solidFill>
                            <a:srgbClr val="000000"/>
                          </a:solidFill>
                          <a:effectLst/>
                          <a:latin typeface="Century Gothic" panose="020B0502020202020204" pitchFamily="34" charset="0"/>
                        </a:rPr>
                        <a:t>adj</a:t>
                      </a: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supplémentaire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extra</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1227613"/>
                  </a:ext>
                </a:extLst>
              </a:tr>
            </a:tbl>
          </a:graphicData>
        </a:graphic>
      </p:graphicFrame>
      <p:sp>
        <p:nvSpPr>
          <p:cNvPr id="7" name="Rounded Rectangle 25">
            <a:extLst>
              <a:ext uri="{FF2B5EF4-FFF2-40B4-BE49-F238E27FC236}">
                <a16:creationId xmlns:a16="http://schemas.microsoft.com/office/drawing/2014/main" id="{C73AA2A0-9F0D-393F-6897-BAD9D3243020}"/>
              </a:ext>
            </a:extLst>
          </p:cNvPr>
          <p:cNvSpPr/>
          <p:nvPr/>
        </p:nvSpPr>
        <p:spPr>
          <a:xfrm>
            <a:off x="129262" y="5448201"/>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9.2.2.1 &amp; 9.1.2.6</a:t>
            </a:r>
          </a:p>
        </p:txBody>
      </p:sp>
      <p:pic>
        <p:nvPicPr>
          <p:cNvPr id="9" name="Picture 8" descr="qr code for vocabulary">
            <a:extLst>
              <a:ext uri="{FF2B5EF4-FFF2-40B4-BE49-F238E27FC236}">
                <a16:creationId xmlns:a16="http://schemas.microsoft.com/office/drawing/2014/main" id="{41BA86E7-FB64-EDB9-8DB9-723BF7EA1F10}"/>
              </a:ext>
            </a:extLst>
          </p:cNvPr>
          <p:cNvPicPr>
            <a:picLocks noChangeAspect="1"/>
          </p:cNvPicPr>
          <p:nvPr/>
        </p:nvPicPr>
        <p:blipFill>
          <a:blip r:embed="rId2">
            <a:extLst>
              <a:ext uri="{28A0092B-C50C-407E-A947-70E740481C1C}">
                <a14:useLocalDpi xmlns:a14="http://schemas.microsoft.com/office/drawing/2010/main" val="0"/>
              </a:ext>
            </a:extLst>
          </a:blip>
          <a:srcRect l="4322" r="4322"/>
          <a:stretch/>
        </p:blipFill>
        <p:spPr>
          <a:xfrm>
            <a:off x="1451097" y="5448201"/>
            <a:ext cx="1087873" cy="1190815"/>
          </a:xfrm>
          <a:prstGeom prst="rect">
            <a:avLst/>
          </a:prstGeom>
        </p:spPr>
      </p:pic>
      <p:pic>
        <p:nvPicPr>
          <p:cNvPr id="12" name="Picture 11">
            <a:extLst>
              <a:ext uri="{FF2B5EF4-FFF2-40B4-BE49-F238E27FC236}">
                <a16:creationId xmlns:a16="http://schemas.microsoft.com/office/drawing/2014/main" id="{F69DE1EB-F7EC-D214-227C-B1DF8B3BA4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523" y="5424452"/>
            <a:ext cx="3836577" cy="2601679"/>
          </a:xfrm>
          <a:prstGeom prst="rect">
            <a:avLst/>
          </a:prstGeom>
        </p:spPr>
      </p:pic>
      <p:sp>
        <p:nvSpPr>
          <p:cNvPr id="13" name="Slide Number Placeholder 1">
            <a:extLst>
              <a:ext uri="{FF2B5EF4-FFF2-40B4-BE49-F238E27FC236}">
                <a16:creationId xmlns:a16="http://schemas.microsoft.com/office/drawing/2014/main" id="{73890442-42E3-7D07-3BEE-18ADBDAEFE7B}"/>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68</a:t>
            </a:r>
          </a:p>
        </p:txBody>
      </p:sp>
    </p:spTree>
    <p:extLst>
      <p:ext uri="{BB962C8B-B14F-4D97-AF65-F5344CB8AC3E}">
        <p14:creationId xmlns:p14="http://schemas.microsoft.com/office/powerpoint/2010/main" val="875452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8000" y="144000"/>
            <a:ext cx="4561056" cy="236824"/>
          </a:xfrm>
        </p:spPr>
        <p:txBody>
          <a:bodyPr>
            <a:noAutofit/>
          </a:bodyPr>
          <a:lstStyle/>
          <a:p>
            <a:r>
              <a:rPr lang="en-GB" altLang="en-US" sz="2400" b="1" dirty="0">
                <a:solidFill>
                  <a:prstClr val="black"/>
                </a:solidFill>
                <a:latin typeface="Century Gothic" panose="020B0502020202020204" pitchFamily="34" charset="0"/>
              </a:rPr>
              <a:t>Sounds of the Language</a:t>
            </a:r>
            <a:endParaRPr lang="en-US" sz="2400" dirty="0"/>
          </a:p>
        </p:txBody>
      </p:sp>
      <p:sp>
        <p:nvSpPr>
          <p:cNvPr id="106" name="Rectangle 105">
            <a:extLst>
              <a:ext uri="{FF2B5EF4-FFF2-40B4-BE49-F238E27FC236}">
                <a16:creationId xmlns:a16="http://schemas.microsoft.com/office/drawing/2014/main" id="{F290F917-102C-4745-8772-B84BFA80864A}"/>
              </a:ext>
            </a:extLst>
          </p:cNvPr>
          <p:cNvSpPr/>
          <p:nvPr/>
        </p:nvSpPr>
        <p:spPr>
          <a:xfrm>
            <a:off x="119700" y="587799"/>
            <a:ext cx="673830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Year 9, we also revisit </a:t>
            </a:r>
            <a:r>
              <a:rPr lang="en-GB" sz="1400" dirty="0">
                <a:solidFill>
                  <a:prstClr val="black"/>
                </a:solidFill>
                <a:latin typeface="Century Gothic" panose="020B0502020202020204" pitchFamily="34" charset="0"/>
              </a:rPr>
              <a:t>the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‘Sounds of the Language’ cycle introduced in Year 8. This revisits knowledge of SSC (Sound-spelling correspondences) and liaison patterns taught in Year 7, adding to this stress syllabification exercises to draw attention to cross-linguistic differences in stress patterns, and fifteen new SSC. </a:t>
            </a:r>
          </a:p>
        </p:txBody>
      </p:sp>
      <p:grpSp>
        <p:nvGrpSpPr>
          <p:cNvPr id="8" name="Group 7" descr="Image showing a sand timer to illustrate the SSC [h] with the French word, heure, to mean time. ">
            <a:extLst>
              <a:ext uri="{FF2B5EF4-FFF2-40B4-BE49-F238E27FC236}">
                <a16:creationId xmlns:a16="http://schemas.microsoft.com/office/drawing/2014/main" id="{6F2CBBB8-B79C-4865-B165-9B16F8708A2E}"/>
              </a:ext>
            </a:extLst>
          </p:cNvPr>
          <p:cNvGrpSpPr/>
          <p:nvPr/>
        </p:nvGrpSpPr>
        <p:grpSpPr>
          <a:xfrm>
            <a:off x="133654" y="2126673"/>
            <a:ext cx="972000" cy="914032"/>
            <a:chOff x="133654" y="2126673"/>
            <a:chExt cx="972000" cy="914032"/>
          </a:xfrm>
        </p:grpSpPr>
        <p:sp>
          <p:nvSpPr>
            <p:cNvPr id="85" name="TextBox 84">
              <a:extLst>
                <a:ext uri="{FF2B5EF4-FFF2-40B4-BE49-F238E27FC236}">
                  <a16:creationId xmlns:a16="http://schemas.microsoft.com/office/drawing/2014/main" id="{81910E26-B563-3D4B-8222-FEF57546B966}"/>
                </a:ext>
              </a:extLst>
            </p:cNvPr>
            <p:cNvSpPr txBox="1"/>
            <p:nvPr/>
          </p:nvSpPr>
          <p:spPr>
            <a:xfrm>
              <a:off x="173727" y="2141643"/>
              <a:ext cx="9297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92" name="Picture 2" descr="hourglass">
              <a:extLst>
                <a:ext uri="{FF2B5EF4-FFF2-40B4-BE49-F238E27FC236}">
                  <a16:creationId xmlns:a16="http://schemas.microsoft.com/office/drawing/2014/main" id="{D6E2984F-092F-904A-A634-BA92094C3B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60" y="2209590"/>
              <a:ext cx="373387" cy="628127"/>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CF4E482F-A8A9-3942-AF08-466EA6DB7A1C}"/>
                </a:ext>
              </a:extLst>
            </p:cNvPr>
            <p:cNvSpPr txBox="1"/>
            <p:nvPr/>
          </p:nvSpPr>
          <p:spPr>
            <a:xfrm>
              <a:off x="148708" y="2837717"/>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dirty="0">
                  <a:ln>
                    <a:noFill/>
                  </a:ln>
                  <a:effectLst/>
                  <a:uLnTx/>
                  <a:uFillTx/>
                  <a:latin typeface="Century Gothic" panose="020B0502020202020204" pitchFamily="34" charset="0"/>
                  <a:ea typeface="+mn-ea"/>
                  <a:cs typeface="+mn-cs"/>
                </a:rPr>
                <a:t>h</a:t>
              </a:r>
              <a:r>
                <a:rPr kumimoji="0" lang="fr-FR" sz="1200" b="0" i="0" u="none" strike="noStrike" kern="1200" cap="none" spc="0" normalizeH="0" baseline="0" dirty="0">
                  <a:ln>
                    <a:noFill/>
                  </a:ln>
                  <a:effectLst/>
                  <a:uLnTx/>
                  <a:uFillTx/>
                  <a:latin typeface="Century Gothic" panose="020B0502020202020204" pitchFamily="34" charset="0"/>
                  <a:ea typeface="+mn-ea"/>
                  <a:cs typeface="+mn-cs"/>
                </a:rPr>
                <a:t>eure</a:t>
              </a:r>
            </a:p>
          </p:txBody>
        </p:sp>
        <p:sp>
          <p:nvSpPr>
            <p:cNvPr id="84" name="Rectangle 83">
              <a:extLst>
                <a:ext uri="{FF2B5EF4-FFF2-40B4-BE49-F238E27FC236}">
                  <a16:creationId xmlns:a16="http://schemas.microsoft.com/office/drawing/2014/main" id="{3BFD1C87-F359-6044-9854-6A1BF2F0423B}"/>
                </a:ext>
              </a:extLst>
            </p:cNvPr>
            <p:cNvSpPr/>
            <p:nvPr/>
          </p:nvSpPr>
          <p:spPr>
            <a:xfrm>
              <a:off x="133654" y="2126673"/>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35" name="TextBox 34"/>
          <p:cNvSpPr txBox="1"/>
          <p:nvPr/>
        </p:nvSpPr>
        <p:spPr>
          <a:xfrm rot="10800000" flipV="1">
            <a:off x="1198171" y="2729806"/>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h</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Arial" panose="020B0604020202020204" pitchFamily="34" charset="0"/>
              </a:rPr>
              <a:t>ô</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tel</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86" name="Picture 85" descr="hotel">
            <a:extLst>
              <a:ext uri="{FF2B5EF4-FFF2-40B4-BE49-F238E27FC236}">
                <a16:creationId xmlns:a16="http://schemas.microsoft.com/office/drawing/2014/main" id="{23ACCA1E-2E62-436E-87F2-AE0F4FFEF483}"/>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595"/>
          <a:stretch/>
        </p:blipFill>
        <p:spPr>
          <a:xfrm>
            <a:off x="1552031" y="2035030"/>
            <a:ext cx="450746" cy="836709"/>
          </a:xfrm>
          <a:prstGeom prst="rect">
            <a:avLst/>
          </a:prstGeom>
        </p:spPr>
      </p:pic>
      <p:sp>
        <p:nvSpPr>
          <p:cNvPr id="36" name="TextBox 35"/>
          <p:cNvSpPr txBox="1"/>
          <p:nvPr/>
        </p:nvSpPr>
        <p:spPr>
          <a:xfrm rot="10800000" flipV="1">
            <a:off x="2323850" y="2729806"/>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h</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Arial" panose="020B0604020202020204" pitchFamily="34" charset="0"/>
              </a:rPr>
              <a:t>ôpital</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87" name="Picture 86" descr="hospital">
            <a:extLst>
              <a:ext uri="{FF2B5EF4-FFF2-40B4-BE49-F238E27FC236}">
                <a16:creationId xmlns:a16="http://schemas.microsoft.com/office/drawing/2014/main" id="{5219B908-B7E6-4416-B761-E6BF47FB7290}"/>
              </a:ex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4762"/>
          <a:stretch/>
        </p:blipFill>
        <p:spPr>
          <a:xfrm>
            <a:off x="2541977" y="2139857"/>
            <a:ext cx="820486" cy="617318"/>
          </a:xfrm>
          <a:prstGeom prst="rect">
            <a:avLst/>
          </a:prstGeom>
        </p:spPr>
      </p:pic>
      <p:sp>
        <p:nvSpPr>
          <p:cNvPr id="37" name="TextBox 36"/>
          <p:cNvSpPr txBox="1"/>
          <p:nvPr/>
        </p:nvSpPr>
        <p:spPr>
          <a:xfrm rot="10800000" flipV="1">
            <a:off x="3449529" y="2729806"/>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histoire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0E874F9B-2755-41A9-A844-7410BFCC67D1}"/>
              </a:ext>
            </a:extLst>
          </p:cNvPr>
          <p:cNvSpPr/>
          <p:nvPr/>
        </p:nvSpPr>
        <p:spPr>
          <a:xfrm>
            <a:off x="3491182" y="2130295"/>
            <a:ext cx="1136850"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[history,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story]</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8" name="TextBox 37"/>
          <p:cNvSpPr txBox="1"/>
          <p:nvPr/>
        </p:nvSpPr>
        <p:spPr>
          <a:xfrm rot="10800000" flipV="1">
            <a:off x="4575208" y="2729806"/>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hiver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90" name="Picture 89" descr="snowflake">
            <a:extLst>
              <a:ext uri="{FF2B5EF4-FFF2-40B4-BE49-F238E27FC236}">
                <a16:creationId xmlns:a16="http://schemas.microsoft.com/office/drawing/2014/main" id="{F74A257B-59EC-4F06-9D49-03A68E2B79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3351" y="2129837"/>
            <a:ext cx="561171" cy="644408"/>
          </a:xfrm>
          <a:prstGeom prst="rect">
            <a:avLst/>
          </a:prstGeom>
        </p:spPr>
      </p:pic>
      <p:sp>
        <p:nvSpPr>
          <p:cNvPr id="39" name="TextBox 38"/>
          <p:cNvSpPr txBox="1"/>
          <p:nvPr/>
        </p:nvSpPr>
        <p:spPr>
          <a:xfrm rot="10800000" flipV="1">
            <a:off x="5700887" y="2729806"/>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huit</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91" name="Rectangle 90" descr="the number 8">
            <a:extLst>
              <a:ext uri="{FF2B5EF4-FFF2-40B4-BE49-F238E27FC236}">
                <a16:creationId xmlns:a16="http://schemas.microsoft.com/office/drawing/2014/main" id="{2B227541-4340-4B7A-BB62-547D36CE3463}"/>
              </a:ext>
            </a:extLst>
          </p:cNvPr>
          <p:cNvSpPr/>
          <p:nvPr/>
        </p:nvSpPr>
        <p:spPr>
          <a:xfrm>
            <a:off x="5903623" y="2099517"/>
            <a:ext cx="724573"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8</a:t>
            </a:r>
            <a:endParaRPr kumimoji="0" lang="en-US" sz="16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nvGrpSpPr>
          <p:cNvPr id="4" name="Group 3" descr="A picture of a clock with the SSCs [em/am] and the French word temps which means time in English">
            <a:extLst>
              <a:ext uri="{FF2B5EF4-FFF2-40B4-BE49-F238E27FC236}">
                <a16:creationId xmlns:a16="http://schemas.microsoft.com/office/drawing/2014/main" id="{F4984481-0ADD-2D43-A77F-78F0D845144B}"/>
              </a:ext>
            </a:extLst>
          </p:cNvPr>
          <p:cNvGrpSpPr/>
          <p:nvPr/>
        </p:nvGrpSpPr>
        <p:grpSpPr>
          <a:xfrm>
            <a:off x="137243" y="3241694"/>
            <a:ext cx="972000" cy="914032"/>
            <a:chOff x="139046" y="3123729"/>
            <a:chExt cx="972000" cy="914032"/>
          </a:xfrm>
        </p:grpSpPr>
        <p:sp>
          <p:nvSpPr>
            <p:cNvPr id="19" name="Rectangle 18">
              <a:extLst>
                <a:ext uri="{FF2B5EF4-FFF2-40B4-BE49-F238E27FC236}">
                  <a16:creationId xmlns:a16="http://schemas.microsoft.com/office/drawing/2014/main" id="{8779F9AD-B552-4EDB-9A81-9A52A7157774}"/>
                </a:ext>
              </a:extLst>
            </p:cNvPr>
            <p:cNvSpPr/>
            <p:nvPr/>
          </p:nvSpPr>
          <p:spPr>
            <a:xfrm>
              <a:off x="139046" y="3123729"/>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A947B602-BF36-2649-B1A6-DFFB054B3281}"/>
                </a:ext>
              </a:extLst>
            </p:cNvPr>
            <p:cNvSpPr txBox="1"/>
            <p:nvPr/>
          </p:nvSpPr>
          <p:spPr>
            <a:xfrm>
              <a:off x="172489" y="3147649"/>
              <a:ext cx="557845"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dirty="0" err="1">
                  <a:ln>
                    <a:noFill/>
                  </a:ln>
                  <a:effectLst/>
                  <a:uLnTx/>
                  <a:uFillTx/>
                  <a:latin typeface="Century Gothic" panose="020B0502020202020204" pitchFamily="34" charset="0"/>
                  <a:ea typeface="+mn-ea"/>
                  <a:cs typeface="+mn-cs"/>
                </a:rPr>
                <a:t>em</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/am</a:t>
              </a:r>
            </a:p>
          </p:txBody>
        </p:sp>
        <p:sp>
          <p:nvSpPr>
            <p:cNvPr id="94" name="TextBox 93">
              <a:extLst>
                <a:ext uri="{FF2B5EF4-FFF2-40B4-BE49-F238E27FC236}">
                  <a16:creationId xmlns:a16="http://schemas.microsoft.com/office/drawing/2014/main" id="{A0DF6B5A-A699-5D48-BB1C-83EB3329D8E4}"/>
                </a:ext>
              </a:extLst>
            </p:cNvPr>
            <p:cNvSpPr txBox="1"/>
            <p:nvPr/>
          </p:nvSpPr>
          <p:spPr>
            <a:xfrm>
              <a:off x="145079" y="3840546"/>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t</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em</a:t>
              </a: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ps</a:t>
              </a:r>
            </a:p>
          </p:txBody>
        </p:sp>
        <p:pic>
          <p:nvPicPr>
            <p:cNvPr id="95" name="Picture 2" descr="clock face">
              <a:extLst>
                <a:ext uri="{FF2B5EF4-FFF2-40B4-BE49-F238E27FC236}">
                  <a16:creationId xmlns:a16="http://schemas.microsoft.com/office/drawing/2014/main" id="{4973DE96-948E-424D-B7B7-26DE4D244D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14552" y="3349992"/>
              <a:ext cx="407441" cy="407441"/>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0C0B0C1D-28B5-E645-AFA0-9A37213F30B7}"/>
                </a:ext>
              </a:extLst>
            </p:cNvPr>
            <p:cNvSpPr txBox="1"/>
            <p:nvPr/>
          </p:nvSpPr>
          <p:spPr>
            <a:xfrm>
              <a:off x="149744" y="3751971"/>
              <a:ext cx="944585"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Century Gothic" panose="020B0502020202020204" pitchFamily="34" charset="0"/>
                  <a:ea typeface="+mn-ea"/>
                  <a:cs typeface="+mn-cs"/>
                </a:rPr>
                <a:t>[time]</a:t>
              </a:r>
            </a:p>
          </p:txBody>
        </p:sp>
      </p:grpSp>
      <p:sp>
        <p:nvSpPr>
          <p:cNvPr id="117" name="TextBox 116"/>
          <p:cNvSpPr txBox="1"/>
          <p:nvPr/>
        </p:nvSpPr>
        <p:spPr>
          <a:xfrm rot="10800000" flipV="1">
            <a:off x="1228582" y="3783209"/>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camp</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02" name="Picture 2" descr="tent">
            <a:extLst>
              <a:ext uri="{FF2B5EF4-FFF2-40B4-BE49-F238E27FC236}">
                <a16:creationId xmlns:a16="http://schemas.microsoft.com/office/drawing/2014/main" id="{10938EA6-784F-42E5-8F62-14CBAFE7DD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268633" y="3379531"/>
            <a:ext cx="947749" cy="47387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p:cNvSpPr txBox="1"/>
          <p:nvPr/>
        </p:nvSpPr>
        <p:spPr>
          <a:xfrm rot="10800000" flipV="1">
            <a:off x="2298293" y="3826195"/>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ensemble</a:t>
            </a:r>
            <a:endParaRPr kumimoji="0" lang="en-GB" sz="16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CB61B7C8-8DBE-4E4F-9696-C222AF4727B4}"/>
              </a:ext>
            </a:extLst>
          </p:cNvPr>
          <p:cNvSpPr/>
          <p:nvPr/>
        </p:nvSpPr>
        <p:spPr>
          <a:xfrm>
            <a:off x="2189680" y="3334699"/>
            <a:ext cx="1276311"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[together]</a:t>
            </a:r>
            <a:endParaRPr kumimoji="0" lang="en-GB"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9" name="TextBox 118"/>
          <p:cNvSpPr txBox="1"/>
          <p:nvPr/>
        </p:nvSpPr>
        <p:spPr>
          <a:xfrm rot="10800000" flipV="1">
            <a:off x="3446054" y="3749785"/>
            <a:ext cx="1173434"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ressembler</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(à)</a:t>
            </a:r>
            <a:endParaRPr kumimoji="0" lang="en-GB" sz="14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C26BEE60-98C5-4AB1-B317-937D59ED366E}"/>
              </a:ext>
            </a:extLst>
          </p:cNvPr>
          <p:cNvSpPr/>
          <p:nvPr/>
        </p:nvSpPr>
        <p:spPr>
          <a:xfrm>
            <a:off x="3306729" y="3333850"/>
            <a:ext cx="155683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look like]</a:t>
            </a:r>
            <a:endParaRPr kumimoji="0" lang="en-GB"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0" name="TextBox 119"/>
          <p:cNvSpPr txBox="1"/>
          <p:nvPr/>
        </p:nvSpPr>
        <p:spPr>
          <a:xfrm rot="10800000" flipV="1">
            <a:off x="4594843" y="3825069"/>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printemps</a:t>
            </a:r>
            <a:endParaRPr kumimoji="0" lang="fr-FR" sz="16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3" name="Rectangle 22">
            <a:extLst>
              <a:ext uri="{FF2B5EF4-FFF2-40B4-BE49-F238E27FC236}">
                <a16:creationId xmlns:a16="http://schemas.microsoft.com/office/drawing/2014/main" id="{C7293AD3-34E0-49FC-9E6B-80B2205F286B}"/>
              </a:ext>
            </a:extLst>
          </p:cNvPr>
          <p:cNvSpPr/>
          <p:nvPr/>
        </p:nvSpPr>
        <p:spPr>
          <a:xfrm>
            <a:off x="4694619" y="3335469"/>
            <a:ext cx="100540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[spring]</a:t>
            </a:r>
            <a:endParaRPr kumimoji="0" lang="en-GB"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1" name="TextBox 120"/>
          <p:cNvSpPr txBox="1"/>
          <p:nvPr/>
        </p:nvSpPr>
        <p:spPr>
          <a:xfrm rot="10800000" flipV="1">
            <a:off x="5716930" y="3825069"/>
            <a:ext cx="117343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chambre</a:t>
            </a:r>
          </a:p>
        </p:txBody>
      </p:sp>
      <p:pic>
        <p:nvPicPr>
          <p:cNvPr id="103" name="Picture 102" descr="messy bedroom">
            <a:extLst>
              <a:ext uri="{FF2B5EF4-FFF2-40B4-BE49-F238E27FC236}">
                <a16:creationId xmlns:a16="http://schemas.microsoft.com/office/drawing/2014/main" id="{3826E2FC-9CA6-482F-BE54-2C410285F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68277" y="3124416"/>
            <a:ext cx="960248" cy="694180"/>
          </a:xfrm>
          <a:prstGeom prst="rect">
            <a:avLst/>
          </a:prstGeom>
        </p:spPr>
      </p:pic>
      <p:grpSp>
        <p:nvGrpSpPr>
          <p:cNvPr id="5" name="Group 4" descr="A picture of a hungry emoji with the SSC [aim/im] and the French word faim which means hungry in English">
            <a:extLst>
              <a:ext uri="{FF2B5EF4-FFF2-40B4-BE49-F238E27FC236}">
                <a16:creationId xmlns:a16="http://schemas.microsoft.com/office/drawing/2014/main" id="{D4F49F8B-6C5B-2043-804A-337A6A37B63C}"/>
              </a:ext>
            </a:extLst>
          </p:cNvPr>
          <p:cNvGrpSpPr/>
          <p:nvPr/>
        </p:nvGrpSpPr>
        <p:grpSpPr>
          <a:xfrm>
            <a:off x="139261" y="4331812"/>
            <a:ext cx="972000" cy="914032"/>
            <a:chOff x="137673" y="4112634"/>
            <a:chExt cx="972000" cy="914032"/>
          </a:xfrm>
        </p:grpSpPr>
        <p:sp>
          <p:nvSpPr>
            <p:cNvPr id="52" name="Rectangle 51">
              <a:extLst>
                <a:ext uri="{FF2B5EF4-FFF2-40B4-BE49-F238E27FC236}">
                  <a16:creationId xmlns:a16="http://schemas.microsoft.com/office/drawing/2014/main" id="{59DC8775-841A-407F-9A01-3CC72FEB66FE}"/>
                </a:ext>
              </a:extLst>
            </p:cNvPr>
            <p:cNvSpPr/>
            <p:nvPr/>
          </p:nvSpPr>
          <p:spPr>
            <a:xfrm>
              <a:off x="137673" y="4112634"/>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D11BEBEA-23EF-6545-BA15-D5D39B357ACB}"/>
                </a:ext>
              </a:extLst>
            </p:cNvPr>
            <p:cNvSpPr txBox="1"/>
            <p:nvPr/>
          </p:nvSpPr>
          <p:spPr>
            <a:xfrm>
              <a:off x="164192" y="4118874"/>
              <a:ext cx="533800"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aim/</a:t>
              </a:r>
              <a:r>
                <a:rPr kumimoji="0" lang="fr-FR" sz="1200" b="1" i="0" u="none" strike="noStrike" kern="1200" cap="none" spc="0" normalizeH="0" baseline="0" dirty="0" err="1">
                  <a:ln>
                    <a:noFill/>
                  </a:ln>
                  <a:effectLst/>
                  <a:uLnTx/>
                  <a:uFillTx/>
                  <a:latin typeface="Century Gothic" panose="020B0502020202020204" pitchFamily="34" charset="0"/>
                  <a:ea typeface="+mn-ea"/>
                  <a:cs typeface="+mn-cs"/>
                </a:rPr>
                <a:t>im</a:t>
              </a:r>
              <a:endParaRPr kumimoji="0" lang="fr-FR" sz="1200" b="1" i="0" u="none" strike="noStrike" kern="1200" cap="none" spc="0" normalizeH="0" baseline="0" dirty="0">
                <a:ln>
                  <a:noFill/>
                </a:ln>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1EB755A6-B487-6D4C-B6F1-43A3F5CAF695}"/>
                </a:ext>
              </a:extLst>
            </p:cNvPr>
            <p:cNvSpPr txBox="1"/>
            <p:nvPr/>
          </p:nvSpPr>
          <p:spPr>
            <a:xfrm>
              <a:off x="150119" y="4832759"/>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effectLst/>
                  <a:uLnTx/>
                  <a:uFillTx/>
                  <a:latin typeface="Century Gothic" panose="020B0502020202020204" pitchFamily="34" charset="0"/>
                  <a:ea typeface="+mn-ea"/>
                  <a:cs typeface="+mn-cs"/>
                </a:rPr>
                <a:t>f</a:t>
              </a:r>
              <a:r>
                <a:rPr kumimoji="0" lang="fr-FR" sz="1200" b="1" i="0" u="none" strike="noStrike" kern="1200" cap="none" spc="0" normalizeH="0" baseline="0" dirty="0">
                  <a:ln>
                    <a:noFill/>
                  </a:ln>
                  <a:effectLst/>
                  <a:uLnTx/>
                  <a:uFillTx/>
                  <a:latin typeface="Century Gothic" panose="020B0502020202020204" pitchFamily="34" charset="0"/>
                  <a:ea typeface="+mn-ea"/>
                  <a:cs typeface="+mn-cs"/>
                </a:rPr>
                <a:t>aim</a:t>
              </a:r>
              <a:endParaRPr kumimoji="0" lang="fr-FR" sz="1200" b="0" i="0" u="none" strike="noStrike" kern="1200" cap="none" spc="0" normalizeH="0" baseline="0" dirty="0">
                <a:ln>
                  <a:noFill/>
                </a:ln>
                <a:effectLst/>
                <a:uLnTx/>
                <a:uFillTx/>
                <a:latin typeface="Century Gothic" panose="020B0502020202020204" pitchFamily="34" charset="0"/>
                <a:ea typeface="+mn-ea"/>
                <a:cs typeface="+mn-cs"/>
              </a:endParaRPr>
            </a:p>
          </p:txBody>
        </p:sp>
        <p:pic>
          <p:nvPicPr>
            <p:cNvPr id="100" name="Picture 2" descr="Hungry emoji">
              <a:extLst>
                <a:ext uri="{FF2B5EF4-FFF2-40B4-BE49-F238E27FC236}">
                  <a16:creationId xmlns:a16="http://schemas.microsoft.com/office/drawing/2014/main" id="{188A4F49-594A-DA42-AC0A-A5842B73E43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1803" y="4307261"/>
              <a:ext cx="804250" cy="506007"/>
            </a:xfrm>
            <a:prstGeom prst="rect">
              <a:avLst/>
            </a:prstGeom>
            <a:noFill/>
            <a:extLst>
              <a:ext uri="{909E8E84-426E-40DD-AFC4-6F175D3DCCD1}">
                <a14:hiddenFill xmlns:a14="http://schemas.microsoft.com/office/drawing/2010/main">
                  <a:solidFill>
                    <a:srgbClr val="FFFFFF"/>
                  </a:solidFill>
                </a14:hiddenFill>
              </a:ext>
            </a:extLst>
          </p:spPr>
        </p:pic>
      </p:grpSp>
      <p:sp>
        <p:nvSpPr>
          <p:cNvPr id="123" name="TextBox 122"/>
          <p:cNvSpPr txBox="1"/>
          <p:nvPr/>
        </p:nvSpPr>
        <p:spPr>
          <a:xfrm rot="10800000" flipV="1">
            <a:off x="1065643" y="492074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grimper</a:t>
            </a:r>
          </a:p>
        </p:txBody>
      </p:sp>
      <p:pic>
        <p:nvPicPr>
          <p:cNvPr id="169" name="Picture 168" descr="person climbing">
            <a:extLst>
              <a:ext uri="{FF2B5EF4-FFF2-40B4-BE49-F238E27FC236}">
                <a16:creationId xmlns:a16="http://schemas.microsoft.com/office/drawing/2014/main" id="{ED42BD5E-9DA6-4392-9446-5A7087C827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0318" y="4256807"/>
            <a:ext cx="734219" cy="734219"/>
          </a:xfrm>
          <a:prstGeom prst="rect">
            <a:avLst/>
          </a:prstGeom>
        </p:spPr>
      </p:pic>
      <p:sp>
        <p:nvSpPr>
          <p:cNvPr id="124" name="TextBox 123"/>
          <p:cNvSpPr txBox="1"/>
          <p:nvPr/>
        </p:nvSpPr>
        <p:spPr>
          <a:xfrm rot="10800000" flipV="1">
            <a:off x="2030334" y="4920196"/>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simple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AC994CA4-A5CC-4F2A-A551-59BEBCB7BB4D}"/>
              </a:ext>
            </a:extLst>
          </p:cNvPr>
          <p:cNvSpPr/>
          <p:nvPr/>
        </p:nvSpPr>
        <p:spPr>
          <a:xfrm>
            <a:off x="2055908" y="4445379"/>
            <a:ext cx="106150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[simple]</a:t>
            </a:r>
            <a:endParaRPr kumimoji="0" lang="en-GB"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5" name="TextBox 124"/>
          <p:cNvSpPr txBox="1"/>
          <p:nvPr/>
        </p:nvSpPr>
        <p:spPr>
          <a:xfrm rot="10800000" flipV="1">
            <a:off x="3021031" y="4920196"/>
            <a:ext cx="140615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important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id="{4929D7C6-F4D1-4792-B88F-5D4DFEA3A6EA}"/>
              </a:ext>
            </a:extLst>
          </p:cNvPr>
          <p:cNvSpPr/>
          <p:nvPr/>
        </p:nvSpPr>
        <p:spPr>
          <a:xfrm>
            <a:off x="3042137" y="4445923"/>
            <a:ext cx="140615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[important]</a:t>
            </a:r>
          </a:p>
        </p:txBody>
      </p:sp>
      <p:sp>
        <p:nvSpPr>
          <p:cNvPr id="126" name="TextBox 125"/>
          <p:cNvSpPr txBox="1"/>
          <p:nvPr/>
        </p:nvSpPr>
        <p:spPr>
          <a:xfrm rot="10800000" flipV="1">
            <a:off x="4311695" y="4920196"/>
            <a:ext cx="148608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impossible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9" name="Rectangle 28">
            <a:extLst>
              <a:ext uri="{FF2B5EF4-FFF2-40B4-BE49-F238E27FC236}">
                <a16:creationId xmlns:a16="http://schemas.microsoft.com/office/drawing/2014/main" id="{09CC8A44-DB7C-4512-9E15-591FA9FD5636}"/>
              </a:ext>
            </a:extLst>
          </p:cNvPr>
          <p:cNvSpPr/>
          <p:nvPr/>
        </p:nvSpPr>
        <p:spPr>
          <a:xfrm>
            <a:off x="4348924" y="4446003"/>
            <a:ext cx="151836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[impossible]</a:t>
            </a:r>
          </a:p>
        </p:txBody>
      </p:sp>
      <p:sp>
        <p:nvSpPr>
          <p:cNvPr id="127" name="TextBox 126"/>
          <p:cNvSpPr txBox="1"/>
          <p:nvPr/>
        </p:nvSpPr>
        <p:spPr>
          <a:xfrm rot="10800000" flipV="1">
            <a:off x="5600189" y="4920647"/>
            <a:ext cx="1388975"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imprimer</a:t>
            </a:r>
          </a:p>
        </p:txBody>
      </p:sp>
      <p:pic>
        <p:nvPicPr>
          <p:cNvPr id="170" name="Picture 169" descr="printer">
            <a:extLst>
              <a:ext uri="{FF2B5EF4-FFF2-40B4-BE49-F238E27FC236}">
                <a16:creationId xmlns:a16="http://schemas.microsoft.com/office/drawing/2014/main" id="{F6C8619F-3BEF-4927-9947-F7398EEA45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1330" y="4323410"/>
            <a:ext cx="651962" cy="630931"/>
          </a:xfrm>
          <a:prstGeom prst="rect">
            <a:avLst/>
          </a:prstGeom>
        </p:spPr>
      </p:pic>
      <p:grpSp>
        <p:nvGrpSpPr>
          <p:cNvPr id="2" name="Group 1">
            <a:extLst>
              <a:ext uri="{FF2B5EF4-FFF2-40B4-BE49-F238E27FC236}">
                <a16:creationId xmlns:a16="http://schemas.microsoft.com/office/drawing/2014/main" id="{E6652A06-545E-725A-E4B2-FD24FD61F6CC}"/>
              </a:ext>
            </a:extLst>
          </p:cNvPr>
          <p:cNvGrpSpPr/>
          <p:nvPr/>
        </p:nvGrpSpPr>
        <p:grpSpPr>
          <a:xfrm>
            <a:off x="136264" y="5388910"/>
            <a:ext cx="972000" cy="914032"/>
            <a:chOff x="136264" y="5388910"/>
            <a:chExt cx="972000" cy="914032"/>
          </a:xfrm>
        </p:grpSpPr>
        <p:grpSp>
          <p:nvGrpSpPr>
            <p:cNvPr id="108" name="Group 107" descr="name tag with the name Nathalie">
              <a:extLst>
                <a:ext uri="{FF2B5EF4-FFF2-40B4-BE49-F238E27FC236}">
                  <a16:creationId xmlns:a16="http://schemas.microsoft.com/office/drawing/2014/main" id="{91CB7C6A-5A54-BC43-9C7B-3B3621534742}"/>
                </a:ext>
              </a:extLst>
            </p:cNvPr>
            <p:cNvGrpSpPr/>
            <p:nvPr/>
          </p:nvGrpSpPr>
          <p:grpSpPr>
            <a:xfrm>
              <a:off x="333353" y="5462704"/>
              <a:ext cx="543189" cy="646331"/>
              <a:chOff x="4747034" y="1093736"/>
              <a:chExt cx="2738448" cy="3942123"/>
            </a:xfrm>
          </p:grpSpPr>
          <p:pic>
            <p:nvPicPr>
              <p:cNvPr id="109" name="Picture 2" descr="name tag">
                <a:extLst>
                  <a:ext uri="{FF2B5EF4-FFF2-40B4-BE49-F238E27FC236}">
                    <a16:creationId xmlns:a16="http://schemas.microsoft.com/office/drawing/2014/main" id="{5EFA9497-1B9B-324A-A50B-30F7664DB0A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2526" r="32740"/>
              <a:stretch/>
            </p:blipFill>
            <p:spPr bwMode="auto">
              <a:xfrm>
                <a:off x="4747034" y="1093736"/>
                <a:ext cx="2738448" cy="3942123"/>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1E737CE8-614F-CB4F-A91F-895B28558791}"/>
                  </a:ext>
                </a:extLst>
              </p:cNvPr>
              <p:cNvSpPr txBox="1"/>
              <p:nvPr/>
            </p:nvSpPr>
            <p:spPr>
              <a:xfrm>
                <a:off x="5109397" y="3255469"/>
                <a:ext cx="2013733" cy="1314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
          <p:nvSpPr>
            <p:cNvPr id="101" name="Rectangle 100">
              <a:extLst>
                <a:ext uri="{FF2B5EF4-FFF2-40B4-BE49-F238E27FC236}">
                  <a16:creationId xmlns:a16="http://schemas.microsoft.com/office/drawing/2014/main" id="{99AD19C3-2614-E940-9BD3-D7CDE0EBE652}"/>
                </a:ext>
                <a:ext uri="{C183D7F6-B498-43B3-948B-1728B52AA6E4}">
                  <adec:decorative xmlns:adec="http://schemas.microsoft.com/office/drawing/2017/decorative" val="1"/>
                </a:ext>
              </a:extLst>
            </p:cNvPr>
            <p:cNvSpPr/>
            <p:nvPr/>
          </p:nvSpPr>
          <p:spPr>
            <a:xfrm>
              <a:off x="136264" y="5388910"/>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3B055095-BC25-EE41-A70F-5446BD2B649B}"/>
                </a:ext>
              </a:extLst>
            </p:cNvPr>
            <p:cNvSpPr txBox="1"/>
            <p:nvPr/>
          </p:nvSpPr>
          <p:spPr>
            <a:xfrm>
              <a:off x="165958" y="5395150"/>
              <a:ext cx="242054"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04F76"/>
                  </a:solidFill>
                  <a:effectLst/>
                  <a:uLnTx/>
                  <a:uFillTx/>
                  <a:latin typeface="Century Gothic" panose="020B0502020202020204" pitchFamily="34" charset="0"/>
                  <a:ea typeface="+mn-ea"/>
                  <a:cs typeface="+mn-cs"/>
                </a:rPr>
                <a:t>om</a:t>
              </a:r>
            </a:p>
          </p:txBody>
        </p:sp>
        <p:sp>
          <p:nvSpPr>
            <p:cNvPr id="105" name="TextBox 104">
              <a:extLst>
                <a:ext uri="{FF2B5EF4-FFF2-40B4-BE49-F238E27FC236}">
                  <a16:creationId xmlns:a16="http://schemas.microsoft.com/office/drawing/2014/main" id="{9C6A04F6-A65A-4346-A69B-888FD4F1D4AC}"/>
                </a:ext>
              </a:extLst>
            </p:cNvPr>
            <p:cNvSpPr txBox="1"/>
            <p:nvPr/>
          </p:nvSpPr>
          <p:spPr>
            <a:xfrm>
              <a:off x="148710" y="6109035"/>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n</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om</a:t>
              </a:r>
              <a:endParaRPr kumimoji="0" lang="en-US" sz="1200" b="0" i="0" u="none" strike="noStrike" kern="1200" cap="none" spc="0" normalizeH="0" baseline="0" noProof="0" dirty="0">
                <a:ln>
                  <a:noFill/>
                </a:ln>
                <a:effectLst/>
                <a:uLnTx/>
                <a:uFillTx/>
                <a:latin typeface="Century Gothic" panose="020B0502020202020204" pitchFamily="34" charset="0"/>
                <a:ea typeface="+mn-ea"/>
                <a:cs typeface="+mn-cs"/>
              </a:endParaRPr>
            </a:p>
          </p:txBody>
        </p:sp>
      </p:grpSp>
      <p:sp>
        <p:nvSpPr>
          <p:cNvPr id="133" name="TextBox 132"/>
          <p:cNvSpPr txBox="1"/>
          <p:nvPr/>
        </p:nvSpPr>
        <p:spPr>
          <a:xfrm rot="10800000" flipV="1">
            <a:off x="1196059" y="5986669"/>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ombre</a:t>
            </a:r>
          </a:p>
        </p:txBody>
      </p:sp>
      <p:sp>
        <p:nvSpPr>
          <p:cNvPr id="134" name="TextBox 133"/>
          <p:cNvSpPr txBox="1"/>
          <p:nvPr/>
        </p:nvSpPr>
        <p:spPr>
          <a:xfrm rot="10800000" flipV="1">
            <a:off x="2283651" y="6032836"/>
            <a:ext cx="1311572"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comprendre</a:t>
            </a:r>
            <a:endParaRPr kumimoji="0" lang="fr-FR" sz="14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2" name="Rectangle 141"/>
          <p:cNvSpPr/>
          <p:nvPr/>
        </p:nvSpPr>
        <p:spPr>
          <a:xfrm>
            <a:off x="2164574" y="5305074"/>
            <a:ext cx="1519968"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understand]</a:t>
            </a:r>
          </a:p>
        </p:txBody>
      </p:sp>
      <p:sp>
        <p:nvSpPr>
          <p:cNvPr id="135" name="TextBox 134"/>
          <p:cNvSpPr txBox="1"/>
          <p:nvPr/>
        </p:nvSpPr>
        <p:spPr>
          <a:xfrm rot="10800000" flipV="1">
            <a:off x="3567035" y="5985239"/>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compte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3A7BA96F-3115-41BF-A0A9-7B7EDBC439F9}"/>
              </a:ext>
            </a:extLst>
          </p:cNvPr>
          <p:cNvSpPr/>
          <p:nvPr/>
        </p:nvSpPr>
        <p:spPr>
          <a:xfrm>
            <a:off x="3558274" y="5569741"/>
            <a:ext cx="1271502"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[account]</a:t>
            </a:r>
          </a:p>
        </p:txBody>
      </p:sp>
      <p:sp>
        <p:nvSpPr>
          <p:cNvPr id="136" name="TextBox 135"/>
          <p:cNvSpPr txBox="1"/>
          <p:nvPr/>
        </p:nvSpPr>
        <p:spPr>
          <a:xfrm rot="10800000" flipV="1">
            <a:off x="4665601" y="5985239"/>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tomber</a:t>
            </a:r>
          </a:p>
        </p:txBody>
      </p:sp>
      <p:sp>
        <p:nvSpPr>
          <p:cNvPr id="143" name="Rectangle 142"/>
          <p:cNvSpPr/>
          <p:nvPr/>
        </p:nvSpPr>
        <p:spPr>
          <a:xfrm>
            <a:off x="4739946" y="5567768"/>
            <a:ext cx="94128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fall]</a:t>
            </a:r>
          </a:p>
        </p:txBody>
      </p:sp>
      <p:sp>
        <p:nvSpPr>
          <p:cNvPr id="137" name="TextBox 136"/>
          <p:cNvSpPr txBox="1"/>
          <p:nvPr/>
        </p:nvSpPr>
        <p:spPr>
          <a:xfrm rot="10800000" flipV="1">
            <a:off x="5655114" y="5986669"/>
            <a:ext cx="120288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combat</a:t>
            </a:r>
          </a:p>
        </p:txBody>
      </p:sp>
      <p:pic>
        <p:nvPicPr>
          <p:cNvPr id="185" name="Picture 184" descr="people fighting">
            <a:extLst>
              <a:ext uri="{FF2B5EF4-FFF2-40B4-BE49-F238E27FC236}">
                <a16:creationId xmlns:a16="http://schemas.microsoft.com/office/drawing/2014/main" id="{0158A3F8-C687-4780-B347-A934A3B0506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994" b="2750"/>
          <a:stretch/>
        </p:blipFill>
        <p:spPr>
          <a:xfrm>
            <a:off x="5892733" y="5417773"/>
            <a:ext cx="757095" cy="584284"/>
          </a:xfrm>
          <a:prstGeom prst="rect">
            <a:avLst/>
          </a:prstGeom>
        </p:spPr>
      </p:pic>
      <p:grpSp>
        <p:nvGrpSpPr>
          <p:cNvPr id="181" name="Group 180" descr="shadow of a dog">
            <a:extLst>
              <a:ext uri="{FF2B5EF4-FFF2-40B4-BE49-F238E27FC236}">
                <a16:creationId xmlns:a16="http://schemas.microsoft.com/office/drawing/2014/main" id="{4358B0C2-DF85-45F5-A1B1-E984DE6D9E2C}"/>
              </a:ext>
            </a:extLst>
          </p:cNvPr>
          <p:cNvGrpSpPr/>
          <p:nvPr/>
        </p:nvGrpSpPr>
        <p:grpSpPr>
          <a:xfrm>
            <a:off x="1236561" y="5347428"/>
            <a:ext cx="1002699" cy="747709"/>
            <a:chOff x="1066029" y="1580514"/>
            <a:chExt cx="2697779" cy="2306012"/>
          </a:xfrm>
        </p:grpSpPr>
        <p:pic>
          <p:nvPicPr>
            <p:cNvPr id="182" name="Picture 181" descr="Dog with arrow pointing to its shadow">
              <a:extLst>
                <a:ext uri="{FF2B5EF4-FFF2-40B4-BE49-F238E27FC236}">
                  <a16:creationId xmlns:a16="http://schemas.microsoft.com/office/drawing/2014/main" id="{62FD8ED1-3E79-469A-90CD-6B487312527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6029" y="1580514"/>
              <a:ext cx="2036977" cy="2306012"/>
            </a:xfrm>
            <a:prstGeom prst="rect">
              <a:avLst/>
            </a:prstGeom>
          </p:spPr>
        </p:pic>
        <p:sp>
          <p:nvSpPr>
            <p:cNvPr id="183" name="Right Arrow 13">
              <a:extLst>
                <a:ext uri="{FF2B5EF4-FFF2-40B4-BE49-F238E27FC236}">
                  <a16:creationId xmlns:a16="http://schemas.microsoft.com/office/drawing/2014/main" id="{BB30AF87-7E29-4CF0-B3B3-7D7B8B646769}"/>
                </a:ext>
              </a:extLst>
            </p:cNvPr>
            <p:cNvSpPr/>
            <p:nvPr/>
          </p:nvSpPr>
          <p:spPr>
            <a:xfrm rot="8500885">
              <a:off x="2639562" y="2647879"/>
              <a:ext cx="1124246" cy="4536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9C3EA57C-A38B-2B0C-2CA6-DEE1DA733ED1}"/>
              </a:ext>
            </a:extLst>
          </p:cNvPr>
          <p:cNvGrpSpPr/>
          <p:nvPr/>
        </p:nvGrpSpPr>
        <p:grpSpPr>
          <a:xfrm>
            <a:off x="136264" y="6533420"/>
            <a:ext cx="972000" cy="914032"/>
            <a:chOff x="136264" y="6533420"/>
            <a:chExt cx="972000" cy="914032"/>
          </a:xfrm>
        </p:grpSpPr>
        <p:sp>
          <p:nvSpPr>
            <p:cNvPr id="111" name="Rectangle 110" descr="The number 1 with the SSC [um/un] and the French word un">
              <a:extLst>
                <a:ext uri="{FF2B5EF4-FFF2-40B4-BE49-F238E27FC236}">
                  <a16:creationId xmlns:a16="http://schemas.microsoft.com/office/drawing/2014/main" id="{440DAB27-15A4-6842-9DEE-036A8B75981C}"/>
                </a:ext>
              </a:extLst>
            </p:cNvPr>
            <p:cNvSpPr/>
            <p:nvPr/>
          </p:nvSpPr>
          <p:spPr>
            <a:xfrm>
              <a:off x="136264" y="6533420"/>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47E857C8-1CDD-8C49-BB1B-06D37CE0E13C}"/>
                </a:ext>
              </a:extLst>
            </p:cNvPr>
            <p:cNvSpPr txBox="1"/>
            <p:nvPr/>
          </p:nvSpPr>
          <p:spPr>
            <a:xfrm>
              <a:off x="165958" y="6539660"/>
              <a:ext cx="493725"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04F76"/>
                  </a:solidFill>
                  <a:effectLst/>
                  <a:uLnTx/>
                  <a:uFillTx/>
                  <a:latin typeface="Century Gothic" panose="020B0502020202020204" pitchFamily="34" charset="0"/>
                  <a:ea typeface="+mn-ea"/>
                  <a:cs typeface="+mn-cs"/>
                </a:rPr>
                <a:t>um/un</a:t>
              </a:r>
            </a:p>
          </p:txBody>
        </p:sp>
        <p:sp>
          <p:nvSpPr>
            <p:cNvPr id="113" name="TextBox 112">
              <a:extLst>
                <a:ext uri="{FF2B5EF4-FFF2-40B4-BE49-F238E27FC236}">
                  <a16:creationId xmlns:a16="http://schemas.microsoft.com/office/drawing/2014/main" id="{30C9E984-7301-5549-98A6-7ECD9A5B8AF7}"/>
                </a:ext>
              </a:extLst>
            </p:cNvPr>
            <p:cNvSpPr txBox="1"/>
            <p:nvPr/>
          </p:nvSpPr>
          <p:spPr>
            <a:xfrm>
              <a:off x="148710" y="7253545"/>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un</a:t>
              </a:r>
              <a:endParaRPr kumimoji="0" lang="en-US" sz="1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2" name="Rectangle 121" descr="the number one">
              <a:extLst>
                <a:ext uri="{FF2B5EF4-FFF2-40B4-BE49-F238E27FC236}">
                  <a16:creationId xmlns:a16="http://schemas.microsoft.com/office/drawing/2014/main" id="{974A5009-9FCE-214C-97E2-B0E45BEB9D4D}"/>
                </a:ext>
              </a:extLst>
            </p:cNvPr>
            <p:cNvSpPr/>
            <p:nvPr/>
          </p:nvSpPr>
          <p:spPr>
            <a:xfrm>
              <a:off x="460713" y="6628607"/>
              <a:ext cx="320577"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Century Gothic" panose="020B0502020202020204" pitchFamily="34" charset="0"/>
                  <a:ea typeface="+mn-ea"/>
                  <a:cs typeface="+mn-cs"/>
                </a:rPr>
                <a:t>1</a:t>
              </a:r>
            </a:p>
          </p:txBody>
        </p:sp>
      </p:grpSp>
      <p:sp>
        <p:nvSpPr>
          <p:cNvPr id="144" name="TextBox 143"/>
          <p:cNvSpPr txBox="1"/>
          <p:nvPr/>
        </p:nvSpPr>
        <p:spPr>
          <a:xfrm rot="10800000" flipV="1">
            <a:off x="1200251" y="7209965"/>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lundi</a:t>
            </a:r>
          </a:p>
        </p:txBody>
      </p:sp>
      <p:pic>
        <p:nvPicPr>
          <p:cNvPr id="190" name="Picture 189" descr="Monday on the calendar">
            <a:extLst>
              <a:ext uri="{FF2B5EF4-FFF2-40B4-BE49-F238E27FC236}">
                <a16:creationId xmlns:a16="http://schemas.microsoft.com/office/drawing/2014/main" id="{5B28763B-B15F-4915-9647-35979BB8B7F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6816" t="37396" r="31964" b="35376"/>
          <a:stretch/>
        </p:blipFill>
        <p:spPr>
          <a:xfrm>
            <a:off x="1292926" y="6495793"/>
            <a:ext cx="924283" cy="806112"/>
          </a:xfrm>
          <a:prstGeom prst="rect">
            <a:avLst/>
          </a:prstGeom>
        </p:spPr>
      </p:pic>
      <p:sp>
        <p:nvSpPr>
          <p:cNvPr id="145" name="TextBox 144"/>
          <p:cNvSpPr txBox="1"/>
          <p:nvPr/>
        </p:nvSpPr>
        <p:spPr>
          <a:xfrm rot="10800000" flipV="1">
            <a:off x="2230419" y="721005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aucun</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8" name="Rectangle 157"/>
          <p:cNvSpPr/>
          <p:nvPr/>
        </p:nvSpPr>
        <p:spPr>
          <a:xfrm>
            <a:off x="2325517" y="6708860"/>
            <a:ext cx="98296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[none]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6" name="TextBox 145"/>
          <p:cNvSpPr txBox="1"/>
          <p:nvPr/>
        </p:nvSpPr>
        <p:spPr>
          <a:xfrm rot="10800000" flipV="1">
            <a:off x="3314944" y="721005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chacun</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3" name="Rectangle 42">
            <a:extLst>
              <a:ext uri="{FF2B5EF4-FFF2-40B4-BE49-F238E27FC236}">
                <a16:creationId xmlns:a16="http://schemas.microsoft.com/office/drawing/2014/main" id="{DA707BA0-FC6F-418A-8F0B-E32E8BC8BBAD}"/>
              </a:ext>
            </a:extLst>
          </p:cNvPr>
          <p:cNvSpPr/>
          <p:nvPr/>
        </p:nvSpPr>
        <p:spPr>
          <a:xfrm>
            <a:off x="3386949" y="6708860"/>
            <a:ext cx="998992"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[each]</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7" name="TextBox 146"/>
          <p:cNvSpPr txBox="1"/>
          <p:nvPr/>
        </p:nvSpPr>
        <p:spPr>
          <a:xfrm rot="10800000" flipV="1">
            <a:off x="4426353" y="7209965"/>
            <a:ext cx="141268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commun</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4" name="Rectangle 43">
            <a:extLst>
              <a:ext uri="{FF2B5EF4-FFF2-40B4-BE49-F238E27FC236}">
                <a16:creationId xmlns:a16="http://schemas.microsoft.com/office/drawing/2014/main" id="{5A734CB4-EE59-4378-B230-38F7BC51D23A}"/>
              </a:ext>
            </a:extLst>
          </p:cNvPr>
          <p:cNvSpPr/>
          <p:nvPr/>
        </p:nvSpPr>
        <p:spPr>
          <a:xfrm>
            <a:off x="4382002" y="6708860"/>
            <a:ext cx="1473480"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[common]</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8" name="TextBox 147"/>
          <p:cNvSpPr txBox="1"/>
          <p:nvPr/>
        </p:nvSpPr>
        <p:spPr>
          <a:xfrm rot="10800000" flipV="1">
            <a:off x="5634915" y="721005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parfum</a:t>
            </a:r>
          </a:p>
        </p:txBody>
      </p:sp>
      <p:pic>
        <p:nvPicPr>
          <p:cNvPr id="193" name="Picture 192" descr="perfume bottle">
            <a:extLst>
              <a:ext uri="{FF2B5EF4-FFF2-40B4-BE49-F238E27FC236}">
                <a16:creationId xmlns:a16="http://schemas.microsoft.com/office/drawing/2014/main" id="{B049022D-D889-425B-BFAA-82F62D33933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7397" t="71011" r="29822" b="-1542"/>
          <a:stretch/>
        </p:blipFill>
        <p:spPr>
          <a:xfrm>
            <a:off x="5840189" y="6368491"/>
            <a:ext cx="913489" cy="964677"/>
          </a:xfrm>
          <a:prstGeom prst="rect">
            <a:avLst/>
          </a:prstGeom>
        </p:spPr>
      </p:pic>
      <p:grpSp>
        <p:nvGrpSpPr>
          <p:cNvPr id="7" name="Group 6">
            <a:extLst>
              <a:ext uri="{FF2B5EF4-FFF2-40B4-BE49-F238E27FC236}">
                <a16:creationId xmlns:a16="http://schemas.microsoft.com/office/drawing/2014/main" id="{DAFB5F73-1DF3-9CF4-8837-16375D84F498}"/>
              </a:ext>
            </a:extLst>
          </p:cNvPr>
          <p:cNvGrpSpPr/>
          <p:nvPr/>
        </p:nvGrpSpPr>
        <p:grpSpPr>
          <a:xfrm>
            <a:off x="134916" y="7617652"/>
            <a:ext cx="972000" cy="914032"/>
            <a:chOff x="134916" y="7617652"/>
            <a:chExt cx="972000" cy="914032"/>
          </a:xfrm>
        </p:grpSpPr>
        <p:sp>
          <p:nvSpPr>
            <p:cNvPr id="128" name="Rectangle 127" descr="A picture of a road with the SSC [r] and the French word rue">
              <a:extLst>
                <a:ext uri="{FF2B5EF4-FFF2-40B4-BE49-F238E27FC236}">
                  <a16:creationId xmlns:a16="http://schemas.microsoft.com/office/drawing/2014/main" id="{DE7CF9C9-8E85-7347-B7F3-3F23BF10164E}"/>
                </a:ext>
              </a:extLst>
            </p:cNvPr>
            <p:cNvSpPr/>
            <p:nvPr/>
          </p:nvSpPr>
          <p:spPr>
            <a:xfrm>
              <a:off x="134916" y="7617652"/>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3F230E11-02AE-AE4F-B6C3-CEDB9DFF5294}"/>
                </a:ext>
              </a:extLst>
            </p:cNvPr>
            <p:cNvSpPr txBox="1"/>
            <p:nvPr/>
          </p:nvSpPr>
          <p:spPr>
            <a:xfrm>
              <a:off x="189810" y="7623892"/>
              <a:ext cx="49694"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04F76"/>
                  </a:solidFill>
                  <a:effectLst/>
                  <a:uLnTx/>
                  <a:uFillTx/>
                  <a:latin typeface="Century Gothic" panose="020B0502020202020204" pitchFamily="34" charset="0"/>
                  <a:ea typeface="+mn-ea"/>
                  <a:cs typeface="+mn-cs"/>
                </a:rPr>
                <a:t>r</a:t>
              </a:r>
            </a:p>
          </p:txBody>
        </p:sp>
        <p:sp>
          <p:nvSpPr>
            <p:cNvPr id="130" name="TextBox 129">
              <a:extLst>
                <a:ext uri="{FF2B5EF4-FFF2-40B4-BE49-F238E27FC236}">
                  <a16:creationId xmlns:a16="http://schemas.microsoft.com/office/drawing/2014/main" id="{9CDF9F96-885C-0F46-A167-E0FEEE0C1F4D}"/>
                </a:ext>
              </a:extLst>
            </p:cNvPr>
            <p:cNvSpPr txBox="1"/>
            <p:nvPr/>
          </p:nvSpPr>
          <p:spPr>
            <a:xfrm>
              <a:off x="147362" y="8337777"/>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r</a:t>
              </a: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ue</a:t>
              </a:r>
            </a:p>
          </p:txBody>
        </p:sp>
        <p:grpSp>
          <p:nvGrpSpPr>
            <p:cNvPr id="132" name="Group 131" descr="arrow pointing to street in front of house">
              <a:extLst>
                <a:ext uri="{FF2B5EF4-FFF2-40B4-BE49-F238E27FC236}">
                  <a16:creationId xmlns:a16="http://schemas.microsoft.com/office/drawing/2014/main" id="{309DCE35-FF44-BF42-B7DC-E9BFF49C7078}"/>
                </a:ext>
              </a:extLst>
            </p:cNvPr>
            <p:cNvGrpSpPr/>
            <p:nvPr/>
          </p:nvGrpSpPr>
          <p:grpSpPr>
            <a:xfrm>
              <a:off x="214974" y="7840497"/>
              <a:ext cx="801083" cy="479326"/>
              <a:chOff x="3662985" y="1527131"/>
              <a:chExt cx="4311456" cy="2721606"/>
            </a:xfrm>
          </p:grpSpPr>
          <p:pic>
            <p:nvPicPr>
              <p:cNvPr id="138" name="Picture 2" descr="arrow pointing to street in front of house">
                <a:extLst>
                  <a:ext uri="{FF2B5EF4-FFF2-40B4-BE49-F238E27FC236}">
                    <a16:creationId xmlns:a16="http://schemas.microsoft.com/office/drawing/2014/main" id="{E9BA224E-9F37-EB47-B165-C4CFD30EA01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p:blipFill>
            <p:spPr bwMode="auto">
              <a:xfrm>
                <a:off x="3662985" y="1527131"/>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139" name="Arrow: Down 2">
                <a:extLst>
                  <a:ext uri="{FF2B5EF4-FFF2-40B4-BE49-F238E27FC236}">
                    <a16:creationId xmlns:a16="http://schemas.microsoft.com/office/drawing/2014/main" id="{63F3C62E-CF99-C34C-B1BB-0E8116D73908}"/>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
        <p:nvSpPr>
          <p:cNvPr id="72" name="TextBox 71">
            <a:extLst>
              <a:ext uri="{FF2B5EF4-FFF2-40B4-BE49-F238E27FC236}">
                <a16:creationId xmlns:a16="http://schemas.microsoft.com/office/drawing/2014/main" id="{238B195D-1269-F34F-ABF0-B06EE14B7709}"/>
              </a:ext>
            </a:extLst>
          </p:cNvPr>
          <p:cNvSpPr txBox="1"/>
          <p:nvPr/>
        </p:nvSpPr>
        <p:spPr>
          <a:xfrm rot="10800000" flipV="1">
            <a:off x="1196754" y="8155462"/>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frère</a:t>
            </a:r>
          </a:p>
        </p:txBody>
      </p:sp>
      <p:sp>
        <p:nvSpPr>
          <p:cNvPr id="79" name="Rectangle 78">
            <a:extLst>
              <a:ext uri="{FF2B5EF4-FFF2-40B4-BE49-F238E27FC236}">
                <a16:creationId xmlns:a16="http://schemas.microsoft.com/office/drawing/2014/main" id="{6646711F-7A69-A14D-83C3-6F037CD05957}"/>
              </a:ext>
            </a:extLst>
          </p:cNvPr>
          <p:cNvSpPr/>
          <p:nvPr/>
        </p:nvSpPr>
        <p:spPr>
          <a:xfrm>
            <a:off x="1234782" y="7762332"/>
            <a:ext cx="113364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[brother]</a:t>
            </a:r>
            <a:endParaRPr kumimoji="0" lang="en-GB"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3" name="TextBox 72">
            <a:extLst>
              <a:ext uri="{FF2B5EF4-FFF2-40B4-BE49-F238E27FC236}">
                <a16:creationId xmlns:a16="http://schemas.microsoft.com/office/drawing/2014/main" id="{B55AD099-A3F1-6349-8160-8365E5FCD0D5}"/>
              </a:ext>
            </a:extLst>
          </p:cNvPr>
          <p:cNvSpPr txBox="1"/>
          <p:nvPr/>
        </p:nvSpPr>
        <p:spPr>
          <a:xfrm rot="10800000" flipV="1">
            <a:off x="2222832" y="8154221"/>
            <a:ext cx="143687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moderne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7" name="Rectangle 76">
            <a:extLst>
              <a:ext uri="{FF2B5EF4-FFF2-40B4-BE49-F238E27FC236}">
                <a16:creationId xmlns:a16="http://schemas.microsoft.com/office/drawing/2014/main" id="{53207BC7-B438-1F44-A878-1CBC3D445587}"/>
              </a:ext>
            </a:extLst>
          </p:cNvPr>
          <p:cNvSpPr/>
          <p:nvPr/>
        </p:nvSpPr>
        <p:spPr>
          <a:xfrm>
            <a:off x="2305074" y="7760944"/>
            <a:ext cx="1207382"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[modern]</a:t>
            </a:r>
            <a:endParaRPr kumimoji="0" lang="en-GB"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4" name="TextBox 73">
            <a:extLst>
              <a:ext uri="{FF2B5EF4-FFF2-40B4-BE49-F238E27FC236}">
                <a16:creationId xmlns:a16="http://schemas.microsoft.com/office/drawing/2014/main" id="{F9B10255-46F3-A247-AC1B-6BB5F4634213}"/>
              </a:ext>
            </a:extLst>
          </p:cNvPr>
          <p:cNvSpPr txBox="1"/>
          <p:nvPr/>
        </p:nvSpPr>
        <p:spPr>
          <a:xfrm rot="10800000" flipV="1">
            <a:off x="3391697" y="815422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être</a:t>
            </a:r>
            <a:endParaRPr kumimoji="0" lang="fr-FR" sz="18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8" name="Rectangle 77">
            <a:extLst>
              <a:ext uri="{FF2B5EF4-FFF2-40B4-BE49-F238E27FC236}">
                <a16:creationId xmlns:a16="http://schemas.microsoft.com/office/drawing/2014/main" id="{7FDB5324-FA31-864E-B6C3-BB418E4B42B4}"/>
              </a:ext>
            </a:extLst>
          </p:cNvPr>
          <p:cNvSpPr/>
          <p:nvPr/>
        </p:nvSpPr>
        <p:spPr>
          <a:xfrm>
            <a:off x="3514218" y="7762332"/>
            <a:ext cx="91242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be]</a:t>
            </a:r>
          </a:p>
        </p:txBody>
      </p:sp>
      <p:sp>
        <p:nvSpPr>
          <p:cNvPr id="75" name="TextBox 74">
            <a:extLst>
              <a:ext uri="{FF2B5EF4-FFF2-40B4-BE49-F238E27FC236}">
                <a16:creationId xmlns:a16="http://schemas.microsoft.com/office/drawing/2014/main" id="{6C286891-E26F-7440-B975-F3F403E0817B}"/>
              </a:ext>
            </a:extLst>
          </p:cNvPr>
          <p:cNvSpPr txBox="1"/>
          <p:nvPr/>
        </p:nvSpPr>
        <p:spPr>
          <a:xfrm rot="10800000" flipV="1">
            <a:off x="4487726" y="815422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parler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80" name="Picture 79" descr="two people talking">
            <a:extLst>
              <a:ext uri="{FF2B5EF4-FFF2-40B4-BE49-F238E27FC236}">
                <a16:creationId xmlns:a16="http://schemas.microsoft.com/office/drawing/2014/main" id="{A9E75FFA-173B-D044-B34E-540C2130CFA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26210" y="7593764"/>
            <a:ext cx="883927" cy="732685"/>
          </a:xfrm>
          <a:prstGeom prst="rect">
            <a:avLst/>
          </a:prstGeom>
        </p:spPr>
      </p:pic>
      <p:sp>
        <p:nvSpPr>
          <p:cNvPr id="76" name="TextBox 75">
            <a:extLst>
              <a:ext uri="{FF2B5EF4-FFF2-40B4-BE49-F238E27FC236}">
                <a16:creationId xmlns:a16="http://schemas.microsoft.com/office/drawing/2014/main" id="{428BC09E-EA7B-5F4B-910C-1B3504FC53FD}"/>
              </a:ext>
            </a:extLst>
          </p:cNvPr>
          <p:cNvSpPr txBox="1"/>
          <p:nvPr/>
        </p:nvSpPr>
        <p:spPr>
          <a:xfrm rot="10800000" flipV="1">
            <a:off x="5583756" y="815422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triste</a:t>
            </a:r>
          </a:p>
        </p:txBody>
      </p:sp>
      <p:pic>
        <p:nvPicPr>
          <p:cNvPr id="81" name="Picture 80" descr="sad face">
            <a:extLst>
              <a:ext uri="{FF2B5EF4-FFF2-40B4-BE49-F238E27FC236}">
                <a16:creationId xmlns:a16="http://schemas.microsoft.com/office/drawing/2014/main" id="{048F5202-4354-F34A-9663-0BB8F6DCA50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22479" y="7688626"/>
            <a:ext cx="506570" cy="506570"/>
          </a:xfrm>
          <a:prstGeom prst="rect">
            <a:avLst/>
          </a:prstGeom>
        </p:spPr>
      </p:pic>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nchorCtr="0"/>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altLang="en-US" sz="1600" b="1" dirty="0">
                <a:solidFill>
                  <a:prstClr val="black"/>
                </a:solidFill>
                <a:latin typeface="Century Gothic" panose="020B0502020202020204" pitchFamily="34" charset="0"/>
              </a:rPr>
              <a:t>6</a:t>
            </a:r>
            <a:endPar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05180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840BE-F526-C443-86C0-543A8CAB3A0E}"/>
              </a:ext>
              <a:ext uri="{C183D7F6-B498-43B3-948B-1728B52AA6E4}">
                <adec:decorative xmlns:adec="http://schemas.microsoft.com/office/drawing/2017/decorative" val="1"/>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852552CA-00A3-E845-A7AF-B02F200707A9}"/>
              </a:ext>
            </a:extLst>
          </p:cNvPr>
          <p:cNvSpPr txBox="1">
            <a:spLocks noGrp="1"/>
          </p:cNvSpPr>
          <p:nvPr>
            <p:ph type="title" idx="4294967295"/>
          </p:nvPr>
        </p:nvSpPr>
        <p:spPr>
          <a:xfrm>
            <a:off x="173313" y="142855"/>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T3.1 </a:t>
            </a:r>
            <a:r>
              <a:rPr kumimoji="0" lang="fr-FR"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3</a:t>
            </a:r>
            <a:endParaRPr kumimoji="0" lang="en-US" sz="2000" b="0" i="0" u="none" strike="noStrike" kern="0" cap="none" spc="0" normalizeH="0" baseline="0" noProof="0" dirty="0">
              <a:ln>
                <a:noFill/>
              </a:ln>
              <a:solidFill>
                <a:srgbClr val="FFFFFF"/>
              </a:solidFill>
              <a:effectLst/>
              <a:uLnTx/>
              <a:uFillTx/>
              <a:latin typeface="Arial"/>
              <a:ea typeface="+mj-ea"/>
              <a:cs typeface="+mj-cs"/>
            </a:endParaRPr>
          </a:p>
        </p:txBody>
      </p:sp>
      <p:sp>
        <p:nvSpPr>
          <p:cNvPr id="3" name="Rectangle 2">
            <a:extLst>
              <a:ext uri="{FF2B5EF4-FFF2-40B4-BE49-F238E27FC236}">
                <a16:creationId xmlns:a16="http://schemas.microsoft.com/office/drawing/2014/main" id="{CF4CDAA8-15F8-434D-9C40-8E79CA308234}"/>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Grammaire</a:t>
            </a:r>
          </a:p>
        </p:txBody>
      </p:sp>
      <p:sp>
        <p:nvSpPr>
          <p:cNvPr id="6" name="Title 20">
            <a:extLst>
              <a:ext uri="{FF2B5EF4-FFF2-40B4-BE49-F238E27FC236}">
                <a16:creationId xmlns:a16="http://schemas.microsoft.com/office/drawing/2014/main" id="{AB41AD3E-DB6A-9A48-8769-D216CDF62FB5}"/>
              </a:ext>
            </a:extLst>
          </p:cNvPr>
          <p:cNvSpPr txBox="1">
            <a:spLocks/>
          </p:cNvSpPr>
          <p:nvPr/>
        </p:nvSpPr>
        <p:spPr bwMode="auto">
          <a:xfrm>
            <a:off x="133687" y="707415"/>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Saying ‘it’</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12" name="TextBox 8">
            <a:extLst>
              <a:ext uri="{FF2B5EF4-FFF2-40B4-BE49-F238E27FC236}">
                <a16:creationId xmlns:a16="http://schemas.microsoft.com/office/drawing/2014/main" id="{D824F770-3830-49AE-82DE-01634102FBEF}"/>
              </a:ext>
            </a:extLst>
          </p:cNvPr>
          <p:cNvSpPr txBox="1"/>
          <p:nvPr/>
        </p:nvSpPr>
        <p:spPr>
          <a:xfrm>
            <a:off x="133687" y="1035446"/>
            <a:ext cx="6417137"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dirty="0">
                <a:latin typeface="Century Gothic" panose="020B0502020202020204" pitchFamily="34" charset="0"/>
              </a:rPr>
              <a:t>The word for ‘it’ in French changes according to whether the noun it is replacing is masculine or feminine.</a:t>
            </a:r>
          </a:p>
        </p:txBody>
      </p:sp>
      <p:sp>
        <p:nvSpPr>
          <p:cNvPr id="22" name="TextBox 25">
            <a:extLst>
              <a:ext uri="{FF2B5EF4-FFF2-40B4-BE49-F238E27FC236}">
                <a16:creationId xmlns:a16="http://schemas.microsoft.com/office/drawing/2014/main" id="{97EC9350-A683-4077-9B80-6931D82E557A}"/>
              </a:ext>
            </a:extLst>
          </p:cNvPr>
          <p:cNvSpPr txBox="1"/>
          <p:nvPr/>
        </p:nvSpPr>
        <p:spPr>
          <a:xfrm>
            <a:off x="133687" y="1662165"/>
            <a:ext cx="4274795" cy="27979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a:latin typeface="Century Gothic" panose="020B0502020202020204" pitchFamily="34" charset="0"/>
              </a:rPr>
              <a:t>To replace a </a:t>
            </a:r>
            <a:r>
              <a:rPr lang="en-GB" sz="1600" b="1">
                <a:latin typeface="Century Gothic" panose="020B0502020202020204" pitchFamily="34" charset="0"/>
              </a:rPr>
              <a:t>masculine</a:t>
            </a:r>
            <a:r>
              <a:rPr lang="en-GB" sz="1600">
                <a:latin typeface="Century Gothic" panose="020B0502020202020204" pitchFamily="34" charset="0"/>
              </a:rPr>
              <a:t> noun, we use </a:t>
            </a:r>
            <a:r>
              <a:rPr lang="en-GB" sz="1600" b="1">
                <a:latin typeface="Century Gothic" panose="020B0502020202020204" pitchFamily="34" charset="0"/>
              </a:rPr>
              <a:t>le</a:t>
            </a:r>
            <a:r>
              <a:rPr lang="en-GB" sz="1600">
                <a:latin typeface="Century Gothic" panose="020B0502020202020204" pitchFamily="34" charset="0"/>
              </a:rPr>
              <a:t>.</a:t>
            </a:r>
          </a:p>
        </p:txBody>
      </p:sp>
      <p:sp>
        <p:nvSpPr>
          <p:cNvPr id="23" name="TextBox 26">
            <a:extLst>
              <a:ext uri="{FF2B5EF4-FFF2-40B4-BE49-F238E27FC236}">
                <a16:creationId xmlns:a16="http://schemas.microsoft.com/office/drawing/2014/main" id="{1A004A15-EB2F-49F8-87F6-2A7ACE90E443}"/>
              </a:ext>
            </a:extLst>
          </p:cNvPr>
          <p:cNvSpPr txBox="1"/>
          <p:nvPr/>
        </p:nvSpPr>
        <p:spPr>
          <a:xfrm>
            <a:off x="133687" y="1948252"/>
            <a:ext cx="4181475"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a:latin typeface="Century Gothic" panose="020B0502020202020204" pitchFamily="34" charset="0"/>
              </a:rPr>
              <a:t>To replace a </a:t>
            </a:r>
            <a:r>
              <a:rPr lang="en-GB" sz="1600" b="1">
                <a:latin typeface="Century Gothic" panose="020B0502020202020204" pitchFamily="34" charset="0"/>
              </a:rPr>
              <a:t>feminine</a:t>
            </a:r>
            <a:r>
              <a:rPr lang="en-GB" sz="1600">
                <a:latin typeface="Century Gothic" panose="020B0502020202020204" pitchFamily="34" charset="0"/>
              </a:rPr>
              <a:t> noun, we use </a:t>
            </a:r>
            <a:r>
              <a:rPr lang="en-GB" sz="1600" b="1">
                <a:latin typeface="Century Gothic" panose="020B0502020202020204" pitchFamily="34" charset="0"/>
              </a:rPr>
              <a:t>la</a:t>
            </a:r>
            <a:r>
              <a:rPr lang="en-GB" sz="1600">
                <a:latin typeface="Century Gothic" panose="020B0502020202020204" pitchFamily="34" charset="0"/>
              </a:rPr>
              <a:t>.</a:t>
            </a:r>
          </a:p>
        </p:txBody>
      </p:sp>
      <p:sp>
        <p:nvSpPr>
          <p:cNvPr id="13" name="TextBox 9">
            <a:extLst>
              <a:ext uri="{FF2B5EF4-FFF2-40B4-BE49-F238E27FC236}">
                <a16:creationId xmlns:a16="http://schemas.microsoft.com/office/drawing/2014/main" id="{C45D23DC-F0FF-4A98-9478-D879532223B6}"/>
              </a:ext>
            </a:extLst>
          </p:cNvPr>
          <p:cNvSpPr txBox="1"/>
          <p:nvPr/>
        </p:nvSpPr>
        <p:spPr>
          <a:xfrm>
            <a:off x="133687" y="2313900"/>
            <a:ext cx="4181475"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a:latin typeface="Century Gothic" panose="020B0502020202020204" pitchFamily="34" charset="0"/>
              </a:rPr>
              <a:t>The word for ‘it’ goes </a:t>
            </a:r>
            <a:r>
              <a:rPr lang="en-GB" sz="1600" b="1">
                <a:latin typeface="Century Gothic" panose="020B0502020202020204" pitchFamily="34" charset="0"/>
              </a:rPr>
              <a:t>before</a:t>
            </a:r>
            <a:r>
              <a:rPr lang="en-GB" sz="1600">
                <a:latin typeface="Century Gothic" panose="020B0502020202020204" pitchFamily="34" charset="0"/>
              </a:rPr>
              <a:t> the verb.</a:t>
            </a:r>
          </a:p>
        </p:txBody>
      </p:sp>
      <p:sp>
        <p:nvSpPr>
          <p:cNvPr id="14" name="TextBox 10">
            <a:extLst>
              <a:ext uri="{FF2B5EF4-FFF2-40B4-BE49-F238E27FC236}">
                <a16:creationId xmlns:a16="http://schemas.microsoft.com/office/drawing/2014/main" id="{40EF6B54-65C7-4A9A-B70C-2590E417179E}"/>
              </a:ext>
            </a:extLst>
          </p:cNvPr>
          <p:cNvSpPr txBox="1"/>
          <p:nvPr/>
        </p:nvSpPr>
        <p:spPr>
          <a:xfrm>
            <a:off x="133688" y="2768034"/>
            <a:ext cx="2647992"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dirty="0">
                <a:latin typeface="Century Gothic" panose="020B0502020202020204" pitchFamily="34" charset="0"/>
              </a:rPr>
              <a:t>Je construis </a:t>
            </a:r>
            <a:r>
              <a:rPr lang="fr-FR" sz="1600" b="1" dirty="0">
                <a:latin typeface="Century Gothic" panose="020B0502020202020204" pitchFamily="34" charset="0"/>
              </a:rPr>
              <a:t>le modèle</a:t>
            </a:r>
            <a:r>
              <a:rPr lang="fr-FR" sz="1600" dirty="0">
                <a:latin typeface="Century Gothic" panose="020B0502020202020204" pitchFamily="34" charset="0"/>
              </a:rPr>
              <a:t>.</a:t>
            </a:r>
          </a:p>
        </p:txBody>
      </p:sp>
      <p:sp>
        <p:nvSpPr>
          <p:cNvPr id="16" name="TextBox 14">
            <a:extLst>
              <a:ext uri="{FF2B5EF4-FFF2-40B4-BE49-F238E27FC236}">
                <a16:creationId xmlns:a16="http://schemas.microsoft.com/office/drawing/2014/main" id="{278C1B82-E31E-4D61-91E7-6AE0376FBC30}"/>
              </a:ext>
            </a:extLst>
          </p:cNvPr>
          <p:cNvSpPr txBox="1"/>
          <p:nvPr/>
        </p:nvSpPr>
        <p:spPr>
          <a:xfrm>
            <a:off x="133687" y="3180902"/>
            <a:ext cx="2154377"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latin typeface="Century Gothic" panose="020B0502020202020204" pitchFamily="34" charset="0"/>
              </a:rPr>
              <a:t>I build </a:t>
            </a:r>
            <a:r>
              <a:rPr lang="en-GB" sz="1600" b="1">
                <a:latin typeface="Century Gothic" panose="020B0502020202020204" pitchFamily="34" charset="0"/>
              </a:rPr>
              <a:t>the model</a:t>
            </a:r>
            <a:r>
              <a:rPr lang="en-GB" sz="1600">
                <a:latin typeface="Century Gothic" panose="020B0502020202020204" pitchFamily="34" charset="0"/>
              </a:rPr>
              <a:t>.</a:t>
            </a:r>
          </a:p>
        </p:txBody>
      </p:sp>
      <p:sp>
        <p:nvSpPr>
          <p:cNvPr id="15" name="TextBox 12">
            <a:extLst>
              <a:ext uri="{FF2B5EF4-FFF2-40B4-BE49-F238E27FC236}">
                <a16:creationId xmlns:a16="http://schemas.microsoft.com/office/drawing/2014/main" id="{75FAFBE8-8B76-4F59-8423-AC9B193D9628}"/>
              </a:ext>
            </a:extLst>
          </p:cNvPr>
          <p:cNvSpPr txBox="1"/>
          <p:nvPr/>
        </p:nvSpPr>
        <p:spPr>
          <a:xfrm>
            <a:off x="2781679" y="2772512"/>
            <a:ext cx="3142416"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600" dirty="0">
                <a:latin typeface="Century Gothic" panose="020B0502020202020204" pitchFamily="34" charset="0"/>
              </a:rPr>
              <a:t>Je </a:t>
            </a:r>
            <a:r>
              <a:rPr lang="fr-FR" sz="1600" b="1" dirty="0">
                <a:latin typeface="Century Gothic" panose="020B0502020202020204" pitchFamily="34" charset="0"/>
              </a:rPr>
              <a:t>le</a:t>
            </a:r>
            <a:r>
              <a:rPr lang="fr-FR" sz="1600" dirty="0">
                <a:latin typeface="Century Gothic" panose="020B0502020202020204" pitchFamily="34" charset="0"/>
              </a:rPr>
              <a:t> construis.</a:t>
            </a:r>
          </a:p>
        </p:txBody>
      </p:sp>
      <p:sp>
        <p:nvSpPr>
          <p:cNvPr id="17" name="TextBox 16">
            <a:extLst>
              <a:ext uri="{FF2B5EF4-FFF2-40B4-BE49-F238E27FC236}">
                <a16:creationId xmlns:a16="http://schemas.microsoft.com/office/drawing/2014/main" id="{CAC9BFBB-0847-45CD-94B2-7D42230B72B1}"/>
              </a:ext>
            </a:extLst>
          </p:cNvPr>
          <p:cNvSpPr txBox="1"/>
          <p:nvPr/>
        </p:nvSpPr>
        <p:spPr>
          <a:xfrm>
            <a:off x="2812289" y="3182313"/>
            <a:ext cx="1478627"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dirty="0">
                <a:latin typeface="Century Gothic" panose="020B0502020202020204" pitchFamily="34" charset="0"/>
              </a:rPr>
              <a:t>I build</a:t>
            </a:r>
            <a:r>
              <a:rPr lang="en-GB" sz="1600" b="1" dirty="0">
                <a:latin typeface="Century Gothic" panose="020B0502020202020204" pitchFamily="34" charset="0"/>
              </a:rPr>
              <a:t> it</a:t>
            </a:r>
            <a:r>
              <a:rPr lang="en-GB" sz="1600" dirty="0">
                <a:latin typeface="Century Gothic" panose="020B0502020202020204" pitchFamily="34" charset="0"/>
              </a:rPr>
              <a:t>.</a:t>
            </a:r>
          </a:p>
        </p:txBody>
      </p:sp>
      <p:sp>
        <p:nvSpPr>
          <p:cNvPr id="18" name="TextBox 18">
            <a:extLst>
              <a:ext uri="{FF2B5EF4-FFF2-40B4-BE49-F238E27FC236}">
                <a16:creationId xmlns:a16="http://schemas.microsoft.com/office/drawing/2014/main" id="{EB13D238-3BA6-4D7E-B5F5-A5995EA797C1}"/>
              </a:ext>
            </a:extLst>
          </p:cNvPr>
          <p:cNvSpPr txBox="1"/>
          <p:nvPr/>
        </p:nvSpPr>
        <p:spPr>
          <a:xfrm>
            <a:off x="133687" y="3593770"/>
            <a:ext cx="2054918"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dirty="0">
                <a:latin typeface="Century Gothic" panose="020B0502020202020204" pitchFamily="34" charset="0"/>
              </a:rPr>
              <a:t>Je trouve </a:t>
            </a:r>
            <a:r>
              <a:rPr lang="fr-FR" sz="1600" b="1" dirty="0">
                <a:latin typeface="Century Gothic" panose="020B0502020202020204" pitchFamily="34" charset="0"/>
              </a:rPr>
              <a:t>la clé</a:t>
            </a:r>
            <a:r>
              <a:rPr lang="fr-FR" sz="1600" dirty="0">
                <a:latin typeface="Century Gothic" panose="020B0502020202020204" pitchFamily="34" charset="0"/>
              </a:rPr>
              <a:t>.</a:t>
            </a:r>
          </a:p>
        </p:txBody>
      </p:sp>
      <p:sp>
        <p:nvSpPr>
          <p:cNvPr id="20" name="TextBox 22">
            <a:extLst>
              <a:ext uri="{FF2B5EF4-FFF2-40B4-BE49-F238E27FC236}">
                <a16:creationId xmlns:a16="http://schemas.microsoft.com/office/drawing/2014/main" id="{1ABA5CAD-49E8-403D-980F-FC5CB4A73B0E}"/>
              </a:ext>
            </a:extLst>
          </p:cNvPr>
          <p:cNvSpPr txBox="1"/>
          <p:nvPr/>
        </p:nvSpPr>
        <p:spPr>
          <a:xfrm>
            <a:off x="133687" y="4006639"/>
            <a:ext cx="1787768"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latin typeface="Century Gothic" panose="020B0502020202020204" pitchFamily="34" charset="0"/>
              </a:rPr>
              <a:t>I find </a:t>
            </a:r>
            <a:r>
              <a:rPr lang="en-GB" sz="1600" b="1" dirty="0">
                <a:latin typeface="Century Gothic" panose="020B0502020202020204" pitchFamily="34" charset="0"/>
              </a:rPr>
              <a:t>the key</a:t>
            </a:r>
            <a:r>
              <a:rPr lang="en-GB" sz="1600" dirty="0">
                <a:latin typeface="Century Gothic" panose="020B0502020202020204" pitchFamily="34" charset="0"/>
              </a:rPr>
              <a:t>.</a:t>
            </a:r>
          </a:p>
        </p:txBody>
      </p:sp>
      <p:sp>
        <p:nvSpPr>
          <p:cNvPr id="19" name="TextBox 20">
            <a:extLst>
              <a:ext uri="{FF2B5EF4-FFF2-40B4-BE49-F238E27FC236}">
                <a16:creationId xmlns:a16="http://schemas.microsoft.com/office/drawing/2014/main" id="{222339A5-082A-4456-88B9-EC3365A623EE}"/>
              </a:ext>
            </a:extLst>
          </p:cNvPr>
          <p:cNvSpPr txBox="1"/>
          <p:nvPr/>
        </p:nvSpPr>
        <p:spPr>
          <a:xfrm>
            <a:off x="2781679" y="3597924"/>
            <a:ext cx="2033462"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600" dirty="0">
                <a:latin typeface="Century Gothic" panose="020B0502020202020204" pitchFamily="34" charset="0"/>
              </a:rPr>
              <a:t>Je </a:t>
            </a:r>
            <a:r>
              <a:rPr lang="fr-FR" sz="1600" b="1" dirty="0">
                <a:latin typeface="Century Gothic" panose="020B0502020202020204" pitchFamily="34" charset="0"/>
              </a:rPr>
              <a:t>la</a:t>
            </a:r>
            <a:r>
              <a:rPr lang="fr-FR" sz="1600" dirty="0">
                <a:latin typeface="Century Gothic" panose="020B0502020202020204" pitchFamily="34" charset="0"/>
              </a:rPr>
              <a:t> trouve.</a:t>
            </a:r>
          </a:p>
        </p:txBody>
      </p:sp>
      <p:sp>
        <p:nvSpPr>
          <p:cNvPr id="21" name="TextBox 24">
            <a:extLst>
              <a:ext uri="{FF2B5EF4-FFF2-40B4-BE49-F238E27FC236}">
                <a16:creationId xmlns:a16="http://schemas.microsoft.com/office/drawing/2014/main" id="{CA64026B-64CA-4F6C-B1F0-272E2D255B0B}"/>
              </a:ext>
            </a:extLst>
          </p:cNvPr>
          <p:cNvSpPr txBox="1"/>
          <p:nvPr/>
        </p:nvSpPr>
        <p:spPr>
          <a:xfrm>
            <a:off x="2801938" y="4003433"/>
            <a:ext cx="1787768"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latin typeface="Century Gothic" panose="020B0502020202020204" pitchFamily="34" charset="0"/>
              </a:rPr>
              <a:t>I find</a:t>
            </a:r>
            <a:r>
              <a:rPr lang="en-GB" sz="1600" b="1" dirty="0">
                <a:latin typeface="Century Gothic" panose="020B0502020202020204" pitchFamily="34" charset="0"/>
              </a:rPr>
              <a:t> it</a:t>
            </a:r>
            <a:r>
              <a:rPr lang="en-GB" sz="1600" dirty="0">
                <a:latin typeface="Century Gothic" panose="020B0502020202020204" pitchFamily="34" charset="0"/>
              </a:rPr>
              <a:t>.</a:t>
            </a:r>
          </a:p>
        </p:txBody>
      </p:sp>
      <p:sp>
        <p:nvSpPr>
          <p:cNvPr id="62" name="Title 20">
            <a:extLst>
              <a:ext uri="{FF2B5EF4-FFF2-40B4-BE49-F238E27FC236}">
                <a16:creationId xmlns:a16="http://schemas.microsoft.com/office/drawing/2014/main" id="{2AE5EF4D-62FD-49E0-B079-6CEA91654809}"/>
              </a:ext>
            </a:extLst>
          </p:cNvPr>
          <p:cNvSpPr txBox="1">
            <a:spLocks/>
          </p:cNvSpPr>
          <p:nvPr/>
        </p:nvSpPr>
        <p:spPr bwMode="auto">
          <a:xfrm>
            <a:off x="125305" y="4477944"/>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Contraction of le and la</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29" name="TextBox 28">
            <a:extLst>
              <a:ext uri="{FF2B5EF4-FFF2-40B4-BE49-F238E27FC236}">
                <a16:creationId xmlns:a16="http://schemas.microsoft.com/office/drawing/2014/main" id="{93C08AA5-470D-40C5-B649-899456BD511A}"/>
              </a:ext>
            </a:extLst>
          </p:cNvPr>
          <p:cNvSpPr txBox="1"/>
          <p:nvPr/>
        </p:nvSpPr>
        <p:spPr>
          <a:xfrm>
            <a:off x="163999" y="4828295"/>
            <a:ext cx="637844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rPr>
              <a:t>When the direct </a:t>
            </a:r>
            <a:r>
              <a:rPr kumimoji="0" lang="en-GB" sz="1600" b="0" i="0" u="none" strike="noStrike" kern="1200" cap="none" spc="0" normalizeH="0" baseline="0" dirty="0">
                <a:ln>
                  <a:noFill/>
                </a:ln>
                <a:effectLst/>
                <a:uLnTx/>
                <a:uFillTx/>
                <a:latin typeface="Century Gothic" panose="020F0302020204030204"/>
              </a:rPr>
              <a:t>objec</a:t>
            </a:r>
            <a:r>
              <a:rPr lang="en-GB" sz="1600" dirty="0">
                <a:latin typeface="Century Gothic" panose="020F0302020204030204"/>
              </a:rPr>
              <a:t>t pronouns </a:t>
            </a:r>
            <a:r>
              <a:rPr lang="en-GB" sz="1600" b="1" dirty="0">
                <a:latin typeface="Century Gothic" panose="020F0302020204030204"/>
              </a:rPr>
              <a:t>le</a:t>
            </a:r>
            <a:r>
              <a:rPr lang="en-GB" sz="1600" dirty="0">
                <a:latin typeface="Century Gothic" panose="020F0302020204030204"/>
              </a:rPr>
              <a:t> and </a:t>
            </a:r>
            <a:r>
              <a:rPr lang="en-GB" sz="1600" b="1" dirty="0">
                <a:latin typeface="Century Gothic" panose="020F0302020204030204"/>
              </a:rPr>
              <a:t>la</a:t>
            </a:r>
            <a:r>
              <a:rPr lang="en-GB" sz="1600" dirty="0">
                <a:latin typeface="Century Gothic" panose="020F0302020204030204"/>
              </a:rPr>
              <a:t> come before a verb beginning with a </a:t>
            </a:r>
            <a:r>
              <a:rPr lang="en-GB" sz="1600" b="1" dirty="0">
                <a:latin typeface="Century Gothic" panose="020F0302020204030204"/>
              </a:rPr>
              <a:t>vowel </a:t>
            </a:r>
            <a:r>
              <a:rPr lang="en-GB" sz="1600" dirty="0">
                <a:latin typeface="Century Gothic" panose="020F0302020204030204"/>
              </a:rPr>
              <a:t>or </a:t>
            </a:r>
            <a:r>
              <a:rPr lang="en-GB" sz="1600" b="1" dirty="0">
                <a:latin typeface="Century Gothic" panose="020F0302020204030204"/>
              </a:rPr>
              <a:t>h</a:t>
            </a:r>
            <a:r>
              <a:rPr lang="en-GB" sz="1600" dirty="0">
                <a:latin typeface="Century Gothic" panose="020F0302020204030204"/>
              </a:rPr>
              <a:t>, they are shortened to </a:t>
            </a:r>
            <a:r>
              <a:rPr lang="en-GB" sz="1600" b="1" dirty="0">
                <a:latin typeface="Century Gothic" panose="020F0302020204030204"/>
              </a:rPr>
              <a:t>l’</a:t>
            </a:r>
            <a:r>
              <a:rPr lang="en-GB" sz="1600" dirty="0">
                <a:latin typeface="Century Gothic" panose="020F0302020204030204"/>
              </a:rPr>
              <a:t>.</a:t>
            </a:r>
          </a:p>
        </p:txBody>
      </p:sp>
      <p:sp>
        <p:nvSpPr>
          <p:cNvPr id="30" name="TextBox 29">
            <a:extLst>
              <a:ext uri="{FF2B5EF4-FFF2-40B4-BE49-F238E27FC236}">
                <a16:creationId xmlns:a16="http://schemas.microsoft.com/office/drawing/2014/main" id="{D9022232-1D13-4281-8409-E441634A4FC2}"/>
              </a:ext>
            </a:extLst>
          </p:cNvPr>
          <p:cNvSpPr txBox="1"/>
          <p:nvPr/>
        </p:nvSpPr>
        <p:spPr>
          <a:xfrm>
            <a:off x="125305" y="5473489"/>
            <a:ext cx="2054918" cy="338554"/>
          </a:xfrm>
          <a:prstGeom prst="rect">
            <a:avLst/>
          </a:prstGeom>
          <a:noFill/>
        </p:spPr>
        <p:txBody>
          <a:bodyPr wrap="square">
            <a:spAutoFit/>
          </a:bodyPr>
          <a:lstStyle/>
          <a:p>
            <a:r>
              <a:rPr lang="fr-FR" sz="1600" dirty="0">
                <a:latin typeface="Century Gothic" panose="020F0302020204030204"/>
              </a:rPr>
              <a:t>J’aime </a:t>
            </a:r>
            <a:r>
              <a:rPr lang="fr-FR" sz="1600" b="1" dirty="0">
                <a:latin typeface="Century Gothic" panose="020F0302020204030204"/>
              </a:rPr>
              <a:t>la guitare</a:t>
            </a:r>
            <a:r>
              <a:rPr lang="fr-FR" sz="1600" dirty="0">
                <a:latin typeface="Century Gothic" panose="020F0302020204030204"/>
              </a:rPr>
              <a:t>.</a:t>
            </a:r>
            <a:endParaRPr lang="fr-FR" sz="1600" dirty="0"/>
          </a:p>
        </p:txBody>
      </p:sp>
      <p:sp>
        <p:nvSpPr>
          <p:cNvPr id="31" name="TextBox 30">
            <a:extLst>
              <a:ext uri="{FF2B5EF4-FFF2-40B4-BE49-F238E27FC236}">
                <a16:creationId xmlns:a16="http://schemas.microsoft.com/office/drawing/2014/main" id="{78F2A40F-6E15-4104-9CB6-3CE1AD4FA7AB}"/>
              </a:ext>
            </a:extLst>
          </p:cNvPr>
          <p:cNvSpPr txBox="1"/>
          <p:nvPr/>
        </p:nvSpPr>
        <p:spPr>
          <a:xfrm>
            <a:off x="2832404" y="5473489"/>
            <a:ext cx="241206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F0302020204030204"/>
              </a:rPr>
              <a:t>Tu </a:t>
            </a:r>
            <a:r>
              <a:rPr lang="fr-FR" sz="1600" b="1" dirty="0">
                <a:latin typeface="Century Gothic" panose="020F0302020204030204"/>
              </a:rPr>
              <a:t>l’</a:t>
            </a:r>
            <a:r>
              <a:rPr lang="fr-FR" sz="1600" dirty="0">
                <a:latin typeface="Century Gothic" panose="020F0302020204030204"/>
              </a:rPr>
              <a:t>achètes ?</a:t>
            </a:r>
          </a:p>
        </p:txBody>
      </p:sp>
      <p:sp>
        <p:nvSpPr>
          <p:cNvPr id="32" name="TextBox 31">
            <a:extLst>
              <a:ext uri="{FF2B5EF4-FFF2-40B4-BE49-F238E27FC236}">
                <a16:creationId xmlns:a16="http://schemas.microsoft.com/office/drawing/2014/main" id="{28DF9516-8D8E-4004-A683-4867AC9FD106}"/>
              </a:ext>
            </a:extLst>
          </p:cNvPr>
          <p:cNvSpPr txBox="1"/>
          <p:nvPr/>
        </p:nvSpPr>
        <p:spPr>
          <a:xfrm>
            <a:off x="163999" y="5926799"/>
            <a:ext cx="2115683" cy="338554"/>
          </a:xfrm>
          <a:prstGeom prst="rect">
            <a:avLst/>
          </a:prstGeom>
          <a:noFill/>
        </p:spPr>
        <p:txBody>
          <a:bodyPr wrap="square">
            <a:spAutoFit/>
          </a:bodyPr>
          <a:lstStyle/>
          <a:p>
            <a:r>
              <a:rPr lang="en-GB" sz="1600" dirty="0">
                <a:latin typeface="Century Gothic" panose="020F0302020204030204"/>
              </a:rPr>
              <a:t>I like </a:t>
            </a:r>
            <a:r>
              <a:rPr lang="en-GB" sz="1600" b="1" dirty="0">
                <a:latin typeface="Century Gothic" panose="020F0302020204030204"/>
              </a:rPr>
              <a:t>the guitar</a:t>
            </a:r>
            <a:r>
              <a:rPr lang="en-GB" sz="1600" dirty="0">
                <a:latin typeface="Century Gothic" panose="020F0302020204030204"/>
              </a:rPr>
              <a:t>.</a:t>
            </a:r>
            <a:endParaRPr lang="en-GB" sz="1600" dirty="0"/>
          </a:p>
        </p:txBody>
      </p:sp>
      <p:sp>
        <p:nvSpPr>
          <p:cNvPr id="33" name="TextBox 32">
            <a:extLst>
              <a:ext uri="{FF2B5EF4-FFF2-40B4-BE49-F238E27FC236}">
                <a16:creationId xmlns:a16="http://schemas.microsoft.com/office/drawing/2014/main" id="{EEC65E16-1676-4368-863A-0B7CC8F9D562}"/>
              </a:ext>
            </a:extLst>
          </p:cNvPr>
          <p:cNvSpPr txBox="1"/>
          <p:nvPr/>
        </p:nvSpPr>
        <p:spPr>
          <a:xfrm>
            <a:off x="2832405" y="5926799"/>
            <a:ext cx="217239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F0302020204030204"/>
              </a:rPr>
              <a:t>Are you buying </a:t>
            </a:r>
            <a:r>
              <a:rPr lang="en-GB" sz="1600" b="1" dirty="0">
                <a:latin typeface="Century Gothic" panose="020F0302020204030204"/>
              </a:rPr>
              <a:t>it</a:t>
            </a:r>
            <a:r>
              <a:rPr lang="en-GB" sz="1600" dirty="0">
                <a:latin typeface="Century Gothic" panose="020F0302020204030204"/>
              </a:rPr>
              <a:t> ?</a:t>
            </a:r>
          </a:p>
        </p:txBody>
      </p:sp>
      <p:sp>
        <p:nvSpPr>
          <p:cNvPr id="34" name="TextBox 33">
            <a:extLst>
              <a:ext uri="{FF2B5EF4-FFF2-40B4-BE49-F238E27FC236}">
                <a16:creationId xmlns:a16="http://schemas.microsoft.com/office/drawing/2014/main" id="{EDEA5DAE-00D8-4B6B-9185-7367EEE4939A}"/>
              </a:ext>
            </a:extLst>
          </p:cNvPr>
          <p:cNvSpPr txBox="1"/>
          <p:nvPr/>
        </p:nvSpPr>
        <p:spPr>
          <a:xfrm>
            <a:off x="163999" y="6345397"/>
            <a:ext cx="2668405" cy="338554"/>
          </a:xfrm>
          <a:prstGeom prst="rect">
            <a:avLst/>
          </a:prstGeom>
          <a:noFill/>
        </p:spPr>
        <p:txBody>
          <a:bodyPr wrap="square">
            <a:spAutoFit/>
          </a:bodyPr>
          <a:lstStyle/>
          <a:p>
            <a:r>
              <a:rPr lang="fr-FR" sz="1600" dirty="0">
                <a:latin typeface="Century Gothic" panose="020F0302020204030204"/>
              </a:rPr>
              <a:t>Je regarde </a:t>
            </a:r>
            <a:r>
              <a:rPr lang="fr-FR" sz="1600" b="1" dirty="0">
                <a:latin typeface="Century Gothic" panose="020F0302020204030204"/>
              </a:rPr>
              <a:t>le chapeau</a:t>
            </a:r>
            <a:r>
              <a:rPr lang="fr-FR" sz="1600" dirty="0">
                <a:latin typeface="Century Gothic" panose="020F0302020204030204"/>
              </a:rPr>
              <a:t>.</a:t>
            </a:r>
            <a:endParaRPr lang="fr-FR" sz="1600" dirty="0"/>
          </a:p>
        </p:txBody>
      </p:sp>
      <p:sp>
        <p:nvSpPr>
          <p:cNvPr id="35" name="TextBox 34">
            <a:extLst>
              <a:ext uri="{FF2B5EF4-FFF2-40B4-BE49-F238E27FC236}">
                <a16:creationId xmlns:a16="http://schemas.microsoft.com/office/drawing/2014/main" id="{FFB73806-E33D-4202-A256-D198D0664B72}"/>
              </a:ext>
            </a:extLst>
          </p:cNvPr>
          <p:cNvSpPr txBox="1"/>
          <p:nvPr/>
        </p:nvSpPr>
        <p:spPr>
          <a:xfrm>
            <a:off x="2832404" y="6345397"/>
            <a:ext cx="210077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F0302020204030204"/>
              </a:rPr>
              <a:t>Tu </a:t>
            </a:r>
            <a:r>
              <a:rPr lang="fr-FR" sz="1600" b="1" dirty="0">
                <a:latin typeface="Century Gothic" panose="020F0302020204030204"/>
              </a:rPr>
              <a:t>l’</a:t>
            </a:r>
            <a:r>
              <a:rPr lang="fr-FR" sz="1600" dirty="0">
                <a:latin typeface="Century Gothic" panose="020F0302020204030204"/>
              </a:rPr>
              <a:t>essaies ?</a:t>
            </a:r>
          </a:p>
        </p:txBody>
      </p:sp>
      <p:sp>
        <p:nvSpPr>
          <p:cNvPr id="36" name="TextBox 35">
            <a:extLst>
              <a:ext uri="{FF2B5EF4-FFF2-40B4-BE49-F238E27FC236}">
                <a16:creationId xmlns:a16="http://schemas.microsoft.com/office/drawing/2014/main" id="{59659E4D-3984-433C-9945-09E7E617EC6D}"/>
              </a:ext>
            </a:extLst>
          </p:cNvPr>
          <p:cNvSpPr txBox="1"/>
          <p:nvPr/>
        </p:nvSpPr>
        <p:spPr>
          <a:xfrm>
            <a:off x="164000" y="6767899"/>
            <a:ext cx="2609298" cy="338554"/>
          </a:xfrm>
          <a:prstGeom prst="rect">
            <a:avLst/>
          </a:prstGeom>
          <a:noFill/>
        </p:spPr>
        <p:txBody>
          <a:bodyPr wrap="square">
            <a:spAutoFit/>
          </a:bodyPr>
          <a:lstStyle/>
          <a:p>
            <a:r>
              <a:rPr lang="en-GB" sz="1600" dirty="0">
                <a:latin typeface="Century Gothic" panose="020F0302020204030204"/>
              </a:rPr>
              <a:t>I’m looking at </a:t>
            </a:r>
            <a:r>
              <a:rPr lang="en-GB" sz="1600" b="1" dirty="0">
                <a:latin typeface="Century Gothic" panose="020F0302020204030204"/>
              </a:rPr>
              <a:t>the hat</a:t>
            </a:r>
            <a:r>
              <a:rPr lang="en-GB" sz="1600" dirty="0">
                <a:latin typeface="Century Gothic" panose="020F0302020204030204"/>
              </a:rPr>
              <a:t>.</a:t>
            </a:r>
            <a:endParaRPr lang="en-GB" sz="1600" dirty="0"/>
          </a:p>
        </p:txBody>
      </p:sp>
      <p:sp>
        <p:nvSpPr>
          <p:cNvPr id="37" name="TextBox 36">
            <a:extLst>
              <a:ext uri="{FF2B5EF4-FFF2-40B4-BE49-F238E27FC236}">
                <a16:creationId xmlns:a16="http://schemas.microsoft.com/office/drawing/2014/main" id="{B6BB35DE-295F-4F40-90E1-5AF768EDD3A9}"/>
              </a:ext>
            </a:extLst>
          </p:cNvPr>
          <p:cNvSpPr txBox="1"/>
          <p:nvPr/>
        </p:nvSpPr>
        <p:spPr>
          <a:xfrm>
            <a:off x="2879184" y="6767899"/>
            <a:ext cx="229643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F0302020204030204"/>
              </a:rPr>
              <a:t>Are you trying </a:t>
            </a:r>
            <a:r>
              <a:rPr lang="en-GB" sz="1600" b="1" dirty="0">
                <a:latin typeface="Century Gothic" panose="020F0302020204030204"/>
              </a:rPr>
              <a:t>it</a:t>
            </a:r>
            <a:r>
              <a:rPr lang="en-GB" sz="1600" dirty="0">
                <a:latin typeface="Century Gothic" panose="020F0302020204030204"/>
              </a:rPr>
              <a:t> on?</a:t>
            </a:r>
          </a:p>
        </p:txBody>
      </p:sp>
      <p:pic>
        <p:nvPicPr>
          <p:cNvPr id="7" name="Picture 6" descr="A picture containing LEGO, toy&#10;&#10;Description automatically generated">
            <a:extLst>
              <a:ext uri="{FF2B5EF4-FFF2-40B4-BE49-F238E27FC236}">
                <a16:creationId xmlns:a16="http://schemas.microsoft.com/office/drawing/2014/main" id="{0962DE91-38B5-4CFA-B83A-D47738D534C4}"/>
              </a:ext>
            </a:extLst>
          </p:cNvPr>
          <p:cNvPicPr>
            <a:picLocks noChangeAspect="1"/>
          </p:cNvPicPr>
          <p:nvPr/>
        </p:nvPicPr>
        <p:blipFill rotWithShape="1">
          <a:blip r:embed="rId2">
            <a:extLst>
              <a:ext uri="{28A0092B-C50C-407E-A947-70E740481C1C}">
                <a14:useLocalDpi xmlns:a14="http://schemas.microsoft.com/office/drawing/2010/main" val="0"/>
              </a:ext>
            </a:extLst>
          </a:blip>
          <a:srcRect l="14362" t="12629" r="8955" b="3433"/>
          <a:stretch/>
        </p:blipFill>
        <p:spPr>
          <a:xfrm>
            <a:off x="4856856" y="3095394"/>
            <a:ext cx="1337574" cy="1464145"/>
          </a:xfrm>
          <a:prstGeom prst="rect">
            <a:avLst/>
          </a:prstGeom>
        </p:spPr>
      </p:pic>
      <p:pic>
        <p:nvPicPr>
          <p:cNvPr id="25" name="Picture 24" descr="A picture containing LEGO, toy, indoor&#10;&#10;Description automatically generated">
            <a:extLst>
              <a:ext uri="{FF2B5EF4-FFF2-40B4-BE49-F238E27FC236}">
                <a16:creationId xmlns:a16="http://schemas.microsoft.com/office/drawing/2014/main" id="{585508A9-51CF-4263-A15B-566DB3FC1483}"/>
              </a:ext>
            </a:extLst>
          </p:cNvPr>
          <p:cNvPicPr>
            <a:picLocks noChangeAspect="1"/>
          </p:cNvPicPr>
          <p:nvPr/>
        </p:nvPicPr>
        <p:blipFill rotWithShape="1">
          <a:blip r:embed="rId3">
            <a:extLst>
              <a:ext uri="{28A0092B-C50C-407E-A947-70E740481C1C}">
                <a14:useLocalDpi xmlns:a14="http://schemas.microsoft.com/office/drawing/2010/main" val="0"/>
              </a:ext>
            </a:extLst>
          </a:blip>
          <a:srcRect t="20320" r="4837"/>
          <a:stretch/>
        </p:blipFill>
        <p:spPr>
          <a:xfrm>
            <a:off x="4815141" y="1653390"/>
            <a:ext cx="1549202" cy="1297144"/>
          </a:xfrm>
          <a:prstGeom prst="rect">
            <a:avLst/>
          </a:prstGeom>
        </p:spPr>
      </p:pic>
      <p:sp>
        <p:nvSpPr>
          <p:cNvPr id="44" name="Slide Number Placeholder 1">
            <a:extLst>
              <a:ext uri="{FF2B5EF4-FFF2-40B4-BE49-F238E27FC236}">
                <a16:creationId xmlns:a16="http://schemas.microsoft.com/office/drawing/2014/main" id="{3A3CDB07-F255-448F-B350-1B5B59AFA5C8}"/>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69</a:t>
            </a:r>
          </a:p>
        </p:txBody>
      </p:sp>
      <p:pic>
        <p:nvPicPr>
          <p:cNvPr id="39" name="Picture 38" descr="acoustic guitar">
            <a:extLst>
              <a:ext uri="{FF2B5EF4-FFF2-40B4-BE49-F238E27FC236}">
                <a16:creationId xmlns:a16="http://schemas.microsoft.com/office/drawing/2014/main" id="{F78D4FA5-ECE9-AF04-9FC1-DC88C1B0DD15}"/>
              </a:ext>
            </a:extLst>
          </p:cNvPr>
          <p:cNvPicPr>
            <a:picLocks noChangeAspect="1"/>
          </p:cNvPicPr>
          <p:nvPr/>
        </p:nvPicPr>
        <p:blipFill>
          <a:blip r:embed="rId4">
            <a:extLst>
              <a:ext uri="{28A0092B-C50C-407E-A947-70E740481C1C}">
                <a14:useLocalDpi xmlns:a14="http://schemas.microsoft.com/office/drawing/2010/main" val="0"/>
              </a:ext>
            </a:extLst>
          </a:blip>
          <a:srcRect t="742" b="742"/>
          <a:stretch/>
        </p:blipFill>
        <p:spPr>
          <a:xfrm>
            <a:off x="4233569" y="6653785"/>
            <a:ext cx="1884098" cy="2062385"/>
          </a:xfrm>
          <a:prstGeom prst="rect">
            <a:avLst/>
          </a:prstGeom>
        </p:spPr>
      </p:pic>
      <p:pic>
        <p:nvPicPr>
          <p:cNvPr id="8" name="Picture 7" descr="bobble hat">
            <a:extLst>
              <a:ext uri="{FF2B5EF4-FFF2-40B4-BE49-F238E27FC236}">
                <a16:creationId xmlns:a16="http://schemas.microsoft.com/office/drawing/2014/main" id="{5C54FFFA-153E-1B42-C0A7-BE63C81031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543" y="7217305"/>
            <a:ext cx="1773981" cy="1518971"/>
          </a:xfrm>
          <a:prstGeom prst="rect">
            <a:avLst/>
          </a:prstGeom>
        </p:spPr>
      </p:pic>
    </p:spTree>
    <p:extLst>
      <p:ext uri="{BB962C8B-B14F-4D97-AF65-F5344CB8AC3E}">
        <p14:creationId xmlns:p14="http://schemas.microsoft.com/office/powerpoint/2010/main" val="2387512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4BB572-37CC-0516-2CBE-6E22A28BFAD3}"/>
              </a:ext>
              <a:ext uri="{C183D7F6-B498-43B3-948B-1728B52AA6E4}">
                <adec:decorative xmlns:adec="http://schemas.microsoft.com/office/drawing/2017/decorative" val="1"/>
              </a:ext>
            </a:extLst>
          </p:cNvPr>
          <p:cNvSpPr/>
          <p:nvPr/>
        </p:nvSpPr>
        <p:spPr>
          <a:xfrm>
            <a:off x="129262" y="116169"/>
            <a:ext cx="1592950" cy="4284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5" name="Title 1">
            <a:extLst>
              <a:ext uri="{FF2B5EF4-FFF2-40B4-BE49-F238E27FC236}">
                <a16:creationId xmlns:a16="http://schemas.microsoft.com/office/drawing/2014/main" id="{B324F4C6-8A84-4BE1-AFEA-67CDF4558ABA}"/>
              </a:ext>
            </a:extLst>
          </p:cNvPr>
          <p:cNvSpPr txBox="1">
            <a:spLocks noGrp="1"/>
          </p:cNvSpPr>
          <p:nvPr>
            <p:ph type="title" idx="4294967295"/>
          </p:nvPr>
        </p:nvSpPr>
        <p:spPr>
          <a:xfrm>
            <a:off x="92628" y="111700"/>
            <a:ext cx="1656184" cy="4444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Shopping</a:t>
            </a:r>
          </a:p>
        </p:txBody>
      </p:sp>
      <p:sp>
        <p:nvSpPr>
          <p:cNvPr id="6" name="Rectangle 5">
            <a:extLst>
              <a:ext uri="{FF2B5EF4-FFF2-40B4-BE49-F238E27FC236}">
                <a16:creationId xmlns:a16="http://schemas.microsoft.com/office/drawing/2014/main" id="{6A763DA4-25AA-F644-64CF-B46390382491}"/>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BC7CFD06-C255-4F11-9868-3452E89735F2}"/>
              </a:ext>
            </a:extLst>
          </p:cNvPr>
          <p:cNvGraphicFramePr>
            <a:graphicFrameLocks noGrp="1"/>
          </p:cNvGraphicFramePr>
          <p:nvPr>
            <p:extLst>
              <p:ext uri="{D42A27DB-BD31-4B8C-83A1-F6EECF244321}">
                <p14:modId xmlns:p14="http://schemas.microsoft.com/office/powerpoint/2010/main" val="3137569460"/>
              </p:ext>
            </p:extLst>
          </p:nvPr>
        </p:nvGraphicFramePr>
        <p:xfrm>
          <a:off x="129262" y="1034449"/>
          <a:ext cx="6540098" cy="5170033"/>
        </p:xfrm>
        <a:graphic>
          <a:graphicData uri="http://schemas.openxmlformats.org/drawingml/2006/table">
            <a:tbl>
              <a:tblPr>
                <a:tableStyleId>{5940675A-B579-460E-94D1-54222C63F5DA}</a:tableStyleId>
              </a:tblPr>
              <a:tblGrid>
                <a:gridCol w="800874">
                  <a:extLst>
                    <a:ext uri="{9D8B030D-6E8A-4147-A177-3AD203B41FA5}">
                      <a16:colId xmlns:a16="http://schemas.microsoft.com/office/drawing/2014/main" val="9677597"/>
                    </a:ext>
                  </a:extLst>
                </a:gridCol>
                <a:gridCol w="2714017">
                  <a:extLst>
                    <a:ext uri="{9D8B030D-6E8A-4147-A177-3AD203B41FA5}">
                      <a16:colId xmlns:a16="http://schemas.microsoft.com/office/drawing/2014/main" val="2576834893"/>
                    </a:ext>
                  </a:extLst>
                </a:gridCol>
                <a:gridCol w="3025207">
                  <a:extLst>
                    <a:ext uri="{9D8B030D-6E8A-4147-A177-3AD203B41FA5}">
                      <a16:colId xmlns:a16="http://schemas.microsoft.com/office/drawing/2014/main" val="3222018720"/>
                    </a:ext>
                  </a:extLst>
                </a:gridCol>
              </a:tblGrid>
              <a:tr h="346490">
                <a:tc>
                  <a:txBody>
                    <a:bodyPr/>
                    <a:lstStyle/>
                    <a:p>
                      <a:pPr algn="ct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livrer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deliver, delivering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07166980"/>
                  </a:ext>
                </a:extLst>
              </a:tr>
              <a:tr h="349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oublier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forget, forgetting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1838412"/>
                  </a:ext>
                </a:extLst>
              </a:tr>
              <a:tr h="363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payer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pay, paying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36126988"/>
                  </a:ext>
                </a:extLst>
              </a:tr>
              <a:tr h="36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pron</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le</a:t>
                      </a:r>
                      <a:r>
                        <a:rPr lang="en-GB" sz="1600" b="0" i="0" u="none" strike="noStrike" baseline="30000" dirty="0">
                          <a:solidFill>
                            <a:srgbClr val="000000"/>
                          </a:solidFill>
                          <a:effectLst/>
                          <a:latin typeface="Century Gothic" panose="020B0502020202020204" pitchFamily="34" charset="0"/>
                        </a:rPr>
                        <a:t>2</a:t>
                      </a:r>
                      <a:r>
                        <a:rPr lang="en-GB" sz="1600" b="0" i="0" u="none" strike="noStrike" dirty="0">
                          <a:solidFill>
                            <a:srgbClr val="000000"/>
                          </a:solidFill>
                          <a:effectLst/>
                          <a:latin typeface="Century Gothic" panose="020B0502020202020204" pitchFamily="34" charset="0"/>
                        </a:rPr>
                        <a:t>/l'</a:t>
                      </a:r>
                      <a:r>
                        <a:rPr lang="en-GB" sz="1600" b="0" i="0" u="none" strike="noStrike" baseline="30000" dirty="0">
                          <a:solidFill>
                            <a:srgbClr val="000000"/>
                          </a:solidFill>
                          <a:effectLst/>
                          <a:latin typeface="Century Gothic" panose="020B0502020202020204" pitchFamily="34" charset="0"/>
                        </a:rPr>
                        <a:t>2</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it (m), the (m)</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3749526"/>
                  </a:ext>
                </a:extLst>
              </a:tr>
              <a:tr h="3765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pron</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la</a:t>
                      </a:r>
                      <a:r>
                        <a:rPr lang="en-GB" sz="1600" b="0" i="0" u="none" strike="noStrike" baseline="30000" dirty="0">
                          <a:solidFill>
                            <a:srgbClr val="000000"/>
                          </a:solidFill>
                          <a:effectLst/>
                          <a:latin typeface="Century Gothic" panose="020B0502020202020204" pitchFamily="34" charset="0"/>
                        </a:rPr>
                        <a:t>2</a:t>
                      </a:r>
                      <a:r>
                        <a:rPr lang="en-GB" sz="1600" b="0" i="0" u="none" strike="noStrike" dirty="0">
                          <a:solidFill>
                            <a:srgbClr val="000000"/>
                          </a:solidFill>
                          <a:effectLst/>
                          <a:latin typeface="Century Gothic" panose="020B0502020202020204" pitchFamily="34" charset="0"/>
                        </a:rPr>
                        <a:t>/l'</a:t>
                      </a:r>
                      <a:r>
                        <a:rPr lang="en-GB" sz="1600" b="0" i="0" u="none" strike="noStrike" baseline="30000" dirty="0">
                          <a:solidFill>
                            <a:srgbClr val="000000"/>
                          </a:solidFill>
                          <a:effectLst/>
                          <a:latin typeface="Century Gothic" panose="020B0502020202020204" pitchFamily="34" charset="0"/>
                        </a:rPr>
                        <a:t>2</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it (f), the (f)</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29552813"/>
                  </a:ext>
                </a:extLst>
              </a:tr>
              <a:tr h="349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latin typeface="Century Gothic" panose="020B0502020202020204" pitchFamily="34" charset="0"/>
                        </a:rPr>
                        <a:t>nm</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le </a:t>
                      </a:r>
                      <a:r>
                        <a:rPr lang="en-GB" sz="1600" b="0" i="0" u="none" strike="noStrike" dirty="0" err="1">
                          <a:solidFill>
                            <a:srgbClr val="000000"/>
                          </a:solidFill>
                          <a:effectLst/>
                          <a:latin typeface="Century Gothic" panose="020B0502020202020204" pitchFamily="34" charset="0"/>
                        </a:rPr>
                        <a:t>coût</a:t>
                      </a:r>
                      <a:r>
                        <a:rPr lang="en-GB" sz="1600" b="0" i="0" u="none" strike="noStrike" dirty="0">
                          <a:solidFill>
                            <a:srgbClr val="000000"/>
                          </a:solidFill>
                          <a:effectLst/>
                          <a:latin typeface="Century Gothic" panose="020B0502020202020204" pitchFamily="34" charset="0"/>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cost</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91161878"/>
                  </a:ext>
                </a:extLst>
              </a:tr>
              <a:tr h="3765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latin typeface="Century Gothic" panose="020B0502020202020204" pitchFamily="34" charset="0"/>
                        </a:rPr>
                        <a:t>nm</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le client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customer</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77986458"/>
                  </a:ext>
                </a:extLst>
              </a:tr>
              <a:tr h="389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nf</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la marque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brand</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08129673"/>
                  </a:ext>
                </a:extLst>
              </a:tr>
              <a:tr h="36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nf</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la mode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fashion</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8210005"/>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num</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cent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hundred</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91572625"/>
                  </a:ext>
                </a:extLst>
              </a:tr>
              <a:tr h="525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num</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mille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thousand</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1227613"/>
                  </a:ext>
                </a:extLst>
              </a:tr>
              <a:tr h="361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num</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quatre-</a:t>
                      </a:r>
                      <a:r>
                        <a:rPr lang="en-GB" sz="1600" b="0" i="0" u="none" strike="noStrike" dirty="0" err="1">
                          <a:solidFill>
                            <a:srgbClr val="000000"/>
                          </a:solidFill>
                          <a:effectLst/>
                          <a:latin typeface="Century Gothic" panose="020B0502020202020204" pitchFamily="34" charset="0"/>
                        </a:rPr>
                        <a:t>vingt</a:t>
                      </a:r>
                      <a:r>
                        <a:rPr lang="en-GB" sz="1600" b="0" i="0" u="none" strike="noStrike" dirty="0">
                          <a:solidFill>
                            <a:srgbClr val="000000"/>
                          </a:solidFill>
                          <a:effectLst/>
                          <a:latin typeface="Century Gothic" panose="020B0502020202020204" pitchFamily="34" charset="0"/>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eighty</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78304445"/>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num</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quatre-</a:t>
                      </a:r>
                      <a:r>
                        <a:rPr lang="en-GB" sz="1600" b="0" i="0" u="none" strike="noStrike" dirty="0" err="1">
                          <a:solidFill>
                            <a:srgbClr val="000000"/>
                          </a:solidFill>
                          <a:effectLst/>
                          <a:latin typeface="Century Gothic" panose="020B0502020202020204" pitchFamily="34" charset="0"/>
                        </a:rPr>
                        <a:t>vingt</a:t>
                      </a:r>
                      <a:r>
                        <a:rPr lang="en-GB" sz="1600" b="0" i="0" u="none" strike="noStrike" dirty="0">
                          <a:solidFill>
                            <a:srgbClr val="000000"/>
                          </a:solidFill>
                          <a:effectLst/>
                          <a:latin typeface="Century Gothic" panose="020B0502020202020204" pitchFamily="34" charset="0"/>
                        </a:rPr>
                        <a:t>-dix</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ninety</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79099073"/>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num</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soixante</a:t>
                      </a:r>
                      <a:r>
                        <a:rPr lang="en-GB" sz="1600" b="0" i="0" u="none" strike="noStrike" dirty="0">
                          <a:solidFill>
                            <a:srgbClr val="000000"/>
                          </a:solidFill>
                          <a:effectLst/>
                          <a:latin typeface="Century Gothic" panose="020B0502020202020204" pitchFamily="34" charset="0"/>
                        </a:rPr>
                        <a:t>-dix</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seventy</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77981767"/>
                  </a:ext>
                </a:extLst>
              </a:tr>
            </a:tbl>
          </a:graphicData>
        </a:graphic>
      </p:graphicFrame>
      <p:sp>
        <p:nvSpPr>
          <p:cNvPr id="7" name="Rounded Rectangle 25">
            <a:extLst>
              <a:ext uri="{FF2B5EF4-FFF2-40B4-BE49-F238E27FC236}">
                <a16:creationId xmlns:a16="http://schemas.microsoft.com/office/drawing/2014/main" id="{C73AA2A0-9F0D-393F-6897-BAD9D3243020}"/>
              </a:ext>
            </a:extLst>
          </p:cNvPr>
          <p:cNvSpPr/>
          <p:nvPr/>
        </p:nvSpPr>
        <p:spPr>
          <a:xfrm>
            <a:off x="326189" y="7011987"/>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9.2.2.2 &amp;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9.1.2.7</a:t>
            </a:r>
            <a:endPar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9" name="Picture 8" descr="qr code for vocabulary">
            <a:extLst>
              <a:ext uri="{FF2B5EF4-FFF2-40B4-BE49-F238E27FC236}">
                <a16:creationId xmlns:a16="http://schemas.microsoft.com/office/drawing/2014/main" id="{7AC633DD-03A1-24E1-7A06-83D4872858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22212" y="6947620"/>
            <a:ext cx="1193249" cy="1193249"/>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FC0524D1-AB20-F2C2-A9D0-226173F1D042}"/>
              </a:ext>
            </a:extLst>
          </p:cNvPr>
          <p:cNvPicPr>
            <a:picLocks noChangeAspect="1"/>
          </p:cNvPicPr>
          <p:nvPr/>
        </p:nvPicPr>
        <p:blipFill rotWithShape="1">
          <a:blip r:embed="rId3">
            <a:extLst>
              <a:ext uri="{28A0092B-C50C-407E-A947-70E740481C1C}">
                <a14:useLocalDpi xmlns:a14="http://schemas.microsoft.com/office/drawing/2010/main" val="0"/>
              </a:ext>
            </a:extLst>
          </a:blip>
          <a:srcRect l="25339"/>
          <a:stretch/>
        </p:blipFill>
        <p:spPr>
          <a:xfrm>
            <a:off x="3203735" y="6682187"/>
            <a:ext cx="3465625" cy="1510994"/>
          </a:xfrm>
          <a:prstGeom prst="rect">
            <a:avLst/>
          </a:prstGeom>
        </p:spPr>
      </p:pic>
      <p:sp>
        <p:nvSpPr>
          <p:cNvPr id="11" name="Slide Number Placeholder 1">
            <a:extLst>
              <a:ext uri="{FF2B5EF4-FFF2-40B4-BE49-F238E27FC236}">
                <a16:creationId xmlns:a16="http://schemas.microsoft.com/office/drawing/2014/main" id="{A03BE825-D31D-F2A9-5272-1AE1FC6A4AC4}"/>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rgbClr val="000000"/>
                </a:solidFill>
                <a:latin typeface="Century Gothic" panose="020B0502020202020204" pitchFamily="34" charset="0"/>
              </a:rPr>
              <a:t>70</a:t>
            </a:r>
          </a:p>
        </p:txBody>
      </p:sp>
    </p:spTree>
    <p:extLst>
      <p:ext uri="{BB962C8B-B14F-4D97-AF65-F5344CB8AC3E}">
        <p14:creationId xmlns:p14="http://schemas.microsoft.com/office/powerpoint/2010/main" val="988113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840BE-F526-C443-86C0-543A8CAB3A0E}"/>
              </a:ext>
              <a:ext uri="{C183D7F6-B498-43B3-948B-1728B52AA6E4}">
                <adec:decorative xmlns:adec="http://schemas.microsoft.com/office/drawing/2017/decorative" val="1"/>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852552CA-00A3-E845-A7AF-B02F200707A9}"/>
              </a:ext>
            </a:extLst>
          </p:cNvPr>
          <p:cNvSpPr txBox="1">
            <a:spLocks noGrp="1"/>
          </p:cNvSpPr>
          <p:nvPr>
            <p:ph type="title" idx="4294967295"/>
          </p:nvPr>
        </p:nvSpPr>
        <p:spPr>
          <a:xfrm>
            <a:off x="173313" y="142855"/>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T3.1 </a:t>
            </a:r>
            <a:r>
              <a:rPr kumimoji="0" lang="fr-FR"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4</a:t>
            </a:r>
            <a:endParaRPr kumimoji="0" lang="en-US" sz="2000" b="0" i="0" u="none" strike="noStrike" kern="0" cap="none" spc="0" normalizeH="0" baseline="0" noProof="0" dirty="0">
              <a:ln>
                <a:noFill/>
              </a:ln>
              <a:solidFill>
                <a:srgbClr val="FFFFFF"/>
              </a:solidFill>
              <a:effectLst/>
              <a:uLnTx/>
              <a:uFillTx/>
              <a:latin typeface="Arial"/>
              <a:ea typeface="+mj-ea"/>
              <a:cs typeface="+mj-cs"/>
            </a:endParaRPr>
          </a:p>
        </p:txBody>
      </p:sp>
      <p:sp>
        <p:nvSpPr>
          <p:cNvPr id="3" name="Rectangle 2">
            <a:extLst>
              <a:ext uri="{FF2B5EF4-FFF2-40B4-BE49-F238E27FC236}">
                <a16:creationId xmlns:a16="http://schemas.microsoft.com/office/drawing/2014/main" id="{CF4CDAA8-15F8-434D-9C40-8E79CA308234}"/>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Grammaire</a:t>
            </a:r>
          </a:p>
        </p:txBody>
      </p:sp>
      <p:sp>
        <p:nvSpPr>
          <p:cNvPr id="6" name="Title 20">
            <a:extLst>
              <a:ext uri="{FF2B5EF4-FFF2-40B4-BE49-F238E27FC236}">
                <a16:creationId xmlns:a16="http://schemas.microsoft.com/office/drawing/2014/main" id="{AB41AD3E-DB6A-9A48-8769-D216CDF62FB5}"/>
              </a:ext>
            </a:extLst>
          </p:cNvPr>
          <p:cNvSpPr txBox="1">
            <a:spLocks/>
          </p:cNvSpPr>
          <p:nvPr/>
        </p:nvSpPr>
        <p:spPr bwMode="auto">
          <a:xfrm>
            <a:off x="142875" y="615061"/>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Verbs with à before an infinitive</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7" name="TextBox 6">
            <a:extLst>
              <a:ext uri="{FF2B5EF4-FFF2-40B4-BE49-F238E27FC236}">
                <a16:creationId xmlns:a16="http://schemas.microsoft.com/office/drawing/2014/main" id="{865970C8-90BA-114F-BC47-06BC212A9A0D}"/>
              </a:ext>
            </a:extLst>
          </p:cNvPr>
          <p:cNvSpPr txBox="1"/>
          <p:nvPr/>
        </p:nvSpPr>
        <p:spPr>
          <a:xfrm>
            <a:off x="142875" y="965412"/>
            <a:ext cx="65722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Some verbs in French can be followed by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à</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and an infinitive. Usually,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à</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is translated as ‘to’.</a:t>
            </a:r>
          </a:p>
        </p:txBody>
      </p:sp>
      <p:sp>
        <p:nvSpPr>
          <p:cNvPr id="8" name="TextBox 7">
            <a:extLst>
              <a:ext uri="{FF2B5EF4-FFF2-40B4-BE49-F238E27FC236}">
                <a16:creationId xmlns:a16="http://schemas.microsoft.com/office/drawing/2014/main" id="{DE23FF96-0E86-ED46-9E0F-66560474F489}"/>
              </a:ext>
            </a:extLst>
          </p:cNvPr>
          <p:cNvSpPr txBox="1"/>
          <p:nvPr/>
        </p:nvSpPr>
        <p:spPr>
          <a:xfrm>
            <a:off x="163321" y="1508438"/>
            <a:ext cx="659036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J’apprends</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à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faire le ménage.    </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I am learning </a:t>
            </a:r>
            <a:r>
              <a:rPr kumimoji="0" lang="en-GB" sz="1600" b="1"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to</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 do the 									housework.</a:t>
            </a:r>
          </a:p>
        </p:txBody>
      </p:sp>
      <p:sp>
        <p:nvSpPr>
          <p:cNvPr id="18" name="TextBox 17">
            <a:extLst>
              <a:ext uri="{FF2B5EF4-FFF2-40B4-BE49-F238E27FC236}">
                <a16:creationId xmlns:a16="http://schemas.microsoft.com/office/drawing/2014/main" id="{0A112B3D-4936-D44F-B82D-79828488012A}"/>
              </a:ext>
            </a:extLst>
          </p:cNvPr>
          <p:cNvSpPr txBox="1"/>
          <p:nvPr/>
        </p:nvSpPr>
        <p:spPr>
          <a:xfrm>
            <a:off x="142875" y="2092658"/>
            <a:ext cx="64969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Sometimes you can add a </a:t>
            </a:r>
            <a:r>
              <a:rPr kumimoji="0" lang="en-GB" sz="1600" b="0" i="1" u="none" strike="noStrike" kern="1200" cap="none" spc="0" normalizeH="0" baseline="0" noProof="0" dirty="0">
                <a:ln>
                  <a:noFill/>
                </a:ln>
                <a:solidFill>
                  <a:srgbClr val="000000"/>
                </a:solidFill>
                <a:effectLst/>
                <a:uLnTx/>
                <a:uFillTx/>
                <a:latin typeface="Century Gothic" panose="020F0302020204030204"/>
                <a:ea typeface="+mn-ea"/>
                <a:cs typeface="+mn-cs"/>
              </a:rPr>
              <a:t>person’s name or a noun relating to a person</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before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à</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and an infinitive.</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65BAE049-F7BF-1B49-A444-CA73BC0789C2}"/>
              </a:ext>
            </a:extLst>
          </p:cNvPr>
          <p:cNvSpPr txBox="1"/>
          <p:nvPr/>
        </p:nvSpPr>
        <p:spPr>
          <a:xfrm>
            <a:off x="151806" y="2636771"/>
            <a:ext cx="657225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J’aide </a:t>
            </a:r>
            <a:r>
              <a:rPr kumimoji="0" lang="fr-FR" sz="1600" b="0" i="1" u="none" strike="noStrike" kern="1200" cap="none" spc="0" normalizeH="0" baseline="0" dirty="0">
                <a:ln>
                  <a:noFill/>
                </a:ln>
                <a:solidFill>
                  <a:srgbClr val="000000"/>
                </a:solidFill>
                <a:effectLst/>
                <a:uLnTx/>
                <a:uFillTx/>
                <a:latin typeface="Century Gothic" panose="020B0502020202020204" pitchFamily="34" charset="0"/>
                <a:ea typeface="+mn-ea"/>
                <a:cs typeface="+mn-cs"/>
              </a:rPr>
              <a:t>ma mère </a:t>
            </a:r>
            <a:r>
              <a:rPr kumimoji="0" lang="fr-FR" sz="1600" b="1"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à</a:t>
            </a:r>
            <a:r>
              <a:rPr kumimoji="0" lang="fr-FR"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 cuisiner.</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 am helping </a:t>
            </a:r>
            <a:r>
              <a:rPr kumimoji="0" lang="en-US"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my mum</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cook.</a:t>
            </a:r>
          </a:p>
        </p:txBody>
      </p:sp>
      <p:sp>
        <p:nvSpPr>
          <p:cNvPr id="13" name="TextBox 12">
            <a:extLst>
              <a:ext uri="{FF2B5EF4-FFF2-40B4-BE49-F238E27FC236}">
                <a16:creationId xmlns:a16="http://schemas.microsoft.com/office/drawing/2014/main" id="{9661EEF9-31E3-3746-82E1-60EA5FCB055E}"/>
              </a:ext>
            </a:extLst>
          </p:cNvPr>
          <p:cNvSpPr txBox="1"/>
          <p:nvPr/>
        </p:nvSpPr>
        <p:spPr>
          <a:xfrm>
            <a:off x="160866" y="3052476"/>
            <a:ext cx="3107268"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Some verbs you know that take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à</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and an infinitive i</a:t>
            </a:r>
            <a:r>
              <a:rPr kumimoji="0" lang="en-GB" sz="1600" b="0" i="0" u="none" strike="noStrike" kern="1200" cap="none" spc="0" normalizeH="0" baseline="0" dirty="0" err="1">
                <a:ln>
                  <a:noFill/>
                </a:ln>
                <a:solidFill>
                  <a:srgbClr val="000000"/>
                </a:solidFill>
                <a:effectLst/>
                <a:uLnTx/>
                <a:uFillTx/>
                <a:latin typeface="Century Gothic" panose="020B0502020202020204" pitchFamily="34" charset="0"/>
                <a:ea typeface="+mn-ea"/>
                <a:cs typeface="+mn-cs"/>
              </a:rPr>
              <a:t>nclud</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 apprendre, aider, commencer</a:t>
            </a:r>
          </a:p>
        </p:txBody>
      </p:sp>
      <p:sp>
        <p:nvSpPr>
          <p:cNvPr id="62" name="Title 20">
            <a:extLst>
              <a:ext uri="{FF2B5EF4-FFF2-40B4-BE49-F238E27FC236}">
                <a16:creationId xmlns:a16="http://schemas.microsoft.com/office/drawing/2014/main" id="{2AE5EF4D-62FD-49E0-B079-6CEA91654809}"/>
              </a:ext>
            </a:extLst>
          </p:cNvPr>
          <p:cNvSpPr txBox="1">
            <a:spLocks/>
          </p:cNvSpPr>
          <p:nvPr/>
        </p:nvSpPr>
        <p:spPr bwMode="auto">
          <a:xfrm>
            <a:off x="133687" y="4398391"/>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Verbs with de before an infinitive</a:t>
            </a:r>
            <a:endParaRPr kumimoji="0" lang="fr-FR" sz="4400" b="0" i="0" u="none" strike="noStrike" kern="0" cap="none" spc="0" normalizeH="0" baseline="0" noProof="0" dirty="0">
              <a:ln>
                <a:noFill/>
              </a:ln>
              <a:solidFill>
                <a:srgbClr val="000000"/>
              </a:solidFill>
              <a:effectLst/>
              <a:uLnTx/>
              <a:uFillTx/>
              <a:latin typeface="Arial"/>
              <a:ea typeface="+mj-ea"/>
              <a:cs typeface="+mj-cs"/>
            </a:endParaRPr>
          </a:p>
        </p:txBody>
      </p:sp>
      <p:sp>
        <p:nvSpPr>
          <p:cNvPr id="55" name="TextBox 54">
            <a:extLst>
              <a:ext uri="{FF2B5EF4-FFF2-40B4-BE49-F238E27FC236}">
                <a16:creationId xmlns:a16="http://schemas.microsoft.com/office/drawing/2014/main" id="{450F7F6E-E4CF-4B79-8784-03D47182AB61}"/>
              </a:ext>
            </a:extLst>
          </p:cNvPr>
          <p:cNvSpPr txBox="1"/>
          <p:nvPr/>
        </p:nvSpPr>
        <p:spPr>
          <a:xfrm>
            <a:off x="133687" y="4827125"/>
            <a:ext cx="65722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Some verbs in French can be followed by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and an infinitive. Usually,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is translated as ‘to’.</a:t>
            </a:r>
          </a:p>
        </p:txBody>
      </p:sp>
      <p:sp>
        <p:nvSpPr>
          <p:cNvPr id="56" name="TextBox 55">
            <a:extLst>
              <a:ext uri="{FF2B5EF4-FFF2-40B4-BE49-F238E27FC236}">
                <a16:creationId xmlns:a16="http://schemas.microsoft.com/office/drawing/2014/main" id="{E2DA284F-3256-4DFE-B0E4-3BFA5C022201}"/>
              </a:ext>
            </a:extLst>
          </p:cNvPr>
          <p:cNvSpPr txBox="1"/>
          <p:nvPr/>
        </p:nvSpPr>
        <p:spPr>
          <a:xfrm>
            <a:off x="154133" y="5370151"/>
            <a:ext cx="65903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Je choisis</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de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travailler dur.    	I </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choose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work</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hard</a:t>
            </a:r>
          </a:p>
        </p:txBody>
      </p:sp>
      <p:sp>
        <p:nvSpPr>
          <p:cNvPr id="59" name="TextBox 58">
            <a:extLst>
              <a:ext uri="{FF2B5EF4-FFF2-40B4-BE49-F238E27FC236}">
                <a16:creationId xmlns:a16="http://schemas.microsoft.com/office/drawing/2014/main" id="{4FB4407D-5FDB-4511-AD8F-54A6A61DCEF7}"/>
              </a:ext>
            </a:extLst>
          </p:cNvPr>
          <p:cNvSpPr txBox="1"/>
          <p:nvPr/>
        </p:nvSpPr>
        <p:spPr>
          <a:xfrm>
            <a:off x="160994" y="5724086"/>
            <a:ext cx="64969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Sometimes you can add</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à </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and</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a </a:t>
            </a:r>
            <a:r>
              <a:rPr kumimoji="0" lang="en-GB" sz="1600" b="0" i="1" u="none" strike="noStrike" kern="1200" cap="none" spc="0" normalizeH="0" baseline="0" noProof="0" dirty="0">
                <a:ln>
                  <a:noFill/>
                </a:ln>
                <a:solidFill>
                  <a:srgbClr val="000000"/>
                </a:solidFill>
                <a:effectLst/>
                <a:uLnTx/>
                <a:uFillTx/>
                <a:latin typeface="Century Gothic" panose="020F0302020204030204"/>
                <a:ea typeface="+mn-ea"/>
                <a:cs typeface="+mn-cs"/>
              </a:rPr>
              <a:t>person’s name or a noun relating to a person</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before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and an infinitive.</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310B3DCC-30ED-40FD-81BA-5C63FF512299}"/>
              </a:ext>
            </a:extLst>
          </p:cNvPr>
          <p:cNvSpPr txBox="1"/>
          <p:nvPr/>
        </p:nvSpPr>
        <p:spPr>
          <a:xfrm>
            <a:off x="169925" y="6268199"/>
            <a:ext cx="65722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Je demande </a:t>
            </a:r>
            <a:r>
              <a:rPr kumimoji="0" lang="fr-FR" sz="1600" b="1"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à </a:t>
            </a:r>
            <a:r>
              <a:rPr kumimoji="0" lang="fr-FR" sz="1600" b="0" i="1" u="none" strike="noStrike" kern="1200" cap="none" spc="0" normalizeH="0" baseline="0" dirty="0">
                <a:ln>
                  <a:noFill/>
                </a:ln>
                <a:solidFill>
                  <a:srgbClr val="000000"/>
                </a:solidFill>
                <a:effectLst/>
                <a:uLnTx/>
                <a:uFillTx/>
                <a:latin typeface="Century Gothic" panose="020B0502020202020204" pitchFamily="34" charset="0"/>
                <a:ea typeface="+mn-ea"/>
                <a:cs typeface="+mn-cs"/>
              </a:rPr>
              <a:t>mon père</a:t>
            </a:r>
            <a:r>
              <a:rPr kumimoji="0" lang="en-US"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 ask </a:t>
            </a:r>
            <a:r>
              <a:rPr kumimoji="0" lang="en-US"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my dad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close the door.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de</a:t>
            </a:r>
            <a:r>
              <a:rPr kumimoji="0" lang="fr-FR"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 fermer la porte.</a:t>
            </a:r>
          </a:p>
        </p:txBody>
      </p:sp>
      <p:sp>
        <p:nvSpPr>
          <p:cNvPr id="61" name="TextBox 60">
            <a:extLst>
              <a:ext uri="{FF2B5EF4-FFF2-40B4-BE49-F238E27FC236}">
                <a16:creationId xmlns:a16="http://schemas.microsoft.com/office/drawing/2014/main" id="{9366869A-7428-47A0-90E3-27117569C564}"/>
              </a:ext>
            </a:extLst>
          </p:cNvPr>
          <p:cNvSpPr txBox="1"/>
          <p:nvPr/>
        </p:nvSpPr>
        <p:spPr>
          <a:xfrm>
            <a:off x="172381" y="6857392"/>
            <a:ext cx="64969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Sometimes you can add</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a </a:t>
            </a:r>
            <a:r>
              <a:rPr kumimoji="0" lang="en-GB" sz="1600" b="0" i="1" u="none" strike="noStrike" kern="1200" cap="none" spc="0" normalizeH="0" baseline="0" noProof="0" dirty="0">
                <a:ln>
                  <a:noFill/>
                </a:ln>
                <a:solidFill>
                  <a:srgbClr val="000000"/>
                </a:solidFill>
                <a:effectLst/>
                <a:uLnTx/>
                <a:uFillTx/>
                <a:latin typeface="Century Gothic" panose="020F0302020204030204"/>
                <a:ea typeface="+mn-ea"/>
                <a:cs typeface="+mn-cs"/>
              </a:rPr>
              <a:t>person</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before </a:t>
            </a:r>
            <a:r>
              <a:rPr kumimoji="0" 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and an infinitive.</a:t>
            </a:r>
            <a:endParaRPr kumimoji="0" lang="en-US" sz="1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27084804-544F-485D-A288-5F4648186B18}"/>
              </a:ext>
            </a:extLst>
          </p:cNvPr>
          <p:cNvSpPr txBox="1"/>
          <p:nvPr/>
        </p:nvSpPr>
        <p:spPr>
          <a:xfrm>
            <a:off x="172381" y="7133607"/>
            <a:ext cx="65722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J’empêche </a:t>
            </a: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les enfants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		</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 </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prevent</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a:t>
            </a:r>
            <a:r>
              <a:rPr kumimoji="0" lang="en-GB" sz="1600" b="0" i="1" u="none" strike="noStrike" kern="1200" cap="none" spc="0" normalizeH="0" baseline="0" dirty="0">
                <a:ln>
                  <a:noFill/>
                </a:ln>
                <a:solidFill>
                  <a:srgbClr val="000000"/>
                </a:solidFill>
                <a:effectLst/>
                <a:uLnTx/>
                <a:uFillTx/>
                <a:latin typeface="Century Gothic" panose="020B0502020202020204" pitchFamily="34" charset="0"/>
                <a:ea typeface="+mn-ea"/>
                <a:cs typeface="+mn-cs"/>
              </a:rPr>
              <a:t>children</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1"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from</a:t>
            </a:r>
            <a:endPar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tomber.						 </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falling</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endPar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AE43A505-7BD9-41DC-BF7D-08F0358020F0}"/>
              </a:ext>
            </a:extLst>
          </p:cNvPr>
          <p:cNvSpPr txBox="1"/>
          <p:nvPr/>
        </p:nvSpPr>
        <p:spPr>
          <a:xfrm>
            <a:off x="4612868" y="7593654"/>
            <a:ext cx="1947144" cy="54483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de </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is not always translated as ‘to’</a:t>
            </a:r>
            <a:endPar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548FEBC8-551C-4C8C-B366-D4FE0622194A}"/>
              </a:ext>
            </a:extLst>
          </p:cNvPr>
          <p:cNvSpPr txBox="1"/>
          <p:nvPr/>
        </p:nvSpPr>
        <p:spPr>
          <a:xfrm>
            <a:off x="133687" y="8178588"/>
            <a:ext cx="659036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Some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verbs</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you</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know </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that</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take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and an infinitive </a:t>
            </a:r>
            <a:r>
              <a:rPr kumimoji="0" lang="en-GB" sz="16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include</a:t>
            </a:r>
            <a:r>
              <a:rPr kumimoji="0" lang="fr-FR"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choisir, demander, dire, empêcher, finir, parler, proposer</a:t>
            </a:r>
          </a:p>
        </p:txBody>
      </p:sp>
      <p:pic>
        <p:nvPicPr>
          <p:cNvPr id="9" name="Picture 8" descr="A group of dolls&#10;&#10;Description automatically generated with low confidence">
            <a:extLst>
              <a:ext uri="{FF2B5EF4-FFF2-40B4-BE49-F238E27FC236}">
                <a16:creationId xmlns:a16="http://schemas.microsoft.com/office/drawing/2014/main" id="{496C6036-D9B6-4AE4-A859-CE9341C97E23}"/>
              </a:ext>
            </a:extLst>
          </p:cNvPr>
          <p:cNvPicPr>
            <a:picLocks noChangeAspect="1"/>
          </p:cNvPicPr>
          <p:nvPr/>
        </p:nvPicPr>
        <p:blipFill rotWithShape="1">
          <a:blip r:embed="rId2">
            <a:extLst>
              <a:ext uri="{28A0092B-C50C-407E-A947-70E740481C1C}">
                <a14:useLocalDpi xmlns:a14="http://schemas.microsoft.com/office/drawing/2010/main" val="0"/>
              </a:ext>
            </a:extLst>
          </a:blip>
          <a:srcRect l="30864" r="34938" b="68911"/>
          <a:stretch/>
        </p:blipFill>
        <p:spPr>
          <a:xfrm>
            <a:off x="4214746" y="2968675"/>
            <a:ext cx="2345266" cy="1641261"/>
          </a:xfrm>
          <a:prstGeom prst="rect">
            <a:avLst/>
          </a:prstGeom>
        </p:spPr>
      </p:pic>
      <p:sp>
        <p:nvSpPr>
          <p:cNvPr id="54"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12965"/>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71</a:t>
            </a:r>
          </a:p>
        </p:txBody>
      </p:sp>
    </p:spTree>
    <p:extLst>
      <p:ext uri="{BB962C8B-B14F-4D97-AF65-F5344CB8AC3E}">
        <p14:creationId xmlns:p14="http://schemas.microsoft.com/office/powerpoint/2010/main" val="610296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0">
            <a:extLst>
              <a:ext uri="{FF2B5EF4-FFF2-40B4-BE49-F238E27FC236}">
                <a16:creationId xmlns:a16="http://schemas.microsoft.com/office/drawing/2014/main" id="{14D4C76D-5717-B649-B834-A243176795AD}"/>
              </a:ext>
            </a:extLst>
          </p:cNvPr>
          <p:cNvSpPr txBox="1">
            <a:spLocks/>
          </p:cNvSpPr>
          <p:nvPr/>
        </p:nvSpPr>
        <p:spPr bwMode="auto">
          <a:xfrm>
            <a:off x="153650" y="146528"/>
            <a:ext cx="4651181" cy="35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a:t>
            </a:r>
            <a:r>
              <a:rPr kumimoji="0" lang="fr-FR" sz="1800" b="1" i="0" u="none" strike="noStrike" kern="0" cap="none" spc="0" normalizeH="0" baseline="0" dirty="0">
                <a:ln>
                  <a:noFill/>
                </a:ln>
                <a:solidFill>
                  <a:srgbClr val="000000"/>
                </a:solidFill>
                <a:effectLst/>
                <a:uLnTx/>
                <a:uFillTx/>
                <a:latin typeface="Century Gothic" panose="020B0502020202020204" pitchFamily="34" charset="0"/>
                <a:ea typeface="+mj-ea"/>
                <a:cs typeface="Calibri" panose="020F0502020204030204" pitchFamily="34" charset="0"/>
              </a:rPr>
              <a:t>quel</a:t>
            </a: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 and ‘</a:t>
            </a:r>
            <a:r>
              <a:rPr kumimoji="0" lang="fr-FR" sz="1800" b="1" i="0" u="none" strike="noStrike" kern="0" cap="none" spc="0" normalizeH="0" baseline="0" dirty="0">
                <a:ln>
                  <a:noFill/>
                </a:ln>
                <a:solidFill>
                  <a:srgbClr val="000000"/>
                </a:solidFill>
                <a:effectLst/>
                <a:uLnTx/>
                <a:uFillTx/>
                <a:latin typeface="Century Gothic" panose="020B0502020202020204" pitchFamily="34" charset="0"/>
                <a:ea typeface="+mj-ea"/>
                <a:cs typeface="Calibri" panose="020F0502020204030204" pitchFamily="34" charset="0"/>
              </a:rPr>
              <a:t>ce</a:t>
            </a:r>
            <a:r>
              <a:rPr kumimoji="0" lang="en-GB" sz="1800" b="1" i="0" u="none" strike="noStrike" kern="0" cap="none" spc="0" normalizeH="0" baseline="0" noProof="0" dirty="0">
                <a:ln>
                  <a:noFill/>
                </a:ln>
                <a:solidFill>
                  <a:srgbClr val="000000"/>
                </a:solidFill>
                <a:effectLst/>
                <a:uLnTx/>
                <a:uFillTx/>
                <a:latin typeface="Century Gothic" panose="020B0502020202020204" pitchFamily="34" charset="0"/>
                <a:ea typeface="+mj-ea"/>
                <a:cs typeface="Calibri" panose="020F0502020204030204" pitchFamily="34" charset="0"/>
              </a:rPr>
              <a:t>’</a:t>
            </a:r>
          </a:p>
        </p:txBody>
      </p:sp>
      <p:sp>
        <p:nvSpPr>
          <p:cNvPr id="18" name="Rectangle 17">
            <a:extLst>
              <a:ext uri="{FF2B5EF4-FFF2-40B4-BE49-F238E27FC236}">
                <a16:creationId xmlns:a16="http://schemas.microsoft.com/office/drawing/2014/main" id="{D14DFFEC-B24B-F246-8C3A-81EF0101C915}"/>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Grammaire</a:t>
            </a:r>
          </a:p>
        </p:txBody>
      </p:sp>
      <p:sp>
        <p:nvSpPr>
          <p:cNvPr id="25" name="TextBox 24">
            <a:extLst>
              <a:ext uri="{FF2B5EF4-FFF2-40B4-BE49-F238E27FC236}">
                <a16:creationId xmlns:a16="http://schemas.microsoft.com/office/drawing/2014/main" id="{F9DD031C-1C8C-804D-B731-A5FCCD1E8F5E}"/>
              </a:ext>
            </a:extLst>
          </p:cNvPr>
          <p:cNvSpPr txBox="1"/>
          <p:nvPr/>
        </p:nvSpPr>
        <p:spPr>
          <a:xfrm>
            <a:off x="141645" y="566576"/>
            <a:ext cx="651571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Interrogative adjectives </a:t>
            </a:r>
            <a:r>
              <a:rPr kumimoji="0" lang="fr-FR" sz="1600" b="1" i="0" u="none" strike="noStrike" kern="1200" cap="none" spc="0" normalizeH="0" baseline="0" dirty="0">
                <a:ln>
                  <a:noFill/>
                </a:ln>
                <a:solidFill>
                  <a:srgbClr val="000000"/>
                </a:solidFill>
                <a:effectLst/>
                <a:uLnTx/>
                <a:uFillTx/>
                <a:latin typeface="Century Gothic" panose="020F0302020204030204"/>
                <a:ea typeface="+mn-ea"/>
                <a:cs typeface="+mn-cs"/>
              </a:rPr>
              <a:t>quel</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fr-FR" sz="1600" b="1" i="0" u="none" strike="noStrike" kern="1200" cap="none" spc="0" normalizeH="0" baseline="0" dirty="0">
                <a:ln>
                  <a:noFill/>
                </a:ln>
                <a:solidFill>
                  <a:srgbClr val="000000"/>
                </a:solidFill>
                <a:effectLst/>
                <a:uLnTx/>
                <a:uFillTx/>
                <a:latin typeface="Century Gothic" panose="020F0302020204030204"/>
                <a:ea typeface="+mn-ea"/>
                <a:cs typeface="+mn-cs"/>
              </a:rPr>
              <a:t>quelle</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fr-FR" sz="1600" b="1" i="0" u="none" strike="noStrike" kern="1200" cap="none" spc="0" normalizeH="0" baseline="0" dirty="0">
                <a:ln>
                  <a:noFill/>
                </a:ln>
                <a:solidFill>
                  <a:srgbClr val="000000"/>
                </a:solidFill>
                <a:effectLst/>
                <a:uLnTx/>
                <a:uFillTx/>
                <a:latin typeface="Century Gothic" panose="020F0302020204030204"/>
                <a:ea typeface="+mn-ea"/>
                <a:cs typeface="+mn-cs"/>
              </a:rPr>
              <a:t>quels</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fr-FR" sz="1600" b="1" i="0" u="none" strike="noStrike" kern="1200" cap="none" spc="0" normalizeH="0" baseline="0" dirty="0">
                <a:ln>
                  <a:noFill/>
                </a:ln>
                <a:solidFill>
                  <a:srgbClr val="000000"/>
                </a:solidFill>
                <a:effectLst/>
                <a:uLnTx/>
                <a:uFillTx/>
                <a:latin typeface="Century Gothic" panose="020F0302020204030204"/>
                <a:ea typeface="+mn-ea"/>
                <a:cs typeface="+mn-cs"/>
              </a:rPr>
              <a:t>quelles</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are used to ask ‘which’.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Demonstrative adjectives </a:t>
            </a:r>
            <a:r>
              <a:rPr kumimoji="0" lang="fr-FR" sz="1600" b="1" i="0" u="none" strike="noStrike" kern="1200" cap="none" spc="0" normalizeH="0" baseline="0" dirty="0">
                <a:ln>
                  <a:noFill/>
                </a:ln>
                <a:solidFill>
                  <a:srgbClr val="000000"/>
                </a:solidFill>
                <a:effectLst/>
                <a:uLnTx/>
                <a:uFillTx/>
                <a:latin typeface="Century Gothic" panose="020F0302020204030204"/>
                <a:ea typeface="+mn-ea"/>
                <a:cs typeface="+mn-cs"/>
              </a:rPr>
              <a:t>ce</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fr-FR" sz="1600" b="1" i="0" u="none" strike="noStrike" kern="1200" cap="none" spc="0" normalizeH="0" baseline="0" dirty="0">
                <a:ln>
                  <a:noFill/>
                </a:ln>
                <a:solidFill>
                  <a:srgbClr val="000000"/>
                </a:solidFill>
                <a:effectLst/>
                <a:uLnTx/>
                <a:uFillTx/>
                <a:latin typeface="Century Gothic" panose="020F0302020204030204"/>
                <a:ea typeface="+mn-ea"/>
                <a:cs typeface="+mn-cs"/>
              </a:rPr>
              <a:t>cet</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fr-FR" sz="1600" b="1" i="0" u="none" strike="noStrike" kern="1200" cap="none" spc="0" normalizeH="0" baseline="0" dirty="0">
                <a:ln>
                  <a:noFill/>
                </a:ln>
                <a:solidFill>
                  <a:srgbClr val="000000"/>
                </a:solidFill>
                <a:effectLst/>
                <a:uLnTx/>
                <a:uFillTx/>
                <a:latin typeface="Century Gothic" panose="020F0302020204030204"/>
                <a:ea typeface="+mn-ea"/>
                <a:cs typeface="+mn-cs"/>
              </a:rPr>
              <a:t>cette</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fr-FR" sz="1600" b="1" i="0" u="none" strike="noStrike" kern="1200" cap="none" spc="0" normalizeH="0" baseline="0" dirty="0">
                <a:ln>
                  <a:noFill/>
                </a:ln>
                <a:solidFill>
                  <a:srgbClr val="000000"/>
                </a:solidFill>
                <a:effectLst/>
                <a:uLnTx/>
                <a:uFillTx/>
                <a:latin typeface="Century Gothic" panose="020F0302020204030204"/>
                <a:ea typeface="+mn-ea"/>
                <a:cs typeface="+mn-cs"/>
              </a:rPr>
              <a:t>ces</a:t>
            </a:r>
            <a:r>
              <a:rPr kumimoji="0" lang="en-GB" sz="1600" b="1" i="0" u="none" strike="noStrike" kern="1200" cap="none" spc="0" normalizeH="0" baseline="0" noProof="0" dirty="0">
                <a:ln>
                  <a:noFill/>
                </a:ln>
                <a:solidFill>
                  <a:srgbClr val="000000"/>
                </a:solidFill>
                <a:effectLst/>
                <a:uLnTx/>
                <a:uFillTx/>
                <a:latin typeface="Century Gothic" panose="020F0302020204030204"/>
                <a:ea typeface="+mn-ea"/>
                <a:cs typeface="+mn-cs"/>
              </a:rPr>
              <a:t> </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are used to mean ‘this/that/those’ – often in response to a ‘which’ question.</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D1C7C495-F82A-4387-991C-0C87EACA5861}"/>
              </a:ext>
            </a:extLst>
          </p:cNvPr>
          <p:cNvSpPr txBox="1"/>
          <p:nvPr/>
        </p:nvSpPr>
        <p:spPr>
          <a:xfrm>
            <a:off x="421796" y="1765328"/>
            <a:ext cx="2981245" cy="108966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In English, we differentiate between ‘this/that’ but in French, we use ‘</a:t>
            </a:r>
            <a:r>
              <a:rPr kumimoji="0" lang="fr-FR" sz="1600" b="0" i="0" u="none" strike="noStrike" kern="1200" cap="none" spc="0" normalizeH="0" baseline="0" dirty="0">
                <a:ln>
                  <a:noFill/>
                </a:ln>
                <a:solidFill>
                  <a:srgbClr val="000000"/>
                </a:solidFill>
                <a:effectLst/>
                <a:uLnTx/>
                <a:uFillTx/>
                <a:latin typeface="Century Gothic" panose="020F0302020204030204"/>
                <a:ea typeface="+mn-ea"/>
                <a:cs typeface="+mn-cs"/>
              </a:rPr>
              <a:t>ce</a:t>
            </a: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 for both meanings!</a:t>
            </a:r>
          </a:p>
        </p:txBody>
      </p:sp>
      <p:sp>
        <p:nvSpPr>
          <p:cNvPr id="53" name="TextBox 52">
            <a:extLst>
              <a:ext uri="{FF2B5EF4-FFF2-40B4-BE49-F238E27FC236}">
                <a16:creationId xmlns:a16="http://schemas.microsoft.com/office/drawing/2014/main" id="{896B330F-DBE5-5A49-887E-E72C87EB22CA}"/>
              </a:ext>
            </a:extLst>
          </p:cNvPr>
          <p:cNvSpPr txBox="1"/>
          <p:nvPr/>
        </p:nvSpPr>
        <p:spPr>
          <a:xfrm>
            <a:off x="3512861" y="1765328"/>
            <a:ext cx="2923343" cy="1089660"/>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F0302020204030204"/>
                <a:ea typeface="+mn-ea"/>
                <a:cs typeface="+mn-cs"/>
              </a:rPr>
              <a:t>Remember: adjectives must agree with the relevant noun in number and gender!</a:t>
            </a:r>
          </a:p>
        </p:txBody>
      </p:sp>
      <p:sp>
        <p:nvSpPr>
          <p:cNvPr id="50" name="TextBox 49">
            <a:extLst>
              <a:ext uri="{FF2B5EF4-FFF2-40B4-BE49-F238E27FC236}">
                <a16:creationId xmlns:a16="http://schemas.microsoft.com/office/drawing/2014/main" id="{C21E7D2F-18EA-466E-8B39-423D64C04E50}"/>
              </a:ext>
            </a:extLst>
          </p:cNvPr>
          <p:cNvSpPr txBox="1"/>
          <p:nvPr/>
        </p:nvSpPr>
        <p:spPr>
          <a:xfrm>
            <a:off x="256986" y="3151727"/>
            <a:ext cx="471754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entury Gothic" panose="020F0302020204030204"/>
                <a:ea typeface="+mn-ea"/>
                <a:cs typeface="+mn-cs"/>
              </a:rPr>
              <a:t>Interrogative:		Démonstrative: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entury Gothic" panose="020F0302020204030204"/>
                <a:ea typeface="+mn-ea"/>
                <a:cs typeface="+mn-cs"/>
              </a:rPr>
              <a:t>Quel produit ?		Ce produit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entury Gothic" panose="020F0302020204030204"/>
                <a:ea typeface="+mn-ea"/>
                <a:cs typeface="+mn-cs"/>
              </a:rPr>
              <a:t>Quel événement ?	Cet événement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entury Gothic" panose="020F0302020204030204"/>
                <a:ea typeface="+mn-ea"/>
                <a:cs typeface="+mn-cs"/>
              </a:rPr>
              <a:t>Quelle ville ?		Cette ville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entury Gothic" panose="020F0302020204030204"/>
                <a:ea typeface="+mn-ea"/>
                <a:cs typeface="+mn-cs"/>
              </a:rPr>
              <a:t>Quels vêtements ?		Ces vêtements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entury Gothic" panose="020F0302020204030204"/>
                <a:ea typeface="+mn-ea"/>
                <a:cs typeface="+mn-cs"/>
              </a:rPr>
              <a:t>Quelles affaires ?		Ces affaires !</a:t>
            </a:r>
          </a:p>
        </p:txBody>
      </p:sp>
      <p:sp>
        <p:nvSpPr>
          <p:cNvPr id="11" name="Rectangle 10">
            <a:extLst>
              <a:ext uri="{FF2B5EF4-FFF2-40B4-BE49-F238E27FC236}">
                <a16:creationId xmlns:a16="http://schemas.microsoft.com/office/drawing/2014/main" id="{11CC3DBC-B842-411B-BB60-E8ACDCCD9E2E}"/>
              </a:ext>
            </a:extLst>
          </p:cNvPr>
          <p:cNvSpPr/>
          <p:nvPr/>
        </p:nvSpPr>
        <p:spPr>
          <a:xfrm>
            <a:off x="5001171" y="317137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Vocabulaire</a:t>
            </a:r>
          </a:p>
        </p:txBody>
      </p:sp>
      <p:sp>
        <p:nvSpPr>
          <p:cNvPr id="19" name="Rounded Rectangle 25">
            <a:extLst>
              <a:ext uri="{FF2B5EF4-FFF2-40B4-BE49-F238E27FC236}">
                <a16:creationId xmlns:a16="http://schemas.microsoft.com/office/drawing/2014/main" id="{93FD1C16-9AE3-629B-4A86-FE913C3319DC}"/>
              </a:ext>
            </a:extLst>
          </p:cNvPr>
          <p:cNvSpPr/>
          <p:nvPr/>
        </p:nvSpPr>
        <p:spPr>
          <a:xfrm>
            <a:off x="2814095" y="4804643"/>
            <a:ext cx="2016224" cy="509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Y7 &amp; Y8 vocabulary 10/12</a:t>
            </a:r>
          </a:p>
        </p:txBody>
      </p:sp>
      <p:pic>
        <p:nvPicPr>
          <p:cNvPr id="3" name="Picture 2" descr="Qr code&#10;&#10;Description automatically generated">
            <a:extLst>
              <a:ext uri="{FF2B5EF4-FFF2-40B4-BE49-F238E27FC236}">
                <a16:creationId xmlns:a16="http://schemas.microsoft.com/office/drawing/2014/main" id="{E9E0D8E5-764F-430E-B74A-F5815D6AB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910" y="3821979"/>
            <a:ext cx="1086294" cy="1086294"/>
          </a:xfrm>
          <a:prstGeom prst="rect">
            <a:avLst/>
          </a:prstGeom>
        </p:spPr>
      </p:pic>
      <p:sp>
        <p:nvSpPr>
          <p:cNvPr id="15" name="Rectangle 14">
            <a:extLst>
              <a:ext uri="{FF2B5EF4-FFF2-40B4-BE49-F238E27FC236}">
                <a16:creationId xmlns:a16="http://schemas.microsoft.com/office/drawing/2014/main" id="{8963E731-30B4-4E1F-9D27-2BB8026A4906}"/>
              </a:ext>
              <a:ext uri="{C183D7F6-B498-43B3-948B-1728B52AA6E4}">
                <adec:decorative xmlns:adec="http://schemas.microsoft.com/office/drawing/2017/decorative" val="1"/>
              </a:ext>
            </a:extLst>
          </p:cNvPr>
          <p:cNvSpPr/>
          <p:nvPr/>
        </p:nvSpPr>
        <p:spPr>
          <a:xfrm>
            <a:off x="208210" y="5285537"/>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Title 3">
            <a:extLst>
              <a:ext uri="{FF2B5EF4-FFF2-40B4-BE49-F238E27FC236}">
                <a16:creationId xmlns:a16="http://schemas.microsoft.com/office/drawing/2014/main" id="{3A17D655-4031-416C-88FB-94239AB76C98}"/>
              </a:ext>
            </a:extLst>
          </p:cNvPr>
          <p:cNvSpPr txBox="1">
            <a:spLocks noGrp="1"/>
          </p:cNvSpPr>
          <p:nvPr>
            <p:ph type="title" idx="4294967295"/>
          </p:nvPr>
        </p:nvSpPr>
        <p:spPr>
          <a:xfrm>
            <a:off x="208210" y="5276448"/>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T3.1 </a:t>
            </a:r>
            <a:r>
              <a:rPr kumimoji="0" lang="en-GB" sz="2000" b="1" i="0" u="none" strike="noStrike" kern="0" cap="none" spc="0" normalizeH="0" baseline="0" noProof="0" dirty="0" err="1">
                <a:ln>
                  <a:noFill/>
                </a:ln>
                <a:solidFill>
                  <a:schemeClr val="bg1"/>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 5</a:t>
            </a:r>
            <a:endParaRPr kumimoji="0" lang="en-US" sz="2000" b="0" i="0" u="none" strike="noStrike" kern="0" cap="none" spc="0" normalizeH="0" baseline="0" noProof="0" dirty="0">
              <a:ln>
                <a:noFill/>
              </a:ln>
              <a:solidFill>
                <a:schemeClr val="bg1"/>
              </a:solidFill>
              <a:effectLst/>
              <a:uLnTx/>
              <a:uFillTx/>
              <a:latin typeface="+mj-lt"/>
              <a:ea typeface="+mj-ea"/>
              <a:cs typeface="+mj-cs"/>
            </a:endParaRPr>
          </a:p>
        </p:txBody>
      </p:sp>
      <p:sp>
        <p:nvSpPr>
          <p:cNvPr id="13" name="Rectangle 12">
            <a:extLst>
              <a:ext uri="{FF2B5EF4-FFF2-40B4-BE49-F238E27FC236}">
                <a16:creationId xmlns:a16="http://schemas.microsoft.com/office/drawing/2014/main" id="{1A5F58EB-35CD-4693-ACEF-6D2C68E2B13C}"/>
              </a:ext>
            </a:extLst>
          </p:cNvPr>
          <p:cNvSpPr/>
          <p:nvPr/>
        </p:nvSpPr>
        <p:spPr>
          <a:xfrm>
            <a:off x="5001171" y="529753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4" name="Title 20">
            <a:extLst>
              <a:ext uri="{FF2B5EF4-FFF2-40B4-BE49-F238E27FC236}">
                <a16:creationId xmlns:a16="http://schemas.microsoft.com/office/drawing/2014/main" id="{56581401-B363-4CC7-B3C6-0F3E6839D8C3}"/>
              </a:ext>
            </a:extLst>
          </p:cNvPr>
          <p:cNvSpPr txBox="1">
            <a:spLocks/>
          </p:cNvSpPr>
          <p:nvPr/>
        </p:nvSpPr>
        <p:spPr bwMode="auto">
          <a:xfrm>
            <a:off x="153650" y="5823190"/>
            <a:ext cx="2886669" cy="38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GB" sz="1800" b="1" dirty="0">
                <a:solidFill>
                  <a:schemeClr val="tx1"/>
                </a:solidFill>
                <a:latin typeface="Century Gothic" panose="020B0502020202020204" pitchFamily="34" charset="0"/>
              </a:rPr>
              <a:t>il </a:t>
            </a:r>
            <a:r>
              <a:rPr lang="en-GB" sz="1800" b="1" dirty="0" err="1">
                <a:solidFill>
                  <a:schemeClr val="tx1"/>
                </a:solidFill>
                <a:latin typeface="Century Gothic" panose="020B0502020202020204" pitchFamily="34" charset="0"/>
              </a:rPr>
              <a:t>est</a:t>
            </a:r>
            <a:r>
              <a:rPr lang="en-GB" sz="1800" b="1" dirty="0">
                <a:solidFill>
                  <a:schemeClr val="tx1"/>
                </a:solidFill>
                <a:latin typeface="Century Gothic" panose="020B0502020202020204" pitchFamily="34" charset="0"/>
              </a:rPr>
              <a:t> + adjective + de</a:t>
            </a:r>
            <a:endParaRPr lang="fr-FR" kern="0" dirty="0">
              <a:solidFill>
                <a:schemeClr val="tx1"/>
              </a:solidFill>
              <a:latin typeface="Century Gothic" panose="020B0502020202020204" pitchFamily="34" charset="0"/>
            </a:endParaRPr>
          </a:p>
        </p:txBody>
      </p:sp>
      <p:sp>
        <p:nvSpPr>
          <p:cNvPr id="17" name="TextBox 16">
            <a:extLst>
              <a:ext uri="{FF2B5EF4-FFF2-40B4-BE49-F238E27FC236}">
                <a16:creationId xmlns:a16="http://schemas.microsoft.com/office/drawing/2014/main" id="{83241F10-6861-43C1-BF3B-4B85288FC607}"/>
              </a:ext>
            </a:extLst>
          </p:cNvPr>
          <p:cNvSpPr txBox="1"/>
          <p:nvPr/>
        </p:nvSpPr>
        <p:spPr>
          <a:xfrm>
            <a:off x="165655" y="6318584"/>
            <a:ext cx="650370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In grammar, the word ‘</a:t>
            </a:r>
            <a:r>
              <a:rPr lang="en-US" sz="1600" b="1" dirty="0">
                <a:latin typeface="Century Gothic" panose="020B0502020202020204" pitchFamily="34" charset="0"/>
              </a:rPr>
              <a:t>impersonal</a:t>
            </a:r>
            <a:r>
              <a:rPr lang="en-US" sz="1600" dirty="0">
                <a:latin typeface="Century Gothic" panose="020B0502020202020204" pitchFamily="34" charset="0"/>
              </a:rPr>
              <a:t>’ does not mean ‘unfriendly!’ It means that a statement applies to </a:t>
            </a:r>
            <a:r>
              <a:rPr lang="en-US" sz="1600" b="1" dirty="0">
                <a:latin typeface="Century Gothic" panose="020B0502020202020204" pitchFamily="34" charset="0"/>
              </a:rPr>
              <a:t>everyone</a:t>
            </a:r>
            <a:r>
              <a:rPr lang="en-US" sz="1600" dirty="0">
                <a:latin typeface="Century Gothic" panose="020B0502020202020204" pitchFamily="34" charset="0"/>
              </a:rPr>
              <a:t>, rather than a specific person or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You already know how to use an </a:t>
            </a:r>
            <a:r>
              <a:rPr lang="en-US" sz="1600" b="1" dirty="0">
                <a:latin typeface="Century Gothic" panose="020B0502020202020204" pitchFamily="34" charset="0"/>
              </a:rPr>
              <a:t>impersonal pronoun</a:t>
            </a:r>
            <a:r>
              <a:rPr lang="en-US" sz="1600" dirty="0">
                <a:latin typeface="Century Gothic" panose="020B0502020202020204" pitchFamily="34" charset="0"/>
              </a:rPr>
              <a:t>, ‘</a:t>
            </a:r>
            <a:r>
              <a:rPr lang="en-US" sz="1600" b="1" dirty="0">
                <a:solidFill>
                  <a:srgbClr val="FF6600"/>
                </a:solidFill>
                <a:latin typeface="Century Gothic" panose="020B0502020202020204" pitchFamily="34" charset="0"/>
              </a:rPr>
              <a:t>on</a:t>
            </a:r>
            <a:r>
              <a:rPr lang="en-US" sz="1600" dirty="0">
                <a:latin typeface="Century Gothic" panose="020B0502020202020204" pitchFamily="34" charset="0"/>
              </a:rPr>
              <a:t>’, to talk about what </a:t>
            </a:r>
            <a:r>
              <a:rPr lang="en-US" sz="1600" b="1" dirty="0">
                <a:latin typeface="Century Gothic" panose="020B0502020202020204" pitchFamily="34" charset="0"/>
              </a:rPr>
              <a:t>people in general </a:t>
            </a:r>
            <a:r>
              <a:rPr lang="en-US" sz="1600" dirty="0">
                <a:latin typeface="Century Gothic" panose="020B0502020202020204" pitchFamily="34" charset="0"/>
              </a:rPr>
              <a:t>do. It is followed by a verb in </a:t>
            </a:r>
            <a:r>
              <a:rPr lang="en-US" sz="1600" b="1" dirty="0">
                <a:latin typeface="Century Gothic" panose="020B0502020202020204" pitchFamily="34" charset="0"/>
              </a:rPr>
              <a:t>short form</a:t>
            </a:r>
            <a:r>
              <a:rPr lang="en-US" sz="1600"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Century Gothic" panose="020B0502020202020204" pitchFamily="34" charset="0"/>
            </a:endParaRPr>
          </a:p>
          <a:p>
            <a:pPr lvl="0"/>
            <a:r>
              <a:rPr lang="fr-FR" sz="1600" b="1" i="1" dirty="0">
                <a:solidFill>
                  <a:srgbClr val="FF6600"/>
                </a:solidFill>
                <a:latin typeface="Century Gothic" panose="020B0502020202020204" pitchFamily="34" charset="0"/>
              </a:rPr>
              <a:t>On</a:t>
            </a:r>
            <a:r>
              <a:rPr lang="fr-FR" sz="1600" i="1" dirty="0">
                <a:latin typeface="Century Gothic" panose="020B0502020202020204" pitchFamily="34" charset="0"/>
              </a:rPr>
              <a:t> port</a:t>
            </a:r>
            <a:r>
              <a:rPr lang="fr-FR" sz="1600" b="1" i="1" dirty="0">
                <a:solidFill>
                  <a:srgbClr val="FF6600"/>
                </a:solidFill>
                <a:latin typeface="Century Gothic" panose="020B0502020202020204" pitchFamily="34" charset="0"/>
              </a:rPr>
              <a:t>e</a:t>
            </a:r>
            <a:r>
              <a:rPr lang="fr-FR" sz="1600" i="1" dirty="0">
                <a:solidFill>
                  <a:srgbClr val="FF6600"/>
                </a:solidFill>
                <a:latin typeface="Century Gothic" panose="020B0502020202020204" pitchFamily="34" charset="0"/>
              </a:rPr>
              <a:t> </a:t>
            </a:r>
            <a:r>
              <a:rPr lang="fr-FR" sz="1600" i="1" dirty="0">
                <a:latin typeface="Century Gothic" panose="020B0502020202020204" pitchFamily="34" charset="0"/>
              </a:rPr>
              <a:t>des masques ici.	</a:t>
            </a:r>
            <a:r>
              <a:rPr lang="en-US" sz="1600" i="1" dirty="0">
                <a:latin typeface="Century Gothic" panose="020B0502020202020204" pitchFamily="34" charset="0"/>
              </a:rPr>
              <a:t>		</a:t>
            </a:r>
            <a:r>
              <a:rPr lang="en-US" sz="1600" b="1" dirty="0">
                <a:solidFill>
                  <a:srgbClr val="FF6600"/>
                </a:solidFill>
                <a:latin typeface="Century Gothic" panose="020B0502020202020204" pitchFamily="34" charset="0"/>
              </a:rPr>
              <a:t>People</a:t>
            </a:r>
            <a:r>
              <a:rPr lang="en-US" sz="1600" dirty="0">
                <a:latin typeface="Century Gothic" panose="020B0502020202020204" pitchFamily="34" charset="0"/>
              </a:rPr>
              <a:t> </a:t>
            </a:r>
            <a:r>
              <a:rPr lang="en-US" sz="1600" b="1" dirty="0">
                <a:latin typeface="Century Gothic" panose="020B0502020202020204" pitchFamily="34" charset="0"/>
              </a:rPr>
              <a:t>wear</a:t>
            </a:r>
            <a:r>
              <a:rPr lang="en-US" sz="1600" dirty="0">
                <a:latin typeface="Century Gothic" panose="020B0502020202020204" pitchFamily="34" charset="0"/>
              </a:rPr>
              <a:t> masks </a:t>
            </a:r>
            <a:r>
              <a:rPr lang="en-US" sz="1600" i="1" dirty="0">
                <a:latin typeface="Century Gothic" panose="020B0502020202020204" pitchFamily="34" charset="0"/>
              </a:rPr>
              <a:t>here.</a:t>
            </a:r>
          </a:p>
        </p:txBody>
      </p:sp>
      <p:sp>
        <p:nvSpPr>
          <p:cNvPr id="48" name="Slide Number Placeholder 1">
            <a:extLst>
              <a:ext uri="{FF2B5EF4-FFF2-40B4-BE49-F238E27FC236}">
                <a16:creationId xmlns:a16="http://schemas.microsoft.com/office/drawing/2014/main" id="{05106A10-842C-8442-8F6D-7C02FE21D2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72</a:t>
            </a:r>
          </a:p>
        </p:txBody>
      </p:sp>
    </p:spTree>
    <p:extLst>
      <p:ext uri="{BB962C8B-B14F-4D97-AF65-F5344CB8AC3E}">
        <p14:creationId xmlns:p14="http://schemas.microsoft.com/office/powerpoint/2010/main" val="2096294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D60775-30E7-6045-9BCA-3146130C2F54}"/>
              </a:ext>
              <a:ext uri="{C183D7F6-B498-43B3-948B-1728B52AA6E4}">
                <adec:decorative xmlns:adec="http://schemas.microsoft.com/office/drawing/2017/decorative" val="1"/>
              </a:ext>
            </a:extLst>
          </p:cNvPr>
          <p:cNvSpPr/>
          <p:nvPr/>
        </p:nvSpPr>
        <p:spPr>
          <a:xfrm>
            <a:off x="173313" y="151944"/>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 name="Title 3">
            <a:extLst>
              <a:ext uri="{FF2B5EF4-FFF2-40B4-BE49-F238E27FC236}">
                <a16:creationId xmlns:a16="http://schemas.microsoft.com/office/drawing/2014/main" id="{7528DD05-D513-274F-89C9-528C08ED74C7}"/>
              </a:ext>
            </a:extLst>
          </p:cNvPr>
          <p:cNvSpPr txBox="1">
            <a:spLocks noGrp="1"/>
          </p:cNvSpPr>
          <p:nvPr>
            <p:ph type="title" idx="4294967295"/>
          </p:nvPr>
        </p:nvSpPr>
        <p:spPr>
          <a:xfrm>
            <a:off x="173313" y="142855"/>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T3.1 </a:t>
            </a:r>
            <a:r>
              <a:rPr kumimoji="0" lang="en-GB" sz="2000" b="1" i="0" u="none" strike="noStrike" kern="0" cap="none" spc="0" normalizeH="0" baseline="0" noProof="0" dirty="0" err="1">
                <a:ln>
                  <a:noFill/>
                </a:ln>
                <a:solidFill>
                  <a:schemeClr val="bg1"/>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 5</a:t>
            </a:r>
            <a:endParaRPr kumimoji="0" lang="en-US" sz="2000" b="0" i="0" u="none" strike="noStrike" kern="0" cap="none" spc="0" normalizeH="0" baseline="0" noProof="0" dirty="0">
              <a:ln>
                <a:noFill/>
              </a:ln>
              <a:solidFill>
                <a:schemeClr val="bg1"/>
              </a:solidFill>
              <a:effectLst/>
              <a:uLnTx/>
              <a:uFillTx/>
              <a:latin typeface="+mj-lt"/>
              <a:ea typeface="+mj-ea"/>
              <a:cs typeface="+mj-cs"/>
            </a:endParaRPr>
          </a:p>
        </p:txBody>
      </p:sp>
      <p:sp>
        <p:nvSpPr>
          <p:cNvPr id="5" name="Rectangle 4">
            <a:extLst>
              <a:ext uri="{FF2B5EF4-FFF2-40B4-BE49-F238E27FC236}">
                <a16:creationId xmlns:a16="http://schemas.microsoft.com/office/drawing/2014/main" id="{2EC119BC-B571-B749-8E94-D3147D525AAB}"/>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89D2015A-9F26-4447-B95A-02D51F76F974}"/>
              </a:ext>
            </a:extLst>
          </p:cNvPr>
          <p:cNvSpPr txBox="1"/>
          <p:nvPr/>
        </p:nvSpPr>
        <p:spPr>
          <a:xfrm>
            <a:off x="128714" y="679608"/>
            <a:ext cx="6489360" cy="738664"/>
          </a:xfrm>
          <a:prstGeom prst="rect">
            <a:avLst/>
          </a:prstGeom>
          <a:noFill/>
        </p:spPr>
        <p:txBody>
          <a:bodyPr wrap="square" rtlCol="0">
            <a:spAutoFit/>
          </a:bodyPr>
          <a:lstStyle/>
          <a:p>
            <a:pPr lvl="0"/>
            <a:endParaRPr lang="en-US" sz="1000" dirty="0">
              <a:latin typeface="Century Gothic" panose="020F0302020204030204"/>
            </a:endParaRPr>
          </a:p>
          <a:p>
            <a:pPr lvl="0"/>
            <a:r>
              <a:rPr lang="en-US" sz="1600" dirty="0">
                <a:latin typeface="Century Gothic" panose="020F0302020204030204"/>
              </a:rPr>
              <a:t>Another way to talk about how things are for people in general is to use an </a:t>
            </a:r>
            <a:r>
              <a:rPr lang="en-US" sz="1600" b="1" dirty="0">
                <a:latin typeface="Century Gothic" panose="020F0302020204030204"/>
              </a:rPr>
              <a:t>impersonal expression</a:t>
            </a:r>
            <a:r>
              <a:rPr lang="en-US" sz="1600" dirty="0">
                <a:latin typeface="Century Gothic" panose="020F0302020204030204"/>
              </a:rPr>
              <a:t> with </a:t>
            </a:r>
            <a:r>
              <a:rPr lang="fr-FR" sz="1600" b="1" dirty="0">
                <a:solidFill>
                  <a:srgbClr val="FF6600"/>
                </a:solidFill>
                <a:latin typeface="Century Gothic" panose="020F0302020204030204"/>
              </a:rPr>
              <a:t>il est </a:t>
            </a:r>
            <a:r>
              <a:rPr lang="en-US" sz="1600" b="1" dirty="0">
                <a:latin typeface="Century Gothic" panose="020F0302020204030204"/>
              </a:rPr>
              <a:t>+</a:t>
            </a:r>
            <a:r>
              <a:rPr lang="en-US" sz="1600" dirty="0">
                <a:latin typeface="Century Gothic" panose="020F0302020204030204"/>
              </a:rPr>
              <a:t> </a:t>
            </a:r>
            <a:r>
              <a:rPr lang="en-US" sz="1600" b="1" dirty="0">
                <a:solidFill>
                  <a:srgbClr val="FF6600"/>
                </a:solidFill>
                <a:latin typeface="Century Gothic" panose="020F0302020204030204"/>
              </a:rPr>
              <a:t>adjective </a:t>
            </a:r>
            <a:r>
              <a:rPr lang="en-US" sz="1600" b="1" dirty="0">
                <a:latin typeface="Century Gothic" panose="020F0302020204030204"/>
              </a:rPr>
              <a:t>+</a:t>
            </a:r>
            <a:r>
              <a:rPr lang="en-US" sz="1600" dirty="0">
                <a:latin typeface="Century Gothic" panose="020F0302020204030204"/>
              </a:rPr>
              <a:t> </a:t>
            </a:r>
            <a:r>
              <a:rPr lang="en-US" sz="1600" b="1" dirty="0">
                <a:solidFill>
                  <a:srgbClr val="FF6600"/>
                </a:solidFill>
                <a:latin typeface="Century Gothic" panose="020F0302020204030204"/>
              </a:rPr>
              <a:t>de</a:t>
            </a:r>
            <a:r>
              <a:rPr lang="en-US" sz="1600" dirty="0">
                <a:latin typeface="Century Gothic" panose="020F0302020204030204"/>
              </a:rPr>
              <a:t>:</a:t>
            </a:r>
          </a:p>
        </p:txBody>
      </p:sp>
      <p:sp>
        <p:nvSpPr>
          <p:cNvPr id="9" name="Rounded Rectangular Callout 8">
            <a:extLst>
              <a:ext uri="{FF2B5EF4-FFF2-40B4-BE49-F238E27FC236}">
                <a16:creationId xmlns:a16="http://schemas.microsoft.com/office/drawing/2014/main" id="{7F99A705-FE0A-474A-8B13-1D2877453320}"/>
              </a:ext>
            </a:extLst>
          </p:cNvPr>
          <p:cNvSpPr/>
          <p:nvPr/>
        </p:nvSpPr>
        <p:spPr>
          <a:xfrm>
            <a:off x="128714" y="1483232"/>
            <a:ext cx="6465257" cy="732018"/>
          </a:xfrm>
          <a:prstGeom prst="wedgeRoundRectCallout">
            <a:avLst>
              <a:gd name="adj1" fmla="val -21413"/>
              <a:gd name="adj2" fmla="val 4934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latin typeface="Century Gothic" panose="020B0502020202020204" pitchFamily="34" charset="0"/>
              </a:rPr>
              <a:t>In </a:t>
            </a:r>
            <a:r>
              <a:rPr lang="en-GB" sz="1600" b="1" dirty="0">
                <a:solidFill>
                  <a:schemeClr val="tx1"/>
                </a:solidFill>
                <a:latin typeface="Century Gothic" panose="020B0502020202020204" pitchFamily="34" charset="0"/>
              </a:rPr>
              <a:t>impersonal phrases with </a:t>
            </a:r>
            <a:r>
              <a:rPr lang="en-GB" sz="1600" b="1" i="1" dirty="0" err="1">
                <a:solidFill>
                  <a:schemeClr val="tx1"/>
                </a:solidFill>
                <a:latin typeface="Century Gothic" panose="020B0502020202020204" pitchFamily="34" charset="0"/>
              </a:rPr>
              <a:t>il</a:t>
            </a:r>
            <a:r>
              <a:rPr lang="en-GB" sz="1600" b="1" i="1" dirty="0">
                <a:solidFill>
                  <a:schemeClr val="tx1"/>
                </a:solidFill>
                <a:latin typeface="Century Gothic" panose="020B0502020202020204" pitchFamily="34" charset="0"/>
              </a:rPr>
              <a:t> </a:t>
            </a:r>
            <a:r>
              <a:rPr lang="en-GB" sz="1600" b="1" i="1" dirty="0" err="1">
                <a:solidFill>
                  <a:schemeClr val="tx1"/>
                </a:solidFill>
                <a:latin typeface="Century Gothic" panose="020B0502020202020204" pitchFamily="34" charset="0"/>
              </a:rPr>
              <a:t>est</a:t>
            </a:r>
            <a:r>
              <a:rPr lang="en-GB" sz="1600" b="1" i="1"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 adjective + </a:t>
            </a:r>
            <a:r>
              <a:rPr lang="en-GB" sz="1600" b="1" i="1" dirty="0">
                <a:solidFill>
                  <a:schemeClr val="tx1"/>
                </a:solidFill>
                <a:latin typeface="Century Gothic" panose="020B0502020202020204" pitchFamily="34" charset="0"/>
              </a:rPr>
              <a:t>de</a:t>
            </a:r>
            <a:r>
              <a:rPr lang="en-GB" sz="1600" dirty="0">
                <a:solidFill>
                  <a:schemeClr val="tx1"/>
                </a:solidFill>
                <a:latin typeface="Century Gothic" panose="020B0502020202020204" pitchFamily="34" charset="0"/>
              </a:rPr>
              <a:t>, ‘</a:t>
            </a:r>
            <a:r>
              <a:rPr lang="fr-FR" sz="1600" dirty="0">
                <a:solidFill>
                  <a:schemeClr val="tx1"/>
                </a:solidFill>
                <a:latin typeface="Century Gothic" panose="020B0502020202020204" pitchFamily="34" charset="0"/>
              </a:rPr>
              <a:t>il</a:t>
            </a:r>
            <a:r>
              <a:rPr lang="en-GB" sz="1600" dirty="0">
                <a:solidFill>
                  <a:schemeClr val="tx1"/>
                </a:solidFill>
                <a:latin typeface="Century Gothic" panose="020B0502020202020204" pitchFamily="34" charset="0"/>
              </a:rPr>
              <a:t>’ normally means ‘it’ (and </a:t>
            </a:r>
            <a:r>
              <a:rPr lang="en-GB" sz="1600" b="1" dirty="0">
                <a:solidFill>
                  <a:schemeClr val="tx1"/>
                </a:solidFill>
                <a:latin typeface="Century Gothic" panose="020B0502020202020204" pitchFamily="34" charset="0"/>
              </a:rPr>
              <a:t>never</a:t>
            </a:r>
            <a:r>
              <a:rPr lang="en-GB" sz="1600" dirty="0">
                <a:solidFill>
                  <a:schemeClr val="tx1"/>
                </a:solidFill>
                <a:latin typeface="Century Gothic" panose="020B0502020202020204" pitchFamily="34" charset="0"/>
              </a:rPr>
              <a:t> means ‘he’).</a:t>
            </a:r>
            <a:endParaRPr lang="en-GB" sz="1600" b="1" dirty="0">
              <a:solidFill>
                <a:schemeClr val="tx1"/>
              </a:solidFill>
              <a:latin typeface="Century Gothic" panose="020B0502020202020204" pitchFamily="34" charset="0"/>
            </a:endParaRPr>
          </a:p>
        </p:txBody>
      </p:sp>
      <p:sp>
        <p:nvSpPr>
          <p:cNvPr id="15" name="TextBox 14">
            <a:extLst>
              <a:ext uri="{FF2B5EF4-FFF2-40B4-BE49-F238E27FC236}">
                <a16:creationId xmlns:a16="http://schemas.microsoft.com/office/drawing/2014/main" id="{1F84B2C8-7A0D-3F7D-3DF4-3896FBDF3E07}"/>
              </a:ext>
            </a:extLst>
          </p:cNvPr>
          <p:cNvSpPr txBox="1"/>
          <p:nvPr/>
        </p:nvSpPr>
        <p:spPr>
          <a:xfrm>
            <a:off x="128714" y="2453662"/>
            <a:ext cx="6453833" cy="584775"/>
          </a:xfrm>
          <a:prstGeom prst="rect">
            <a:avLst/>
          </a:prstGeom>
          <a:noFill/>
        </p:spPr>
        <p:txBody>
          <a:bodyPr wrap="square">
            <a:spAutoFit/>
          </a:bodyPr>
          <a:lstStyle/>
          <a:p>
            <a:r>
              <a:rPr lang="fr-FR" sz="1600" b="1" i="1" dirty="0">
                <a:solidFill>
                  <a:srgbClr val="FF6600"/>
                </a:solidFill>
                <a:latin typeface="Century Gothic" panose="020B0502020202020204" pitchFamily="34" charset="0"/>
              </a:rPr>
              <a:t>Il est</a:t>
            </a:r>
            <a:r>
              <a:rPr lang="fr-FR" sz="1600" i="1" dirty="0">
                <a:solidFill>
                  <a:srgbClr val="FF6600"/>
                </a:solidFill>
                <a:latin typeface="Century Gothic" panose="020B0502020202020204" pitchFamily="34" charset="0"/>
              </a:rPr>
              <a:t> </a:t>
            </a:r>
            <a:r>
              <a:rPr lang="fr-FR" sz="1600" b="1" i="1" dirty="0">
                <a:solidFill>
                  <a:srgbClr val="FF6600"/>
                </a:solidFill>
                <a:latin typeface="Century Gothic" panose="020B0502020202020204" pitchFamily="34" charset="0"/>
              </a:rPr>
              <a:t>nécessaire de</a:t>
            </a:r>
            <a:r>
              <a:rPr lang="fr-FR" sz="1600" i="1" dirty="0">
                <a:solidFill>
                  <a:srgbClr val="FF6600"/>
                </a:solidFill>
                <a:latin typeface="Century Gothic" panose="020B0502020202020204" pitchFamily="34" charset="0"/>
              </a:rPr>
              <a:t> </a:t>
            </a:r>
            <a:r>
              <a:rPr lang="fr-FR" sz="1600" i="1" dirty="0">
                <a:latin typeface="Century Gothic" panose="020B0502020202020204" pitchFamily="34" charset="0"/>
              </a:rPr>
              <a:t>port</a:t>
            </a:r>
            <a:r>
              <a:rPr lang="fr-FR" sz="1600" b="1" i="1" dirty="0">
                <a:latin typeface="Century Gothic" panose="020B0502020202020204" pitchFamily="34" charset="0"/>
              </a:rPr>
              <a:t>er</a:t>
            </a:r>
            <a:r>
              <a:rPr lang="fr-FR" sz="1600" i="1" dirty="0">
                <a:latin typeface="Century Gothic" panose="020B0502020202020204" pitchFamily="34" charset="0"/>
              </a:rPr>
              <a:t> des masques ici</a:t>
            </a:r>
            <a:r>
              <a:rPr lang="en-US" sz="1600" i="1" dirty="0">
                <a:latin typeface="Century Gothic" panose="020B0502020202020204" pitchFamily="34" charset="0"/>
              </a:rPr>
              <a:t>.</a:t>
            </a:r>
            <a:r>
              <a:rPr lang="en-US" sz="1600" dirty="0">
                <a:latin typeface="Century Gothic" panose="020B0502020202020204" pitchFamily="34" charset="0"/>
              </a:rPr>
              <a:t>	</a:t>
            </a:r>
            <a:r>
              <a:rPr lang="en-US" sz="1600" b="1" dirty="0">
                <a:solidFill>
                  <a:srgbClr val="FF6600"/>
                </a:solidFill>
                <a:latin typeface="Century Gothic" panose="020B0502020202020204" pitchFamily="34" charset="0"/>
              </a:rPr>
              <a:t>It is necessary to </a:t>
            </a:r>
            <a:r>
              <a:rPr lang="en-US" sz="1600" b="1" dirty="0">
                <a:latin typeface="Century Gothic" panose="020B0502020202020204" pitchFamily="34" charset="0"/>
              </a:rPr>
              <a:t>wear </a:t>
            </a:r>
            <a:r>
              <a:rPr lang="en-US" sz="1600" dirty="0">
                <a:latin typeface="Century Gothic" panose="020B0502020202020204" pitchFamily="34" charset="0"/>
              </a:rPr>
              <a:t>masks here.</a:t>
            </a:r>
          </a:p>
        </p:txBody>
      </p:sp>
      <p:sp>
        <p:nvSpPr>
          <p:cNvPr id="8" name="Rounded Rectangular Callout 7">
            <a:extLst>
              <a:ext uri="{FF2B5EF4-FFF2-40B4-BE49-F238E27FC236}">
                <a16:creationId xmlns:a16="http://schemas.microsoft.com/office/drawing/2014/main" id="{33F080B0-BCA5-F242-ADE0-C0977D4626B6}"/>
              </a:ext>
            </a:extLst>
          </p:cNvPr>
          <p:cNvSpPr/>
          <p:nvPr/>
        </p:nvSpPr>
        <p:spPr>
          <a:xfrm>
            <a:off x="173313" y="3164060"/>
            <a:ext cx="6453832" cy="732018"/>
          </a:xfrm>
          <a:prstGeom prst="wedgeRoundRectCallout">
            <a:avLst>
              <a:gd name="adj1" fmla="val -21074"/>
              <a:gd name="adj2" fmla="val 4806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dirty="0">
                <a:solidFill>
                  <a:schemeClr val="tx1"/>
                </a:solidFill>
                <a:latin typeface="Century Gothic" panose="020B0502020202020204" pitchFamily="34" charset="0"/>
              </a:rPr>
              <a:t>Adjectives in </a:t>
            </a:r>
            <a:r>
              <a:rPr lang="en-GB" sz="1600" b="1" dirty="0">
                <a:solidFill>
                  <a:schemeClr val="tx1"/>
                </a:solidFill>
                <a:latin typeface="Century Gothic" panose="020B0502020202020204" pitchFamily="34" charset="0"/>
              </a:rPr>
              <a:t>impersonal phrases </a:t>
            </a:r>
            <a:r>
              <a:rPr lang="en-GB" sz="1600" dirty="0">
                <a:solidFill>
                  <a:schemeClr val="tx1"/>
                </a:solidFill>
                <a:latin typeface="Century Gothic" panose="020B0502020202020204" pitchFamily="34" charset="0"/>
              </a:rPr>
              <a:t>are </a:t>
            </a:r>
            <a:r>
              <a:rPr lang="en-GB" sz="1600" b="1" dirty="0">
                <a:solidFill>
                  <a:schemeClr val="tx1"/>
                </a:solidFill>
                <a:latin typeface="Century Gothic" panose="020B0502020202020204" pitchFamily="34" charset="0"/>
              </a:rPr>
              <a:t>always</a:t>
            </a:r>
            <a:r>
              <a:rPr lang="en-GB" sz="1600" dirty="0">
                <a:solidFill>
                  <a:schemeClr val="tx1"/>
                </a:solidFill>
                <a:latin typeface="Century Gothic" panose="020B0502020202020204" pitchFamily="34" charset="0"/>
              </a:rPr>
              <a:t> in the </a:t>
            </a:r>
            <a:r>
              <a:rPr lang="en-GB" sz="1600" b="1" dirty="0">
                <a:solidFill>
                  <a:schemeClr val="tx1"/>
                </a:solidFill>
                <a:latin typeface="Century Gothic" panose="020B0502020202020204" pitchFamily="34" charset="0"/>
              </a:rPr>
              <a:t>masculine </a:t>
            </a:r>
            <a:r>
              <a:rPr lang="en-GB" sz="1600" dirty="0">
                <a:solidFill>
                  <a:schemeClr val="tx1"/>
                </a:solidFill>
                <a:latin typeface="Century Gothic" panose="020B0502020202020204" pitchFamily="34" charset="0"/>
              </a:rPr>
              <a:t>form.</a:t>
            </a:r>
            <a:endParaRPr lang="en-GB" sz="1600" b="1" dirty="0">
              <a:solidFill>
                <a:schemeClr val="tx1"/>
              </a:solidFill>
              <a:latin typeface="Century Gothic" panose="020B0502020202020204" pitchFamily="34" charset="0"/>
            </a:endParaRPr>
          </a:p>
        </p:txBody>
      </p:sp>
      <p:sp>
        <p:nvSpPr>
          <p:cNvPr id="21" name="TextBox 20">
            <a:extLst>
              <a:ext uri="{FF2B5EF4-FFF2-40B4-BE49-F238E27FC236}">
                <a16:creationId xmlns:a16="http://schemas.microsoft.com/office/drawing/2014/main" id="{632BCE00-3FD1-0FF4-46EE-FA9A81845B62}"/>
              </a:ext>
            </a:extLst>
          </p:cNvPr>
          <p:cNvSpPr txBox="1"/>
          <p:nvPr/>
        </p:nvSpPr>
        <p:spPr>
          <a:xfrm>
            <a:off x="119112" y="4002341"/>
            <a:ext cx="6619775" cy="584775"/>
          </a:xfrm>
          <a:prstGeom prst="rect">
            <a:avLst/>
          </a:prstGeom>
          <a:noFill/>
        </p:spPr>
        <p:txBody>
          <a:bodyPr wrap="square">
            <a:spAutoFit/>
          </a:bodyPr>
          <a:lstStyle/>
          <a:p>
            <a:r>
              <a:rPr lang="en-US" sz="1600" dirty="0">
                <a:latin typeface="Century Gothic" panose="020F0302020204030204"/>
              </a:rPr>
              <a:t>Like </a:t>
            </a:r>
            <a:r>
              <a:rPr lang="en-US" sz="1600" b="1" dirty="0">
                <a:latin typeface="Century Gothic" panose="020F0302020204030204"/>
              </a:rPr>
              <a:t>verbs with de</a:t>
            </a:r>
            <a:r>
              <a:rPr lang="en-US" sz="1600" dirty="0">
                <a:latin typeface="Century Gothic" panose="020F0302020204030204"/>
              </a:rPr>
              <a:t>, </a:t>
            </a:r>
            <a:r>
              <a:rPr lang="en-US" sz="1600" b="1" dirty="0">
                <a:latin typeface="Century Gothic" panose="020F0302020204030204"/>
              </a:rPr>
              <a:t>impersonal expressions with de </a:t>
            </a:r>
            <a:r>
              <a:rPr lang="en-US" sz="1600" dirty="0">
                <a:latin typeface="Century Gothic" panose="020F0302020204030204"/>
              </a:rPr>
              <a:t>are followed by verbs in </a:t>
            </a:r>
            <a:r>
              <a:rPr lang="en-US" sz="1600" b="1" dirty="0">
                <a:latin typeface="Century Gothic" panose="020F0302020204030204"/>
              </a:rPr>
              <a:t>long form.</a:t>
            </a:r>
            <a:endParaRPr lang="en-US" sz="1600" dirty="0">
              <a:latin typeface="Century Gothic" panose="020F0302020204030204"/>
            </a:endParaRPr>
          </a:p>
        </p:txBody>
      </p:sp>
      <p:sp>
        <p:nvSpPr>
          <p:cNvPr id="16" name="Title 20">
            <a:extLst>
              <a:ext uri="{FF2B5EF4-FFF2-40B4-BE49-F238E27FC236}">
                <a16:creationId xmlns:a16="http://schemas.microsoft.com/office/drawing/2014/main" id="{A88B2366-B7DF-453C-ABAE-302FA3D20BE5}"/>
              </a:ext>
            </a:extLst>
          </p:cNvPr>
          <p:cNvSpPr txBox="1">
            <a:spLocks/>
          </p:cNvSpPr>
          <p:nvPr/>
        </p:nvSpPr>
        <p:spPr bwMode="auto">
          <a:xfrm>
            <a:off x="128714" y="4778444"/>
            <a:ext cx="2886669" cy="38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fr-FR" sz="1800" b="1" kern="0" dirty="0">
                <a:solidFill>
                  <a:schemeClr val="tx1"/>
                </a:solidFill>
                <a:latin typeface="Century Gothic" panose="020B0502020202020204" pitchFamily="34" charset="0"/>
              </a:rPr>
              <a:t>Word patterns</a:t>
            </a:r>
          </a:p>
        </p:txBody>
      </p:sp>
      <p:sp>
        <p:nvSpPr>
          <p:cNvPr id="17" name="TextBox 16">
            <a:extLst>
              <a:ext uri="{FF2B5EF4-FFF2-40B4-BE49-F238E27FC236}">
                <a16:creationId xmlns:a16="http://schemas.microsoft.com/office/drawing/2014/main" id="{AB808EC7-81A2-4A2D-AE62-9615BD4CD937}"/>
              </a:ext>
            </a:extLst>
          </p:cNvPr>
          <p:cNvSpPr txBox="1"/>
          <p:nvPr/>
        </p:nvSpPr>
        <p:spPr>
          <a:xfrm>
            <a:off x="128714" y="5211190"/>
            <a:ext cx="5928607" cy="584775"/>
          </a:xfrm>
          <a:prstGeom prst="rect">
            <a:avLst/>
          </a:prstGeom>
          <a:noFill/>
        </p:spPr>
        <p:txBody>
          <a:bodyPr wrap="square">
            <a:spAutoFit/>
          </a:bodyPr>
          <a:lstStyle/>
          <a:p>
            <a:r>
              <a:rPr lang="en-GB" sz="1600" dirty="0">
                <a:latin typeface="Century Gothic" panose="020B0502020202020204" pitchFamily="34" charset="0"/>
              </a:rPr>
              <a:t>Sometimes, changing a noun to an adjective this way is as simple as adding </a:t>
            </a:r>
            <a:r>
              <a:rPr lang="en-GB" sz="1600" dirty="0">
                <a:solidFill>
                  <a:srgbClr val="E87D1E"/>
                </a:solidFill>
                <a:latin typeface="Century Gothic" panose="020B0502020202020204" pitchFamily="34" charset="0"/>
              </a:rPr>
              <a:t>-al </a:t>
            </a:r>
            <a:r>
              <a:rPr lang="en-GB" sz="1600" dirty="0">
                <a:latin typeface="Century Gothic" panose="020B0502020202020204" pitchFamily="34" charset="0"/>
              </a:rPr>
              <a:t>to the end of the noun</a:t>
            </a:r>
          </a:p>
        </p:txBody>
      </p:sp>
      <p:sp>
        <p:nvSpPr>
          <p:cNvPr id="18" name="TextBox 17">
            <a:extLst>
              <a:ext uri="{FF2B5EF4-FFF2-40B4-BE49-F238E27FC236}">
                <a16:creationId xmlns:a16="http://schemas.microsoft.com/office/drawing/2014/main" id="{8594C988-3BE6-4413-8785-CE53FFFD38A0}"/>
              </a:ext>
            </a:extLst>
          </p:cNvPr>
          <p:cNvSpPr txBox="1"/>
          <p:nvPr/>
        </p:nvSpPr>
        <p:spPr>
          <a:xfrm>
            <a:off x="273070" y="5891455"/>
            <a:ext cx="3158052" cy="338554"/>
          </a:xfrm>
          <a:prstGeom prst="rect">
            <a:avLst/>
          </a:prstGeom>
          <a:noFill/>
          <a:ln w="28575">
            <a:solidFill>
              <a:schemeClr val="accent1">
                <a:lumMod val="50000"/>
              </a:schemeClr>
            </a:solidFill>
          </a:ln>
        </p:spPr>
        <p:txBody>
          <a:bodyPr wrap="square">
            <a:spAutoFit/>
          </a:bodyPr>
          <a:lstStyle/>
          <a:p>
            <a:pPr algn="ctr"/>
            <a:r>
              <a:rPr lang="en-GB" sz="1600" dirty="0">
                <a:latin typeface="Century Gothic" panose="020B0502020202020204" pitchFamily="34" charset="0"/>
              </a:rPr>
              <a:t>e.g. </a:t>
            </a:r>
            <a:r>
              <a:rPr lang="en-GB" sz="1600" i="1" dirty="0">
                <a:latin typeface="Century Gothic" panose="020B0502020202020204" pitchFamily="34" charset="0"/>
              </a:rPr>
              <a:t>la nation </a:t>
            </a:r>
            <a:r>
              <a:rPr lang="en-GB" sz="1600" dirty="0">
                <a:latin typeface="Century Gothic" panose="020B0502020202020204" pitchFamily="34" charset="0"/>
                <a:sym typeface="Wingdings" panose="05000000000000000000" pitchFamily="2" charset="2"/>
              </a:rPr>
              <a:t> </a:t>
            </a:r>
            <a:r>
              <a:rPr lang="en-GB" sz="1600" i="1" dirty="0">
                <a:solidFill>
                  <a:schemeClr val="accent5">
                    <a:lumMod val="50000"/>
                  </a:schemeClr>
                </a:solidFill>
                <a:latin typeface="Century Gothic" panose="020B0502020202020204" pitchFamily="34" charset="0"/>
                <a:sym typeface="Wingdings" panose="05000000000000000000" pitchFamily="2" charset="2"/>
              </a:rPr>
              <a:t>nation</a:t>
            </a:r>
            <a:r>
              <a:rPr lang="en-GB" sz="1600" i="1" dirty="0">
                <a:solidFill>
                  <a:srgbClr val="E87D1E"/>
                </a:solidFill>
                <a:latin typeface="Century Gothic" panose="020B0502020202020204" pitchFamily="34" charset="0"/>
                <a:sym typeface="Wingdings" panose="05000000000000000000" pitchFamily="2" charset="2"/>
              </a:rPr>
              <a:t>al</a:t>
            </a:r>
            <a:r>
              <a:rPr lang="en-GB" sz="1600" dirty="0">
                <a:latin typeface="Century Gothic" panose="020B0502020202020204" pitchFamily="34" charset="0"/>
                <a:sym typeface="Wingdings" panose="05000000000000000000" pitchFamily="2" charset="2"/>
              </a:rPr>
              <a:t>.</a:t>
            </a:r>
          </a:p>
        </p:txBody>
      </p:sp>
      <p:sp>
        <p:nvSpPr>
          <p:cNvPr id="22" name="TextBox 21">
            <a:extLst>
              <a:ext uri="{FF2B5EF4-FFF2-40B4-BE49-F238E27FC236}">
                <a16:creationId xmlns:a16="http://schemas.microsoft.com/office/drawing/2014/main" id="{875D3B70-CA1E-BBD9-8EC9-DE226A6D6241}"/>
              </a:ext>
            </a:extLst>
          </p:cNvPr>
          <p:cNvSpPr txBox="1"/>
          <p:nvPr/>
        </p:nvSpPr>
        <p:spPr>
          <a:xfrm>
            <a:off x="119112" y="6380886"/>
            <a:ext cx="5064888" cy="338554"/>
          </a:xfrm>
          <a:prstGeom prst="rect">
            <a:avLst/>
          </a:prstGeom>
          <a:noFill/>
        </p:spPr>
        <p:txBody>
          <a:bodyPr wrap="square">
            <a:spAutoFit/>
          </a:bodyPr>
          <a:lstStyle/>
          <a:p>
            <a:r>
              <a:rPr lang="en-GB" sz="1600" dirty="0">
                <a:latin typeface="Century Gothic" panose="020B0502020202020204" pitchFamily="34" charset="0"/>
                <a:sym typeface="Wingdings" panose="05000000000000000000" pitchFamily="2" charset="2"/>
              </a:rPr>
              <a:t>Sometimes, </a:t>
            </a:r>
            <a:r>
              <a:rPr lang="en-GB" sz="1600" dirty="0">
                <a:solidFill>
                  <a:srgbClr val="E87D1E"/>
                </a:solidFill>
                <a:latin typeface="Century Gothic" panose="020B0502020202020204" pitchFamily="34" charset="0"/>
              </a:rPr>
              <a:t>-al </a:t>
            </a:r>
            <a:r>
              <a:rPr lang="en-GB" sz="1600" dirty="0">
                <a:latin typeface="Century Gothic" panose="020B0502020202020204" pitchFamily="34" charset="0"/>
              </a:rPr>
              <a:t>replaces the final letter or letters</a:t>
            </a:r>
          </a:p>
        </p:txBody>
      </p:sp>
      <p:sp>
        <p:nvSpPr>
          <p:cNvPr id="19" name="TextBox 18">
            <a:extLst>
              <a:ext uri="{FF2B5EF4-FFF2-40B4-BE49-F238E27FC236}">
                <a16:creationId xmlns:a16="http://schemas.microsoft.com/office/drawing/2014/main" id="{8D1E9D57-A378-4042-AAF0-AD39E821A4B5}"/>
              </a:ext>
            </a:extLst>
          </p:cNvPr>
          <p:cNvSpPr txBox="1"/>
          <p:nvPr/>
        </p:nvSpPr>
        <p:spPr>
          <a:xfrm>
            <a:off x="273070" y="6904034"/>
            <a:ext cx="3158052" cy="584775"/>
          </a:xfrm>
          <a:prstGeom prst="rect">
            <a:avLst/>
          </a:prstGeom>
          <a:noFill/>
          <a:ln w="28575">
            <a:solidFill>
              <a:schemeClr val="accent1">
                <a:lumMod val="50000"/>
              </a:schemeClr>
            </a:solidFill>
          </a:ln>
        </p:spPr>
        <p:txBody>
          <a:bodyPr wrap="square">
            <a:spAutoFit/>
          </a:bodyPr>
          <a:lstStyle/>
          <a:p>
            <a:pPr algn="ctr"/>
            <a:r>
              <a:rPr lang="en-GB" sz="1600" dirty="0">
                <a:latin typeface="Century Gothic" panose="020B0502020202020204" pitchFamily="34" charset="0"/>
              </a:rPr>
              <a:t>e.g. </a:t>
            </a:r>
            <a:r>
              <a:rPr lang="en-GB" sz="1600" i="1" dirty="0">
                <a:latin typeface="Century Gothic" panose="020B0502020202020204" pitchFamily="34" charset="0"/>
              </a:rPr>
              <a:t>le centre </a:t>
            </a:r>
            <a:r>
              <a:rPr lang="en-GB" sz="1600" dirty="0">
                <a:latin typeface="Century Gothic" panose="020B0502020202020204" pitchFamily="34" charset="0"/>
                <a:sym typeface="Wingdings" panose="05000000000000000000" pitchFamily="2" charset="2"/>
              </a:rPr>
              <a:t> </a:t>
            </a:r>
            <a:r>
              <a:rPr lang="en-GB" sz="1600" i="1" dirty="0">
                <a:solidFill>
                  <a:schemeClr val="accent5">
                    <a:lumMod val="50000"/>
                  </a:schemeClr>
                </a:solidFill>
                <a:latin typeface="Century Gothic" panose="020B0502020202020204" pitchFamily="34" charset="0"/>
                <a:sym typeface="Wingdings" panose="05000000000000000000" pitchFamily="2" charset="2"/>
              </a:rPr>
              <a:t>centr</a:t>
            </a:r>
            <a:r>
              <a:rPr lang="en-GB" sz="1600" i="1" dirty="0">
                <a:solidFill>
                  <a:srgbClr val="FF6600"/>
                </a:solidFill>
                <a:latin typeface="Century Gothic" panose="020B0502020202020204" pitchFamily="34" charset="0"/>
                <a:sym typeface="Wingdings" panose="05000000000000000000" pitchFamily="2" charset="2"/>
              </a:rPr>
              <a:t>al</a:t>
            </a:r>
          </a:p>
          <a:p>
            <a:pPr algn="ctr"/>
            <a:r>
              <a:rPr lang="en-GB" sz="1600" i="1" dirty="0">
                <a:latin typeface="Century Gothic" panose="020B0502020202020204" pitchFamily="34" charset="0"/>
                <a:sym typeface="Wingdings" panose="05000000000000000000" pitchFamily="2" charset="2"/>
              </a:rPr>
              <a:t>la musique  </a:t>
            </a:r>
            <a:r>
              <a:rPr lang="en-GB" sz="1600" i="1" dirty="0">
                <a:solidFill>
                  <a:schemeClr val="accent5">
                    <a:lumMod val="50000"/>
                  </a:schemeClr>
                </a:solidFill>
                <a:latin typeface="Century Gothic" panose="020B0502020202020204" pitchFamily="34" charset="0"/>
                <a:sym typeface="Wingdings" panose="05000000000000000000" pitchFamily="2" charset="2"/>
              </a:rPr>
              <a:t>music</a:t>
            </a:r>
            <a:r>
              <a:rPr lang="en-GB" sz="1600" i="1" dirty="0">
                <a:solidFill>
                  <a:srgbClr val="FF6600"/>
                </a:solidFill>
                <a:latin typeface="Century Gothic" panose="020B0502020202020204" pitchFamily="34" charset="0"/>
                <a:sym typeface="Wingdings" panose="05000000000000000000" pitchFamily="2" charset="2"/>
              </a:rPr>
              <a:t>al</a:t>
            </a:r>
            <a:r>
              <a:rPr lang="en-GB" sz="1600" i="1" dirty="0">
                <a:latin typeface="Century Gothic" panose="020B0502020202020204" pitchFamily="34" charset="0"/>
                <a:sym typeface="Wingdings" panose="05000000000000000000" pitchFamily="2" charset="2"/>
              </a:rPr>
              <a:t>.</a:t>
            </a:r>
          </a:p>
        </p:txBody>
      </p:sp>
      <p:sp>
        <p:nvSpPr>
          <p:cNvPr id="23" name="TextBox 22">
            <a:extLst>
              <a:ext uri="{FF2B5EF4-FFF2-40B4-BE49-F238E27FC236}">
                <a16:creationId xmlns:a16="http://schemas.microsoft.com/office/drawing/2014/main" id="{01C0D498-45A8-75A3-654E-ED6DCBB17C17}"/>
              </a:ext>
            </a:extLst>
          </p:cNvPr>
          <p:cNvSpPr txBox="1"/>
          <p:nvPr/>
        </p:nvSpPr>
        <p:spPr>
          <a:xfrm>
            <a:off x="128714" y="7604861"/>
            <a:ext cx="5144703" cy="338554"/>
          </a:xfrm>
          <a:prstGeom prst="rect">
            <a:avLst/>
          </a:prstGeom>
          <a:noFill/>
        </p:spPr>
        <p:txBody>
          <a:bodyPr wrap="square">
            <a:spAutoFit/>
          </a:bodyPr>
          <a:lstStyle/>
          <a:p>
            <a:r>
              <a:rPr lang="en-GB" sz="1600" dirty="0">
                <a:latin typeface="Century Gothic" panose="020B0502020202020204" pitchFamily="34" charset="0"/>
                <a:sym typeface="Wingdings" panose="05000000000000000000" pitchFamily="2" charset="2"/>
              </a:rPr>
              <a:t>The </a:t>
            </a:r>
            <a:r>
              <a:rPr lang="en-GB" sz="1600" b="1" dirty="0">
                <a:latin typeface="Century Gothic" panose="020B0502020202020204" pitchFamily="34" charset="0"/>
                <a:sym typeface="Wingdings" panose="05000000000000000000" pitchFamily="2" charset="2"/>
              </a:rPr>
              <a:t>green </a:t>
            </a:r>
            <a:r>
              <a:rPr lang="en-GB" sz="1600" dirty="0">
                <a:latin typeface="Century Gothic" panose="020B0502020202020204" pitchFamily="34" charset="0"/>
                <a:sym typeface="Wingdings" panose="05000000000000000000" pitchFamily="2" charset="2"/>
              </a:rPr>
              <a:t>part of these words is known as the </a:t>
            </a:r>
            <a:r>
              <a:rPr lang="en-GB" sz="1600" b="1" dirty="0">
                <a:latin typeface="Century Gothic" panose="020B0502020202020204" pitchFamily="34" charset="0"/>
                <a:sym typeface="Wingdings" panose="05000000000000000000" pitchFamily="2" charset="2"/>
              </a:rPr>
              <a:t>root</a:t>
            </a:r>
            <a:r>
              <a:rPr lang="en-GB" sz="1600" dirty="0">
                <a:latin typeface="Century Gothic" panose="020B0502020202020204" pitchFamily="34" charset="0"/>
                <a:sym typeface="Wingdings" panose="05000000000000000000" pitchFamily="2" charset="2"/>
              </a:rPr>
              <a:t>.</a:t>
            </a:r>
          </a:p>
        </p:txBody>
      </p:sp>
      <p:pic>
        <p:nvPicPr>
          <p:cNvPr id="20" name="Picture 19" descr="Shape&#10;&#10;Description automatically generated with medium confidence">
            <a:extLst>
              <a:ext uri="{FF2B5EF4-FFF2-40B4-BE49-F238E27FC236}">
                <a16:creationId xmlns:a16="http://schemas.microsoft.com/office/drawing/2014/main" id="{E15D999C-D4A2-4BD0-8A97-FFC03FA0A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114" y="7702057"/>
            <a:ext cx="2325960" cy="1148033"/>
          </a:xfrm>
          <a:prstGeom prst="rect">
            <a:avLst/>
          </a:prstGeom>
        </p:spPr>
      </p:pic>
      <p:sp>
        <p:nvSpPr>
          <p:cNvPr id="12" name="Slide Number Placeholder 1">
            <a:extLst>
              <a:ext uri="{FF2B5EF4-FFF2-40B4-BE49-F238E27FC236}">
                <a16:creationId xmlns:a16="http://schemas.microsoft.com/office/drawing/2014/main" id="{4AF7FE06-EFD0-446A-8397-9E1A73FB053D}"/>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73</a:t>
            </a:r>
          </a:p>
        </p:txBody>
      </p:sp>
    </p:spTree>
    <p:extLst>
      <p:ext uri="{BB962C8B-B14F-4D97-AF65-F5344CB8AC3E}">
        <p14:creationId xmlns:p14="http://schemas.microsoft.com/office/powerpoint/2010/main" val="194906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D64B09A5-A100-4841-A3F1-8E4379B39429}"/>
              </a:ext>
            </a:extLst>
          </p:cNvPr>
          <p:cNvSpPr txBox="1">
            <a:spLocks noGrp="1"/>
          </p:cNvSpPr>
          <p:nvPr>
            <p:ph type="title" idx="4294967295"/>
          </p:nvPr>
        </p:nvSpPr>
        <p:spPr bwMode="auto">
          <a:xfrm>
            <a:off x="123718" y="404339"/>
            <a:ext cx="2886669" cy="38978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0" cap="none" spc="0" normalizeH="0" baseline="0" noProof="0" dirty="0" err="1">
                <a:ln>
                  <a:noFill/>
                </a:ln>
                <a:solidFill>
                  <a:schemeClr val="tx1"/>
                </a:solidFill>
                <a:effectLst/>
                <a:uLnTx/>
                <a:uFillTx/>
                <a:latin typeface="Century Gothic" panose="020B0502020202020204" pitchFamily="34" charset="0"/>
                <a:ea typeface="+mj-ea"/>
                <a:cs typeface="+mj-cs"/>
              </a:rPr>
              <a:t>Impersonal</a:t>
            </a:r>
            <a:r>
              <a:rPr kumimoji="0" lang="fr-FR" sz="1800" b="1" i="0" u="none" strike="noStrike" kern="0" cap="none" spc="0" normalizeH="0" baseline="0" noProof="0" dirty="0">
                <a:ln>
                  <a:noFill/>
                </a:ln>
                <a:solidFill>
                  <a:schemeClr val="tx1"/>
                </a:solidFill>
                <a:effectLst/>
                <a:uLnTx/>
                <a:uFillTx/>
                <a:latin typeface="Century Gothic" panose="020B0502020202020204" pitchFamily="34" charset="0"/>
                <a:ea typeface="+mj-ea"/>
                <a:cs typeface="+mj-cs"/>
              </a:rPr>
              <a:t> expressions</a:t>
            </a:r>
          </a:p>
        </p:txBody>
      </p:sp>
      <p:sp>
        <p:nvSpPr>
          <p:cNvPr id="4" name="Rectangle 3">
            <a:extLst>
              <a:ext uri="{FF2B5EF4-FFF2-40B4-BE49-F238E27FC236}">
                <a16:creationId xmlns:a16="http://schemas.microsoft.com/office/drawing/2014/main" id="{533FC43B-E394-574A-A8D1-E80245F50469}"/>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9" name="TextBox 8">
            <a:extLst>
              <a:ext uri="{FF2B5EF4-FFF2-40B4-BE49-F238E27FC236}">
                <a16:creationId xmlns:a16="http://schemas.microsoft.com/office/drawing/2014/main" id="{5C320B9D-5F83-1E4D-BB7B-25FE981E691A}"/>
              </a:ext>
            </a:extLst>
          </p:cNvPr>
          <p:cNvSpPr txBox="1"/>
          <p:nvPr/>
        </p:nvSpPr>
        <p:spPr>
          <a:xfrm>
            <a:off x="147230" y="893627"/>
            <a:ext cx="65635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rPr>
              <a:t>As </a:t>
            </a:r>
            <a:r>
              <a:rPr lang="en-US" sz="1600" dirty="0">
                <a:latin typeface="Century Gothic" panose="020B0502020202020204" pitchFamily="34" charset="0"/>
              </a:rPr>
              <a:t>we have seen, </a:t>
            </a:r>
            <a:r>
              <a:rPr lang="en-US" sz="1600" b="1" dirty="0">
                <a:latin typeface="Century Gothic" panose="020B0502020202020204" pitchFamily="34" charset="0"/>
              </a:rPr>
              <a:t>il </a:t>
            </a:r>
            <a:r>
              <a:rPr lang="en-US" sz="1600" b="1" dirty="0" err="1">
                <a:latin typeface="Century Gothic" panose="020B0502020202020204" pitchFamily="34" charset="0"/>
              </a:rPr>
              <a:t>est</a:t>
            </a:r>
            <a:r>
              <a:rPr lang="en-US" sz="1600" b="1" dirty="0">
                <a:latin typeface="Century Gothic" panose="020B0502020202020204" pitchFamily="34" charset="0"/>
              </a:rPr>
              <a:t> </a:t>
            </a:r>
            <a:r>
              <a:rPr lang="en-US" sz="1600" dirty="0">
                <a:latin typeface="Century Gothic" panose="020B0502020202020204" pitchFamily="34" charset="0"/>
              </a:rPr>
              <a:t>can be used with an </a:t>
            </a:r>
            <a:r>
              <a:rPr lang="en-US" sz="1600" b="1" dirty="0">
                <a:latin typeface="Century Gothic" panose="020B0502020202020204" pitchFamily="34" charset="0"/>
              </a:rPr>
              <a:t>adjective </a:t>
            </a:r>
            <a:r>
              <a:rPr lang="en-US" sz="1600" dirty="0">
                <a:latin typeface="Century Gothic" panose="020B0502020202020204" pitchFamily="34" charset="0"/>
              </a:rPr>
              <a:t>and a </a:t>
            </a:r>
            <a:r>
              <a:rPr lang="en-US" sz="1600" b="1" dirty="0">
                <a:latin typeface="Century Gothic" panose="020B0502020202020204" pitchFamily="34" charset="0"/>
              </a:rPr>
              <a:t>verb in long form </a:t>
            </a:r>
            <a:r>
              <a:rPr lang="en-US" sz="1600" dirty="0">
                <a:latin typeface="Century Gothic" panose="020B0502020202020204" pitchFamily="34" charset="0"/>
              </a:rPr>
              <a:t>(infinitive) to talk about how things are for </a:t>
            </a:r>
            <a:r>
              <a:rPr lang="en-US" sz="1600" b="1" dirty="0">
                <a:latin typeface="Century Gothic" panose="020B0502020202020204" pitchFamily="34" charset="0"/>
              </a:rPr>
              <a:t>people in general.</a:t>
            </a:r>
          </a:p>
        </p:txBody>
      </p:sp>
      <p:sp>
        <p:nvSpPr>
          <p:cNvPr id="11" name="TextBox 10">
            <a:extLst>
              <a:ext uri="{FF2B5EF4-FFF2-40B4-BE49-F238E27FC236}">
                <a16:creationId xmlns:a16="http://schemas.microsoft.com/office/drawing/2014/main" id="{12FD7AD2-AE8E-8D47-9588-0364F71062E4}"/>
              </a:ext>
            </a:extLst>
          </p:cNvPr>
          <p:cNvSpPr txBox="1"/>
          <p:nvPr/>
        </p:nvSpPr>
        <p:spPr>
          <a:xfrm>
            <a:off x="117928" y="1913070"/>
            <a:ext cx="652213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You know some other </a:t>
            </a:r>
            <a:r>
              <a:rPr lang="en-US" sz="1600" b="1" dirty="0">
                <a:latin typeface="Century Gothic" panose="020B0502020202020204" pitchFamily="34" charset="0"/>
              </a:rPr>
              <a:t>impersonal expressions </a:t>
            </a:r>
            <a:r>
              <a:rPr lang="en-US" sz="1600" dirty="0">
                <a:latin typeface="Century Gothic" panose="020B0502020202020204" pitchFamily="34" charset="0"/>
              </a:rPr>
              <a:t>with </a:t>
            </a:r>
            <a:r>
              <a:rPr lang="en-US" sz="1600" b="1" dirty="0">
                <a:latin typeface="Century Gothic" panose="020B0502020202020204" pitchFamily="34" charset="0"/>
              </a:rPr>
              <a:t>il</a:t>
            </a:r>
            <a:r>
              <a:rPr lang="en-US" sz="1600" dirty="0">
                <a:latin typeface="Century Gothic" panose="020B0502020202020204" pitchFamily="34" charset="0"/>
              </a:rPr>
              <a:t>:</a:t>
            </a:r>
          </a:p>
        </p:txBody>
      </p:sp>
      <p:sp>
        <p:nvSpPr>
          <p:cNvPr id="21" name="Rounded Rectangular Callout 20">
            <a:extLst>
              <a:ext uri="{FF2B5EF4-FFF2-40B4-BE49-F238E27FC236}">
                <a16:creationId xmlns:a16="http://schemas.microsoft.com/office/drawing/2014/main" id="{6AA2C8AC-2D32-0C48-B5F1-1487624AEE4E}"/>
              </a:ext>
            </a:extLst>
          </p:cNvPr>
          <p:cNvSpPr/>
          <p:nvPr/>
        </p:nvSpPr>
        <p:spPr>
          <a:xfrm>
            <a:off x="199457" y="2411669"/>
            <a:ext cx="6359072" cy="1670403"/>
          </a:xfrm>
          <a:prstGeom prst="wedgeRoundRectCallout">
            <a:avLst>
              <a:gd name="adj1" fmla="val -21413"/>
              <a:gd name="adj2" fmla="val 4934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defTabSz="914400">
              <a:defRPr/>
            </a:pPr>
            <a:r>
              <a:rPr lang="en-US" sz="2000" b="1" dirty="0">
                <a:solidFill>
                  <a:schemeClr val="tx1"/>
                </a:solidFill>
                <a:latin typeface="Century Gothic" panose="020B0502020202020204" pitchFamily="34" charset="0"/>
              </a:rPr>
              <a:t>il </a:t>
            </a:r>
            <a:r>
              <a:rPr lang="en-US" sz="2000" dirty="0">
                <a:solidFill>
                  <a:schemeClr val="tx1"/>
                </a:solidFill>
                <a:latin typeface="Century Gothic" panose="020B0502020202020204" pitchFamily="34" charset="0"/>
              </a:rPr>
              <a:t>y a 			</a:t>
            </a:r>
            <a:r>
              <a:rPr lang="en-US" sz="2000" b="1" dirty="0">
                <a:solidFill>
                  <a:schemeClr val="tx1"/>
                </a:solidFill>
                <a:latin typeface="Century Gothic" panose="020B0502020202020204" pitchFamily="34" charset="0"/>
              </a:rPr>
              <a:t>there </a:t>
            </a:r>
            <a:r>
              <a:rPr lang="en-US" sz="2000" dirty="0">
                <a:solidFill>
                  <a:schemeClr val="tx1"/>
                </a:solidFill>
                <a:latin typeface="Century Gothic" panose="020B0502020202020204" pitchFamily="34" charset="0"/>
              </a:rPr>
              <a:t>is, </a:t>
            </a:r>
            <a:r>
              <a:rPr lang="en-US" sz="2000" b="1" dirty="0">
                <a:solidFill>
                  <a:schemeClr val="tx1"/>
                </a:solidFill>
                <a:latin typeface="Century Gothic" panose="020B0502020202020204" pitchFamily="34" charset="0"/>
              </a:rPr>
              <a:t>there </a:t>
            </a:r>
            <a:r>
              <a:rPr lang="en-US" sz="2000" dirty="0">
                <a:solidFill>
                  <a:schemeClr val="tx1"/>
                </a:solidFill>
                <a:latin typeface="Century Gothic" panose="020B0502020202020204" pitchFamily="34" charset="0"/>
              </a:rPr>
              <a:t>are</a:t>
            </a:r>
          </a:p>
          <a:p>
            <a:pPr lvl="0"/>
            <a:r>
              <a:rPr lang="en-US" sz="2000" b="1" dirty="0">
                <a:solidFill>
                  <a:schemeClr val="tx1"/>
                </a:solidFill>
                <a:latin typeface="Century Gothic" panose="020B0502020202020204" pitchFamily="34" charset="0"/>
              </a:rPr>
              <a:t>il </a:t>
            </a:r>
            <a:r>
              <a:rPr lang="en-US" sz="2000" dirty="0" err="1">
                <a:solidFill>
                  <a:schemeClr val="tx1"/>
                </a:solidFill>
                <a:latin typeface="Century Gothic" panose="020B0502020202020204" pitchFamily="34" charset="0"/>
              </a:rPr>
              <a:t>n’y</a:t>
            </a:r>
            <a:r>
              <a:rPr lang="en-US" sz="2000" dirty="0">
                <a:solidFill>
                  <a:schemeClr val="tx1"/>
                </a:solidFill>
                <a:latin typeface="Century Gothic" panose="020B0502020202020204" pitchFamily="34" charset="0"/>
              </a:rPr>
              <a:t> a pas				</a:t>
            </a:r>
            <a:r>
              <a:rPr lang="en-US" sz="2000" b="1" dirty="0">
                <a:solidFill>
                  <a:schemeClr val="tx1"/>
                </a:solidFill>
                <a:latin typeface="Century Gothic" panose="020B0502020202020204" pitchFamily="34" charset="0"/>
              </a:rPr>
              <a:t>there </a:t>
            </a:r>
            <a:r>
              <a:rPr lang="en-US" sz="2000" dirty="0">
                <a:solidFill>
                  <a:schemeClr val="tx1"/>
                </a:solidFill>
                <a:latin typeface="Century Gothic" panose="020B0502020202020204" pitchFamily="34" charset="0"/>
              </a:rPr>
              <a:t>isn’t, </a:t>
            </a:r>
            <a:r>
              <a:rPr lang="en-US" sz="2000" b="1" dirty="0">
                <a:solidFill>
                  <a:schemeClr val="tx1"/>
                </a:solidFill>
                <a:latin typeface="Century Gothic" panose="020B0502020202020204" pitchFamily="34" charset="0"/>
              </a:rPr>
              <a:t>there </a:t>
            </a:r>
            <a:r>
              <a:rPr lang="en-US" sz="2000" dirty="0">
                <a:solidFill>
                  <a:schemeClr val="tx1"/>
                </a:solidFill>
                <a:latin typeface="Century Gothic" panose="020B0502020202020204" pitchFamily="34" charset="0"/>
              </a:rPr>
              <a:t>aren’t</a:t>
            </a:r>
          </a:p>
          <a:p>
            <a:pPr lvl="0" defTabSz="914400">
              <a:defRPr/>
            </a:pPr>
            <a:r>
              <a:rPr lang="en-US" sz="2000" b="1" dirty="0">
                <a:solidFill>
                  <a:schemeClr val="tx1"/>
                </a:solidFill>
                <a:latin typeface="Century Gothic" panose="020B0502020202020204" pitchFamily="34" charset="0"/>
              </a:rPr>
              <a:t>il </a:t>
            </a:r>
            <a:r>
              <a:rPr lang="en-US" sz="2000" dirty="0">
                <a:solidFill>
                  <a:schemeClr val="tx1"/>
                </a:solidFill>
                <a:latin typeface="Century Gothic" panose="020B0502020202020204" pitchFamily="34" charset="0"/>
              </a:rPr>
              <a:t>y </a:t>
            </a:r>
            <a:r>
              <a:rPr lang="en-US" sz="2000" dirty="0" err="1">
                <a:solidFill>
                  <a:schemeClr val="tx1"/>
                </a:solidFill>
                <a:latin typeface="Century Gothic" panose="020B0502020202020204" pitchFamily="34" charset="0"/>
              </a:rPr>
              <a:t>avait</a:t>
            </a:r>
            <a:r>
              <a:rPr lang="en-US" sz="2000" dirty="0">
                <a:solidFill>
                  <a:schemeClr val="tx1"/>
                </a:solidFill>
                <a:latin typeface="Century Gothic" panose="020B0502020202020204" pitchFamily="34" charset="0"/>
              </a:rPr>
              <a:t> 		</a:t>
            </a:r>
            <a:r>
              <a:rPr lang="en-US" sz="2000" b="1" dirty="0">
                <a:solidFill>
                  <a:schemeClr val="tx1"/>
                </a:solidFill>
                <a:latin typeface="Century Gothic" panose="020B0502020202020204" pitchFamily="34" charset="0"/>
              </a:rPr>
              <a:t>there</a:t>
            </a:r>
            <a:r>
              <a:rPr lang="en-US" sz="2000" dirty="0">
                <a:solidFill>
                  <a:schemeClr val="tx1"/>
                </a:solidFill>
                <a:latin typeface="Century Gothic" panose="020B0502020202020204" pitchFamily="34" charset="0"/>
              </a:rPr>
              <a:t> was, </a:t>
            </a:r>
            <a:r>
              <a:rPr lang="en-US" sz="2000" b="1" dirty="0">
                <a:solidFill>
                  <a:schemeClr val="tx1"/>
                </a:solidFill>
                <a:latin typeface="Century Gothic" panose="020B0502020202020204" pitchFamily="34" charset="0"/>
              </a:rPr>
              <a:t>there </a:t>
            </a:r>
            <a:r>
              <a:rPr lang="en-US" sz="2000" dirty="0">
                <a:solidFill>
                  <a:schemeClr val="tx1"/>
                </a:solidFill>
                <a:latin typeface="Century Gothic" panose="020B0502020202020204" pitchFamily="34" charset="0"/>
              </a:rPr>
              <a:t>were</a:t>
            </a:r>
          </a:p>
          <a:p>
            <a:pPr lvl="0"/>
            <a:r>
              <a:rPr lang="en-US" sz="2000" b="1" dirty="0">
                <a:solidFill>
                  <a:schemeClr val="tx1"/>
                </a:solidFill>
                <a:latin typeface="Century Gothic" panose="020B0502020202020204" pitchFamily="34" charset="0"/>
              </a:rPr>
              <a:t>il </a:t>
            </a:r>
            <a:r>
              <a:rPr lang="en-US" sz="2000" dirty="0" err="1">
                <a:solidFill>
                  <a:schemeClr val="tx1"/>
                </a:solidFill>
                <a:latin typeface="Century Gothic" panose="020B0502020202020204" pitchFamily="34" charset="0"/>
              </a:rPr>
              <a:t>n’y</a:t>
            </a:r>
            <a:r>
              <a:rPr lang="en-US" sz="2000" dirty="0">
                <a:solidFill>
                  <a:schemeClr val="tx1"/>
                </a:solidFill>
                <a:latin typeface="Century Gothic" panose="020B0502020202020204" pitchFamily="34" charset="0"/>
              </a:rPr>
              <a:t> </a:t>
            </a:r>
            <a:r>
              <a:rPr lang="en-US" sz="2000" dirty="0" err="1">
                <a:solidFill>
                  <a:schemeClr val="tx1"/>
                </a:solidFill>
                <a:latin typeface="Century Gothic" panose="020B0502020202020204" pitchFamily="34" charset="0"/>
              </a:rPr>
              <a:t>avait</a:t>
            </a:r>
            <a:r>
              <a:rPr lang="en-US" sz="2000" dirty="0">
                <a:solidFill>
                  <a:schemeClr val="tx1"/>
                </a:solidFill>
                <a:latin typeface="Century Gothic" panose="020B0502020202020204" pitchFamily="34" charset="0"/>
              </a:rPr>
              <a:t> pas			</a:t>
            </a:r>
            <a:r>
              <a:rPr lang="en-US" sz="2000" b="1" dirty="0">
                <a:solidFill>
                  <a:schemeClr val="tx1"/>
                </a:solidFill>
                <a:latin typeface="Century Gothic" panose="020B0502020202020204" pitchFamily="34" charset="0"/>
              </a:rPr>
              <a:t>there </a:t>
            </a:r>
            <a:r>
              <a:rPr lang="en-US" sz="2000" dirty="0">
                <a:solidFill>
                  <a:schemeClr val="tx1"/>
                </a:solidFill>
                <a:latin typeface="Century Gothic" panose="020B0502020202020204" pitchFamily="34" charset="0"/>
              </a:rPr>
              <a:t>wasn’t, </a:t>
            </a:r>
            <a:r>
              <a:rPr lang="en-US" sz="2000" b="1" dirty="0">
                <a:solidFill>
                  <a:schemeClr val="tx1"/>
                </a:solidFill>
                <a:latin typeface="Century Gothic" panose="020B0502020202020204" pitchFamily="34" charset="0"/>
              </a:rPr>
              <a:t>there </a:t>
            </a:r>
            <a:r>
              <a:rPr lang="en-US" sz="2000" dirty="0">
                <a:solidFill>
                  <a:schemeClr val="tx1"/>
                </a:solidFill>
                <a:latin typeface="Century Gothic" panose="020B0502020202020204" pitchFamily="34" charset="0"/>
              </a:rPr>
              <a:t>weren’t</a:t>
            </a:r>
            <a:endParaRPr lang="en-GB" sz="2000" b="1" dirty="0">
              <a:solidFill>
                <a:schemeClr val="tx1"/>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068945F9-45E7-475B-A504-BF422185C6B2}"/>
              </a:ext>
              <a:ext uri="{C183D7F6-B498-43B3-948B-1728B52AA6E4}">
                <adec:decorative xmlns:adec="http://schemas.microsoft.com/office/drawing/2017/decorative" val="1"/>
              </a:ext>
            </a:extLst>
          </p:cNvPr>
          <p:cNvGrpSpPr/>
          <p:nvPr/>
        </p:nvGrpSpPr>
        <p:grpSpPr>
          <a:xfrm>
            <a:off x="754493" y="6955576"/>
            <a:ext cx="5248999" cy="1784085"/>
            <a:chOff x="254480" y="6742513"/>
            <a:chExt cx="5248999" cy="1784085"/>
          </a:xfrm>
        </p:grpSpPr>
        <p:pic>
          <p:nvPicPr>
            <p:cNvPr id="15" name="Picture 4" descr="Crowd, People, Silhouettes, Group Of People, Group">
              <a:extLst>
                <a:ext uri="{FF2B5EF4-FFF2-40B4-BE49-F238E27FC236}">
                  <a16:creationId xmlns:a16="http://schemas.microsoft.com/office/drawing/2014/main" id="{6F2B43E8-66C0-4FAA-AA8E-BE0365C1EF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80" y="6742513"/>
              <a:ext cx="2676128" cy="17840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rowd, People, Silhouettes, Group Of People, Group">
              <a:extLst>
                <a:ext uri="{FF2B5EF4-FFF2-40B4-BE49-F238E27FC236}">
                  <a16:creationId xmlns:a16="http://schemas.microsoft.com/office/drawing/2014/main" id="{8E5EA0A9-AE63-4D1D-AD9B-8340D9899F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7351" y="6742513"/>
              <a:ext cx="2676128" cy="178408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ounded Rectangular Callout 20">
            <a:extLst>
              <a:ext uri="{FF2B5EF4-FFF2-40B4-BE49-F238E27FC236}">
                <a16:creationId xmlns:a16="http://schemas.microsoft.com/office/drawing/2014/main" id="{A8AACE1A-86C2-4368-9AEB-4FAE12450D69}"/>
              </a:ext>
            </a:extLst>
          </p:cNvPr>
          <p:cNvSpPr/>
          <p:nvPr/>
        </p:nvSpPr>
        <p:spPr>
          <a:xfrm>
            <a:off x="754493" y="4235417"/>
            <a:ext cx="2507746" cy="1470948"/>
          </a:xfrm>
          <a:prstGeom prst="wedgeRoundRectCallout">
            <a:avLst>
              <a:gd name="adj1" fmla="val -21413"/>
              <a:gd name="adj2" fmla="val 4934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defTabSz="914400">
              <a:defRPr/>
            </a:pPr>
            <a:r>
              <a:rPr lang="en-US" sz="2200" b="1" dirty="0">
                <a:solidFill>
                  <a:schemeClr val="tx1"/>
                </a:solidFill>
                <a:latin typeface="Century Gothic" panose="020B0502020202020204" pitchFamily="34" charset="0"/>
              </a:rPr>
              <a:t>il </a:t>
            </a:r>
            <a:r>
              <a:rPr lang="en-US" sz="2200" dirty="0">
                <a:solidFill>
                  <a:schemeClr val="tx1"/>
                </a:solidFill>
                <a:latin typeface="Century Gothic" panose="020B0502020202020204" pitchFamily="34" charset="0"/>
              </a:rPr>
              <a:t>faut + verb (long form)</a:t>
            </a:r>
          </a:p>
          <a:p>
            <a:pPr lvl="0" algn="ctr" defTabSz="914400">
              <a:defRPr/>
            </a:pPr>
            <a:r>
              <a:rPr lang="en-US" sz="2200" b="1" dirty="0">
                <a:solidFill>
                  <a:schemeClr val="tx1"/>
                </a:solidFill>
                <a:latin typeface="Century Gothic" panose="020B0502020202020204" pitchFamily="34" charset="0"/>
              </a:rPr>
              <a:t> you </a:t>
            </a:r>
            <a:r>
              <a:rPr lang="en-US" sz="2200" dirty="0">
                <a:solidFill>
                  <a:schemeClr val="tx1"/>
                </a:solidFill>
                <a:latin typeface="Century Gothic" panose="020B0502020202020204" pitchFamily="34" charset="0"/>
              </a:rPr>
              <a:t>need to, </a:t>
            </a:r>
            <a:r>
              <a:rPr lang="en-US" sz="2200" b="1" dirty="0">
                <a:solidFill>
                  <a:schemeClr val="tx1"/>
                </a:solidFill>
                <a:latin typeface="Century Gothic" panose="020B0502020202020204" pitchFamily="34" charset="0"/>
              </a:rPr>
              <a:t>it </a:t>
            </a:r>
            <a:r>
              <a:rPr lang="en-US" sz="2200" dirty="0">
                <a:solidFill>
                  <a:schemeClr val="tx1"/>
                </a:solidFill>
                <a:latin typeface="Century Gothic" panose="020B0502020202020204" pitchFamily="34" charset="0"/>
              </a:rPr>
              <a:t>is necessary to </a:t>
            </a:r>
          </a:p>
        </p:txBody>
      </p:sp>
      <p:sp>
        <p:nvSpPr>
          <p:cNvPr id="22" name="Rounded Rectangular Callout 20">
            <a:extLst>
              <a:ext uri="{FF2B5EF4-FFF2-40B4-BE49-F238E27FC236}">
                <a16:creationId xmlns:a16="http://schemas.microsoft.com/office/drawing/2014/main" id="{F799856C-3C51-4242-9408-6EF3D5895ACE}"/>
              </a:ext>
            </a:extLst>
          </p:cNvPr>
          <p:cNvSpPr/>
          <p:nvPr/>
        </p:nvSpPr>
        <p:spPr>
          <a:xfrm>
            <a:off x="3429000" y="4235417"/>
            <a:ext cx="2676128" cy="1470948"/>
          </a:xfrm>
          <a:prstGeom prst="wedgeRoundRectCallout">
            <a:avLst>
              <a:gd name="adj1" fmla="val -21413"/>
              <a:gd name="adj2" fmla="val 4934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r>
              <a:rPr lang="en-US" sz="2200" b="1" dirty="0">
                <a:solidFill>
                  <a:schemeClr val="tx1"/>
                </a:solidFill>
                <a:latin typeface="Century Gothic" panose="020B0502020202020204" pitchFamily="34" charset="0"/>
              </a:rPr>
              <a:t>il </a:t>
            </a:r>
            <a:r>
              <a:rPr lang="en-US" sz="2200" dirty="0">
                <a:solidFill>
                  <a:schemeClr val="tx1"/>
                </a:solidFill>
                <a:latin typeface="Century Gothic" panose="020B0502020202020204" pitchFamily="34" charset="0"/>
              </a:rPr>
              <a:t>ne faut pas + verb (long form)</a:t>
            </a:r>
          </a:p>
          <a:p>
            <a:pPr lvl="0" algn="ctr"/>
            <a:r>
              <a:rPr lang="en-US" sz="2200" b="1" dirty="0">
                <a:solidFill>
                  <a:schemeClr val="tx1"/>
                </a:solidFill>
                <a:latin typeface="Century Gothic" panose="020B0502020202020204" pitchFamily="34" charset="0"/>
              </a:rPr>
              <a:t>you </a:t>
            </a:r>
            <a:r>
              <a:rPr lang="en-US" sz="2200" dirty="0">
                <a:solidFill>
                  <a:schemeClr val="tx1"/>
                </a:solidFill>
                <a:latin typeface="Century Gothic" panose="020B0502020202020204" pitchFamily="34" charset="0"/>
              </a:rPr>
              <a:t>must not</a:t>
            </a:r>
          </a:p>
        </p:txBody>
      </p:sp>
      <p:sp>
        <p:nvSpPr>
          <p:cNvPr id="26" name="Rounded Rectangular Callout 20">
            <a:extLst>
              <a:ext uri="{FF2B5EF4-FFF2-40B4-BE49-F238E27FC236}">
                <a16:creationId xmlns:a16="http://schemas.microsoft.com/office/drawing/2014/main" id="{33F62BC3-C526-42D6-8A6A-F428D5A66B1F}"/>
              </a:ext>
            </a:extLst>
          </p:cNvPr>
          <p:cNvSpPr/>
          <p:nvPr/>
        </p:nvSpPr>
        <p:spPr>
          <a:xfrm>
            <a:off x="235454" y="5871943"/>
            <a:ext cx="6323075" cy="1670403"/>
          </a:xfrm>
          <a:prstGeom prst="wedgeRoundRectCallout">
            <a:avLst>
              <a:gd name="adj1" fmla="val -21413"/>
              <a:gd name="adj2" fmla="val 4934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400">
              <a:defRPr/>
            </a:pPr>
            <a:r>
              <a:rPr lang="en-US" sz="2200" b="1" dirty="0">
                <a:solidFill>
                  <a:schemeClr val="tx1"/>
                </a:solidFill>
                <a:latin typeface="Century Gothic" panose="020B0502020202020204" pitchFamily="34" charset="0"/>
              </a:rPr>
              <a:t>il </a:t>
            </a:r>
            <a:r>
              <a:rPr lang="fr-FR" sz="2200" dirty="0">
                <a:solidFill>
                  <a:schemeClr val="tx1"/>
                </a:solidFill>
                <a:latin typeface="Century Gothic" panose="020B0502020202020204" pitchFamily="34" charset="0"/>
              </a:rPr>
              <a:t>fait beau </a:t>
            </a:r>
            <a:r>
              <a:rPr lang="en-US" sz="2200" dirty="0">
                <a:solidFill>
                  <a:schemeClr val="tx1"/>
                </a:solidFill>
                <a:latin typeface="Century Gothic" panose="020B0502020202020204" pitchFamily="34" charset="0"/>
              </a:rPr>
              <a:t>		</a:t>
            </a:r>
            <a:r>
              <a:rPr lang="en-US" sz="2200" b="1" dirty="0">
                <a:solidFill>
                  <a:schemeClr val="tx1"/>
                </a:solidFill>
                <a:latin typeface="Century Gothic" panose="020B0502020202020204" pitchFamily="34" charset="0"/>
              </a:rPr>
              <a:t>the weather </a:t>
            </a:r>
            <a:r>
              <a:rPr lang="en-US" sz="2200" dirty="0">
                <a:solidFill>
                  <a:schemeClr val="tx1"/>
                </a:solidFill>
                <a:latin typeface="Century Gothic" panose="020B0502020202020204" pitchFamily="34" charset="0"/>
              </a:rPr>
              <a:t>is good</a:t>
            </a:r>
          </a:p>
          <a:p>
            <a:pPr defTabSz="914400">
              <a:defRPr/>
            </a:pPr>
            <a:r>
              <a:rPr lang="en-US" sz="2200" b="1" dirty="0">
                <a:solidFill>
                  <a:schemeClr val="tx1"/>
                </a:solidFill>
                <a:latin typeface="Century Gothic" panose="020B0502020202020204" pitchFamily="34" charset="0"/>
              </a:rPr>
              <a:t>il </a:t>
            </a:r>
            <a:r>
              <a:rPr lang="fr-FR" sz="2200" dirty="0">
                <a:solidFill>
                  <a:schemeClr val="tx1"/>
                </a:solidFill>
                <a:latin typeface="Century Gothic" panose="020B0502020202020204" pitchFamily="34" charset="0"/>
              </a:rPr>
              <a:t>fait mauvais</a:t>
            </a:r>
            <a:r>
              <a:rPr lang="en-US" sz="2200" dirty="0">
                <a:solidFill>
                  <a:schemeClr val="tx1"/>
                </a:solidFill>
                <a:latin typeface="Century Gothic" panose="020B0502020202020204" pitchFamily="34" charset="0"/>
              </a:rPr>
              <a:t>	</a:t>
            </a:r>
            <a:r>
              <a:rPr lang="en-US" sz="2200" b="1" dirty="0">
                <a:solidFill>
                  <a:schemeClr val="tx1"/>
                </a:solidFill>
                <a:latin typeface="Century Gothic" panose="020B0502020202020204" pitchFamily="34" charset="0"/>
              </a:rPr>
              <a:t>the weather </a:t>
            </a:r>
            <a:r>
              <a:rPr lang="en-US" sz="2200" dirty="0">
                <a:solidFill>
                  <a:schemeClr val="tx1"/>
                </a:solidFill>
                <a:latin typeface="Century Gothic" panose="020B0502020202020204" pitchFamily="34" charset="0"/>
              </a:rPr>
              <a:t>is bad</a:t>
            </a:r>
          </a:p>
          <a:p>
            <a:pPr lvl="0" defTabSz="914400">
              <a:defRPr/>
            </a:pPr>
            <a:r>
              <a:rPr lang="en-GB" sz="2200" b="1" dirty="0">
                <a:solidFill>
                  <a:schemeClr val="tx1"/>
                </a:solidFill>
                <a:latin typeface="Century Gothic" panose="020B0502020202020204" pitchFamily="34" charset="0"/>
              </a:rPr>
              <a:t>il </a:t>
            </a:r>
            <a:r>
              <a:rPr lang="fr-FR" sz="2200" dirty="0">
                <a:solidFill>
                  <a:schemeClr val="tx1"/>
                </a:solidFill>
                <a:latin typeface="Century Gothic" panose="020B0502020202020204" pitchFamily="34" charset="0"/>
              </a:rPr>
              <a:t>fait froid/chaud</a:t>
            </a:r>
            <a:r>
              <a:rPr lang="en-GB" sz="2200" dirty="0">
                <a:solidFill>
                  <a:schemeClr val="tx1"/>
                </a:solidFill>
                <a:latin typeface="Century Gothic" panose="020B0502020202020204" pitchFamily="34" charset="0"/>
              </a:rPr>
              <a:t>	</a:t>
            </a:r>
            <a:r>
              <a:rPr lang="en-GB" sz="2200" b="1" dirty="0">
                <a:solidFill>
                  <a:schemeClr val="tx1"/>
                </a:solidFill>
                <a:latin typeface="Century Gothic" panose="020B0502020202020204" pitchFamily="34" charset="0"/>
              </a:rPr>
              <a:t>it </a:t>
            </a:r>
            <a:r>
              <a:rPr lang="en-GB" sz="2200" dirty="0">
                <a:solidFill>
                  <a:schemeClr val="tx1"/>
                </a:solidFill>
                <a:latin typeface="Century Gothic" panose="020B0502020202020204" pitchFamily="34" charset="0"/>
              </a:rPr>
              <a:t>is hot/cold</a:t>
            </a:r>
          </a:p>
          <a:p>
            <a:pPr lvl="0" defTabSz="914400">
              <a:defRPr/>
            </a:pPr>
            <a:r>
              <a:rPr lang="en-GB" sz="2200" b="1" dirty="0">
                <a:solidFill>
                  <a:schemeClr val="tx1"/>
                </a:solidFill>
                <a:latin typeface="Century Gothic" panose="020B0502020202020204" pitchFamily="34" charset="0"/>
              </a:rPr>
              <a:t>il </a:t>
            </a:r>
            <a:r>
              <a:rPr lang="fr-FR" sz="2200" dirty="0">
                <a:solidFill>
                  <a:schemeClr val="tx1"/>
                </a:solidFill>
                <a:latin typeface="Century Gothic" panose="020B0502020202020204" pitchFamily="34" charset="0"/>
              </a:rPr>
              <a:t>est 1/2/3 heures</a:t>
            </a:r>
            <a:r>
              <a:rPr lang="en-GB" sz="2200" dirty="0">
                <a:solidFill>
                  <a:schemeClr val="tx1"/>
                </a:solidFill>
                <a:latin typeface="Century Gothic" panose="020B0502020202020204" pitchFamily="34" charset="0"/>
              </a:rPr>
              <a:t>	</a:t>
            </a:r>
            <a:r>
              <a:rPr lang="en-GB" sz="2200" b="1" dirty="0">
                <a:solidFill>
                  <a:schemeClr val="tx1"/>
                </a:solidFill>
                <a:latin typeface="Century Gothic" panose="020B0502020202020204" pitchFamily="34" charset="0"/>
              </a:rPr>
              <a:t>it </a:t>
            </a:r>
            <a:r>
              <a:rPr lang="en-GB" sz="2200" dirty="0">
                <a:solidFill>
                  <a:schemeClr val="tx1"/>
                </a:solidFill>
                <a:latin typeface="Century Gothic" panose="020B0502020202020204" pitchFamily="34" charset="0"/>
              </a:rPr>
              <a:t>is 1/2/3 o’clock</a:t>
            </a:r>
            <a:endParaRPr lang="en-US" sz="2200" b="1" dirty="0">
              <a:solidFill>
                <a:schemeClr val="tx1"/>
              </a:solidFill>
              <a:latin typeface="Century Gothic" panose="020B0502020202020204" pitchFamily="34" charset="0"/>
            </a:endParaRPr>
          </a:p>
        </p:txBody>
      </p:sp>
      <p:sp>
        <p:nvSpPr>
          <p:cNvPr id="27" name="Slide Number Placeholder 1">
            <a:extLst>
              <a:ext uri="{FF2B5EF4-FFF2-40B4-BE49-F238E27FC236}">
                <a16:creationId xmlns:a16="http://schemas.microsoft.com/office/drawing/2014/main" id="{7C0F56B3-04D1-4F89-BEE9-E9CEB71844F8}"/>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74</a:t>
            </a:r>
          </a:p>
        </p:txBody>
      </p:sp>
    </p:spTree>
    <p:extLst>
      <p:ext uri="{BB962C8B-B14F-4D97-AF65-F5344CB8AC3E}">
        <p14:creationId xmlns:p14="http://schemas.microsoft.com/office/powerpoint/2010/main" val="15936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2" grpId="0" animBg="1"/>
      <p:bldP spid="2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F51F4-EE09-0341-B683-9849336ACC6C}"/>
              </a:ext>
              <a:ext uri="{C183D7F6-B498-43B3-948B-1728B52AA6E4}">
                <adec:decorative xmlns:adec="http://schemas.microsoft.com/office/drawing/2017/decorative" val="1"/>
              </a:ext>
            </a:extLst>
          </p:cNvPr>
          <p:cNvSpPr/>
          <p:nvPr/>
        </p:nvSpPr>
        <p:spPr>
          <a:xfrm>
            <a:off x="129262" y="116169"/>
            <a:ext cx="4785638" cy="70875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5" name="Title 1">
            <a:extLst>
              <a:ext uri="{FF2B5EF4-FFF2-40B4-BE49-F238E27FC236}">
                <a16:creationId xmlns:a16="http://schemas.microsoft.com/office/drawing/2014/main" id="{76F1AA70-63DE-DE46-9702-09EF1B3B73FD}"/>
              </a:ext>
            </a:extLst>
          </p:cNvPr>
          <p:cNvSpPr txBox="1">
            <a:spLocks noGrp="1"/>
          </p:cNvSpPr>
          <p:nvPr>
            <p:ph type="title" idx="4294967295"/>
          </p:nvPr>
        </p:nvSpPr>
        <p:spPr>
          <a:xfrm>
            <a:off x="92627" y="111700"/>
            <a:ext cx="4822273" cy="4444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Talking about universal experiences: La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pandémie</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de Covid-19</a:t>
            </a:r>
            <a:endParaRPr kumimoji="0" lang="en-GB" sz="4400" b="0" i="0" u="none" strike="noStrike" kern="0" cap="none" spc="0" normalizeH="0" baseline="0" noProof="0" dirty="0">
              <a:ln>
                <a:noFill/>
              </a:ln>
              <a:solidFill>
                <a:schemeClr val="tx2"/>
              </a:solidFill>
              <a:effectLst/>
              <a:uLnTx/>
              <a:uFillTx/>
              <a:latin typeface="+mj-lt"/>
              <a:ea typeface="+mj-ea"/>
              <a:cs typeface="+mj-cs"/>
            </a:endParaRPr>
          </a:p>
        </p:txBody>
      </p:sp>
      <p:sp>
        <p:nvSpPr>
          <p:cNvPr id="6" name="Rectangle 5">
            <a:extLst>
              <a:ext uri="{FF2B5EF4-FFF2-40B4-BE49-F238E27FC236}">
                <a16:creationId xmlns:a16="http://schemas.microsoft.com/office/drawing/2014/main" id="{6AB95D66-55F5-1A45-89F2-991E10076189}"/>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57C909F6-64E1-374A-8AD4-FFC74E88FC22}"/>
              </a:ext>
            </a:extLst>
          </p:cNvPr>
          <p:cNvGraphicFramePr>
            <a:graphicFrameLocks noGrp="1"/>
          </p:cNvGraphicFramePr>
          <p:nvPr>
            <p:extLst>
              <p:ext uri="{D42A27DB-BD31-4B8C-83A1-F6EECF244321}">
                <p14:modId xmlns:p14="http://schemas.microsoft.com/office/powerpoint/2010/main" val="3666871546"/>
              </p:ext>
            </p:extLst>
          </p:nvPr>
        </p:nvGraphicFramePr>
        <p:xfrm>
          <a:off x="129262" y="1034449"/>
          <a:ext cx="6540098" cy="7029324"/>
        </p:xfrm>
        <a:graphic>
          <a:graphicData uri="http://schemas.openxmlformats.org/drawingml/2006/table">
            <a:tbl>
              <a:tblPr>
                <a:tableStyleId>{5940675A-B579-460E-94D1-54222C63F5DA}</a:tableStyleId>
              </a:tblPr>
              <a:tblGrid>
                <a:gridCol w="800874">
                  <a:extLst>
                    <a:ext uri="{9D8B030D-6E8A-4147-A177-3AD203B41FA5}">
                      <a16:colId xmlns:a16="http://schemas.microsoft.com/office/drawing/2014/main" val="9677597"/>
                    </a:ext>
                  </a:extLst>
                </a:gridCol>
                <a:gridCol w="2714017">
                  <a:extLst>
                    <a:ext uri="{9D8B030D-6E8A-4147-A177-3AD203B41FA5}">
                      <a16:colId xmlns:a16="http://schemas.microsoft.com/office/drawing/2014/main" val="2576834893"/>
                    </a:ext>
                  </a:extLst>
                </a:gridCol>
                <a:gridCol w="3025207">
                  <a:extLst>
                    <a:ext uri="{9D8B030D-6E8A-4147-A177-3AD203B41FA5}">
                      <a16:colId xmlns:a16="http://schemas.microsoft.com/office/drawing/2014/main" val="3222018720"/>
                    </a:ext>
                  </a:extLst>
                </a:gridCol>
              </a:tblGrid>
              <a:tr h="346490">
                <a:tc>
                  <a:txBody>
                    <a:bodyPr/>
                    <a:lstStyle/>
                    <a:p>
                      <a:pPr algn="ct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annuler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cancel, cancelling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07166980"/>
                  </a:ext>
                </a:extLst>
              </a:tr>
              <a:tr h="349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arriver</a:t>
                      </a:r>
                      <a:r>
                        <a:rPr lang="en-GB" sz="1600" b="0" i="0" u="none" strike="noStrike" baseline="30000" dirty="0">
                          <a:solidFill>
                            <a:srgbClr val="000000"/>
                          </a:solidFill>
                          <a:effectLst/>
                          <a:latin typeface="Century Gothic" panose="020B0502020202020204" pitchFamily="34" charset="0"/>
                        </a:rPr>
                        <a:t>2</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à</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manage to, managing to</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1838412"/>
                  </a:ext>
                </a:extLst>
              </a:tr>
              <a:tr h="363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continuer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continue, continuing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36126988"/>
                  </a:ext>
                </a:extLst>
              </a:tr>
              <a:tr h="36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continuer de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continue to, continuing to</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3749526"/>
                  </a:ext>
                </a:extLst>
              </a:tr>
              <a:tr h="3765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décider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decide, deciding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29552813"/>
                  </a:ext>
                </a:extLst>
              </a:tr>
              <a:tr h="349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décider</a:t>
                      </a:r>
                      <a:r>
                        <a:rPr lang="en-GB" sz="1600" b="0" i="0" u="none" strike="noStrike" dirty="0">
                          <a:solidFill>
                            <a:srgbClr val="000000"/>
                          </a:solidFill>
                          <a:effectLst/>
                          <a:latin typeface="Century Gothic" panose="020B0502020202020204" pitchFamily="34" charset="0"/>
                        </a:rPr>
                        <a:t> de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decide, deciding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91161878"/>
                  </a:ext>
                </a:extLst>
              </a:tr>
              <a:tr h="3765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essayer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try, trying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77986458"/>
                  </a:ext>
                </a:extLst>
              </a:tr>
              <a:tr h="389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essayer de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try to, trying to</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08129673"/>
                  </a:ext>
                </a:extLst>
              </a:tr>
              <a:tr h="36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voler</a:t>
                      </a:r>
                      <a:r>
                        <a:rPr lang="en-GB" sz="1600" b="0" i="0" u="none" strike="noStrike" baseline="30000" dirty="0">
                          <a:solidFill>
                            <a:srgbClr val="000000"/>
                          </a:solidFill>
                          <a:effectLst/>
                          <a:latin typeface="Century Gothic" panose="020B0502020202020204" pitchFamily="34" charset="0"/>
                        </a:rPr>
                        <a:t>2</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steal, to fly</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8210005"/>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la bise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kiss on the cheek</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91572625"/>
                  </a:ext>
                </a:extLst>
              </a:tr>
              <a:tr h="525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faire la bise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kiss on the cheek, kissing on the  cheek</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1227613"/>
                  </a:ext>
                </a:extLst>
              </a:tr>
              <a:tr h="3611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nm</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l'isolement</a:t>
                      </a:r>
                      <a:r>
                        <a:rPr lang="en-GB" sz="1600" b="0" i="0" u="none" strike="noStrike" dirty="0">
                          <a:solidFill>
                            <a:srgbClr val="000000"/>
                          </a:solidFill>
                          <a:effectLst/>
                          <a:latin typeface="Century Gothic" panose="020B0502020202020204" pitchFamily="34" charset="0"/>
                        </a:rPr>
                        <a:t> (m)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isolation</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78304445"/>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nm</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le masque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face mask</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79099073"/>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la </a:t>
                      </a:r>
                      <a:r>
                        <a:rPr lang="en-GB" sz="1600" b="0" i="0" u="none" strike="noStrike" dirty="0" err="1">
                          <a:solidFill>
                            <a:srgbClr val="000000"/>
                          </a:solidFill>
                          <a:effectLst/>
                          <a:latin typeface="Century Gothic" panose="020B0502020202020204" pitchFamily="34" charset="0"/>
                        </a:rPr>
                        <a:t>pandémie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pandemic</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77981767"/>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nm</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le vol</a:t>
                      </a:r>
                      <a:r>
                        <a:rPr lang="en-GB" sz="1600" b="0" i="0" u="none" strike="noStrike" baseline="30000" dirty="0">
                          <a:solidFill>
                            <a:srgbClr val="000000"/>
                          </a:solidFill>
                          <a:effectLst/>
                          <a:latin typeface="Century Gothic" panose="020B0502020202020204" pitchFamily="34" charset="0"/>
                        </a:rPr>
                        <a:t>2</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theft, flight</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92452004"/>
                  </a:ext>
                </a:extLst>
              </a:tr>
              <a:tr h="413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impossible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impossible</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42410971"/>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adj</a:t>
                      </a:r>
                      <a:endParaRPr lang="en-GB" sz="16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interdit</a:t>
                      </a:r>
                      <a:r>
                        <a:rPr lang="en-GB" sz="1600" b="0" i="0" u="none" strike="noStrike" dirty="0">
                          <a:solidFill>
                            <a:srgbClr val="000000"/>
                          </a:solidFill>
                          <a:effectLst/>
                          <a:latin typeface="Century Gothic" panose="020B0502020202020204" pitchFamily="34" charset="0"/>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not allowed</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91403894"/>
                  </a:ext>
                </a:extLst>
              </a:tr>
              <a:tr h="36602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adj</a:t>
                      </a:r>
                      <a:endParaRPr lang="en-GB" sz="1600" dirty="0">
                        <a:latin typeface="Century Gothic" panose="020B0502020202020204" pitchFamily="34" charset="0"/>
                      </a:endParaRP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mondial</a:t>
                      </a:r>
                      <a:r>
                        <a:rPr lang="en-GB" sz="1600" b="0" i="0" u="none" strike="noStrike" dirty="0">
                          <a:solidFill>
                            <a:srgbClr val="000000"/>
                          </a:solidFill>
                          <a:effectLst/>
                          <a:latin typeface="Century Gothic" panose="020B0502020202020204" pitchFamily="34" charset="0"/>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global</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2116466"/>
                  </a:ext>
                </a:extLst>
              </a:tr>
              <a:tr h="34851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adj</a:t>
                      </a:r>
                      <a:endParaRPr lang="en-GB" sz="1600" dirty="0">
                        <a:latin typeface="Century Gothic" panose="020B0502020202020204" pitchFamily="34" charset="0"/>
                      </a:endParaRPr>
                    </a:p>
                  </a:txBody>
                  <a:tcPr marL="0" marR="0"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nécessaire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necessary</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65419847"/>
                  </a:ext>
                </a:extLst>
              </a:tr>
            </a:tbl>
          </a:graphicData>
        </a:graphic>
      </p:graphicFrame>
      <p:sp>
        <p:nvSpPr>
          <p:cNvPr id="8" name="Rounded Rectangle 25">
            <a:extLst>
              <a:ext uri="{FF2B5EF4-FFF2-40B4-BE49-F238E27FC236}">
                <a16:creationId xmlns:a16="http://schemas.microsoft.com/office/drawing/2014/main" id="{6C475920-4EA2-F242-9EFC-460A326ABEC6}"/>
              </a:ext>
            </a:extLst>
          </p:cNvPr>
          <p:cNvSpPr/>
          <p:nvPr/>
        </p:nvSpPr>
        <p:spPr>
          <a:xfrm>
            <a:off x="143786" y="8187363"/>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9.2.2.3 &amp; 9.2.1.3</a:t>
            </a:r>
          </a:p>
        </p:txBody>
      </p:sp>
      <p:pic>
        <p:nvPicPr>
          <p:cNvPr id="10" name="Picture 9" descr="Qr code&#10;&#10;Description automatically generated">
            <a:extLst>
              <a:ext uri="{FF2B5EF4-FFF2-40B4-BE49-F238E27FC236}">
                <a16:creationId xmlns:a16="http://schemas.microsoft.com/office/drawing/2014/main" id="{F2AD071F-4587-DA4A-8025-E62284ECE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693" y="8142007"/>
            <a:ext cx="907675" cy="907675"/>
          </a:xfrm>
          <a:prstGeom prst="rect">
            <a:avLst/>
          </a:prstGeom>
        </p:spPr>
      </p:pic>
      <p:pic>
        <p:nvPicPr>
          <p:cNvPr id="12" name="Picture 11" descr="Icon&#10;&#10;Description automatically generated">
            <a:extLst>
              <a:ext uri="{FF2B5EF4-FFF2-40B4-BE49-F238E27FC236}">
                <a16:creationId xmlns:a16="http://schemas.microsoft.com/office/drawing/2014/main" id="{A0C95F9E-24CF-4B47-81A9-790559634919}"/>
              </a:ext>
            </a:extLst>
          </p:cNvPr>
          <p:cNvPicPr>
            <a:picLocks noChangeAspect="1"/>
          </p:cNvPicPr>
          <p:nvPr/>
        </p:nvPicPr>
        <p:blipFill rotWithShape="1">
          <a:blip r:embed="rId3">
            <a:extLst>
              <a:ext uri="{28A0092B-C50C-407E-A947-70E740481C1C}">
                <a14:useLocalDpi xmlns:a14="http://schemas.microsoft.com/office/drawing/2010/main" val="0"/>
              </a:ext>
            </a:extLst>
          </a:blip>
          <a:srcRect b="48412"/>
          <a:stretch/>
        </p:blipFill>
        <p:spPr>
          <a:xfrm>
            <a:off x="2802910" y="8174470"/>
            <a:ext cx="2912090" cy="938935"/>
          </a:xfrm>
          <a:prstGeom prst="rect">
            <a:avLst/>
          </a:prstGeom>
        </p:spPr>
      </p:pic>
      <p:sp>
        <p:nvSpPr>
          <p:cNvPr id="9" name="Slide Number Placeholder 1">
            <a:extLst>
              <a:ext uri="{FF2B5EF4-FFF2-40B4-BE49-F238E27FC236}">
                <a16:creationId xmlns:a16="http://schemas.microsoft.com/office/drawing/2014/main" id="{218E4B74-FC6B-482E-8CCE-ECFE9F750CEC}"/>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75</a:t>
            </a:r>
          </a:p>
        </p:txBody>
      </p:sp>
    </p:spTree>
    <p:extLst>
      <p:ext uri="{BB962C8B-B14F-4D97-AF65-F5344CB8AC3E}">
        <p14:creationId xmlns:p14="http://schemas.microsoft.com/office/powerpoint/2010/main" val="20866356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Grey box surrounding the text">
            <a:extLst>
              <a:ext uri="{FF2B5EF4-FFF2-40B4-BE49-F238E27FC236}">
                <a16:creationId xmlns:a16="http://schemas.microsoft.com/office/drawing/2014/main" id="{CE1429BB-6AF2-428C-BC10-23DF719E4EB9}"/>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3250396C-DC3E-4B8B-B5A6-7A8848062071}"/>
              </a:ext>
            </a:extLst>
          </p:cNvPr>
          <p:cNvSpPr txBox="1">
            <a:spLocks/>
          </p:cNvSpPr>
          <p:nvPr/>
        </p:nvSpPr>
        <p:spPr>
          <a:xfrm>
            <a:off x="173313" y="142855"/>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T3.1 </a:t>
            </a:r>
            <a:r>
              <a:rPr lang="fr-FR" sz="2000" b="1" kern="0" dirty="0">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6</a:t>
            </a:r>
            <a:endParaRPr lang="en-US" sz="2000" kern="0" dirty="0">
              <a:solidFill>
                <a:schemeClr val="bg1"/>
              </a:solidFill>
            </a:endParaRPr>
          </a:p>
        </p:txBody>
      </p:sp>
      <p:sp>
        <p:nvSpPr>
          <p:cNvPr id="51" name="Rectangle 50">
            <a:extLst>
              <a:ext uri="{FF2B5EF4-FFF2-40B4-BE49-F238E27FC236}">
                <a16:creationId xmlns:a16="http://schemas.microsoft.com/office/drawing/2014/main" id="{F3F1420F-AEA4-41B6-8F76-A1644A051E8E}"/>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a:solidFill>
                  <a:srgbClr val="000000"/>
                </a:solidFill>
                <a:latin typeface="Century Gothic" panose="020B0502020202020204" pitchFamily="34" charset="0"/>
              </a:rPr>
              <a:t>Grammaire</a:t>
            </a:r>
          </a:p>
        </p:txBody>
      </p:sp>
      <p:sp>
        <p:nvSpPr>
          <p:cNvPr id="23" name="Title 20">
            <a:extLst>
              <a:ext uri="{FF2B5EF4-FFF2-40B4-BE49-F238E27FC236}">
                <a16:creationId xmlns:a16="http://schemas.microsoft.com/office/drawing/2014/main" id="{A0BD4415-B9AC-45C2-8062-EC65EB6D0E22}"/>
              </a:ext>
            </a:extLst>
          </p:cNvPr>
          <p:cNvSpPr txBox="1">
            <a:spLocks/>
          </p:cNvSpPr>
          <p:nvPr/>
        </p:nvSpPr>
        <p:spPr bwMode="auto">
          <a:xfrm>
            <a:off x="57872" y="677763"/>
            <a:ext cx="6611487" cy="32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US" sz="1800" b="1" kern="0" dirty="0">
                <a:solidFill>
                  <a:schemeClr val="tx1"/>
                </a:solidFill>
                <a:latin typeface="Century Gothic" panose="020B0502020202020204" pitchFamily="34" charset="0"/>
                <a:cs typeface="Calibri" panose="020F0502020204030204" pitchFamily="34" charset="0"/>
              </a:rPr>
              <a:t>Prepositions of place</a:t>
            </a:r>
          </a:p>
        </p:txBody>
      </p:sp>
      <p:sp>
        <p:nvSpPr>
          <p:cNvPr id="38" name="TextBox 37">
            <a:extLst>
              <a:ext uri="{FF2B5EF4-FFF2-40B4-BE49-F238E27FC236}">
                <a16:creationId xmlns:a16="http://schemas.microsoft.com/office/drawing/2014/main" id="{6C0EB9BF-6D4C-4B1A-8BD0-C76E4E31E7A8}"/>
              </a:ext>
            </a:extLst>
          </p:cNvPr>
          <p:cNvSpPr txBox="1"/>
          <p:nvPr/>
        </p:nvSpPr>
        <p:spPr>
          <a:xfrm>
            <a:off x="97321" y="985062"/>
            <a:ext cx="6532587" cy="307777"/>
          </a:xfrm>
          <a:prstGeom prst="rect">
            <a:avLst/>
          </a:prstGeom>
          <a:noFill/>
        </p:spPr>
        <p:txBody>
          <a:bodyPr wrap="square">
            <a:spAutoFit/>
          </a:bodyPr>
          <a:lstStyle/>
          <a:p>
            <a:pPr defTabSz="914400"/>
            <a:r>
              <a:rPr lang="en-US" sz="1400" kern="0" dirty="0">
                <a:latin typeface="Century Gothic" panose="020B0502020202020204" pitchFamily="34" charset="0"/>
                <a:cs typeface="Calibri" panose="020F0502020204030204" pitchFamily="34" charset="0"/>
              </a:rPr>
              <a:t>Prepositions of place tell use where things are in relation to other things.</a:t>
            </a:r>
          </a:p>
        </p:txBody>
      </p:sp>
      <p:graphicFrame>
        <p:nvGraphicFramePr>
          <p:cNvPr id="2" name="Table 3">
            <a:extLst>
              <a:ext uri="{FF2B5EF4-FFF2-40B4-BE49-F238E27FC236}">
                <a16:creationId xmlns:a16="http://schemas.microsoft.com/office/drawing/2014/main" id="{90A6283F-C9D3-C04F-9412-4E73A9D9157C}"/>
              </a:ext>
            </a:extLst>
          </p:cNvPr>
          <p:cNvGraphicFramePr>
            <a:graphicFrameLocks noGrp="1"/>
          </p:cNvGraphicFramePr>
          <p:nvPr>
            <p:extLst>
              <p:ext uri="{D42A27DB-BD31-4B8C-83A1-F6EECF244321}">
                <p14:modId xmlns:p14="http://schemas.microsoft.com/office/powerpoint/2010/main" val="3236193236"/>
              </p:ext>
            </p:extLst>
          </p:nvPr>
        </p:nvGraphicFramePr>
        <p:xfrm>
          <a:off x="224435" y="1258985"/>
          <a:ext cx="5697486" cy="2011680"/>
        </p:xfrm>
        <a:graphic>
          <a:graphicData uri="http://schemas.openxmlformats.org/drawingml/2006/table">
            <a:tbl>
              <a:tblPr firstRow="1" bandRow="1">
                <a:tableStyleId>{5C22544A-7EE6-4342-B048-85BDC9FD1C3A}</a:tableStyleId>
              </a:tblPr>
              <a:tblGrid>
                <a:gridCol w="1189189">
                  <a:extLst>
                    <a:ext uri="{9D8B030D-6E8A-4147-A177-3AD203B41FA5}">
                      <a16:colId xmlns:a16="http://schemas.microsoft.com/office/drawing/2014/main" val="1371624133"/>
                    </a:ext>
                  </a:extLst>
                </a:gridCol>
                <a:gridCol w="1598744">
                  <a:extLst>
                    <a:ext uri="{9D8B030D-6E8A-4147-A177-3AD203B41FA5}">
                      <a16:colId xmlns:a16="http://schemas.microsoft.com/office/drawing/2014/main" val="3205076766"/>
                    </a:ext>
                  </a:extLst>
                </a:gridCol>
                <a:gridCol w="1221881">
                  <a:extLst>
                    <a:ext uri="{9D8B030D-6E8A-4147-A177-3AD203B41FA5}">
                      <a16:colId xmlns:a16="http://schemas.microsoft.com/office/drawing/2014/main" val="2718507303"/>
                    </a:ext>
                  </a:extLst>
                </a:gridCol>
                <a:gridCol w="1687672">
                  <a:extLst>
                    <a:ext uri="{9D8B030D-6E8A-4147-A177-3AD203B41FA5}">
                      <a16:colId xmlns:a16="http://schemas.microsoft.com/office/drawing/2014/main" val="3887795753"/>
                    </a:ext>
                  </a:extLst>
                </a:gridCol>
              </a:tblGrid>
              <a:tr h="305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dans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Century Gothic" panose="020B0502020202020204" pitchFamily="34" charset="0"/>
                        </a:rPr>
                        <a:t>in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à droite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Century Gothic" panose="020B0502020202020204" pitchFamily="34" charset="0"/>
                        </a:rPr>
                        <a:t>to the right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8150640"/>
                  </a:ext>
                </a:extLst>
              </a:tr>
              <a:tr h="305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entre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between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à gauche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to the left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6344540"/>
                  </a:ext>
                </a:extLst>
              </a:tr>
              <a:tr h="305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sous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under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à côte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next 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8871560"/>
                  </a:ext>
                </a:extLst>
              </a:tr>
              <a:tr h="305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sur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près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near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7415963"/>
                  </a:ext>
                </a:extLst>
              </a:tr>
              <a:tr h="305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derrière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behind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loin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far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530272"/>
                  </a:ext>
                </a:extLst>
              </a:tr>
              <a:tr h="305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devant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in front of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b="1" dirty="0">
                        <a:solidFill>
                          <a:schemeClr val="tx1"/>
                        </a:solidFill>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solidFill>
                          <a:schemeClr val="tx1"/>
                        </a:solidFill>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8801124"/>
                  </a:ext>
                </a:extLst>
              </a:tr>
            </a:tbl>
          </a:graphicData>
        </a:graphic>
      </p:graphicFrame>
      <p:sp>
        <p:nvSpPr>
          <p:cNvPr id="22" name="Rounded Rectangular Callout 2">
            <a:extLst>
              <a:ext uri="{FF2B5EF4-FFF2-40B4-BE49-F238E27FC236}">
                <a16:creationId xmlns:a16="http://schemas.microsoft.com/office/drawing/2014/main" id="{8E055EA6-61B2-48D5-9E07-95AB3D675B92}"/>
              </a:ext>
            </a:extLst>
          </p:cNvPr>
          <p:cNvSpPr/>
          <p:nvPr/>
        </p:nvSpPr>
        <p:spPr>
          <a:xfrm>
            <a:off x="246080" y="3291533"/>
            <a:ext cx="5116719" cy="689054"/>
          </a:xfrm>
          <a:prstGeom prst="wedgeRoundRectCallout">
            <a:avLst>
              <a:gd name="adj1" fmla="val 17845"/>
              <a:gd name="adj2" fmla="val -85213"/>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defTabSz="914400"/>
            <a:r>
              <a:rPr lang="en-GB" sz="1400" dirty="0">
                <a:latin typeface="Century Gothic" panose="020B0502020202020204" pitchFamily="34" charset="0"/>
              </a:rPr>
              <a:t>The prepositions o the right need ‘</a:t>
            </a:r>
            <a:r>
              <a:rPr lang="en-GB" sz="1400" b="1" dirty="0">
                <a:latin typeface="Century Gothic" panose="020B0502020202020204" pitchFamily="34" charset="0"/>
              </a:rPr>
              <a:t>de</a:t>
            </a:r>
            <a:r>
              <a:rPr lang="en-GB" sz="1400" dirty="0">
                <a:latin typeface="Century Gothic" panose="020B0502020202020204" pitchFamily="34" charset="0"/>
              </a:rPr>
              <a:t>’ before a noun.</a:t>
            </a:r>
          </a:p>
          <a:p>
            <a:pPr algn="ctr" defTabSz="914400"/>
            <a:r>
              <a:rPr lang="fr-FR" sz="1400" i="1" dirty="0">
                <a:latin typeface="Century Gothic" panose="020B0502020202020204" pitchFamily="34" charset="0"/>
              </a:rPr>
              <a:t>L’addition est à droite </a:t>
            </a:r>
            <a:r>
              <a:rPr lang="fr-FR" sz="1400" b="1" i="1" dirty="0">
                <a:latin typeface="Century Gothic" panose="020B0502020202020204" pitchFamily="34" charset="0"/>
              </a:rPr>
              <a:t>de la </a:t>
            </a:r>
            <a:r>
              <a:rPr lang="fr-FR" sz="1400" i="1" dirty="0">
                <a:latin typeface="Century Gothic" panose="020B0502020202020204" pitchFamily="34" charset="0"/>
              </a:rPr>
              <a:t>carte et à gauche </a:t>
            </a:r>
            <a:r>
              <a:rPr lang="fr-FR" sz="1400" b="1" i="1" dirty="0">
                <a:latin typeface="Century Gothic" panose="020B0502020202020204" pitchFamily="34" charset="0"/>
              </a:rPr>
              <a:t>du</a:t>
            </a:r>
            <a:r>
              <a:rPr lang="fr-FR" sz="1400" i="1" dirty="0">
                <a:latin typeface="Century Gothic" panose="020B0502020202020204" pitchFamily="34" charset="0"/>
              </a:rPr>
              <a:t> verre. L’addition est sur la table.</a:t>
            </a:r>
          </a:p>
        </p:txBody>
      </p:sp>
      <p:sp>
        <p:nvSpPr>
          <p:cNvPr id="33" name="Rounded Rectangular Callout 2">
            <a:extLst>
              <a:ext uri="{FF2B5EF4-FFF2-40B4-BE49-F238E27FC236}">
                <a16:creationId xmlns:a16="http://schemas.microsoft.com/office/drawing/2014/main" id="{0F7AA7DA-6607-42CF-8342-47271145ABE8}"/>
              </a:ext>
            </a:extLst>
          </p:cNvPr>
          <p:cNvSpPr/>
          <p:nvPr/>
        </p:nvSpPr>
        <p:spPr>
          <a:xfrm>
            <a:off x="5291926" y="3294944"/>
            <a:ext cx="1390217" cy="673762"/>
          </a:xfrm>
          <a:prstGeom prst="wedgeRoundRectCallout">
            <a:avLst>
              <a:gd name="adj1" fmla="val -58494"/>
              <a:gd name="adj2" fmla="val -29014"/>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200" b="1" dirty="0">
                <a:latin typeface="Century Gothic" panose="020B0502020202020204" pitchFamily="34" charset="0"/>
              </a:rPr>
              <a:t>Remember!</a:t>
            </a:r>
            <a:br>
              <a:rPr lang="en-GB" sz="1200" dirty="0">
                <a:latin typeface="Century Gothic" panose="020B0502020202020204" pitchFamily="34" charset="0"/>
              </a:rPr>
            </a:br>
            <a:r>
              <a:rPr lang="en-GB" sz="1200" dirty="0">
                <a:latin typeface="Century Gothic" panose="020B0502020202020204" pitchFamily="34" charset="0"/>
              </a:rPr>
              <a:t>de + le -&gt; du</a:t>
            </a:r>
            <a:br>
              <a:rPr lang="en-GB" sz="1200" dirty="0">
                <a:latin typeface="Century Gothic" panose="020B0502020202020204" pitchFamily="34" charset="0"/>
              </a:rPr>
            </a:br>
            <a:r>
              <a:rPr lang="en-GB" sz="1200" dirty="0">
                <a:latin typeface="Century Gothic" panose="020B0502020202020204" pitchFamily="34" charset="0"/>
              </a:rPr>
              <a:t>de + les -&gt; des</a:t>
            </a:r>
          </a:p>
        </p:txBody>
      </p:sp>
      <p:sp>
        <p:nvSpPr>
          <p:cNvPr id="83" name="Title 20">
            <a:extLst>
              <a:ext uri="{FF2B5EF4-FFF2-40B4-BE49-F238E27FC236}">
                <a16:creationId xmlns:a16="http://schemas.microsoft.com/office/drawing/2014/main" id="{348C5A29-400C-764B-93F5-59A031AA1AE3}"/>
              </a:ext>
            </a:extLst>
          </p:cNvPr>
          <p:cNvSpPr txBox="1">
            <a:spLocks/>
          </p:cNvSpPr>
          <p:nvPr/>
        </p:nvSpPr>
        <p:spPr bwMode="auto">
          <a:xfrm>
            <a:off x="224140" y="4090674"/>
            <a:ext cx="6611487" cy="32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US" sz="1800" b="1" kern="0" dirty="0">
                <a:solidFill>
                  <a:schemeClr val="tx1"/>
                </a:solidFill>
                <a:latin typeface="Century Gothic" panose="020B0502020202020204" pitchFamily="34" charset="0"/>
                <a:cs typeface="Calibri" panose="020F0502020204030204" pitchFamily="34" charset="0"/>
              </a:rPr>
              <a:t>Prepositions of movement</a:t>
            </a:r>
            <a:endParaRPr lang="fr-FR" kern="0" dirty="0">
              <a:solidFill>
                <a:schemeClr val="tx1"/>
              </a:solidFill>
            </a:endParaRPr>
          </a:p>
        </p:txBody>
      </p:sp>
      <p:sp>
        <p:nvSpPr>
          <p:cNvPr id="40" name="TextBox 39">
            <a:extLst>
              <a:ext uri="{FF2B5EF4-FFF2-40B4-BE49-F238E27FC236}">
                <a16:creationId xmlns:a16="http://schemas.microsoft.com/office/drawing/2014/main" id="{B4EF4E27-3305-4572-9F01-5B3944C5FD9F}"/>
              </a:ext>
            </a:extLst>
          </p:cNvPr>
          <p:cNvSpPr txBox="1"/>
          <p:nvPr/>
        </p:nvSpPr>
        <p:spPr>
          <a:xfrm>
            <a:off x="229120" y="4332434"/>
            <a:ext cx="6607927" cy="307777"/>
          </a:xfrm>
          <a:prstGeom prst="rect">
            <a:avLst/>
          </a:prstGeom>
          <a:noFill/>
        </p:spPr>
        <p:txBody>
          <a:bodyPr wrap="square">
            <a:spAutoFit/>
          </a:bodyPr>
          <a:lstStyle/>
          <a:p>
            <a:r>
              <a:rPr lang="en-GB" sz="1400" dirty="0">
                <a:latin typeface="Century Gothic" panose="020B0502020202020204" pitchFamily="34" charset="0"/>
              </a:rPr>
              <a:t>Prepositions of movement are used to translate ‘to’ and ‘from’ (a place).</a:t>
            </a:r>
          </a:p>
        </p:txBody>
      </p:sp>
      <p:sp>
        <p:nvSpPr>
          <p:cNvPr id="84" name="Rounded Rectangular Callout 2">
            <a:extLst>
              <a:ext uri="{FF2B5EF4-FFF2-40B4-BE49-F238E27FC236}">
                <a16:creationId xmlns:a16="http://schemas.microsoft.com/office/drawing/2014/main" id="{12733899-812F-9C4C-BE73-A6C16AA1CA9D}"/>
              </a:ext>
            </a:extLst>
          </p:cNvPr>
          <p:cNvSpPr/>
          <p:nvPr/>
        </p:nvSpPr>
        <p:spPr>
          <a:xfrm>
            <a:off x="256966" y="4628263"/>
            <a:ext cx="1979158" cy="993167"/>
          </a:xfrm>
          <a:prstGeom prst="wedgeRoundRectCallout">
            <a:avLst>
              <a:gd name="adj1" fmla="val 53212"/>
              <a:gd name="adj2" fmla="val -29807"/>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en-GB" sz="1200" b="1" dirty="0">
                <a:latin typeface="Century Gothic" panose="020B0502020202020204" pitchFamily="34" charset="0"/>
              </a:rPr>
              <a:t>Remember!</a:t>
            </a:r>
            <a:br>
              <a:rPr lang="en-GB" sz="1200" dirty="0">
                <a:latin typeface="Century Gothic" panose="020B0502020202020204" pitchFamily="34" charset="0"/>
              </a:rPr>
            </a:br>
            <a:r>
              <a:rPr lang="en-GB" sz="1200" dirty="0">
                <a:latin typeface="Century Gothic" panose="020B0502020202020204" pitchFamily="34" charset="0"/>
              </a:rPr>
              <a:t>a + le -&gt; au</a:t>
            </a:r>
            <a:br>
              <a:rPr lang="en-GB" sz="1200" dirty="0">
                <a:latin typeface="Century Gothic" panose="020B0502020202020204" pitchFamily="34" charset="0"/>
              </a:rPr>
            </a:br>
            <a:r>
              <a:rPr lang="en-GB" sz="1200" dirty="0">
                <a:latin typeface="Century Gothic" panose="020B0502020202020204" pitchFamily="34" charset="0"/>
              </a:rPr>
              <a:t>a + les -&gt; aux</a:t>
            </a:r>
          </a:p>
          <a:p>
            <a:pPr algn="ctr"/>
            <a:r>
              <a:rPr lang="fr-FR" sz="1200">
                <a:latin typeface="Century Gothic" panose="020B0502020202020204" pitchFamily="34" charset="0"/>
              </a:rPr>
              <a:t>Cet avion va au Brésil.</a:t>
            </a:r>
          </a:p>
          <a:p>
            <a:pPr algn="ctr"/>
            <a:r>
              <a:rPr lang="fr-FR" sz="1200">
                <a:latin typeface="Century Gothic" panose="020B0502020202020204" pitchFamily="34" charset="0"/>
              </a:rPr>
              <a:t>Je vais </a:t>
            </a:r>
            <a:r>
              <a:rPr lang="fr-FR" sz="1200" b="1" i="1">
                <a:latin typeface="Century Gothic" panose="020B0502020202020204" pitchFamily="34" charset="0"/>
              </a:rPr>
              <a:t>aux</a:t>
            </a:r>
            <a:r>
              <a:rPr lang="fr-FR" sz="1200">
                <a:latin typeface="Century Gothic" panose="020B0502020202020204" pitchFamily="34" charset="0"/>
              </a:rPr>
              <a:t> États-Unis</a:t>
            </a:r>
          </a:p>
        </p:txBody>
      </p:sp>
      <p:graphicFrame>
        <p:nvGraphicFramePr>
          <p:cNvPr id="6" name="Table 5">
            <a:extLst>
              <a:ext uri="{FF2B5EF4-FFF2-40B4-BE49-F238E27FC236}">
                <a16:creationId xmlns:a16="http://schemas.microsoft.com/office/drawing/2014/main" id="{690EA3F3-9B9A-264A-AD94-13F38CBE6AF4}"/>
              </a:ext>
            </a:extLst>
          </p:cNvPr>
          <p:cNvGraphicFramePr>
            <a:graphicFrameLocks noGrp="1"/>
          </p:cNvGraphicFramePr>
          <p:nvPr>
            <p:extLst>
              <p:ext uri="{D42A27DB-BD31-4B8C-83A1-F6EECF244321}">
                <p14:modId xmlns:p14="http://schemas.microsoft.com/office/powerpoint/2010/main" val="625025167"/>
              </p:ext>
            </p:extLst>
          </p:nvPr>
        </p:nvGraphicFramePr>
        <p:xfrm>
          <a:off x="2236124" y="4615590"/>
          <a:ext cx="4360475" cy="1005840"/>
        </p:xfrm>
        <a:graphic>
          <a:graphicData uri="http://schemas.openxmlformats.org/drawingml/2006/table">
            <a:tbl>
              <a:tblPr firstRow="1" bandRow="1">
                <a:tableStyleId>{5C22544A-7EE6-4342-B048-85BDC9FD1C3A}</a:tableStyleId>
              </a:tblPr>
              <a:tblGrid>
                <a:gridCol w="661687">
                  <a:extLst>
                    <a:ext uri="{9D8B030D-6E8A-4147-A177-3AD203B41FA5}">
                      <a16:colId xmlns:a16="http://schemas.microsoft.com/office/drawing/2014/main" val="1039869025"/>
                    </a:ext>
                  </a:extLst>
                </a:gridCol>
                <a:gridCol w="1513579">
                  <a:extLst>
                    <a:ext uri="{9D8B030D-6E8A-4147-A177-3AD203B41FA5}">
                      <a16:colId xmlns:a16="http://schemas.microsoft.com/office/drawing/2014/main" val="1436914321"/>
                    </a:ext>
                  </a:extLst>
                </a:gridCol>
                <a:gridCol w="756419">
                  <a:extLst>
                    <a:ext uri="{9D8B030D-6E8A-4147-A177-3AD203B41FA5}">
                      <a16:colId xmlns:a16="http://schemas.microsoft.com/office/drawing/2014/main" val="2782654501"/>
                    </a:ext>
                  </a:extLst>
                </a:gridCol>
                <a:gridCol w="1428790">
                  <a:extLst>
                    <a:ext uri="{9D8B030D-6E8A-4147-A177-3AD203B41FA5}">
                      <a16:colId xmlns:a16="http://schemas.microsoft.com/office/drawing/2014/main" val="530910913"/>
                    </a:ext>
                  </a:extLst>
                </a:gridCol>
              </a:tblGrid>
              <a:tr h="300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à</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Century Gothic" panose="020B0502020202020204" pitchFamily="34" charset="0"/>
                        </a:rPr>
                        <a:t>at, to, in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vers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Century Gothic" panose="020B0502020202020204" pitchFamily="34" charset="0"/>
                        </a:rPr>
                        <a:t>towards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6734466"/>
                  </a:ext>
                </a:extLst>
              </a:tr>
              <a:tr h="300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en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in, by, to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de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Century Gothic" panose="020B0502020202020204" pitchFamily="34" charset="0"/>
                        </a:rPr>
                        <a:t>from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8042166"/>
                  </a:ext>
                </a:extLst>
              </a:tr>
              <a:tr h="300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latin typeface="Century Gothic" panose="020B0502020202020204" pitchFamily="34" charset="0"/>
                        </a:rPr>
                        <a:t>chez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r>
                        <a:rPr lang="en-US" sz="1600" dirty="0">
                          <a:solidFill>
                            <a:schemeClr val="tx1"/>
                          </a:solidFill>
                          <a:latin typeface="Century Gothic" panose="020B0502020202020204" pitchFamily="34" charset="0"/>
                        </a:rPr>
                        <a:t>(to) (the place of), at (the place of)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1" dirty="0">
                        <a:solidFill>
                          <a:schemeClr val="tx1"/>
                        </a:solidFill>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solidFill>
                          <a:schemeClr val="tx1"/>
                        </a:solidFill>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6171638"/>
                  </a:ext>
                </a:extLst>
              </a:tr>
            </a:tbl>
          </a:graphicData>
        </a:graphic>
      </p:graphicFrame>
      <p:sp>
        <p:nvSpPr>
          <p:cNvPr id="11" name="Rectangle 10">
            <a:extLst>
              <a:ext uri="{FF2B5EF4-FFF2-40B4-BE49-F238E27FC236}">
                <a16:creationId xmlns:a16="http://schemas.microsoft.com/office/drawing/2014/main" id="{1374A9BD-5E6C-914E-995C-9A37A126E5B1}"/>
              </a:ext>
            </a:extLst>
          </p:cNvPr>
          <p:cNvSpPr/>
          <p:nvPr/>
        </p:nvSpPr>
        <p:spPr>
          <a:xfrm>
            <a:off x="246080" y="5661545"/>
            <a:ext cx="2012085" cy="738664"/>
          </a:xfrm>
          <a:prstGeom prst="rect">
            <a:avLst/>
          </a:prstGeom>
        </p:spPr>
        <p:txBody>
          <a:bodyPr wrap="square">
            <a:spAutoFit/>
          </a:bodyPr>
          <a:lstStyle/>
          <a:p>
            <a:pPr lvl="0" defTabSz="914400">
              <a:defRPr/>
            </a:pPr>
            <a:r>
              <a:rPr lang="en-GB" sz="1400" kern="0" dirty="0">
                <a:latin typeface="Century Gothic" panose="020F0302020204030204"/>
              </a:rPr>
              <a:t>Different prepositions are used to talk about going </a:t>
            </a:r>
            <a:r>
              <a:rPr lang="en-GB" sz="1400" b="1" kern="0" dirty="0">
                <a:latin typeface="Century Gothic" panose="020F0302020204030204"/>
              </a:rPr>
              <a:t>to </a:t>
            </a:r>
            <a:r>
              <a:rPr lang="en-GB" sz="1400" kern="0" dirty="0">
                <a:latin typeface="Century Gothic" panose="020F0302020204030204"/>
              </a:rPr>
              <a:t>…</a:t>
            </a:r>
          </a:p>
        </p:txBody>
      </p:sp>
      <p:sp>
        <p:nvSpPr>
          <p:cNvPr id="8" name="Rectangle 7">
            <a:extLst>
              <a:ext uri="{FF2B5EF4-FFF2-40B4-BE49-F238E27FC236}">
                <a16:creationId xmlns:a16="http://schemas.microsoft.com/office/drawing/2014/main" id="{46F85EF1-17DD-754D-8717-EFF37C3C47C9}"/>
              </a:ext>
            </a:extLst>
          </p:cNvPr>
          <p:cNvSpPr/>
          <p:nvPr/>
        </p:nvSpPr>
        <p:spPr>
          <a:xfrm>
            <a:off x="2114001" y="5659059"/>
            <a:ext cx="6745721" cy="738664"/>
          </a:xfrm>
          <a:prstGeom prst="rect">
            <a:avLst/>
          </a:prstGeom>
        </p:spPr>
        <p:txBody>
          <a:bodyPr wrap="square">
            <a:spAutoFit/>
          </a:bodyPr>
          <a:lstStyle/>
          <a:p>
            <a:pPr marL="0" marR="0" lvl="0" indent="0" defTabSz="914400" eaLnBrk="1" fontAlgn="auto" latinLnBrk="0" hangingPunct="1">
              <a:spcBef>
                <a:spcPts val="0"/>
              </a:spcBef>
              <a:buClrTx/>
              <a:buSzTx/>
              <a:buFontTx/>
              <a:buNone/>
              <a:tabLst/>
              <a:defRPr/>
            </a:pPr>
            <a:r>
              <a:rPr kumimoji="0" lang="en-GB" sz="1400" b="0" i="0" u="none" strike="noStrike" kern="0" cap="none" spc="0" normalizeH="0" baseline="0" noProof="0" dirty="0">
                <a:ln>
                  <a:noFill/>
                </a:ln>
                <a:effectLst/>
                <a:uLnTx/>
                <a:uFillTx/>
                <a:latin typeface="Century Gothic" panose="020F0302020204030204"/>
              </a:rPr>
              <a:t>1) a feminine country</a:t>
            </a:r>
            <a:r>
              <a:rPr lang="en-GB" sz="1400" kern="0" dirty="0">
                <a:latin typeface="Century Gothic" panose="020F0302020204030204"/>
              </a:rPr>
              <a:t>	</a:t>
            </a:r>
            <a:r>
              <a:rPr kumimoji="0" lang="fr-FR" sz="1400" b="0" i="0" u="none" strike="noStrike" kern="0" cap="none" spc="0" normalizeH="0" baseline="0" dirty="0">
                <a:ln>
                  <a:noFill/>
                </a:ln>
                <a:effectLst/>
                <a:uLnTx/>
                <a:uFillTx/>
                <a:latin typeface="Century Gothic" panose="020F0302020204030204"/>
              </a:rPr>
              <a:t>Je vole </a:t>
            </a:r>
            <a:r>
              <a:rPr kumimoji="0" lang="fr-FR" sz="1400" b="1" i="0" u="none" strike="noStrike" kern="0" cap="none" spc="0" normalizeH="0" baseline="0" dirty="0">
                <a:ln>
                  <a:noFill/>
                </a:ln>
                <a:effectLst/>
                <a:uLnTx/>
                <a:uFillTx/>
                <a:latin typeface="Century Gothic" panose="020F0302020204030204"/>
              </a:rPr>
              <a:t>en</a:t>
            </a:r>
            <a:r>
              <a:rPr kumimoji="0" lang="fr-FR" sz="1400" b="0" i="0" u="none" strike="noStrike" kern="0" cap="none" spc="0" normalizeH="0" baseline="0" dirty="0">
                <a:ln>
                  <a:noFill/>
                </a:ln>
                <a:effectLst/>
                <a:uLnTx/>
                <a:uFillTx/>
                <a:latin typeface="Century Gothic" panose="020F0302020204030204"/>
              </a:rPr>
              <a:t> Italie.</a:t>
            </a:r>
          </a:p>
          <a:p>
            <a:pPr marL="0" marR="0" lvl="0" indent="0" defTabSz="914400" eaLnBrk="1" fontAlgn="auto" latinLnBrk="0" hangingPunct="1">
              <a:spcBef>
                <a:spcPts val="0"/>
              </a:spcBef>
              <a:buClrTx/>
              <a:buSzTx/>
              <a:buFontTx/>
              <a:buNone/>
              <a:tabLst/>
              <a:defRPr/>
            </a:pPr>
            <a:r>
              <a:rPr kumimoji="0" lang="en-GB" sz="1400" b="0" i="0" u="none" strike="noStrike" kern="0" cap="none" spc="0" normalizeH="0" baseline="0" noProof="0" dirty="0">
                <a:ln>
                  <a:noFill/>
                </a:ln>
                <a:effectLst/>
                <a:uLnTx/>
                <a:uFillTx/>
                <a:latin typeface="Century Gothic" panose="020F0302020204030204"/>
              </a:rPr>
              <a:t>2) a city			</a:t>
            </a:r>
            <a:r>
              <a:rPr kumimoji="0" lang="fr-FR" sz="1400" b="0" i="0" u="none" strike="noStrike" kern="0" cap="none" spc="0" normalizeH="0" baseline="0" dirty="0">
                <a:ln>
                  <a:noFill/>
                </a:ln>
                <a:effectLst/>
                <a:uLnTx/>
                <a:uFillTx/>
                <a:latin typeface="Century Gothic" panose="020F0302020204030204"/>
              </a:rPr>
              <a:t>Ils vont </a:t>
            </a:r>
            <a:r>
              <a:rPr kumimoji="0" lang="fr-FR" sz="1400" b="1" i="0" u="none" strike="noStrike" kern="0" cap="none" spc="0" normalizeH="0" baseline="0" dirty="0">
                <a:ln>
                  <a:noFill/>
                </a:ln>
                <a:effectLst/>
                <a:uLnTx/>
                <a:uFillTx/>
                <a:latin typeface="Century Gothic" panose="020F0302020204030204"/>
              </a:rPr>
              <a:t>à</a:t>
            </a:r>
            <a:r>
              <a:rPr kumimoji="0" lang="fr-FR" sz="1400" b="0" i="0" u="none" strike="noStrike" kern="0" cap="none" spc="0" normalizeH="0" baseline="0" dirty="0">
                <a:ln>
                  <a:noFill/>
                </a:ln>
                <a:effectLst/>
                <a:uLnTx/>
                <a:uFillTx/>
                <a:latin typeface="Century Gothic" panose="020F0302020204030204"/>
              </a:rPr>
              <a:t> </a:t>
            </a:r>
            <a:r>
              <a:rPr kumimoji="0" lang="fr-FR" sz="1400" b="0" i="0" u="none" strike="noStrike" kern="0" cap="none" spc="0" normalizeH="0" baseline="0" dirty="0" err="1">
                <a:ln>
                  <a:noFill/>
                </a:ln>
                <a:effectLst/>
                <a:uLnTx/>
                <a:uFillTx/>
                <a:latin typeface="Century Gothic" panose="020F0302020204030204"/>
              </a:rPr>
              <a:t>Edimbourg</a:t>
            </a:r>
            <a:r>
              <a:rPr kumimoji="0" lang="fr-FR" sz="1400" b="0" i="0" u="none" strike="noStrike" kern="0" cap="none" spc="0" normalizeH="0" baseline="0" dirty="0">
                <a:ln>
                  <a:noFill/>
                </a:ln>
                <a:effectLst/>
                <a:uLnTx/>
                <a:uFillTx/>
                <a:latin typeface="Century Gothic" panose="020F0302020204030204"/>
              </a:rPr>
              <a:t>.</a:t>
            </a:r>
          </a:p>
          <a:p>
            <a:pPr lvl="0" defTabSz="914400">
              <a:defRPr/>
            </a:pPr>
            <a:r>
              <a:rPr lang="en-GB" sz="1400" kern="0" dirty="0">
                <a:latin typeface="Century Gothic" panose="020F0302020204030204"/>
              </a:rPr>
              <a:t>3) a masculine country/region 	</a:t>
            </a:r>
            <a:r>
              <a:rPr lang="fr-FR" sz="1400" dirty="0">
                <a:latin typeface="Century Gothic" panose="020B0502020202020204" pitchFamily="34" charset="0"/>
              </a:rPr>
              <a:t>L’avion va </a:t>
            </a:r>
            <a:r>
              <a:rPr lang="fr-FR" sz="1400" b="1" dirty="0">
                <a:latin typeface="Century Gothic" panose="020B0502020202020204" pitchFamily="34" charset="0"/>
              </a:rPr>
              <a:t>au</a:t>
            </a:r>
            <a:r>
              <a:rPr lang="fr-FR" sz="1400" dirty="0">
                <a:latin typeface="Century Gothic" panose="020B0502020202020204" pitchFamily="34" charset="0"/>
              </a:rPr>
              <a:t> Japon.</a:t>
            </a:r>
            <a:endParaRPr lang="fr-FR" sz="1400" kern="0" dirty="0">
              <a:latin typeface="Century Gothic" panose="020F0302020204030204"/>
            </a:endParaRPr>
          </a:p>
        </p:txBody>
      </p:sp>
      <p:sp>
        <p:nvSpPr>
          <p:cNvPr id="49" name="Title 20">
            <a:extLst>
              <a:ext uri="{FF2B5EF4-FFF2-40B4-BE49-F238E27FC236}">
                <a16:creationId xmlns:a16="http://schemas.microsoft.com/office/drawing/2014/main" id="{40C59D93-336B-44BD-9707-1D6F0269D615}"/>
              </a:ext>
            </a:extLst>
          </p:cNvPr>
          <p:cNvSpPr txBox="1">
            <a:spLocks/>
          </p:cNvSpPr>
          <p:nvPr/>
        </p:nvSpPr>
        <p:spPr bwMode="auto">
          <a:xfrm>
            <a:off x="250073" y="6455640"/>
            <a:ext cx="6611487" cy="32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US" sz="1800" b="1" kern="0" dirty="0">
                <a:solidFill>
                  <a:schemeClr val="tx1"/>
                </a:solidFill>
                <a:latin typeface="Century Gothic" panose="020B0502020202020204" pitchFamily="34" charset="0"/>
                <a:cs typeface="Calibri" panose="020F0502020204030204" pitchFamily="34" charset="0"/>
              </a:rPr>
              <a:t>Les </a:t>
            </a:r>
            <a:r>
              <a:rPr lang="fr-FR" sz="1800" b="1" kern="0" dirty="0">
                <a:solidFill>
                  <a:schemeClr val="tx1"/>
                </a:solidFill>
                <a:latin typeface="Century Gothic" panose="020B0502020202020204" pitchFamily="34" charset="0"/>
                <a:cs typeface="Calibri" panose="020F0502020204030204" pitchFamily="34" charset="0"/>
              </a:rPr>
              <a:t>années</a:t>
            </a:r>
            <a:endParaRPr lang="fr-FR" kern="0" dirty="0">
              <a:solidFill>
                <a:schemeClr val="tx1"/>
              </a:solidFill>
            </a:endParaRPr>
          </a:p>
        </p:txBody>
      </p:sp>
      <p:sp>
        <p:nvSpPr>
          <p:cNvPr id="5" name="Right Brace 4">
            <a:extLst>
              <a:ext uri="{FF2B5EF4-FFF2-40B4-BE49-F238E27FC236}">
                <a16:creationId xmlns:a16="http://schemas.microsoft.com/office/drawing/2014/main" id="{854F4A03-EA35-0548-855D-2B20BB98067A}"/>
              </a:ext>
              <a:ext uri="{C183D7F6-B498-43B3-948B-1728B52AA6E4}">
                <adec:decorative xmlns:adec="http://schemas.microsoft.com/office/drawing/2017/decorative" val="1"/>
              </a:ext>
            </a:extLst>
          </p:cNvPr>
          <p:cNvSpPr/>
          <p:nvPr/>
        </p:nvSpPr>
        <p:spPr>
          <a:xfrm rot="5400000">
            <a:off x="3498773" y="2376909"/>
            <a:ext cx="204172" cy="1116368"/>
          </a:xfrm>
          <a:prstGeom prst="rightBrace">
            <a:avLst>
              <a:gd name="adj1" fmla="val 8333"/>
              <a:gd name="adj2" fmla="val 4038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TextBox 61">
            <a:extLst>
              <a:ext uri="{FF2B5EF4-FFF2-40B4-BE49-F238E27FC236}">
                <a16:creationId xmlns:a16="http://schemas.microsoft.com/office/drawing/2014/main" id="{2F87880A-6E07-9E48-8ABB-95D40AD5B490}"/>
              </a:ext>
            </a:extLst>
          </p:cNvPr>
          <p:cNvSpPr txBox="1"/>
          <p:nvPr/>
        </p:nvSpPr>
        <p:spPr>
          <a:xfrm>
            <a:off x="224435" y="6755286"/>
            <a:ext cx="407170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Century Gothic" panose="020F0302020204030204"/>
              </a:rPr>
              <a:t>Years in French are said in the same way as normal numbers, unlike English. </a:t>
            </a:r>
            <a:r>
              <a:rPr kumimoji="0" lang="en-GB" sz="1400" b="0" i="0" u="none" strike="noStrike" kern="1200" cap="none" spc="0" normalizeH="0" baseline="0" noProof="0" dirty="0">
                <a:ln>
                  <a:noFill/>
                </a:ln>
                <a:effectLst/>
                <a:uLnTx/>
                <a:uFillTx/>
                <a:latin typeface="Century Gothic" panose="020F0302020204030204"/>
                <a:ea typeface="+mn-ea"/>
                <a:cs typeface="+mn-cs"/>
              </a:rPr>
              <a:t>For example</a:t>
            </a:r>
            <a:r>
              <a:rPr lang="en-GB" sz="1400" dirty="0">
                <a:latin typeface="Century Gothic" panose="020F0302020204030204"/>
              </a:rPr>
              <a:t>: the year 1982</a:t>
            </a:r>
            <a:endParaRPr lang="en-GB" sz="1400" b="1" dirty="0">
              <a:latin typeface="Century Gothic" panose="020F0302020204030204"/>
            </a:endParaRPr>
          </a:p>
        </p:txBody>
      </p:sp>
      <p:sp>
        <p:nvSpPr>
          <p:cNvPr id="64" name="TextBox 63">
            <a:extLst>
              <a:ext uri="{FF2B5EF4-FFF2-40B4-BE49-F238E27FC236}">
                <a16:creationId xmlns:a16="http://schemas.microsoft.com/office/drawing/2014/main" id="{D8D2A36F-98DF-5548-9A66-17C956245978}"/>
              </a:ext>
            </a:extLst>
          </p:cNvPr>
          <p:cNvSpPr txBox="1"/>
          <p:nvPr/>
        </p:nvSpPr>
        <p:spPr>
          <a:xfrm>
            <a:off x="238036" y="7457870"/>
            <a:ext cx="70650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entury Gothic" panose="020F0302020204030204"/>
                <a:ea typeface="+mn-ea"/>
                <a:cs typeface="+mn-cs"/>
              </a:rPr>
              <a:t>In English, we split the four-</a:t>
            </a:r>
            <a:r>
              <a:rPr lang="en-US" sz="1400" dirty="0">
                <a:latin typeface="Century Gothic" panose="020F0302020204030204"/>
              </a:rPr>
              <a:t>digit number in half: </a:t>
            </a:r>
          </a:p>
        </p:txBody>
      </p:sp>
      <p:sp>
        <p:nvSpPr>
          <p:cNvPr id="65" name="TextBox 64">
            <a:extLst>
              <a:ext uri="{FF2B5EF4-FFF2-40B4-BE49-F238E27FC236}">
                <a16:creationId xmlns:a16="http://schemas.microsoft.com/office/drawing/2014/main" id="{ED61B80F-313E-7A48-8664-3CC489966AFC}"/>
              </a:ext>
              <a:ext uri="{C183D7F6-B498-43B3-948B-1728B52AA6E4}">
                <adec:decorative xmlns:adec="http://schemas.microsoft.com/office/drawing/2017/decorative" val="0"/>
              </a:ext>
            </a:extLst>
          </p:cNvPr>
          <p:cNvSpPr txBox="1"/>
          <p:nvPr/>
        </p:nvSpPr>
        <p:spPr>
          <a:xfrm>
            <a:off x="3983121" y="7463832"/>
            <a:ext cx="15348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entury Gothic" panose="020F0302020204030204"/>
              </a:rPr>
              <a:t>nineteen</a:t>
            </a:r>
            <a:endParaRPr kumimoji="0" lang="en-US" sz="1400" b="1" i="0" u="none" strike="noStrike" kern="1200" cap="none" spc="0" normalizeH="0" baseline="0" noProof="0" dirty="0">
              <a:ln>
                <a:noFill/>
              </a:ln>
              <a:effectLst/>
              <a:uLnTx/>
              <a:uFillTx/>
              <a:latin typeface="Century Gothic" panose="020F0302020204030204"/>
            </a:endParaRPr>
          </a:p>
        </p:txBody>
      </p:sp>
      <p:sp>
        <p:nvSpPr>
          <p:cNvPr id="66" name="TextBox 65">
            <a:extLst>
              <a:ext uri="{FF2B5EF4-FFF2-40B4-BE49-F238E27FC236}">
                <a16:creationId xmlns:a16="http://schemas.microsoft.com/office/drawing/2014/main" id="{4843B619-B21D-2D48-A213-19EBB72744F6}"/>
              </a:ext>
              <a:ext uri="{C183D7F6-B498-43B3-948B-1728B52AA6E4}">
                <adec:decorative xmlns:adec="http://schemas.microsoft.com/office/drawing/2017/decorative" val="0"/>
              </a:ext>
            </a:extLst>
          </p:cNvPr>
          <p:cNvSpPr txBox="1"/>
          <p:nvPr/>
        </p:nvSpPr>
        <p:spPr>
          <a:xfrm>
            <a:off x="5199766" y="7462003"/>
            <a:ext cx="1776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entury Gothic" panose="020F0302020204030204"/>
              </a:rPr>
              <a:t>eighty-two</a:t>
            </a:r>
            <a:endParaRPr kumimoji="0" lang="en-US" sz="1400" b="1" i="0" u="none" strike="noStrike" kern="1200" cap="none" spc="0" normalizeH="0" baseline="0" noProof="0" dirty="0">
              <a:ln>
                <a:noFill/>
              </a:ln>
              <a:effectLst/>
              <a:uLnTx/>
              <a:uFillTx/>
              <a:latin typeface="Century Gothic" panose="020F0302020204030204"/>
            </a:endParaRPr>
          </a:p>
        </p:txBody>
      </p:sp>
      <p:sp>
        <p:nvSpPr>
          <p:cNvPr id="63" name="TextBox 62">
            <a:extLst>
              <a:ext uri="{FF2B5EF4-FFF2-40B4-BE49-F238E27FC236}">
                <a16:creationId xmlns:a16="http://schemas.microsoft.com/office/drawing/2014/main" id="{5C5DB53C-D98C-154F-9FD4-84828AF6215E}"/>
              </a:ext>
            </a:extLst>
          </p:cNvPr>
          <p:cNvSpPr txBox="1"/>
          <p:nvPr/>
        </p:nvSpPr>
        <p:spPr>
          <a:xfrm>
            <a:off x="269680" y="7910814"/>
            <a:ext cx="153096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entury Gothic" panose="020F0302020204030204"/>
                <a:ea typeface="+mn-ea"/>
                <a:cs typeface="+mn-cs"/>
              </a:rPr>
              <a:t>But in French, we say the whole number</a:t>
            </a:r>
            <a:r>
              <a:rPr kumimoji="0" lang="en-US" sz="1400" b="0" i="0" u="none" strike="noStrike" kern="1200" cap="none" spc="0" normalizeH="0" noProof="0" dirty="0">
                <a:ln>
                  <a:noFill/>
                </a:ln>
                <a:effectLst/>
                <a:uLnTx/>
                <a:uFillTx/>
                <a:latin typeface="Century Gothic" panose="020F0302020204030204"/>
                <a:ea typeface="+mn-ea"/>
                <a:cs typeface="+mn-cs"/>
              </a:rPr>
              <a:t>:</a:t>
            </a:r>
            <a:r>
              <a:rPr kumimoji="0" lang="en-US" sz="1400" b="0" i="0" u="none" strike="noStrike" kern="1200" cap="none" spc="0" normalizeH="0" baseline="0" noProof="0" dirty="0">
                <a:ln>
                  <a:noFill/>
                </a:ln>
                <a:effectLst/>
                <a:uLnTx/>
                <a:uFillTx/>
                <a:latin typeface="Century Gothic" panose="020F0302020204030204"/>
                <a:ea typeface="+mn-ea"/>
                <a:cs typeface="+mn-cs"/>
              </a:rPr>
              <a:t> </a:t>
            </a:r>
            <a:endParaRPr kumimoji="0" lang="fr-FR" sz="1400" b="0" i="0" u="none" strike="noStrike" kern="1200" cap="none" spc="0" normalizeH="0" baseline="0" dirty="0">
              <a:ln>
                <a:noFill/>
              </a:ln>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37100A52-CA09-AD4F-BEFC-5D0E4849F779}"/>
              </a:ext>
            </a:extLst>
          </p:cNvPr>
          <p:cNvSpPr txBox="1"/>
          <p:nvPr/>
        </p:nvSpPr>
        <p:spPr>
          <a:xfrm>
            <a:off x="2079987" y="8625454"/>
            <a:ext cx="15348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latin typeface="Century Gothic" panose="020F0302020204030204"/>
              </a:rPr>
              <a:t>mille</a:t>
            </a:r>
            <a:endParaRPr kumimoji="0" lang="fr-FR" sz="1400" b="1" i="0" u="none" strike="noStrike" kern="1200" cap="none" spc="0" normalizeH="0" baseline="0" dirty="0">
              <a:ln>
                <a:noFill/>
              </a:ln>
              <a:effectLst/>
              <a:uLnTx/>
              <a:uFillTx/>
              <a:latin typeface="Century Gothic" panose="020F0302020204030204"/>
            </a:endParaRPr>
          </a:p>
        </p:txBody>
      </p:sp>
      <p:sp>
        <p:nvSpPr>
          <p:cNvPr id="68" name="TextBox 67">
            <a:extLst>
              <a:ext uri="{FF2B5EF4-FFF2-40B4-BE49-F238E27FC236}">
                <a16:creationId xmlns:a16="http://schemas.microsoft.com/office/drawing/2014/main" id="{E6B9C4F9-C55B-004F-BD4B-92FDBC4F28EC}"/>
              </a:ext>
            </a:extLst>
          </p:cNvPr>
          <p:cNvSpPr txBox="1"/>
          <p:nvPr/>
        </p:nvSpPr>
        <p:spPr>
          <a:xfrm>
            <a:off x="3515025" y="8618640"/>
            <a:ext cx="1776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latin typeface="Century Gothic" panose="020F0302020204030204"/>
              </a:rPr>
              <a:t>neuf cent</a:t>
            </a:r>
            <a:endParaRPr kumimoji="0" lang="fr-FR" sz="1400" b="1" i="0" u="none" strike="noStrike" kern="1200" cap="none" spc="0" normalizeH="0" baseline="0" dirty="0">
              <a:ln>
                <a:noFill/>
              </a:ln>
              <a:effectLst/>
              <a:uLnTx/>
              <a:uFillTx/>
              <a:latin typeface="Century Gothic" panose="020F0302020204030204"/>
            </a:endParaRPr>
          </a:p>
        </p:txBody>
      </p:sp>
      <p:sp>
        <p:nvSpPr>
          <p:cNvPr id="69" name="TextBox 68">
            <a:extLst>
              <a:ext uri="{FF2B5EF4-FFF2-40B4-BE49-F238E27FC236}">
                <a16:creationId xmlns:a16="http://schemas.microsoft.com/office/drawing/2014/main" id="{71C207F6-B4D9-F64D-BF84-BB19818EB111}"/>
              </a:ext>
            </a:extLst>
          </p:cNvPr>
          <p:cNvSpPr txBox="1"/>
          <p:nvPr/>
        </p:nvSpPr>
        <p:spPr>
          <a:xfrm>
            <a:off x="4958926" y="8533939"/>
            <a:ext cx="16916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latin typeface="Century Gothic" panose="020F0302020204030204"/>
              </a:rPr>
              <a:t>quatre-vingt-deux</a:t>
            </a:r>
            <a:endParaRPr kumimoji="0" lang="fr-FR" sz="1400" b="1" i="0" u="none" strike="noStrike" kern="1200" cap="none" spc="0" normalizeH="0" baseline="0" dirty="0">
              <a:ln>
                <a:noFill/>
              </a:ln>
              <a:effectLst/>
              <a:uLnTx/>
              <a:uFillTx/>
              <a:latin typeface="Century Gothic" panose="020F0302020204030204"/>
            </a:endParaRPr>
          </a:p>
        </p:txBody>
      </p:sp>
      <p:pic>
        <p:nvPicPr>
          <p:cNvPr id="70" name="Picture 69">
            <a:extLst>
              <a:ext uri="{FF2B5EF4-FFF2-40B4-BE49-F238E27FC236}">
                <a16:creationId xmlns:a16="http://schemas.microsoft.com/office/drawing/2014/main" id="{E1C2FD96-ADEA-3248-822C-7D6E53FACB6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0859" y="6805439"/>
            <a:ext cx="475447" cy="695225"/>
          </a:xfrm>
          <a:prstGeom prst="rect">
            <a:avLst/>
          </a:prstGeom>
        </p:spPr>
      </p:pic>
      <p:pic>
        <p:nvPicPr>
          <p:cNvPr id="71" name="Picture 70">
            <a:extLst>
              <a:ext uri="{FF2B5EF4-FFF2-40B4-BE49-F238E27FC236}">
                <a16:creationId xmlns:a16="http://schemas.microsoft.com/office/drawing/2014/main" id="{237A3DA5-A227-4849-BE72-20E0B01213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9452" y="6805438"/>
            <a:ext cx="453749" cy="695226"/>
          </a:xfrm>
          <a:prstGeom prst="rect">
            <a:avLst/>
          </a:prstGeom>
        </p:spPr>
      </p:pic>
      <p:pic>
        <p:nvPicPr>
          <p:cNvPr id="72" name="Picture 71">
            <a:extLst>
              <a:ext uri="{FF2B5EF4-FFF2-40B4-BE49-F238E27FC236}">
                <a16:creationId xmlns:a16="http://schemas.microsoft.com/office/drawing/2014/main" id="{137A67B7-C50E-9548-B64D-BCC025CCC14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4169" y="6816292"/>
            <a:ext cx="483641" cy="673519"/>
          </a:xfrm>
          <a:prstGeom prst="rect">
            <a:avLst/>
          </a:prstGeom>
        </p:spPr>
      </p:pic>
      <p:pic>
        <p:nvPicPr>
          <p:cNvPr id="73" name="Picture 72">
            <a:extLst>
              <a:ext uri="{FF2B5EF4-FFF2-40B4-BE49-F238E27FC236}">
                <a16:creationId xmlns:a16="http://schemas.microsoft.com/office/drawing/2014/main" id="{45F9E3EB-3AEA-A647-AFE8-F4C2AB3C06A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9713" y="6822645"/>
            <a:ext cx="576369" cy="660813"/>
          </a:xfrm>
          <a:prstGeom prst="rect">
            <a:avLst/>
          </a:prstGeom>
        </p:spPr>
      </p:pic>
      <p:pic>
        <p:nvPicPr>
          <p:cNvPr id="74" name="Picture 73">
            <a:extLst>
              <a:ext uri="{FF2B5EF4-FFF2-40B4-BE49-F238E27FC236}">
                <a16:creationId xmlns:a16="http://schemas.microsoft.com/office/drawing/2014/main" id="{BC329042-AB58-2543-8947-A7E456F44A0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278" y="7932462"/>
            <a:ext cx="475447" cy="695225"/>
          </a:xfrm>
          <a:prstGeom prst="rect">
            <a:avLst/>
          </a:prstGeom>
        </p:spPr>
      </p:pic>
      <p:pic>
        <p:nvPicPr>
          <p:cNvPr id="75" name="Picture 74">
            <a:extLst>
              <a:ext uri="{FF2B5EF4-FFF2-40B4-BE49-F238E27FC236}">
                <a16:creationId xmlns:a16="http://schemas.microsoft.com/office/drawing/2014/main" id="{8591CDDF-F592-6646-B650-F612E9EB3FB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165" y="7881271"/>
            <a:ext cx="563724" cy="797606"/>
          </a:xfrm>
          <a:prstGeom prst="rect">
            <a:avLst/>
          </a:prstGeom>
        </p:spPr>
      </p:pic>
      <p:pic>
        <p:nvPicPr>
          <p:cNvPr id="76" name="Picture 75">
            <a:extLst>
              <a:ext uri="{FF2B5EF4-FFF2-40B4-BE49-F238E27FC236}">
                <a16:creationId xmlns:a16="http://schemas.microsoft.com/office/drawing/2014/main" id="{9AF3FDAA-1DD7-3642-9917-2B925C0415FA}"/>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0207" y="7881271"/>
            <a:ext cx="563724" cy="797606"/>
          </a:xfrm>
          <a:prstGeom prst="rect">
            <a:avLst/>
          </a:prstGeom>
        </p:spPr>
      </p:pic>
      <p:pic>
        <p:nvPicPr>
          <p:cNvPr id="77" name="Picture 76">
            <a:extLst>
              <a:ext uri="{FF2B5EF4-FFF2-40B4-BE49-F238E27FC236}">
                <a16:creationId xmlns:a16="http://schemas.microsoft.com/office/drawing/2014/main" id="{E6BBBB99-2D92-D347-A1E8-D87B4D5221E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7509" y="7881271"/>
            <a:ext cx="563724" cy="797606"/>
          </a:xfrm>
          <a:prstGeom prst="rect">
            <a:avLst/>
          </a:prstGeom>
        </p:spPr>
      </p:pic>
      <p:pic>
        <p:nvPicPr>
          <p:cNvPr id="78" name="Picture 77">
            <a:extLst>
              <a:ext uri="{FF2B5EF4-FFF2-40B4-BE49-F238E27FC236}">
                <a16:creationId xmlns:a16="http://schemas.microsoft.com/office/drawing/2014/main" id="{3BE9C3CC-B7FB-C547-91A5-1C8C87B617F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9287" y="7932461"/>
            <a:ext cx="453749" cy="695226"/>
          </a:xfrm>
          <a:prstGeom prst="rect">
            <a:avLst/>
          </a:prstGeom>
        </p:spPr>
      </p:pic>
      <p:pic>
        <p:nvPicPr>
          <p:cNvPr id="79" name="Picture 78">
            <a:extLst>
              <a:ext uri="{FF2B5EF4-FFF2-40B4-BE49-F238E27FC236}">
                <a16:creationId xmlns:a16="http://schemas.microsoft.com/office/drawing/2014/main" id="{D94936EA-353C-3247-8582-F41E9AB96A8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5334" y="7881271"/>
            <a:ext cx="563724" cy="797606"/>
          </a:xfrm>
          <a:prstGeom prst="rect">
            <a:avLst/>
          </a:prstGeom>
        </p:spPr>
      </p:pic>
      <p:pic>
        <p:nvPicPr>
          <p:cNvPr id="80" name="Picture 79">
            <a:extLst>
              <a:ext uri="{FF2B5EF4-FFF2-40B4-BE49-F238E27FC236}">
                <a16:creationId xmlns:a16="http://schemas.microsoft.com/office/drawing/2014/main" id="{0BD24659-9C07-D34B-99E6-CC78C542CFC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2636" y="7881271"/>
            <a:ext cx="563724" cy="797606"/>
          </a:xfrm>
          <a:prstGeom prst="rect">
            <a:avLst/>
          </a:prstGeom>
        </p:spPr>
      </p:pic>
      <p:pic>
        <p:nvPicPr>
          <p:cNvPr id="81" name="Picture 80">
            <a:extLst>
              <a:ext uri="{FF2B5EF4-FFF2-40B4-BE49-F238E27FC236}">
                <a16:creationId xmlns:a16="http://schemas.microsoft.com/office/drawing/2014/main" id="{85E21A7C-D606-1E4F-A929-763CBA2AD621}"/>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2496" y="7931140"/>
            <a:ext cx="483641" cy="711496"/>
          </a:xfrm>
          <a:prstGeom prst="rect">
            <a:avLst/>
          </a:prstGeom>
        </p:spPr>
      </p:pic>
      <p:pic>
        <p:nvPicPr>
          <p:cNvPr id="82" name="Picture 81">
            <a:extLst>
              <a:ext uri="{FF2B5EF4-FFF2-40B4-BE49-F238E27FC236}">
                <a16:creationId xmlns:a16="http://schemas.microsoft.com/office/drawing/2014/main" id="{459B0AAC-FD8A-6E44-9295-9D98E24E693F}"/>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8923" y="7948323"/>
            <a:ext cx="576369" cy="677131"/>
          </a:xfrm>
          <a:prstGeom prst="rect">
            <a:avLst/>
          </a:prstGeom>
        </p:spPr>
      </p:pic>
      <p:pic>
        <p:nvPicPr>
          <p:cNvPr id="85" name="Picture 84">
            <a:extLst>
              <a:ext uri="{FF2B5EF4-FFF2-40B4-BE49-F238E27FC236}">
                <a16:creationId xmlns:a16="http://schemas.microsoft.com/office/drawing/2014/main" id="{5F3160D5-826D-3E4E-A38F-A41E6906BF6E}"/>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609"/>
          <a:stretch/>
        </p:blipFill>
        <p:spPr>
          <a:xfrm>
            <a:off x="2821889" y="499675"/>
            <a:ext cx="2137037" cy="432048"/>
          </a:xfrm>
          <a:prstGeom prst="rect">
            <a:avLst/>
          </a:prstGeom>
        </p:spPr>
      </p:pic>
      <p:pic>
        <p:nvPicPr>
          <p:cNvPr id="86" name="Picture 16">
            <a:extLst>
              <a:ext uri="{FF2B5EF4-FFF2-40B4-BE49-F238E27FC236}">
                <a16:creationId xmlns:a16="http://schemas.microsoft.com/office/drawing/2014/main" id="{D8DD183F-7F9B-6B45-8C8F-F7B7612B46FB}"/>
              </a:ext>
              <a:ext uri="{C183D7F6-B498-43B3-948B-1728B52AA6E4}">
                <adec:decorative xmlns:adec="http://schemas.microsoft.com/office/drawing/2017/decorative" val="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8164" y="157316"/>
            <a:ext cx="849213" cy="35363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a:extLst>
              <a:ext uri="{FF2B5EF4-FFF2-40B4-BE49-F238E27FC236}">
                <a16:creationId xmlns:a16="http://schemas.microsoft.com/office/drawing/2014/main" id="{989897D2-FFD3-194E-BA66-5B0F58A6927D}"/>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3176" y="2343360"/>
            <a:ext cx="1583423" cy="840817"/>
          </a:xfrm>
          <a:prstGeom prst="rect">
            <a:avLst/>
          </a:prstGeom>
          <a:noFill/>
          <a:extLst>
            <a:ext uri="{909E8E84-426E-40DD-AFC4-6F175D3DCCD1}">
              <a14:hiddenFill xmlns:a14="http://schemas.microsoft.com/office/drawing/2010/main">
                <a:solidFill>
                  <a:srgbClr val="FFFFFF"/>
                </a:solidFill>
              </a14:hiddenFill>
            </a:ext>
          </a:extLst>
        </p:spPr>
      </p:pic>
      <p:sp>
        <p:nvSpPr>
          <p:cNvPr id="46" name="Slide Number Placeholder 1">
            <a:extLst>
              <a:ext uri="{FF2B5EF4-FFF2-40B4-BE49-F238E27FC236}">
                <a16:creationId xmlns:a16="http://schemas.microsoft.com/office/drawing/2014/main" id="{55BE208E-B0B0-41A9-AF42-97DBB7052E22}"/>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76</a:t>
            </a:r>
          </a:p>
        </p:txBody>
      </p:sp>
      <p:sp>
        <p:nvSpPr>
          <p:cNvPr id="4" name="Title 3">
            <a:extLst>
              <a:ext uri="{FF2B5EF4-FFF2-40B4-BE49-F238E27FC236}">
                <a16:creationId xmlns:a16="http://schemas.microsoft.com/office/drawing/2014/main" id="{928885D6-D6F7-D702-B2F3-4EB7398FA860}"/>
              </a:ext>
              <a:ext uri="{C183D7F6-B498-43B3-948B-1728B52AA6E4}">
                <adec:decorative xmlns:adec="http://schemas.microsoft.com/office/drawing/2017/decorative" val="1"/>
              </a:ext>
            </a:extLst>
          </p:cNvPr>
          <p:cNvSpPr>
            <a:spLocks noGrp="1"/>
          </p:cNvSpPr>
          <p:nvPr>
            <p:ph type="title" idx="4294967295"/>
          </p:nvPr>
        </p:nvSpPr>
        <p:spPr>
          <a:xfrm>
            <a:off x="224140" y="-698386"/>
            <a:ext cx="6172200" cy="1524000"/>
          </a:xfrm>
        </p:spPr>
        <p:txBody>
          <a:bodyPr/>
          <a:lstStyle/>
          <a:p>
            <a:pPr rtl="0" eaLnBrk="1" latinLnBrk="0" hangingPunct="1"/>
            <a:r>
              <a:rPr lang="en-GB" sz="2000" b="1" dirty="0">
                <a:solidFill>
                  <a:srgbClr val="FFFFFF"/>
                </a:solidFill>
                <a:effectLst/>
                <a:latin typeface="Century Gothic" panose="020B0502020202020204" pitchFamily="34" charset="0"/>
                <a:ea typeface="+mn-ea"/>
                <a:cs typeface="+mn-cs"/>
              </a:rPr>
              <a:t>T3.1 </a:t>
            </a:r>
            <a:r>
              <a:rPr lang="fr-FR" sz="2000" b="1" dirty="0">
                <a:solidFill>
                  <a:srgbClr val="FFFFFF"/>
                </a:solidFill>
                <a:effectLst/>
                <a:latin typeface="Century Gothic" panose="020B0502020202020204" pitchFamily="34" charset="0"/>
                <a:ea typeface="+mn-ea"/>
                <a:cs typeface="+mn-cs"/>
              </a:rPr>
              <a:t>Semaine</a:t>
            </a:r>
            <a:r>
              <a:rPr lang="en-GB" sz="2000" b="1" dirty="0">
                <a:solidFill>
                  <a:srgbClr val="FFFFFF"/>
                </a:solidFill>
                <a:effectLst/>
                <a:latin typeface="Century Gothic" panose="020B0502020202020204" pitchFamily="34" charset="0"/>
                <a:ea typeface="+mn-ea"/>
                <a:cs typeface="+mn-cs"/>
              </a:rPr>
              <a:t> 6</a:t>
            </a:r>
            <a:endParaRPr lang="en-GB" dirty="0">
              <a:effectLst/>
            </a:endParaRPr>
          </a:p>
          <a:p>
            <a:endParaRPr lang="en-GB" dirty="0"/>
          </a:p>
        </p:txBody>
      </p:sp>
    </p:spTree>
    <p:extLst>
      <p:ext uri="{BB962C8B-B14F-4D97-AF65-F5344CB8AC3E}">
        <p14:creationId xmlns:p14="http://schemas.microsoft.com/office/powerpoint/2010/main" val="2311208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F3F1420F-AEA4-41B6-8F76-A1644A051E8E}"/>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a:solidFill>
                  <a:srgbClr val="000000"/>
                </a:solidFill>
                <a:latin typeface="Century Gothic" panose="020B0502020202020204" pitchFamily="34" charset="0"/>
              </a:rPr>
              <a:t>Grammaire</a:t>
            </a:r>
          </a:p>
        </p:txBody>
      </p:sp>
      <p:sp>
        <p:nvSpPr>
          <p:cNvPr id="71" name="Title 20">
            <a:extLst>
              <a:ext uri="{FF2B5EF4-FFF2-40B4-BE49-F238E27FC236}">
                <a16:creationId xmlns:a16="http://schemas.microsoft.com/office/drawing/2014/main" id="{B398C830-2A62-44C1-A2F3-855D2A70C8C5}"/>
              </a:ext>
            </a:extLst>
          </p:cNvPr>
          <p:cNvSpPr txBox="1">
            <a:spLocks/>
          </p:cNvSpPr>
          <p:nvPr/>
        </p:nvSpPr>
        <p:spPr bwMode="auto">
          <a:xfrm>
            <a:off x="57873" y="351423"/>
            <a:ext cx="3321000" cy="27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defRPr/>
            </a:pPr>
            <a:r>
              <a:rPr lang="fr-FR" sz="1800" b="1" dirty="0">
                <a:solidFill>
                  <a:schemeClr val="tx1"/>
                </a:solidFill>
                <a:latin typeface="Century Gothic" panose="020B0502020202020204" pitchFamily="34" charset="0"/>
              </a:rPr>
              <a:t>Word pattern: -ion/-</a:t>
            </a:r>
            <a:r>
              <a:rPr lang="fr-FR" sz="1800" b="1" dirty="0" err="1">
                <a:solidFill>
                  <a:schemeClr val="tx1"/>
                </a:solidFill>
                <a:latin typeface="Century Gothic" panose="020B0502020202020204" pitchFamily="34" charset="0"/>
              </a:rPr>
              <a:t>ation</a:t>
            </a:r>
            <a:r>
              <a:rPr lang="en-GB" sz="1800" b="1" dirty="0">
                <a:solidFill>
                  <a:schemeClr val="tx1"/>
                </a:solidFill>
                <a:latin typeface="Century Gothic" panose="020F0302020204030204"/>
              </a:rPr>
              <a:t>  </a:t>
            </a:r>
          </a:p>
        </p:txBody>
      </p:sp>
      <p:sp>
        <p:nvSpPr>
          <p:cNvPr id="52" name="Google Shape;358;p8">
            <a:extLst>
              <a:ext uri="{FF2B5EF4-FFF2-40B4-BE49-F238E27FC236}">
                <a16:creationId xmlns:a16="http://schemas.microsoft.com/office/drawing/2014/main" id="{A5877A64-4DD2-469E-8908-05122B8EA578}"/>
              </a:ext>
            </a:extLst>
          </p:cNvPr>
          <p:cNvSpPr txBox="1"/>
          <p:nvPr/>
        </p:nvSpPr>
        <p:spPr>
          <a:xfrm>
            <a:off x="291437" y="700817"/>
            <a:ext cx="6174872" cy="338514"/>
          </a:xfrm>
          <a:prstGeom prst="rect">
            <a:avLst/>
          </a:prstGeom>
          <a:noFill/>
          <a:ln>
            <a:noFill/>
          </a:ln>
        </p:spPr>
        <p:txBody>
          <a:bodyPr spcFirstLastPara="1" wrap="square" lIns="91425" tIns="45700" rIns="91425" bIns="45700" anchor="t" anchorCtr="0">
            <a:spAutoFit/>
          </a:bodyPr>
          <a:lstStyle/>
          <a:p>
            <a:pPr lvl="0" defTabSz="914400"/>
            <a:r>
              <a:rPr lang="en-GB" sz="1600" dirty="0">
                <a:latin typeface="Century Gothic" panose="020F0302020204030204"/>
              </a:rPr>
              <a:t>In French, many nouns end in </a:t>
            </a:r>
            <a:r>
              <a:rPr lang="en-GB" sz="1600" b="1" dirty="0">
                <a:solidFill>
                  <a:srgbClr val="E87D1E"/>
                </a:solidFill>
                <a:latin typeface="Century Gothic" panose="020F0302020204030204"/>
              </a:rPr>
              <a:t>-</a:t>
            </a:r>
            <a:r>
              <a:rPr lang="en-GB" sz="1600" b="1" dirty="0" err="1">
                <a:solidFill>
                  <a:srgbClr val="E87D1E"/>
                </a:solidFill>
                <a:latin typeface="Century Gothic" panose="020F0302020204030204"/>
              </a:rPr>
              <a:t>ation</a:t>
            </a:r>
            <a:r>
              <a:rPr lang="en-GB" sz="1600" b="1" dirty="0">
                <a:solidFill>
                  <a:srgbClr val="E87D1E"/>
                </a:solidFill>
                <a:latin typeface="Century Gothic" panose="020F0302020204030204"/>
              </a:rPr>
              <a:t> </a:t>
            </a:r>
            <a:r>
              <a:rPr lang="en-GB" sz="1600" dirty="0">
                <a:latin typeface="Century Gothic" panose="020F0302020204030204"/>
              </a:rPr>
              <a:t>and</a:t>
            </a:r>
            <a:r>
              <a:rPr lang="en-GB" sz="1600" dirty="0">
                <a:solidFill>
                  <a:srgbClr val="104F75"/>
                </a:solidFill>
                <a:latin typeface="Century Gothic" panose="020F0302020204030204"/>
              </a:rPr>
              <a:t> </a:t>
            </a:r>
            <a:r>
              <a:rPr lang="en-GB" sz="1600" b="1" dirty="0">
                <a:solidFill>
                  <a:srgbClr val="E87D1E"/>
                </a:solidFill>
                <a:latin typeface="Century Gothic" panose="020F0302020204030204"/>
              </a:rPr>
              <a:t>-ion</a:t>
            </a:r>
            <a:r>
              <a:rPr lang="en-GB" sz="1600" dirty="0">
                <a:latin typeface="Century Gothic" panose="020F0302020204030204"/>
              </a:rPr>
              <a:t>.</a:t>
            </a:r>
          </a:p>
        </p:txBody>
      </p:sp>
      <p:sp>
        <p:nvSpPr>
          <p:cNvPr id="37" name="Google Shape;629;p21">
            <a:extLst>
              <a:ext uri="{FF2B5EF4-FFF2-40B4-BE49-F238E27FC236}">
                <a16:creationId xmlns:a16="http://schemas.microsoft.com/office/drawing/2014/main" id="{8238E0BD-7B4A-4695-A415-E842E60D7638}"/>
              </a:ext>
            </a:extLst>
          </p:cNvPr>
          <p:cNvSpPr txBox="1"/>
          <p:nvPr/>
        </p:nvSpPr>
        <p:spPr>
          <a:xfrm>
            <a:off x="291437" y="1065613"/>
            <a:ext cx="6726327" cy="338514"/>
          </a:xfrm>
          <a:prstGeom prst="rect">
            <a:avLst/>
          </a:prstGeom>
          <a:noFill/>
          <a:ln>
            <a:noFill/>
          </a:ln>
        </p:spPr>
        <p:txBody>
          <a:bodyPr spcFirstLastPara="1" wrap="square" lIns="91425" tIns="45700" rIns="91425" bIns="45700" anchor="t" anchorCtr="0">
            <a:spAutoFit/>
          </a:bodyPr>
          <a:lstStyle/>
          <a:p>
            <a:pPr lvl="0" defTabSz="914400"/>
            <a:r>
              <a:rPr lang="en-GB" sz="1600" dirty="0">
                <a:latin typeface="Century Gothic" panose="020F0302020204030204"/>
              </a:rPr>
              <a:t>Many of these nouns have a </a:t>
            </a:r>
            <a:r>
              <a:rPr lang="en-GB" sz="1600" b="1" dirty="0">
                <a:latin typeface="Century Gothic" panose="020F0302020204030204"/>
              </a:rPr>
              <a:t>verb </a:t>
            </a:r>
            <a:r>
              <a:rPr lang="en-GB" sz="1600" dirty="0">
                <a:latin typeface="Century Gothic" panose="020F0302020204030204"/>
              </a:rPr>
              <a:t>in the same family.</a:t>
            </a:r>
          </a:p>
        </p:txBody>
      </p:sp>
      <p:sp>
        <p:nvSpPr>
          <p:cNvPr id="24" name="TextBox 23">
            <a:extLst>
              <a:ext uri="{FF2B5EF4-FFF2-40B4-BE49-F238E27FC236}">
                <a16:creationId xmlns:a16="http://schemas.microsoft.com/office/drawing/2014/main" id="{761894ED-7B90-9A43-8400-472E0D7FBC66}"/>
              </a:ext>
            </a:extLst>
          </p:cNvPr>
          <p:cNvSpPr txBox="1"/>
          <p:nvPr/>
        </p:nvSpPr>
        <p:spPr>
          <a:xfrm>
            <a:off x="291438" y="1393206"/>
            <a:ext cx="6174872" cy="830997"/>
          </a:xfrm>
          <a:prstGeom prst="rect">
            <a:avLst/>
          </a:prstGeom>
          <a:noFill/>
        </p:spPr>
        <p:txBody>
          <a:bodyPr wrap="square" rtlCol="0">
            <a:spAutoFit/>
          </a:bodyPr>
          <a:lstStyle/>
          <a:p>
            <a:pPr defTabSz="914400"/>
            <a:r>
              <a:rPr lang="en-GB" sz="1600" dirty="0">
                <a:latin typeface="Century Gothic" panose="020F0302020204030204"/>
              </a:rPr>
              <a:t>These nouns are formed by removing the ending of verbs, leaving the </a:t>
            </a:r>
            <a:r>
              <a:rPr lang="en-GB" sz="1600" b="1" dirty="0">
                <a:latin typeface="Century Gothic" panose="020F0302020204030204"/>
              </a:rPr>
              <a:t>stem</a:t>
            </a:r>
            <a:r>
              <a:rPr lang="en-GB" sz="1600" dirty="0">
                <a:latin typeface="Century Gothic" panose="020F0302020204030204"/>
              </a:rPr>
              <a:t>, then adding </a:t>
            </a:r>
            <a:r>
              <a:rPr lang="en-GB" sz="1600" b="1" dirty="0">
                <a:solidFill>
                  <a:srgbClr val="E87D1E"/>
                </a:solidFill>
                <a:latin typeface="Century Gothic" panose="020F0302020204030204"/>
              </a:rPr>
              <a:t>-ation</a:t>
            </a:r>
            <a:r>
              <a:rPr lang="en-GB" sz="1600" b="1" dirty="0">
                <a:latin typeface="Century Gothic" panose="020F0302020204030204"/>
              </a:rPr>
              <a:t> </a:t>
            </a:r>
            <a:r>
              <a:rPr lang="en-GB" sz="1600" dirty="0">
                <a:latin typeface="Century Gothic" panose="020F0302020204030204"/>
              </a:rPr>
              <a:t>or </a:t>
            </a:r>
            <a:r>
              <a:rPr lang="en-GB" sz="1600" b="1" dirty="0">
                <a:solidFill>
                  <a:srgbClr val="E87D1E"/>
                </a:solidFill>
                <a:latin typeface="Century Gothic" panose="020F0302020204030204"/>
              </a:rPr>
              <a:t>-ion </a:t>
            </a:r>
            <a:r>
              <a:rPr lang="en-GB" sz="1600" dirty="0">
                <a:latin typeface="Century Gothic" panose="020F0302020204030204"/>
              </a:rPr>
              <a:t>to the </a:t>
            </a:r>
            <a:r>
              <a:rPr lang="en-GB" sz="1600" b="1" dirty="0">
                <a:latin typeface="Century Gothic" panose="020F0302020204030204"/>
              </a:rPr>
              <a:t>stem</a:t>
            </a:r>
            <a:r>
              <a:rPr lang="en-GB" sz="1600" dirty="0">
                <a:latin typeface="Century Gothic" panose="020F0302020204030204"/>
              </a:rPr>
              <a:t>.</a:t>
            </a:r>
          </a:p>
          <a:p>
            <a:pPr defTabSz="914400"/>
            <a:r>
              <a:rPr lang="en-GB" sz="1600" dirty="0">
                <a:latin typeface="Century Gothic" panose="020F0302020204030204"/>
              </a:rPr>
              <a:t>e.g.</a:t>
            </a:r>
          </a:p>
        </p:txBody>
      </p:sp>
      <p:sp>
        <p:nvSpPr>
          <p:cNvPr id="26" name="TextBox 25">
            <a:hlinkClick r:id="" action="ppaction://noaction">
              <a:snd r:embed="rId3" name="progresser.wav"/>
            </a:hlinkClick>
            <a:extLst>
              <a:ext uri="{FF2B5EF4-FFF2-40B4-BE49-F238E27FC236}">
                <a16:creationId xmlns:a16="http://schemas.microsoft.com/office/drawing/2014/main" id="{43033126-B8EF-DE45-A02B-4ADF9BA535A1}"/>
              </a:ext>
            </a:extLst>
          </p:cNvPr>
          <p:cNvSpPr txBox="1"/>
          <p:nvPr/>
        </p:nvSpPr>
        <p:spPr>
          <a:xfrm>
            <a:off x="291438" y="2230507"/>
            <a:ext cx="3211989" cy="338554"/>
          </a:xfrm>
          <a:prstGeom prst="rect">
            <a:avLst/>
          </a:prstGeom>
          <a:noFill/>
        </p:spPr>
        <p:txBody>
          <a:bodyPr wrap="square" rtlCol="0">
            <a:spAutoFit/>
          </a:bodyPr>
          <a:lstStyle/>
          <a:p>
            <a:pPr defTabSz="914400"/>
            <a:r>
              <a:rPr lang="fr-FR" sz="1600" b="1" dirty="0">
                <a:latin typeface="Century Gothic" panose="020F0302020204030204"/>
                <a:sym typeface="Wingdings" panose="05000000000000000000" pitchFamily="2" charset="2"/>
              </a:rPr>
              <a:t>progress</a:t>
            </a:r>
            <a:r>
              <a:rPr lang="fr-FR" sz="1600" b="1" dirty="0">
                <a:solidFill>
                  <a:srgbClr val="E87D1E"/>
                </a:solidFill>
                <a:latin typeface="Century Gothic" panose="020F0302020204030204"/>
                <a:sym typeface="Wingdings" panose="05000000000000000000" pitchFamily="2" charset="2"/>
              </a:rPr>
              <a:t>er</a:t>
            </a:r>
            <a:endParaRPr lang="fr-FR" sz="1600" dirty="0">
              <a:solidFill>
                <a:srgbClr val="E87D1E"/>
              </a:solidFill>
              <a:latin typeface="Century Gothic" panose="020F0302020204030204"/>
              <a:sym typeface="Wingdings" panose="05000000000000000000" pitchFamily="2" charset="2"/>
            </a:endParaRPr>
          </a:p>
        </p:txBody>
      </p:sp>
      <p:sp>
        <p:nvSpPr>
          <p:cNvPr id="28" name="TextBox 27">
            <a:hlinkClick r:id="" action="ppaction://noaction">
              <a:snd r:embed="rId4" name="progression.wav"/>
            </a:hlinkClick>
            <a:extLst>
              <a:ext uri="{FF2B5EF4-FFF2-40B4-BE49-F238E27FC236}">
                <a16:creationId xmlns:a16="http://schemas.microsoft.com/office/drawing/2014/main" id="{71728EE5-A441-1343-AAA1-86E738EC5651}"/>
              </a:ext>
            </a:extLst>
          </p:cNvPr>
          <p:cNvSpPr txBox="1"/>
          <p:nvPr/>
        </p:nvSpPr>
        <p:spPr>
          <a:xfrm>
            <a:off x="1519510" y="2240764"/>
            <a:ext cx="3328107" cy="338554"/>
          </a:xfrm>
          <a:prstGeom prst="rect">
            <a:avLst/>
          </a:prstGeom>
          <a:noFill/>
        </p:spPr>
        <p:txBody>
          <a:bodyPr wrap="square" rtlCol="0">
            <a:spAutoFit/>
          </a:bodyPr>
          <a:lstStyle/>
          <a:p>
            <a:pPr defTabSz="914400"/>
            <a:r>
              <a:rPr lang="fr-FR" sz="1600" dirty="0">
                <a:latin typeface="Century Gothic" panose="020F0302020204030204"/>
                <a:sym typeface="Wingdings" panose="05000000000000000000" pitchFamily="2" charset="2"/>
              </a:rPr>
              <a:t>    </a:t>
            </a:r>
            <a:r>
              <a:rPr lang="fr-FR" sz="1600" b="1" dirty="0">
                <a:latin typeface="Century Gothic" panose="020F0302020204030204"/>
                <a:sym typeface="Wingdings" panose="05000000000000000000" pitchFamily="2" charset="2"/>
              </a:rPr>
              <a:t>progress</a:t>
            </a:r>
            <a:r>
              <a:rPr lang="fr-FR" sz="1600" b="1" dirty="0">
                <a:solidFill>
                  <a:srgbClr val="E87D1E"/>
                </a:solidFill>
                <a:latin typeface="Century Gothic" panose="020F0302020204030204"/>
                <a:sym typeface="Wingdings" panose="05000000000000000000" pitchFamily="2" charset="2"/>
              </a:rPr>
              <a:t>ion</a:t>
            </a:r>
            <a:endParaRPr lang="fr-FR" sz="1600" dirty="0">
              <a:solidFill>
                <a:srgbClr val="E87D1E"/>
              </a:solidFill>
              <a:latin typeface="Century Gothic" panose="020F0302020204030204"/>
              <a:sym typeface="Wingdings" panose="05000000000000000000" pitchFamily="2" charset="2"/>
            </a:endParaRPr>
          </a:p>
        </p:txBody>
      </p:sp>
      <p:sp>
        <p:nvSpPr>
          <p:cNvPr id="25" name="TextBox 24">
            <a:hlinkClick r:id="" action="ppaction://noaction">
              <a:snd r:embed="rId5" name="preparer.wav"/>
            </a:hlinkClick>
            <a:extLst>
              <a:ext uri="{FF2B5EF4-FFF2-40B4-BE49-F238E27FC236}">
                <a16:creationId xmlns:a16="http://schemas.microsoft.com/office/drawing/2014/main" id="{1C6D8DC5-0BB5-E64C-AC45-37159A09A317}"/>
              </a:ext>
            </a:extLst>
          </p:cNvPr>
          <p:cNvSpPr txBox="1"/>
          <p:nvPr/>
        </p:nvSpPr>
        <p:spPr>
          <a:xfrm>
            <a:off x="291437" y="2535792"/>
            <a:ext cx="2727055" cy="338554"/>
          </a:xfrm>
          <a:prstGeom prst="rect">
            <a:avLst/>
          </a:prstGeom>
          <a:noFill/>
        </p:spPr>
        <p:txBody>
          <a:bodyPr wrap="square" rtlCol="0">
            <a:spAutoFit/>
          </a:bodyPr>
          <a:lstStyle/>
          <a:p>
            <a:pPr defTabSz="914400"/>
            <a:r>
              <a:rPr lang="fr-FR" sz="1600" b="1" dirty="0">
                <a:latin typeface="Century Gothic" panose="020F0302020204030204"/>
              </a:rPr>
              <a:t>prépar</a:t>
            </a:r>
            <a:r>
              <a:rPr lang="fr-FR" sz="1600" b="1" dirty="0">
                <a:solidFill>
                  <a:srgbClr val="E87D1E"/>
                </a:solidFill>
                <a:latin typeface="Century Gothic" panose="020F0302020204030204"/>
              </a:rPr>
              <a:t>er</a:t>
            </a:r>
            <a:endParaRPr lang="fr-FR" sz="1600" dirty="0">
              <a:solidFill>
                <a:srgbClr val="E87D1E"/>
              </a:solidFill>
              <a:latin typeface="Century Gothic" panose="020F0302020204030204"/>
              <a:sym typeface="Wingdings" panose="05000000000000000000" pitchFamily="2" charset="2"/>
            </a:endParaRPr>
          </a:p>
        </p:txBody>
      </p:sp>
      <p:sp>
        <p:nvSpPr>
          <p:cNvPr id="27" name="TextBox 26">
            <a:hlinkClick r:id="" action="ppaction://noaction">
              <a:snd r:embed="rId6" name="preparation.wav"/>
            </a:hlinkClick>
            <a:extLst>
              <a:ext uri="{FF2B5EF4-FFF2-40B4-BE49-F238E27FC236}">
                <a16:creationId xmlns:a16="http://schemas.microsoft.com/office/drawing/2014/main" id="{987FB344-B919-C145-A1E8-C53BC4C7EB39}"/>
              </a:ext>
            </a:extLst>
          </p:cNvPr>
          <p:cNvSpPr txBox="1"/>
          <p:nvPr/>
        </p:nvSpPr>
        <p:spPr>
          <a:xfrm>
            <a:off x="1519510" y="2538310"/>
            <a:ext cx="2556318" cy="338554"/>
          </a:xfrm>
          <a:prstGeom prst="rect">
            <a:avLst/>
          </a:prstGeom>
          <a:noFill/>
        </p:spPr>
        <p:txBody>
          <a:bodyPr wrap="square" rtlCol="0">
            <a:spAutoFit/>
          </a:bodyPr>
          <a:lstStyle/>
          <a:p>
            <a:pPr defTabSz="914400"/>
            <a:r>
              <a:rPr lang="fr-FR" sz="1600" dirty="0">
                <a:latin typeface="Century Gothic" panose="020F0302020204030204"/>
                <a:sym typeface="Wingdings" panose="05000000000000000000" pitchFamily="2" charset="2"/>
              </a:rPr>
              <a:t>    </a:t>
            </a:r>
            <a:r>
              <a:rPr lang="fr-FR" sz="1600" b="1" dirty="0">
                <a:latin typeface="Century Gothic" panose="020F0302020204030204"/>
                <a:sym typeface="Wingdings" panose="05000000000000000000" pitchFamily="2" charset="2"/>
              </a:rPr>
              <a:t>prépar</a:t>
            </a:r>
            <a:r>
              <a:rPr lang="fr-FR" sz="1600" b="1" dirty="0">
                <a:solidFill>
                  <a:srgbClr val="E87D1E"/>
                </a:solidFill>
                <a:latin typeface="Century Gothic" panose="020F0302020204030204"/>
                <a:sym typeface="Wingdings" panose="05000000000000000000" pitchFamily="2" charset="2"/>
              </a:rPr>
              <a:t>ation</a:t>
            </a:r>
            <a:endParaRPr lang="fr-FR" sz="1600" dirty="0">
              <a:solidFill>
                <a:srgbClr val="E87D1E"/>
              </a:solidFill>
              <a:latin typeface="Century Gothic" panose="020F0302020204030204"/>
              <a:sym typeface="Wingdings" panose="05000000000000000000" pitchFamily="2" charset="2"/>
            </a:endParaRPr>
          </a:p>
        </p:txBody>
      </p:sp>
      <p:sp>
        <p:nvSpPr>
          <p:cNvPr id="33" name="Rounded Rectangular Callout 2">
            <a:extLst>
              <a:ext uri="{FF2B5EF4-FFF2-40B4-BE49-F238E27FC236}">
                <a16:creationId xmlns:a16="http://schemas.microsoft.com/office/drawing/2014/main" id="{401AFA31-1885-9F4C-BDE9-5863DDCF92CC}"/>
              </a:ext>
            </a:extLst>
          </p:cNvPr>
          <p:cNvSpPr/>
          <p:nvPr/>
        </p:nvSpPr>
        <p:spPr>
          <a:xfrm>
            <a:off x="3428999" y="2184867"/>
            <a:ext cx="2556317" cy="830997"/>
          </a:xfrm>
          <a:prstGeom prst="wedgeRoundRectCallout">
            <a:avLst>
              <a:gd name="adj1" fmla="val 56174"/>
              <a:gd name="adj2" fmla="val -42364"/>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a:r>
              <a:rPr lang="fr-FR" sz="1400" dirty="0">
                <a:latin typeface="Century Gothic" panose="020B0502020202020204" pitchFamily="34" charset="0"/>
              </a:rPr>
              <a:t>Je dois </a:t>
            </a:r>
            <a:r>
              <a:rPr lang="fr-FR" sz="1400" b="1" dirty="0">
                <a:latin typeface="Century Gothic" panose="020B0502020202020204" pitchFamily="34" charset="0"/>
              </a:rPr>
              <a:t>prépar</a:t>
            </a:r>
            <a:r>
              <a:rPr lang="fr-FR" sz="1400" b="1" dirty="0">
                <a:solidFill>
                  <a:srgbClr val="E87D1E"/>
                </a:solidFill>
                <a:latin typeface="Century Gothic" panose="020B0502020202020204" pitchFamily="34" charset="0"/>
              </a:rPr>
              <a:t>er</a:t>
            </a:r>
            <a:r>
              <a:rPr lang="fr-FR" sz="1400" dirty="0">
                <a:latin typeface="Century Gothic" panose="020B0502020202020204" pitchFamily="34" charset="0"/>
              </a:rPr>
              <a:t> l’avion.</a:t>
            </a:r>
          </a:p>
          <a:p>
            <a:pPr algn="ctr"/>
            <a:r>
              <a:rPr lang="fr-FR" sz="1400" dirty="0">
                <a:latin typeface="Century Gothic" panose="020F0302020204030204"/>
              </a:rPr>
              <a:t>La </a:t>
            </a:r>
            <a:r>
              <a:rPr lang="fr-FR" sz="1400" b="1" dirty="0">
                <a:latin typeface="Century Gothic" panose="020F0302020204030204"/>
              </a:rPr>
              <a:t>prépar</a:t>
            </a:r>
            <a:r>
              <a:rPr lang="fr-FR" sz="1400" b="1" dirty="0">
                <a:solidFill>
                  <a:srgbClr val="E87D1E"/>
                </a:solidFill>
                <a:latin typeface="Century Gothic" panose="020F0302020204030204"/>
              </a:rPr>
              <a:t>ation</a:t>
            </a:r>
            <a:r>
              <a:rPr lang="fr-FR" sz="1400" dirty="0">
                <a:latin typeface="Century Gothic" panose="020F0302020204030204"/>
              </a:rPr>
              <a:t> est très importante pour les avions</a:t>
            </a:r>
            <a:endParaRPr lang="en-GB" sz="1400" dirty="0">
              <a:latin typeface="Century Gothic" panose="020B0502020202020204" pitchFamily="34" charset="0"/>
            </a:endParaRPr>
          </a:p>
        </p:txBody>
      </p:sp>
      <p:sp>
        <p:nvSpPr>
          <p:cNvPr id="84" name="Title 20">
            <a:extLst>
              <a:ext uri="{FF2B5EF4-FFF2-40B4-BE49-F238E27FC236}">
                <a16:creationId xmlns:a16="http://schemas.microsoft.com/office/drawing/2014/main" id="{87E4576D-FBE8-924A-8F8B-491918E11904}"/>
              </a:ext>
            </a:extLst>
          </p:cNvPr>
          <p:cNvSpPr txBox="1">
            <a:spLocks/>
          </p:cNvSpPr>
          <p:nvPr/>
        </p:nvSpPr>
        <p:spPr bwMode="auto">
          <a:xfrm>
            <a:off x="57872" y="3041022"/>
            <a:ext cx="4159901" cy="27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defRPr/>
            </a:pPr>
            <a:r>
              <a:rPr lang="fr-FR" sz="1800" b="1" dirty="0" err="1">
                <a:solidFill>
                  <a:schemeClr val="tx1"/>
                </a:solidFill>
                <a:latin typeface="Century Gothic" panose="020B0502020202020204" pitchFamily="34" charset="0"/>
              </a:rPr>
              <a:t>Verbs</a:t>
            </a:r>
            <a:r>
              <a:rPr lang="fr-FR" sz="1800" b="1" dirty="0">
                <a:solidFill>
                  <a:schemeClr val="tx1"/>
                </a:solidFill>
                <a:latin typeface="Century Gothic" panose="020B0502020202020204" pitchFamily="34" charset="0"/>
              </a:rPr>
              <a:t> </a:t>
            </a:r>
            <a:r>
              <a:rPr lang="fr-FR" sz="1800" b="1" dirty="0" err="1">
                <a:solidFill>
                  <a:schemeClr val="tx1"/>
                </a:solidFill>
                <a:latin typeface="Century Gothic" panose="020B0502020202020204" pitchFamily="34" charset="0"/>
              </a:rPr>
              <a:t>like</a:t>
            </a:r>
            <a:r>
              <a:rPr lang="fr-FR" sz="1800" b="1" dirty="0">
                <a:solidFill>
                  <a:schemeClr val="tx1"/>
                </a:solidFill>
                <a:latin typeface="Century Gothic" panose="020B0502020202020204" pitchFamily="34" charset="0"/>
              </a:rPr>
              <a:t> sortir, choisir and venir </a:t>
            </a:r>
            <a:endParaRPr lang="en-GB" sz="1800" b="1" dirty="0">
              <a:solidFill>
                <a:schemeClr val="tx1"/>
              </a:solidFill>
              <a:latin typeface="Century Gothic" panose="020F0302020204030204"/>
            </a:endParaRPr>
          </a:p>
        </p:txBody>
      </p:sp>
      <p:sp>
        <p:nvSpPr>
          <p:cNvPr id="34" name="Rounded Rectangle 46">
            <a:extLst>
              <a:ext uri="{FF2B5EF4-FFF2-40B4-BE49-F238E27FC236}">
                <a16:creationId xmlns:a16="http://schemas.microsoft.com/office/drawing/2014/main" id="{9DE7AE2B-F198-E743-8DB3-AF1BDE1BFDD2}"/>
              </a:ext>
            </a:extLst>
          </p:cNvPr>
          <p:cNvSpPr/>
          <p:nvPr/>
        </p:nvSpPr>
        <p:spPr>
          <a:xfrm>
            <a:off x="206265" y="3418399"/>
            <a:ext cx="2216927" cy="620535"/>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chemeClr val="tx1"/>
                </a:solidFill>
                <a:latin typeface="Century Gothic" panose="020B0502020202020204" pitchFamily="34" charset="0"/>
              </a:rPr>
              <a:t>sortir</a:t>
            </a:r>
            <a:r>
              <a:rPr kumimoji="0" lang="fr-FR" sz="1400" b="1" i="0" u="none" strike="noStrike" kern="1200" cap="none" spc="0" normalizeH="0" baseline="0" noProof="0" dirty="0">
                <a:ln>
                  <a:noFill/>
                </a:ln>
                <a:solidFill>
                  <a:schemeClr val="tx1"/>
                </a:solidFill>
                <a:effectLst/>
                <a:uLnTx/>
                <a:uFillTx/>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chemeClr val="tx1"/>
                </a:solidFill>
                <a:effectLst/>
                <a:uLnTx/>
                <a:uFillTx/>
                <a:latin typeface="Century Gothic" panose="020B0502020202020204" pitchFamily="34" charset="0"/>
              </a:rPr>
              <a:t>to go out, to take out</a:t>
            </a:r>
          </a:p>
        </p:txBody>
      </p:sp>
      <p:sp>
        <p:nvSpPr>
          <p:cNvPr id="53" name="Rounded Rectangle 46">
            <a:extLst>
              <a:ext uri="{FF2B5EF4-FFF2-40B4-BE49-F238E27FC236}">
                <a16:creationId xmlns:a16="http://schemas.microsoft.com/office/drawing/2014/main" id="{9F1885E0-CE29-A949-82F4-56618C72A746}"/>
              </a:ext>
            </a:extLst>
          </p:cNvPr>
          <p:cNvSpPr/>
          <p:nvPr/>
        </p:nvSpPr>
        <p:spPr>
          <a:xfrm>
            <a:off x="206268" y="4111828"/>
            <a:ext cx="131097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I go out, take out</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44" name="Rounded Rectangle 46">
            <a:extLst>
              <a:ext uri="{FF2B5EF4-FFF2-40B4-BE49-F238E27FC236}">
                <a16:creationId xmlns:a16="http://schemas.microsoft.com/office/drawing/2014/main" id="{F6F8B870-469F-1A43-B805-FBC8D5ADD9E3}"/>
              </a:ext>
            </a:extLst>
          </p:cNvPr>
          <p:cNvSpPr/>
          <p:nvPr/>
        </p:nvSpPr>
        <p:spPr>
          <a:xfrm>
            <a:off x="1508935" y="4126568"/>
            <a:ext cx="914257"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je sors</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54" name="Rounded Rectangle 46">
            <a:extLst>
              <a:ext uri="{FF2B5EF4-FFF2-40B4-BE49-F238E27FC236}">
                <a16:creationId xmlns:a16="http://schemas.microsoft.com/office/drawing/2014/main" id="{2840ECD0-3AF5-AF4C-9F2C-539AD787F39F}"/>
              </a:ext>
            </a:extLst>
          </p:cNvPr>
          <p:cNvSpPr/>
          <p:nvPr/>
        </p:nvSpPr>
        <p:spPr>
          <a:xfrm>
            <a:off x="206267" y="4721713"/>
            <a:ext cx="131097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you (sing) go out, take out</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45" name="Rounded Rectangle 46">
            <a:extLst>
              <a:ext uri="{FF2B5EF4-FFF2-40B4-BE49-F238E27FC236}">
                <a16:creationId xmlns:a16="http://schemas.microsoft.com/office/drawing/2014/main" id="{B1AECDFE-C720-FE41-BDA2-13DB5A5189AB}"/>
              </a:ext>
            </a:extLst>
          </p:cNvPr>
          <p:cNvSpPr/>
          <p:nvPr/>
        </p:nvSpPr>
        <p:spPr>
          <a:xfrm>
            <a:off x="1508935" y="4719751"/>
            <a:ext cx="914257"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tu sors</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55" name="Rounded Rectangle 46">
            <a:extLst>
              <a:ext uri="{FF2B5EF4-FFF2-40B4-BE49-F238E27FC236}">
                <a16:creationId xmlns:a16="http://schemas.microsoft.com/office/drawing/2014/main" id="{CD2A5D1C-DE29-4D4E-B28B-E5E0582446A3}"/>
              </a:ext>
            </a:extLst>
          </p:cNvPr>
          <p:cNvSpPr/>
          <p:nvPr/>
        </p:nvSpPr>
        <p:spPr>
          <a:xfrm>
            <a:off x="206265" y="5305128"/>
            <a:ext cx="1310971" cy="590751"/>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he/she/one goes out, takes out</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46" name="Rounded Rectangle 46">
            <a:extLst>
              <a:ext uri="{FF2B5EF4-FFF2-40B4-BE49-F238E27FC236}">
                <a16:creationId xmlns:a16="http://schemas.microsoft.com/office/drawing/2014/main" id="{CD6FF6E7-3770-4C4A-807A-03ACDB426EED}"/>
              </a:ext>
            </a:extLst>
          </p:cNvPr>
          <p:cNvSpPr/>
          <p:nvPr/>
        </p:nvSpPr>
        <p:spPr>
          <a:xfrm>
            <a:off x="1517236" y="5326757"/>
            <a:ext cx="914257"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Il, elle, on sort</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56" name="Rounded Rectangle 46">
            <a:extLst>
              <a:ext uri="{FF2B5EF4-FFF2-40B4-BE49-F238E27FC236}">
                <a16:creationId xmlns:a16="http://schemas.microsoft.com/office/drawing/2014/main" id="{A4F199F3-CA47-9146-98FC-976B73E66D89}"/>
              </a:ext>
            </a:extLst>
          </p:cNvPr>
          <p:cNvSpPr/>
          <p:nvPr/>
        </p:nvSpPr>
        <p:spPr>
          <a:xfrm>
            <a:off x="206268" y="5936363"/>
            <a:ext cx="131097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we go out, take out</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47" name="Rounded Rectangle 46">
            <a:extLst>
              <a:ext uri="{FF2B5EF4-FFF2-40B4-BE49-F238E27FC236}">
                <a16:creationId xmlns:a16="http://schemas.microsoft.com/office/drawing/2014/main" id="{91296E94-3EDE-8A4F-89B8-F0378EAC0466}"/>
              </a:ext>
            </a:extLst>
          </p:cNvPr>
          <p:cNvSpPr/>
          <p:nvPr/>
        </p:nvSpPr>
        <p:spPr>
          <a:xfrm>
            <a:off x="1508935" y="5944325"/>
            <a:ext cx="914257"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nous sortons</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57" name="Rounded Rectangle 46">
            <a:extLst>
              <a:ext uri="{FF2B5EF4-FFF2-40B4-BE49-F238E27FC236}">
                <a16:creationId xmlns:a16="http://schemas.microsoft.com/office/drawing/2014/main" id="{22675DE1-89FD-854D-86EF-DEE4A316C12D}"/>
              </a:ext>
            </a:extLst>
          </p:cNvPr>
          <p:cNvSpPr/>
          <p:nvPr/>
        </p:nvSpPr>
        <p:spPr>
          <a:xfrm>
            <a:off x="206268" y="6511901"/>
            <a:ext cx="1310971" cy="571598"/>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you (fml, pl) go out, take out</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48" name="Rounded Rectangle 46">
            <a:extLst>
              <a:ext uri="{FF2B5EF4-FFF2-40B4-BE49-F238E27FC236}">
                <a16:creationId xmlns:a16="http://schemas.microsoft.com/office/drawing/2014/main" id="{8A1FBC17-4897-1F4F-9999-809EA7EE73B5}"/>
              </a:ext>
            </a:extLst>
          </p:cNvPr>
          <p:cNvSpPr/>
          <p:nvPr/>
        </p:nvSpPr>
        <p:spPr>
          <a:xfrm>
            <a:off x="1497009" y="6538135"/>
            <a:ext cx="914257"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vous sortez</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58" name="Rounded Rectangle 46">
            <a:extLst>
              <a:ext uri="{FF2B5EF4-FFF2-40B4-BE49-F238E27FC236}">
                <a16:creationId xmlns:a16="http://schemas.microsoft.com/office/drawing/2014/main" id="{704C0B96-84D4-D34A-927A-7C85AAF0DD54}"/>
              </a:ext>
            </a:extLst>
          </p:cNvPr>
          <p:cNvSpPr/>
          <p:nvPr/>
        </p:nvSpPr>
        <p:spPr>
          <a:xfrm>
            <a:off x="206266" y="7119964"/>
            <a:ext cx="131097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they (m, f) go out, take out</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49" name="Rounded Rectangle 46">
            <a:extLst>
              <a:ext uri="{FF2B5EF4-FFF2-40B4-BE49-F238E27FC236}">
                <a16:creationId xmlns:a16="http://schemas.microsoft.com/office/drawing/2014/main" id="{1BBEADFD-5D91-3F44-ABEC-F7709F39B29B}"/>
              </a:ext>
            </a:extLst>
          </p:cNvPr>
          <p:cNvSpPr/>
          <p:nvPr/>
        </p:nvSpPr>
        <p:spPr>
          <a:xfrm>
            <a:off x="1517235" y="7117994"/>
            <a:ext cx="914257"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ils/elles sortent</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pic>
        <p:nvPicPr>
          <p:cNvPr id="31" name="Picture 30">
            <a:extLst>
              <a:ext uri="{FF2B5EF4-FFF2-40B4-BE49-F238E27FC236}">
                <a16:creationId xmlns:a16="http://schemas.microsoft.com/office/drawing/2014/main" id="{F40FA351-AF4F-6F48-B2F0-EE0C6D8C985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70997" y="1587307"/>
            <a:ext cx="978272" cy="1273792"/>
          </a:xfrm>
          <a:prstGeom prst="rect">
            <a:avLst/>
          </a:prstGeom>
        </p:spPr>
      </p:pic>
      <p:sp>
        <p:nvSpPr>
          <p:cNvPr id="35" name="Rounded Rectangle 46">
            <a:extLst>
              <a:ext uri="{FF2B5EF4-FFF2-40B4-BE49-F238E27FC236}">
                <a16:creationId xmlns:a16="http://schemas.microsoft.com/office/drawing/2014/main" id="{800B7D4A-3C4C-0B44-88C3-081F87AFFBF1}"/>
              </a:ext>
            </a:extLst>
          </p:cNvPr>
          <p:cNvSpPr/>
          <p:nvPr/>
        </p:nvSpPr>
        <p:spPr>
          <a:xfrm>
            <a:off x="2518382" y="3418399"/>
            <a:ext cx="2041977" cy="620535"/>
          </a:xfrm>
          <a:prstGeom prst="roundRect">
            <a:avLst/>
          </a:prstGeom>
          <a:solidFill>
            <a:srgbClr val="F4E1FF"/>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choisir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to choose</a:t>
            </a:r>
          </a:p>
        </p:txBody>
      </p:sp>
      <p:sp>
        <p:nvSpPr>
          <p:cNvPr id="65" name="Rounded Rectangle 46">
            <a:extLst>
              <a:ext uri="{FF2B5EF4-FFF2-40B4-BE49-F238E27FC236}">
                <a16:creationId xmlns:a16="http://schemas.microsoft.com/office/drawing/2014/main" id="{9E605779-DA2E-CB40-8280-98D4DC529F42}"/>
              </a:ext>
            </a:extLst>
          </p:cNvPr>
          <p:cNvSpPr/>
          <p:nvPr/>
        </p:nvSpPr>
        <p:spPr>
          <a:xfrm>
            <a:off x="2518383" y="4110631"/>
            <a:ext cx="1099136"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I choose</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59" name="Rounded Rectangle 46">
            <a:extLst>
              <a:ext uri="{FF2B5EF4-FFF2-40B4-BE49-F238E27FC236}">
                <a16:creationId xmlns:a16="http://schemas.microsoft.com/office/drawing/2014/main" id="{ABD9569A-229C-0249-86C3-C09B978FE227}"/>
              </a:ext>
            </a:extLst>
          </p:cNvPr>
          <p:cNvSpPr/>
          <p:nvPr/>
        </p:nvSpPr>
        <p:spPr>
          <a:xfrm>
            <a:off x="3601293" y="4115740"/>
            <a:ext cx="959067" cy="519129"/>
          </a:xfrm>
          <a:prstGeom prst="roundRect">
            <a:avLst/>
          </a:prstGeom>
          <a:solidFill>
            <a:srgbClr val="F4E1FF"/>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je choisis</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66" name="Rounded Rectangle 46">
            <a:extLst>
              <a:ext uri="{FF2B5EF4-FFF2-40B4-BE49-F238E27FC236}">
                <a16:creationId xmlns:a16="http://schemas.microsoft.com/office/drawing/2014/main" id="{9DE4ACCA-68DD-D344-9467-C6950DB0EE39}"/>
              </a:ext>
            </a:extLst>
          </p:cNvPr>
          <p:cNvSpPr/>
          <p:nvPr/>
        </p:nvSpPr>
        <p:spPr>
          <a:xfrm>
            <a:off x="2518382" y="4720516"/>
            <a:ext cx="1099136"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you (sing) choose</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60" name="Rounded Rectangle 46">
            <a:extLst>
              <a:ext uri="{FF2B5EF4-FFF2-40B4-BE49-F238E27FC236}">
                <a16:creationId xmlns:a16="http://schemas.microsoft.com/office/drawing/2014/main" id="{2C500EE2-9757-924A-9E3B-945FDC617099}"/>
              </a:ext>
            </a:extLst>
          </p:cNvPr>
          <p:cNvSpPr/>
          <p:nvPr/>
        </p:nvSpPr>
        <p:spPr>
          <a:xfrm>
            <a:off x="3601292" y="4725625"/>
            <a:ext cx="959067" cy="519129"/>
          </a:xfrm>
          <a:prstGeom prst="roundRect">
            <a:avLst/>
          </a:prstGeom>
          <a:solidFill>
            <a:srgbClr val="F4E1FF"/>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tu choisis</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67" name="Rounded Rectangle 46">
            <a:extLst>
              <a:ext uri="{FF2B5EF4-FFF2-40B4-BE49-F238E27FC236}">
                <a16:creationId xmlns:a16="http://schemas.microsoft.com/office/drawing/2014/main" id="{F7E0368A-3E4F-4842-B10B-6C1B80094D0F}"/>
              </a:ext>
            </a:extLst>
          </p:cNvPr>
          <p:cNvSpPr/>
          <p:nvPr/>
        </p:nvSpPr>
        <p:spPr>
          <a:xfrm>
            <a:off x="2518383" y="5310281"/>
            <a:ext cx="1099136"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he/she/one chooses</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61" name="Rounded Rectangle 46">
            <a:extLst>
              <a:ext uri="{FF2B5EF4-FFF2-40B4-BE49-F238E27FC236}">
                <a16:creationId xmlns:a16="http://schemas.microsoft.com/office/drawing/2014/main" id="{9EE32674-3C0D-424E-817E-B2FE0F6BBD30}"/>
              </a:ext>
            </a:extLst>
          </p:cNvPr>
          <p:cNvSpPr/>
          <p:nvPr/>
        </p:nvSpPr>
        <p:spPr>
          <a:xfrm>
            <a:off x="3601293" y="5315390"/>
            <a:ext cx="959067" cy="519129"/>
          </a:xfrm>
          <a:prstGeom prst="roundRect">
            <a:avLst/>
          </a:prstGeom>
          <a:solidFill>
            <a:srgbClr val="F4E1FF"/>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Il, elle, on choisit</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68" name="Rounded Rectangle 46">
            <a:extLst>
              <a:ext uri="{FF2B5EF4-FFF2-40B4-BE49-F238E27FC236}">
                <a16:creationId xmlns:a16="http://schemas.microsoft.com/office/drawing/2014/main" id="{069EA51B-B123-4C44-A0D1-672AF28FD1D6}"/>
              </a:ext>
            </a:extLst>
          </p:cNvPr>
          <p:cNvSpPr/>
          <p:nvPr/>
        </p:nvSpPr>
        <p:spPr>
          <a:xfrm>
            <a:off x="2518383" y="5910106"/>
            <a:ext cx="1099136"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we choose</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62" name="Rounded Rectangle 46">
            <a:extLst>
              <a:ext uri="{FF2B5EF4-FFF2-40B4-BE49-F238E27FC236}">
                <a16:creationId xmlns:a16="http://schemas.microsoft.com/office/drawing/2014/main" id="{CDB23E68-9975-7640-9397-866C149D796F}"/>
              </a:ext>
            </a:extLst>
          </p:cNvPr>
          <p:cNvSpPr/>
          <p:nvPr/>
        </p:nvSpPr>
        <p:spPr>
          <a:xfrm>
            <a:off x="3601293" y="5906977"/>
            <a:ext cx="959067" cy="519129"/>
          </a:xfrm>
          <a:prstGeom prst="roundRect">
            <a:avLst/>
          </a:prstGeom>
          <a:solidFill>
            <a:srgbClr val="F4E1FF"/>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nous choisissons</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69" name="Rounded Rectangle 46">
            <a:extLst>
              <a:ext uri="{FF2B5EF4-FFF2-40B4-BE49-F238E27FC236}">
                <a16:creationId xmlns:a16="http://schemas.microsoft.com/office/drawing/2014/main" id="{BF706CAB-E89B-4442-B89D-778B6DA3D47E}"/>
              </a:ext>
            </a:extLst>
          </p:cNvPr>
          <p:cNvSpPr/>
          <p:nvPr/>
        </p:nvSpPr>
        <p:spPr>
          <a:xfrm>
            <a:off x="2518383" y="6509931"/>
            <a:ext cx="1099136"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you (fml, pl) choose</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63" name="Rounded Rectangle 46">
            <a:extLst>
              <a:ext uri="{FF2B5EF4-FFF2-40B4-BE49-F238E27FC236}">
                <a16:creationId xmlns:a16="http://schemas.microsoft.com/office/drawing/2014/main" id="{C35CA23D-2A16-7046-B784-82DA46E6BC47}"/>
              </a:ext>
            </a:extLst>
          </p:cNvPr>
          <p:cNvSpPr/>
          <p:nvPr/>
        </p:nvSpPr>
        <p:spPr>
          <a:xfrm>
            <a:off x="3601293" y="6506802"/>
            <a:ext cx="959067" cy="519129"/>
          </a:xfrm>
          <a:prstGeom prst="roundRect">
            <a:avLst/>
          </a:prstGeom>
          <a:solidFill>
            <a:srgbClr val="F4E1FF"/>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vous choisissez</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70" name="Rounded Rectangle 46">
            <a:extLst>
              <a:ext uri="{FF2B5EF4-FFF2-40B4-BE49-F238E27FC236}">
                <a16:creationId xmlns:a16="http://schemas.microsoft.com/office/drawing/2014/main" id="{F1B664D5-47E4-9647-AA3B-9FBB211066E9}"/>
              </a:ext>
            </a:extLst>
          </p:cNvPr>
          <p:cNvSpPr/>
          <p:nvPr/>
        </p:nvSpPr>
        <p:spPr>
          <a:xfrm>
            <a:off x="2518382" y="7109756"/>
            <a:ext cx="1099136"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they (m, f) choose</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64" name="Rounded Rectangle 46">
            <a:extLst>
              <a:ext uri="{FF2B5EF4-FFF2-40B4-BE49-F238E27FC236}">
                <a16:creationId xmlns:a16="http://schemas.microsoft.com/office/drawing/2014/main" id="{72D74365-0030-DE43-A22D-63C46989C765}"/>
              </a:ext>
            </a:extLst>
          </p:cNvPr>
          <p:cNvSpPr/>
          <p:nvPr/>
        </p:nvSpPr>
        <p:spPr>
          <a:xfrm>
            <a:off x="3601292" y="7114865"/>
            <a:ext cx="959067" cy="519129"/>
          </a:xfrm>
          <a:prstGeom prst="roundRect">
            <a:avLst/>
          </a:prstGeom>
          <a:solidFill>
            <a:srgbClr val="F4E1FF"/>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ils/elles choisissent</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36" name="Rounded Rectangle 46">
            <a:extLst>
              <a:ext uri="{FF2B5EF4-FFF2-40B4-BE49-F238E27FC236}">
                <a16:creationId xmlns:a16="http://schemas.microsoft.com/office/drawing/2014/main" id="{8244CF18-0EB2-FC44-BA4B-1EF88399A3B3}"/>
              </a:ext>
            </a:extLst>
          </p:cNvPr>
          <p:cNvSpPr/>
          <p:nvPr/>
        </p:nvSpPr>
        <p:spPr>
          <a:xfrm>
            <a:off x="4660589" y="3423347"/>
            <a:ext cx="1998989" cy="603315"/>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venir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to come</a:t>
            </a:r>
          </a:p>
        </p:txBody>
      </p:sp>
      <p:sp>
        <p:nvSpPr>
          <p:cNvPr id="78" name="Rounded Rectangle 46">
            <a:extLst>
              <a:ext uri="{FF2B5EF4-FFF2-40B4-BE49-F238E27FC236}">
                <a16:creationId xmlns:a16="http://schemas.microsoft.com/office/drawing/2014/main" id="{45F173AB-E5EF-164A-9C62-A18CDDCB54C9}"/>
              </a:ext>
            </a:extLst>
          </p:cNvPr>
          <p:cNvSpPr/>
          <p:nvPr/>
        </p:nvSpPr>
        <p:spPr>
          <a:xfrm>
            <a:off x="4660591" y="4122424"/>
            <a:ext cx="1073934" cy="500017"/>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I come</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72" name="Rounded Rectangle 46">
            <a:extLst>
              <a:ext uri="{FF2B5EF4-FFF2-40B4-BE49-F238E27FC236}">
                <a16:creationId xmlns:a16="http://schemas.microsoft.com/office/drawing/2014/main" id="{B687F25D-0F6D-E646-B460-FE50747A39B7}"/>
              </a:ext>
            </a:extLst>
          </p:cNvPr>
          <p:cNvSpPr/>
          <p:nvPr/>
        </p:nvSpPr>
        <p:spPr>
          <a:xfrm>
            <a:off x="5670997" y="4118330"/>
            <a:ext cx="978272" cy="486370"/>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je viens</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79" name="Rounded Rectangle 46">
            <a:extLst>
              <a:ext uri="{FF2B5EF4-FFF2-40B4-BE49-F238E27FC236}">
                <a16:creationId xmlns:a16="http://schemas.microsoft.com/office/drawing/2014/main" id="{0B957072-42B1-794E-A0BC-279DC7746BFA}"/>
              </a:ext>
            </a:extLst>
          </p:cNvPr>
          <p:cNvSpPr/>
          <p:nvPr/>
        </p:nvSpPr>
        <p:spPr>
          <a:xfrm>
            <a:off x="4660590" y="4713197"/>
            <a:ext cx="1073934"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you (sing) come</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73" name="Rounded Rectangle 46">
            <a:extLst>
              <a:ext uri="{FF2B5EF4-FFF2-40B4-BE49-F238E27FC236}">
                <a16:creationId xmlns:a16="http://schemas.microsoft.com/office/drawing/2014/main" id="{F4A38FDD-D19B-5E44-9D81-782B7EEF1C86}"/>
              </a:ext>
            </a:extLst>
          </p:cNvPr>
          <p:cNvSpPr/>
          <p:nvPr/>
        </p:nvSpPr>
        <p:spPr>
          <a:xfrm>
            <a:off x="5670996" y="4728215"/>
            <a:ext cx="978272" cy="486370"/>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tu viens</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80" name="Rounded Rectangle 46">
            <a:extLst>
              <a:ext uri="{FF2B5EF4-FFF2-40B4-BE49-F238E27FC236}">
                <a16:creationId xmlns:a16="http://schemas.microsoft.com/office/drawing/2014/main" id="{BAB18DC9-0BD5-624D-B61D-3A1F9886B114}"/>
              </a:ext>
            </a:extLst>
          </p:cNvPr>
          <p:cNvSpPr/>
          <p:nvPr/>
        </p:nvSpPr>
        <p:spPr>
          <a:xfrm>
            <a:off x="4660591" y="5302962"/>
            <a:ext cx="1073933"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he/she/one comes</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74" name="Rounded Rectangle 46">
            <a:extLst>
              <a:ext uri="{FF2B5EF4-FFF2-40B4-BE49-F238E27FC236}">
                <a16:creationId xmlns:a16="http://schemas.microsoft.com/office/drawing/2014/main" id="{89AC223A-B08A-E742-9358-5DD34C19CA51}"/>
              </a:ext>
            </a:extLst>
          </p:cNvPr>
          <p:cNvSpPr/>
          <p:nvPr/>
        </p:nvSpPr>
        <p:spPr>
          <a:xfrm>
            <a:off x="5670997" y="5323082"/>
            <a:ext cx="978272" cy="489506"/>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il, elle, on vient</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81" name="Rounded Rectangle 46">
            <a:extLst>
              <a:ext uri="{FF2B5EF4-FFF2-40B4-BE49-F238E27FC236}">
                <a16:creationId xmlns:a16="http://schemas.microsoft.com/office/drawing/2014/main" id="{1978E479-01CA-F34D-954C-0B1A5054FF54}"/>
              </a:ext>
            </a:extLst>
          </p:cNvPr>
          <p:cNvSpPr/>
          <p:nvPr/>
        </p:nvSpPr>
        <p:spPr>
          <a:xfrm>
            <a:off x="4660591" y="5902787"/>
            <a:ext cx="1073934"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we come</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75" name="Rounded Rectangle 46">
            <a:extLst>
              <a:ext uri="{FF2B5EF4-FFF2-40B4-BE49-F238E27FC236}">
                <a16:creationId xmlns:a16="http://schemas.microsoft.com/office/drawing/2014/main" id="{59E61B81-C899-F945-80D8-2F90B310F516}"/>
              </a:ext>
            </a:extLst>
          </p:cNvPr>
          <p:cNvSpPr/>
          <p:nvPr/>
        </p:nvSpPr>
        <p:spPr>
          <a:xfrm>
            <a:off x="5662628" y="5921625"/>
            <a:ext cx="978272" cy="489506"/>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nous venons</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82" name="Rounded Rectangle 46">
            <a:extLst>
              <a:ext uri="{FF2B5EF4-FFF2-40B4-BE49-F238E27FC236}">
                <a16:creationId xmlns:a16="http://schemas.microsoft.com/office/drawing/2014/main" id="{918A9376-0807-474D-8B15-4BA7E2A6E4FB}"/>
              </a:ext>
            </a:extLst>
          </p:cNvPr>
          <p:cNvSpPr/>
          <p:nvPr/>
        </p:nvSpPr>
        <p:spPr>
          <a:xfrm>
            <a:off x="4660591" y="6502612"/>
            <a:ext cx="1073934"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you (fml, pl) come</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76" name="Rounded Rectangle 46">
            <a:extLst>
              <a:ext uri="{FF2B5EF4-FFF2-40B4-BE49-F238E27FC236}">
                <a16:creationId xmlns:a16="http://schemas.microsoft.com/office/drawing/2014/main" id="{22834411-5E1C-984C-BF2F-9AE7B5025184}"/>
              </a:ext>
            </a:extLst>
          </p:cNvPr>
          <p:cNvSpPr/>
          <p:nvPr/>
        </p:nvSpPr>
        <p:spPr>
          <a:xfrm>
            <a:off x="5662628" y="6506802"/>
            <a:ext cx="978272" cy="503170"/>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vous venez</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83" name="Rounded Rectangle 46">
            <a:extLst>
              <a:ext uri="{FF2B5EF4-FFF2-40B4-BE49-F238E27FC236}">
                <a16:creationId xmlns:a16="http://schemas.microsoft.com/office/drawing/2014/main" id="{E947C48E-B6BE-754B-82BC-63673E7B3377}"/>
              </a:ext>
            </a:extLst>
          </p:cNvPr>
          <p:cNvSpPr/>
          <p:nvPr/>
        </p:nvSpPr>
        <p:spPr>
          <a:xfrm>
            <a:off x="4660590" y="7102437"/>
            <a:ext cx="1073934"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rPr>
              <a:t>they (m, f) come</a:t>
            </a:r>
            <a:endParaRPr kumimoji="0" lang="en-GB" sz="14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77" name="Rounded Rectangle 46">
            <a:extLst>
              <a:ext uri="{FF2B5EF4-FFF2-40B4-BE49-F238E27FC236}">
                <a16:creationId xmlns:a16="http://schemas.microsoft.com/office/drawing/2014/main" id="{B48ABFCD-E0F8-2248-9058-12FBDAAF96A6}"/>
              </a:ext>
            </a:extLst>
          </p:cNvPr>
          <p:cNvSpPr/>
          <p:nvPr/>
        </p:nvSpPr>
        <p:spPr>
          <a:xfrm>
            <a:off x="5681307" y="7101517"/>
            <a:ext cx="978272" cy="519129"/>
          </a:xfrm>
          <a:prstGeom prst="roundRect">
            <a:avLst/>
          </a:prstGeom>
          <a:solidFill>
            <a:schemeClr val="accent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Century Gothic" panose="020B0502020202020204" pitchFamily="34" charset="0"/>
              </a:rPr>
              <a:t>ils/elles viennent</a:t>
            </a:r>
            <a:endParaRPr kumimoji="0" lang="fr-FR" sz="1400" i="0" u="none" strike="noStrike" kern="1200" cap="none" spc="0" normalizeH="0" baseline="0" dirty="0">
              <a:ln>
                <a:noFill/>
              </a:ln>
              <a:solidFill>
                <a:schemeClr val="tx1"/>
              </a:solidFill>
              <a:effectLst/>
              <a:uLnTx/>
              <a:uFillTx/>
              <a:latin typeface="Century Gothic" panose="020B0502020202020204" pitchFamily="34" charset="0"/>
            </a:endParaRPr>
          </a:p>
        </p:txBody>
      </p:sp>
      <p:sp>
        <p:nvSpPr>
          <p:cNvPr id="18" name="Rectangle 17">
            <a:extLst>
              <a:ext uri="{FF2B5EF4-FFF2-40B4-BE49-F238E27FC236}">
                <a16:creationId xmlns:a16="http://schemas.microsoft.com/office/drawing/2014/main" id="{125CFA94-D459-4C1D-81C3-C01CCBAD2B77}"/>
              </a:ext>
            </a:extLst>
          </p:cNvPr>
          <p:cNvSpPr/>
          <p:nvPr/>
        </p:nvSpPr>
        <p:spPr>
          <a:xfrm>
            <a:off x="241248" y="7801453"/>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Vocabulaire</a:t>
            </a:r>
          </a:p>
        </p:txBody>
      </p:sp>
      <p:sp>
        <p:nvSpPr>
          <p:cNvPr id="30" name="Rounded Rectangle 25">
            <a:extLst>
              <a:ext uri="{FF2B5EF4-FFF2-40B4-BE49-F238E27FC236}">
                <a16:creationId xmlns:a16="http://schemas.microsoft.com/office/drawing/2014/main" id="{307168CE-3FE0-4D11-973A-3050B4034963}"/>
              </a:ext>
            </a:extLst>
          </p:cNvPr>
          <p:cNvSpPr/>
          <p:nvPr/>
        </p:nvSpPr>
        <p:spPr>
          <a:xfrm>
            <a:off x="4149596" y="7861860"/>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latin typeface="Century Gothic" panose="020B0502020202020204" pitchFamily="34" charset="0"/>
              </a:rPr>
              <a:t>Revisit Y7 and Y8 vocabulary 11/12</a:t>
            </a:r>
          </a:p>
        </p:txBody>
      </p:sp>
      <p:pic>
        <p:nvPicPr>
          <p:cNvPr id="4" name="Picture 3" descr="Qr code&#10;&#10;Description automatically generated">
            <a:extLst>
              <a:ext uri="{FF2B5EF4-FFF2-40B4-BE49-F238E27FC236}">
                <a16:creationId xmlns:a16="http://schemas.microsoft.com/office/drawing/2014/main" id="{B0D08C66-634D-1D45-982B-00A9CD22D6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8382" y="7699521"/>
            <a:ext cx="1238120" cy="1238120"/>
          </a:xfrm>
          <a:prstGeom prst="rect">
            <a:avLst/>
          </a:prstGeom>
        </p:spPr>
      </p:pic>
      <p:sp>
        <p:nvSpPr>
          <p:cNvPr id="85" name="Slide Number Placeholder 1">
            <a:extLst>
              <a:ext uri="{FF2B5EF4-FFF2-40B4-BE49-F238E27FC236}">
                <a16:creationId xmlns:a16="http://schemas.microsoft.com/office/drawing/2014/main" id="{2F767198-DE2F-4748-97F7-8E0236781645}"/>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77</a:t>
            </a:r>
          </a:p>
        </p:txBody>
      </p:sp>
      <p:sp>
        <p:nvSpPr>
          <p:cNvPr id="2" name="Title 1">
            <a:extLst>
              <a:ext uri="{FF2B5EF4-FFF2-40B4-BE49-F238E27FC236}">
                <a16:creationId xmlns:a16="http://schemas.microsoft.com/office/drawing/2014/main" id="{A58CF0BA-D8DD-1A1F-5C19-B9F2B6E6BEDD}"/>
              </a:ext>
            </a:extLst>
          </p:cNvPr>
          <p:cNvSpPr>
            <a:spLocks noGrp="1"/>
          </p:cNvSpPr>
          <p:nvPr>
            <p:ph type="title" idx="4294967295"/>
          </p:nvPr>
        </p:nvSpPr>
        <p:spPr>
          <a:xfrm>
            <a:off x="342899" y="-718935"/>
            <a:ext cx="6172200" cy="1524000"/>
          </a:xfrm>
        </p:spPr>
        <p:txBody>
          <a:bodyPr/>
          <a:lstStyle/>
          <a:p>
            <a:pPr rtl="0" eaLnBrk="1" fontAlgn="base" latinLnBrk="0" hangingPunct="1"/>
            <a:r>
              <a:rPr lang="en-GB" sz="2000" b="1" dirty="0">
                <a:solidFill>
                  <a:srgbClr val="FFFFFF"/>
                </a:solidFill>
                <a:effectLst/>
                <a:latin typeface="Century Gothic" panose="020B0502020202020204" pitchFamily="34" charset="0"/>
                <a:ea typeface="+mj-ea"/>
                <a:cs typeface="+mj-cs"/>
              </a:rPr>
              <a:t>T3.1 </a:t>
            </a:r>
            <a:r>
              <a:rPr lang="fr-FR" sz="2000" b="1" dirty="0">
                <a:solidFill>
                  <a:srgbClr val="FFFFFF"/>
                </a:solidFill>
                <a:effectLst/>
                <a:latin typeface="Century Gothic" panose="020B0502020202020204" pitchFamily="34" charset="0"/>
                <a:ea typeface="+mj-ea"/>
                <a:cs typeface="+mj-cs"/>
              </a:rPr>
              <a:t>Semaine</a:t>
            </a:r>
            <a:r>
              <a:rPr lang="en-GB" sz="2000" b="1" dirty="0">
                <a:solidFill>
                  <a:srgbClr val="FFFFFF"/>
                </a:solidFill>
                <a:effectLst/>
                <a:latin typeface="Century Gothic" panose="020B0502020202020204" pitchFamily="34" charset="0"/>
                <a:ea typeface="+mj-ea"/>
                <a:cs typeface="+mj-cs"/>
              </a:rPr>
              <a:t> 6</a:t>
            </a:r>
            <a:endParaRPr lang="en-GB" dirty="0">
              <a:effectLst/>
            </a:endParaRPr>
          </a:p>
          <a:p>
            <a:endParaRPr lang="en-GB" dirty="0"/>
          </a:p>
        </p:txBody>
      </p:sp>
    </p:spTree>
    <p:extLst>
      <p:ext uri="{BB962C8B-B14F-4D97-AF65-F5344CB8AC3E}">
        <p14:creationId xmlns:p14="http://schemas.microsoft.com/office/powerpoint/2010/main" val="3667290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1429BB-6AF2-428C-BC10-23DF719E4EB9}"/>
              </a:ext>
              <a:ext uri="{C183D7F6-B498-43B3-948B-1728B52AA6E4}">
                <adec:decorative xmlns:adec="http://schemas.microsoft.com/office/drawing/2017/decorative" val="1"/>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3250396C-DC3E-4B8B-B5A6-7A8848062071}"/>
              </a:ext>
            </a:extLst>
          </p:cNvPr>
          <p:cNvSpPr txBox="1">
            <a:spLocks/>
          </p:cNvSpPr>
          <p:nvPr/>
        </p:nvSpPr>
        <p:spPr>
          <a:xfrm>
            <a:off x="173313" y="142855"/>
            <a:ext cx="2016224" cy="441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GB" sz="2000" b="1" kern="0" dirty="0">
                <a:solidFill>
                  <a:schemeClr val="bg1"/>
                </a:solidFill>
                <a:latin typeface="Century Gothic" panose="020B0502020202020204" pitchFamily="34" charset="0"/>
              </a:rPr>
              <a:t>T3.2 </a:t>
            </a:r>
            <a:r>
              <a:rPr lang="fr-FR" sz="2000" b="1" kern="0" dirty="0">
                <a:solidFill>
                  <a:schemeClr val="bg1"/>
                </a:solidFill>
                <a:latin typeface="Century Gothic" panose="020B0502020202020204" pitchFamily="34" charset="0"/>
              </a:rPr>
              <a:t>Semaine</a:t>
            </a:r>
            <a:r>
              <a:rPr lang="en-GB" sz="2000" b="1" kern="0" dirty="0">
                <a:solidFill>
                  <a:schemeClr val="bg1"/>
                </a:solidFill>
                <a:latin typeface="Century Gothic" panose="020B0502020202020204" pitchFamily="34" charset="0"/>
              </a:rPr>
              <a:t> 1</a:t>
            </a:r>
            <a:endParaRPr lang="en-US" sz="2000" kern="0" dirty="0">
              <a:solidFill>
                <a:schemeClr val="bg1"/>
              </a:solidFill>
            </a:endParaRPr>
          </a:p>
        </p:txBody>
      </p:sp>
      <p:sp>
        <p:nvSpPr>
          <p:cNvPr id="51" name="Rectangle 50">
            <a:extLst>
              <a:ext uri="{FF2B5EF4-FFF2-40B4-BE49-F238E27FC236}">
                <a16:creationId xmlns:a16="http://schemas.microsoft.com/office/drawing/2014/main" id="{F3F1420F-AEA4-41B6-8F76-A1644A051E8E}"/>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a:solidFill>
                  <a:srgbClr val="000000"/>
                </a:solidFill>
                <a:latin typeface="Century Gothic" panose="020B0502020202020204" pitchFamily="34" charset="0"/>
              </a:rPr>
              <a:t>Grammaire</a:t>
            </a:r>
          </a:p>
        </p:txBody>
      </p:sp>
      <p:sp>
        <p:nvSpPr>
          <p:cNvPr id="23" name="Title 20">
            <a:extLst>
              <a:ext uri="{FF2B5EF4-FFF2-40B4-BE49-F238E27FC236}">
                <a16:creationId xmlns:a16="http://schemas.microsoft.com/office/drawing/2014/main" id="{A0BD4415-B9AC-45C2-8062-EC65EB6D0E22}"/>
              </a:ext>
            </a:extLst>
          </p:cNvPr>
          <p:cNvSpPr txBox="1">
            <a:spLocks/>
          </p:cNvSpPr>
          <p:nvPr/>
        </p:nvSpPr>
        <p:spPr bwMode="auto">
          <a:xfrm>
            <a:off x="57872" y="677763"/>
            <a:ext cx="6611487" cy="32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US" sz="1800" b="1" kern="0" dirty="0">
                <a:solidFill>
                  <a:schemeClr val="tx1"/>
                </a:solidFill>
                <a:latin typeface="Century Gothic" panose="020B0502020202020204" pitchFamily="34" charset="0"/>
                <a:cs typeface="Calibri" panose="020F0502020204030204" pitchFamily="34" charset="0"/>
              </a:rPr>
              <a:t>Perfect tense: </a:t>
            </a:r>
            <a:r>
              <a:rPr lang="en-US" sz="1800" b="1" i="1" kern="0" dirty="0" err="1">
                <a:solidFill>
                  <a:schemeClr val="tx1"/>
                </a:solidFill>
                <a:latin typeface="Century Gothic" panose="020B0502020202020204" pitchFamily="34" charset="0"/>
                <a:cs typeface="Calibri" panose="020F0502020204030204" pitchFamily="34" charset="0"/>
              </a:rPr>
              <a:t>sortir</a:t>
            </a:r>
            <a:r>
              <a:rPr lang="en-US" sz="1800" b="1" kern="0" dirty="0">
                <a:solidFill>
                  <a:schemeClr val="tx1"/>
                </a:solidFill>
                <a:latin typeface="Century Gothic" panose="020B0502020202020204" pitchFamily="34" charset="0"/>
                <a:cs typeface="Calibri" panose="020F0502020204030204" pitchFamily="34" charset="0"/>
              </a:rPr>
              <a:t> and </a:t>
            </a:r>
            <a:r>
              <a:rPr lang="en-US" sz="1800" b="1" i="1" kern="0" dirty="0" err="1">
                <a:solidFill>
                  <a:schemeClr val="tx1"/>
                </a:solidFill>
                <a:latin typeface="Century Gothic" panose="020B0502020202020204" pitchFamily="34" charset="0"/>
                <a:cs typeface="Calibri" panose="020F0502020204030204" pitchFamily="34" charset="0"/>
              </a:rPr>
              <a:t>choisir</a:t>
            </a:r>
            <a:endParaRPr lang="en-US" sz="1800" b="1" i="1" kern="0" dirty="0">
              <a:solidFill>
                <a:schemeClr val="tx1"/>
              </a:solidFill>
              <a:latin typeface="Century Gothic" panose="020B050202020202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6C0EB9BF-6D4C-4B1A-8BD0-C76E4E31E7A8}"/>
              </a:ext>
            </a:extLst>
          </p:cNvPr>
          <p:cNvSpPr txBox="1"/>
          <p:nvPr/>
        </p:nvSpPr>
        <p:spPr>
          <a:xfrm>
            <a:off x="97321" y="975437"/>
            <a:ext cx="6760679" cy="584775"/>
          </a:xfrm>
          <a:prstGeom prst="rect">
            <a:avLst/>
          </a:prstGeom>
          <a:noFill/>
        </p:spPr>
        <p:txBody>
          <a:bodyPr wrap="square">
            <a:spAutoFit/>
          </a:bodyPr>
          <a:lstStyle/>
          <a:p>
            <a:pPr lvl="0" defTabSz="914400">
              <a:defRPr/>
            </a:pPr>
            <a:r>
              <a:rPr lang="en-US" sz="1600" dirty="0">
                <a:latin typeface="Century Gothic" panose="020F0302020204030204"/>
              </a:rPr>
              <a:t>As you know, </a:t>
            </a:r>
            <a:r>
              <a:rPr lang="en-GB" sz="1600" dirty="0">
                <a:latin typeface="Century Gothic" panose="020F0302020204030204"/>
              </a:rPr>
              <a:t>we use the </a:t>
            </a:r>
            <a:r>
              <a:rPr lang="en-GB" sz="1600" b="1" dirty="0">
                <a:latin typeface="Century Gothic" panose="020F0302020204030204"/>
              </a:rPr>
              <a:t>perfect tense </a:t>
            </a:r>
            <a:r>
              <a:rPr lang="en-GB" sz="1600" dirty="0">
                <a:latin typeface="Century Gothic" panose="020F0302020204030204"/>
              </a:rPr>
              <a:t>to talk about </a:t>
            </a:r>
            <a:r>
              <a:rPr lang="en-GB" sz="1600" b="1" dirty="0">
                <a:latin typeface="Century Gothic" panose="020F0302020204030204"/>
              </a:rPr>
              <a:t>specific</a:t>
            </a:r>
            <a:r>
              <a:rPr lang="en-GB" sz="1600" dirty="0">
                <a:latin typeface="Century Gothic" panose="020F0302020204030204"/>
              </a:rPr>
              <a:t> or </a:t>
            </a:r>
            <a:r>
              <a:rPr lang="en-GB" sz="1600" b="1" dirty="0">
                <a:latin typeface="Century Gothic" panose="020F0302020204030204"/>
              </a:rPr>
              <a:t>one-off events and actions </a:t>
            </a:r>
            <a:r>
              <a:rPr lang="en-GB" sz="1600" dirty="0">
                <a:latin typeface="Century Gothic" panose="020F0302020204030204"/>
              </a:rPr>
              <a:t>that happened in the </a:t>
            </a:r>
            <a:r>
              <a:rPr lang="en-GB" sz="1600" b="1" dirty="0">
                <a:latin typeface="Century Gothic" panose="020F0302020204030204"/>
              </a:rPr>
              <a:t>past</a:t>
            </a:r>
            <a:r>
              <a:rPr lang="en-GB" sz="1600" dirty="0">
                <a:latin typeface="Century Gothic" panose="020F0302020204030204"/>
              </a:rPr>
              <a:t>.</a:t>
            </a:r>
          </a:p>
        </p:txBody>
      </p:sp>
      <p:sp>
        <p:nvSpPr>
          <p:cNvPr id="21" name="Rectangle 20">
            <a:extLst>
              <a:ext uri="{FF2B5EF4-FFF2-40B4-BE49-F238E27FC236}">
                <a16:creationId xmlns:a16="http://schemas.microsoft.com/office/drawing/2014/main" id="{C668F13A-595B-8E4E-98CF-8D31BD36C4E6}"/>
              </a:ext>
            </a:extLst>
          </p:cNvPr>
          <p:cNvSpPr/>
          <p:nvPr/>
        </p:nvSpPr>
        <p:spPr>
          <a:xfrm>
            <a:off x="82934" y="1554983"/>
            <a:ext cx="6561361" cy="830997"/>
          </a:xfrm>
          <a:prstGeom prst="rect">
            <a:avLst/>
          </a:prstGeom>
        </p:spPr>
        <p:txBody>
          <a:bodyPr wrap="square">
            <a:spAutoFit/>
          </a:bodyPr>
          <a:lstStyle/>
          <a:p>
            <a:pPr lvl="0" defTabSz="914400">
              <a:defRPr/>
            </a:pPr>
            <a:r>
              <a:rPr lang="en-GB" sz="1600" dirty="0">
                <a:latin typeface="Century Gothic" panose="020F0302020204030204"/>
              </a:rPr>
              <a:t>The perfect tense is made up of an </a:t>
            </a:r>
            <a:r>
              <a:rPr lang="en-GB" sz="1600" b="1" dirty="0">
                <a:latin typeface="Century Gothic" panose="020F0302020204030204"/>
              </a:rPr>
              <a:t>auxiliary verb </a:t>
            </a:r>
            <a:r>
              <a:rPr lang="en-GB" sz="1600" dirty="0">
                <a:latin typeface="Century Gothic" panose="020F0302020204030204"/>
              </a:rPr>
              <a:t>(present form of </a:t>
            </a:r>
            <a:r>
              <a:rPr lang="en-GB" sz="1600" b="1" i="1" dirty="0" err="1">
                <a:latin typeface="Century Gothic" panose="020F0302020204030204"/>
              </a:rPr>
              <a:t>avoir</a:t>
            </a:r>
            <a:r>
              <a:rPr lang="en-GB" sz="1600" i="1" dirty="0">
                <a:latin typeface="Century Gothic" panose="020F0302020204030204"/>
              </a:rPr>
              <a:t> </a:t>
            </a:r>
            <a:r>
              <a:rPr lang="en-GB" sz="1600" dirty="0">
                <a:latin typeface="Century Gothic" panose="020F0302020204030204"/>
              </a:rPr>
              <a:t>or </a:t>
            </a:r>
            <a:r>
              <a:rPr lang="fr-FR" sz="1600" b="1" i="1" dirty="0">
                <a:latin typeface="Century Gothic" panose="020F0302020204030204"/>
              </a:rPr>
              <a:t>être</a:t>
            </a:r>
            <a:r>
              <a:rPr lang="en-GB" sz="1600" dirty="0">
                <a:latin typeface="Century Gothic" panose="020F0302020204030204"/>
              </a:rPr>
              <a:t>) and a </a:t>
            </a:r>
            <a:r>
              <a:rPr lang="en-GB" sz="1600" b="1" dirty="0">
                <a:latin typeface="Century Gothic" panose="020F0302020204030204"/>
              </a:rPr>
              <a:t>past participle </a:t>
            </a:r>
            <a:r>
              <a:rPr lang="en-GB" sz="1600" dirty="0">
                <a:latin typeface="Century Gothic" panose="020F0302020204030204"/>
              </a:rPr>
              <a:t>(a form of the </a:t>
            </a:r>
            <a:r>
              <a:rPr lang="en-GB" sz="1600" b="1" dirty="0">
                <a:latin typeface="Century Gothic" panose="020F0302020204030204"/>
              </a:rPr>
              <a:t>main verb </a:t>
            </a:r>
            <a:r>
              <a:rPr lang="en-GB" sz="1600" dirty="0">
                <a:latin typeface="Century Gothic" panose="020F0302020204030204"/>
              </a:rPr>
              <a:t>that is </a:t>
            </a:r>
            <a:r>
              <a:rPr lang="en-GB" sz="1600" b="1" dirty="0">
                <a:latin typeface="Century Gothic" panose="020F0302020204030204"/>
              </a:rPr>
              <a:t>the same </a:t>
            </a:r>
            <a:r>
              <a:rPr lang="en-GB" sz="1600" dirty="0">
                <a:latin typeface="Century Gothic" panose="020F0302020204030204"/>
              </a:rPr>
              <a:t>for all persons).</a:t>
            </a:r>
          </a:p>
        </p:txBody>
      </p:sp>
      <p:sp>
        <p:nvSpPr>
          <p:cNvPr id="59" name="TextBox 58">
            <a:extLst>
              <a:ext uri="{FF2B5EF4-FFF2-40B4-BE49-F238E27FC236}">
                <a16:creationId xmlns:a16="http://schemas.microsoft.com/office/drawing/2014/main" id="{D85074E9-417C-494E-9817-33B9A889946A}"/>
              </a:ext>
            </a:extLst>
          </p:cNvPr>
          <p:cNvSpPr txBox="1"/>
          <p:nvPr/>
        </p:nvSpPr>
        <p:spPr>
          <a:xfrm>
            <a:off x="156792" y="2391283"/>
            <a:ext cx="6561361"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lvl="0" defTabSz="914400">
              <a:defRPr/>
            </a:pPr>
            <a:r>
              <a:rPr lang="en-US" sz="1600" dirty="0">
                <a:latin typeface="Century Gothic" panose="020F0302020204030204"/>
              </a:rPr>
              <a:t>The </a:t>
            </a:r>
            <a:r>
              <a:rPr lang="en-US" sz="1600" b="1" dirty="0">
                <a:latin typeface="Century Gothic" panose="020F0302020204030204"/>
              </a:rPr>
              <a:t>past participles </a:t>
            </a:r>
            <a:r>
              <a:rPr lang="en-US" sz="1600" dirty="0">
                <a:latin typeface="Century Gothic" panose="020F0302020204030204"/>
              </a:rPr>
              <a:t>of </a:t>
            </a:r>
            <a:r>
              <a:rPr lang="en-US" sz="1600" b="1" dirty="0">
                <a:latin typeface="Century Gothic" panose="020F0302020204030204"/>
              </a:rPr>
              <a:t>verbs like </a:t>
            </a:r>
            <a:r>
              <a:rPr lang="fr-FR" sz="1600" b="1" dirty="0">
                <a:latin typeface="Century Gothic" panose="020F0302020204030204"/>
              </a:rPr>
              <a:t>sortir</a:t>
            </a:r>
            <a:r>
              <a:rPr lang="en-US" sz="1600" b="1" dirty="0">
                <a:latin typeface="Century Gothic" panose="020F0302020204030204"/>
              </a:rPr>
              <a:t> </a:t>
            </a:r>
            <a:r>
              <a:rPr lang="en-US" sz="1600" dirty="0">
                <a:latin typeface="Century Gothic" panose="020F0302020204030204"/>
              </a:rPr>
              <a:t>and </a:t>
            </a:r>
            <a:r>
              <a:rPr lang="en-US" sz="1600" b="1" dirty="0" err="1">
                <a:latin typeface="Century Gothic" panose="020F0302020204030204"/>
              </a:rPr>
              <a:t>choisir</a:t>
            </a:r>
            <a:r>
              <a:rPr lang="en-US" sz="1600" b="1" dirty="0">
                <a:latin typeface="Century Gothic" panose="020F0302020204030204"/>
              </a:rPr>
              <a:t> </a:t>
            </a:r>
            <a:r>
              <a:rPr lang="en-US" sz="1600" dirty="0">
                <a:latin typeface="Century Gothic" panose="020F0302020204030204"/>
              </a:rPr>
              <a:t> both end in </a:t>
            </a:r>
            <a:r>
              <a:rPr lang="en-US" sz="1600" b="1" dirty="0">
                <a:latin typeface="Century Gothic" panose="020F0302020204030204"/>
              </a:rPr>
              <a:t>-</a:t>
            </a:r>
            <a:r>
              <a:rPr lang="en-US" sz="1600" b="1" dirty="0" err="1">
                <a:latin typeface="Century Gothic" panose="020F0302020204030204"/>
              </a:rPr>
              <a:t>i</a:t>
            </a:r>
            <a:r>
              <a:rPr lang="en-US" sz="1600" b="1" dirty="0">
                <a:latin typeface="Century Gothic" panose="020F0302020204030204"/>
              </a:rPr>
              <a:t>. </a:t>
            </a:r>
            <a:endParaRPr lang="en-GB" sz="1600" i="1" dirty="0">
              <a:latin typeface="Century Gothic" panose="020F0302020204030204"/>
            </a:endParaRPr>
          </a:p>
        </p:txBody>
      </p:sp>
      <p:pic>
        <p:nvPicPr>
          <p:cNvPr id="52" name="Picture 51" descr="Map of France">
            <a:extLst>
              <a:ext uri="{FF2B5EF4-FFF2-40B4-BE49-F238E27FC236}">
                <a16:creationId xmlns:a16="http://schemas.microsoft.com/office/drawing/2014/main" id="{43C247E0-4C40-C847-9DA5-42BAA7E693E1}"/>
              </a:ext>
            </a:extLst>
          </p:cNvPr>
          <p:cNvPicPr>
            <a:picLocks noChangeAspect="1"/>
          </p:cNvPicPr>
          <p:nvPr/>
        </p:nvPicPr>
        <p:blipFill>
          <a:blip r:embed="rId3"/>
          <a:stretch>
            <a:fillRect/>
          </a:stretch>
        </p:blipFill>
        <p:spPr>
          <a:xfrm>
            <a:off x="453883" y="2781654"/>
            <a:ext cx="1161709" cy="1148169"/>
          </a:xfrm>
          <a:prstGeom prst="rect">
            <a:avLst/>
          </a:prstGeom>
        </p:spPr>
      </p:pic>
      <p:sp>
        <p:nvSpPr>
          <p:cNvPr id="13" name="Rectangle 12">
            <a:extLst>
              <a:ext uri="{FF2B5EF4-FFF2-40B4-BE49-F238E27FC236}">
                <a16:creationId xmlns:a16="http://schemas.microsoft.com/office/drawing/2014/main" id="{8BD0AC1C-7BCC-4D44-9C0F-A6936B0FD49E}"/>
              </a:ext>
            </a:extLst>
          </p:cNvPr>
          <p:cNvSpPr/>
          <p:nvPr/>
        </p:nvSpPr>
        <p:spPr>
          <a:xfrm>
            <a:off x="1615592" y="2784961"/>
            <a:ext cx="2680543" cy="338554"/>
          </a:xfrm>
          <a:prstGeom prst="rect">
            <a:avLst/>
          </a:prstGeom>
        </p:spPr>
        <p:txBody>
          <a:bodyPr wrap="square">
            <a:spAutoFit/>
          </a:bodyPr>
          <a:lstStyle/>
          <a:p>
            <a:r>
              <a:rPr lang="fr-FR" sz="1600" dirty="0">
                <a:latin typeface="Century Gothic" panose="020F0302020204030204"/>
              </a:rPr>
              <a:t>J’</a:t>
            </a:r>
            <a:r>
              <a:rPr lang="fr-FR" sz="1600" b="1" dirty="0">
                <a:latin typeface="Century Gothic" panose="020F0302020204030204"/>
              </a:rPr>
              <a:t>ai</a:t>
            </a:r>
            <a:r>
              <a:rPr lang="en-GB" sz="1600" b="1" dirty="0">
                <a:latin typeface="Century Gothic" panose="020F0302020204030204"/>
              </a:rPr>
              <a:t> </a:t>
            </a:r>
            <a:r>
              <a:rPr lang="fr-FR" sz="1600" b="1" dirty="0">
                <a:latin typeface="Century Gothic" panose="020F0302020204030204"/>
              </a:rPr>
              <a:t>grandi</a:t>
            </a:r>
            <a:r>
              <a:rPr lang="en-GB" sz="1600" b="1" dirty="0">
                <a:latin typeface="Century Gothic" panose="020F0302020204030204"/>
              </a:rPr>
              <a:t> </a:t>
            </a:r>
            <a:r>
              <a:rPr lang="fr-FR" sz="1600" dirty="0">
                <a:latin typeface="Century Gothic" panose="020F0302020204030204"/>
              </a:rPr>
              <a:t>dans</a:t>
            </a:r>
            <a:r>
              <a:rPr lang="en-GB" sz="1600" dirty="0">
                <a:latin typeface="Century Gothic" panose="020F0302020204030204"/>
              </a:rPr>
              <a:t> le </a:t>
            </a:r>
            <a:r>
              <a:rPr lang="fr-FR" sz="1600" dirty="0">
                <a:latin typeface="Century Gothic" panose="020F0302020204030204"/>
              </a:rPr>
              <a:t>Nord</a:t>
            </a:r>
            <a:r>
              <a:rPr lang="en-GB" sz="1600" dirty="0">
                <a:latin typeface="Century Gothic" panose="020F0302020204030204"/>
              </a:rPr>
              <a:t>. </a:t>
            </a:r>
            <a:endParaRPr lang="en-US" sz="1600" dirty="0"/>
          </a:p>
        </p:txBody>
      </p:sp>
      <p:sp>
        <p:nvSpPr>
          <p:cNvPr id="4" name="Rectangle 3">
            <a:extLst>
              <a:ext uri="{FF2B5EF4-FFF2-40B4-BE49-F238E27FC236}">
                <a16:creationId xmlns:a16="http://schemas.microsoft.com/office/drawing/2014/main" id="{D22FEE7F-F9A1-404C-A245-A358A876DC98}"/>
              </a:ext>
            </a:extLst>
          </p:cNvPr>
          <p:cNvSpPr/>
          <p:nvPr/>
        </p:nvSpPr>
        <p:spPr>
          <a:xfrm>
            <a:off x="4296135" y="2781655"/>
            <a:ext cx="2464544" cy="584775"/>
          </a:xfrm>
          <a:prstGeom prst="rect">
            <a:avLst/>
          </a:prstGeom>
        </p:spPr>
        <p:txBody>
          <a:bodyPr wrap="square">
            <a:spAutoFit/>
          </a:bodyPr>
          <a:lstStyle/>
          <a:p>
            <a:r>
              <a:rPr lang="en-GB" sz="1600" dirty="0">
                <a:latin typeface="Century Gothic" panose="020F0302020204030204"/>
              </a:rPr>
              <a:t>I grew up/have grown up in the north.</a:t>
            </a:r>
            <a:r>
              <a:rPr lang="en-GB" sz="1600" i="1" dirty="0">
                <a:latin typeface="Century Gothic" panose="020F0302020204030204"/>
              </a:rPr>
              <a:t> </a:t>
            </a:r>
            <a:endParaRPr lang="en-US" sz="1600" dirty="0"/>
          </a:p>
        </p:txBody>
      </p:sp>
      <p:sp>
        <p:nvSpPr>
          <p:cNvPr id="14" name="Rectangle 13">
            <a:extLst>
              <a:ext uri="{FF2B5EF4-FFF2-40B4-BE49-F238E27FC236}">
                <a16:creationId xmlns:a16="http://schemas.microsoft.com/office/drawing/2014/main" id="{C337C2BE-ED5B-AD4A-BBA2-6801B6156B52}"/>
              </a:ext>
            </a:extLst>
          </p:cNvPr>
          <p:cNvSpPr/>
          <p:nvPr/>
        </p:nvSpPr>
        <p:spPr>
          <a:xfrm>
            <a:off x="1615592" y="3403564"/>
            <a:ext cx="2680543" cy="584775"/>
          </a:xfrm>
          <a:prstGeom prst="rect">
            <a:avLst/>
          </a:prstGeom>
        </p:spPr>
        <p:txBody>
          <a:bodyPr wrap="square">
            <a:spAutoFit/>
          </a:bodyPr>
          <a:lstStyle/>
          <a:p>
            <a:r>
              <a:rPr lang="en-GB" sz="1600" dirty="0">
                <a:latin typeface="Century Gothic" panose="020F0302020204030204"/>
              </a:rPr>
              <a:t>Nous </a:t>
            </a:r>
            <a:r>
              <a:rPr lang="fr-FR" sz="1600" b="1" dirty="0">
                <a:latin typeface="Century Gothic" panose="020F0302020204030204"/>
              </a:rPr>
              <a:t>sommes</a:t>
            </a:r>
            <a:r>
              <a:rPr lang="en-GB" sz="1600" b="1" dirty="0">
                <a:latin typeface="Century Gothic" panose="020F0302020204030204"/>
              </a:rPr>
              <a:t> </a:t>
            </a:r>
            <a:r>
              <a:rPr lang="fr-FR" sz="1600" b="1" dirty="0">
                <a:latin typeface="Century Gothic" panose="020F0302020204030204"/>
              </a:rPr>
              <a:t>parti</a:t>
            </a:r>
            <a:r>
              <a:rPr lang="en-GB" sz="1600" b="1" dirty="0">
                <a:latin typeface="Century Gothic" panose="020F0302020204030204"/>
              </a:rPr>
              <a:t>(e)s </a:t>
            </a:r>
            <a:r>
              <a:rPr lang="en-GB" sz="1600" dirty="0">
                <a:latin typeface="Century Gothic" panose="020F0302020204030204"/>
              </a:rPr>
              <a:t>pour le Sud. </a:t>
            </a:r>
            <a:endParaRPr lang="en-US" sz="1600" dirty="0"/>
          </a:p>
        </p:txBody>
      </p:sp>
      <p:sp>
        <p:nvSpPr>
          <p:cNvPr id="7" name="Rectangle 6">
            <a:extLst>
              <a:ext uri="{FF2B5EF4-FFF2-40B4-BE49-F238E27FC236}">
                <a16:creationId xmlns:a16="http://schemas.microsoft.com/office/drawing/2014/main" id="{0CAA2F29-5058-4147-8EE1-8EEFECE84DAD}"/>
              </a:ext>
            </a:extLst>
          </p:cNvPr>
          <p:cNvSpPr/>
          <p:nvPr/>
        </p:nvSpPr>
        <p:spPr>
          <a:xfrm>
            <a:off x="4251823" y="3419126"/>
            <a:ext cx="2439266" cy="1077218"/>
          </a:xfrm>
          <a:prstGeom prst="rect">
            <a:avLst/>
          </a:prstGeom>
        </p:spPr>
        <p:txBody>
          <a:bodyPr wrap="square">
            <a:spAutoFit/>
          </a:bodyPr>
          <a:lstStyle/>
          <a:p>
            <a:pPr lvl="0" defTabSz="914400">
              <a:defRPr/>
            </a:pPr>
            <a:r>
              <a:rPr lang="fr-FR" sz="1600" dirty="0">
                <a:latin typeface="Century Gothic" panose="020F0302020204030204"/>
                <a:sym typeface="Wingdings" panose="05000000000000000000" pitchFamily="2" charset="2"/>
              </a:rPr>
              <a:t> </a:t>
            </a:r>
            <a:r>
              <a:rPr lang="en-GB" sz="1600" dirty="0">
                <a:latin typeface="Century Gothic" panose="020F0302020204030204"/>
              </a:rPr>
              <a:t>We left/have left for the south.</a:t>
            </a:r>
          </a:p>
          <a:p>
            <a:pPr lvl="0" defTabSz="914400">
              <a:defRPr/>
            </a:pPr>
            <a:r>
              <a:rPr lang="en-GB" sz="1600" dirty="0">
                <a:latin typeface="Century Gothic" panose="020F0302020204030204"/>
              </a:rPr>
              <a:t>			</a:t>
            </a:r>
            <a:endParaRPr lang="en-US" sz="1600" dirty="0">
              <a:latin typeface="Century Gothic" panose="020F0302020204030204"/>
            </a:endParaRPr>
          </a:p>
        </p:txBody>
      </p:sp>
      <p:sp>
        <p:nvSpPr>
          <p:cNvPr id="88" name="TextBox 87">
            <a:extLst>
              <a:ext uri="{FF2B5EF4-FFF2-40B4-BE49-F238E27FC236}">
                <a16:creationId xmlns:a16="http://schemas.microsoft.com/office/drawing/2014/main" id="{81E2CFF2-12D4-4949-87AF-E0616A8BC923}"/>
              </a:ext>
            </a:extLst>
          </p:cNvPr>
          <p:cNvSpPr txBox="1"/>
          <p:nvPr/>
        </p:nvSpPr>
        <p:spPr>
          <a:xfrm>
            <a:off x="173313" y="3999239"/>
            <a:ext cx="6470982" cy="272415"/>
          </a:xfrm>
          <a:prstGeom prst="wedgeRoundRectCallout">
            <a:avLst>
              <a:gd name="adj1" fmla="val -38210"/>
              <a:gd name="adj2" fmla="val -27401"/>
              <a:gd name="adj3" fmla="val 16667"/>
            </a:avLst>
          </a:prstGeom>
          <a:solidFill>
            <a:schemeClr val="accent5"/>
          </a:solidFill>
          <a:ln>
            <a:solidFill>
              <a:schemeClr val="tx1"/>
            </a:solidFill>
          </a:ln>
        </p:spPr>
        <p:txBody>
          <a:bodyPr wrap="square" tIns="0" bIns="0" rtlCol="0">
            <a:spAutoFit/>
          </a:bodyPr>
          <a:lstStyle/>
          <a:p>
            <a:pPr defTabSz="914400">
              <a:defRPr/>
            </a:pPr>
            <a:r>
              <a:rPr lang="en-US" sz="1600" dirty="0">
                <a:latin typeface="Century Gothic" panose="020F0302020204030204"/>
              </a:rPr>
              <a:t>To form them, just </a:t>
            </a:r>
            <a:r>
              <a:rPr lang="en-US" sz="1600" b="1" dirty="0">
                <a:latin typeface="Century Gothic" panose="020F0302020204030204"/>
              </a:rPr>
              <a:t>remove –r </a:t>
            </a:r>
            <a:r>
              <a:rPr lang="en-US" sz="1600" dirty="0">
                <a:latin typeface="Century Gothic" panose="020F0302020204030204"/>
              </a:rPr>
              <a:t>from the </a:t>
            </a:r>
            <a:r>
              <a:rPr lang="en-US" sz="1600" b="1" dirty="0">
                <a:latin typeface="Century Gothic" panose="020F0302020204030204"/>
              </a:rPr>
              <a:t>infinitive form </a:t>
            </a:r>
            <a:r>
              <a:rPr lang="en-US" sz="1600" dirty="0">
                <a:latin typeface="Century Gothic" panose="020F0302020204030204"/>
              </a:rPr>
              <a:t>of the verb</a:t>
            </a:r>
            <a:r>
              <a:rPr lang="en-US" sz="1600" b="1" dirty="0">
                <a:latin typeface="Century Gothic" panose="020F0302020204030204"/>
              </a:rPr>
              <a:t>. </a:t>
            </a:r>
            <a:endParaRPr lang="en-GB" sz="1600" i="1" dirty="0">
              <a:latin typeface="Century Gothic" panose="020F0302020204030204"/>
            </a:endParaRPr>
          </a:p>
        </p:txBody>
      </p:sp>
      <p:sp>
        <p:nvSpPr>
          <p:cNvPr id="12" name="Rectangle 11">
            <a:extLst>
              <a:ext uri="{FF2B5EF4-FFF2-40B4-BE49-F238E27FC236}">
                <a16:creationId xmlns:a16="http://schemas.microsoft.com/office/drawing/2014/main" id="{BB74B391-8621-C24D-B52D-2B0D1C50CE39}"/>
              </a:ext>
            </a:extLst>
          </p:cNvPr>
          <p:cNvSpPr/>
          <p:nvPr/>
        </p:nvSpPr>
        <p:spPr>
          <a:xfrm>
            <a:off x="193497" y="4418596"/>
            <a:ext cx="6664503" cy="338554"/>
          </a:xfrm>
          <a:prstGeom prst="rect">
            <a:avLst/>
          </a:prstGeom>
        </p:spPr>
        <p:txBody>
          <a:bodyPr wrap="square">
            <a:spAutoFit/>
          </a:bodyPr>
          <a:lstStyle/>
          <a:p>
            <a:pPr lvl="0" defTabSz="914400">
              <a:defRPr/>
            </a:pPr>
            <a:r>
              <a:rPr lang="fr-FR" sz="1600" dirty="0">
                <a:latin typeface="Century Gothic" panose="020F0302020204030204"/>
              </a:rPr>
              <a:t>chois</a:t>
            </a:r>
            <a:r>
              <a:rPr lang="fr-FR" sz="1600" b="1" dirty="0">
                <a:latin typeface="Century Gothic" panose="020F0302020204030204"/>
              </a:rPr>
              <a:t>ir</a:t>
            </a:r>
            <a:r>
              <a:rPr lang="en-US" sz="1600" b="1" dirty="0">
                <a:latin typeface="Century Gothic" panose="020F0302020204030204"/>
              </a:rPr>
              <a:t> </a:t>
            </a:r>
            <a:r>
              <a:rPr lang="en-US" sz="1600" b="1" dirty="0">
                <a:latin typeface="Century Gothic" panose="020F0302020204030204"/>
                <a:sym typeface="Wingdings" panose="05000000000000000000" pitchFamily="2" charset="2"/>
              </a:rPr>
              <a:t> </a:t>
            </a:r>
            <a:r>
              <a:rPr lang="fr-FR" sz="1600" dirty="0">
                <a:latin typeface="Century Gothic" panose="020F0302020204030204"/>
                <a:sym typeface="Wingdings" panose="05000000000000000000" pitchFamily="2" charset="2"/>
              </a:rPr>
              <a:t>j’ai</a:t>
            </a:r>
            <a:r>
              <a:rPr lang="en-US" sz="1600" dirty="0">
                <a:latin typeface="Century Gothic" panose="020F0302020204030204"/>
                <a:sym typeface="Wingdings" panose="05000000000000000000" pitchFamily="2" charset="2"/>
              </a:rPr>
              <a:t> </a:t>
            </a:r>
            <a:r>
              <a:rPr lang="en-US" sz="1600" dirty="0" err="1">
                <a:latin typeface="Century Gothic" panose="020F0302020204030204"/>
                <a:sym typeface="Wingdings" panose="05000000000000000000" pitchFamily="2" charset="2"/>
              </a:rPr>
              <a:t>chois</a:t>
            </a:r>
            <a:r>
              <a:rPr lang="en-US" sz="1600" b="1" dirty="0" err="1">
                <a:latin typeface="Century Gothic" panose="020F0302020204030204"/>
                <a:sym typeface="Wingdings" panose="05000000000000000000" pitchFamily="2" charset="2"/>
              </a:rPr>
              <a:t>i</a:t>
            </a:r>
            <a:r>
              <a:rPr lang="en-US" sz="1600" dirty="0">
                <a:latin typeface="Century Gothic" panose="020F0302020204030204"/>
                <a:sym typeface="Wingdings" panose="05000000000000000000" pitchFamily="2" charset="2"/>
              </a:rPr>
              <a:t>	</a:t>
            </a:r>
            <a:r>
              <a:rPr lang="fr-FR" sz="1600" dirty="0">
                <a:latin typeface="Century Gothic" panose="020F0302020204030204"/>
                <a:sym typeface="Wingdings" panose="05000000000000000000" pitchFamily="2" charset="2"/>
              </a:rPr>
              <a:t>sort</a:t>
            </a:r>
            <a:r>
              <a:rPr lang="fr-FR" sz="1600" b="1" dirty="0">
                <a:latin typeface="Century Gothic" panose="020F0302020204030204"/>
                <a:sym typeface="Wingdings" panose="05000000000000000000" pitchFamily="2" charset="2"/>
              </a:rPr>
              <a:t>ir</a:t>
            </a:r>
            <a:r>
              <a:rPr lang="en-US" sz="1600" b="1" dirty="0">
                <a:latin typeface="Century Gothic" panose="020F0302020204030204"/>
                <a:sym typeface="Wingdings" panose="05000000000000000000" pitchFamily="2" charset="2"/>
              </a:rPr>
              <a:t> </a:t>
            </a:r>
            <a:r>
              <a:rPr lang="en-US" sz="1600" dirty="0">
                <a:latin typeface="Century Gothic" panose="020F0302020204030204"/>
                <a:sym typeface="Wingdings" panose="05000000000000000000" pitchFamily="2" charset="2"/>
              </a:rPr>
              <a:t> je </a:t>
            </a:r>
            <a:r>
              <a:rPr lang="en-US" sz="1600" dirty="0" err="1">
                <a:latin typeface="Century Gothic" panose="020F0302020204030204"/>
                <a:sym typeface="Wingdings" panose="05000000000000000000" pitchFamily="2" charset="2"/>
              </a:rPr>
              <a:t>suis</a:t>
            </a:r>
            <a:r>
              <a:rPr lang="en-US" sz="1600" dirty="0">
                <a:latin typeface="Century Gothic" panose="020F0302020204030204"/>
                <a:sym typeface="Wingdings" panose="05000000000000000000" pitchFamily="2" charset="2"/>
              </a:rPr>
              <a:t> </a:t>
            </a:r>
            <a:r>
              <a:rPr lang="en-US" sz="1600" dirty="0" err="1">
                <a:latin typeface="Century Gothic" panose="020F0302020204030204"/>
                <a:sym typeface="Wingdings" panose="05000000000000000000" pitchFamily="2" charset="2"/>
              </a:rPr>
              <a:t>sort</a:t>
            </a:r>
            <a:r>
              <a:rPr lang="en-US" sz="1600" b="1" dirty="0" err="1">
                <a:latin typeface="Century Gothic" panose="020F0302020204030204"/>
                <a:sym typeface="Wingdings" panose="05000000000000000000" pitchFamily="2" charset="2"/>
              </a:rPr>
              <a:t>i</a:t>
            </a:r>
            <a:r>
              <a:rPr lang="en-US" sz="1600" b="1" dirty="0">
                <a:latin typeface="Century Gothic" panose="020F0302020204030204"/>
                <a:sym typeface="Wingdings" panose="05000000000000000000" pitchFamily="2" charset="2"/>
              </a:rPr>
              <a:t>(e)</a:t>
            </a:r>
            <a:r>
              <a:rPr lang="en-GB" sz="1600" dirty="0">
                <a:latin typeface="Century Gothic" panose="020F0302020204030204"/>
              </a:rPr>
              <a:t> </a:t>
            </a:r>
          </a:p>
        </p:txBody>
      </p:sp>
      <p:sp>
        <p:nvSpPr>
          <p:cNvPr id="22" name="Rounded Rectangular Callout 2">
            <a:extLst>
              <a:ext uri="{FF2B5EF4-FFF2-40B4-BE49-F238E27FC236}">
                <a16:creationId xmlns:a16="http://schemas.microsoft.com/office/drawing/2014/main" id="{8E055EA6-61B2-48D5-9E07-95AB3D675B92}"/>
              </a:ext>
            </a:extLst>
          </p:cNvPr>
          <p:cNvSpPr/>
          <p:nvPr/>
        </p:nvSpPr>
        <p:spPr>
          <a:xfrm>
            <a:off x="237387" y="4901191"/>
            <a:ext cx="6071189" cy="739866"/>
          </a:xfrm>
          <a:prstGeom prst="wedgeRoundRectCallout">
            <a:avLst>
              <a:gd name="adj1" fmla="val 21192"/>
              <a:gd name="adj2" fmla="val -61164"/>
              <a:gd name="adj3" fmla="val 16667"/>
            </a:avLst>
          </a:prstGeom>
          <a:solidFill>
            <a:schemeClr val="accent5"/>
          </a:solidFill>
          <a:ln w="12700" cap="flat" cmpd="sng" algn="ctr">
            <a:solidFill>
              <a:schemeClr val="tx1"/>
            </a:solidFill>
            <a:prstDash val="solid"/>
            <a:miter lim="800000"/>
          </a:ln>
          <a:effectLst/>
        </p:spPr>
        <p:txBody>
          <a:bodyPr rtlCol="0" anchor="ctr"/>
          <a:lstStyle/>
          <a:p>
            <a:pPr algn="ctr" defTabSz="914400"/>
            <a:r>
              <a:rPr lang="en-GB" sz="1600" dirty="0">
                <a:latin typeface="Century Gothic" panose="020B0502020202020204" pitchFamily="34" charset="0"/>
              </a:rPr>
              <a:t>Verbs with</a:t>
            </a:r>
            <a:r>
              <a:rPr lang="en-GB" sz="1600" b="1" dirty="0">
                <a:latin typeface="Century Gothic" panose="020B0502020202020204" pitchFamily="34" charset="0"/>
              </a:rPr>
              <a:t> </a:t>
            </a:r>
            <a:r>
              <a:rPr lang="en-GB" sz="1600" b="1" dirty="0" err="1">
                <a:latin typeface="Century Gothic" panose="020B0502020202020204" pitchFamily="34" charset="0"/>
              </a:rPr>
              <a:t>être</a:t>
            </a:r>
            <a:r>
              <a:rPr lang="en-GB" sz="1600" b="1" dirty="0">
                <a:latin typeface="Century Gothic" panose="020B0502020202020204" pitchFamily="34" charset="0"/>
              </a:rPr>
              <a:t> </a:t>
            </a:r>
            <a:r>
              <a:rPr lang="en-GB" sz="1600" dirty="0">
                <a:latin typeface="Century Gothic" panose="020B0502020202020204" pitchFamily="34" charset="0"/>
              </a:rPr>
              <a:t>as an auxiliary, such as </a:t>
            </a:r>
            <a:r>
              <a:rPr lang="en-GB" sz="1600" b="1" i="1" dirty="0" err="1">
                <a:latin typeface="Century Gothic" panose="020B0502020202020204" pitchFamily="34" charset="0"/>
              </a:rPr>
              <a:t>partir</a:t>
            </a:r>
            <a:r>
              <a:rPr lang="en-GB" sz="1600" b="1" i="1" dirty="0">
                <a:latin typeface="Century Gothic" panose="020B0502020202020204" pitchFamily="34" charset="0"/>
              </a:rPr>
              <a:t> </a:t>
            </a:r>
            <a:r>
              <a:rPr lang="en-GB" sz="1600" dirty="0">
                <a:latin typeface="Century Gothic" panose="020B0502020202020204" pitchFamily="34" charset="0"/>
              </a:rPr>
              <a:t>and </a:t>
            </a:r>
            <a:r>
              <a:rPr lang="en-GB" sz="1600" b="1" i="1" dirty="0" err="1">
                <a:latin typeface="Century Gothic" panose="020B0502020202020204" pitchFamily="34" charset="0"/>
              </a:rPr>
              <a:t>sortir</a:t>
            </a:r>
            <a:r>
              <a:rPr lang="en-GB" sz="1600" dirty="0">
                <a:latin typeface="Century Gothic" panose="020B0502020202020204" pitchFamily="34" charset="0"/>
              </a:rPr>
              <a:t>, normally express movement. Their past participles add an ending to agree with the subject</a:t>
            </a:r>
            <a:r>
              <a:rPr lang="en-GB" sz="1400" dirty="0">
                <a:latin typeface="Century Gothic" panose="020B0502020202020204" pitchFamily="34" charset="0"/>
              </a:rPr>
              <a:t>.</a:t>
            </a:r>
          </a:p>
        </p:txBody>
      </p:sp>
      <p:sp>
        <p:nvSpPr>
          <p:cNvPr id="15" name="Rectangle 14">
            <a:extLst>
              <a:ext uri="{FF2B5EF4-FFF2-40B4-BE49-F238E27FC236}">
                <a16:creationId xmlns:a16="http://schemas.microsoft.com/office/drawing/2014/main" id="{4D46CAE4-2696-2C4D-A3E8-CF10B7FA694B}"/>
              </a:ext>
              <a:ext uri="{C183D7F6-B498-43B3-948B-1728B52AA6E4}">
                <adec:decorative xmlns:adec="http://schemas.microsoft.com/office/drawing/2017/decorative" val="1"/>
              </a:ext>
            </a:extLst>
          </p:cNvPr>
          <p:cNvSpPr/>
          <p:nvPr/>
        </p:nvSpPr>
        <p:spPr>
          <a:xfrm>
            <a:off x="4028223" y="2785213"/>
            <a:ext cx="410690" cy="369332"/>
          </a:xfrm>
          <a:prstGeom prst="rect">
            <a:avLst/>
          </a:prstGeom>
        </p:spPr>
        <p:txBody>
          <a:bodyPr wrap="none">
            <a:spAutoFit/>
          </a:bodyPr>
          <a:lstStyle/>
          <a:p>
            <a:r>
              <a:rPr lang="fr-FR" dirty="0">
                <a:latin typeface="Century Gothic" panose="020F0302020204030204"/>
                <a:sym typeface="Wingdings" panose="05000000000000000000" pitchFamily="2" charset="2"/>
              </a:rPr>
              <a:t></a:t>
            </a:r>
            <a:endParaRPr lang="en-US" dirty="0"/>
          </a:p>
        </p:txBody>
      </p:sp>
      <p:sp>
        <p:nvSpPr>
          <p:cNvPr id="16" name="Rectangle 15">
            <a:extLst>
              <a:ext uri="{FF2B5EF4-FFF2-40B4-BE49-F238E27FC236}">
                <a16:creationId xmlns:a16="http://schemas.microsoft.com/office/drawing/2014/main" id="{6C20CF36-BB29-9642-B0AA-20723CC180B4}"/>
              </a:ext>
              <a:ext uri="{C183D7F6-B498-43B3-948B-1728B52AA6E4}">
                <adec:decorative xmlns:adec="http://schemas.microsoft.com/office/drawing/2017/decorative" val="1"/>
              </a:ext>
            </a:extLst>
          </p:cNvPr>
          <p:cNvSpPr/>
          <p:nvPr/>
        </p:nvSpPr>
        <p:spPr>
          <a:xfrm>
            <a:off x="4028223" y="3398478"/>
            <a:ext cx="410690" cy="369332"/>
          </a:xfrm>
          <a:prstGeom prst="rect">
            <a:avLst/>
          </a:prstGeom>
        </p:spPr>
        <p:txBody>
          <a:bodyPr wrap="none">
            <a:spAutoFit/>
          </a:bodyPr>
          <a:lstStyle/>
          <a:p>
            <a:r>
              <a:rPr lang="fr-FR" dirty="0">
                <a:latin typeface="Century Gothic" panose="020F0302020204030204"/>
                <a:sym typeface="Wingdings" panose="05000000000000000000" pitchFamily="2" charset="2"/>
              </a:rPr>
              <a:t></a:t>
            </a:r>
            <a:endParaRPr lang="en-US" dirty="0"/>
          </a:p>
        </p:txBody>
      </p:sp>
      <p:sp>
        <p:nvSpPr>
          <p:cNvPr id="28" name="Rectangle 27">
            <a:extLst>
              <a:ext uri="{FF2B5EF4-FFF2-40B4-BE49-F238E27FC236}">
                <a16:creationId xmlns:a16="http://schemas.microsoft.com/office/drawing/2014/main" id="{B459AF24-6E5F-5B4D-AFEF-88E8B5817BCD}"/>
              </a:ext>
            </a:extLst>
          </p:cNvPr>
          <p:cNvSpPr/>
          <p:nvPr/>
        </p:nvSpPr>
        <p:spPr>
          <a:xfrm>
            <a:off x="231917" y="5704906"/>
            <a:ext cx="4692828" cy="2308324"/>
          </a:xfrm>
          <a:prstGeom prst="rect">
            <a:avLst/>
          </a:prstGeom>
        </p:spPr>
        <p:txBody>
          <a:bodyPr wrap="square">
            <a:spAutoFit/>
          </a:bodyPr>
          <a:lstStyle/>
          <a:p>
            <a:r>
              <a:rPr lang="fr-FR" dirty="0">
                <a:latin typeface="Century Gothic" panose="020B0502020202020204" pitchFamily="34" charset="0"/>
              </a:rPr>
              <a:t>L’Allemagne a occupé le Nord et l'Ouest, et l’Italie a occupé une petite zone dans le Sud-Est. Le reste du pays est resté un ‘zone libre’ sous le gouvernement de l'État français. Le leader, </a:t>
            </a:r>
            <a:r>
              <a:rPr lang="fr-FR" b="1" dirty="0">
                <a:latin typeface="Century Gothic" panose="020B0502020202020204" pitchFamily="34" charset="0"/>
              </a:rPr>
              <a:t>Maréchal Philippe Pétain</a:t>
            </a:r>
            <a:r>
              <a:rPr lang="fr-FR" dirty="0">
                <a:latin typeface="Century Gothic" panose="020B0502020202020204" pitchFamily="34" charset="0"/>
              </a:rPr>
              <a:t>, </a:t>
            </a:r>
            <a:r>
              <a:rPr lang="fr-FR" u="sng" dirty="0">
                <a:latin typeface="Century Gothic" panose="020B0502020202020204" pitchFamily="34" charset="0"/>
              </a:rPr>
              <a:t>a établ</a:t>
            </a:r>
            <a:r>
              <a:rPr lang="fr-FR" b="1" u="sng" dirty="0">
                <a:solidFill>
                  <a:srgbClr val="FF6600"/>
                </a:solidFill>
                <a:latin typeface="Century Gothic" panose="020B0502020202020204" pitchFamily="34" charset="0"/>
              </a:rPr>
              <a:t>i</a:t>
            </a:r>
            <a:r>
              <a:rPr lang="fr-FR" b="1" dirty="0">
                <a:latin typeface="Century Gothic" panose="020B0502020202020204" pitchFamily="34" charset="0"/>
              </a:rPr>
              <a:t> </a:t>
            </a:r>
            <a:r>
              <a:rPr lang="fr-FR" dirty="0">
                <a:latin typeface="Century Gothic" panose="020B0502020202020204" pitchFamily="34" charset="0"/>
              </a:rPr>
              <a:t>son gouvernement à Vichy, une ville au centre de la France.</a:t>
            </a:r>
            <a:endParaRPr lang="en-US" dirty="0">
              <a:latin typeface="Century Gothic" panose="020B0502020202020204" pitchFamily="34" charset="0"/>
            </a:endParaRPr>
          </a:p>
        </p:txBody>
      </p:sp>
      <p:sp>
        <p:nvSpPr>
          <p:cNvPr id="27" name="Rectangle 26">
            <a:extLst>
              <a:ext uri="{FF2B5EF4-FFF2-40B4-BE49-F238E27FC236}">
                <a16:creationId xmlns:a16="http://schemas.microsoft.com/office/drawing/2014/main" id="{5207BF7D-64AA-D047-8ACE-D62F8E665391}"/>
              </a:ext>
            </a:extLst>
          </p:cNvPr>
          <p:cNvSpPr/>
          <p:nvPr/>
        </p:nvSpPr>
        <p:spPr>
          <a:xfrm>
            <a:off x="211721" y="7389674"/>
            <a:ext cx="6394165" cy="1754326"/>
          </a:xfrm>
          <a:prstGeom prst="rect">
            <a:avLst/>
          </a:prstGeom>
        </p:spPr>
        <p:txBody>
          <a:bodyPr wrap="square">
            <a:spAutoFit/>
          </a:bodyPr>
          <a:lstStyle/>
          <a:p>
            <a:br>
              <a:rPr lang="fr-FR" dirty="0">
                <a:latin typeface="Century Gothic" panose="020B0502020202020204" pitchFamily="34" charset="0"/>
              </a:rPr>
            </a:br>
            <a:br>
              <a:rPr lang="fr-FR" dirty="0">
                <a:latin typeface="Century Gothic" panose="020B0502020202020204" pitchFamily="34" charset="0"/>
              </a:rPr>
            </a:br>
            <a:r>
              <a:rPr lang="fr-FR" dirty="0">
                <a:latin typeface="Century Gothic" panose="020B0502020202020204" pitchFamily="34" charset="0"/>
              </a:rPr>
              <a:t>Pétain </a:t>
            </a:r>
            <a:r>
              <a:rPr lang="fr-FR" u="sng" dirty="0">
                <a:latin typeface="Century Gothic" panose="020B0502020202020204" pitchFamily="34" charset="0"/>
              </a:rPr>
              <a:t>a établ</a:t>
            </a:r>
            <a:r>
              <a:rPr lang="fr-FR" b="1" u="sng" dirty="0">
                <a:solidFill>
                  <a:srgbClr val="FF6600"/>
                </a:solidFill>
                <a:latin typeface="Century Gothic" panose="020B0502020202020204" pitchFamily="34" charset="0"/>
              </a:rPr>
              <a:t>i</a:t>
            </a:r>
            <a:r>
              <a:rPr lang="fr-FR" b="1" dirty="0">
                <a:latin typeface="Century Gothic" panose="020B0502020202020204" pitchFamily="34" charset="0"/>
              </a:rPr>
              <a:t> </a:t>
            </a:r>
            <a:r>
              <a:rPr lang="fr-FR" dirty="0">
                <a:latin typeface="Century Gothic" panose="020B0502020202020204" pitchFamily="34" charset="0"/>
              </a:rPr>
              <a:t>un régime autoritaire et une collaboration avec Hitler. Il </a:t>
            </a:r>
            <a:r>
              <a:rPr lang="fr-FR" u="sng" dirty="0">
                <a:latin typeface="Century Gothic" panose="020B0502020202020204" pitchFamily="34" charset="0"/>
              </a:rPr>
              <a:t>a fourn</a:t>
            </a:r>
            <a:r>
              <a:rPr lang="fr-FR" b="1" u="sng" dirty="0">
                <a:solidFill>
                  <a:srgbClr val="FF6600"/>
                </a:solidFill>
                <a:latin typeface="Century Gothic" panose="020B0502020202020204" pitchFamily="34" charset="0"/>
              </a:rPr>
              <a:t>i</a:t>
            </a:r>
            <a:r>
              <a:rPr lang="fr-FR" b="1" dirty="0">
                <a:latin typeface="Century Gothic" panose="020B0502020202020204" pitchFamily="34" charset="0"/>
              </a:rPr>
              <a:t> </a:t>
            </a:r>
            <a:r>
              <a:rPr lang="fr-FR" dirty="0">
                <a:latin typeface="Century Gothic" panose="020B0502020202020204" pitchFamily="34" charset="0"/>
              </a:rPr>
              <a:t>à l’Allemagne des soldats et des ressources jusqu'à* la fin du Régime de Vichy en 1944.</a:t>
            </a:r>
            <a:endParaRPr lang="en-US" dirty="0">
              <a:latin typeface="Century Gothic" panose="020B0502020202020204" pitchFamily="34" charset="0"/>
            </a:endParaRPr>
          </a:p>
        </p:txBody>
      </p:sp>
      <p:pic>
        <p:nvPicPr>
          <p:cNvPr id="91" name="Picture 6" descr="Maréchal Philippe Pétain">
            <a:extLst>
              <a:ext uri="{FF2B5EF4-FFF2-40B4-BE49-F238E27FC236}">
                <a16:creationId xmlns:a16="http://schemas.microsoft.com/office/drawing/2014/main" id="{D85A27DB-C32A-7C46-8198-646353CD8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3176" y="6076294"/>
            <a:ext cx="12954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1">
            <a:extLst>
              <a:ext uri="{FF2B5EF4-FFF2-40B4-BE49-F238E27FC236}">
                <a16:creationId xmlns:a16="http://schemas.microsoft.com/office/drawing/2014/main" id="{05715BBF-122D-41F1-B957-60ABCCAD4002}"/>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78</a:t>
            </a:r>
          </a:p>
        </p:txBody>
      </p:sp>
      <p:sp>
        <p:nvSpPr>
          <p:cNvPr id="3" name="Title 2">
            <a:extLst>
              <a:ext uri="{FF2B5EF4-FFF2-40B4-BE49-F238E27FC236}">
                <a16:creationId xmlns:a16="http://schemas.microsoft.com/office/drawing/2014/main" id="{DBBC2009-8AF3-46EC-A3C7-94E8EC30037A}"/>
              </a:ext>
              <a:ext uri="{C183D7F6-B498-43B3-948B-1728B52AA6E4}">
                <adec:decorative xmlns:adec="http://schemas.microsoft.com/office/drawing/2017/decorative" val="1"/>
              </a:ext>
            </a:extLst>
          </p:cNvPr>
          <p:cNvSpPr>
            <a:spLocks noGrp="1"/>
          </p:cNvSpPr>
          <p:nvPr>
            <p:ph type="title" idx="4294967295"/>
          </p:nvPr>
        </p:nvSpPr>
        <p:spPr>
          <a:xfrm>
            <a:off x="342900" y="-1082325"/>
            <a:ext cx="6172200" cy="1524000"/>
          </a:xfrm>
        </p:spPr>
        <p:txBody>
          <a:bodyPr/>
          <a:lstStyle/>
          <a:p>
            <a:r>
              <a:rPr lang="fr-FR" dirty="0"/>
              <a:t>T3.2 Semaine</a:t>
            </a:r>
            <a:r>
              <a:rPr lang="fr-FR" baseline="0" dirty="0"/>
              <a:t> 1</a:t>
            </a:r>
            <a:endParaRPr lang="fr-FR" dirty="0"/>
          </a:p>
        </p:txBody>
      </p:sp>
    </p:spTree>
    <p:extLst>
      <p:ext uri="{BB962C8B-B14F-4D97-AF65-F5344CB8AC3E}">
        <p14:creationId xmlns:p14="http://schemas.microsoft.com/office/powerpoint/2010/main" val="3699261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E640-BBEE-47A7-8949-94A9F7504096}"/>
              </a:ext>
            </a:extLst>
          </p:cNvPr>
          <p:cNvSpPr>
            <a:spLocks noGrp="1"/>
          </p:cNvSpPr>
          <p:nvPr>
            <p:ph type="title" idx="4294967295"/>
          </p:nvPr>
        </p:nvSpPr>
        <p:spPr>
          <a:xfrm>
            <a:off x="503851" y="-1158557"/>
            <a:ext cx="5915025" cy="1767417"/>
          </a:xfrm>
        </p:spPr>
        <p:txBody>
          <a:bodyPr/>
          <a:lstStyle/>
          <a:p>
            <a:r>
              <a:rPr lang="fr-FR" dirty="0" err="1"/>
              <a:t>Sounds</a:t>
            </a:r>
            <a:r>
              <a:rPr lang="fr-FR" dirty="0"/>
              <a:t> of the </a:t>
            </a:r>
            <a:r>
              <a:rPr lang="fr-FR" dirty="0" err="1"/>
              <a:t>language</a:t>
            </a:r>
            <a:r>
              <a:rPr lang="fr-FR" dirty="0"/>
              <a:t> 2</a:t>
            </a:r>
          </a:p>
        </p:txBody>
      </p:sp>
      <p:sp>
        <p:nvSpPr>
          <p:cNvPr id="5" name="Rectangle 4"/>
          <p:cNvSpPr/>
          <p:nvPr/>
        </p:nvSpPr>
        <p:spPr>
          <a:xfrm>
            <a:off x="108000" y="118632"/>
            <a:ext cx="652668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These words have been especially chosen for their high-frequency.  This means words that are used a lot when you speak French, and therefore they are very useful words for you to know!</a:t>
            </a:r>
          </a:p>
        </p:txBody>
      </p:sp>
      <p:grpSp>
        <p:nvGrpSpPr>
          <p:cNvPr id="4" name="Group 3" descr="A picture of a heart with the SSC open [eu/oeu] and the French word coeur. ">
            <a:extLst>
              <a:ext uri="{FF2B5EF4-FFF2-40B4-BE49-F238E27FC236}">
                <a16:creationId xmlns:a16="http://schemas.microsoft.com/office/drawing/2014/main" id="{7CE9249F-25A3-8F4E-86DC-8533E7312270}"/>
              </a:ext>
            </a:extLst>
          </p:cNvPr>
          <p:cNvGrpSpPr/>
          <p:nvPr/>
        </p:nvGrpSpPr>
        <p:grpSpPr>
          <a:xfrm>
            <a:off x="128257" y="1213896"/>
            <a:ext cx="972000" cy="914032"/>
            <a:chOff x="142865" y="1246847"/>
            <a:chExt cx="972000" cy="914032"/>
          </a:xfrm>
        </p:grpSpPr>
        <p:sp>
          <p:nvSpPr>
            <p:cNvPr id="104" name="Rectangle 103">
              <a:extLst>
                <a:ext uri="{FF2B5EF4-FFF2-40B4-BE49-F238E27FC236}">
                  <a16:creationId xmlns:a16="http://schemas.microsoft.com/office/drawing/2014/main" id="{12054834-87A5-3245-858A-4A4A518A2C2E}"/>
                </a:ext>
              </a:extLst>
            </p:cNvPr>
            <p:cNvSpPr/>
            <p:nvPr/>
          </p:nvSpPr>
          <p:spPr>
            <a:xfrm>
              <a:off x="142865" y="1246847"/>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01CC03E1-1884-F84C-B7DD-D00424DD1ABE}"/>
                </a:ext>
              </a:extLst>
            </p:cNvPr>
            <p:cNvSpPr txBox="1"/>
            <p:nvPr/>
          </p:nvSpPr>
          <p:spPr>
            <a:xfrm>
              <a:off x="173794" y="1261817"/>
              <a:ext cx="835165"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effectLst/>
                  <a:uLnTx/>
                  <a:uFillTx/>
                  <a:latin typeface="Century Gothic" panose="020B0502020202020204" pitchFamily="34" charset="0"/>
                  <a:ea typeface="+mn-ea"/>
                  <a:cs typeface="+mn-cs"/>
                </a:rPr>
                <a:t>open </a:t>
              </a:r>
              <a:r>
                <a:rPr kumimoji="0" lang="fr-FR" sz="1050" b="1" i="0" u="none" strike="noStrike" kern="1200" cap="none" spc="0" normalizeH="0" baseline="0" dirty="0">
                  <a:ln>
                    <a:noFill/>
                  </a:ln>
                  <a:effectLst/>
                  <a:uLnTx/>
                  <a:uFillTx/>
                  <a:latin typeface="Century Gothic" panose="020B0502020202020204" pitchFamily="34" charset="0"/>
                  <a:ea typeface="+mn-ea"/>
                  <a:cs typeface="+mn-cs"/>
                </a:rPr>
                <a:t>eu</a:t>
              </a:r>
              <a:r>
                <a:rPr kumimoji="0" lang="en-US" sz="105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fr-FR" sz="1050" b="1" i="0" u="none" strike="noStrike" kern="1200" cap="none" spc="0" normalizeH="0" baseline="0" dirty="0" err="1">
                  <a:ln>
                    <a:noFill/>
                  </a:ln>
                  <a:effectLst/>
                  <a:uLnTx/>
                  <a:uFillTx/>
                  <a:latin typeface="Century Gothic" panose="020B0502020202020204" pitchFamily="34" charset="0"/>
                  <a:ea typeface="+mn-ea"/>
                  <a:cs typeface="+mn-cs"/>
                </a:rPr>
                <a:t>œu</a:t>
              </a:r>
              <a:endParaRPr kumimoji="0" lang="fr-FR" sz="1050" b="1" i="0" u="none" strike="noStrike" kern="1200" cap="none" spc="0" normalizeH="0" baseline="0" dirty="0">
                <a:ln>
                  <a:noFill/>
                </a:ln>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1F52E9D1-A5AB-8245-B45A-1904BB317522}"/>
                </a:ext>
              </a:extLst>
            </p:cNvPr>
            <p:cNvSpPr txBox="1"/>
            <p:nvPr/>
          </p:nvSpPr>
          <p:spPr>
            <a:xfrm>
              <a:off x="157919" y="1957891"/>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c</a:t>
              </a:r>
              <a:r>
                <a:rPr kumimoji="0" lang="fr-FR" sz="1200" b="1"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œu</a:t>
              </a:r>
              <a:r>
                <a:rPr kumimoji="0" lang="fr-FR" sz="12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r</a:t>
              </a:r>
            </a:p>
          </p:txBody>
        </p:sp>
        <p:pic>
          <p:nvPicPr>
            <p:cNvPr id="109" name="Picture 108" descr="heart">
              <a:extLst>
                <a:ext uri="{FF2B5EF4-FFF2-40B4-BE49-F238E27FC236}">
                  <a16:creationId xmlns:a16="http://schemas.microsoft.com/office/drawing/2014/main" id="{F393AE31-163B-8941-95DA-7C92AF47EA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911" y="1478374"/>
              <a:ext cx="536545" cy="487153"/>
            </a:xfrm>
            <a:prstGeom prst="rect">
              <a:avLst/>
            </a:prstGeom>
          </p:spPr>
        </p:pic>
      </p:grpSp>
      <p:sp>
        <p:nvSpPr>
          <p:cNvPr id="22" name="TextBox 21"/>
          <p:cNvSpPr txBox="1"/>
          <p:nvPr/>
        </p:nvSpPr>
        <p:spPr>
          <a:xfrm rot="10800000" flipV="1">
            <a:off x="1240465" y="1775908"/>
            <a:ext cx="1173434" cy="36373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acteur</a:t>
            </a:r>
          </a:p>
        </p:txBody>
      </p:sp>
      <p:pic>
        <p:nvPicPr>
          <p:cNvPr id="113" name="Picture 112" descr="masks for theatre">
            <a:extLst>
              <a:ext uri="{FF2B5EF4-FFF2-40B4-BE49-F238E27FC236}">
                <a16:creationId xmlns:a16="http://schemas.microsoft.com/office/drawing/2014/main" id="{52F44743-D8B0-497C-96C1-9E81D4E4B6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47641" y="1183993"/>
            <a:ext cx="681696" cy="615656"/>
          </a:xfrm>
          <a:prstGeom prst="rect">
            <a:avLst/>
          </a:prstGeom>
        </p:spPr>
      </p:pic>
      <p:sp>
        <p:nvSpPr>
          <p:cNvPr id="23" name="TextBox 22"/>
          <p:cNvSpPr txBox="1"/>
          <p:nvPr/>
        </p:nvSpPr>
        <p:spPr>
          <a:xfrm rot="10800000" flipV="1">
            <a:off x="2270749" y="175772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jeune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2" name="Rectangle 111">
            <a:extLst>
              <a:ext uri="{FF2B5EF4-FFF2-40B4-BE49-F238E27FC236}">
                <a16:creationId xmlns:a16="http://schemas.microsoft.com/office/drawing/2014/main" id="{99401B21-0198-4FF6-9F90-04A6033CAE46}"/>
              </a:ext>
            </a:extLst>
          </p:cNvPr>
          <p:cNvSpPr/>
          <p:nvPr/>
        </p:nvSpPr>
        <p:spPr>
          <a:xfrm>
            <a:off x="2288008" y="1245272"/>
            <a:ext cx="1138453"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[young]</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rot="10800000" flipV="1">
            <a:off x="3378437" y="175772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erreur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0" name="Rectangle 109">
            <a:extLst>
              <a:ext uri="{FF2B5EF4-FFF2-40B4-BE49-F238E27FC236}">
                <a16:creationId xmlns:a16="http://schemas.microsoft.com/office/drawing/2014/main" id="{5420A049-6BAF-435D-A037-EDD178FB7472}"/>
              </a:ext>
            </a:extLst>
          </p:cNvPr>
          <p:cNvSpPr/>
          <p:nvPr/>
        </p:nvSpPr>
        <p:spPr>
          <a:xfrm>
            <a:off x="3352241" y="1245099"/>
            <a:ext cx="132119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[mistake]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V="1">
            <a:off x="4474466" y="175772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s</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Arial" panose="020B0604020202020204" pitchFamily="34" charset="0"/>
              </a:rPr>
              <a:t>œ</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ur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0" name="Rectangle 29"/>
          <p:cNvSpPr/>
          <p:nvPr/>
        </p:nvSpPr>
        <p:spPr>
          <a:xfrm>
            <a:off x="4590275" y="1245099"/>
            <a:ext cx="95571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[sister]</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rot="10800000" flipV="1">
            <a:off x="5558837" y="175772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neuf</a:t>
            </a:r>
          </a:p>
        </p:txBody>
      </p:sp>
      <p:sp>
        <p:nvSpPr>
          <p:cNvPr id="108" name="Rectangle 107" descr="the number 9">
            <a:extLst>
              <a:ext uri="{FF2B5EF4-FFF2-40B4-BE49-F238E27FC236}">
                <a16:creationId xmlns:a16="http://schemas.microsoft.com/office/drawing/2014/main" id="{EE27C31B-4EFF-4BD4-A4AF-C53412024884}"/>
              </a:ext>
            </a:extLst>
          </p:cNvPr>
          <p:cNvSpPr/>
          <p:nvPr/>
        </p:nvSpPr>
        <p:spPr>
          <a:xfrm>
            <a:off x="5790582" y="905157"/>
            <a:ext cx="69835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9</a:t>
            </a:r>
            <a:endParaRPr kumimoji="0" lang="en-US" sz="199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endParaRPr>
          </a:p>
        </p:txBody>
      </p:sp>
      <p:grpSp>
        <p:nvGrpSpPr>
          <p:cNvPr id="3" name="Group 2">
            <a:extLst>
              <a:ext uri="{FF2B5EF4-FFF2-40B4-BE49-F238E27FC236}">
                <a16:creationId xmlns:a16="http://schemas.microsoft.com/office/drawing/2014/main" id="{32EF33B0-D9E2-DA20-B42F-0FE924C5DABD}"/>
              </a:ext>
            </a:extLst>
          </p:cNvPr>
          <p:cNvGrpSpPr/>
          <p:nvPr/>
        </p:nvGrpSpPr>
        <p:grpSpPr>
          <a:xfrm>
            <a:off x="128257" y="2396712"/>
            <a:ext cx="972000" cy="914032"/>
            <a:chOff x="128257" y="2396712"/>
            <a:chExt cx="972000" cy="914032"/>
          </a:xfrm>
        </p:grpSpPr>
        <p:sp>
          <p:nvSpPr>
            <p:cNvPr id="111" name="Rectangle 110" descr="Picture of a door with the SSC open [o] and the French word porte">
              <a:extLst>
                <a:ext uri="{FF2B5EF4-FFF2-40B4-BE49-F238E27FC236}">
                  <a16:creationId xmlns:a16="http://schemas.microsoft.com/office/drawing/2014/main" id="{780405C6-2276-8941-BBAD-92CA1694CADC}"/>
                </a:ext>
              </a:extLst>
            </p:cNvPr>
            <p:cNvSpPr/>
            <p:nvPr/>
          </p:nvSpPr>
          <p:spPr>
            <a:xfrm>
              <a:off x="128257" y="2396712"/>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0AAF832A-EE95-A547-BA72-ADB8EEF52749}"/>
                </a:ext>
              </a:extLst>
            </p:cNvPr>
            <p:cNvSpPr txBox="1"/>
            <p:nvPr/>
          </p:nvSpPr>
          <p:spPr>
            <a:xfrm>
              <a:off x="159186" y="2411682"/>
              <a:ext cx="530594"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04F76"/>
                  </a:solidFill>
                  <a:effectLst/>
                  <a:uLnTx/>
                  <a:uFillTx/>
                  <a:latin typeface="Century Gothic" panose="020B0502020202020204" pitchFamily="34" charset="0"/>
                  <a:ea typeface="+mn-ea"/>
                  <a:cs typeface="+mn-cs"/>
                </a:rPr>
                <a:t>open o</a:t>
              </a:r>
            </a:p>
          </p:txBody>
        </p:sp>
        <p:sp>
          <p:nvSpPr>
            <p:cNvPr id="115" name="TextBox 114">
              <a:extLst>
                <a:ext uri="{FF2B5EF4-FFF2-40B4-BE49-F238E27FC236}">
                  <a16:creationId xmlns:a16="http://schemas.microsoft.com/office/drawing/2014/main" id="{617F7309-FB50-A84B-A836-8F83667159E6}"/>
                </a:ext>
              </a:extLst>
            </p:cNvPr>
            <p:cNvSpPr txBox="1"/>
            <p:nvPr/>
          </p:nvSpPr>
          <p:spPr>
            <a:xfrm>
              <a:off x="143311" y="3107756"/>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p</a:t>
              </a:r>
              <a:r>
                <a:rPr kumimoji="0" lang="fr-FR" sz="1200" b="1"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o</a:t>
              </a:r>
              <a:r>
                <a:rPr kumimoji="0" lang="fr-FR" sz="12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rte</a:t>
              </a:r>
            </a:p>
          </p:txBody>
        </p:sp>
        <p:pic>
          <p:nvPicPr>
            <p:cNvPr id="117" name="Picture 2" descr="closed door">
              <a:extLst>
                <a:ext uri="{FF2B5EF4-FFF2-40B4-BE49-F238E27FC236}">
                  <a16:creationId xmlns:a16="http://schemas.microsoft.com/office/drawing/2014/main" id="{BD537670-7813-0A43-B290-0F9B83A31C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74383" y="2633465"/>
              <a:ext cx="277959" cy="4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TextBox 41"/>
          <p:cNvSpPr txBox="1"/>
          <p:nvPr/>
        </p:nvSpPr>
        <p:spPr>
          <a:xfrm rot="10800000" flipV="1">
            <a:off x="1130650" y="2997135"/>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école</a:t>
            </a:r>
          </a:p>
        </p:txBody>
      </p:sp>
      <p:pic>
        <p:nvPicPr>
          <p:cNvPr id="129" name="Picture 128" descr="school building">
            <a:extLst>
              <a:ext uri="{FF2B5EF4-FFF2-40B4-BE49-F238E27FC236}">
                <a16:creationId xmlns:a16="http://schemas.microsoft.com/office/drawing/2014/main" id="{4AB6D359-F8FD-4723-914F-6F538C3D53F1}"/>
              </a:ext>
            </a:extLst>
          </p:cNvPr>
          <p:cNvPicPr>
            <a:picLocks noChangeAspect="1"/>
          </p:cNvPicPr>
          <p:nvPr/>
        </p:nvPicPr>
        <p:blipFill>
          <a:blip r:embed="rId6"/>
          <a:stretch>
            <a:fillRect/>
          </a:stretch>
        </p:blipFill>
        <p:spPr>
          <a:xfrm>
            <a:off x="1270973" y="2310212"/>
            <a:ext cx="942094" cy="717116"/>
          </a:xfrm>
          <a:prstGeom prst="rect">
            <a:avLst/>
          </a:prstGeom>
        </p:spPr>
      </p:pic>
      <p:sp>
        <p:nvSpPr>
          <p:cNvPr id="43" name="TextBox 42"/>
          <p:cNvSpPr txBox="1"/>
          <p:nvPr/>
        </p:nvSpPr>
        <p:spPr>
          <a:xfrm rot="10800000" flipV="1">
            <a:off x="2194327" y="2995747"/>
            <a:ext cx="137679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d’accord</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31" name="Picture 2" descr="okay sign ">
            <a:extLst>
              <a:ext uri="{FF2B5EF4-FFF2-40B4-BE49-F238E27FC236}">
                <a16:creationId xmlns:a16="http://schemas.microsoft.com/office/drawing/2014/main" id="{ACEF0A6A-9D9E-4675-BBB3-DC6B40B0B9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5214" y="2360119"/>
            <a:ext cx="616985" cy="67574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rot="10800000" flipV="1">
            <a:off x="3461364" y="3011136"/>
            <a:ext cx="1254675"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personne</a:t>
            </a:r>
            <a:endParaRPr kumimoji="0" lang="fr-FR" sz="18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60" name="Rectangle 59"/>
          <p:cNvSpPr/>
          <p:nvPr/>
        </p:nvSpPr>
        <p:spPr>
          <a:xfrm>
            <a:off x="3499196" y="2587943"/>
            <a:ext cx="1192955"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[person]</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5" name="TextBox 44"/>
          <p:cNvSpPr txBox="1"/>
          <p:nvPr/>
        </p:nvSpPr>
        <p:spPr>
          <a:xfrm rot="10800000" flipV="1">
            <a:off x="4606282" y="299574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dormir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32" name="Picture 131" descr="boy sleeping in bed">
            <a:extLst>
              <a:ext uri="{FF2B5EF4-FFF2-40B4-BE49-F238E27FC236}">
                <a16:creationId xmlns:a16="http://schemas.microsoft.com/office/drawing/2014/main" id="{C0F13B6A-8ADD-4DBC-826F-A7FB95EDD8B7}"/>
              </a:ext>
            </a:extLst>
          </p:cNvPr>
          <p:cNvPicPr>
            <a:picLocks noChangeAspect="1"/>
          </p:cNvPicPr>
          <p:nvPr/>
        </p:nvPicPr>
        <p:blipFill>
          <a:blip r:embed="rId8"/>
          <a:stretch>
            <a:fillRect/>
          </a:stretch>
        </p:blipFill>
        <p:spPr>
          <a:xfrm>
            <a:off x="4807342" y="2408742"/>
            <a:ext cx="856332" cy="651659"/>
          </a:xfrm>
          <a:prstGeom prst="rect">
            <a:avLst/>
          </a:prstGeom>
        </p:spPr>
      </p:pic>
      <p:sp>
        <p:nvSpPr>
          <p:cNvPr id="46" name="TextBox 45"/>
          <p:cNvSpPr txBox="1"/>
          <p:nvPr/>
        </p:nvSpPr>
        <p:spPr>
          <a:xfrm rot="10800000" flipV="1">
            <a:off x="5669958" y="2995747"/>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poste</a:t>
            </a:r>
          </a:p>
        </p:txBody>
      </p:sp>
      <p:pic>
        <p:nvPicPr>
          <p:cNvPr id="130" name="Picture 4" descr="post office">
            <a:extLst>
              <a:ext uri="{FF2B5EF4-FFF2-40B4-BE49-F238E27FC236}">
                <a16:creationId xmlns:a16="http://schemas.microsoft.com/office/drawing/2014/main" id="{B73250DF-8135-4549-832B-06C942372E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5529" y="2452604"/>
            <a:ext cx="1042633" cy="6014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945318F-2BB0-24D4-44B2-2DF172E9B3E2}"/>
              </a:ext>
            </a:extLst>
          </p:cNvPr>
          <p:cNvGrpSpPr/>
          <p:nvPr/>
        </p:nvGrpSpPr>
        <p:grpSpPr>
          <a:xfrm>
            <a:off x="128257" y="3656830"/>
            <a:ext cx="972000" cy="914032"/>
            <a:chOff x="128257" y="3656830"/>
            <a:chExt cx="972000" cy="914032"/>
          </a:xfrm>
        </p:grpSpPr>
        <p:sp>
          <p:nvSpPr>
            <p:cNvPr id="118" name="Rectangle 117" descr="A picture of a photo with the SSC closed [o/ô] and the French word photo">
              <a:extLst>
                <a:ext uri="{FF2B5EF4-FFF2-40B4-BE49-F238E27FC236}">
                  <a16:creationId xmlns:a16="http://schemas.microsoft.com/office/drawing/2014/main" id="{A2072871-600D-FC44-9FB8-F11B8000B729}"/>
                </a:ext>
              </a:extLst>
            </p:cNvPr>
            <p:cNvSpPr/>
            <p:nvPr/>
          </p:nvSpPr>
          <p:spPr>
            <a:xfrm>
              <a:off x="128257" y="3656830"/>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TextBox 120">
              <a:extLst>
                <a:ext uri="{FF2B5EF4-FFF2-40B4-BE49-F238E27FC236}">
                  <a16:creationId xmlns:a16="http://schemas.microsoft.com/office/drawing/2014/main" id="{4AEC1EF3-4091-0E4C-B607-B558244892AD}"/>
                </a:ext>
              </a:extLst>
            </p:cNvPr>
            <p:cNvSpPr txBox="1"/>
            <p:nvPr/>
          </p:nvSpPr>
          <p:spPr>
            <a:xfrm>
              <a:off x="159186" y="3671800"/>
              <a:ext cx="807913"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04F76"/>
                  </a:solidFill>
                  <a:effectLst/>
                  <a:uLnTx/>
                  <a:uFillTx/>
                  <a:latin typeface="Century Gothic" panose="020B0502020202020204" pitchFamily="34" charset="0"/>
                  <a:ea typeface="+mn-ea"/>
                  <a:cs typeface="+mn-cs"/>
                </a:rPr>
                <a:t>closed o/</a:t>
              </a:r>
              <a:r>
                <a:rPr kumimoji="0" lang="en-US" sz="1200" b="1" i="0" u="none" strike="noStrike" kern="1200" cap="none" spc="0" normalizeH="0" baseline="0" noProof="0" dirty="0" err="1">
                  <a:ln>
                    <a:noFill/>
                  </a:ln>
                  <a:solidFill>
                    <a:srgbClr val="104F76"/>
                  </a:solidFill>
                  <a:effectLst/>
                  <a:uLnTx/>
                  <a:uFillTx/>
                  <a:latin typeface="Century Gothic" panose="020B0502020202020204" pitchFamily="34" charset="0"/>
                  <a:ea typeface="+mn-ea"/>
                  <a:cs typeface="+mn-cs"/>
                </a:rPr>
                <a:t>ô</a:t>
              </a:r>
              <a:endParaRPr kumimoji="0" lang="en-US" sz="1200" b="1" i="0" u="none" strike="noStrike" kern="1200" cap="none" spc="0" normalizeH="0" baseline="0" noProof="0" dirty="0">
                <a:ln>
                  <a:noFill/>
                </a:ln>
                <a:solidFill>
                  <a:srgbClr val="104F76"/>
                </a:solidFill>
                <a:effectLst/>
                <a:uLnTx/>
                <a:uFillTx/>
                <a:latin typeface="Century Gothic" panose="020B0502020202020204" pitchFamily="34" charset="0"/>
                <a:ea typeface="+mn-ea"/>
                <a:cs typeface="+mn-cs"/>
              </a:endParaRPr>
            </a:p>
          </p:txBody>
        </p:sp>
        <p:sp>
          <p:nvSpPr>
            <p:cNvPr id="124" name="TextBox 123">
              <a:extLst>
                <a:ext uri="{FF2B5EF4-FFF2-40B4-BE49-F238E27FC236}">
                  <a16:creationId xmlns:a16="http://schemas.microsoft.com/office/drawing/2014/main" id="{F01B9552-0BFD-8549-BAD8-C597696394EA}"/>
                </a:ext>
              </a:extLst>
            </p:cNvPr>
            <p:cNvSpPr txBox="1"/>
            <p:nvPr/>
          </p:nvSpPr>
          <p:spPr>
            <a:xfrm>
              <a:off x="143311" y="4367874"/>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phot</a:t>
              </a:r>
              <a:r>
                <a:rPr kumimoji="0" lang="en-GB" sz="1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o</a:t>
              </a:r>
              <a:endParaRPr kumimoji="0" lang="en-GB" sz="12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126" name="Picture 2" descr="photo">
              <a:extLst>
                <a:ext uri="{FF2B5EF4-FFF2-40B4-BE49-F238E27FC236}">
                  <a16:creationId xmlns:a16="http://schemas.microsoft.com/office/drawing/2014/main" id="{9A5E563E-67A7-9A48-A237-562926A55C0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6824" y="3826801"/>
              <a:ext cx="675659" cy="675659"/>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p:cNvSpPr txBox="1"/>
          <p:nvPr/>
        </p:nvSpPr>
        <p:spPr>
          <a:xfrm rot="10800000" flipV="1">
            <a:off x="1227281" y="4276338"/>
            <a:ext cx="127621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contr</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Arial" panose="020B0604020202020204" pitchFamily="34" charset="0"/>
              </a:rPr>
              <a:t>ô</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le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19" name="Picture 2" descr="Test paper with pencil">
            <a:extLst>
              <a:ext uri="{FF2B5EF4-FFF2-40B4-BE49-F238E27FC236}">
                <a16:creationId xmlns:a16="http://schemas.microsoft.com/office/drawing/2014/main" id="{EE7192F5-CF42-416C-8768-24B7D174676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28333" y1="50333" x2="28333" y2="50333"/>
                        <a14:foregroundMark x1="27667" y1="67333" x2="27667" y2="67333"/>
                        <a14:foregroundMark x1="68667" y1="26000" x2="68667" y2="26000"/>
                      </a14:backgroundRemoval>
                    </a14:imgEffect>
                  </a14:imgLayer>
                </a14:imgProps>
              </a:ext>
              <a:ext uri="{28A0092B-C50C-407E-A947-70E740481C1C}">
                <a14:useLocalDpi xmlns:a14="http://schemas.microsoft.com/office/drawing/2010/main" val="0"/>
              </a:ext>
            </a:extLst>
          </a:blip>
          <a:srcRect/>
          <a:stretch>
            <a:fillRect/>
          </a:stretch>
        </p:blipFill>
        <p:spPr bwMode="auto">
          <a:xfrm>
            <a:off x="1295664" y="3551245"/>
            <a:ext cx="936487" cy="93648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10800000" flipV="1">
            <a:off x="2383961" y="4276338"/>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dr</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Arial" panose="020B0604020202020204" pitchFamily="34" charset="0"/>
              </a:rPr>
              <a:t>ô</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le</a:t>
            </a:r>
            <a:endParaRPr kumimoji="0" lang="fr-FR" sz="16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20" name="Picture 8" descr="laughing face">
            <a:extLst>
              <a:ext uri="{FF2B5EF4-FFF2-40B4-BE49-F238E27FC236}">
                <a16:creationId xmlns:a16="http://schemas.microsoft.com/office/drawing/2014/main" id="{9A27CB0F-7D77-4DE5-841E-3BCAA7BCB32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4201" y="3572652"/>
            <a:ext cx="731848" cy="73388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rot="10800000" flipV="1">
            <a:off x="3437859" y="4276338"/>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chose</a:t>
            </a:r>
            <a:endParaRPr kumimoji="0" lang="en-GB" sz="18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8" name="Rectangle 37"/>
          <p:cNvSpPr/>
          <p:nvPr/>
        </p:nvSpPr>
        <p:spPr>
          <a:xfrm>
            <a:off x="3537164" y="3781962"/>
            <a:ext cx="96372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[thing]</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5" name="TextBox 34"/>
          <p:cNvSpPr txBox="1"/>
          <p:nvPr/>
        </p:nvSpPr>
        <p:spPr>
          <a:xfrm rot="10800000" flipV="1">
            <a:off x="4491757" y="4276338"/>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2" name="Rectangle 121">
            <a:extLst>
              <a:ext uri="{FF2B5EF4-FFF2-40B4-BE49-F238E27FC236}">
                <a16:creationId xmlns:a16="http://schemas.microsoft.com/office/drawing/2014/main" id="{530FCC81-140F-4860-82A4-A012DCF08713}"/>
              </a:ext>
            </a:extLst>
          </p:cNvPr>
          <p:cNvSpPr/>
          <p:nvPr/>
        </p:nvSpPr>
        <p:spPr>
          <a:xfrm>
            <a:off x="4580050" y="3781640"/>
            <a:ext cx="968535"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[word]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6" name="TextBox 35"/>
          <p:cNvSpPr txBox="1"/>
          <p:nvPr/>
        </p:nvSpPr>
        <p:spPr>
          <a:xfrm rot="10800000" flipV="1">
            <a:off x="5545653" y="4276338"/>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h</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Arial" panose="020B0604020202020204" pitchFamily="34" charset="0"/>
              </a:rPr>
              <a:t>ô</a:t>
            </a: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pital</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23" name="Picture 4" descr="Hospital">
            <a:extLst>
              <a:ext uri="{FF2B5EF4-FFF2-40B4-BE49-F238E27FC236}">
                <a16:creationId xmlns:a16="http://schemas.microsoft.com/office/drawing/2014/main" id="{058B296F-EE58-4C8B-A64C-C505BFAF48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9701" y="3633319"/>
            <a:ext cx="698359" cy="69835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descr="A picture of a house with the SSC [s] and the French word maison">
            <a:extLst>
              <a:ext uri="{FF2B5EF4-FFF2-40B4-BE49-F238E27FC236}">
                <a16:creationId xmlns:a16="http://schemas.microsoft.com/office/drawing/2014/main" id="{DB949E3D-68D0-CE48-9850-124DCC53B145}"/>
              </a:ext>
            </a:extLst>
          </p:cNvPr>
          <p:cNvGrpSpPr/>
          <p:nvPr/>
        </p:nvGrpSpPr>
        <p:grpSpPr>
          <a:xfrm>
            <a:off x="128257" y="5018931"/>
            <a:ext cx="972000" cy="914032"/>
            <a:chOff x="139342" y="4520447"/>
            <a:chExt cx="972000" cy="914032"/>
          </a:xfrm>
        </p:grpSpPr>
        <p:sp>
          <p:nvSpPr>
            <p:cNvPr id="127" name="Rectangle 126">
              <a:extLst>
                <a:ext uri="{FF2B5EF4-FFF2-40B4-BE49-F238E27FC236}">
                  <a16:creationId xmlns:a16="http://schemas.microsoft.com/office/drawing/2014/main" id="{1C125BAB-E41A-2544-A676-E2731154DF26}"/>
                </a:ext>
              </a:extLst>
            </p:cNvPr>
            <p:cNvSpPr/>
            <p:nvPr/>
          </p:nvSpPr>
          <p:spPr>
            <a:xfrm>
              <a:off x="139342" y="4520447"/>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08272CD2-164F-2A4F-ACE4-CCBED25838FA}"/>
                </a:ext>
              </a:extLst>
            </p:cNvPr>
            <p:cNvSpPr txBox="1"/>
            <p:nvPr/>
          </p:nvSpPr>
          <p:spPr>
            <a:xfrm>
              <a:off x="170271" y="4535417"/>
              <a:ext cx="195566"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-s-</a:t>
              </a:r>
            </a:p>
          </p:txBody>
        </p:sp>
        <p:sp>
          <p:nvSpPr>
            <p:cNvPr id="133" name="TextBox 132">
              <a:extLst>
                <a:ext uri="{FF2B5EF4-FFF2-40B4-BE49-F238E27FC236}">
                  <a16:creationId xmlns:a16="http://schemas.microsoft.com/office/drawing/2014/main" id="{AA176258-72F9-7947-8E0F-640D45E1ED74}"/>
                </a:ext>
              </a:extLst>
            </p:cNvPr>
            <p:cNvSpPr txBox="1"/>
            <p:nvPr/>
          </p:nvSpPr>
          <p:spPr>
            <a:xfrm>
              <a:off x="154396" y="5231491"/>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mai</a:t>
              </a:r>
              <a:r>
                <a:rPr kumimoji="0" lang="fr-FR" sz="1200" b="1"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s</a:t>
              </a:r>
              <a:r>
                <a:rPr kumimoji="0" lang="fr-FR" sz="12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on</a:t>
              </a:r>
            </a:p>
          </p:txBody>
        </p:sp>
        <p:pic>
          <p:nvPicPr>
            <p:cNvPr id="135" name="Picture 2" descr="House">
              <a:extLst>
                <a:ext uri="{FF2B5EF4-FFF2-40B4-BE49-F238E27FC236}">
                  <a16:creationId xmlns:a16="http://schemas.microsoft.com/office/drawing/2014/main" id="{EFE32822-B08B-9D44-ADF7-ADDCE7811AB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3489" y="4667189"/>
              <a:ext cx="680938" cy="547020"/>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TextBox 73">
            <a:extLst>
              <a:ext uri="{FF2B5EF4-FFF2-40B4-BE49-F238E27FC236}">
                <a16:creationId xmlns:a16="http://schemas.microsoft.com/office/drawing/2014/main" id="{C0B1D1ED-5378-EF45-A33C-CB335CD6D9FD}"/>
              </a:ext>
            </a:extLst>
          </p:cNvPr>
          <p:cNvSpPr txBox="1"/>
          <p:nvPr/>
        </p:nvSpPr>
        <p:spPr>
          <a:xfrm rot="10800000" flipV="1">
            <a:off x="1101343" y="5721043"/>
            <a:ext cx="128738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magasin</a:t>
            </a:r>
          </a:p>
        </p:txBody>
      </p:sp>
      <p:pic>
        <p:nvPicPr>
          <p:cNvPr id="81" name="Picture 2" descr="shop">
            <a:extLst>
              <a:ext uri="{FF2B5EF4-FFF2-40B4-BE49-F238E27FC236}">
                <a16:creationId xmlns:a16="http://schemas.microsoft.com/office/drawing/2014/main" id="{5C18D283-CED3-8645-80AE-85E65F60053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70973" y="5048045"/>
            <a:ext cx="681697" cy="753951"/>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27EFC7B3-A507-5F46-9D36-5377BC97FF51}"/>
              </a:ext>
            </a:extLst>
          </p:cNvPr>
          <p:cNvSpPr txBox="1"/>
          <p:nvPr/>
        </p:nvSpPr>
        <p:spPr>
          <a:xfrm rot="10800000" flipV="1">
            <a:off x="2322299" y="5721043"/>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désolé</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9" name="Rectangle 78">
            <a:extLst>
              <a:ext uri="{FF2B5EF4-FFF2-40B4-BE49-F238E27FC236}">
                <a16:creationId xmlns:a16="http://schemas.microsoft.com/office/drawing/2014/main" id="{F22C9A4A-B362-DC4D-8215-7CBE8329C02F}"/>
              </a:ext>
            </a:extLst>
          </p:cNvPr>
          <p:cNvSpPr/>
          <p:nvPr/>
        </p:nvSpPr>
        <p:spPr>
          <a:xfrm>
            <a:off x="2415813" y="5213822"/>
            <a:ext cx="936475"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[sorry]</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6" name="TextBox 75">
            <a:extLst>
              <a:ext uri="{FF2B5EF4-FFF2-40B4-BE49-F238E27FC236}">
                <a16:creationId xmlns:a16="http://schemas.microsoft.com/office/drawing/2014/main" id="{AD3C9104-3B76-3F4D-B181-E3311F1F4826}"/>
              </a:ext>
            </a:extLst>
          </p:cNvPr>
          <p:cNvSpPr txBox="1"/>
          <p:nvPr/>
        </p:nvSpPr>
        <p:spPr>
          <a:xfrm rot="10800000" flipV="1">
            <a:off x="3429308" y="5721043"/>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chose</a:t>
            </a:r>
            <a:endParaRPr kumimoji="0" lang="en-GB" sz="18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80" name="Rectangle 79">
            <a:extLst>
              <a:ext uri="{FF2B5EF4-FFF2-40B4-BE49-F238E27FC236}">
                <a16:creationId xmlns:a16="http://schemas.microsoft.com/office/drawing/2014/main" id="{504B0AE9-071E-4743-8F5B-642846B697F8}"/>
              </a:ext>
            </a:extLst>
          </p:cNvPr>
          <p:cNvSpPr/>
          <p:nvPr/>
        </p:nvSpPr>
        <p:spPr>
          <a:xfrm>
            <a:off x="3525953" y="5213374"/>
            <a:ext cx="96372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[thing]</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7" name="TextBox 76">
            <a:extLst>
              <a:ext uri="{FF2B5EF4-FFF2-40B4-BE49-F238E27FC236}">
                <a16:creationId xmlns:a16="http://schemas.microsoft.com/office/drawing/2014/main" id="{8511A863-831C-2A4D-B703-4708711C878E}"/>
              </a:ext>
            </a:extLst>
          </p:cNvPr>
          <p:cNvSpPr txBox="1"/>
          <p:nvPr/>
        </p:nvSpPr>
        <p:spPr>
          <a:xfrm rot="10800000" flipV="1">
            <a:off x="4536317" y="5721043"/>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cuisine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82" name="Picture 81" descr="two chefs">
            <a:extLst>
              <a:ext uri="{FF2B5EF4-FFF2-40B4-BE49-F238E27FC236}">
                <a16:creationId xmlns:a16="http://schemas.microsoft.com/office/drawing/2014/main" id="{881C5C99-5DB4-FA48-8973-D085C20855B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3874" r="23423"/>
          <a:stretch/>
        </p:blipFill>
        <p:spPr>
          <a:xfrm>
            <a:off x="4725680" y="5119258"/>
            <a:ext cx="794705" cy="753951"/>
          </a:xfrm>
          <a:prstGeom prst="rect">
            <a:avLst/>
          </a:prstGeom>
        </p:spPr>
      </p:pic>
      <p:sp>
        <p:nvSpPr>
          <p:cNvPr id="78" name="TextBox 77">
            <a:extLst>
              <a:ext uri="{FF2B5EF4-FFF2-40B4-BE49-F238E27FC236}">
                <a16:creationId xmlns:a16="http://schemas.microsoft.com/office/drawing/2014/main" id="{18637C42-1FA3-6E4F-BC86-FF98707CDF50}"/>
              </a:ext>
            </a:extLst>
          </p:cNvPr>
          <p:cNvSpPr txBox="1"/>
          <p:nvPr/>
        </p:nvSpPr>
        <p:spPr>
          <a:xfrm rot="10800000" flipV="1">
            <a:off x="5643326" y="5721043"/>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église</a:t>
            </a:r>
          </a:p>
        </p:txBody>
      </p:sp>
      <p:pic>
        <p:nvPicPr>
          <p:cNvPr id="83" name="Picture 82" descr="church">
            <a:extLst>
              <a:ext uri="{FF2B5EF4-FFF2-40B4-BE49-F238E27FC236}">
                <a16:creationId xmlns:a16="http://schemas.microsoft.com/office/drawing/2014/main" id="{2F7D146C-149E-DF4D-A53B-EC52074FAE7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24122" y="4830741"/>
            <a:ext cx="681697" cy="1044099"/>
          </a:xfrm>
          <a:prstGeom prst="rect">
            <a:avLst/>
          </a:prstGeom>
        </p:spPr>
      </p:pic>
      <p:grpSp>
        <p:nvGrpSpPr>
          <p:cNvPr id="41" name="Group 40" descr="A picture of a line with the SSC [gn] and the French word ligne">
            <a:extLst>
              <a:ext uri="{FF2B5EF4-FFF2-40B4-BE49-F238E27FC236}">
                <a16:creationId xmlns:a16="http://schemas.microsoft.com/office/drawing/2014/main" id="{F905FBB9-A18B-A248-A0B6-B9F80A93467B}"/>
              </a:ext>
            </a:extLst>
          </p:cNvPr>
          <p:cNvGrpSpPr/>
          <p:nvPr/>
        </p:nvGrpSpPr>
        <p:grpSpPr>
          <a:xfrm>
            <a:off x="128257" y="6402946"/>
            <a:ext cx="972000" cy="914032"/>
            <a:chOff x="139342" y="5644896"/>
            <a:chExt cx="972000" cy="914032"/>
          </a:xfrm>
        </p:grpSpPr>
        <p:sp>
          <p:nvSpPr>
            <p:cNvPr id="140" name="Rectangle 139">
              <a:extLst>
                <a:ext uri="{FF2B5EF4-FFF2-40B4-BE49-F238E27FC236}">
                  <a16:creationId xmlns:a16="http://schemas.microsoft.com/office/drawing/2014/main" id="{D2FC187A-89CF-B148-BAA3-DFF890D4A8F6}"/>
                </a:ext>
              </a:extLst>
            </p:cNvPr>
            <p:cNvSpPr/>
            <p:nvPr/>
          </p:nvSpPr>
          <p:spPr>
            <a:xfrm>
              <a:off x="139342" y="5644896"/>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41" name="TextBox 140">
              <a:extLst>
                <a:ext uri="{FF2B5EF4-FFF2-40B4-BE49-F238E27FC236}">
                  <a16:creationId xmlns:a16="http://schemas.microsoft.com/office/drawing/2014/main" id="{D9466F5E-FF3B-7442-9940-4B57618B031A}"/>
                </a:ext>
              </a:extLst>
            </p:cNvPr>
            <p:cNvSpPr txBox="1"/>
            <p:nvPr/>
          </p:nvSpPr>
          <p:spPr>
            <a:xfrm>
              <a:off x="170271" y="5659866"/>
              <a:ext cx="322204"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US" sz="1200" b="1" i="0" u="none" strike="noStrike" kern="1200" cap="none" spc="0" normalizeH="0" baseline="0" noProof="0" dirty="0" err="1">
                  <a:ln>
                    <a:noFill/>
                  </a:ln>
                  <a:effectLst/>
                  <a:uLnTx/>
                  <a:uFillTx/>
                  <a:latin typeface="Century Gothic" panose="020B0502020202020204" pitchFamily="34" charset="0"/>
                  <a:ea typeface="+mn-ea"/>
                  <a:cs typeface="+mn-cs"/>
                </a:rPr>
                <a:t>gn</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42" name="TextBox 141">
              <a:extLst>
                <a:ext uri="{FF2B5EF4-FFF2-40B4-BE49-F238E27FC236}">
                  <a16:creationId xmlns:a16="http://schemas.microsoft.com/office/drawing/2014/main" id="{00330403-51DE-9B45-8E1D-A7CB6C7CE7B3}"/>
                </a:ext>
              </a:extLst>
            </p:cNvPr>
            <p:cNvSpPr txBox="1"/>
            <p:nvPr/>
          </p:nvSpPr>
          <p:spPr>
            <a:xfrm>
              <a:off x="154396" y="6355940"/>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li</a:t>
              </a:r>
              <a:r>
                <a:rPr kumimoji="0" lang="fr-FR" sz="1200" b="1"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gn</a:t>
              </a:r>
              <a:r>
                <a:rPr kumimoji="0" lang="fr-FR" sz="1200" b="0" i="0" u="none" strike="noStrike" kern="1200" cap="none" spc="0" normalizeH="0" baseline="0" dirty="0">
                  <a:ln>
                    <a:noFill/>
                  </a:ln>
                  <a:effectLst/>
                  <a:uLnTx/>
                  <a:uFillTx/>
                  <a:latin typeface="Century Gothic" panose="020B0502020202020204" pitchFamily="34" charset="0"/>
                  <a:ea typeface="+mn-ea"/>
                  <a:cs typeface="Calibri" panose="020F0502020204030204" pitchFamily="34" charset="0"/>
                </a:rPr>
                <a:t>e</a:t>
              </a:r>
            </a:p>
          </p:txBody>
        </p:sp>
        <p:pic>
          <p:nvPicPr>
            <p:cNvPr id="144" name="Picture 143" descr="scissors cutting on a line">
              <a:extLst>
                <a:ext uri="{FF2B5EF4-FFF2-40B4-BE49-F238E27FC236}">
                  <a16:creationId xmlns:a16="http://schemas.microsoft.com/office/drawing/2014/main" id="{5B4B1110-76FE-9744-9E6C-67665D55F8B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0483" y="5970667"/>
              <a:ext cx="766950" cy="371876"/>
            </a:xfrm>
            <a:prstGeom prst="rect">
              <a:avLst/>
            </a:prstGeom>
          </p:spPr>
        </p:pic>
      </p:grpSp>
      <p:sp>
        <p:nvSpPr>
          <p:cNvPr id="159" name="TextBox 158">
            <a:extLst>
              <a:ext uri="{FF2B5EF4-FFF2-40B4-BE49-F238E27FC236}">
                <a16:creationId xmlns:a16="http://schemas.microsoft.com/office/drawing/2014/main" id="{79FEBD60-8C18-412D-B3CD-943E3BF160F7}"/>
              </a:ext>
            </a:extLst>
          </p:cNvPr>
          <p:cNvSpPr txBox="1"/>
          <p:nvPr/>
        </p:nvSpPr>
        <p:spPr>
          <a:xfrm rot="10800000" flipV="1">
            <a:off x="1202057" y="704466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gagner</a:t>
            </a:r>
          </a:p>
        </p:txBody>
      </p:sp>
      <p:pic>
        <p:nvPicPr>
          <p:cNvPr id="167" name="Picture 166" descr="gold trophy">
            <a:extLst>
              <a:ext uri="{FF2B5EF4-FFF2-40B4-BE49-F238E27FC236}">
                <a16:creationId xmlns:a16="http://schemas.microsoft.com/office/drawing/2014/main" id="{EF4E6AF2-8E0D-4B37-A609-6DE86D8E6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22925" y="6344354"/>
            <a:ext cx="775631" cy="775631"/>
          </a:xfrm>
          <a:prstGeom prst="rect">
            <a:avLst/>
          </a:prstGeom>
        </p:spPr>
      </p:pic>
      <p:sp>
        <p:nvSpPr>
          <p:cNvPr id="160" name="TextBox 159">
            <a:extLst>
              <a:ext uri="{FF2B5EF4-FFF2-40B4-BE49-F238E27FC236}">
                <a16:creationId xmlns:a16="http://schemas.microsoft.com/office/drawing/2014/main" id="{02E6643C-78D3-494A-A395-11FE6524AAE1}"/>
              </a:ext>
            </a:extLst>
          </p:cNvPr>
          <p:cNvSpPr txBox="1"/>
          <p:nvPr/>
        </p:nvSpPr>
        <p:spPr>
          <a:xfrm rot="10800000" flipV="1">
            <a:off x="2251957" y="7062851"/>
            <a:ext cx="127539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espagnol</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68" name="Picture 167" descr="the Spanish flag">
            <a:extLst>
              <a:ext uri="{FF2B5EF4-FFF2-40B4-BE49-F238E27FC236}">
                <a16:creationId xmlns:a16="http://schemas.microsoft.com/office/drawing/2014/main" id="{DB5F0311-43BD-48AE-9133-3F0F5873914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81609" y="6387621"/>
            <a:ext cx="953161" cy="634448"/>
          </a:xfrm>
          <a:prstGeom prst="rect">
            <a:avLst/>
          </a:prstGeom>
        </p:spPr>
      </p:pic>
      <p:sp>
        <p:nvSpPr>
          <p:cNvPr id="161" name="TextBox 160">
            <a:extLst>
              <a:ext uri="{FF2B5EF4-FFF2-40B4-BE49-F238E27FC236}">
                <a16:creationId xmlns:a16="http://schemas.microsoft.com/office/drawing/2014/main" id="{BA68FE0B-B58F-487C-8B8E-921EB4883877}"/>
              </a:ext>
            </a:extLst>
          </p:cNvPr>
          <p:cNvSpPr txBox="1"/>
          <p:nvPr/>
        </p:nvSpPr>
        <p:spPr>
          <a:xfrm rot="10800000" flipV="1">
            <a:off x="3365368" y="704466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ignorer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64" name="Rectangle 163">
            <a:extLst>
              <a:ext uri="{FF2B5EF4-FFF2-40B4-BE49-F238E27FC236}">
                <a16:creationId xmlns:a16="http://schemas.microsoft.com/office/drawing/2014/main" id="{1F55BAAF-1937-4C7D-9638-DAEAB4DCC1A6}"/>
              </a:ext>
            </a:extLst>
          </p:cNvPr>
          <p:cNvSpPr/>
          <p:nvPr/>
        </p:nvSpPr>
        <p:spPr>
          <a:xfrm>
            <a:off x="3443339" y="6380593"/>
            <a:ext cx="973343"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not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know]</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62" name="TextBox 161">
            <a:extLst>
              <a:ext uri="{FF2B5EF4-FFF2-40B4-BE49-F238E27FC236}">
                <a16:creationId xmlns:a16="http://schemas.microsoft.com/office/drawing/2014/main" id="{1DE33941-E8F3-4BE6-9FA1-4517CFA812A3}"/>
              </a:ext>
            </a:extLst>
          </p:cNvPr>
          <p:cNvSpPr txBox="1"/>
          <p:nvPr/>
        </p:nvSpPr>
        <p:spPr>
          <a:xfrm rot="10800000" flipV="1">
            <a:off x="4396041" y="7075439"/>
            <a:ext cx="126997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Allemagne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69" name="Picture 168" descr="map of Germany">
            <a:extLst>
              <a:ext uri="{FF2B5EF4-FFF2-40B4-BE49-F238E27FC236}">
                <a16:creationId xmlns:a16="http://schemas.microsoft.com/office/drawing/2014/main" id="{2D4E72CE-E5B9-4B5C-8717-CE282FBC310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27785" y="6275153"/>
            <a:ext cx="914032" cy="914032"/>
          </a:xfrm>
          <a:prstGeom prst="rect">
            <a:avLst/>
          </a:prstGeom>
        </p:spPr>
      </p:pic>
      <p:sp>
        <p:nvSpPr>
          <p:cNvPr id="163" name="TextBox 162">
            <a:extLst>
              <a:ext uri="{FF2B5EF4-FFF2-40B4-BE49-F238E27FC236}">
                <a16:creationId xmlns:a16="http://schemas.microsoft.com/office/drawing/2014/main" id="{DC8C148B-F2DE-4490-8533-888C291B24C7}"/>
              </a:ext>
            </a:extLst>
          </p:cNvPr>
          <p:cNvSpPr txBox="1"/>
          <p:nvPr/>
        </p:nvSpPr>
        <p:spPr>
          <a:xfrm rot="10800000" flipV="1">
            <a:off x="5523258" y="7075439"/>
            <a:ext cx="123923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montagne</a:t>
            </a:r>
            <a:endPar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70" name="Picture 169" descr="mountain">
            <a:extLst>
              <a:ext uri="{FF2B5EF4-FFF2-40B4-BE49-F238E27FC236}">
                <a16:creationId xmlns:a16="http://schemas.microsoft.com/office/drawing/2014/main" id="{214CAE9B-2E77-4865-BBBC-9B49ADB4C74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09751" y="6290646"/>
            <a:ext cx="883046" cy="883046"/>
          </a:xfrm>
          <a:prstGeom prst="rect">
            <a:avLst/>
          </a:prstGeom>
        </p:spPr>
      </p:pic>
      <p:grpSp>
        <p:nvGrpSpPr>
          <p:cNvPr id="7" name="Group 6">
            <a:extLst>
              <a:ext uri="{FF2B5EF4-FFF2-40B4-BE49-F238E27FC236}">
                <a16:creationId xmlns:a16="http://schemas.microsoft.com/office/drawing/2014/main" id="{CA51FCDD-1788-126E-AAF3-843A851460D5}"/>
              </a:ext>
            </a:extLst>
          </p:cNvPr>
          <p:cNvGrpSpPr/>
          <p:nvPr/>
        </p:nvGrpSpPr>
        <p:grpSpPr>
          <a:xfrm>
            <a:off x="128257" y="7730766"/>
            <a:ext cx="972000" cy="914032"/>
            <a:chOff x="128257" y="7730766"/>
            <a:chExt cx="972000" cy="914032"/>
          </a:xfrm>
        </p:grpSpPr>
        <p:sp>
          <p:nvSpPr>
            <p:cNvPr id="146" name="Rectangle 145" descr="A picture of a cup of tea with the SSC [th] and the French word thé">
              <a:extLst>
                <a:ext uri="{FF2B5EF4-FFF2-40B4-BE49-F238E27FC236}">
                  <a16:creationId xmlns:a16="http://schemas.microsoft.com/office/drawing/2014/main" id="{1F648784-8081-4440-9794-62847CB7B2FD}"/>
                </a:ext>
              </a:extLst>
            </p:cNvPr>
            <p:cNvSpPr/>
            <p:nvPr/>
          </p:nvSpPr>
          <p:spPr>
            <a:xfrm>
              <a:off x="128257" y="7730766"/>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0C5A0C96-2468-AE44-B3AC-492F1FC7CFD9}"/>
                </a:ext>
              </a:extLst>
            </p:cNvPr>
            <p:cNvSpPr txBox="1"/>
            <p:nvPr/>
          </p:nvSpPr>
          <p:spPr>
            <a:xfrm>
              <a:off x="159186" y="7745736"/>
              <a:ext cx="139462"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104F76"/>
                  </a:solidFill>
                  <a:effectLst/>
                  <a:uLnTx/>
                  <a:uFillTx/>
                  <a:latin typeface="Century Gothic" panose="020B0502020202020204" pitchFamily="34" charset="0"/>
                  <a:ea typeface="+mn-ea"/>
                  <a:cs typeface="+mn-cs"/>
                </a:rPr>
                <a:t>th</a:t>
              </a:r>
              <a:endParaRPr kumimoji="0" lang="en-US" sz="1200" b="1" i="0" u="none" strike="noStrike" kern="1200" cap="none" spc="0" normalizeH="0" baseline="0" noProof="0" dirty="0">
                <a:ln>
                  <a:noFill/>
                </a:ln>
                <a:solidFill>
                  <a:srgbClr val="104F76"/>
                </a:solidFill>
                <a:effectLst/>
                <a:uLnTx/>
                <a:uFillTx/>
                <a:latin typeface="Century Gothic" panose="020B0502020202020204" pitchFamily="34" charset="0"/>
                <a:ea typeface="+mn-ea"/>
                <a:cs typeface="+mn-cs"/>
              </a:endParaRPr>
            </a:p>
          </p:txBody>
        </p:sp>
        <p:sp>
          <p:nvSpPr>
            <p:cNvPr id="148" name="TextBox 147">
              <a:extLst>
                <a:ext uri="{FF2B5EF4-FFF2-40B4-BE49-F238E27FC236}">
                  <a16:creationId xmlns:a16="http://schemas.microsoft.com/office/drawing/2014/main" id="{B28DD62C-2E02-3E4E-97E6-0369AF886CC9}"/>
                </a:ext>
              </a:extLst>
            </p:cNvPr>
            <p:cNvSpPr txBox="1"/>
            <p:nvPr/>
          </p:nvSpPr>
          <p:spPr>
            <a:xfrm>
              <a:off x="143311" y="8441810"/>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th</a:t>
              </a:r>
              <a:r>
                <a:rPr kumimoji="0" lang="en-GB" sz="12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é</a:t>
              </a:r>
              <a:endParaRPr kumimoji="0" lang="en-GB" sz="12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150" name="Picture 2" descr="tea">
              <a:extLst>
                <a:ext uri="{FF2B5EF4-FFF2-40B4-BE49-F238E27FC236}">
                  <a16:creationId xmlns:a16="http://schemas.microsoft.com/office/drawing/2014/main" id="{00434B61-74EF-DA43-9C54-0AC4A3367E9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93705" y="7865481"/>
              <a:ext cx="643321" cy="540480"/>
            </a:xfrm>
            <a:prstGeom prst="rect">
              <a:avLst/>
            </a:prstGeom>
            <a:noFill/>
            <a:extLst>
              <a:ext uri="{909E8E84-426E-40DD-AFC4-6F175D3DCCD1}">
                <a14:hiddenFill xmlns:a14="http://schemas.microsoft.com/office/drawing/2010/main">
                  <a:solidFill>
                    <a:srgbClr val="FFFFFF"/>
                  </a:solidFill>
                </a14:hiddenFill>
              </a:ext>
            </a:extLst>
          </p:spPr>
        </p:pic>
      </p:grpSp>
      <p:sp>
        <p:nvSpPr>
          <p:cNvPr id="87" name="TextBox 86">
            <a:extLst>
              <a:ext uri="{FF2B5EF4-FFF2-40B4-BE49-F238E27FC236}">
                <a16:creationId xmlns:a16="http://schemas.microsoft.com/office/drawing/2014/main" id="{0373F72D-6D7C-CA48-91DB-DBDD698F7298}"/>
              </a:ext>
            </a:extLst>
          </p:cNvPr>
          <p:cNvSpPr txBox="1"/>
          <p:nvPr/>
        </p:nvSpPr>
        <p:spPr>
          <a:xfrm rot="10800000" flipV="1">
            <a:off x="1094450" y="8379175"/>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théatre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98" name="Picture 97" descr="masks for theatre">
            <a:extLst>
              <a:ext uri="{FF2B5EF4-FFF2-40B4-BE49-F238E27FC236}">
                <a16:creationId xmlns:a16="http://schemas.microsoft.com/office/drawing/2014/main" id="{F273344A-25B1-5C4F-9A20-69F6434075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91354" y="7729035"/>
            <a:ext cx="681696" cy="615656"/>
          </a:xfrm>
          <a:prstGeom prst="rect">
            <a:avLst/>
          </a:prstGeom>
        </p:spPr>
      </p:pic>
      <p:sp>
        <p:nvSpPr>
          <p:cNvPr id="89" name="TextBox 88">
            <a:extLst>
              <a:ext uri="{FF2B5EF4-FFF2-40B4-BE49-F238E27FC236}">
                <a16:creationId xmlns:a16="http://schemas.microsoft.com/office/drawing/2014/main" id="{4DA2E865-F2C2-5441-AE55-530D4798A3D0}"/>
              </a:ext>
            </a:extLst>
          </p:cNvPr>
          <p:cNvSpPr txBox="1"/>
          <p:nvPr/>
        </p:nvSpPr>
        <p:spPr>
          <a:xfrm rot="10800000" flipV="1">
            <a:off x="2191055" y="8425342"/>
            <a:ext cx="1335945"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sympathique</a:t>
            </a:r>
            <a:endParaRPr kumimoji="0" lang="en-GB" sz="12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93" name="Rectangle 92">
            <a:extLst>
              <a:ext uri="{FF2B5EF4-FFF2-40B4-BE49-F238E27FC236}">
                <a16:creationId xmlns:a16="http://schemas.microsoft.com/office/drawing/2014/main" id="{B74F11D5-729C-DD4A-9439-AF83D48B7549}"/>
              </a:ext>
            </a:extLst>
          </p:cNvPr>
          <p:cNvSpPr/>
          <p:nvPr/>
        </p:nvSpPr>
        <p:spPr>
          <a:xfrm>
            <a:off x="2264294" y="7806846"/>
            <a:ext cx="889988"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[nice]</a:t>
            </a:r>
          </a:p>
        </p:txBody>
      </p:sp>
      <p:sp>
        <p:nvSpPr>
          <p:cNvPr id="90" name="TextBox 89">
            <a:extLst>
              <a:ext uri="{FF2B5EF4-FFF2-40B4-BE49-F238E27FC236}">
                <a16:creationId xmlns:a16="http://schemas.microsoft.com/office/drawing/2014/main" id="{9593D5C0-60EE-BA49-AE0F-9510193170EC}"/>
              </a:ext>
            </a:extLst>
          </p:cNvPr>
          <p:cNvSpPr txBox="1"/>
          <p:nvPr/>
        </p:nvSpPr>
        <p:spPr>
          <a:xfrm rot="10800000" flipV="1">
            <a:off x="3364488" y="8365404"/>
            <a:ext cx="135934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méthode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94" name="Rectangle 93">
            <a:extLst>
              <a:ext uri="{FF2B5EF4-FFF2-40B4-BE49-F238E27FC236}">
                <a16:creationId xmlns:a16="http://schemas.microsoft.com/office/drawing/2014/main" id="{0A70FE54-9BCA-E44C-B56F-F61E331C049D}"/>
              </a:ext>
            </a:extLst>
          </p:cNvPr>
          <p:cNvSpPr/>
          <p:nvPr/>
        </p:nvSpPr>
        <p:spPr>
          <a:xfrm>
            <a:off x="3216351" y="7806846"/>
            <a:ext cx="131638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[method]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91" name="TextBox 90">
            <a:extLst>
              <a:ext uri="{FF2B5EF4-FFF2-40B4-BE49-F238E27FC236}">
                <a16:creationId xmlns:a16="http://schemas.microsoft.com/office/drawing/2014/main" id="{3E93C572-0C20-164B-827A-8E31854AF559}"/>
              </a:ext>
            </a:extLst>
          </p:cNvPr>
          <p:cNvSpPr txBox="1"/>
          <p:nvPr/>
        </p:nvSpPr>
        <p:spPr>
          <a:xfrm rot="10800000" flipV="1">
            <a:off x="4647005" y="8380793"/>
            <a:ext cx="96212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maths</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99" name="Picture 8" descr="slate with addition sum and apple">
            <a:extLst>
              <a:ext uri="{FF2B5EF4-FFF2-40B4-BE49-F238E27FC236}">
                <a16:creationId xmlns:a16="http://schemas.microsoft.com/office/drawing/2014/main" id="{F07FE21B-A5B9-AD4F-B622-B8388F9901E8}"/>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772978" y="7592652"/>
            <a:ext cx="681697" cy="838795"/>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F134C7EC-1758-F046-86A4-5CEA0EAB62E5}"/>
              </a:ext>
            </a:extLst>
          </p:cNvPr>
          <p:cNvSpPr txBox="1"/>
          <p:nvPr/>
        </p:nvSpPr>
        <p:spPr>
          <a:xfrm rot="10800000" flipV="1">
            <a:off x="5532298" y="8425342"/>
            <a:ext cx="1295547"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bibliothèque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grpSp>
        <p:nvGrpSpPr>
          <p:cNvPr id="100" name="Group 99" descr="library with building and books">
            <a:extLst>
              <a:ext uri="{FF2B5EF4-FFF2-40B4-BE49-F238E27FC236}">
                <a16:creationId xmlns:a16="http://schemas.microsoft.com/office/drawing/2014/main" id="{07D24B50-A51A-B149-A6A3-6770258C4D0D}"/>
              </a:ext>
            </a:extLst>
          </p:cNvPr>
          <p:cNvGrpSpPr/>
          <p:nvPr/>
        </p:nvGrpSpPr>
        <p:grpSpPr>
          <a:xfrm>
            <a:off x="5645772" y="7601105"/>
            <a:ext cx="935372" cy="788949"/>
            <a:chOff x="8438093" y="1322888"/>
            <a:chExt cx="2549453" cy="1559776"/>
          </a:xfrm>
        </p:grpSpPr>
        <p:pic>
          <p:nvPicPr>
            <p:cNvPr id="101" name="Picture 2" descr="library">
              <a:extLst>
                <a:ext uri="{FF2B5EF4-FFF2-40B4-BE49-F238E27FC236}">
                  <a16:creationId xmlns:a16="http://schemas.microsoft.com/office/drawing/2014/main" id="{332D1A4B-EEF5-2D47-8281-D8C64C1C1C2A}"/>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011088" y="1322888"/>
              <a:ext cx="1976458" cy="147009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Stack Of Books">
              <a:extLst>
                <a:ext uri="{FF2B5EF4-FFF2-40B4-BE49-F238E27FC236}">
                  <a16:creationId xmlns:a16="http://schemas.microsoft.com/office/drawing/2014/main" id="{3DD4380E-6571-EA43-8FD7-562074961B7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438093" y="1823035"/>
              <a:ext cx="903696" cy="1059629"/>
            </a:xfrm>
            <a:prstGeom prst="rect">
              <a:avLst/>
            </a:prstGeom>
            <a:noFill/>
            <a:extLst>
              <a:ext uri="{909E8E84-426E-40DD-AFC4-6F175D3DCCD1}">
                <a14:hiddenFill xmlns:a14="http://schemas.microsoft.com/office/drawing/2010/main">
                  <a:solidFill>
                    <a:srgbClr val="FFFFFF"/>
                  </a:solidFill>
                </a14:hiddenFill>
              </a:ext>
            </a:extLst>
          </p:spPr>
        </p:pic>
      </p:grpSp>
      <p:sp>
        <p:nvSpPr>
          <p:cNvPr id="71"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altLang="en-US" sz="1600" b="1" dirty="0">
                <a:solidFill>
                  <a:prstClr val="black"/>
                </a:solidFill>
                <a:latin typeface="Century Gothic" panose="020B0502020202020204" pitchFamily="34" charset="0"/>
              </a:rPr>
              <a:t>7</a:t>
            </a:r>
            <a:endPar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82616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0043AD-9515-40F2-9FA9-58076CDACDD8}"/>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9" name="Rectangle 28">
            <a:extLst>
              <a:ext uri="{FF2B5EF4-FFF2-40B4-BE49-F238E27FC236}">
                <a16:creationId xmlns:a16="http://schemas.microsoft.com/office/drawing/2014/main" id="{6731985F-6B70-ED43-9A1C-AFD3A28A6388}"/>
              </a:ext>
            </a:extLst>
          </p:cNvPr>
          <p:cNvSpPr/>
          <p:nvPr/>
        </p:nvSpPr>
        <p:spPr>
          <a:xfrm>
            <a:off x="171471" y="153709"/>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Present vs perfect: </a:t>
            </a:r>
            <a:r>
              <a:rPr lang="en-US" i="1" kern="0" dirty="0" err="1">
                <a:latin typeface="Century Gothic" panose="020B0502020202020204" pitchFamily="34" charset="0"/>
                <a:cs typeface="Calibri" panose="020F0502020204030204" pitchFamily="34" charset="0"/>
              </a:rPr>
              <a:t>sortir</a:t>
            </a:r>
            <a:r>
              <a:rPr lang="en-US" i="1" kern="0" dirty="0">
                <a:latin typeface="Century Gothic" panose="020B0502020202020204" pitchFamily="34" charset="0"/>
                <a:cs typeface="Calibri" panose="020F0502020204030204" pitchFamily="34" charset="0"/>
              </a:rPr>
              <a:t> vs </a:t>
            </a:r>
            <a:r>
              <a:rPr lang="en-US" i="1" kern="0" dirty="0" err="1">
                <a:latin typeface="Century Gothic" panose="020B0502020202020204" pitchFamily="34" charset="0"/>
                <a:cs typeface="Calibri" panose="020F0502020204030204" pitchFamily="34" charset="0"/>
              </a:rPr>
              <a:t>choisir</a:t>
            </a:r>
            <a:endParaRPr lang="en-US" b="1" i="1" kern="0" dirty="0">
              <a:latin typeface="Century Gothic" panose="020B050202020202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B3F183FC-4779-1B4E-87D9-CE49FBF6BA1A}"/>
              </a:ext>
            </a:extLst>
          </p:cNvPr>
          <p:cNvSpPr/>
          <p:nvPr/>
        </p:nvSpPr>
        <p:spPr>
          <a:xfrm>
            <a:off x="166673" y="526505"/>
            <a:ext cx="6436907" cy="584775"/>
          </a:xfrm>
          <a:prstGeom prst="rect">
            <a:avLst/>
          </a:prstGeom>
        </p:spPr>
        <p:txBody>
          <a:bodyPr wrap="square">
            <a:spAutoFit/>
          </a:bodyPr>
          <a:lstStyle/>
          <a:p>
            <a:pPr fontAlgn="base"/>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Verbs like </a:t>
            </a:r>
            <a:r>
              <a:rPr lang="fr-FR"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sortir </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look and sound very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different</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 in the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present </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and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perfect </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tenses.</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8" name="Table 27">
            <a:extLst>
              <a:ext uri="{FF2B5EF4-FFF2-40B4-BE49-F238E27FC236}">
                <a16:creationId xmlns:a16="http://schemas.microsoft.com/office/drawing/2014/main" id="{33248ED3-4739-274D-BA2B-37E3D0F0E178}"/>
              </a:ext>
            </a:extLst>
          </p:cNvPr>
          <p:cNvGraphicFramePr>
            <a:graphicFrameLocks noGrp="1"/>
          </p:cNvGraphicFramePr>
          <p:nvPr>
            <p:extLst>
              <p:ext uri="{D42A27DB-BD31-4B8C-83A1-F6EECF244321}">
                <p14:modId xmlns:p14="http://schemas.microsoft.com/office/powerpoint/2010/main" val="1802623195"/>
              </p:ext>
            </p:extLst>
          </p:nvPr>
        </p:nvGraphicFramePr>
        <p:xfrm>
          <a:off x="299026" y="1041026"/>
          <a:ext cx="6172200" cy="2531287"/>
        </p:xfrm>
        <a:graphic>
          <a:graphicData uri="http://schemas.openxmlformats.org/drawingml/2006/table">
            <a:tbl>
              <a:tblPr firstRow="1" firstCol="1" bandRow="1">
                <a:tableStyleId>{93296810-A885-4BE3-A3E7-6D5BEEA58F35}</a:tableStyleId>
              </a:tblPr>
              <a:tblGrid>
                <a:gridCol w="994329">
                  <a:extLst>
                    <a:ext uri="{9D8B030D-6E8A-4147-A177-3AD203B41FA5}">
                      <a16:colId xmlns:a16="http://schemas.microsoft.com/office/drawing/2014/main" val="319788208"/>
                    </a:ext>
                  </a:extLst>
                </a:gridCol>
                <a:gridCol w="1014412">
                  <a:extLst>
                    <a:ext uri="{9D8B030D-6E8A-4147-A177-3AD203B41FA5}">
                      <a16:colId xmlns:a16="http://schemas.microsoft.com/office/drawing/2014/main" val="2366075437"/>
                    </a:ext>
                  </a:extLst>
                </a:gridCol>
                <a:gridCol w="1627350">
                  <a:extLst>
                    <a:ext uri="{9D8B030D-6E8A-4147-A177-3AD203B41FA5}">
                      <a16:colId xmlns:a16="http://schemas.microsoft.com/office/drawing/2014/main" val="708354945"/>
                    </a:ext>
                  </a:extLst>
                </a:gridCol>
                <a:gridCol w="1213050">
                  <a:extLst>
                    <a:ext uri="{9D8B030D-6E8A-4147-A177-3AD203B41FA5}">
                      <a16:colId xmlns:a16="http://schemas.microsoft.com/office/drawing/2014/main" val="1891773819"/>
                    </a:ext>
                  </a:extLst>
                </a:gridCol>
                <a:gridCol w="1323059">
                  <a:extLst>
                    <a:ext uri="{9D8B030D-6E8A-4147-A177-3AD203B41FA5}">
                      <a16:colId xmlns:a16="http://schemas.microsoft.com/office/drawing/2014/main" val="4169378002"/>
                    </a:ext>
                  </a:extLst>
                </a:gridCol>
              </a:tblGrid>
              <a:tr h="297204">
                <a:tc>
                  <a:txBody>
                    <a:bodyPr/>
                    <a:lstStyle/>
                    <a:p>
                      <a:pPr algn="ctr" fontAlgn="base"/>
                      <a:r>
                        <a:rPr lang="en-US" sz="1600" kern="1200" dirty="0">
                          <a:solidFill>
                            <a:schemeClr val="tx1"/>
                          </a:solidFill>
                          <a:effectLst/>
                          <a:latin typeface="Century Gothic" panose="020B0502020202020204" pitchFamily="34" charset="0"/>
                        </a:rPr>
                        <a:t> </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tc>
                  <a:txBody>
                    <a:bodyPr/>
                    <a:lstStyle/>
                    <a:p>
                      <a:pPr algn="ctr" fontAlgn="base"/>
                      <a:r>
                        <a:rPr lang="fr-FR" sz="1800" kern="1200" dirty="0" err="1">
                          <a:solidFill>
                            <a:schemeClr val="tx1"/>
                          </a:solidFill>
                          <a:effectLst/>
                          <a:latin typeface="Century Gothic" panose="020B0502020202020204" pitchFamily="34" charset="0"/>
                        </a:rPr>
                        <a:t>present</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tc>
                  <a:txBody>
                    <a:bodyPr/>
                    <a:lstStyle/>
                    <a:p>
                      <a:pPr algn="ctr" fontAlgn="base"/>
                      <a:r>
                        <a:rPr lang="fr-FR" sz="1800" kern="1200" dirty="0" err="1">
                          <a:solidFill>
                            <a:schemeClr val="tx1"/>
                          </a:solidFill>
                          <a:effectLst/>
                          <a:latin typeface="Century Gothic" panose="020B0502020202020204" pitchFamily="34" charset="0"/>
                        </a:rPr>
                        <a:t>perfect</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tc>
                  <a:txBody>
                    <a:bodyPr/>
                    <a:lstStyle/>
                    <a:p>
                      <a:pPr algn="ctr" fontAlgn="base"/>
                      <a:r>
                        <a:rPr lang="fr-FR" sz="1800" kern="1200" dirty="0" err="1">
                          <a:solidFill>
                            <a:schemeClr val="tx1"/>
                          </a:solidFill>
                          <a:effectLst/>
                          <a:latin typeface="Century Gothic" panose="020B0502020202020204" pitchFamily="34" charset="0"/>
                        </a:rPr>
                        <a:t>present</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tc>
                  <a:txBody>
                    <a:bodyPr/>
                    <a:lstStyle/>
                    <a:p>
                      <a:pPr algn="ctr" fontAlgn="base"/>
                      <a:r>
                        <a:rPr lang="fr-FR" sz="1800" kern="1200" dirty="0" err="1">
                          <a:solidFill>
                            <a:schemeClr val="tx1"/>
                          </a:solidFill>
                          <a:effectLst/>
                          <a:latin typeface="Century Gothic" panose="020B0502020202020204" pitchFamily="34" charset="0"/>
                        </a:rPr>
                        <a:t>perfect</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extLst>
                  <a:ext uri="{0D108BD9-81ED-4DB2-BD59-A6C34878D82A}">
                    <a16:rowId xmlns:a16="http://schemas.microsoft.com/office/drawing/2014/main" val="3863887699"/>
                  </a:ext>
                </a:extLst>
              </a:tr>
              <a:tr h="291067">
                <a:tc>
                  <a:txBody>
                    <a:bodyPr/>
                    <a:lstStyle/>
                    <a:p>
                      <a:pPr algn="ctr" fontAlgn="base"/>
                      <a:r>
                        <a:rPr lang="fr-FR" sz="1600" kern="1200">
                          <a:solidFill>
                            <a:schemeClr val="tx1"/>
                          </a:solidFill>
                          <a:effectLst/>
                          <a:latin typeface="Century Gothic" panose="020B0502020202020204" pitchFamily="34" charset="0"/>
                        </a:rPr>
                        <a:t>je/j’</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tc>
                  <a:txBody>
                    <a:bodyPr/>
                    <a:lstStyle/>
                    <a:p>
                      <a:pPr algn="ctr" fontAlgn="base"/>
                      <a:r>
                        <a:rPr lang="fr-FR" sz="1600" kern="1200" dirty="0">
                          <a:solidFill>
                            <a:schemeClr val="tx1"/>
                          </a:solidFill>
                          <a:effectLst/>
                          <a:latin typeface="Century Gothic" panose="020B0502020202020204" pitchFamily="34" charset="0"/>
                        </a:rPr>
                        <a:t>sors</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suis sorti(e)</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a:solidFill>
                            <a:schemeClr val="tx1"/>
                          </a:solidFill>
                          <a:effectLst/>
                          <a:latin typeface="Century Gothic" panose="020B0502020202020204" pitchFamily="34" charset="0"/>
                        </a:rPr>
                        <a:t>choisis</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ai choisi</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extLst>
                  <a:ext uri="{0D108BD9-81ED-4DB2-BD59-A6C34878D82A}">
                    <a16:rowId xmlns:a16="http://schemas.microsoft.com/office/drawing/2014/main" val="3967455161"/>
                  </a:ext>
                </a:extLst>
              </a:tr>
              <a:tr h="291067">
                <a:tc>
                  <a:txBody>
                    <a:bodyPr/>
                    <a:lstStyle/>
                    <a:p>
                      <a:pPr algn="ctr" fontAlgn="base"/>
                      <a:r>
                        <a:rPr lang="fr-FR" sz="1600" kern="1200">
                          <a:solidFill>
                            <a:schemeClr val="tx1"/>
                          </a:solidFill>
                          <a:effectLst/>
                          <a:latin typeface="Century Gothic" panose="020B0502020202020204" pitchFamily="34" charset="0"/>
                        </a:rPr>
                        <a:t>tu</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tc>
                  <a:txBody>
                    <a:bodyPr/>
                    <a:lstStyle/>
                    <a:p>
                      <a:pPr algn="ctr" fontAlgn="base"/>
                      <a:r>
                        <a:rPr lang="fr-FR" sz="1600" kern="1200">
                          <a:solidFill>
                            <a:schemeClr val="tx1"/>
                          </a:solidFill>
                          <a:effectLst/>
                          <a:latin typeface="Century Gothic" panose="020B0502020202020204" pitchFamily="34" charset="0"/>
                        </a:rPr>
                        <a:t>sors</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es sorti(e)</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a:solidFill>
                            <a:schemeClr val="tx1"/>
                          </a:solidFill>
                          <a:effectLst/>
                          <a:latin typeface="Century Gothic" panose="020B0502020202020204" pitchFamily="34" charset="0"/>
                        </a:rPr>
                        <a:t>choisis</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as choisi</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extLst>
                  <a:ext uri="{0D108BD9-81ED-4DB2-BD59-A6C34878D82A}">
                    <a16:rowId xmlns:a16="http://schemas.microsoft.com/office/drawing/2014/main" val="1770589913"/>
                  </a:ext>
                </a:extLst>
              </a:tr>
              <a:tr h="291067">
                <a:tc>
                  <a:txBody>
                    <a:bodyPr/>
                    <a:lstStyle/>
                    <a:p>
                      <a:pPr algn="ctr" fontAlgn="base"/>
                      <a:r>
                        <a:rPr lang="fr-FR" sz="1600" kern="1200" dirty="0">
                          <a:solidFill>
                            <a:schemeClr val="tx1"/>
                          </a:solidFill>
                          <a:effectLst/>
                          <a:latin typeface="Century Gothic" panose="020B0502020202020204" pitchFamily="34" charset="0"/>
                        </a:rPr>
                        <a:t>il/elle/on</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tc>
                  <a:txBody>
                    <a:bodyPr/>
                    <a:lstStyle/>
                    <a:p>
                      <a:pPr algn="ctr" fontAlgn="base"/>
                      <a:r>
                        <a:rPr lang="fr-FR" sz="1600" kern="1200">
                          <a:solidFill>
                            <a:schemeClr val="tx1"/>
                          </a:solidFill>
                          <a:effectLst/>
                          <a:latin typeface="Century Gothic" panose="020B0502020202020204" pitchFamily="34" charset="0"/>
                        </a:rPr>
                        <a:t>sort</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est sorti(e)</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choisit</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a:solidFill>
                            <a:schemeClr val="tx1"/>
                          </a:solidFill>
                          <a:effectLst/>
                          <a:latin typeface="Century Gothic" panose="020B0502020202020204" pitchFamily="34" charset="0"/>
                        </a:rPr>
                        <a:t>a choisi</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extLst>
                  <a:ext uri="{0D108BD9-81ED-4DB2-BD59-A6C34878D82A}">
                    <a16:rowId xmlns:a16="http://schemas.microsoft.com/office/drawing/2014/main" val="833607636"/>
                  </a:ext>
                </a:extLst>
              </a:tr>
              <a:tr h="582135">
                <a:tc>
                  <a:txBody>
                    <a:bodyPr/>
                    <a:lstStyle/>
                    <a:p>
                      <a:pPr algn="ctr" fontAlgn="base"/>
                      <a:r>
                        <a:rPr lang="fr-FR" sz="1600" kern="1200" dirty="0">
                          <a:solidFill>
                            <a:schemeClr val="tx1"/>
                          </a:solidFill>
                          <a:effectLst/>
                          <a:latin typeface="Century Gothic" panose="020B0502020202020204" pitchFamily="34" charset="0"/>
                        </a:rPr>
                        <a:t>nous</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tc>
                  <a:txBody>
                    <a:bodyPr/>
                    <a:lstStyle/>
                    <a:p>
                      <a:pPr algn="ctr" fontAlgn="base"/>
                      <a:r>
                        <a:rPr lang="fr-FR" sz="1600" kern="1200">
                          <a:solidFill>
                            <a:schemeClr val="tx1"/>
                          </a:solidFill>
                          <a:effectLst/>
                          <a:latin typeface="Century Gothic" panose="020B0502020202020204" pitchFamily="34" charset="0"/>
                        </a:rPr>
                        <a:t>sortons</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sommes sorti(e)(s)</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choisissons</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avons choisi</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extLst>
                  <a:ext uri="{0D108BD9-81ED-4DB2-BD59-A6C34878D82A}">
                    <a16:rowId xmlns:a16="http://schemas.microsoft.com/office/drawing/2014/main" val="766713508"/>
                  </a:ext>
                </a:extLst>
              </a:tr>
              <a:tr h="291067">
                <a:tc>
                  <a:txBody>
                    <a:bodyPr/>
                    <a:lstStyle/>
                    <a:p>
                      <a:pPr algn="ctr" fontAlgn="base"/>
                      <a:r>
                        <a:rPr lang="fr-FR" sz="1600" kern="1200" dirty="0">
                          <a:solidFill>
                            <a:schemeClr val="tx1"/>
                          </a:solidFill>
                          <a:effectLst/>
                          <a:latin typeface="Century Gothic" panose="020B0502020202020204" pitchFamily="34" charset="0"/>
                        </a:rPr>
                        <a:t>vous</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tc>
                  <a:txBody>
                    <a:bodyPr/>
                    <a:lstStyle/>
                    <a:p>
                      <a:pPr algn="ctr" fontAlgn="base"/>
                      <a:r>
                        <a:rPr lang="fr-FR" sz="1600" kern="1200">
                          <a:solidFill>
                            <a:schemeClr val="tx1"/>
                          </a:solidFill>
                          <a:effectLst/>
                          <a:latin typeface="Century Gothic" panose="020B0502020202020204" pitchFamily="34" charset="0"/>
                        </a:rPr>
                        <a:t>sortez</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a:solidFill>
                            <a:schemeClr val="tx1"/>
                          </a:solidFill>
                          <a:effectLst/>
                          <a:latin typeface="Century Gothic" panose="020B0502020202020204" pitchFamily="34" charset="0"/>
                        </a:rPr>
                        <a:t>êtes</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choisissez</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avez choisi</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extLst>
                  <a:ext uri="{0D108BD9-81ED-4DB2-BD59-A6C34878D82A}">
                    <a16:rowId xmlns:a16="http://schemas.microsoft.com/office/drawing/2014/main" val="3101223402"/>
                  </a:ext>
                </a:extLst>
              </a:tr>
              <a:tr h="291067">
                <a:tc>
                  <a:txBody>
                    <a:bodyPr/>
                    <a:lstStyle/>
                    <a:p>
                      <a:pPr algn="ctr" fontAlgn="base"/>
                      <a:r>
                        <a:rPr lang="fr-FR" sz="1600" kern="1200" dirty="0">
                          <a:solidFill>
                            <a:schemeClr val="tx1"/>
                          </a:solidFill>
                          <a:effectLst/>
                          <a:latin typeface="Century Gothic" panose="020B0502020202020204" pitchFamily="34" charset="0"/>
                        </a:rPr>
                        <a:t>ils/elles</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solidFill>
                      <a:schemeClr val="accent6">
                        <a:lumMod val="20000"/>
                        <a:lumOff val="80000"/>
                      </a:schemeClr>
                    </a:solidFill>
                  </a:tcPr>
                </a:tc>
                <a:tc>
                  <a:txBody>
                    <a:bodyPr/>
                    <a:lstStyle/>
                    <a:p>
                      <a:pPr algn="ctr" fontAlgn="base"/>
                      <a:r>
                        <a:rPr lang="fr-FR" sz="1600" kern="1200">
                          <a:solidFill>
                            <a:schemeClr val="tx1"/>
                          </a:solidFill>
                          <a:effectLst/>
                          <a:latin typeface="Century Gothic" panose="020B0502020202020204" pitchFamily="34" charset="0"/>
                        </a:rPr>
                        <a:t>sortent</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a:solidFill>
                            <a:schemeClr val="tx1"/>
                          </a:solidFill>
                          <a:effectLst/>
                          <a:latin typeface="Century Gothic" panose="020B0502020202020204" pitchFamily="34" charset="0"/>
                        </a:rPr>
                        <a:t>sont sorti(e)(s)</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a:solidFill>
                            <a:schemeClr val="tx1"/>
                          </a:solidFill>
                          <a:effectLst/>
                          <a:latin typeface="Century Gothic" panose="020B0502020202020204" pitchFamily="34" charset="0"/>
                        </a:rPr>
                        <a:t>choisissent</a:t>
                      </a:r>
                      <a:endParaRPr lang="en-GB" sz="120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tc>
                  <a:txBody>
                    <a:bodyPr/>
                    <a:lstStyle/>
                    <a:p>
                      <a:pPr algn="ctr" fontAlgn="base"/>
                      <a:r>
                        <a:rPr lang="fr-FR" sz="1600" kern="1200" dirty="0">
                          <a:solidFill>
                            <a:schemeClr val="tx1"/>
                          </a:solidFill>
                          <a:effectLst/>
                          <a:latin typeface="Century Gothic" panose="020B0502020202020204" pitchFamily="34" charset="0"/>
                        </a:rPr>
                        <a:t>ont choisi</a:t>
                      </a:r>
                      <a:endPar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7211" marR="67211" marT="0" marB="0"/>
                </a:tc>
                <a:extLst>
                  <a:ext uri="{0D108BD9-81ED-4DB2-BD59-A6C34878D82A}">
                    <a16:rowId xmlns:a16="http://schemas.microsoft.com/office/drawing/2014/main" val="4050704218"/>
                  </a:ext>
                </a:extLst>
              </a:tr>
            </a:tbl>
          </a:graphicData>
        </a:graphic>
      </p:graphicFrame>
      <p:sp>
        <p:nvSpPr>
          <p:cNvPr id="38" name="Rounded Rectangular Callout 2">
            <a:extLst>
              <a:ext uri="{FF2B5EF4-FFF2-40B4-BE49-F238E27FC236}">
                <a16:creationId xmlns:a16="http://schemas.microsoft.com/office/drawing/2014/main" id="{CC53937B-B317-5B43-B456-405D05126A64}"/>
              </a:ext>
            </a:extLst>
          </p:cNvPr>
          <p:cNvSpPr/>
          <p:nvPr/>
        </p:nvSpPr>
        <p:spPr>
          <a:xfrm>
            <a:off x="299027" y="3661412"/>
            <a:ext cx="6193016" cy="704087"/>
          </a:xfrm>
          <a:prstGeom prst="wedgeRoundRectCallout">
            <a:avLst>
              <a:gd name="adj1" fmla="val 21192"/>
              <a:gd name="adj2" fmla="val -61164"/>
              <a:gd name="adj3" fmla="val 16667"/>
            </a:avLst>
          </a:prstGeom>
          <a:solidFill>
            <a:schemeClr val="accent5"/>
          </a:solidFill>
          <a:ln w="12700" cap="flat" cmpd="sng" algn="ctr">
            <a:solidFill>
              <a:schemeClr val="tx1"/>
            </a:solidFill>
            <a:prstDash val="solid"/>
            <a:miter lim="800000"/>
          </a:ln>
          <a:effectLst/>
        </p:spPr>
        <p:txBody>
          <a:bodyPr rtlCol="0" anchor="ctr"/>
          <a:lstStyle/>
          <a:p>
            <a:pPr fontAlgn="base"/>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The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past participle </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and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present tense </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forms of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verbs like </a:t>
            </a:r>
            <a:r>
              <a:rPr lang="fr-FR"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choisir</a:t>
            </a:r>
            <a:r>
              <a:rPr lang="fr-FR"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sound</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identical</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a:t>
            </a:r>
            <a:r>
              <a:rPr lang="en-GB" sz="1200" dirty="0">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Listen out for an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auxiliary verb </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to know whether the verb is in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past </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or </a:t>
            </a:r>
            <a:r>
              <a:rPr lang="en-US" sz="16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present</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193DBFD8-BC7E-6945-AC42-D78FC306B721}"/>
              </a:ext>
              <a:ext uri="{C183D7F6-B498-43B3-948B-1728B52AA6E4}">
                <adec:decorative xmlns:adec="http://schemas.microsoft.com/office/drawing/2017/decorative" val="1"/>
              </a:ext>
            </a:extLst>
          </p:cNvPr>
          <p:cNvSpPr/>
          <p:nvPr/>
        </p:nvSpPr>
        <p:spPr>
          <a:xfrm>
            <a:off x="267000" y="4589383"/>
            <a:ext cx="4288647" cy="64205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26" name="Rectangle 25">
            <a:extLst>
              <a:ext uri="{FF2B5EF4-FFF2-40B4-BE49-F238E27FC236}">
                <a16:creationId xmlns:a16="http://schemas.microsoft.com/office/drawing/2014/main" id="{700098A1-3433-8C4D-BDB7-2920F7D25E35}"/>
              </a:ext>
            </a:extLst>
          </p:cNvPr>
          <p:cNvSpPr/>
          <p:nvPr/>
        </p:nvSpPr>
        <p:spPr>
          <a:xfrm>
            <a:off x="4835859" y="445560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7" name="Title 1">
            <a:extLst>
              <a:ext uri="{FF2B5EF4-FFF2-40B4-BE49-F238E27FC236}">
                <a16:creationId xmlns:a16="http://schemas.microsoft.com/office/drawing/2014/main" id="{C9F1BE76-B765-C54D-8CE6-474624CFA5F5}"/>
              </a:ext>
            </a:extLst>
          </p:cNvPr>
          <p:cNvSpPr>
            <a:spLocks noGrp="1"/>
          </p:cNvSpPr>
          <p:nvPr>
            <p:ph type="title"/>
          </p:nvPr>
        </p:nvSpPr>
        <p:spPr>
          <a:xfrm>
            <a:off x="191520" y="4734725"/>
            <a:ext cx="4351586" cy="444473"/>
          </a:xfrm>
        </p:spPr>
        <p:txBody>
          <a:bodyPr/>
          <a:lstStyle/>
          <a:p>
            <a:pPr eaLnBrk="1" hangingPunct="1"/>
            <a:r>
              <a:rPr lang="fr-FR" sz="2000" b="1" dirty="0">
                <a:solidFill>
                  <a:prstClr val="white"/>
                </a:solidFill>
                <a:latin typeface="Century Gothic" panose="020B0502020202020204" pitchFamily="34" charset="0"/>
              </a:rPr>
              <a:t>La France occupée et le Régime de Vichy</a:t>
            </a:r>
            <a:endParaRPr lang="en-GB" dirty="0">
              <a:effectLst/>
              <a:latin typeface="Century Gothic" panose="020B0502020202020204" pitchFamily="34" charset="0"/>
            </a:endParaRPr>
          </a:p>
        </p:txBody>
      </p:sp>
      <p:graphicFrame>
        <p:nvGraphicFramePr>
          <p:cNvPr id="30" name="Table 29">
            <a:extLst>
              <a:ext uri="{FF2B5EF4-FFF2-40B4-BE49-F238E27FC236}">
                <a16:creationId xmlns:a16="http://schemas.microsoft.com/office/drawing/2014/main" id="{3AD24973-5849-8048-85A5-D3527F7605A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316354947"/>
              </p:ext>
            </p:extLst>
          </p:nvPr>
        </p:nvGraphicFramePr>
        <p:xfrm>
          <a:off x="-8919" y="5300230"/>
          <a:ext cx="797537" cy="358054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3763689659"/>
                    </a:ext>
                  </a:extLst>
                </a:gridCol>
              </a:tblGrid>
              <a:tr h="358054">
                <a:tc>
                  <a:txBody>
                    <a:bodyPr/>
                    <a:lstStyle/>
                    <a:p>
                      <a:pPr algn="ctr"/>
                      <a:r>
                        <a:rPr lang="en-GB" sz="1600" i="1" dirty="0">
                          <a:latin typeface="Century Gothic" panose="020B0502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8821216"/>
                  </a:ext>
                </a:extLst>
              </a:tr>
              <a:tr h="358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4074369"/>
                  </a:ext>
                </a:extLst>
              </a:tr>
              <a:tr h="358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6547814"/>
                  </a:ext>
                </a:extLst>
              </a:tr>
              <a:tr h="358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1332953"/>
                  </a:ext>
                </a:extLst>
              </a:tr>
              <a:tr h="358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3379199"/>
                  </a:ext>
                </a:extLst>
              </a:tr>
              <a:tr h="358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1606768"/>
                  </a:ext>
                </a:extLst>
              </a:tr>
              <a:tr h="358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5482957"/>
                  </a:ext>
                </a:extLst>
              </a:tr>
              <a:tr h="358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5828882"/>
                  </a:ext>
                </a:extLst>
              </a:tr>
              <a:tr h="358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7028584"/>
                  </a:ext>
                </a:extLst>
              </a:tr>
              <a:tr h="358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612125"/>
                  </a:ext>
                </a:extLst>
              </a:tr>
            </a:tbl>
          </a:graphicData>
        </a:graphic>
      </p:graphicFrame>
      <p:graphicFrame>
        <p:nvGraphicFramePr>
          <p:cNvPr id="3" name="Table 2">
            <a:extLst>
              <a:ext uri="{FF2B5EF4-FFF2-40B4-BE49-F238E27FC236}">
                <a16:creationId xmlns:a16="http://schemas.microsoft.com/office/drawing/2014/main" id="{60DA5F2E-CF3B-E54D-81F0-3ED3CBE6E0EE}"/>
              </a:ext>
            </a:extLst>
          </p:cNvPr>
          <p:cNvGraphicFramePr>
            <a:graphicFrameLocks noGrp="1"/>
          </p:cNvGraphicFramePr>
          <p:nvPr>
            <p:extLst>
              <p:ext uri="{D42A27DB-BD31-4B8C-83A1-F6EECF244321}">
                <p14:modId xmlns:p14="http://schemas.microsoft.com/office/powerpoint/2010/main" val="574574370"/>
              </p:ext>
            </p:extLst>
          </p:nvPr>
        </p:nvGraphicFramePr>
        <p:xfrm>
          <a:off x="674614" y="5354423"/>
          <a:ext cx="3615626" cy="2024640"/>
        </p:xfrm>
        <a:graphic>
          <a:graphicData uri="http://schemas.openxmlformats.org/drawingml/2006/table">
            <a:tbl>
              <a:tblPr>
                <a:tableStyleId>{5940675A-B579-460E-94D1-54222C63F5DA}</a:tableStyleId>
              </a:tblPr>
              <a:tblGrid>
                <a:gridCol w="905475">
                  <a:extLst>
                    <a:ext uri="{9D8B030D-6E8A-4147-A177-3AD203B41FA5}">
                      <a16:colId xmlns:a16="http://schemas.microsoft.com/office/drawing/2014/main" val="1284348035"/>
                    </a:ext>
                  </a:extLst>
                </a:gridCol>
                <a:gridCol w="2710151">
                  <a:extLst>
                    <a:ext uri="{9D8B030D-6E8A-4147-A177-3AD203B41FA5}">
                      <a16:colId xmlns:a16="http://schemas.microsoft.com/office/drawing/2014/main" val="3285477089"/>
                    </a:ext>
                  </a:extLst>
                </a:gridCol>
              </a:tblGrid>
              <a:tr h="326907">
                <a:tc>
                  <a:txBody>
                    <a:bodyPr/>
                    <a:lstStyle/>
                    <a:p>
                      <a:pPr algn="l" fontAlgn="b"/>
                      <a:r>
                        <a:rPr lang="en-GB" sz="1600" b="0" i="0" u="none" strike="noStrike" dirty="0" err="1">
                          <a:solidFill>
                            <a:srgbClr val="000000"/>
                          </a:solidFill>
                          <a:effectLst/>
                          <a:latin typeface="Century Gothic" panose="020B0502020202020204" pitchFamily="34" charset="0"/>
                        </a:rPr>
                        <a:t>étabilir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establish, establishing</a:t>
                      </a:r>
                    </a:p>
                  </a:txBody>
                  <a:tcPr marL="72000" marR="0" marT="46800" marB="46800" anchor="b"/>
                </a:tc>
                <a:extLst>
                  <a:ext uri="{0D108BD9-81ED-4DB2-BD59-A6C34878D82A}">
                    <a16:rowId xmlns:a16="http://schemas.microsoft.com/office/drawing/2014/main" val="387417382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fournir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provide, providing</a:t>
                      </a:r>
                    </a:p>
                  </a:txBody>
                  <a:tcPr marL="72000" marR="0" marT="46800" marB="46800" anchor="b"/>
                </a:tc>
                <a:extLst>
                  <a:ext uri="{0D108BD9-81ED-4DB2-BD59-A6C34878D82A}">
                    <a16:rowId xmlns:a16="http://schemas.microsoft.com/office/drawing/2014/main" val="382219022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grandir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enlarge, enlarging</a:t>
                      </a:r>
                    </a:p>
                  </a:txBody>
                  <a:tcPr marL="72000" marR="0" marT="46800" marB="46800" anchor="b"/>
                </a:tc>
                <a:extLst>
                  <a:ext uri="{0D108BD9-81ED-4DB2-BD59-A6C34878D82A}">
                    <a16:rowId xmlns:a16="http://schemas.microsoft.com/office/drawing/2014/main" val="186917779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réussir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succeed, succeeding</a:t>
                      </a:r>
                    </a:p>
                  </a:txBody>
                  <a:tcPr marL="72000" marR="0" marT="46800" marB="46800" anchor="b"/>
                </a:tc>
                <a:extLst>
                  <a:ext uri="{0D108BD9-81ED-4DB2-BD59-A6C34878D82A}">
                    <a16:rowId xmlns:a16="http://schemas.microsoft.com/office/drawing/2014/main" val="3003731892"/>
                  </a:ext>
                </a:extLst>
              </a:tr>
              <a:tr h="243729">
                <a:tc>
                  <a:txBody>
                    <a:bodyPr/>
                    <a:lstStyle/>
                    <a:p>
                      <a:pPr algn="l" fontAlgn="b"/>
                      <a:r>
                        <a:rPr lang="en-GB" sz="1600" b="0" i="0" u="none" strike="noStrike" dirty="0" err="1">
                          <a:solidFill>
                            <a:srgbClr val="000000"/>
                          </a:solidFill>
                          <a:effectLst/>
                          <a:latin typeface="Century Gothic" panose="020B0502020202020204" pitchFamily="34" charset="0"/>
                        </a:rPr>
                        <a:t>sentir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feel, feeling</a:t>
                      </a:r>
                    </a:p>
                  </a:txBody>
                  <a:tcPr marL="72000" marR="0" marT="46800" marB="46800" anchor="b"/>
                </a:tc>
                <a:extLst>
                  <a:ext uri="{0D108BD9-81ED-4DB2-BD59-A6C34878D82A}">
                    <a16:rowId xmlns:a16="http://schemas.microsoft.com/office/drawing/2014/main" val="3898252659"/>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servir</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serve, serving</a:t>
                      </a:r>
                    </a:p>
                  </a:txBody>
                  <a:tcPr marL="72000" marR="0" marT="46800" marB="46800" anchor="b"/>
                </a:tc>
                <a:extLst>
                  <a:ext uri="{0D108BD9-81ED-4DB2-BD59-A6C34878D82A}">
                    <a16:rowId xmlns:a16="http://schemas.microsoft.com/office/drawing/2014/main" val="158003255"/>
                  </a:ext>
                </a:extLst>
              </a:tr>
            </a:tbl>
          </a:graphicData>
        </a:graphic>
      </p:graphicFrame>
      <p:graphicFrame>
        <p:nvGraphicFramePr>
          <p:cNvPr id="31" name="Table 30">
            <a:extLst>
              <a:ext uri="{FF2B5EF4-FFF2-40B4-BE49-F238E27FC236}">
                <a16:creationId xmlns:a16="http://schemas.microsoft.com/office/drawing/2014/main" id="{20A4E992-531E-9348-BB49-BFF2C4F5F5CF}"/>
              </a:ext>
            </a:extLst>
          </p:cNvPr>
          <p:cNvGraphicFramePr>
            <a:graphicFrameLocks noGrp="1"/>
          </p:cNvGraphicFramePr>
          <p:nvPr>
            <p:extLst>
              <p:ext uri="{D42A27DB-BD31-4B8C-83A1-F6EECF244321}">
                <p14:modId xmlns:p14="http://schemas.microsoft.com/office/powerpoint/2010/main" val="2124885011"/>
              </p:ext>
            </p:extLst>
          </p:nvPr>
        </p:nvGraphicFramePr>
        <p:xfrm>
          <a:off x="674614" y="7474147"/>
          <a:ext cx="3615626" cy="1349760"/>
        </p:xfrm>
        <a:graphic>
          <a:graphicData uri="http://schemas.openxmlformats.org/drawingml/2006/table">
            <a:tbl>
              <a:tblPr>
                <a:tableStyleId>{5940675A-B579-460E-94D1-54222C63F5DA}</a:tableStyleId>
              </a:tblPr>
              <a:tblGrid>
                <a:gridCol w="2261997">
                  <a:extLst>
                    <a:ext uri="{9D8B030D-6E8A-4147-A177-3AD203B41FA5}">
                      <a16:colId xmlns:a16="http://schemas.microsoft.com/office/drawing/2014/main" val="2576834893"/>
                    </a:ext>
                  </a:extLst>
                </a:gridCol>
                <a:gridCol w="1353629">
                  <a:extLst>
                    <a:ext uri="{9D8B030D-6E8A-4147-A177-3AD203B41FA5}">
                      <a16:colId xmlns:a16="http://schemas.microsoft.com/office/drawing/2014/main" val="3222018720"/>
                    </a:ext>
                  </a:extLst>
                </a:gridCol>
              </a:tblGrid>
              <a:tr h="182809">
                <a:tc>
                  <a:txBody>
                    <a:bodyPr/>
                    <a:lstStyle/>
                    <a:p>
                      <a:pPr algn="l" fontAlgn="b"/>
                      <a:r>
                        <a:rPr lang="en-GB" sz="1600" b="0" i="0" u="none" strike="noStrike" dirty="0" err="1">
                          <a:solidFill>
                            <a:srgbClr val="000000"/>
                          </a:solidFill>
                          <a:effectLst/>
                          <a:latin typeface="Century Gothic" panose="020B0502020202020204" pitchFamily="34" charset="0"/>
                        </a:rPr>
                        <a:t>l’armée</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army</a:t>
                      </a:r>
                    </a:p>
                  </a:txBody>
                  <a:tcPr marL="72000" marR="0" marT="46800" marB="46800" anchor="b"/>
                </a:tc>
                <a:extLst>
                  <a:ext uri="{0D108BD9-81ED-4DB2-BD59-A6C34878D82A}">
                    <a16:rowId xmlns:a16="http://schemas.microsoft.com/office/drawing/2014/main" val="300812967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début</a:t>
                      </a: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beginning</a:t>
                      </a:r>
                    </a:p>
                  </a:txBody>
                  <a:tcPr marL="72000" marR="0" marT="46800" marB="46800" anchor="b"/>
                </a:tc>
                <a:extLst>
                  <a:ext uri="{0D108BD9-81ED-4DB2-BD59-A6C34878D82A}">
                    <a16:rowId xmlns:a16="http://schemas.microsoft.com/office/drawing/2014/main" val="428210005"/>
                  </a:ext>
                </a:extLst>
              </a:tr>
              <a:tr h="182809">
                <a:tc>
                  <a:txBody>
                    <a:bodyPr/>
                    <a:lstStyle/>
                    <a:p>
                      <a:pPr algn="l" fontAlgn="b"/>
                      <a:r>
                        <a:rPr lang="en-GB" sz="1600" b="0" i="0" dirty="0" err="1">
                          <a:solidFill>
                            <a:srgbClr val="222222"/>
                          </a:solidFill>
                          <a:effectLst/>
                          <a:latin typeface="Century Gothic" panose="020B0502020202020204" pitchFamily="34" charset="0"/>
                        </a:rPr>
                        <a:t>l'État</a:t>
                      </a:r>
                      <a:r>
                        <a:rPr lang="en-GB" sz="1600" b="0" i="0" dirty="0">
                          <a:solidFill>
                            <a:srgbClr val="222222"/>
                          </a:solidFill>
                          <a:effectLst/>
                          <a:latin typeface="Century Gothic" panose="020B0502020202020204" pitchFamily="34" charset="0"/>
                        </a:rPr>
                        <a:t> (m)/</a:t>
                      </a:r>
                      <a:r>
                        <a:rPr lang="en-GB" sz="1600" b="0" i="0" dirty="0" err="1">
                          <a:solidFill>
                            <a:srgbClr val="222222"/>
                          </a:solidFill>
                          <a:effectLst/>
                          <a:latin typeface="Century Gothic" panose="020B0502020202020204" pitchFamily="34" charset="0"/>
                        </a:rPr>
                        <a:t>l'état</a:t>
                      </a:r>
                      <a:r>
                        <a:rPr lang="en-GB" sz="1600" b="0" i="0" dirty="0">
                          <a:solidFill>
                            <a:srgbClr val="222222"/>
                          </a:solidFill>
                          <a:effectLst/>
                          <a:latin typeface="Century Gothic" panose="020B0502020202020204" pitchFamily="34" charset="0"/>
                        </a:rPr>
                        <a:t> (m) </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dirty="0">
                          <a:solidFill>
                            <a:srgbClr val="222222"/>
                          </a:solidFill>
                          <a:effectLst/>
                          <a:latin typeface="Century Gothic" panose="020B0502020202020204" pitchFamily="34" charset="0"/>
                        </a:rPr>
                        <a:t>state</a:t>
                      </a:r>
                      <a:endParaRPr lang="en-GB" sz="1600" b="0" i="0" u="none" strike="noStrike" dirty="0">
                        <a:solidFill>
                          <a:srgbClr val="000000"/>
                        </a:solidFill>
                        <a:effectLst/>
                        <a:latin typeface="Century Gothic" panose="020B0502020202020204" pitchFamily="34" charset="0"/>
                      </a:endParaRPr>
                    </a:p>
                  </a:txBody>
                  <a:tcPr marL="72000" marR="0" marT="46800" marB="46800" anchor="b"/>
                </a:tc>
                <a:extLst>
                  <a:ext uri="{0D108BD9-81ED-4DB2-BD59-A6C34878D82A}">
                    <a16:rowId xmlns:a16="http://schemas.microsoft.com/office/drawing/2014/main" val="4091572625"/>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gouvernement</a:t>
                      </a:r>
                      <a:endParaRPr lang="en-GB" sz="1600" b="0" i="0" u="none" strike="noStrike" dirty="0">
                        <a:solidFill>
                          <a:srgbClr val="000000"/>
                        </a:solidFill>
                        <a:effectLst/>
                        <a:latin typeface="Century Gothic" panose="020B0502020202020204" pitchFamily="34" charset="0"/>
                      </a:endParaRPr>
                    </a:p>
                  </a:txBody>
                  <a:tcPr marL="72000" marR="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government</a:t>
                      </a:r>
                    </a:p>
                  </a:txBody>
                  <a:tcPr marL="72000" marR="0" marT="46800" marB="46800" anchor="b"/>
                </a:tc>
                <a:extLst>
                  <a:ext uri="{0D108BD9-81ED-4DB2-BD59-A6C34878D82A}">
                    <a16:rowId xmlns:a16="http://schemas.microsoft.com/office/drawing/2014/main" val="1061227613"/>
                  </a:ext>
                </a:extLst>
              </a:tr>
            </a:tbl>
          </a:graphicData>
        </a:graphic>
      </p:graphicFrame>
      <p:graphicFrame>
        <p:nvGraphicFramePr>
          <p:cNvPr id="2" name="Table 1">
            <a:extLst>
              <a:ext uri="{FF2B5EF4-FFF2-40B4-BE49-F238E27FC236}">
                <a16:creationId xmlns:a16="http://schemas.microsoft.com/office/drawing/2014/main" id="{6FDA9837-30B5-1B48-A5D7-970F7BF51623}"/>
              </a:ext>
            </a:extLst>
          </p:cNvPr>
          <p:cNvGraphicFramePr>
            <a:graphicFrameLocks noGrp="1"/>
          </p:cNvGraphicFramePr>
          <p:nvPr>
            <p:extLst>
              <p:ext uri="{D42A27DB-BD31-4B8C-83A1-F6EECF244321}">
                <p14:modId xmlns:p14="http://schemas.microsoft.com/office/powerpoint/2010/main" val="4121611572"/>
              </p:ext>
            </p:extLst>
          </p:nvPr>
        </p:nvGraphicFramePr>
        <p:xfrm>
          <a:off x="4884205" y="5925724"/>
          <a:ext cx="1849513" cy="2024640"/>
        </p:xfrm>
        <a:graphic>
          <a:graphicData uri="http://schemas.openxmlformats.org/drawingml/2006/table">
            <a:tbl>
              <a:tblPr>
                <a:tableStyleId>{5940675A-B579-460E-94D1-54222C63F5DA}</a:tableStyleId>
              </a:tblPr>
              <a:tblGrid>
                <a:gridCol w="1030968">
                  <a:extLst>
                    <a:ext uri="{9D8B030D-6E8A-4147-A177-3AD203B41FA5}">
                      <a16:colId xmlns:a16="http://schemas.microsoft.com/office/drawing/2014/main" val="39448614"/>
                    </a:ext>
                  </a:extLst>
                </a:gridCol>
                <a:gridCol w="818545">
                  <a:extLst>
                    <a:ext uri="{9D8B030D-6E8A-4147-A177-3AD203B41FA5}">
                      <a16:colId xmlns:a16="http://schemas.microsoft.com/office/drawing/2014/main" val="1262616946"/>
                    </a:ext>
                  </a:extLst>
                </a:gridCol>
              </a:tblGrid>
              <a:tr h="0">
                <a:tc>
                  <a:txBody>
                    <a:bodyPr/>
                    <a:lstStyle/>
                    <a:p>
                      <a:pPr algn="l" fontAlgn="b"/>
                      <a:r>
                        <a:rPr lang="en-GB" sz="1600" b="0" i="0" u="none" strike="noStrike" dirty="0" err="1">
                          <a:solidFill>
                            <a:srgbClr val="000000"/>
                          </a:solidFill>
                          <a:effectLst/>
                          <a:latin typeface="Century Gothic" panose="020B0502020202020204" pitchFamily="34" charset="0"/>
                        </a:rPr>
                        <a:t>l’ouest</a:t>
                      </a:r>
                      <a:endParaRPr lang="en-GB" sz="1600" b="0" i="0" u="none" strike="noStrike" dirty="0">
                        <a:solidFill>
                          <a:srgbClr val="000000"/>
                        </a:solidFill>
                        <a:effectLst/>
                        <a:latin typeface="Century Gothic" panose="020B0502020202020204" pitchFamily="34" charset="0"/>
                      </a:endParaRPr>
                    </a:p>
                  </a:txBody>
                  <a:tcPr marL="72000" marR="0" marT="46800" marB="46800" anchor="b">
                    <a:solidFill>
                      <a:schemeClr val="bg1"/>
                    </a:solidFill>
                  </a:tcPr>
                </a:tc>
                <a:tc>
                  <a:txBody>
                    <a:bodyPr/>
                    <a:lstStyle/>
                    <a:p>
                      <a:pPr algn="l" fontAlgn="b"/>
                      <a:r>
                        <a:rPr lang="en-GB" sz="1600" b="0" i="0" u="none" strike="noStrike" dirty="0">
                          <a:solidFill>
                            <a:srgbClr val="000000"/>
                          </a:solidFill>
                          <a:effectLst/>
                          <a:latin typeface="Century Gothic" panose="020B0502020202020204" pitchFamily="34" charset="0"/>
                        </a:rPr>
                        <a:t>west</a:t>
                      </a:r>
                    </a:p>
                  </a:txBody>
                  <a:tcPr marL="72000" marR="0" marT="46800" marB="46800" anchor="b">
                    <a:solidFill>
                      <a:schemeClr val="bg1"/>
                    </a:solidFill>
                  </a:tcPr>
                </a:tc>
                <a:extLst>
                  <a:ext uri="{0D108BD9-81ED-4DB2-BD59-A6C34878D82A}">
                    <a16:rowId xmlns:a16="http://schemas.microsoft.com/office/drawing/2014/main" val="647730523"/>
                  </a:ext>
                </a:extLst>
              </a:tr>
              <a:tr h="302418">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sud</a:t>
                      </a:r>
                      <a:endParaRPr lang="en-GB" sz="1600" b="0" i="0" u="none" strike="noStrike" dirty="0">
                        <a:solidFill>
                          <a:srgbClr val="000000"/>
                        </a:solidFill>
                        <a:effectLst/>
                        <a:latin typeface="Century Gothic" panose="020B0502020202020204" pitchFamily="34" charset="0"/>
                      </a:endParaRPr>
                    </a:p>
                  </a:txBody>
                  <a:tcPr marL="72000" marR="0" marT="46800" marB="46800" anchor="b">
                    <a:solidFill>
                      <a:schemeClr val="bg1"/>
                    </a:solidFill>
                  </a:tcPr>
                </a:tc>
                <a:tc>
                  <a:txBody>
                    <a:bodyPr/>
                    <a:lstStyle/>
                    <a:p>
                      <a:pPr algn="l" fontAlgn="b"/>
                      <a:r>
                        <a:rPr lang="en-GB" sz="1600" b="0" i="0" u="none" strike="noStrike" dirty="0">
                          <a:solidFill>
                            <a:srgbClr val="000000"/>
                          </a:solidFill>
                          <a:effectLst/>
                          <a:latin typeface="Century Gothic" panose="020B0502020202020204" pitchFamily="34" charset="0"/>
                        </a:rPr>
                        <a:t>south</a:t>
                      </a:r>
                    </a:p>
                  </a:txBody>
                  <a:tcPr marL="72000" marR="0" marT="46800" marB="46800" anchor="b">
                    <a:solidFill>
                      <a:schemeClr val="bg1"/>
                    </a:solidFill>
                  </a:tcPr>
                </a:tc>
                <a:extLst>
                  <a:ext uri="{0D108BD9-81ED-4DB2-BD59-A6C34878D82A}">
                    <a16:rowId xmlns:a16="http://schemas.microsoft.com/office/drawing/2014/main" val="3857865032"/>
                  </a:ext>
                </a:extLst>
              </a:tr>
              <a:tr h="302418">
                <a:tc>
                  <a:txBody>
                    <a:bodyPr/>
                    <a:lstStyle/>
                    <a:p>
                      <a:pPr algn="l" fontAlgn="b"/>
                      <a:r>
                        <a:rPr lang="en-GB" sz="1600" b="0" i="0" u="none" strike="noStrike" dirty="0" err="1">
                          <a:solidFill>
                            <a:srgbClr val="000000"/>
                          </a:solidFill>
                          <a:effectLst/>
                          <a:latin typeface="Century Gothic" panose="020B0502020202020204" pitchFamily="34" charset="0"/>
                        </a:rPr>
                        <a:t>l’est</a:t>
                      </a:r>
                      <a:endParaRPr lang="en-GB" sz="1600" b="0" i="0" u="none" strike="noStrike" dirty="0">
                        <a:solidFill>
                          <a:srgbClr val="000000"/>
                        </a:solidFill>
                        <a:effectLst/>
                        <a:latin typeface="Century Gothic" panose="020B0502020202020204" pitchFamily="34" charset="0"/>
                      </a:endParaRPr>
                    </a:p>
                  </a:txBody>
                  <a:tcPr marL="72000" marR="0" marT="46800" marB="46800" anchor="b">
                    <a:solidFill>
                      <a:schemeClr val="bg1"/>
                    </a:solidFill>
                  </a:tcPr>
                </a:tc>
                <a:tc>
                  <a:txBody>
                    <a:bodyPr/>
                    <a:lstStyle/>
                    <a:p>
                      <a:pPr algn="l" fontAlgn="b"/>
                      <a:r>
                        <a:rPr lang="en-GB" sz="1600" b="0" i="0" u="none" strike="noStrike" dirty="0">
                          <a:solidFill>
                            <a:srgbClr val="000000"/>
                          </a:solidFill>
                          <a:effectLst/>
                          <a:latin typeface="Century Gothic" panose="020B0502020202020204" pitchFamily="34" charset="0"/>
                        </a:rPr>
                        <a:t>east</a:t>
                      </a:r>
                    </a:p>
                  </a:txBody>
                  <a:tcPr marL="72000" marR="0" marT="46800" marB="46800" anchor="b">
                    <a:solidFill>
                      <a:schemeClr val="bg1"/>
                    </a:solidFill>
                  </a:tcPr>
                </a:tc>
                <a:extLst>
                  <a:ext uri="{0D108BD9-81ED-4DB2-BD59-A6C34878D82A}">
                    <a16:rowId xmlns:a16="http://schemas.microsoft.com/office/drawing/2014/main" val="1759129083"/>
                  </a:ext>
                </a:extLst>
              </a:tr>
              <a:tr h="302418">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nord</a:t>
                      </a:r>
                      <a:endParaRPr lang="en-GB" sz="1600" b="0" i="0" u="none" strike="noStrike" dirty="0">
                        <a:solidFill>
                          <a:srgbClr val="000000"/>
                        </a:solidFill>
                        <a:effectLst/>
                        <a:latin typeface="Century Gothic" panose="020B0502020202020204" pitchFamily="34" charset="0"/>
                      </a:endParaRPr>
                    </a:p>
                  </a:txBody>
                  <a:tcPr marL="72000" marR="0" marT="46800" marB="46800" anchor="b">
                    <a:solidFill>
                      <a:schemeClr val="bg1"/>
                    </a:solidFill>
                  </a:tcPr>
                </a:tc>
                <a:tc>
                  <a:txBody>
                    <a:bodyPr/>
                    <a:lstStyle/>
                    <a:p>
                      <a:pPr algn="l" fontAlgn="b"/>
                      <a:r>
                        <a:rPr lang="en-GB" sz="1600" b="0" i="0" u="none" strike="noStrike" dirty="0">
                          <a:solidFill>
                            <a:srgbClr val="000000"/>
                          </a:solidFill>
                          <a:effectLst/>
                          <a:latin typeface="Century Gothic" panose="020B0502020202020204" pitchFamily="34" charset="0"/>
                        </a:rPr>
                        <a:t>north</a:t>
                      </a:r>
                    </a:p>
                  </a:txBody>
                  <a:tcPr marL="72000" marR="0" marT="46800" marB="46800" anchor="b">
                    <a:solidFill>
                      <a:schemeClr val="bg1"/>
                    </a:solidFill>
                  </a:tcPr>
                </a:tc>
                <a:extLst>
                  <a:ext uri="{0D108BD9-81ED-4DB2-BD59-A6C34878D82A}">
                    <a16:rowId xmlns:a16="http://schemas.microsoft.com/office/drawing/2014/main" val="1680527625"/>
                  </a:ext>
                </a:extLst>
              </a:tr>
              <a:tr h="302418">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soldat</a:t>
                      </a:r>
                      <a:endParaRPr lang="en-GB" sz="1600" b="0" i="0" u="none" strike="noStrike" dirty="0">
                        <a:solidFill>
                          <a:srgbClr val="000000"/>
                        </a:solidFill>
                        <a:effectLst/>
                        <a:latin typeface="Century Gothic" panose="020B0502020202020204" pitchFamily="34" charset="0"/>
                      </a:endParaRPr>
                    </a:p>
                  </a:txBody>
                  <a:tcPr marL="72000" marR="0" marT="46800" marB="46800" anchor="b">
                    <a:solidFill>
                      <a:schemeClr val="bg1"/>
                    </a:solidFill>
                  </a:tcPr>
                </a:tc>
                <a:tc>
                  <a:txBody>
                    <a:bodyPr/>
                    <a:lstStyle/>
                    <a:p>
                      <a:pPr algn="l" fontAlgn="b"/>
                      <a:r>
                        <a:rPr lang="en-GB" sz="1600" b="0" i="0" u="none" strike="noStrike" dirty="0">
                          <a:solidFill>
                            <a:srgbClr val="000000"/>
                          </a:solidFill>
                          <a:effectLst/>
                          <a:latin typeface="Century Gothic" panose="020B0502020202020204" pitchFamily="34" charset="0"/>
                        </a:rPr>
                        <a:t>soldier</a:t>
                      </a:r>
                    </a:p>
                  </a:txBody>
                  <a:tcPr marL="72000" marR="0" marT="46800" marB="46800" anchor="b">
                    <a:solidFill>
                      <a:schemeClr val="bg1"/>
                    </a:solidFill>
                  </a:tcPr>
                </a:tc>
                <a:extLst>
                  <a:ext uri="{0D108BD9-81ED-4DB2-BD59-A6C34878D82A}">
                    <a16:rowId xmlns:a16="http://schemas.microsoft.com/office/drawing/2014/main" val="490562965"/>
                  </a:ext>
                </a:extLst>
              </a:tr>
              <a:tr h="302418">
                <a:tc>
                  <a:txBody>
                    <a:bodyPr/>
                    <a:lstStyle/>
                    <a:p>
                      <a:pPr algn="l" fontAlgn="b"/>
                      <a:r>
                        <a:rPr lang="en-GB" sz="1600" b="0" i="0" u="none" strike="noStrike" dirty="0">
                          <a:solidFill>
                            <a:srgbClr val="000000"/>
                          </a:solidFill>
                          <a:effectLst/>
                          <a:latin typeface="Century Gothic" panose="020B0502020202020204" pitchFamily="34" charset="0"/>
                        </a:rPr>
                        <a:t>la fin</a:t>
                      </a:r>
                    </a:p>
                  </a:txBody>
                  <a:tcPr marL="72000" marR="0" marT="46800" marB="46800" anchor="b">
                    <a:solidFill>
                      <a:schemeClr val="bg1"/>
                    </a:solidFill>
                  </a:tcPr>
                </a:tc>
                <a:tc>
                  <a:txBody>
                    <a:bodyPr/>
                    <a:lstStyle/>
                    <a:p>
                      <a:pPr algn="l" fontAlgn="b"/>
                      <a:r>
                        <a:rPr lang="en-GB" sz="1600" b="0" i="0" u="none" strike="noStrike" dirty="0">
                          <a:solidFill>
                            <a:srgbClr val="000000"/>
                          </a:solidFill>
                          <a:effectLst/>
                          <a:latin typeface="Century Gothic" panose="020B0502020202020204" pitchFamily="34" charset="0"/>
                        </a:rPr>
                        <a:t>end</a:t>
                      </a:r>
                    </a:p>
                  </a:txBody>
                  <a:tcPr marL="72000" marR="0" marT="46800" marB="46800" anchor="b">
                    <a:solidFill>
                      <a:schemeClr val="bg1"/>
                    </a:solidFill>
                  </a:tcPr>
                </a:tc>
                <a:extLst>
                  <a:ext uri="{0D108BD9-81ED-4DB2-BD59-A6C34878D82A}">
                    <a16:rowId xmlns:a16="http://schemas.microsoft.com/office/drawing/2014/main" val="2540126826"/>
                  </a:ext>
                </a:extLst>
              </a:tr>
            </a:tbl>
          </a:graphicData>
        </a:graphic>
      </p:graphicFrame>
      <p:graphicFrame>
        <p:nvGraphicFramePr>
          <p:cNvPr id="39" name="Table 38">
            <a:extLst>
              <a:ext uri="{FF2B5EF4-FFF2-40B4-BE49-F238E27FC236}">
                <a16:creationId xmlns:a16="http://schemas.microsoft.com/office/drawing/2014/main" id="{F700C0FD-2C98-614A-861E-E39FA29D848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166154464"/>
              </p:ext>
            </p:extLst>
          </p:nvPr>
        </p:nvGraphicFramePr>
        <p:xfrm>
          <a:off x="4143671" y="5925724"/>
          <a:ext cx="797537" cy="2106006"/>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3763689659"/>
                    </a:ext>
                  </a:extLst>
                </a:gridCol>
              </a:tblGrid>
              <a:tr h="3510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3379199"/>
                  </a:ext>
                </a:extLst>
              </a:tr>
              <a:tr h="3510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1606768"/>
                  </a:ext>
                </a:extLst>
              </a:tr>
              <a:tr h="3510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5482957"/>
                  </a:ext>
                </a:extLst>
              </a:tr>
              <a:tr h="3510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5828882"/>
                  </a:ext>
                </a:extLst>
              </a:tr>
              <a:tr h="3510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7028584"/>
                  </a:ext>
                </a:extLst>
              </a:tr>
              <a:tr h="3510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612125"/>
                  </a:ext>
                </a:extLst>
              </a:tr>
            </a:tbl>
          </a:graphicData>
        </a:graphic>
      </p:graphicFrame>
      <p:sp>
        <p:nvSpPr>
          <p:cNvPr id="32" name="Rounded Rectangle 25">
            <a:extLst>
              <a:ext uri="{FF2B5EF4-FFF2-40B4-BE49-F238E27FC236}">
                <a16:creationId xmlns:a16="http://schemas.microsoft.com/office/drawing/2014/main" id="{86BBFEE5-0964-C641-86C6-2963162A7A0F}"/>
              </a:ext>
            </a:extLst>
          </p:cNvPr>
          <p:cNvSpPr/>
          <p:nvPr/>
        </p:nvSpPr>
        <p:spPr>
          <a:xfrm>
            <a:off x="4470854" y="8079072"/>
            <a:ext cx="1689901"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9.2.1.6 &amp; 9.2.1.4</a:t>
            </a:r>
          </a:p>
        </p:txBody>
      </p:sp>
      <p:pic>
        <p:nvPicPr>
          <p:cNvPr id="5" name="Picture 4" descr="Qr code&#10;&#10;Description automatically generated">
            <a:extLst>
              <a:ext uri="{FF2B5EF4-FFF2-40B4-BE49-F238E27FC236}">
                <a16:creationId xmlns:a16="http://schemas.microsoft.com/office/drawing/2014/main" id="{D96AF2BA-AB44-4F4B-8F6B-ABA36E74F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797" y="4943755"/>
            <a:ext cx="958298" cy="958298"/>
          </a:xfrm>
          <a:prstGeom prst="rect">
            <a:avLst/>
          </a:prstGeom>
        </p:spPr>
      </p:pic>
      <p:sp>
        <p:nvSpPr>
          <p:cNvPr id="19" name="Slide Number Placeholder 1">
            <a:extLst>
              <a:ext uri="{FF2B5EF4-FFF2-40B4-BE49-F238E27FC236}">
                <a16:creationId xmlns:a16="http://schemas.microsoft.com/office/drawing/2014/main" id="{2CD5D694-D579-4E9B-B46C-BD0070876D6E}"/>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79</a:t>
            </a:r>
          </a:p>
        </p:txBody>
      </p:sp>
    </p:spTree>
    <p:extLst>
      <p:ext uri="{BB962C8B-B14F-4D97-AF65-F5344CB8AC3E}">
        <p14:creationId xmlns:p14="http://schemas.microsoft.com/office/powerpoint/2010/main" val="3760778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DC55DA-73BD-6B2E-9B7A-EE37AE3F34D8}"/>
              </a:ext>
            </a:extLst>
          </p:cNvPr>
          <p:cNvSpPr txBox="1">
            <a:spLocks noGrp="1"/>
          </p:cNvSpPr>
          <p:nvPr>
            <p:ph type="title" idx="4294967295"/>
          </p:nvPr>
        </p:nvSpPr>
        <p:spPr>
          <a:xfrm>
            <a:off x="173313" y="142855"/>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T3.2 </a:t>
            </a:r>
            <a:r>
              <a:rPr kumimoji="0" lang="fr-FR"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 3</a:t>
            </a:r>
            <a:endParaRPr kumimoji="0" lang="en-US" sz="2000" b="0" i="0" u="none" strike="noStrike" kern="0" cap="none" spc="0" normalizeH="0" baseline="0" noProof="0" dirty="0">
              <a:ln>
                <a:noFill/>
              </a:ln>
              <a:solidFill>
                <a:schemeClr val="bg1"/>
              </a:solidFill>
              <a:effectLst/>
              <a:uLnTx/>
              <a:uFillTx/>
              <a:latin typeface="+mj-lt"/>
              <a:ea typeface="+mj-ea"/>
              <a:cs typeface="+mj-cs"/>
            </a:endParaRPr>
          </a:p>
        </p:txBody>
      </p:sp>
      <p:sp>
        <p:nvSpPr>
          <p:cNvPr id="5" name="Rectangle 4">
            <a:extLst>
              <a:ext uri="{FF2B5EF4-FFF2-40B4-BE49-F238E27FC236}">
                <a16:creationId xmlns:a16="http://schemas.microsoft.com/office/drawing/2014/main" id="{78B1D68C-4F31-49D3-2290-0785CC8EC649}"/>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a:solidFill>
                  <a:srgbClr val="000000"/>
                </a:solidFill>
                <a:latin typeface="Century Gothic" panose="020B0502020202020204" pitchFamily="34" charset="0"/>
              </a:rPr>
              <a:t>Grammaire</a:t>
            </a:r>
          </a:p>
        </p:txBody>
      </p:sp>
      <p:sp>
        <p:nvSpPr>
          <p:cNvPr id="6" name="Rectangle 5">
            <a:extLst>
              <a:ext uri="{FF2B5EF4-FFF2-40B4-BE49-F238E27FC236}">
                <a16:creationId xmlns:a16="http://schemas.microsoft.com/office/drawing/2014/main" id="{CAB4B3BE-3458-5701-B31E-2F56DE1E03AE}"/>
              </a:ext>
              <a:ext uri="{C183D7F6-B498-43B3-948B-1728B52AA6E4}">
                <adec:decorative xmlns:adec="http://schemas.microsoft.com/office/drawing/2017/decorative" val="1"/>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T3.2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Semaine</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3</a:t>
            </a:r>
          </a:p>
        </p:txBody>
      </p:sp>
      <p:sp>
        <p:nvSpPr>
          <p:cNvPr id="8" name="Rectangle 7">
            <a:extLst>
              <a:ext uri="{FF2B5EF4-FFF2-40B4-BE49-F238E27FC236}">
                <a16:creationId xmlns:a16="http://schemas.microsoft.com/office/drawing/2014/main" id="{28E7FF72-DE8A-B3DE-6094-F621761195DF}"/>
              </a:ext>
            </a:extLst>
          </p:cNvPr>
          <p:cNvSpPr/>
          <p:nvPr/>
        </p:nvSpPr>
        <p:spPr>
          <a:xfrm>
            <a:off x="172381" y="639075"/>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Direct object pronouns ‘me’ and ‘</a:t>
            </a:r>
            <a:r>
              <a:rPr lang="en-US" b="1" kern="0" dirty="0" err="1">
                <a:latin typeface="Century Gothic" panose="020B0502020202020204" pitchFamily="34" charset="0"/>
                <a:cs typeface="Calibri" panose="020F0502020204030204" pitchFamily="34" charset="0"/>
              </a:rPr>
              <a:t>te</a:t>
            </a:r>
            <a:r>
              <a:rPr lang="en-US" b="1" kern="0" dirty="0">
                <a:latin typeface="Century Gothic" panose="020B0502020202020204" pitchFamily="34" charset="0"/>
                <a:cs typeface="Calibri" panose="020F0502020204030204" pitchFamily="34" charset="0"/>
              </a:rPr>
              <a:t>’</a:t>
            </a:r>
            <a:endParaRPr lang="en-US" b="1" i="1" kern="0" dirty="0">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341AC2E-E323-9569-79F2-633EE22F5AE8}"/>
              </a:ext>
            </a:extLst>
          </p:cNvPr>
          <p:cNvSpPr txBox="1"/>
          <p:nvPr/>
        </p:nvSpPr>
        <p:spPr>
          <a:xfrm>
            <a:off x="166066" y="949310"/>
            <a:ext cx="6811204" cy="584775"/>
          </a:xfrm>
          <a:prstGeom prst="rect">
            <a:avLst/>
          </a:prstGeom>
          <a:noFill/>
        </p:spPr>
        <p:txBody>
          <a:bodyPr wrap="square">
            <a:spAutoFit/>
          </a:bodyPr>
          <a:lstStyle/>
          <a:p>
            <a:pPr algn="l"/>
            <a:r>
              <a:rPr lang="fr-FR" sz="1600" dirty="0" err="1">
                <a:solidFill>
                  <a:schemeClr val="tx2"/>
                </a:solidFill>
                <a:latin typeface="Century Gothic" panose="020B0502020202020204" pitchFamily="34" charset="0"/>
              </a:rPr>
              <a:t>Remember</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when</a:t>
            </a:r>
            <a:r>
              <a:rPr lang="fr-FR" sz="1600" dirty="0">
                <a:solidFill>
                  <a:schemeClr val="tx2"/>
                </a:solidFill>
                <a:latin typeface="Century Gothic" panose="020B0502020202020204" pitchFamily="34" charset="0"/>
              </a:rPr>
              <a:t> ‘me’ or ‘</a:t>
            </a:r>
            <a:r>
              <a:rPr lang="fr-FR" sz="1600" dirty="0" err="1">
                <a:solidFill>
                  <a:schemeClr val="tx2"/>
                </a:solidFill>
                <a:latin typeface="Century Gothic" panose="020B0502020202020204" pitchFamily="34" charset="0"/>
              </a:rPr>
              <a:t>you</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is</a:t>
            </a:r>
            <a:r>
              <a:rPr lang="fr-FR" sz="1600" dirty="0">
                <a:solidFill>
                  <a:schemeClr val="tx2"/>
                </a:solidFill>
                <a:latin typeface="Century Gothic" panose="020B0502020202020204" pitchFamily="34" charset="0"/>
              </a:rPr>
              <a:t> the direct </a:t>
            </a:r>
            <a:r>
              <a:rPr lang="fr-FR" sz="1600" dirty="0" err="1">
                <a:solidFill>
                  <a:schemeClr val="tx2"/>
                </a:solidFill>
                <a:latin typeface="Century Gothic" panose="020B0502020202020204" pitchFamily="34" charset="0"/>
              </a:rPr>
              <a:t>object</a:t>
            </a:r>
            <a:r>
              <a:rPr lang="fr-FR" sz="1600" dirty="0">
                <a:solidFill>
                  <a:schemeClr val="tx2"/>
                </a:solidFill>
                <a:latin typeface="Century Gothic" panose="020B0502020202020204" pitchFamily="34" charset="0"/>
              </a:rPr>
              <a:t> of a </a:t>
            </a:r>
            <a:r>
              <a:rPr lang="fr-FR" sz="1600" dirty="0" err="1">
                <a:solidFill>
                  <a:schemeClr val="tx2"/>
                </a:solidFill>
                <a:latin typeface="Century Gothic" panose="020B0502020202020204" pitchFamily="34" charset="0"/>
              </a:rPr>
              <a:t>verb</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we</a:t>
            </a:r>
            <a:r>
              <a:rPr lang="fr-FR" sz="1600" dirty="0">
                <a:solidFill>
                  <a:schemeClr val="tx2"/>
                </a:solidFill>
                <a:latin typeface="Century Gothic" panose="020B0502020202020204" pitchFamily="34" charset="0"/>
              </a:rPr>
              <a:t> use the direct </a:t>
            </a:r>
            <a:r>
              <a:rPr lang="fr-FR" sz="1600" dirty="0" err="1">
                <a:solidFill>
                  <a:schemeClr val="tx2"/>
                </a:solidFill>
                <a:latin typeface="Century Gothic" panose="020B0502020202020204" pitchFamily="34" charset="0"/>
              </a:rPr>
              <a:t>object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pronouns</a:t>
            </a:r>
            <a:r>
              <a:rPr lang="fr-FR" sz="1600" dirty="0">
                <a:solidFill>
                  <a:schemeClr val="tx2"/>
                </a:solidFill>
                <a:latin typeface="Century Gothic" panose="020B0502020202020204" pitchFamily="34" charset="0"/>
              </a:rPr>
              <a:t> </a:t>
            </a:r>
            <a:r>
              <a:rPr lang="fr-FR" sz="1600" b="1" dirty="0">
                <a:solidFill>
                  <a:schemeClr val="tx2"/>
                </a:solidFill>
                <a:latin typeface="Century Gothic" panose="020B0502020202020204" pitchFamily="34" charset="0"/>
              </a:rPr>
              <a:t>me</a:t>
            </a:r>
            <a:r>
              <a:rPr lang="fr-FR" sz="1600" dirty="0">
                <a:solidFill>
                  <a:schemeClr val="tx2"/>
                </a:solidFill>
                <a:latin typeface="Century Gothic" panose="020B0502020202020204" pitchFamily="34" charset="0"/>
              </a:rPr>
              <a:t> and </a:t>
            </a:r>
            <a:r>
              <a:rPr lang="fr-FR" sz="1600" b="1" dirty="0">
                <a:solidFill>
                  <a:schemeClr val="tx2"/>
                </a:solidFill>
                <a:latin typeface="Century Gothic" panose="020B0502020202020204" pitchFamily="34" charset="0"/>
              </a:rPr>
              <a:t>te</a:t>
            </a:r>
            <a:r>
              <a:rPr lang="fr-FR" sz="1600" dirty="0">
                <a:solidFill>
                  <a:schemeClr val="tx2"/>
                </a:solidFill>
                <a:latin typeface="Century Gothic" panose="020B0502020202020204" pitchFamily="34" charset="0"/>
              </a:rPr>
              <a:t>.</a:t>
            </a:r>
          </a:p>
        </p:txBody>
      </p:sp>
      <p:sp>
        <p:nvSpPr>
          <p:cNvPr id="10" name="TextBox 9">
            <a:extLst>
              <a:ext uri="{FF2B5EF4-FFF2-40B4-BE49-F238E27FC236}">
                <a16:creationId xmlns:a16="http://schemas.microsoft.com/office/drawing/2014/main" id="{3E75E920-1943-D2A9-7A98-4C231E85CC63}"/>
              </a:ext>
            </a:extLst>
          </p:cNvPr>
          <p:cNvSpPr txBox="1"/>
          <p:nvPr/>
        </p:nvSpPr>
        <p:spPr>
          <a:xfrm>
            <a:off x="169818" y="1647078"/>
            <a:ext cx="2893548" cy="338554"/>
          </a:xfrm>
          <a:prstGeom prst="rect">
            <a:avLst/>
          </a:prstGeom>
          <a:noFill/>
        </p:spPr>
        <p:txBody>
          <a:bodyPr wrap="square">
            <a:spAutoFit/>
          </a:bodyPr>
          <a:lstStyle/>
          <a:p>
            <a:r>
              <a:rPr lang="fr-FR" sz="1600" i="1" dirty="0">
                <a:solidFill>
                  <a:schemeClr val="tx2"/>
                </a:solidFill>
                <a:latin typeface="Century Gothic" panose="020B0502020202020204" pitchFamily="34" charset="0"/>
              </a:rPr>
              <a:t>Le professeur </a:t>
            </a:r>
            <a:r>
              <a:rPr lang="fr-FR" sz="1600" b="1" i="1" dirty="0">
                <a:solidFill>
                  <a:schemeClr val="tx2"/>
                </a:solidFill>
                <a:latin typeface="Century Gothic" panose="020B0502020202020204" pitchFamily="34" charset="0"/>
              </a:rPr>
              <a:t>me</a:t>
            </a:r>
            <a:r>
              <a:rPr lang="fr-FR" sz="1600" i="1" dirty="0">
                <a:solidFill>
                  <a:schemeClr val="tx2"/>
                </a:solidFill>
                <a:latin typeface="Century Gothic" panose="020B0502020202020204" pitchFamily="34" charset="0"/>
              </a:rPr>
              <a:t> corrige.</a:t>
            </a:r>
          </a:p>
        </p:txBody>
      </p:sp>
      <p:sp>
        <p:nvSpPr>
          <p:cNvPr id="11" name="TextBox 10">
            <a:extLst>
              <a:ext uri="{FF2B5EF4-FFF2-40B4-BE49-F238E27FC236}">
                <a16:creationId xmlns:a16="http://schemas.microsoft.com/office/drawing/2014/main" id="{8E2B6DA7-09A6-61A6-B2F3-40450CC5CA48}"/>
              </a:ext>
            </a:extLst>
          </p:cNvPr>
          <p:cNvSpPr txBox="1"/>
          <p:nvPr/>
        </p:nvSpPr>
        <p:spPr>
          <a:xfrm>
            <a:off x="3273596" y="1647077"/>
            <a:ext cx="2890825" cy="338554"/>
          </a:xfrm>
          <a:prstGeom prst="rect">
            <a:avLst/>
          </a:prstGeom>
          <a:noFill/>
        </p:spPr>
        <p:txBody>
          <a:bodyPr wrap="square">
            <a:spAutoFit/>
          </a:bodyPr>
          <a:lstStyle/>
          <a:p>
            <a:pPr algn="l"/>
            <a:r>
              <a:rPr lang="fr-FR" sz="1600" dirty="0">
                <a:solidFill>
                  <a:schemeClr val="tx2"/>
                </a:solidFill>
                <a:latin typeface="Century Gothic" panose="020B0502020202020204" pitchFamily="34" charset="0"/>
              </a:rPr>
              <a:t>The </a:t>
            </a:r>
            <a:r>
              <a:rPr lang="fr-FR" sz="1600" dirty="0" err="1">
                <a:solidFill>
                  <a:schemeClr val="tx2"/>
                </a:solidFill>
                <a:latin typeface="Century Gothic" panose="020B0502020202020204" pitchFamily="34" charset="0"/>
              </a:rPr>
              <a:t>teacher</a:t>
            </a:r>
            <a:r>
              <a:rPr lang="fr-FR" sz="1600" dirty="0">
                <a:solidFill>
                  <a:schemeClr val="tx2"/>
                </a:solidFill>
                <a:latin typeface="Century Gothic" panose="020B0502020202020204" pitchFamily="34" charset="0"/>
              </a:rPr>
              <a:t> corrects </a:t>
            </a:r>
            <a:r>
              <a:rPr lang="fr-FR" sz="1600" b="1" dirty="0">
                <a:solidFill>
                  <a:schemeClr val="tx2"/>
                </a:solidFill>
                <a:latin typeface="Century Gothic" panose="020B0502020202020204" pitchFamily="34" charset="0"/>
              </a:rPr>
              <a:t>me.</a:t>
            </a:r>
          </a:p>
        </p:txBody>
      </p:sp>
      <p:sp>
        <p:nvSpPr>
          <p:cNvPr id="12" name="TextBox 11">
            <a:extLst>
              <a:ext uri="{FF2B5EF4-FFF2-40B4-BE49-F238E27FC236}">
                <a16:creationId xmlns:a16="http://schemas.microsoft.com/office/drawing/2014/main" id="{E622890A-3BCD-DA4C-AB28-AF5D1005495A}"/>
              </a:ext>
            </a:extLst>
          </p:cNvPr>
          <p:cNvSpPr txBox="1"/>
          <p:nvPr/>
        </p:nvSpPr>
        <p:spPr>
          <a:xfrm>
            <a:off x="166066" y="2055739"/>
            <a:ext cx="2213392" cy="338554"/>
          </a:xfrm>
          <a:prstGeom prst="rect">
            <a:avLst/>
          </a:prstGeom>
          <a:noFill/>
        </p:spPr>
        <p:txBody>
          <a:bodyPr wrap="square">
            <a:spAutoFit/>
          </a:bodyPr>
          <a:lstStyle/>
          <a:p>
            <a:r>
              <a:rPr lang="fr-FR" sz="1600" i="1" dirty="0">
                <a:solidFill>
                  <a:schemeClr val="tx2"/>
                </a:solidFill>
                <a:latin typeface="Century Gothic" panose="020B0502020202020204" pitchFamily="34" charset="0"/>
              </a:rPr>
              <a:t>Je </a:t>
            </a:r>
            <a:r>
              <a:rPr lang="fr-FR" sz="1600" b="1" i="1" dirty="0">
                <a:solidFill>
                  <a:schemeClr val="tx2"/>
                </a:solidFill>
                <a:latin typeface="Century Gothic" panose="020B0502020202020204" pitchFamily="34" charset="0"/>
              </a:rPr>
              <a:t>te </a:t>
            </a:r>
            <a:r>
              <a:rPr lang="fr-FR" sz="1600" i="1" dirty="0">
                <a:solidFill>
                  <a:schemeClr val="tx2"/>
                </a:solidFill>
                <a:latin typeface="Century Gothic" panose="020B0502020202020204" pitchFamily="34" charset="0"/>
              </a:rPr>
              <a:t>respecte.</a:t>
            </a:r>
          </a:p>
        </p:txBody>
      </p:sp>
      <p:sp>
        <p:nvSpPr>
          <p:cNvPr id="13" name="TextBox 12">
            <a:extLst>
              <a:ext uri="{FF2B5EF4-FFF2-40B4-BE49-F238E27FC236}">
                <a16:creationId xmlns:a16="http://schemas.microsoft.com/office/drawing/2014/main" id="{C079BE09-AFEF-1EBB-B216-AB9C3FC2C2E5}"/>
              </a:ext>
            </a:extLst>
          </p:cNvPr>
          <p:cNvSpPr txBox="1"/>
          <p:nvPr/>
        </p:nvSpPr>
        <p:spPr>
          <a:xfrm>
            <a:off x="3273596" y="2055739"/>
            <a:ext cx="1904331" cy="338554"/>
          </a:xfrm>
          <a:prstGeom prst="rect">
            <a:avLst/>
          </a:prstGeom>
          <a:noFill/>
        </p:spPr>
        <p:txBody>
          <a:bodyPr wrap="square">
            <a:spAutoFit/>
          </a:bodyPr>
          <a:lstStyle/>
          <a:p>
            <a:pPr algn="l"/>
            <a:r>
              <a:rPr lang="fr-FR" sz="1600" dirty="0">
                <a:solidFill>
                  <a:schemeClr val="tx2"/>
                </a:solidFill>
                <a:latin typeface="Century Gothic" panose="020B0502020202020204" pitchFamily="34" charset="0"/>
              </a:rPr>
              <a:t>I respect </a:t>
            </a:r>
            <a:r>
              <a:rPr lang="fr-FR" sz="1600" b="1" dirty="0" err="1">
                <a:solidFill>
                  <a:schemeClr val="tx2"/>
                </a:solidFill>
                <a:latin typeface="Century Gothic" panose="020B0502020202020204" pitchFamily="34" charset="0"/>
              </a:rPr>
              <a:t>you</a:t>
            </a:r>
            <a:r>
              <a:rPr lang="fr-FR" sz="1600" dirty="0">
                <a:solidFill>
                  <a:schemeClr val="tx2"/>
                </a:solidFill>
                <a:latin typeface="Century Gothic" panose="020B0502020202020204" pitchFamily="34" charset="0"/>
              </a:rPr>
              <a:t>.</a:t>
            </a:r>
          </a:p>
        </p:txBody>
      </p:sp>
      <p:sp>
        <p:nvSpPr>
          <p:cNvPr id="14" name="TextBox 13">
            <a:extLst>
              <a:ext uri="{FF2B5EF4-FFF2-40B4-BE49-F238E27FC236}">
                <a16:creationId xmlns:a16="http://schemas.microsoft.com/office/drawing/2014/main" id="{DB6D0D08-5E1C-62F8-F5F8-8770262195E3}"/>
              </a:ext>
            </a:extLst>
          </p:cNvPr>
          <p:cNvSpPr txBox="1"/>
          <p:nvPr/>
        </p:nvSpPr>
        <p:spPr>
          <a:xfrm>
            <a:off x="163503" y="2486999"/>
            <a:ext cx="5994603" cy="338554"/>
          </a:xfrm>
          <a:prstGeom prst="rect">
            <a:avLst/>
          </a:prstGeom>
          <a:noFill/>
        </p:spPr>
        <p:txBody>
          <a:bodyPr wrap="square">
            <a:spAutoFit/>
          </a:bodyPr>
          <a:lstStyle/>
          <a:p>
            <a:pPr algn="l"/>
            <a:r>
              <a:rPr lang="fr-FR" sz="1600" dirty="0">
                <a:solidFill>
                  <a:schemeClr val="tx2"/>
                </a:solidFill>
                <a:latin typeface="Century Gothic" panose="020B0502020202020204" pitchFamily="34" charset="0"/>
              </a:rPr>
              <a:t>The direct </a:t>
            </a:r>
            <a:r>
              <a:rPr lang="fr-FR" sz="1600" dirty="0" err="1">
                <a:solidFill>
                  <a:schemeClr val="tx2"/>
                </a:solidFill>
                <a:latin typeface="Century Gothic" panose="020B0502020202020204" pitchFamily="34" charset="0"/>
              </a:rPr>
              <a:t>object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pronoun</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goes</a:t>
            </a:r>
            <a:r>
              <a:rPr lang="fr-FR" sz="1600"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before</a:t>
            </a:r>
            <a:r>
              <a:rPr lang="fr-FR" sz="1600" dirty="0">
                <a:solidFill>
                  <a:schemeClr val="tx2"/>
                </a:solidFill>
                <a:latin typeface="Century Gothic" panose="020B0502020202020204" pitchFamily="34" charset="0"/>
              </a:rPr>
              <a:t> the </a:t>
            </a:r>
            <a:r>
              <a:rPr lang="fr-FR" sz="1600" dirty="0" err="1">
                <a:solidFill>
                  <a:schemeClr val="tx2"/>
                </a:solidFill>
                <a:latin typeface="Century Gothic" panose="020B0502020202020204" pitchFamily="34" charset="0"/>
              </a:rPr>
              <a:t>verb</a:t>
            </a:r>
            <a:r>
              <a:rPr lang="fr-FR" sz="1600" dirty="0">
                <a:solidFill>
                  <a:schemeClr val="tx2"/>
                </a:solidFill>
                <a:latin typeface="Century Gothic" panose="020B0502020202020204" pitchFamily="34" charset="0"/>
              </a:rPr>
              <a:t>.</a:t>
            </a:r>
          </a:p>
        </p:txBody>
      </p:sp>
      <p:sp>
        <p:nvSpPr>
          <p:cNvPr id="15" name="Rectangle 14">
            <a:extLst>
              <a:ext uri="{FF2B5EF4-FFF2-40B4-BE49-F238E27FC236}">
                <a16:creationId xmlns:a16="http://schemas.microsoft.com/office/drawing/2014/main" id="{2F4AE3F1-C2BD-1CA6-1380-D0A4900B40C7}"/>
              </a:ext>
            </a:extLst>
          </p:cNvPr>
          <p:cNvSpPr/>
          <p:nvPr/>
        </p:nvSpPr>
        <p:spPr>
          <a:xfrm>
            <a:off x="163503" y="2993113"/>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Reflexive pronouns ‘me’ and ‘</a:t>
            </a:r>
            <a:r>
              <a:rPr lang="en-US" b="1" kern="0" dirty="0" err="1">
                <a:latin typeface="Century Gothic" panose="020B0502020202020204" pitchFamily="34" charset="0"/>
                <a:cs typeface="Calibri" panose="020F0502020204030204" pitchFamily="34" charset="0"/>
              </a:rPr>
              <a:t>te</a:t>
            </a:r>
            <a:r>
              <a:rPr lang="en-US" b="1" kern="0" dirty="0">
                <a:latin typeface="Century Gothic" panose="020B0502020202020204" pitchFamily="34" charset="0"/>
                <a:cs typeface="Calibri" panose="020F0502020204030204" pitchFamily="34" charset="0"/>
              </a:rPr>
              <a:t>’</a:t>
            </a:r>
            <a:endParaRPr lang="en-US" b="1" i="1" kern="0" dirty="0">
              <a:latin typeface="Century Gothic" panose="020B0502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A7E08B0-4BCC-31AD-25FA-1276FBCDE28D}"/>
              </a:ext>
              <a:ext uri="{C183D7F6-B498-43B3-948B-1728B52AA6E4}">
                <adec:decorative xmlns:adec="http://schemas.microsoft.com/office/drawing/2017/decorative" val="1"/>
              </a:ext>
            </a:extLst>
          </p:cNvPr>
          <p:cNvSpPr txBox="1"/>
          <p:nvPr/>
        </p:nvSpPr>
        <p:spPr>
          <a:xfrm>
            <a:off x="294761" y="3725065"/>
            <a:ext cx="6154053" cy="1323439"/>
          </a:xfrm>
          <a:prstGeom prst="rect">
            <a:avLst/>
          </a:prstGeom>
          <a:noFill/>
        </p:spPr>
        <p:txBody>
          <a:bodyPr wrap="square" rtlCol="0">
            <a:spAutoFit/>
          </a:bodyPr>
          <a:lstStyle/>
          <a:p>
            <a:pPr algn="l"/>
            <a:endParaRPr lang="fr-FR" sz="1600" dirty="0">
              <a:solidFill>
                <a:schemeClr val="tx2"/>
              </a:solidFill>
              <a:latin typeface="Century Gothic" panose="020B0502020202020204" pitchFamily="34" charset="0"/>
            </a:endParaRPr>
          </a:p>
          <a:p>
            <a:pPr algn="l"/>
            <a:r>
              <a:rPr lang="fr-FR" sz="1600" dirty="0">
                <a:solidFill>
                  <a:schemeClr val="tx2"/>
                </a:solidFill>
                <a:latin typeface="Century Gothic" panose="020B0502020202020204" pitchFamily="34" charset="0"/>
              </a:rPr>
              <a:t>			</a:t>
            </a:r>
          </a:p>
          <a:p>
            <a:pPr algn="l"/>
            <a:endParaRPr lang="fr-FR" sz="1600" dirty="0">
              <a:solidFill>
                <a:schemeClr val="tx2"/>
              </a:solidFill>
              <a:latin typeface="Century Gothic" panose="020B0502020202020204" pitchFamily="34" charset="0"/>
            </a:endParaRPr>
          </a:p>
          <a:p>
            <a:pPr algn="l"/>
            <a:endParaRPr lang="fr-FR" sz="1600" dirty="0">
              <a:solidFill>
                <a:schemeClr val="tx2"/>
              </a:solidFill>
              <a:latin typeface="Century Gothic" panose="020B0502020202020204" pitchFamily="34" charset="0"/>
            </a:endParaRPr>
          </a:p>
          <a:p>
            <a:pPr algn="l"/>
            <a:r>
              <a:rPr lang="fr-FR" sz="1600" dirty="0">
                <a:solidFill>
                  <a:schemeClr val="tx2"/>
                </a:solidFill>
                <a:latin typeface="Century Gothic" panose="020B0502020202020204" pitchFamily="34" charset="0"/>
              </a:rPr>
              <a:t>			</a:t>
            </a:r>
          </a:p>
        </p:txBody>
      </p:sp>
      <p:sp>
        <p:nvSpPr>
          <p:cNvPr id="17" name="TextBox 16">
            <a:extLst>
              <a:ext uri="{FF2B5EF4-FFF2-40B4-BE49-F238E27FC236}">
                <a16:creationId xmlns:a16="http://schemas.microsoft.com/office/drawing/2014/main" id="{884D0545-2A65-A63F-4EF7-E5C9F7B18A5D}"/>
              </a:ext>
            </a:extLst>
          </p:cNvPr>
          <p:cNvSpPr txBox="1"/>
          <p:nvPr/>
        </p:nvSpPr>
        <p:spPr>
          <a:xfrm>
            <a:off x="155156" y="3392903"/>
            <a:ext cx="6220184" cy="584775"/>
          </a:xfrm>
          <a:prstGeom prst="rect">
            <a:avLst/>
          </a:prstGeom>
          <a:noFill/>
        </p:spPr>
        <p:txBody>
          <a:bodyPr wrap="square">
            <a:spAutoFit/>
          </a:bodyPr>
          <a:lstStyle/>
          <a:p>
            <a:pPr algn="l"/>
            <a:r>
              <a:rPr lang="fr-FR" sz="1600" dirty="0" err="1">
                <a:solidFill>
                  <a:schemeClr val="tx2"/>
                </a:solidFill>
                <a:latin typeface="Century Gothic" panose="020B0502020202020204" pitchFamily="34" charset="0"/>
              </a:rPr>
              <a:t>Sometimes</a:t>
            </a:r>
            <a:r>
              <a:rPr lang="fr-FR" sz="1600" dirty="0">
                <a:solidFill>
                  <a:schemeClr val="tx2"/>
                </a:solidFill>
                <a:latin typeface="Century Gothic" panose="020B0502020202020204" pitchFamily="34" charset="0"/>
              </a:rPr>
              <a:t>, the ‘</a:t>
            </a:r>
            <a:r>
              <a:rPr lang="fr-FR" sz="1600" dirty="0" err="1">
                <a:solidFill>
                  <a:schemeClr val="tx2"/>
                </a:solidFill>
                <a:latin typeface="Century Gothic" panose="020B0502020202020204" pitchFamily="34" charset="0"/>
              </a:rPr>
              <a:t>doer</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subject</a:t>
            </a:r>
            <a:r>
              <a:rPr lang="fr-FR" sz="1600" dirty="0">
                <a:solidFill>
                  <a:schemeClr val="tx2"/>
                </a:solidFill>
                <a:latin typeface="Century Gothic" panose="020B0502020202020204" pitchFamily="34" charset="0"/>
              </a:rPr>
              <a:t>) and the ‘</a:t>
            </a:r>
            <a:r>
              <a:rPr lang="fr-FR" sz="1600" dirty="0" err="1">
                <a:solidFill>
                  <a:schemeClr val="tx2"/>
                </a:solidFill>
                <a:latin typeface="Century Gothic" panose="020B0502020202020204" pitchFamily="34" charset="0"/>
              </a:rPr>
              <a:t>receiver</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object</a:t>
            </a:r>
            <a:r>
              <a:rPr lang="fr-FR" sz="1600" dirty="0">
                <a:solidFill>
                  <a:schemeClr val="tx2"/>
                </a:solidFill>
                <a:latin typeface="Century Gothic" panose="020B0502020202020204" pitchFamily="34" charset="0"/>
              </a:rPr>
              <a:t>) of a </a:t>
            </a:r>
            <a:r>
              <a:rPr lang="fr-FR" sz="1600" dirty="0" err="1">
                <a:solidFill>
                  <a:schemeClr val="tx2"/>
                </a:solidFill>
                <a:latin typeface="Century Gothic" panose="020B0502020202020204" pitchFamily="34" charset="0"/>
              </a:rPr>
              <a:t>verb</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is</a:t>
            </a:r>
            <a:r>
              <a:rPr lang="fr-FR" sz="1600" dirty="0">
                <a:solidFill>
                  <a:schemeClr val="tx2"/>
                </a:solidFill>
                <a:latin typeface="Century Gothic" panose="020B0502020202020204" pitchFamily="34" charset="0"/>
              </a:rPr>
              <a:t> the </a:t>
            </a:r>
            <a:r>
              <a:rPr lang="fr-FR" sz="1600" dirty="0" err="1">
                <a:solidFill>
                  <a:schemeClr val="tx2"/>
                </a:solidFill>
                <a:latin typeface="Century Gothic" panose="020B0502020202020204" pitchFamily="34" charset="0"/>
              </a:rPr>
              <a:t>same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person</a:t>
            </a:r>
            <a:r>
              <a:rPr lang="fr-FR" sz="1600" dirty="0">
                <a:solidFill>
                  <a:schemeClr val="tx2"/>
                </a:solidFill>
                <a:latin typeface="Century Gothic" panose="020B0502020202020204" pitchFamily="34" charset="0"/>
              </a:rPr>
              <a:t>.</a:t>
            </a:r>
          </a:p>
        </p:txBody>
      </p:sp>
      <p:sp>
        <p:nvSpPr>
          <p:cNvPr id="18" name="TextBox 17">
            <a:extLst>
              <a:ext uri="{FF2B5EF4-FFF2-40B4-BE49-F238E27FC236}">
                <a16:creationId xmlns:a16="http://schemas.microsoft.com/office/drawing/2014/main" id="{3A519A45-C1B4-6502-96C5-AD108E27CD6C}"/>
              </a:ext>
            </a:extLst>
          </p:cNvPr>
          <p:cNvSpPr txBox="1"/>
          <p:nvPr/>
        </p:nvSpPr>
        <p:spPr>
          <a:xfrm>
            <a:off x="163504" y="4035249"/>
            <a:ext cx="6220183" cy="584775"/>
          </a:xfrm>
          <a:prstGeom prst="rect">
            <a:avLst/>
          </a:prstGeom>
          <a:noFill/>
        </p:spPr>
        <p:txBody>
          <a:bodyPr wrap="square">
            <a:spAutoFit/>
          </a:bodyPr>
          <a:lstStyle/>
          <a:p>
            <a:pPr algn="l"/>
            <a:r>
              <a:rPr lang="fr-FR" sz="1600" dirty="0" err="1">
                <a:solidFill>
                  <a:schemeClr val="tx2"/>
                </a:solidFill>
                <a:latin typeface="Century Gothic" panose="020B0502020202020204" pitchFamily="34" charset="0"/>
              </a:rPr>
              <a:t>Words</a:t>
            </a:r>
            <a:r>
              <a:rPr lang="fr-FR" sz="1600" dirty="0">
                <a:solidFill>
                  <a:schemeClr val="tx2"/>
                </a:solidFill>
                <a:latin typeface="Century Gothic" panose="020B0502020202020204" pitchFamily="34" charset="0"/>
              </a:rPr>
              <a:t> like ‘</a:t>
            </a:r>
            <a:r>
              <a:rPr lang="fr-FR" sz="1600" dirty="0" err="1">
                <a:solidFill>
                  <a:schemeClr val="tx2"/>
                </a:solidFill>
                <a:latin typeface="Century Gothic" panose="020B0502020202020204" pitchFamily="34" charset="0"/>
              </a:rPr>
              <a:t>myself</a:t>
            </a:r>
            <a:r>
              <a:rPr lang="fr-FR" sz="1600" dirty="0">
                <a:solidFill>
                  <a:schemeClr val="tx2"/>
                </a:solidFill>
                <a:latin typeface="Century Gothic" panose="020B0502020202020204" pitchFamily="34" charset="0"/>
              </a:rPr>
              <a:t>’ and ‘</a:t>
            </a:r>
            <a:r>
              <a:rPr lang="fr-FR" sz="1600" dirty="0" err="1">
                <a:solidFill>
                  <a:schemeClr val="tx2"/>
                </a:solidFill>
                <a:latin typeface="Century Gothic" panose="020B0502020202020204" pitchFamily="34" charset="0"/>
              </a:rPr>
              <a:t>yourself</a:t>
            </a:r>
            <a:r>
              <a:rPr lang="fr-FR" sz="1600" dirty="0">
                <a:solidFill>
                  <a:schemeClr val="tx2"/>
                </a:solidFill>
                <a:latin typeface="Century Gothic" panose="020B0502020202020204" pitchFamily="34" charset="0"/>
              </a:rPr>
              <a:t>’ are </a:t>
            </a:r>
            <a:r>
              <a:rPr lang="fr-FR" sz="1600" dirty="0" err="1">
                <a:solidFill>
                  <a:schemeClr val="tx2"/>
                </a:solidFill>
                <a:latin typeface="Century Gothic" panose="020B0502020202020204" pitchFamily="34" charset="0"/>
              </a:rPr>
              <a:t>called</a:t>
            </a:r>
            <a:r>
              <a:rPr lang="fr-FR" sz="1600"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reflexive</a:t>
            </a:r>
            <a:r>
              <a:rPr lang="fr-FR" sz="1600" b="1"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pronouns</a:t>
            </a:r>
            <a:r>
              <a:rPr lang="fr-FR" sz="1600" dirty="0">
                <a:solidFill>
                  <a:schemeClr val="tx2"/>
                </a:solidFill>
                <a:latin typeface="Century Gothic" panose="020B0502020202020204" pitchFamily="34" charset="0"/>
              </a:rPr>
              <a:t>.</a:t>
            </a:r>
          </a:p>
        </p:txBody>
      </p:sp>
      <p:sp>
        <p:nvSpPr>
          <p:cNvPr id="19" name="TextBox 18">
            <a:extLst>
              <a:ext uri="{FF2B5EF4-FFF2-40B4-BE49-F238E27FC236}">
                <a16:creationId xmlns:a16="http://schemas.microsoft.com/office/drawing/2014/main" id="{2700EE25-45BD-EECC-0EA2-90FD4AACFF83}"/>
              </a:ext>
            </a:extLst>
          </p:cNvPr>
          <p:cNvSpPr txBox="1"/>
          <p:nvPr/>
        </p:nvSpPr>
        <p:spPr>
          <a:xfrm>
            <a:off x="163503" y="4735015"/>
            <a:ext cx="6220183" cy="338554"/>
          </a:xfrm>
          <a:prstGeom prst="rect">
            <a:avLst/>
          </a:prstGeom>
          <a:noFill/>
        </p:spPr>
        <p:txBody>
          <a:bodyPr wrap="square">
            <a:spAutoFit/>
          </a:bodyPr>
          <a:lstStyle/>
          <a:p>
            <a:pPr algn="l"/>
            <a:r>
              <a:rPr lang="fr-FR" sz="1600" dirty="0">
                <a:solidFill>
                  <a:schemeClr val="tx2"/>
                </a:solidFill>
                <a:latin typeface="Century Gothic" panose="020B0502020202020204" pitchFamily="34" charset="0"/>
              </a:rPr>
              <a:t>In French, </a:t>
            </a:r>
            <a:r>
              <a:rPr lang="fr-FR" sz="1600" dirty="0" err="1">
                <a:solidFill>
                  <a:schemeClr val="tx2"/>
                </a:solidFill>
                <a:latin typeface="Century Gothic" panose="020B0502020202020204" pitchFamily="34" charset="0"/>
              </a:rPr>
              <a:t>we</a:t>
            </a:r>
            <a:r>
              <a:rPr lang="fr-FR" sz="1600" dirty="0">
                <a:solidFill>
                  <a:schemeClr val="tx2"/>
                </a:solidFill>
                <a:latin typeface="Century Gothic" panose="020B0502020202020204" pitchFamily="34" charset="0"/>
              </a:rPr>
              <a:t> can use </a:t>
            </a:r>
            <a:r>
              <a:rPr lang="fr-FR" sz="1600" b="1" dirty="0">
                <a:solidFill>
                  <a:schemeClr val="tx2"/>
                </a:solidFill>
                <a:latin typeface="Century Gothic" panose="020B0502020202020204" pitchFamily="34" charset="0"/>
              </a:rPr>
              <a:t>me</a:t>
            </a:r>
            <a:r>
              <a:rPr lang="fr-FR" sz="1600" dirty="0">
                <a:solidFill>
                  <a:schemeClr val="tx2"/>
                </a:solidFill>
                <a:latin typeface="Century Gothic" panose="020B0502020202020204" pitchFamily="34" charset="0"/>
              </a:rPr>
              <a:t> and </a:t>
            </a:r>
            <a:r>
              <a:rPr lang="fr-FR" sz="1600" b="1" dirty="0">
                <a:solidFill>
                  <a:schemeClr val="tx2"/>
                </a:solidFill>
                <a:latin typeface="Century Gothic" panose="020B0502020202020204" pitchFamily="34" charset="0"/>
              </a:rPr>
              <a:t>te</a:t>
            </a:r>
            <a:r>
              <a:rPr lang="fr-FR" sz="1600" dirty="0">
                <a:solidFill>
                  <a:schemeClr val="tx2"/>
                </a:solidFill>
                <a:latin typeface="Century Gothic" panose="020B0502020202020204" pitchFamily="34" charset="0"/>
              </a:rPr>
              <a:t> as </a:t>
            </a:r>
            <a:r>
              <a:rPr lang="fr-FR" sz="1600" dirty="0" err="1">
                <a:solidFill>
                  <a:schemeClr val="tx2"/>
                </a:solidFill>
                <a:latin typeface="Century Gothic" panose="020B0502020202020204" pitchFamily="34" charset="0"/>
              </a:rPr>
              <a:t>reflexive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pronouns</a:t>
            </a:r>
            <a:r>
              <a:rPr lang="fr-FR" sz="1600" dirty="0">
                <a:solidFill>
                  <a:schemeClr val="tx2"/>
                </a:solidFill>
                <a:latin typeface="Century Gothic" panose="020B0502020202020204" pitchFamily="34" charset="0"/>
              </a:rPr>
              <a:t>.</a:t>
            </a:r>
          </a:p>
        </p:txBody>
      </p:sp>
      <p:sp>
        <p:nvSpPr>
          <p:cNvPr id="20" name="TextBox 19">
            <a:extLst>
              <a:ext uri="{FF2B5EF4-FFF2-40B4-BE49-F238E27FC236}">
                <a16:creationId xmlns:a16="http://schemas.microsoft.com/office/drawing/2014/main" id="{7D7B1DAB-1D3A-8487-EECF-80B1F3907599}"/>
              </a:ext>
            </a:extLst>
          </p:cNvPr>
          <p:cNvSpPr txBox="1"/>
          <p:nvPr/>
        </p:nvSpPr>
        <p:spPr>
          <a:xfrm>
            <a:off x="180559" y="5201173"/>
            <a:ext cx="1904099" cy="338554"/>
          </a:xfrm>
          <a:prstGeom prst="rect">
            <a:avLst/>
          </a:prstGeom>
          <a:noFill/>
        </p:spPr>
        <p:txBody>
          <a:bodyPr wrap="square">
            <a:spAutoFit/>
          </a:bodyPr>
          <a:lstStyle/>
          <a:p>
            <a:r>
              <a:rPr lang="fr-FR" sz="1600" i="1" dirty="0">
                <a:solidFill>
                  <a:schemeClr val="tx2"/>
                </a:solidFill>
                <a:latin typeface="Century Gothic" panose="020B0502020202020204" pitchFamily="34" charset="0"/>
              </a:rPr>
              <a:t>Je </a:t>
            </a:r>
            <a:r>
              <a:rPr lang="fr-FR" sz="1600" b="1" i="1" dirty="0">
                <a:solidFill>
                  <a:schemeClr val="tx2"/>
                </a:solidFill>
                <a:latin typeface="Century Gothic" panose="020B0502020202020204" pitchFamily="34" charset="0"/>
              </a:rPr>
              <a:t>m’</a:t>
            </a:r>
            <a:r>
              <a:rPr lang="fr-FR" sz="1600" i="1" dirty="0">
                <a:solidFill>
                  <a:schemeClr val="tx2"/>
                </a:solidFill>
                <a:latin typeface="Century Gothic" panose="020B0502020202020204" pitchFamily="34" charset="0"/>
              </a:rPr>
              <a:t>organise.</a:t>
            </a:r>
          </a:p>
        </p:txBody>
      </p:sp>
      <p:sp>
        <p:nvSpPr>
          <p:cNvPr id="21" name="TextBox 20">
            <a:extLst>
              <a:ext uri="{FF2B5EF4-FFF2-40B4-BE49-F238E27FC236}">
                <a16:creationId xmlns:a16="http://schemas.microsoft.com/office/drawing/2014/main" id="{67AF463F-F6BD-0ADD-CF1D-714AB16642A0}"/>
              </a:ext>
            </a:extLst>
          </p:cNvPr>
          <p:cNvSpPr txBox="1"/>
          <p:nvPr/>
        </p:nvSpPr>
        <p:spPr>
          <a:xfrm>
            <a:off x="3283404" y="5153351"/>
            <a:ext cx="1833139" cy="338554"/>
          </a:xfrm>
          <a:prstGeom prst="rect">
            <a:avLst/>
          </a:prstGeom>
          <a:noFill/>
        </p:spPr>
        <p:txBody>
          <a:bodyPr wrap="square">
            <a:spAutoFit/>
          </a:bodyPr>
          <a:lstStyle/>
          <a:p>
            <a:r>
              <a:rPr lang="fr-FR" sz="1600" dirty="0">
                <a:solidFill>
                  <a:schemeClr val="tx2"/>
                </a:solidFill>
                <a:latin typeface="Century Gothic" panose="020B0502020202020204" pitchFamily="34" charset="0"/>
              </a:rPr>
              <a:t>Tu </a:t>
            </a:r>
            <a:r>
              <a:rPr lang="fr-FR" sz="1600" b="1" dirty="0">
                <a:solidFill>
                  <a:schemeClr val="tx2"/>
                </a:solidFill>
                <a:latin typeface="Century Gothic" panose="020B0502020202020204" pitchFamily="34" charset="0"/>
              </a:rPr>
              <a:t>te </a:t>
            </a:r>
            <a:r>
              <a:rPr lang="fr-FR" sz="1600" dirty="0">
                <a:solidFill>
                  <a:schemeClr val="tx2"/>
                </a:solidFill>
                <a:latin typeface="Century Gothic" panose="020B0502020202020204" pitchFamily="34" charset="0"/>
              </a:rPr>
              <a:t>demandes.</a:t>
            </a:r>
          </a:p>
        </p:txBody>
      </p:sp>
      <p:sp>
        <p:nvSpPr>
          <p:cNvPr id="22" name="Speech Bubble: Rectangle with Corners Rounded 19">
            <a:extLst>
              <a:ext uri="{FF2B5EF4-FFF2-40B4-BE49-F238E27FC236}">
                <a16:creationId xmlns:a16="http://schemas.microsoft.com/office/drawing/2014/main" id="{4A30C4AB-1256-2914-BF67-AE71845BB44B}"/>
              </a:ext>
            </a:extLst>
          </p:cNvPr>
          <p:cNvSpPr/>
          <p:nvPr/>
        </p:nvSpPr>
        <p:spPr>
          <a:xfrm>
            <a:off x="246422" y="5799491"/>
            <a:ext cx="6220183" cy="493760"/>
          </a:xfrm>
          <a:prstGeom prst="wedgeRoundRectCallout">
            <a:avLst>
              <a:gd name="adj1" fmla="val -44505"/>
              <a:gd name="adj2" fmla="val -91565"/>
              <a:gd name="adj3" fmla="val 16667"/>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600" dirty="0" err="1">
                <a:solidFill>
                  <a:schemeClr val="tx2"/>
                </a:solidFill>
                <a:latin typeface="Century Gothic" panose="020B0502020202020204" pitchFamily="34" charset="0"/>
              </a:rPr>
              <a:t>Remember</a:t>
            </a:r>
            <a:r>
              <a:rPr lang="fr-FR" sz="1600" dirty="0">
                <a:solidFill>
                  <a:schemeClr val="tx2"/>
                </a:solidFill>
                <a:latin typeface="Century Gothic" panose="020B0502020202020204" pitchFamily="34" charset="0"/>
              </a:rPr>
              <a:t>, </a:t>
            </a:r>
            <a:r>
              <a:rPr lang="fr-FR" sz="1600" b="1" dirty="0">
                <a:solidFill>
                  <a:schemeClr val="tx2"/>
                </a:solidFill>
                <a:latin typeface="Century Gothic" panose="020B0502020202020204" pitchFamily="34" charset="0"/>
              </a:rPr>
              <a:t>me</a:t>
            </a:r>
            <a:r>
              <a:rPr lang="fr-FR" sz="1600" dirty="0">
                <a:solidFill>
                  <a:schemeClr val="tx2"/>
                </a:solidFill>
                <a:latin typeface="Century Gothic" panose="020B0502020202020204" pitchFamily="34" charset="0"/>
              </a:rPr>
              <a:t> and </a:t>
            </a:r>
            <a:r>
              <a:rPr lang="fr-FR" sz="1600" b="1" dirty="0">
                <a:solidFill>
                  <a:schemeClr val="tx2"/>
                </a:solidFill>
                <a:latin typeface="Century Gothic" panose="020B0502020202020204" pitchFamily="34" charset="0"/>
              </a:rPr>
              <a:t>te</a:t>
            </a:r>
            <a:r>
              <a:rPr lang="fr-FR" sz="1600" dirty="0">
                <a:solidFill>
                  <a:schemeClr val="tx2"/>
                </a:solidFill>
                <a:latin typeface="Century Gothic" panose="020B0502020202020204" pitchFamily="34" charset="0"/>
              </a:rPr>
              <a:t> are </a:t>
            </a:r>
            <a:r>
              <a:rPr lang="fr-FR" sz="1600" dirty="0" err="1">
                <a:solidFill>
                  <a:schemeClr val="tx2"/>
                </a:solidFill>
                <a:latin typeface="Century Gothic" panose="020B0502020202020204" pitchFamily="34" charset="0"/>
              </a:rPr>
              <a:t>shortened</a:t>
            </a:r>
            <a:r>
              <a:rPr lang="fr-FR" sz="1600" dirty="0">
                <a:solidFill>
                  <a:schemeClr val="tx2"/>
                </a:solidFill>
                <a:latin typeface="Century Gothic" panose="020B0502020202020204" pitchFamily="34" charset="0"/>
              </a:rPr>
              <a:t> to </a:t>
            </a:r>
            <a:r>
              <a:rPr lang="fr-FR" sz="1600" b="1" dirty="0">
                <a:solidFill>
                  <a:schemeClr val="tx2"/>
                </a:solidFill>
                <a:latin typeface="Century Gothic" panose="020B0502020202020204" pitchFamily="34" charset="0"/>
              </a:rPr>
              <a:t>m’ </a:t>
            </a:r>
            <a:r>
              <a:rPr lang="fr-FR" sz="1600" dirty="0">
                <a:solidFill>
                  <a:schemeClr val="tx2"/>
                </a:solidFill>
                <a:latin typeface="Century Gothic" panose="020B0502020202020204" pitchFamily="34" charset="0"/>
              </a:rPr>
              <a:t>and</a:t>
            </a:r>
            <a:r>
              <a:rPr lang="fr-FR" sz="1600" b="1" dirty="0">
                <a:solidFill>
                  <a:schemeClr val="tx2"/>
                </a:solidFill>
                <a:latin typeface="Century Gothic" panose="020B0502020202020204" pitchFamily="34" charset="0"/>
              </a:rPr>
              <a:t> t’ </a:t>
            </a:r>
            <a:r>
              <a:rPr lang="fr-FR" sz="1600" dirty="0" err="1">
                <a:solidFill>
                  <a:schemeClr val="tx2"/>
                </a:solidFill>
                <a:latin typeface="Century Gothic" panose="020B0502020202020204" pitchFamily="34" charset="0"/>
              </a:rPr>
              <a:t>before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verbs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that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begin</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with</a:t>
            </a:r>
            <a:r>
              <a:rPr lang="fr-FR" sz="1600" dirty="0">
                <a:solidFill>
                  <a:schemeClr val="tx2"/>
                </a:solidFill>
                <a:latin typeface="Century Gothic" panose="020B0502020202020204" pitchFamily="34" charset="0"/>
              </a:rPr>
              <a:t> a </a:t>
            </a:r>
            <a:r>
              <a:rPr lang="fr-FR" sz="1600" b="1" dirty="0" err="1">
                <a:solidFill>
                  <a:schemeClr val="tx2"/>
                </a:solidFill>
                <a:latin typeface="Century Gothic" panose="020B0502020202020204" pitchFamily="34" charset="0"/>
              </a:rPr>
              <a:t>vowel</a:t>
            </a:r>
            <a:r>
              <a:rPr lang="fr-FR" sz="1600" dirty="0">
                <a:solidFill>
                  <a:schemeClr val="tx2"/>
                </a:solidFill>
                <a:latin typeface="Century Gothic" panose="020B0502020202020204" pitchFamily="34" charset="0"/>
              </a:rPr>
              <a:t> or </a:t>
            </a:r>
            <a:r>
              <a:rPr lang="fr-FR" sz="1600" b="1" dirty="0">
                <a:solidFill>
                  <a:schemeClr val="tx2"/>
                </a:solidFill>
                <a:latin typeface="Century Gothic" panose="020B0502020202020204" pitchFamily="34" charset="0"/>
              </a:rPr>
              <a:t>h muet</a:t>
            </a:r>
            <a:r>
              <a:rPr lang="fr-FR" sz="1600" dirty="0">
                <a:solidFill>
                  <a:schemeClr val="tx2"/>
                </a:solidFill>
                <a:latin typeface="Century Gothic" panose="020B0502020202020204" pitchFamily="34" charset="0"/>
              </a:rPr>
              <a:t>.</a:t>
            </a:r>
          </a:p>
        </p:txBody>
      </p:sp>
      <p:sp>
        <p:nvSpPr>
          <p:cNvPr id="23" name="Rectangle 22">
            <a:extLst>
              <a:ext uri="{FF2B5EF4-FFF2-40B4-BE49-F238E27FC236}">
                <a16:creationId xmlns:a16="http://schemas.microsoft.com/office/drawing/2014/main" id="{7BF702B0-055B-1E95-F436-AB8087C5CBB3}"/>
              </a:ext>
            </a:extLst>
          </p:cNvPr>
          <p:cNvSpPr/>
          <p:nvPr/>
        </p:nvSpPr>
        <p:spPr>
          <a:xfrm>
            <a:off x="180559" y="6608930"/>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Using reflexive pronouns </a:t>
            </a:r>
            <a:endParaRPr lang="en-US" b="1" i="1" kern="0" dirty="0">
              <a:latin typeface="Century Gothic" panose="020B050202020202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6CD23FF-01F8-C30F-1E0B-4E4ED49A5642}"/>
              </a:ext>
            </a:extLst>
          </p:cNvPr>
          <p:cNvSpPr txBox="1"/>
          <p:nvPr/>
        </p:nvSpPr>
        <p:spPr>
          <a:xfrm>
            <a:off x="180559" y="6987889"/>
            <a:ext cx="64888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err="1">
                <a:solidFill>
                  <a:schemeClr val="tx2"/>
                </a:solidFill>
                <a:latin typeface="Century Gothic" panose="020F0302020204030204"/>
              </a:rPr>
              <a:t>Reflexive</a:t>
            </a:r>
            <a:r>
              <a:rPr lang="fr-FR" sz="1600" dirty="0">
                <a:solidFill>
                  <a:schemeClr val="tx2"/>
                </a:solidFill>
                <a:latin typeface="Century Gothic" panose="020F0302020204030204"/>
              </a:rPr>
              <a:t> </a:t>
            </a:r>
            <a:r>
              <a:rPr lang="fr-FR" sz="1600" dirty="0" err="1">
                <a:solidFill>
                  <a:schemeClr val="tx2"/>
                </a:solidFill>
                <a:latin typeface="Century Gothic" panose="020F0302020204030204"/>
              </a:rPr>
              <a:t>pronouns</a:t>
            </a:r>
            <a:r>
              <a:rPr lang="fr-FR" sz="1600" dirty="0">
                <a:solidFill>
                  <a:schemeClr val="tx2"/>
                </a:solidFill>
                <a:latin typeface="Century Gothic" panose="020F0302020204030204"/>
              </a:rPr>
              <a:t> </a:t>
            </a:r>
            <a:r>
              <a:rPr lang="fr-FR" sz="1600" dirty="0" err="1">
                <a:solidFill>
                  <a:schemeClr val="tx2"/>
                </a:solidFill>
                <a:latin typeface="Century Gothic" panose="020F0302020204030204"/>
              </a:rPr>
              <a:t>usually</a:t>
            </a:r>
            <a:r>
              <a:rPr lang="fr-FR" sz="1600" dirty="0">
                <a:solidFill>
                  <a:schemeClr val="tx2"/>
                </a:solidFill>
                <a:latin typeface="Century Gothic" panose="020F0302020204030204"/>
              </a:rPr>
              <a:t> go </a:t>
            </a:r>
            <a:r>
              <a:rPr lang="fr-FR" sz="1600" dirty="0" err="1">
                <a:solidFill>
                  <a:schemeClr val="tx2"/>
                </a:solidFill>
                <a:latin typeface="Century Gothic" panose="020F0302020204030204"/>
              </a:rPr>
              <a:t>before</a:t>
            </a:r>
            <a:r>
              <a:rPr lang="fr-FR" sz="1600" dirty="0">
                <a:solidFill>
                  <a:schemeClr val="tx2"/>
                </a:solidFill>
                <a:latin typeface="Century Gothic" panose="020F0302020204030204"/>
              </a:rPr>
              <a:t> the </a:t>
            </a:r>
            <a:r>
              <a:rPr lang="fr-FR" sz="1600" dirty="0" err="1">
                <a:solidFill>
                  <a:schemeClr val="tx2"/>
                </a:solidFill>
                <a:latin typeface="Century Gothic" panose="020F0302020204030204"/>
              </a:rPr>
              <a:t>verb</a:t>
            </a:r>
            <a:r>
              <a:rPr lang="fr-FR" sz="1600" dirty="0">
                <a:solidFill>
                  <a:schemeClr val="tx2"/>
                </a:solidFill>
                <a:latin typeface="Century Gothic" panose="020F0302020204030204"/>
              </a:rPr>
              <a:t>. This </a:t>
            </a:r>
            <a:r>
              <a:rPr lang="fr-FR" sz="1600" dirty="0" err="1">
                <a:solidFill>
                  <a:schemeClr val="tx2"/>
                </a:solidFill>
                <a:latin typeface="Century Gothic" panose="020F0302020204030204"/>
              </a:rPr>
              <a:t>is</a:t>
            </a:r>
            <a:r>
              <a:rPr lang="fr-FR" sz="1600" dirty="0">
                <a:solidFill>
                  <a:schemeClr val="tx2"/>
                </a:solidFill>
                <a:latin typeface="Century Gothic" panose="020F0302020204030204"/>
              </a:rPr>
              <a:t> </a:t>
            </a:r>
            <a:r>
              <a:rPr lang="fr-FR" sz="1600" dirty="0" err="1">
                <a:solidFill>
                  <a:schemeClr val="tx2"/>
                </a:solidFill>
                <a:latin typeface="Century Gothic" panose="020F0302020204030204"/>
              </a:rPr>
              <a:t>different</a:t>
            </a:r>
            <a:r>
              <a:rPr lang="fr-FR" sz="1600" dirty="0">
                <a:solidFill>
                  <a:schemeClr val="tx2"/>
                </a:solidFill>
                <a:latin typeface="Century Gothic" panose="020F0302020204030204"/>
              </a:rPr>
              <a:t> </a:t>
            </a:r>
            <a:r>
              <a:rPr lang="fr-FR" sz="1600" dirty="0" err="1">
                <a:solidFill>
                  <a:schemeClr val="tx2"/>
                </a:solidFill>
                <a:latin typeface="Century Gothic" panose="020F0302020204030204"/>
              </a:rPr>
              <a:t>from</a:t>
            </a:r>
            <a:r>
              <a:rPr lang="fr-FR" sz="1600" dirty="0">
                <a:solidFill>
                  <a:schemeClr val="tx2"/>
                </a:solidFill>
                <a:latin typeface="Century Gothic" panose="020F0302020204030204"/>
              </a:rPr>
              <a:t> English.</a:t>
            </a:r>
          </a:p>
        </p:txBody>
      </p:sp>
      <p:sp>
        <p:nvSpPr>
          <p:cNvPr id="25" name="TextBox 24">
            <a:extLst>
              <a:ext uri="{FF2B5EF4-FFF2-40B4-BE49-F238E27FC236}">
                <a16:creationId xmlns:a16="http://schemas.microsoft.com/office/drawing/2014/main" id="{C827ACF6-5EAB-0DC3-BC88-BAC60EB6FB20}"/>
              </a:ext>
            </a:extLst>
          </p:cNvPr>
          <p:cNvSpPr txBox="1"/>
          <p:nvPr/>
        </p:nvSpPr>
        <p:spPr>
          <a:xfrm>
            <a:off x="180559" y="7616436"/>
            <a:ext cx="2366779" cy="338554"/>
          </a:xfrm>
          <a:prstGeom prst="rect">
            <a:avLst/>
          </a:prstGeom>
          <a:noFill/>
        </p:spPr>
        <p:txBody>
          <a:bodyPr wrap="square">
            <a:spAutoFit/>
          </a:bodyPr>
          <a:lstStyle/>
          <a:p>
            <a:r>
              <a:rPr lang="fr-FR" sz="1600" i="1" dirty="0">
                <a:solidFill>
                  <a:schemeClr val="tx2"/>
                </a:solidFill>
                <a:latin typeface="Century Gothic" panose="020F0302020204030204"/>
              </a:rPr>
              <a:t>Je </a:t>
            </a:r>
            <a:r>
              <a:rPr lang="fr-FR" sz="1600" b="1" i="1" dirty="0">
                <a:solidFill>
                  <a:schemeClr val="tx2"/>
                </a:solidFill>
                <a:latin typeface="Century Gothic" panose="020F0302020204030204"/>
              </a:rPr>
              <a:t>me</a:t>
            </a:r>
            <a:r>
              <a:rPr lang="fr-FR" sz="1600" i="1" dirty="0">
                <a:solidFill>
                  <a:schemeClr val="tx2"/>
                </a:solidFill>
                <a:latin typeface="Century Gothic" panose="020F0302020204030204"/>
              </a:rPr>
              <a:t> demande.	</a:t>
            </a:r>
            <a:endParaRPr lang="fr-FR" sz="1600" i="1" dirty="0">
              <a:solidFill>
                <a:schemeClr val="tx2"/>
              </a:solidFill>
            </a:endParaRPr>
          </a:p>
        </p:txBody>
      </p:sp>
      <p:sp>
        <p:nvSpPr>
          <p:cNvPr id="26" name="TextBox 25">
            <a:extLst>
              <a:ext uri="{FF2B5EF4-FFF2-40B4-BE49-F238E27FC236}">
                <a16:creationId xmlns:a16="http://schemas.microsoft.com/office/drawing/2014/main" id="{8B2C9EFC-BFDA-8DED-21EE-2F80C63F5F08}"/>
              </a:ext>
            </a:extLst>
          </p:cNvPr>
          <p:cNvSpPr txBox="1"/>
          <p:nvPr/>
        </p:nvSpPr>
        <p:spPr>
          <a:xfrm>
            <a:off x="3408767" y="7630235"/>
            <a:ext cx="14601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F0302020204030204"/>
              </a:rPr>
              <a:t>I </a:t>
            </a:r>
            <a:r>
              <a:rPr lang="fr-FR" sz="1600" dirty="0" err="1">
                <a:solidFill>
                  <a:schemeClr val="tx2"/>
                </a:solidFill>
                <a:latin typeface="Century Gothic" panose="020F0302020204030204"/>
              </a:rPr>
              <a:t>ask</a:t>
            </a:r>
            <a:r>
              <a:rPr lang="fr-FR" sz="1600" dirty="0">
                <a:solidFill>
                  <a:schemeClr val="tx2"/>
                </a:solidFill>
                <a:latin typeface="Century Gothic" panose="020F0302020204030204"/>
              </a:rPr>
              <a:t> </a:t>
            </a:r>
            <a:r>
              <a:rPr lang="fr-FR" sz="1600" b="1" dirty="0" err="1">
                <a:solidFill>
                  <a:schemeClr val="tx2"/>
                </a:solidFill>
                <a:latin typeface="Century Gothic" panose="020F0302020204030204"/>
              </a:rPr>
              <a:t>myself</a:t>
            </a:r>
            <a:r>
              <a:rPr lang="fr-FR" sz="1600" dirty="0">
                <a:solidFill>
                  <a:schemeClr val="tx2"/>
                </a:solidFill>
                <a:latin typeface="Century Gothic" panose="020F0302020204030204"/>
              </a:rPr>
              <a:t>.</a:t>
            </a:r>
          </a:p>
        </p:txBody>
      </p:sp>
      <p:sp>
        <p:nvSpPr>
          <p:cNvPr id="27" name="TextBox 26">
            <a:extLst>
              <a:ext uri="{FF2B5EF4-FFF2-40B4-BE49-F238E27FC236}">
                <a16:creationId xmlns:a16="http://schemas.microsoft.com/office/drawing/2014/main" id="{6D214BCF-7B36-68ED-CE17-4318B808123F}"/>
              </a:ext>
            </a:extLst>
          </p:cNvPr>
          <p:cNvSpPr txBox="1"/>
          <p:nvPr/>
        </p:nvSpPr>
        <p:spPr>
          <a:xfrm>
            <a:off x="166066" y="8140014"/>
            <a:ext cx="1860144" cy="338554"/>
          </a:xfrm>
          <a:prstGeom prst="rect">
            <a:avLst/>
          </a:prstGeom>
          <a:noFill/>
        </p:spPr>
        <p:txBody>
          <a:bodyPr wrap="square">
            <a:spAutoFit/>
          </a:bodyPr>
          <a:lstStyle/>
          <a:p>
            <a:r>
              <a:rPr lang="fr-FR" sz="1600" i="1" dirty="0">
                <a:solidFill>
                  <a:schemeClr val="tx2"/>
                </a:solidFill>
                <a:latin typeface="Century Gothic" panose="020F0302020204030204"/>
              </a:rPr>
              <a:t>Tu</a:t>
            </a:r>
            <a:r>
              <a:rPr lang="fr-FR" sz="1600" b="1" i="1" dirty="0">
                <a:solidFill>
                  <a:schemeClr val="tx2"/>
                </a:solidFill>
                <a:latin typeface="Century Gothic" panose="020F0302020204030204"/>
              </a:rPr>
              <a:t> te </a:t>
            </a:r>
            <a:r>
              <a:rPr lang="fr-FR" sz="1600" i="1" dirty="0">
                <a:solidFill>
                  <a:schemeClr val="tx2"/>
                </a:solidFill>
                <a:latin typeface="Century Gothic" panose="020F0302020204030204"/>
              </a:rPr>
              <a:t>prépares.</a:t>
            </a:r>
            <a:endParaRPr lang="fr-FR" sz="1600" i="1" dirty="0">
              <a:solidFill>
                <a:schemeClr val="tx2"/>
              </a:solidFill>
            </a:endParaRPr>
          </a:p>
        </p:txBody>
      </p:sp>
      <p:sp>
        <p:nvSpPr>
          <p:cNvPr id="28" name="TextBox 27">
            <a:extLst>
              <a:ext uri="{FF2B5EF4-FFF2-40B4-BE49-F238E27FC236}">
                <a16:creationId xmlns:a16="http://schemas.microsoft.com/office/drawing/2014/main" id="{73F973CA-45DB-0436-D984-63C768E73FED}"/>
              </a:ext>
            </a:extLst>
          </p:cNvPr>
          <p:cNvSpPr txBox="1"/>
          <p:nvPr/>
        </p:nvSpPr>
        <p:spPr>
          <a:xfrm>
            <a:off x="3408767" y="8140014"/>
            <a:ext cx="239350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F0302020204030204"/>
              </a:rPr>
              <a:t>You </a:t>
            </a:r>
            <a:r>
              <a:rPr lang="fr-FR" sz="1600" dirty="0" err="1">
                <a:solidFill>
                  <a:schemeClr val="tx2"/>
                </a:solidFill>
                <a:latin typeface="Century Gothic" panose="020F0302020204030204"/>
              </a:rPr>
              <a:t>prepare</a:t>
            </a:r>
            <a:r>
              <a:rPr lang="fr-FR" sz="1600" dirty="0">
                <a:solidFill>
                  <a:schemeClr val="tx2"/>
                </a:solidFill>
                <a:latin typeface="Century Gothic" panose="020F0302020204030204"/>
              </a:rPr>
              <a:t> </a:t>
            </a:r>
            <a:r>
              <a:rPr lang="fr-FR" sz="1600" b="1" dirty="0" err="1">
                <a:solidFill>
                  <a:schemeClr val="tx2"/>
                </a:solidFill>
                <a:latin typeface="Century Gothic" panose="020F0302020204030204"/>
              </a:rPr>
              <a:t>yourself</a:t>
            </a:r>
            <a:r>
              <a:rPr lang="fr-FR" sz="1600" dirty="0">
                <a:solidFill>
                  <a:schemeClr val="tx2"/>
                </a:solidFill>
                <a:latin typeface="Century Gothic" panose="020F0302020204030204"/>
              </a:rPr>
              <a:t>.</a:t>
            </a:r>
          </a:p>
        </p:txBody>
      </p:sp>
      <p:sp>
        <p:nvSpPr>
          <p:cNvPr id="7" name="Slide Number Placeholder 1">
            <a:extLst>
              <a:ext uri="{FF2B5EF4-FFF2-40B4-BE49-F238E27FC236}">
                <a16:creationId xmlns:a16="http://schemas.microsoft.com/office/drawing/2014/main" id="{CDB9B67C-B311-DCF4-AD54-5312D19ADCA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GB" altLang="en-US" sz="1600" b="1" dirty="0">
                <a:solidFill>
                  <a:srgbClr val="000000"/>
                </a:solidFill>
                <a:latin typeface="Century Gothic" panose="020B0502020202020204" pitchFamily="34" charset="0"/>
              </a:rPr>
              <a:t>80</a:t>
            </a:r>
            <a:endPar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2499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F51F4-EE09-0341-B683-9849336ACC6C}"/>
              </a:ext>
              <a:ext uri="{C183D7F6-B498-43B3-948B-1728B52AA6E4}">
                <adec:decorative xmlns:adec="http://schemas.microsoft.com/office/drawing/2017/decorative" val="1"/>
              </a:ext>
            </a:extLst>
          </p:cNvPr>
          <p:cNvSpPr/>
          <p:nvPr/>
        </p:nvSpPr>
        <p:spPr>
          <a:xfrm>
            <a:off x="129262" y="116169"/>
            <a:ext cx="3487998" cy="59486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5" name="Title 1">
            <a:extLst>
              <a:ext uri="{FF2B5EF4-FFF2-40B4-BE49-F238E27FC236}">
                <a16:creationId xmlns:a16="http://schemas.microsoft.com/office/drawing/2014/main" id="{76F1AA70-63DE-DE46-9702-09EF1B3B73FD}"/>
              </a:ext>
            </a:extLst>
          </p:cNvPr>
          <p:cNvSpPr txBox="1">
            <a:spLocks noGrp="1"/>
          </p:cNvSpPr>
          <p:nvPr>
            <p:ph type="title" idx="4294967295"/>
          </p:nvPr>
        </p:nvSpPr>
        <p:spPr>
          <a:xfrm>
            <a:off x="129262" y="191365"/>
            <a:ext cx="4822273" cy="4444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Talking about what you do </a:t>
            </a:r>
            <a:endParaRPr kumimoji="0" lang="en-GB" sz="4400" b="0" i="0" u="none" strike="noStrike" kern="0" cap="none" spc="0" normalizeH="0" baseline="0" noProof="0" dirty="0">
              <a:ln>
                <a:noFill/>
              </a:ln>
              <a:solidFill>
                <a:schemeClr val="tx2"/>
              </a:solidFill>
              <a:effectLst/>
              <a:uLnTx/>
              <a:uFillTx/>
              <a:latin typeface="+mj-lt"/>
              <a:ea typeface="+mj-ea"/>
              <a:cs typeface="+mj-cs"/>
            </a:endParaRPr>
          </a:p>
        </p:txBody>
      </p:sp>
      <p:sp>
        <p:nvSpPr>
          <p:cNvPr id="6" name="Rectangle 5">
            <a:extLst>
              <a:ext uri="{FF2B5EF4-FFF2-40B4-BE49-F238E27FC236}">
                <a16:creationId xmlns:a16="http://schemas.microsoft.com/office/drawing/2014/main" id="{6AB95D66-55F5-1A45-89F2-991E10076189}"/>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57C909F6-64E1-374A-8AD4-FFC74E88FC22}"/>
              </a:ext>
            </a:extLst>
          </p:cNvPr>
          <p:cNvGraphicFramePr>
            <a:graphicFrameLocks noGrp="1"/>
          </p:cNvGraphicFramePr>
          <p:nvPr>
            <p:extLst>
              <p:ext uri="{D42A27DB-BD31-4B8C-83A1-F6EECF244321}">
                <p14:modId xmlns:p14="http://schemas.microsoft.com/office/powerpoint/2010/main" val="733628950"/>
              </p:ext>
            </p:extLst>
          </p:nvPr>
        </p:nvGraphicFramePr>
        <p:xfrm>
          <a:off x="88540" y="786231"/>
          <a:ext cx="6540098" cy="7081110"/>
        </p:xfrm>
        <a:graphic>
          <a:graphicData uri="http://schemas.openxmlformats.org/drawingml/2006/table">
            <a:tbl>
              <a:tblPr>
                <a:tableStyleId>{5940675A-B579-460E-94D1-54222C63F5DA}</a:tableStyleId>
              </a:tblPr>
              <a:tblGrid>
                <a:gridCol w="800874">
                  <a:extLst>
                    <a:ext uri="{9D8B030D-6E8A-4147-A177-3AD203B41FA5}">
                      <a16:colId xmlns:a16="http://schemas.microsoft.com/office/drawing/2014/main" val="9677597"/>
                    </a:ext>
                  </a:extLst>
                </a:gridCol>
                <a:gridCol w="1409652">
                  <a:extLst>
                    <a:ext uri="{9D8B030D-6E8A-4147-A177-3AD203B41FA5}">
                      <a16:colId xmlns:a16="http://schemas.microsoft.com/office/drawing/2014/main" val="2576834893"/>
                    </a:ext>
                  </a:extLst>
                </a:gridCol>
                <a:gridCol w="4329572">
                  <a:extLst>
                    <a:ext uri="{9D8B030D-6E8A-4147-A177-3AD203B41FA5}">
                      <a16:colId xmlns:a16="http://schemas.microsoft.com/office/drawing/2014/main" val="3222018720"/>
                    </a:ext>
                  </a:extLst>
                </a:gridCol>
              </a:tblGrid>
              <a:tr h="337132">
                <a:tc>
                  <a:txBody>
                    <a:bodyPr/>
                    <a:lstStyle/>
                    <a:p>
                      <a:pPr algn="ct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303545"/>
                          </a:solidFill>
                          <a:effectLst/>
                          <a:latin typeface="Century Gothic" panose="020B0502020202020204" pitchFamily="34" charset="0"/>
                        </a:rPr>
                        <a:t> laver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to wash, washing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07166980"/>
                  </a:ext>
                </a:extLst>
              </a:tr>
              <a:tr h="3791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303545"/>
                          </a:solidFill>
                          <a:effectLst/>
                          <a:latin typeface="Century Gothic" panose="020B0502020202020204" pitchFamily="34" charset="0"/>
                        </a:rPr>
                        <a:t> </a:t>
                      </a:r>
                    </a:p>
                    <a:p>
                      <a:pPr algn="l" fontAlgn="b"/>
                      <a:r>
                        <a:rPr lang="en-GB" sz="1600" b="0" i="0" u="none" strike="noStrike" dirty="0">
                          <a:solidFill>
                            <a:srgbClr val="303545"/>
                          </a:solidFill>
                          <a:effectLst/>
                          <a:latin typeface="Century Gothic" panose="020B0502020202020204" pitchFamily="34" charset="0"/>
                        </a:rPr>
                        <a:t> se laver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to wash oneself, washing  oneself</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1838412"/>
                  </a:ext>
                </a:extLst>
              </a:tr>
              <a:tr h="484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303545"/>
                          </a:solidFill>
                          <a:effectLst/>
                          <a:latin typeface="Century Gothic" panose="020B0502020202020204" pitchFamily="34" charset="0"/>
                        </a:rPr>
                        <a:t> </a:t>
                      </a:r>
                    </a:p>
                    <a:p>
                      <a:pPr algn="l" fontAlgn="b"/>
                      <a:r>
                        <a:rPr lang="en-GB" sz="1600" b="0" i="0" u="none" strike="noStrike" dirty="0">
                          <a:solidFill>
                            <a:srgbClr val="303545"/>
                          </a:solidFill>
                          <a:effectLst/>
                          <a:latin typeface="Century Gothic" panose="020B0502020202020204" pitchFamily="34" charset="0"/>
                        </a:rPr>
                        <a:t> </a:t>
                      </a:r>
                      <a:r>
                        <a:rPr lang="en-GB" sz="1600" b="0" i="0" u="none" strike="noStrike" dirty="0" err="1">
                          <a:solidFill>
                            <a:srgbClr val="303545"/>
                          </a:solidFill>
                          <a:effectLst/>
                          <a:latin typeface="Century Gothic" panose="020B0502020202020204" pitchFamily="34" charset="0"/>
                        </a:rPr>
                        <a:t>appeler</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to call</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36126988"/>
                  </a:ext>
                </a:extLst>
              </a:tr>
              <a:tr h="484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GB" sz="1600" b="0" i="0" u="none" strike="noStrike" dirty="0">
                        <a:solidFill>
                          <a:srgbClr val="303545"/>
                        </a:solidFill>
                        <a:effectLst/>
                        <a:latin typeface="Century Gothic" panose="020B0502020202020204" pitchFamily="34" charset="0"/>
                      </a:endParaRPr>
                    </a:p>
                    <a:p>
                      <a:pPr algn="l" fontAlgn="b"/>
                      <a:r>
                        <a:rPr lang="en-GB" sz="1600" b="0" i="0" u="none" strike="noStrike" dirty="0">
                          <a:solidFill>
                            <a:srgbClr val="303545"/>
                          </a:solidFill>
                          <a:effectLst/>
                          <a:latin typeface="Century Gothic" panose="020B0502020202020204" pitchFamily="34" charset="0"/>
                        </a:rPr>
                        <a:t> </a:t>
                      </a:r>
                      <a:r>
                        <a:rPr lang="en-GB" sz="1600" b="0" i="0" u="none" strike="noStrike" dirty="0" err="1">
                          <a:solidFill>
                            <a:srgbClr val="303545"/>
                          </a:solidFill>
                          <a:effectLst/>
                          <a:latin typeface="Century Gothic" panose="020B0502020202020204" pitchFamily="34" charset="0"/>
                        </a:rPr>
                        <a:t>s'appeler</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to be called, being called</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3749526"/>
                  </a:ext>
                </a:extLst>
              </a:tr>
              <a:tr h="484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GB" sz="1600" b="0" i="0" u="none" strike="noStrike" dirty="0">
                        <a:solidFill>
                          <a:srgbClr val="303545"/>
                        </a:solidFill>
                        <a:effectLst/>
                        <a:latin typeface="Century Gothic" panose="020B0502020202020204" pitchFamily="34" charset="0"/>
                      </a:endParaRPr>
                    </a:p>
                    <a:p>
                      <a:pPr algn="l" fontAlgn="b"/>
                      <a:r>
                        <a:rPr lang="en-GB" sz="1600" b="0" i="0" u="none" strike="noStrike" dirty="0">
                          <a:solidFill>
                            <a:srgbClr val="303545"/>
                          </a:solidFill>
                          <a:effectLst/>
                          <a:latin typeface="Century Gothic" panose="020B0502020202020204" pitchFamily="34" charset="0"/>
                        </a:rPr>
                        <a:t> </a:t>
                      </a:r>
                      <a:r>
                        <a:rPr lang="en-GB" sz="1600" b="0" i="0" u="none" strike="noStrike" dirty="0" err="1">
                          <a:solidFill>
                            <a:srgbClr val="303545"/>
                          </a:solidFill>
                          <a:effectLst/>
                          <a:latin typeface="Century Gothic" panose="020B0502020202020204" pitchFamily="34" charset="0"/>
                        </a:rPr>
                        <a:t>présenter</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to present</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29552813"/>
                  </a:ext>
                </a:extLst>
              </a:tr>
              <a:tr h="484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303545"/>
                          </a:solidFill>
                          <a:effectLst/>
                          <a:latin typeface="Century Gothic" panose="020B0502020202020204" pitchFamily="34" charset="0"/>
                        </a:rPr>
                        <a:t> </a:t>
                      </a:r>
                    </a:p>
                    <a:p>
                      <a:pPr algn="l" fontAlgn="b"/>
                      <a:r>
                        <a:rPr lang="en-GB" sz="1600" b="0" i="0" u="none" strike="noStrike" dirty="0">
                          <a:solidFill>
                            <a:srgbClr val="303545"/>
                          </a:solidFill>
                          <a:effectLst/>
                          <a:latin typeface="Century Gothic" panose="020B0502020202020204" pitchFamily="34" charset="0"/>
                        </a:rPr>
                        <a:t> se </a:t>
                      </a:r>
                      <a:r>
                        <a:rPr lang="en-GB" sz="1600" b="0" i="0" u="none" strike="noStrike" dirty="0" err="1">
                          <a:solidFill>
                            <a:srgbClr val="303545"/>
                          </a:solidFill>
                          <a:effectLst/>
                          <a:latin typeface="Century Gothic" panose="020B0502020202020204" pitchFamily="34" charset="0"/>
                        </a:rPr>
                        <a:t>présenter</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introduce oneself</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91161878"/>
                  </a:ext>
                </a:extLst>
              </a:tr>
              <a:tr h="484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GB" sz="1600" b="0" i="0" u="none" strike="noStrike" dirty="0">
                        <a:solidFill>
                          <a:srgbClr val="303545"/>
                        </a:solidFill>
                        <a:effectLst/>
                        <a:latin typeface="Century Gothic" panose="020B0502020202020204" pitchFamily="34" charset="0"/>
                      </a:endParaRPr>
                    </a:p>
                    <a:p>
                      <a:pPr algn="l" fontAlgn="b"/>
                      <a:r>
                        <a:rPr lang="en-GB" sz="1600" b="0" i="0" u="none" strike="noStrike" dirty="0">
                          <a:solidFill>
                            <a:srgbClr val="303545"/>
                          </a:solidFill>
                          <a:effectLst/>
                          <a:latin typeface="Century Gothic" panose="020B0502020202020204" pitchFamily="34" charset="0"/>
                        </a:rPr>
                        <a:t> </a:t>
                      </a:r>
                      <a:r>
                        <a:rPr lang="en-GB" sz="1600" b="0" i="0" u="none" strike="noStrike" dirty="0" err="1">
                          <a:solidFill>
                            <a:srgbClr val="303545"/>
                          </a:solidFill>
                          <a:effectLst/>
                          <a:latin typeface="Century Gothic" panose="020B0502020202020204" pitchFamily="34" charset="0"/>
                        </a:rPr>
                        <a:t>réveiller</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to wake, wake</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22571051"/>
                  </a:ext>
                </a:extLst>
              </a:tr>
              <a:tr h="484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GB" sz="1600" b="0" i="0" u="none" strike="noStrike" dirty="0">
                        <a:solidFill>
                          <a:srgbClr val="303545"/>
                        </a:solidFill>
                        <a:effectLst/>
                        <a:latin typeface="Century Gothic" panose="020B0502020202020204" pitchFamily="34" charset="0"/>
                      </a:endParaRPr>
                    </a:p>
                    <a:p>
                      <a:pPr algn="l" fontAlgn="b"/>
                      <a:r>
                        <a:rPr lang="en-GB" sz="1600" b="0" i="0" u="none" strike="noStrike" dirty="0">
                          <a:solidFill>
                            <a:srgbClr val="303545"/>
                          </a:solidFill>
                          <a:effectLst/>
                          <a:latin typeface="Century Gothic" panose="020B0502020202020204" pitchFamily="34" charset="0"/>
                        </a:rPr>
                        <a:t> se </a:t>
                      </a:r>
                      <a:r>
                        <a:rPr lang="en-GB" sz="1600" b="0" i="0" u="none" strike="noStrike" dirty="0" err="1">
                          <a:solidFill>
                            <a:srgbClr val="303545"/>
                          </a:solidFill>
                          <a:effectLst/>
                          <a:latin typeface="Century Gothic" panose="020B0502020202020204" pitchFamily="34" charset="0"/>
                        </a:rPr>
                        <a:t>réveiller</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to wake (oneself) up, waking (oneself) up</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77986458"/>
                  </a:ext>
                </a:extLst>
              </a:tr>
              <a:tr h="484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latin typeface="Century Gothic" panose="020B0502020202020204" pitchFamily="34" charset="0"/>
                        </a:rPr>
                        <a:t>nm</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GB" sz="1600" b="0" i="0" u="none" strike="noStrike" dirty="0">
                        <a:solidFill>
                          <a:srgbClr val="303545"/>
                        </a:solidFill>
                        <a:effectLst/>
                        <a:latin typeface="Century Gothic" panose="020B0502020202020204" pitchFamily="34" charset="0"/>
                      </a:endParaRPr>
                    </a:p>
                    <a:p>
                      <a:pPr algn="l" fontAlgn="b"/>
                      <a:r>
                        <a:rPr lang="en-GB" sz="1600" b="0" i="0" u="none" strike="noStrike" dirty="0">
                          <a:solidFill>
                            <a:srgbClr val="303545"/>
                          </a:solidFill>
                          <a:effectLst/>
                          <a:latin typeface="Century Gothic" panose="020B0502020202020204" pitchFamily="34" charset="0"/>
                        </a:rPr>
                        <a:t> </a:t>
                      </a:r>
                      <a:r>
                        <a:rPr lang="en-GB" sz="1600" b="0" i="0" u="none" strike="noStrike" dirty="0" err="1">
                          <a:solidFill>
                            <a:srgbClr val="303545"/>
                          </a:solidFill>
                          <a:effectLst/>
                          <a:latin typeface="Century Gothic" panose="020B0502020202020204" pitchFamily="34" charset="0"/>
                        </a:rPr>
                        <a:t>l'accord</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agreement</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08129673"/>
                  </a:ext>
                </a:extLst>
              </a:tr>
              <a:tr h="484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nf</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GB" sz="1600" b="0" i="0" u="none" strike="noStrike" dirty="0">
                        <a:solidFill>
                          <a:srgbClr val="303545"/>
                        </a:solidFill>
                        <a:effectLst/>
                        <a:latin typeface="Century Gothic" panose="020B0502020202020204" pitchFamily="34" charset="0"/>
                      </a:endParaRPr>
                    </a:p>
                    <a:p>
                      <a:pPr algn="l" fontAlgn="b"/>
                      <a:r>
                        <a:rPr lang="en-GB" sz="1600" b="0" i="0" u="none" strike="noStrike" dirty="0">
                          <a:solidFill>
                            <a:srgbClr val="303545"/>
                          </a:solidFill>
                          <a:effectLst/>
                          <a:latin typeface="Century Gothic" panose="020B0502020202020204" pitchFamily="34" charset="0"/>
                        </a:rPr>
                        <a:t> la </a:t>
                      </a:r>
                      <a:r>
                        <a:rPr lang="en-GB" sz="1600" b="0" i="0" u="none" strike="noStrike" dirty="0" err="1">
                          <a:solidFill>
                            <a:srgbClr val="303545"/>
                          </a:solidFill>
                          <a:effectLst/>
                          <a:latin typeface="Century Gothic" panose="020B0502020202020204" pitchFamily="34" charset="0"/>
                        </a:rPr>
                        <a:t>journée</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day (duration)</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8210005"/>
                  </a:ext>
                </a:extLst>
              </a:tr>
              <a:tr h="484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latin typeface="Century Gothic" panose="020B0502020202020204" pitchFamily="34" charset="0"/>
                        </a:rPr>
                        <a:t>nm</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GB" sz="1600" b="0" i="0" u="none" strike="noStrike" dirty="0">
                        <a:solidFill>
                          <a:srgbClr val="303545"/>
                        </a:solidFill>
                        <a:effectLst/>
                        <a:latin typeface="Century Gothic" panose="020B0502020202020204" pitchFamily="34" charset="0"/>
                      </a:endParaRPr>
                    </a:p>
                    <a:p>
                      <a:pPr algn="l" fontAlgn="b"/>
                      <a:r>
                        <a:rPr lang="en-GB" sz="1600" b="0" i="0" u="none" strike="noStrike" dirty="0">
                          <a:solidFill>
                            <a:srgbClr val="303545"/>
                          </a:solidFill>
                          <a:effectLst/>
                          <a:latin typeface="Century Gothic" panose="020B0502020202020204" pitchFamily="34" charset="0"/>
                        </a:rPr>
                        <a:t> le </a:t>
                      </a:r>
                      <a:r>
                        <a:rPr lang="en-GB" sz="1600" b="0" i="0" u="none" strike="noStrike" dirty="0" err="1">
                          <a:solidFill>
                            <a:srgbClr val="303545"/>
                          </a:solidFill>
                          <a:effectLst/>
                          <a:latin typeface="Century Gothic" panose="020B0502020202020204" pitchFamily="34" charset="0"/>
                        </a:rPr>
                        <a:t>membre</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member</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73530080"/>
                  </a:ext>
                </a:extLst>
              </a:tr>
              <a:tr h="3100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nf</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GB" sz="1600" b="0" i="0" u="none" strike="noStrike" dirty="0">
                        <a:solidFill>
                          <a:srgbClr val="303545"/>
                        </a:solidFill>
                        <a:effectLst/>
                        <a:latin typeface="Century Gothic" panose="020B0502020202020204" pitchFamily="34" charset="0"/>
                      </a:endParaRPr>
                    </a:p>
                    <a:p>
                      <a:pPr algn="l" fontAlgn="b"/>
                      <a:r>
                        <a:rPr lang="en-GB" sz="1600" b="0" i="0" u="none" strike="noStrike" dirty="0">
                          <a:solidFill>
                            <a:srgbClr val="303545"/>
                          </a:solidFill>
                          <a:effectLst/>
                          <a:latin typeface="Century Gothic" panose="020B0502020202020204" pitchFamily="34" charset="0"/>
                        </a:rPr>
                        <a:t> la </a:t>
                      </a:r>
                      <a:r>
                        <a:rPr lang="en-GB" sz="1600" b="0" i="0" u="none" strike="noStrike" dirty="0" err="1">
                          <a:solidFill>
                            <a:srgbClr val="303545"/>
                          </a:solidFill>
                          <a:effectLst/>
                          <a:latin typeface="Century Gothic" panose="020B0502020202020204" pitchFamily="34" charset="0"/>
                        </a:rPr>
                        <a:t>paix</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peace</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91572625"/>
                  </a:ext>
                </a:extLst>
              </a:tr>
              <a:tr h="2391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adj</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GB" sz="1600" b="0" i="0" u="none" strike="noStrike" dirty="0">
                        <a:solidFill>
                          <a:srgbClr val="303545"/>
                        </a:solidFill>
                        <a:effectLst/>
                        <a:latin typeface="Century Gothic" panose="020B0502020202020204" pitchFamily="34" charset="0"/>
                      </a:endParaRPr>
                    </a:p>
                    <a:p>
                      <a:pPr algn="l" fontAlgn="b"/>
                      <a:r>
                        <a:rPr lang="en-GB" sz="1600" b="0" i="0" u="none" strike="noStrike" dirty="0">
                          <a:solidFill>
                            <a:srgbClr val="303545"/>
                          </a:solidFill>
                          <a:effectLst/>
                          <a:latin typeface="Century Gothic" panose="020B0502020202020204" pitchFamily="34" charset="0"/>
                        </a:rPr>
                        <a:t> </a:t>
                      </a:r>
                      <a:r>
                        <a:rPr lang="en-GB" sz="1600" b="0" i="0" u="none" strike="noStrike" dirty="0" err="1">
                          <a:solidFill>
                            <a:srgbClr val="303545"/>
                          </a:solidFill>
                          <a:effectLst/>
                          <a:latin typeface="Century Gothic" panose="020B0502020202020204" pitchFamily="34" charset="0"/>
                        </a:rPr>
                        <a:t>efficace</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effective</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122761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adj</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GB" sz="1600" b="0" i="0" u="none" strike="noStrike" dirty="0">
                        <a:solidFill>
                          <a:srgbClr val="303545"/>
                        </a:solidFill>
                        <a:effectLst/>
                        <a:latin typeface="Century Gothic" panose="020B0502020202020204" pitchFamily="34" charset="0"/>
                      </a:endParaRPr>
                    </a:p>
                    <a:p>
                      <a:pPr algn="l" fontAlgn="b"/>
                      <a:r>
                        <a:rPr lang="en-GB" sz="1600" b="0" i="0" u="none" strike="noStrike" dirty="0">
                          <a:solidFill>
                            <a:srgbClr val="303545"/>
                          </a:solidFill>
                          <a:effectLst/>
                          <a:latin typeface="Century Gothic" panose="020B0502020202020204" pitchFamily="34" charset="0"/>
                        </a:rPr>
                        <a:t> </a:t>
                      </a:r>
                      <a:r>
                        <a:rPr lang="en-GB" sz="1600" b="0" i="0" u="none" strike="noStrike" dirty="0" err="1">
                          <a:solidFill>
                            <a:srgbClr val="303545"/>
                          </a:solidFill>
                          <a:effectLst/>
                          <a:latin typeface="Century Gothic" panose="020B0502020202020204" pitchFamily="34" charset="0"/>
                        </a:rPr>
                        <a:t>fier</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proud</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67713429"/>
                  </a:ext>
                </a:extLst>
              </a:tr>
              <a:tr h="4041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adj</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303545"/>
                          </a:solidFill>
                          <a:effectLst/>
                          <a:latin typeface="Century Gothic" panose="020B0502020202020204" pitchFamily="34" charset="0"/>
                        </a:rPr>
                        <a:t> </a:t>
                      </a:r>
                      <a:r>
                        <a:rPr lang="en-GB" sz="1600" b="0" i="0" u="none" strike="noStrike" dirty="0" err="1">
                          <a:solidFill>
                            <a:srgbClr val="303545"/>
                          </a:solidFill>
                          <a:effectLst/>
                          <a:latin typeface="Century Gothic" panose="020B0502020202020204" pitchFamily="34" charset="0"/>
                        </a:rPr>
                        <a:t>officiel</a:t>
                      </a:r>
                      <a:endParaRPr lang="en-GB" sz="1600" b="0" i="0" u="none" strike="noStrike" dirty="0">
                        <a:solidFill>
                          <a:srgbClr val="303545"/>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303545"/>
                          </a:solidFill>
                          <a:effectLst/>
                          <a:latin typeface="Century Gothic" panose="020B0502020202020204" pitchFamily="34" charset="0"/>
                        </a:rPr>
                        <a:t> official (adjective)</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208845"/>
                  </a:ext>
                </a:extLst>
              </a:tr>
            </a:tbl>
          </a:graphicData>
        </a:graphic>
      </p:graphicFrame>
      <p:pic>
        <p:nvPicPr>
          <p:cNvPr id="7" name="Picture 6" descr="Qr code&#10;&#10;Description automatically generated">
            <a:extLst>
              <a:ext uri="{FF2B5EF4-FFF2-40B4-BE49-F238E27FC236}">
                <a16:creationId xmlns:a16="http://schemas.microsoft.com/office/drawing/2014/main" id="{1240265D-5ACC-4C6A-3A42-95A74BCBF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842" y="8017734"/>
            <a:ext cx="906556" cy="906556"/>
          </a:xfrm>
          <a:prstGeom prst="rect">
            <a:avLst/>
          </a:prstGeom>
        </p:spPr>
      </p:pic>
      <p:pic>
        <p:nvPicPr>
          <p:cNvPr id="10" name="Picture 9" descr="Dog in bubble bath">
            <a:extLst>
              <a:ext uri="{FF2B5EF4-FFF2-40B4-BE49-F238E27FC236}">
                <a16:creationId xmlns:a16="http://schemas.microsoft.com/office/drawing/2014/main" id="{481039CC-37D7-D2ED-6E40-63EFC2623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219" y="7817639"/>
            <a:ext cx="1467224" cy="1306746"/>
          </a:xfrm>
          <a:prstGeom prst="rect">
            <a:avLst/>
          </a:prstGeom>
        </p:spPr>
      </p:pic>
      <p:sp>
        <p:nvSpPr>
          <p:cNvPr id="11" name="Rounded Rectangle 25">
            <a:extLst>
              <a:ext uri="{FF2B5EF4-FFF2-40B4-BE49-F238E27FC236}">
                <a16:creationId xmlns:a16="http://schemas.microsoft.com/office/drawing/2014/main" id="{5DBA037F-7BC2-6B30-CCFB-5AD257D88504}"/>
              </a:ext>
            </a:extLst>
          </p:cNvPr>
          <p:cNvSpPr/>
          <p:nvPr/>
        </p:nvSpPr>
        <p:spPr>
          <a:xfrm>
            <a:off x="204026" y="8045315"/>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9.3.1.5 &amp; 9.2.2.1</a:t>
            </a:r>
          </a:p>
        </p:txBody>
      </p:sp>
      <p:sp>
        <p:nvSpPr>
          <p:cNvPr id="14" name="Slide Number Placeholder 1">
            <a:extLst>
              <a:ext uri="{FF2B5EF4-FFF2-40B4-BE49-F238E27FC236}">
                <a16:creationId xmlns:a16="http://schemas.microsoft.com/office/drawing/2014/main" id="{4AE3240A-5AA7-C654-74C9-CF87C0382F4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GB" altLang="en-US" sz="1600" b="1" dirty="0">
                <a:solidFill>
                  <a:srgbClr val="000000"/>
                </a:solidFill>
                <a:latin typeface="Century Gothic" panose="020B0502020202020204" pitchFamily="34" charset="0"/>
              </a:rPr>
              <a:t>81</a:t>
            </a:r>
            <a:endPar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1818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DC55DA-73BD-6B2E-9B7A-EE37AE3F34D8}"/>
              </a:ext>
            </a:extLst>
          </p:cNvPr>
          <p:cNvSpPr txBox="1">
            <a:spLocks noGrp="1"/>
          </p:cNvSpPr>
          <p:nvPr>
            <p:ph type="title" idx="4294967295"/>
          </p:nvPr>
        </p:nvSpPr>
        <p:spPr>
          <a:xfrm>
            <a:off x="173313" y="142855"/>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T3.2 </a:t>
            </a:r>
            <a:r>
              <a:rPr kumimoji="0" lang="fr-FR"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 4</a:t>
            </a:r>
            <a:endParaRPr kumimoji="0" lang="en-US" sz="2000" b="0" i="0" u="none" strike="noStrike" kern="0" cap="none" spc="0" normalizeH="0" baseline="0" noProof="0" dirty="0">
              <a:ln>
                <a:noFill/>
              </a:ln>
              <a:solidFill>
                <a:schemeClr val="bg1"/>
              </a:solidFill>
              <a:effectLst/>
              <a:uLnTx/>
              <a:uFillTx/>
              <a:latin typeface="+mj-lt"/>
              <a:ea typeface="+mj-ea"/>
              <a:cs typeface="+mj-cs"/>
            </a:endParaRPr>
          </a:p>
        </p:txBody>
      </p:sp>
      <p:sp>
        <p:nvSpPr>
          <p:cNvPr id="5" name="Rectangle 4">
            <a:extLst>
              <a:ext uri="{FF2B5EF4-FFF2-40B4-BE49-F238E27FC236}">
                <a16:creationId xmlns:a16="http://schemas.microsoft.com/office/drawing/2014/main" id="{78B1D68C-4F31-49D3-2290-0785CC8EC649}"/>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dirty="0">
                <a:solidFill>
                  <a:srgbClr val="000000"/>
                </a:solidFill>
                <a:latin typeface="Century Gothic" panose="020B0502020202020204" pitchFamily="34" charset="0"/>
              </a:rPr>
              <a:t>Grammaire</a:t>
            </a:r>
          </a:p>
        </p:txBody>
      </p:sp>
      <p:sp>
        <p:nvSpPr>
          <p:cNvPr id="6" name="Rectangle 5">
            <a:extLst>
              <a:ext uri="{FF2B5EF4-FFF2-40B4-BE49-F238E27FC236}">
                <a16:creationId xmlns:a16="http://schemas.microsoft.com/office/drawing/2014/main" id="{CAB4B3BE-3458-5701-B31E-2F56DE1E03AE}"/>
              </a:ext>
              <a:ext uri="{C183D7F6-B498-43B3-948B-1728B52AA6E4}">
                <adec:decorative xmlns:adec="http://schemas.microsoft.com/office/drawing/2017/decorative" val="1"/>
              </a:ext>
            </a:extLst>
          </p:cNvPr>
          <p:cNvSpPr/>
          <p:nvPr/>
        </p:nvSpPr>
        <p:spPr>
          <a:xfrm>
            <a:off x="172381" y="14612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T3.2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Semaine</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4</a:t>
            </a:r>
          </a:p>
        </p:txBody>
      </p:sp>
      <p:sp>
        <p:nvSpPr>
          <p:cNvPr id="8" name="Rectangle 7">
            <a:extLst>
              <a:ext uri="{FF2B5EF4-FFF2-40B4-BE49-F238E27FC236}">
                <a16:creationId xmlns:a16="http://schemas.microsoft.com/office/drawing/2014/main" id="{28E7FF72-DE8A-B3DE-6094-F621761195DF}"/>
              </a:ext>
            </a:extLst>
          </p:cNvPr>
          <p:cNvSpPr/>
          <p:nvPr/>
        </p:nvSpPr>
        <p:spPr>
          <a:xfrm>
            <a:off x="2311461" y="154785"/>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Saying ‘it, him, and her’</a:t>
            </a:r>
            <a:endParaRPr lang="en-US" b="1" i="1" kern="0" dirty="0">
              <a:latin typeface="Century Gothic" panose="020B050202020202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066F2FB8-D204-3BDD-BB80-AE14D7AC818E}"/>
              </a:ext>
            </a:extLst>
          </p:cNvPr>
          <p:cNvSpPr txBox="1"/>
          <p:nvPr/>
        </p:nvSpPr>
        <p:spPr>
          <a:xfrm>
            <a:off x="129222" y="646168"/>
            <a:ext cx="6447358" cy="830997"/>
          </a:xfrm>
          <a:prstGeom prst="rect">
            <a:avLst/>
          </a:prstGeom>
          <a:noFill/>
        </p:spPr>
        <p:txBody>
          <a:bodyPr wrap="square">
            <a:spAutoFit/>
          </a:bodyPr>
          <a:lstStyle/>
          <a:p>
            <a:pPr algn="l"/>
            <a:r>
              <a:rPr lang="fr-FR" sz="1600" dirty="0" err="1">
                <a:solidFill>
                  <a:schemeClr val="tx2"/>
                </a:solidFill>
                <a:latin typeface="Century Gothic" panose="020B0502020202020204" pitchFamily="34" charset="0"/>
              </a:rPr>
              <a:t>Remember</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we</a:t>
            </a:r>
            <a:r>
              <a:rPr lang="fr-FR" sz="1600" dirty="0">
                <a:solidFill>
                  <a:schemeClr val="tx2"/>
                </a:solidFill>
                <a:latin typeface="Century Gothic" panose="020B0502020202020204" pitchFamily="34" charset="0"/>
              </a:rPr>
              <a:t> use </a:t>
            </a:r>
            <a:r>
              <a:rPr lang="fr-FR" sz="1600" b="1" dirty="0">
                <a:solidFill>
                  <a:schemeClr val="tx2"/>
                </a:solidFill>
                <a:latin typeface="Century Gothic" panose="020B0502020202020204" pitchFamily="34" charset="0"/>
              </a:rPr>
              <a:t>le</a:t>
            </a:r>
            <a:r>
              <a:rPr lang="fr-FR" sz="1600" dirty="0">
                <a:solidFill>
                  <a:schemeClr val="tx2"/>
                </a:solidFill>
                <a:latin typeface="Century Gothic" panose="020B0502020202020204" pitchFamily="34" charset="0"/>
              </a:rPr>
              <a:t> and </a:t>
            </a:r>
            <a:r>
              <a:rPr lang="fr-FR" sz="1600" b="1" dirty="0">
                <a:solidFill>
                  <a:schemeClr val="tx2"/>
                </a:solidFill>
                <a:latin typeface="Century Gothic" panose="020B0502020202020204" pitchFamily="34" charset="0"/>
              </a:rPr>
              <a:t>la</a:t>
            </a:r>
            <a:r>
              <a:rPr lang="fr-FR" sz="1600" dirty="0">
                <a:solidFill>
                  <a:schemeClr val="tx2"/>
                </a:solidFill>
                <a:latin typeface="Century Gothic" panose="020B0502020202020204" pitchFamily="34" charset="0"/>
              </a:rPr>
              <a:t> to </a:t>
            </a:r>
            <a:r>
              <a:rPr lang="fr-FR" sz="1600" dirty="0" err="1">
                <a:solidFill>
                  <a:schemeClr val="tx2"/>
                </a:solidFill>
                <a:latin typeface="Century Gothic" panose="020B0502020202020204" pitchFamily="34" charset="0"/>
              </a:rPr>
              <a:t>mean</a:t>
            </a:r>
            <a:r>
              <a:rPr lang="fr-FR" sz="1600"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it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We</a:t>
            </a:r>
            <a:r>
              <a:rPr lang="fr-FR" sz="1600" dirty="0">
                <a:solidFill>
                  <a:schemeClr val="tx2"/>
                </a:solidFill>
                <a:latin typeface="Century Gothic" panose="020B0502020202020204" pitchFamily="34" charset="0"/>
              </a:rPr>
              <a:t> use </a:t>
            </a:r>
            <a:r>
              <a:rPr lang="fr-FR" sz="1600" b="1" dirty="0">
                <a:solidFill>
                  <a:schemeClr val="tx2"/>
                </a:solidFill>
                <a:latin typeface="Century Gothic" panose="020B0502020202020204" pitchFamily="34" charset="0"/>
              </a:rPr>
              <a:t>le</a:t>
            </a:r>
            <a:r>
              <a:rPr lang="fr-FR" sz="1600" dirty="0">
                <a:solidFill>
                  <a:schemeClr val="tx2"/>
                </a:solidFill>
                <a:latin typeface="Century Gothic" panose="020B0502020202020204" pitchFamily="34" charset="0"/>
              </a:rPr>
              <a:t> to </a:t>
            </a:r>
            <a:r>
              <a:rPr lang="fr-FR" sz="1600" dirty="0" err="1">
                <a:solidFill>
                  <a:schemeClr val="tx2"/>
                </a:solidFill>
                <a:latin typeface="Century Gothic" panose="020B0502020202020204" pitchFamily="34" charset="0"/>
              </a:rPr>
              <a:t>refer</a:t>
            </a:r>
            <a:r>
              <a:rPr lang="fr-FR" sz="1600" dirty="0">
                <a:solidFill>
                  <a:schemeClr val="tx2"/>
                </a:solidFill>
                <a:latin typeface="Century Gothic" panose="020B0502020202020204" pitchFamily="34" charset="0"/>
              </a:rPr>
              <a:t> to a </a:t>
            </a:r>
            <a:r>
              <a:rPr lang="fr-FR" sz="1600" b="1" dirty="0">
                <a:solidFill>
                  <a:schemeClr val="tx2"/>
                </a:solidFill>
                <a:latin typeface="Century Gothic" panose="020B0502020202020204" pitchFamily="34" charset="0"/>
              </a:rPr>
              <a:t>masculine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noun</a:t>
            </a:r>
            <a:r>
              <a:rPr lang="fr-FR" sz="1600" dirty="0">
                <a:solidFill>
                  <a:schemeClr val="tx2"/>
                </a:solidFill>
                <a:latin typeface="Century Gothic" panose="020B0502020202020204" pitchFamily="34" charset="0"/>
              </a:rPr>
              <a:t>, and </a:t>
            </a:r>
            <a:r>
              <a:rPr lang="fr-FR" sz="1600" b="1" dirty="0">
                <a:solidFill>
                  <a:schemeClr val="tx2"/>
                </a:solidFill>
                <a:latin typeface="Century Gothic" panose="020B0502020202020204" pitchFamily="34" charset="0"/>
              </a:rPr>
              <a:t>la</a:t>
            </a:r>
            <a:r>
              <a:rPr lang="fr-FR" sz="1600" dirty="0">
                <a:solidFill>
                  <a:schemeClr val="tx2"/>
                </a:solidFill>
                <a:latin typeface="Century Gothic" panose="020B0502020202020204" pitchFamily="34" charset="0"/>
              </a:rPr>
              <a:t> to </a:t>
            </a:r>
            <a:r>
              <a:rPr lang="fr-FR" sz="1600" dirty="0" err="1">
                <a:solidFill>
                  <a:schemeClr val="tx2"/>
                </a:solidFill>
                <a:latin typeface="Century Gothic" panose="020B0502020202020204" pitchFamily="34" charset="0"/>
              </a:rPr>
              <a:t>refer</a:t>
            </a:r>
            <a:r>
              <a:rPr lang="fr-FR" sz="1600" dirty="0">
                <a:solidFill>
                  <a:schemeClr val="tx2"/>
                </a:solidFill>
                <a:latin typeface="Century Gothic" panose="020B0502020202020204" pitchFamily="34" charset="0"/>
              </a:rPr>
              <a:t> to a </a:t>
            </a:r>
            <a:r>
              <a:rPr lang="fr-FR" sz="1600" b="1" dirty="0" err="1">
                <a:solidFill>
                  <a:schemeClr val="tx2"/>
                </a:solidFill>
                <a:latin typeface="Century Gothic" panose="020B0502020202020204" pitchFamily="34" charset="0"/>
              </a:rPr>
              <a:t>feminine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noun</a:t>
            </a:r>
            <a:r>
              <a:rPr lang="fr-FR" sz="1600" dirty="0">
                <a:solidFill>
                  <a:schemeClr val="tx2"/>
                </a:solidFill>
                <a:latin typeface="Century Gothic" panose="020B0502020202020204" pitchFamily="34" charset="0"/>
              </a:rPr>
              <a:t>. Direct </a:t>
            </a:r>
            <a:r>
              <a:rPr lang="fr-FR" sz="1600" dirty="0" err="1">
                <a:solidFill>
                  <a:schemeClr val="tx2"/>
                </a:solidFill>
                <a:latin typeface="Century Gothic" panose="020B0502020202020204" pitchFamily="34" charset="0"/>
              </a:rPr>
              <a:t>object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pronouns</a:t>
            </a:r>
            <a:r>
              <a:rPr lang="fr-FR" sz="1600" dirty="0">
                <a:solidFill>
                  <a:schemeClr val="tx2"/>
                </a:solidFill>
                <a:latin typeface="Century Gothic" panose="020B0502020202020204" pitchFamily="34" charset="0"/>
              </a:rPr>
              <a:t> like </a:t>
            </a:r>
            <a:r>
              <a:rPr lang="fr-FR" sz="1600" b="1" dirty="0">
                <a:solidFill>
                  <a:schemeClr val="tx2"/>
                </a:solidFill>
                <a:latin typeface="Century Gothic" panose="020B0502020202020204" pitchFamily="34" charset="0"/>
              </a:rPr>
              <a:t>le </a:t>
            </a:r>
            <a:r>
              <a:rPr lang="fr-FR" sz="1600" dirty="0">
                <a:solidFill>
                  <a:schemeClr val="tx2"/>
                </a:solidFill>
                <a:latin typeface="Century Gothic" panose="020B0502020202020204" pitchFamily="34" charset="0"/>
              </a:rPr>
              <a:t>and </a:t>
            </a:r>
            <a:r>
              <a:rPr lang="fr-FR" sz="1600" b="1" dirty="0">
                <a:solidFill>
                  <a:schemeClr val="tx2"/>
                </a:solidFill>
                <a:latin typeface="Century Gothic" panose="020B0502020202020204" pitchFamily="34" charset="0"/>
              </a:rPr>
              <a:t>la</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usually</a:t>
            </a:r>
            <a:r>
              <a:rPr lang="fr-FR" sz="1600" dirty="0">
                <a:solidFill>
                  <a:schemeClr val="tx2"/>
                </a:solidFill>
                <a:latin typeface="Century Gothic" panose="020B0502020202020204" pitchFamily="34" charset="0"/>
              </a:rPr>
              <a:t> go </a:t>
            </a:r>
            <a:r>
              <a:rPr lang="fr-FR" sz="1600" b="1" dirty="0" err="1">
                <a:solidFill>
                  <a:schemeClr val="tx2"/>
                </a:solidFill>
                <a:latin typeface="Century Gothic" panose="020B0502020202020204" pitchFamily="34" charset="0"/>
              </a:rPr>
              <a:t>before</a:t>
            </a:r>
            <a:r>
              <a:rPr lang="fr-FR" sz="1600" dirty="0">
                <a:solidFill>
                  <a:schemeClr val="tx2"/>
                </a:solidFill>
                <a:latin typeface="Century Gothic" panose="020B0502020202020204" pitchFamily="34" charset="0"/>
              </a:rPr>
              <a:t> the </a:t>
            </a:r>
            <a:r>
              <a:rPr lang="fr-FR" sz="1600" dirty="0" err="1">
                <a:solidFill>
                  <a:schemeClr val="tx2"/>
                </a:solidFill>
                <a:latin typeface="Century Gothic" panose="020B0502020202020204" pitchFamily="34" charset="0"/>
              </a:rPr>
              <a:t>verb</a:t>
            </a:r>
            <a:r>
              <a:rPr lang="fr-FR" sz="1600" dirty="0">
                <a:solidFill>
                  <a:schemeClr val="tx2"/>
                </a:solidFill>
                <a:latin typeface="Century Gothic" panose="020B0502020202020204" pitchFamily="34" charset="0"/>
              </a:rPr>
              <a:t>.</a:t>
            </a:r>
          </a:p>
        </p:txBody>
      </p:sp>
      <p:sp>
        <p:nvSpPr>
          <p:cNvPr id="30" name="TextBox 29">
            <a:extLst>
              <a:ext uri="{FF2B5EF4-FFF2-40B4-BE49-F238E27FC236}">
                <a16:creationId xmlns:a16="http://schemas.microsoft.com/office/drawing/2014/main" id="{BF4692D5-A1CC-6F2D-90D6-E57B25552E3B}"/>
              </a:ext>
            </a:extLst>
          </p:cNvPr>
          <p:cNvSpPr txBox="1"/>
          <p:nvPr/>
        </p:nvSpPr>
        <p:spPr>
          <a:xfrm>
            <a:off x="145502" y="1554993"/>
            <a:ext cx="3887967" cy="338554"/>
          </a:xfrm>
          <a:prstGeom prst="rect">
            <a:avLst/>
          </a:prstGeom>
          <a:noFill/>
        </p:spPr>
        <p:txBody>
          <a:bodyPr wrap="square">
            <a:spAutoFit/>
          </a:bodyPr>
          <a:lstStyle/>
          <a:p>
            <a:pPr algn="l"/>
            <a:r>
              <a:rPr lang="fr-FR" sz="1600" b="1" i="1" dirty="0">
                <a:solidFill>
                  <a:schemeClr val="tx2"/>
                </a:solidFill>
                <a:latin typeface="Century Gothic" panose="020B0502020202020204" pitchFamily="34" charset="0"/>
              </a:rPr>
              <a:t>Le nord </a:t>
            </a:r>
            <a:r>
              <a:rPr lang="fr-FR" sz="1600" i="1" dirty="0">
                <a:solidFill>
                  <a:schemeClr val="tx2"/>
                </a:solidFill>
                <a:latin typeface="Century Gothic" panose="020B0502020202020204" pitchFamily="34" charset="0"/>
              </a:rPr>
              <a:t>du pays ? Je </a:t>
            </a:r>
            <a:r>
              <a:rPr lang="fr-FR" sz="1600" b="1" i="1" dirty="0">
                <a:solidFill>
                  <a:schemeClr val="tx2"/>
                </a:solidFill>
                <a:latin typeface="Century Gothic" panose="020B0502020202020204" pitchFamily="34" charset="0"/>
              </a:rPr>
              <a:t>le </a:t>
            </a:r>
            <a:r>
              <a:rPr lang="fr-FR" sz="1600" i="1" dirty="0">
                <a:solidFill>
                  <a:schemeClr val="tx2"/>
                </a:solidFill>
                <a:latin typeface="Century Gothic" panose="020B0502020202020204" pitchFamily="34" charset="0"/>
              </a:rPr>
              <a:t>connais bien.</a:t>
            </a:r>
          </a:p>
        </p:txBody>
      </p:sp>
      <p:sp>
        <p:nvSpPr>
          <p:cNvPr id="31" name="TextBox 30">
            <a:extLst>
              <a:ext uri="{FF2B5EF4-FFF2-40B4-BE49-F238E27FC236}">
                <a16:creationId xmlns:a16="http://schemas.microsoft.com/office/drawing/2014/main" id="{F3AAB45D-2474-A081-741F-27E8869D3C05}"/>
              </a:ext>
            </a:extLst>
          </p:cNvPr>
          <p:cNvSpPr txBox="1"/>
          <p:nvPr/>
        </p:nvSpPr>
        <p:spPr>
          <a:xfrm>
            <a:off x="3921416" y="1550908"/>
            <a:ext cx="3092650" cy="584775"/>
          </a:xfrm>
          <a:prstGeom prst="rect">
            <a:avLst/>
          </a:prstGeom>
          <a:noFill/>
        </p:spPr>
        <p:txBody>
          <a:bodyPr wrap="square">
            <a:spAutoFit/>
          </a:bodyPr>
          <a:lstStyle/>
          <a:p>
            <a:pPr algn="l"/>
            <a:r>
              <a:rPr lang="fr-FR" sz="1600" b="1" dirty="0">
                <a:solidFill>
                  <a:schemeClr val="tx2"/>
                </a:solidFill>
                <a:latin typeface="Century Gothic" panose="020B0502020202020204" pitchFamily="34" charset="0"/>
              </a:rPr>
              <a:t>The </a:t>
            </a:r>
            <a:r>
              <a:rPr lang="fr-FR" sz="1600" b="1" dirty="0" err="1">
                <a:solidFill>
                  <a:schemeClr val="tx2"/>
                </a:solidFill>
                <a:latin typeface="Century Gothic" panose="020B0502020202020204" pitchFamily="34" charset="0"/>
              </a:rPr>
              <a:t>north</a:t>
            </a:r>
            <a:r>
              <a:rPr lang="fr-FR" sz="1600" b="1" dirty="0">
                <a:solidFill>
                  <a:schemeClr val="tx2"/>
                </a:solidFill>
                <a:latin typeface="Century Gothic" panose="020B0502020202020204" pitchFamily="34" charset="0"/>
              </a:rPr>
              <a:t> </a:t>
            </a:r>
            <a:r>
              <a:rPr lang="fr-FR" sz="1600" dirty="0">
                <a:solidFill>
                  <a:schemeClr val="tx2"/>
                </a:solidFill>
                <a:latin typeface="Century Gothic" panose="020B0502020202020204" pitchFamily="34" charset="0"/>
              </a:rPr>
              <a:t>of the country? I know</a:t>
            </a:r>
            <a:r>
              <a:rPr lang="fr-FR" sz="1600" b="1"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it</a:t>
            </a:r>
            <a:r>
              <a:rPr lang="fr-FR" sz="1600" b="1"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well</a:t>
            </a:r>
            <a:r>
              <a:rPr lang="fr-FR" sz="1600" dirty="0">
                <a:solidFill>
                  <a:schemeClr val="tx2"/>
                </a:solidFill>
                <a:latin typeface="Century Gothic" panose="020B0502020202020204" pitchFamily="34" charset="0"/>
              </a:rPr>
              <a:t>.</a:t>
            </a:r>
          </a:p>
        </p:txBody>
      </p:sp>
      <p:sp>
        <p:nvSpPr>
          <p:cNvPr id="32" name="TextBox 31">
            <a:extLst>
              <a:ext uri="{FF2B5EF4-FFF2-40B4-BE49-F238E27FC236}">
                <a16:creationId xmlns:a16="http://schemas.microsoft.com/office/drawing/2014/main" id="{4D83DC76-DEB3-5F5A-95A1-23F515B737F9}"/>
              </a:ext>
            </a:extLst>
          </p:cNvPr>
          <p:cNvSpPr txBox="1"/>
          <p:nvPr/>
        </p:nvSpPr>
        <p:spPr>
          <a:xfrm>
            <a:off x="145503" y="2202207"/>
            <a:ext cx="3887965" cy="338554"/>
          </a:xfrm>
          <a:prstGeom prst="rect">
            <a:avLst/>
          </a:prstGeom>
          <a:noFill/>
        </p:spPr>
        <p:txBody>
          <a:bodyPr wrap="square">
            <a:spAutoFit/>
          </a:bodyPr>
          <a:lstStyle/>
          <a:p>
            <a:pPr algn="l"/>
            <a:r>
              <a:rPr lang="fr-FR" sz="1600" b="1" i="1" dirty="0">
                <a:solidFill>
                  <a:schemeClr val="tx2"/>
                </a:solidFill>
                <a:latin typeface="Century Gothic" panose="020B0502020202020204" pitchFamily="34" charset="0"/>
              </a:rPr>
              <a:t>La clé </a:t>
            </a:r>
            <a:r>
              <a:rPr lang="fr-FR" sz="1600" i="1" dirty="0">
                <a:solidFill>
                  <a:schemeClr val="tx2"/>
                </a:solidFill>
                <a:latin typeface="Century Gothic" panose="020B0502020202020204" pitchFamily="34" charset="0"/>
              </a:rPr>
              <a:t>? Je </a:t>
            </a:r>
            <a:r>
              <a:rPr lang="fr-FR" sz="1600" b="1" i="1" dirty="0">
                <a:solidFill>
                  <a:schemeClr val="tx2"/>
                </a:solidFill>
                <a:latin typeface="Century Gothic" panose="020B0502020202020204" pitchFamily="34" charset="0"/>
              </a:rPr>
              <a:t>la</a:t>
            </a:r>
            <a:r>
              <a:rPr lang="fr-FR" sz="1600" i="1" dirty="0">
                <a:solidFill>
                  <a:schemeClr val="tx2"/>
                </a:solidFill>
                <a:latin typeface="Century Gothic" panose="020B0502020202020204" pitchFamily="34" charset="0"/>
              </a:rPr>
              <a:t> donne au professeur.</a:t>
            </a:r>
          </a:p>
        </p:txBody>
      </p:sp>
      <p:sp>
        <p:nvSpPr>
          <p:cNvPr id="33" name="TextBox 32">
            <a:extLst>
              <a:ext uri="{FF2B5EF4-FFF2-40B4-BE49-F238E27FC236}">
                <a16:creationId xmlns:a16="http://schemas.microsoft.com/office/drawing/2014/main" id="{049FFE3D-0B9E-C236-F68D-2AAD6D4242DC}"/>
              </a:ext>
            </a:extLst>
          </p:cNvPr>
          <p:cNvSpPr txBox="1"/>
          <p:nvPr/>
        </p:nvSpPr>
        <p:spPr>
          <a:xfrm>
            <a:off x="3899310" y="2198122"/>
            <a:ext cx="3059384" cy="584775"/>
          </a:xfrm>
          <a:prstGeom prst="rect">
            <a:avLst/>
          </a:prstGeom>
          <a:noFill/>
        </p:spPr>
        <p:txBody>
          <a:bodyPr wrap="square">
            <a:spAutoFit/>
          </a:bodyPr>
          <a:lstStyle/>
          <a:p>
            <a:pPr algn="l"/>
            <a:r>
              <a:rPr lang="fr-FR" sz="1600" b="1" dirty="0">
                <a:solidFill>
                  <a:schemeClr val="tx2"/>
                </a:solidFill>
                <a:latin typeface="Century Gothic" panose="020B0502020202020204" pitchFamily="34" charset="0"/>
              </a:rPr>
              <a:t>The key</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I’m</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giving</a:t>
            </a:r>
            <a:r>
              <a:rPr lang="fr-FR" sz="1600" b="1"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it</a:t>
            </a:r>
            <a:r>
              <a:rPr lang="fr-FR" sz="1600" b="1" dirty="0">
                <a:solidFill>
                  <a:schemeClr val="tx2"/>
                </a:solidFill>
                <a:latin typeface="Century Gothic" panose="020B0502020202020204" pitchFamily="34" charset="0"/>
              </a:rPr>
              <a:t> </a:t>
            </a:r>
            <a:r>
              <a:rPr lang="fr-FR" sz="1600" dirty="0">
                <a:solidFill>
                  <a:schemeClr val="tx2"/>
                </a:solidFill>
                <a:latin typeface="Century Gothic" panose="020B0502020202020204" pitchFamily="34" charset="0"/>
              </a:rPr>
              <a:t>to the </a:t>
            </a:r>
            <a:r>
              <a:rPr lang="fr-FR" sz="1600" dirty="0" err="1">
                <a:solidFill>
                  <a:schemeClr val="tx2"/>
                </a:solidFill>
                <a:latin typeface="Century Gothic" panose="020B0502020202020204" pitchFamily="34" charset="0"/>
              </a:rPr>
              <a:t>teacher</a:t>
            </a:r>
            <a:r>
              <a:rPr lang="fr-FR" sz="1600" dirty="0">
                <a:solidFill>
                  <a:schemeClr val="tx2"/>
                </a:solidFill>
                <a:latin typeface="Century Gothic" panose="020B0502020202020204" pitchFamily="34" charset="0"/>
              </a:rPr>
              <a:t>.</a:t>
            </a:r>
          </a:p>
        </p:txBody>
      </p:sp>
      <p:sp>
        <p:nvSpPr>
          <p:cNvPr id="34" name="TextBox 33">
            <a:extLst>
              <a:ext uri="{FF2B5EF4-FFF2-40B4-BE49-F238E27FC236}">
                <a16:creationId xmlns:a16="http://schemas.microsoft.com/office/drawing/2014/main" id="{47803B3B-2580-9409-6261-6AADFFACCA42}"/>
              </a:ext>
            </a:extLst>
          </p:cNvPr>
          <p:cNvSpPr txBox="1"/>
          <p:nvPr/>
        </p:nvSpPr>
        <p:spPr>
          <a:xfrm>
            <a:off x="129221" y="2793732"/>
            <a:ext cx="6471841" cy="338554"/>
          </a:xfrm>
          <a:prstGeom prst="rect">
            <a:avLst/>
          </a:prstGeom>
          <a:noFill/>
        </p:spPr>
        <p:txBody>
          <a:bodyPr wrap="square">
            <a:spAutoFit/>
          </a:bodyPr>
          <a:lstStyle/>
          <a:p>
            <a:pPr algn="l"/>
            <a:r>
              <a:rPr lang="fr-FR" sz="1600" dirty="0" err="1">
                <a:solidFill>
                  <a:schemeClr val="tx2"/>
                </a:solidFill>
                <a:latin typeface="Century Gothic" panose="020B0502020202020204" pitchFamily="34" charset="0"/>
              </a:rPr>
              <a:t>We</a:t>
            </a:r>
            <a:r>
              <a:rPr lang="fr-FR" sz="1600" dirty="0">
                <a:solidFill>
                  <a:schemeClr val="tx2"/>
                </a:solidFill>
                <a:latin typeface="Century Gothic" panose="020B0502020202020204" pitchFamily="34" charset="0"/>
              </a:rPr>
              <a:t> can </a:t>
            </a:r>
            <a:r>
              <a:rPr lang="fr-FR" sz="1600" dirty="0" err="1">
                <a:solidFill>
                  <a:schemeClr val="tx2"/>
                </a:solidFill>
                <a:latin typeface="Century Gothic" panose="020B0502020202020204" pitchFamily="34" charset="0"/>
              </a:rPr>
              <a:t>also</a:t>
            </a:r>
            <a:r>
              <a:rPr lang="fr-FR" sz="1600" dirty="0">
                <a:solidFill>
                  <a:schemeClr val="tx2"/>
                </a:solidFill>
                <a:latin typeface="Century Gothic" panose="020B0502020202020204" pitchFamily="34" charset="0"/>
              </a:rPr>
              <a:t> use </a:t>
            </a:r>
            <a:r>
              <a:rPr lang="fr-FR" sz="1600" b="1" dirty="0">
                <a:solidFill>
                  <a:schemeClr val="tx2"/>
                </a:solidFill>
                <a:latin typeface="Century Gothic" panose="020B0502020202020204" pitchFamily="34" charset="0"/>
              </a:rPr>
              <a:t>le </a:t>
            </a:r>
            <a:r>
              <a:rPr lang="fr-FR" sz="1600" dirty="0">
                <a:solidFill>
                  <a:schemeClr val="tx2"/>
                </a:solidFill>
                <a:latin typeface="Century Gothic" panose="020B0502020202020204" pitchFamily="34" charset="0"/>
              </a:rPr>
              <a:t>to </a:t>
            </a:r>
            <a:r>
              <a:rPr lang="fr-FR" sz="1600" dirty="0" err="1">
                <a:solidFill>
                  <a:schemeClr val="tx2"/>
                </a:solidFill>
                <a:latin typeface="Century Gothic" panose="020B0502020202020204" pitchFamily="34" charset="0"/>
              </a:rPr>
              <a:t>mean</a:t>
            </a:r>
            <a:r>
              <a:rPr lang="fr-FR" sz="1600"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him</a:t>
            </a:r>
            <a:r>
              <a:rPr lang="fr-FR" sz="1600" dirty="0">
                <a:solidFill>
                  <a:schemeClr val="tx2"/>
                </a:solidFill>
                <a:latin typeface="Century Gothic" panose="020B0502020202020204" pitchFamily="34" charset="0"/>
              </a:rPr>
              <a:t> and </a:t>
            </a:r>
            <a:r>
              <a:rPr lang="fr-FR" sz="1600" b="1" dirty="0">
                <a:solidFill>
                  <a:schemeClr val="tx2"/>
                </a:solidFill>
                <a:latin typeface="Century Gothic" panose="020B0502020202020204" pitchFamily="34" charset="0"/>
              </a:rPr>
              <a:t>la</a:t>
            </a:r>
            <a:r>
              <a:rPr lang="fr-FR" sz="1600" dirty="0">
                <a:solidFill>
                  <a:schemeClr val="tx2"/>
                </a:solidFill>
                <a:latin typeface="Century Gothic" panose="020B0502020202020204" pitchFamily="34" charset="0"/>
              </a:rPr>
              <a:t> to </a:t>
            </a:r>
            <a:r>
              <a:rPr lang="fr-FR" sz="1600" dirty="0" err="1">
                <a:solidFill>
                  <a:schemeClr val="tx2"/>
                </a:solidFill>
                <a:latin typeface="Century Gothic" panose="020B0502020202020204" pitchFamily="34" charset="0"/>
              </a:rPr>
              <a:t>mean</a:t>
            </a:r>
            <a:r>
              <a:rPr lang="fr-FR" sz="1600"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her</a:t>
            </a:r>
            <a:r>
              <a:rPr lang="fr-FR" sz="1600" dirty="0">
                <a:solidFill>
                  <a:schemeClr val="tx2"/>
                </a:solidFill>
                <a:latin typeface="Century Gothic" panose="020B0502020202020204" pitchFamily="34" charset="0"/>
              </a:rPr>
              <a:t>.</a:t>
            </a:r>
          </a:p>
        </p:txBody>
      </p:sp>
      <p:sp>
        <p:nvSpPr>
          <p:cNvPr id="35" name="TextBox 34">
            <a:extLst>
              <a:ext uri="{FF2B5EF4-FFF2-40B4-BE49-F238E27FC236}">
                <a16:creationId xmlns:a16="http://schemas.microsoft.com/office/drawing/2014/main" id="{C61953FD-02FE-1751-AC63-68B9B4E9BDC2}"/>
              </a:ext>
            </a:extLst>
          </p:cNvPr>
          <p:cNvSpPr txBox="1"/>
          <p:nvPr/>
        </p:nvSpPr>
        <p:spPr>
          <a:xfrm>
            <a:off x="145502" y="3150970"/>
            <a:ext cx="3699708" cy="584775"/>
          </a:xfrm>
          <a:prstGeom prst="rect">
            <a:avLst/>
          </a:prstGeom>
          <a:noFill/>
        </p:spPr>
        <p:txBody>
          <a:bodyPr wrap="square">
            <a:spAutoFit/>
          </a:bodyPr>
          <a:lstStyle/>
          <a:p>
            <a:pPr algn="l"/>
            <a:r>
              <a:rPr lang="fr-FR" sz="1600" b="1" i="1" dirty="0">
                <a:solidFill>
                  <a:schemeClr val="tx2"/>
                </a:solidFill>
                <a:latin typeface="Century Gothic" panose="020B0502020202020204" pitchFamily="34" charset="0"/>
              </a:rPr>
              <a:t>Le garçon </a:t>
            </a:r>
            <a:r>
              <a:rPr lang="fr-FR" sz="1600" i="1" dirty="0">
                <a:solidFill>
                  <a:schemeClr val="tx2"/>
                </a:solidFill>
                <a:latin typeface="Century Gothic" panose="020B0502020202020204" pitchFamily="34" charset="0"/>
              </a:rPr>
              <a:t>qui a tort ? Je </a:t>
            </a:r>
            <a:r>
              <a:rPr lang="fr-FR" sz="1600" b="1" i="1" dirty="0">
                <a:solidFill>
                  <a:schemeClr val="tx2"/>
                </a:solidFill>
                <a:latin typeface="Century Gothic" panose="020B0502020202020204" pitchFamily="34" charset="0"/>
              </a:rPr>
              <a:t>le </a:t>
            </a:r>
            <a:r>
              <a:rPr lang="fr-FR" sz="1600" i="1" dirty="0">
                <a:solidFill>
                  <a:schemeClr val="tx2"/>
                </a:solidFill>
                <a:latin typeface="Century Gothic" panose="020B0502020202020204" pitchFamily="34" charset="0"/>
              </a:rPr>
              <a:t>corrige.</a:t>
            </a:r>
          </a:p>
          <a:p>
            <a:pPr algn="l"/>
            <a:r>
              <a:rPr lang="fr-FR" sz="1600" i="1" dirty="0">
                <a:solidFill>
                  <a:schemeClr val="tx2"/>
                </a:solidFill>
                <a:latin typeface="Century Gothic" panose="020B0502020202020204" pitchFamily="34" charset="0"/>
              </a:rPr>
              <a:t>Je </a:t>
            </a:r>
            <a:r>
              <a:rPr lang="fr-FR" sz="1600" b="1" i="1" dirty="0">
                <a:solidFill>
                  <a:schemeClr val="tx2"/>
                </a:solidFill>
                <a:latin typeface="Century Gothic" panose="020B0502020202020204" pitchFamily="34" charset="0"/>
              </a:rPr>
              <a:t>l’</a:t>
            </a:r>
            <a:r>
              <a:rPr lang="fr-FR" sz="1600" i="1" dirty="0">
                <a:solidFill>
                  <a:schemeClr val="tx2"/>
                </a:solidFill>
                <a:latin typeface="Century Gothic" panose="020B0502020202020204" pitchFamily="34" charset="0"/>
              </a:rPr>
              <a:t>aide.</a:t>
            </a:r>
          </a:p>
        </p:txBody>
      </p:sp>
      <p:sp>
        <p:nvSpPr>
          <p:cNvPr id="36" name="TextBox 35">
            <a:extLst>
              <a:ext uri="{FF2B5EF4-FFF2-40B4-BE49-F238E27FC236}">
                <a16:creationId xmlns:a16="http://schemas.microsoft.com/office/drawing/2014/main" id="{A4048918-430C-CE11-EC05-3DD0F3417017}"/>
              </a:ext>
            </a:extLst>
          </p:cNvPr>
          <p:cNvSpPr txBox="1"/>
          <p:nvPr/>
        </p:nvSpPr>
        <p:spPr>
          <a:xfrm>
            <a:off x="3782353" y="3101426"/>
            <a:ext cx="3305868" cy="830997"/>
          </a:xfrm>
          <a:prstGeom prst="rect">
            <a:avLst/>
          </a:prstGeom>
          <a:noFill/>
        </p:spPr>
        <p:txBody>
          <a:bodyPr wrap="square">
            <a:spAutoFit/>
          </a:bodyPr>
          <a:lstStyle/>
          <a:p>
            <a:pPr algn="l"/>
            <a:r>
              <a:rPr lang="fr-FR" sz="1600" b="1" dirty="0">
                <a:solidFill>
                  <a:schemeClr val="tx2"/>
                </a:solidFill>
                <a:latin typeface="Century Gothic" panose="020B0502020202020204" pitchFamily="34" charset="0"/>
              </a:rPr>
              <a:t>The boy </a:t>
            </a:r>
            <a:r>
              <a:rPr lang="fr-FR" sz="1600" dirty="0" err="1">
                <a:solidFill>
                  <a:schemeClr val="tx2"/>
                </a:solidFill>
                <a:latin typeface="Century Gothic" panose="020B0502020202020204" pitchFamily="34" charset="0"/>
              </a:rPr>
              <a:t>who</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is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wrong</a:t>
            </a:r>
            <a:r>
              <a:rPr lang="fr-FR" sz="1600" dirty="0">
                <a:solidFill>
                  <a:schemeClr val="tx2"/>
                </a:solidFill>
                <a:latin typeface="Century Gothic" panose="020B0502020202020204" pitchFamily="34" charset="0"/>
              </a:rPr>
              <a:t> ? </a:t>
            </a:r>
            <a:r>
              <a:rPr lang="fr-FR" sz="1600" dirty="0" err="1">
                <a:solidFill>
                  <a:schemeClr val="tx2"/>
                </a:solidFill>
                <a:latin typeface="Century Gothic" panose="020B0502020202020204" pitchFamily="34" charset="0"/>
              </a:rPr>
              <a:t>I’m</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correcting</a:t>
            </a:r>
            <a:r>
              <a:rPr lang="fr-FR" sz="1600"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him</a:t>
            </a:r>
            <a:r>
              <a:rPr lang="fr-FR" sz="1600" dirty="0">
                <a:solidFill>
                  <a:schemeClr val="tx2"/>
                </a:solidFill>
                <a:latin typeface="Century Gothic" panose="020B0502020202020204" pitchFamily="34" charset="0"/>
              </a:rPr>
              <a:t>.</a:t>
            </a:r>
          </a:p>
          <a:p>
            <a:pPr algn="l"/>
            <a:r>
              <a:rPr lang="fr-FR" sz="1600" dirty="0" err="1">
                <a:solidFill>
                  <a:schemeClr val="tx2"/>
                </a:solidFill>
                <a:latin typeface="Century Gothic" panose="020B0502020202020204" pitchFamily="34" charset="0"/>
              </a:rPr>
              <a:t>I’m</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helping</a:t>
            </a:r>
            <a:r>
              <a:rPr lang="fr-FR" sz="1600" b="1"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him</a:t>
            </a:r>
            <a:r>
              <a:rPr lang="fr-FR" sz="1600" dirty="0">
                <a:solidFill>
                  <a:schemeClr val="tx2"/>
                </a:solidFill>
                <a:latin typeface="Century Gothic" panose="020B0502020202020204" pitchFamily="34" charset="0"/>
              </a:rPr>
              <a:t>.</a:t>
            </a:r>
          </a:p>
        </p:txBody>
      </p:sp>
      <p:sp>
        <p:nvSpPr>
          <p:cNvPr id="39" name="Speech Bubble: Rectangle with Corners Rounded 2">
            <a:extLst>
              <a:ext uri="{FF2B5EF4-FFF2-40B4-BE49-F238E27FC236}">
                <a16:creationId xmlns:a16="http://schemas.microsoft.com/office/drawing/2014/main" id="{09B691A5-8D84-5D46-6C1E-9D91EB18DC69}"/>
              </a:ext>
            </a:extLst>
          </p:cNvPr>
          <p:cNvSpPr/>
          <p:nvPr/>
        </p:nvSpPr>
        <p:spPr>
          <a:xfrm>
            <a:off x="243862" y="3961407"/>
            <a:ext cx="6425498" cy="574475"/>
          </a:xfrm>
          <a:prstGeom prst="wedgeRoundRectCallout">
            <a:avLst>
              <a:gd name="adj1" fmla="val -14471"/>
              <a:gd name="adj2" fmla="val -86305"/>
              <a:gd name="adj3" fmla="val 16667"/>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600" dirty="0" err="1">
                <a:solidFill>
                  <a:schemeClr val="tx2"/>
                </a:solidFill>
                <a:latin typeface="Century Gothic" panose="020B0502020202020204" pitchFamily="34" charset="0"/>
              </a:rPr>
              <a:t>Remember</a:t>
            </a:r>
            <a:r>
              <a:rPr lang="fr-FR" sz="1600" dirty="0">
                <a:solidFill>
                  <a:schemeClr val="tx2"/>
                </a:solidFill>
                <a:latin typeface="Century Gothic" panose="020B0502020202020204" pitchFamily="34" charset="0"/>
              </a:rPr>
              <a:t>, </a:t>
            </a:r>
            <a:r>
              <a:rPr lang="fr-FR" sz="1600" b="1" dirty="0">
                <a:solidFill>
                  <a:schemeClr val="tx2"/>
                </a:solidFill>
                <a:latin typeface="Century Gothic" panose="020B0502020202020204" pitchFamily="34" charset="0"/>
              </a:rPr>
              <a:t>le</a:t>
            </a:r>
            <a:r>
              <a:rPr lang="fr-FR" sz="1600" dirty="0">
                <a:solidFill>
                  <a:schemeClr val="tx2"/>
                </a:solidFill>
                <a:latin typeface="Century Gothic" panose="020B0502020202020204" pitchFamily="34" charset="0"/>
              </a:rPr>
              <a:t> and </a:t>
            </a:r>
            <a:r>
              <a:rPr lang="fr-FR" sz="1600" b="1" dirty="0">
                <a:solidFill>
                  <a:schemeClr val="tx2"/>
                </a:solidFill>
                <a:latin typeface="Century Gothic" panose="020B0502020202020204" pitchFamily="34" charset="0"/>
              </a:rPr>
              <a:t>la </a:t>
            </a:r>
            <a:r>
              <a:rPr lang="fr-FR" sz="1600" dirty="0">
                <a:solidFill>
                  <a:schemeClr val="tx2"/>
                </a:solidFill>
                <a:latin typeface="Century Gothic" panose="020B0502020202020204" pitchFamily="34" charset="0"/>
              </a:rPr>
              <a:t>are </a:t>
            </a:r>
            <a:r>
              <a:rPr lang="fr-FR" sz="1600" dirty="0" err="1">
                <a:solidFill>
                  <a:schemeClr val="tx2"/>
                </a:solidFill>
                <a:latin typeface="Century Gothic" panose="020B0502020202020204" pitchFamily="34" charset="0"/>
              </a:rPr>
              <a:t>shortened</a:t>
            </a:r>
            <a:r>
              <a:rPr lang="fr-FR" sz="1600" dirty="0">
                <a:solidFill>
                  <a:schemeClr val="tx2"/>
                </a:solidFill>
                <a:latin typeface="Century Gothic" panose="020B0502020202020204" pitchFamily="34" charset="0"/>
              </a:rPr>
              <a:t> to </a:t>
            </a:r>
            <a:r>
              <a:rPr lang="fr-FR" sz="1600" b="1" dirty="0">
                <a:solidFill>
                  <a:schemeClr val="tx2"/>
                </a:solidFill>
                <a:latin typeface="Century Gothic" panose="020B0502020202020204" pitchFamily="34" charset="0"/>
              </a:rPr>
              <a:t>l’</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before</a:t>
            </a:r>
            <a:r>
              <a:rPr lang="fr-FR" sz="1600" dirty="0">
                <a:solidFill>
                  <a:schemeClr val="tx2"/>
                </a:solidFill>
                <a:latin typeface="Century Gothic" panose="020B0502020202020204" pitchFamily="34" charset="0"/>
              </a:rPr>
              <a:t> a </a:t>
            </a:r>
            <a:r>
              <a:rPr lang="fr-FR" sz="1600" dirty="0" err="1">
                <a:solidFill>
                  <a:schemeClr val="tx2"/>
                </a:solidFill>
                <a:latin typeface="Century Gothic" panose="020B0502020202020204" pitchFamily="34" charset="0"/>
              </a:rPr>
              <a:t>verb</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that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begins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with</a:t>
            </a:r>
            <a:r>
              <a:rPr lang="fr-FR" sz="1600" dirty="0">
                <a:solidFill>
                  <a:schemeClr val="tx2"/>
                </a:solidFill>
                <a:latin typeface="Century Gothic" panose="020B0502020202020204" pitchFamily="34" charset="0"/>
              </a:rPr>
              <a:t> a </a:t>
            </a:r>
            <a:r>
              <a:rPr lang="fr-FR" sz="1600" b="1" dirty="0" err="1">
                <a:solidFill>
                  <a:schemeClr val="tx2"/>
                </a:solidFill>
                <a:latin typeface="Century Gothic" panose="020B0502020202020204" pitchFamily="34" charset="0"/>
              </a:rPr>
              <a:t>vowel</a:t>
            </a:r>
            <a:r>
              <a:rPr lang="fr-FR" sz="1600" b="1" dirty="0">
                <a:solidFill>
                  <a:schemeClr val="tx2"/>
                </a:solidFill>
                <a:latin typeface="Century Gothic" panose="020B0502020202020204" pitchFamily="34" charset="0"/>
              </a:rPr>
              <a:t> </a:t>
            </a:r>
            <a:r>
              <a:rPr lang="fr-FR" sz="1600" dirty="0">
                <a:solidFill>
                  <a:schemeClr val="tx2"/>
                </a:solidFill>
                <a:latin typeface="Century Gothic" panose="020B0502020202020204" pitchFamily="34" charset="0"/>
              </a:rPr>
              <a:t>or </a:t>
            </a:r>
            <a:r>
              <a:rPr lang="fr-FR" sz="1600" b="1" dirty="0">
                <a:solidFill>
                  <a:schemeClr val="tx2"/>
                </a:solidFill>
                <a:latin typeface="Century Gothic" panose="020B0502020202020204" pitchFamily="34" charset="0"/>
              </a:rPr>
              <a:t>h muet</a:t>
            </a:r>
            <a:r>
              <a:rPr lang="fr-FR" sz="1600" dirty="0">
                <a:solidFill>
                  <a:schemeClr val="tx2"/>
                </a:solidFill>
                <a:latin typeface="Century Gothic" panose="020B0502020202020204" pitchFamily="34" charset="0"/>
              </a:rPr>
              <a:t>.</a:t>
            </a:r>
          </a:p>
        </p:txBody>
      </p:sp>
      <p:sp>
        <p:nvSpPr>
          <p:cNvPr id="37" name="TextBox 36">
            <a:extLst>
              <a:ext uri="{FF2B5EF4-FFF2-40B4-BE49-F238E27FC236}">
                <a16:creationId xmlns:a16="http://schemas.microsoft.com/office/drawing/2014/main" id="{C4AE424C-5182-7107-B354-F3EC34014BD2}"/>
              </a:ext>
            </a:extLst>
          </p:cNvPr>
          <p:cNvSpPr txBox="1"/>
          <p:nvPr/>
        </p:nvSpPr>
        <p:spPr>
          <a:xfrm>
            <a:off x="153000" y="4593128"/>
            <a:ext cx="3753808" cy="338554"/>
          </a:xfrm>
          <a:prstGeom prst="rect">
            <a:avLst/>
          </a:prstGeom>
          <a:noFill/>
        </p:spPr>
        <p:txBody>
          <a:bodyPr wrap="square">
            <a:spAutoFit/>
          </a:bodyPr>
          <a:lstStyle/>
          <a:p>
            <a:pPr algn="l"/>
            <a:r>
              <a:rPr lang="fr-FR" sz="1600" b="1" i="1" dirty="0">
                <a:solidFill>
                  <a:schemeClr val="tx2"/>
                </a:solidFill>
                <a:latin typeface="Century Gothic" panose="020B0502020202020204" pitchFamily="34" charset="0"/>
              </a:rPr>
              <a:t>La femme </a:t>
            </a:r>
            <a:r>
              <a:rPr lang="fr-FR" sz="1600" i="1" dirty="0">
                <a:solidFill>
                  <a:schemeClr val="tx2"/>
                </a:solidFill>
                <a:latin typeface="Century Gothic" panose="020B0502020202020204" pitchFamily="34" charset="0"/>
              </a:rPr>
              <a:t>du club ? Je </a:t>
            </a:r>
            <a:r>
              <a:rPr lang="fr-FR" sz="1600" b="1" i="1" dirty="0">
                <a:solidFill>
                  <a:schemeClr val="tx2"/>
                </a:solidFill>
                <a:latin typeface="Century Gothic" panose="020B0502020202020204" pitchFamily="34" charset="0"/>
              </a:rPr>
              <a:t>la</a:t>
            </a:r>
            <a:r>
              <a:rPr lang="fr-FR" sz="1600" i="1" dirty="0">
                <a:solidFill>
                  <a:schemeClr val="tx2"/>
                </a:solidFill>
                <a:latin typeface="Century Gothic" panose="020B0502020202020204" pitchFamily="34" charset="0"/>
              </a:rPr>
              <a:t> connais.</a:t>
            </a:r>
          </a:p>
        </p:txBody>
      </p:sp>
      <p:sp>
        <p:nvSpPr>
          <p:cNvPr id="38" name="TextBox 37">
            <a:extLst>
              <a:ext uri="{FF2B5EF4-FFF2-40B4-BE49-F238E27FC236}">
                <a16:creationId xmlns:a16="http://schemas.microsoft.com/office/drawing/2014/main" id="{ABA78D57-B4A1-E00B-2066-2BDA33CAEF24}"/>
              </a:ext>
            </a:extLst>
          </p:cNvPr>
          <p:cNvSpPr txBox="1"/>
          <p:nvPr/>
        </p:nvSpPr>
        <p:spPr>
          <a:xfrm>
            <a:off x="3737705" y="4543584"/>
            <a:ext cx="3086803" cy="584775"/>
          </a:xfrm>
          <a:prstGeom prst="rect">
            <a:avLst/>
          </a:prstGeom>
          <a:noFill/>
        </p:spPr>
        <p:txBody>
          <a:bodyPr wrap="square">
            <a:spAutoFit/>
          </a:bodyPr>
          <a:lstStyle/>
          <a:p>
            <a:r>
              <a:rPr lang="fr-FR" sz="1600" b="1" dirty="0">
                <a:solidFill>
                  <a:schemeClr val="tx2"/>
                </a:solidFill>
                <a:latin typeface="Century Gothic" panose="020B0502020202020204" pitchFamily="34" charset="0"/>
              </a:rPr>
              <a:t>The </a:t>
            </a:r>
            <a:r>
              <a:rPr lang="fr-FR" sz="1600" b="1" dirty="0" err="1">
                <a:solidFill>
                  <a:schemeClr val="tx2"/>
                </a:solidFill>
                <a:latin typeface="Century Gothic" panose="020B0502020202020204" pitchFamily="34" charset="0"/>
              </a:rPr>
              <a:t>woman</a:t>
            </a:r>
            <a:r>
              <a:rPr lang="fr-FR" sz="1600" b="1"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from</a:t>
            </a:r>
            <a:r>
              <a:rPr lang="fr-FR" sz="1600" dirty="0">
                <a:solidFill>
                  <a:schemeClr val="tx2"/>
                </a:solidFill>
                <a:latin typeface="Century Gothic" panose="020B0502020202020204" pitchFamily="34" charset="0"/>
              </a:rPr>
              <a:t> the club? I know </a:t>
            </a:r>
            <a:r>
              <a:rPr lang="fr-FR" sz="1600" b="1" dirty="0" err="1">
                <a:solidFill>
                  <a:schemeClr val="tx2"/>
                </a:solidFill>
                <a:latin typeface="Century Gothic" panose="020B0502020202020204" pitchFamily="34" charset="0"/>
              </a:rPr>
              <a:t>her</a:t>
            </a:r>
            <a:r>
              <a:rPr lang="fr-FR" sz="1600" dirty="0">
                <a:solidFill>
                  <a:schemeClr val="tx2"/>
                </a:solidFill>
                <a:latin typeface="Century Gothic" panose="020B0502020202020204" pitchFamily="34" charset="0"/>
              </a:rPr>
              <a:t>.</a:t>
            </a:r>
          </a:p>
        </p:txBody>
      </p:sp>
      <p:sp>
        <p:nvSpPr>
          <p:cNvPr id="40" name="Rectangle 39">
            <a:extLst>
              <a:ext uri="{FF2B5EF4-FFF2-40B4-BE49-F238E27FC236}">
                <a16:creationId xmlns:a16="http://schemas.microsoft.com/office/drawing/2014/main" id="{D5CFF786-CC3B-2C30-01E0-5A937ECD13BF}"/>
              </a:ext>
            </a:extLst>
          </p:cNvPr>
          <p:cNvSpPr/>
          <p:nvPr/>
        </p:nvSpPr>
        <p:spPr>
          <a:xfrm>
            <a:off x="170836" y="5094691"/>
            <a:ext cx="4543757" cy="646331"/>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Saying what somebody does to himself/herself</a:t>
            </a:r>
          </a:p>
        </p:txBody>
      </p:sp>
      <p:sp>
        <p:nvSpPr>
          <p:cNvPr id="41" name="TextBox 40">
            <a:extLst>
              <a:ext uri="{FF2B5EF4-FFF2-40B4-BE49-F238E27FC236}">
                <a16:creationId xmlns:a16="http://schemas.microsoft.com/office/drawing/2014/main" id="{E857BEF4-1A83-021D-3EE0-C4F3191347F6}"/>
              </a:ext>
            </a:extLst>
          </p:cNvPr>
          <p:cNvSpPr txBox="1"/>
          <p:nvPr/>
        </p:nvSpPr>
        <p:spPr>
          <a:xfrm>
            <a:off x="153000" y="5693939"/>
            <a:ext cx="6784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As </a:t>
            </a:r>
            <a:r>
              <a:rPr lang="fr-FR" sz="1600" dirty="0" err="1">
                <a:solidFill>
                  <a:schemeClr val="tx2"/>
                </a:solidFill>
                <a:latin typeface="Century Gothic" panose="020B0502020202020204" pitchFamily="34" charset="0"/>
              </a:rPr>
              <a:t>you</a:t>
            </a:r>
            <a:r>
              <a:rPr lang="fr-FR" sz="1600" dirty="0">
                <a:solidFill>
                  <a:schemeClr val="tx2"/>
                </a:solidFill>
                <a:latin typeface="Century Gothic" panose="020B0502020202020204" pitchFamily="34" charset="0"/>
              </a:rPr>
              <a:t> know, </a:t>
            </a:r>
            <a:r>
              <a:rPr lang="fr-FR" sz="1600" dirty="0" err="1">
                <a:solidFill>
                  <a:schemeClr val="tx2"/>
                </a:solidFill>
                <a:latin typeface="Century Gothic" panose="020B0502020202020204" pitchFamily="34" charset="0"/>
              </a:rPr>
              <a:t>we</a:t>
            </a:r>
            <a:r>
              <a:rPr lang="fr-FR" sz="1600" dirty="0">
                <a:solidFill>
                  <a:schemeClr val="tx2"/>
                </a:solidFill>
                <a:latin typeface="Century Gothic" panose="020B0502020202020204" pitchFamily="34" charset="0"/>
              </a:rPr>
              <a:t> can use </a:t>
            </a:r>
            <a:r>
              <a:rPr lang="fr-FR" sz="1600" b="1" dirty="0">
                <a:solidFill>
                  <a:schemeClr val="tx2"/>
                </a:solidFill>
                <a:latin typeface="Century Gothic" panose="020B0502020202020204" pitchFamily="34" charset="0"/>
              </a:rPr>
              <a:t>me</a:t>
            </a:r>
            <a:r>
              <a:rPr lang="fr-FR" sz="1600" dirty="0">
                <a:solidFill>
                  <a:schemeClr val="tx2"/>
                </a:solidFill>
                <a:latin typeface="Century Gothic" panose="020B0502020202020204" pitchFamily="34" charset="0"/>
              </a:rPr>
              <a:t> and </a:t>
            </a:r>
            <a:r>
              <a:rPr lang="fr-FR" sz="1600" b="1" dirty="0">
                <a:solidFill>
                  <a:schemeClr val="tx2"/>
                </a:solidFill>
                <a:latin typeface="Century Gothic" panose="020B0502020202020204" pitchFamily="34" charset="0"/>
              </a:rPr>
              <a:t>te </a:t>
            </a:r>
            <a:r>
              <a:rPr lang="fr-FR" sz="1600" dirty="0">
                <a:solidFill>
                  <a:schemeClr val="tx2"/>
                </a:solidFill>
                <a:latin typeface="Century Gothic" panose="020B0502020202020204" pitchFamily="34" charset="0"/>
              </a:rPr>
              <a:t>as </a:t>
            </a:r>
            <a:r>
              <a:rPr lang="fr-FR" sz="1600" b="1" dirty="0" err="1">
                <a:solidFill>
                  <a:schemeClr val="tx2"/>
                </a:solidFill>
                <a:latin typeface="Century Gothic" panose="020B0502020202020204" pitchFamily="34" charset="0"/>
              </a:rPr>
              <a:t>reflexive</a:t>
            </a:r>
            <a:r>
              <a:rPr lang="fr-FR" sz="1600" b="1"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pronouns</a:t>
            </a:r>
            <a:r>
              <a:rPr lang="fr-FR" sz="1600" dirty="0">
                <a:solidFill>
                  <a:schemeClr val="tx2"/>
                </a:solidFill>
                <a:latin typeface="Century Gothic" panose="020B0502020202020204" pitchFamily="34" charset="0"/>
              </a:rPr>
              <a:t> to </a:t>
            </a:r>
            <a:r>
              <a:rPr lang="fr-FR" sz="1600" dirty="0" err="1">
                <a:solidFill>
                  <a:schemeClr val="tx2"/>
                </a:solidFill>
                <a:latin typeface="Century Gothic" panose="020B0502020202020204" pitchFamily="34" charset="0"/>
              </a:rPr>
              <a:t>mean</a:t>
            </a:r>
            <a:r>
              <a:rPr lang="fr-FR" sz="1600"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myself</a:t>
            </a:r>
            <a:r>
              <a:rPr lang="fr-FR" sz="1600" dirty="0">
                <a:solidFill>
                  <a:schemeClr val="tx2"/>
                </a:solidFill>
                <a:latin typeface="Century Gothic" panose="020B0502020202020204" pitchFamily="34" charset="0"/>
              </a:rPr>
              <a:t> and </a:t>
            </a:r>
            <a:r>
              <a:rPr lang="fr-FR" sz="1600" b="1" dirty="0" err="1">
                <a:solidFill>
                  <a:schemeClr val="tx2"/>
                </a:solidFill>
                <a:latin typeface="Century Gothic" panose="020B0502020202020204" pitchFamily="34" charset="0"/>
              </a:rPr>
              <a:t>yourself</a:t>
            </a:r>
            <a:r>
              <a:rPr lang="fr-FR" sz="1600" dirty="0">
                <a:solidFill>
                  <a:schemeClr val="tx2"/>
                </a:solidFill>
                <a:latin typeface="Century Gothic" panose="020B0502020202020204" pitchFamily="34" charset="0"/>
              </a:rPr>
              <a:t>.</a:t>
            </a:r>
          </a:p>
        </p:txBody>
      </p:sp>
      <p:sp>
        <p:nvSpPr>
          <p:cNvPr id="42" name="TextBox 41">
            <a:extLst>
              <a:ext uri="{FF2B5EF4-FFF2-40B4-BE49-F238E27FC236}">
                <a16:creationId xmlns:a16="http://schemas.microsoft.com/office/drawing/2014/main" id="{76A69733-83B0-96C3-D947-532362E7A101}"/>
              </a:ext>
            </a:extLst>
          </p:cNvPr>
          <p:cNvSpPr txBox="1"/>
          <p:nvPr/>
        </p:nvSpPr>
        <p:spPr>
          <a:xfrm>
            <a:off x="204275" y="6321203"/>
            <a:ext cx="3566390" cy="338554"/>
          </a:xfrm>
          <a:prstGeom prst="rect">
            <a:avLst/>
          </a:prstGeom>
          <a:noFill/>
        </p:spPr>
        <p:txBody>
          <a:bodyPr wrap="square">
            <a:spAutoFit/>
          </a:bodyPr>
          <a:lstStyle/>
          <a:p>
            <a:r>
              <a:rPr lang="fr-FR" sz="1600" i="1" dirty="0">
                <a:solidFill>
                  <a:schemeClr val="tx2"/>
                </a:solidFill>
                <a:latin typeface="Century Gothic" panose="020B0502020202020204" pitchFamily="34" charset="0"/>
              </a:rPr>
              <a:t>Je </a:t>
            </a:r>
            <a:r>
              <a:rPr lang="fr-FR" sz="1600" b="1" i="1" dirty="0">
                <a:solidFill>
                  <a:schemeClr val="tx2"/>
                </a:solidFill>
                <a:latin typeface="Century Gothic" panose="020B0502020202020204" pitchFamily="34" charset="0"/>
              </a:rPr>
              <a:t>me </a:t>
            </a:r>
            <a:r>
              <a:rPr lang="fr-FR" sz="1600" i="1" dirty="0">
                <a:solidFill>
                  <a:schemeClr val="tx2"/>
                </a:solidFill>
                <a:latin typeface="Century Gothic" panose="020B0502020202020204" pitchFamily="34" charset="0"/>
              </a:rPr>
              <a:t>regarde dans la photo.</a:t>
            </a:r>
          </a:p>
        </p:txBody>
      </p:sp>
      <p:sp>
        <p:nvSpPr>
          <p:cNvPr id="43" name="TextBox 42">
            <a:extLst>
              <a:ext uri="{FF2B5EF4-FFF2-40B4-BE49-F238E27FC236}">
                <a16:creationId xmlns:a16="http://schemas.microsoft.com/office/drawing/2014/main" id="{F18AF775-41A6-900D-F550-5D707BD3D489}"/>
              </a:ext>
            </a:extLst>
          </p:cNvPr>
          <p:cNvSpPr txBox="1"/>
          <p:nvPr/>
        </p:nvSpPr>
        <p:spPr>
          <a:xfrm>
            <a:off x="3545100" y="6301968"/>
            <a:ext cx="356639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I look at </a:t>
            </a:r>
            <a:r>
              <a:rPr lang="fr-FR" sz="1600" b="1" dirty="0" err="1">
                <a:solidFill>
                  <a:schemeClr val="tx2"/>
                </a:solidFill>
                <a:latin typeface="Century Gothic" panose="020B0502020202020204" pitchFamily="34" charset="0"/>
              </a:rPr>
              <a:t>myself</a:t>
            </a:r>
            <a:r>
              <a:rPr lang="fr-FR" sz="1600" dirty="0">
                <a:solidFill>
                  <a:schemeClr val="tx2"/>
                </a:solidFill>
                <a:latin typeface="Century Gothic" panose="020B0502020202020204" pitchFamily="34" charset="0"/>
              </a:rPr>
              <a:t> in the photo.</a:t>
            </a:r>
          </a:p>
        </p:txBody>
      </p:sp>
      <p:sp>
        <p:nvSpPr>
          <p:cNvPr id="44" name="TextBox 43">
            <a:extLst>
              <a:ext uri="{FF2B5EF4-FFF2-40B4-BE49-F238E27FC236}">
                <a16:creationId xmlns:a16="http://schemas.microsoft.com/office/drawing/2014/main" id="{77457A88-F1DD-1145-B4C6-A42488B1A079}"/>
              </a:ext>
            </a:extLst>
          </p:cNvPr>
          <p:cNvSpPr txBox="1"/>
          <p:nvPr/>
        </p:nvSpPr>
        <p:spPr>
          <a:xfrm>
            <a:off x="204275" y="6639457"/>
            <a:ext cx="2099245" cy="338554"/>
          </a:xfrm>
          <a:prstGeom prst="rect">
            <a:avLst/>
          </a:prstGeom>
          <a:noFill/>
        </p:spPr>
        <p:txBody>
          <a:bodyPr wrap="square">
            <a:spAutoFit/>
          </a:bodyPr>
          <a:lstStyle/>
          <a:p>
            <a:r>
              <a:rPr lang="fr-FR" sz="1600" i="1" dirty="0">
                <a:solidFill>
                  <a:schemeClr val="tx2"/>
                </a:solidFill>
                <a:latin typeface="Century Gothic" panose="020B0502020202020204" pitchFamily="34" charset="0"/>
              </a:rPr>
              <a:t>Tu </a:t>
            </a:r>
            <a:r>
              <a:rPr lang="fr-FR" sz="1600" b="1" i="1" dirty="0">
                <a:solidFill>
                  <a:schemeClr val="tx2"/>
                </a:solidFill>
                <a:latin typeface="Century Gothic" panose="020B0502020202020204" pitchFamily="34" charset="0"/>
              </a:rPr>
              <a:t>te </a:t>
            </a:r>
            <a:r>
              <a:rPr lang="fr-FR" sz="1600" i="1" dirty="0">
                <a:solidFill>
                  <a:schemeClr val="tx2"/>
                </a:solidFill>
                <a:latin typeface="Century Gothic" panose="020B0502020202020204" pitchFamily="34" charset="0"/>
              </a:rPr>
              <a:t>demandes.</a:t>
            </a:r>
          </a:p>
        </p:txBody>
      </p:sp>
      <p:sp>
        <p:nvSpPr>
          <p:cNvPr id="45" name="TextBox 44">
            <a:extLst>
              <a:ext uri="{FF2B5EF4-FFF2-40B4-BE49-F238E27FC236}">
                <a16:creationId xmlns:a16="http://schemas.microsoft.com/office/drawing/2014/main" id="{A6C301C8-1272-277B-0165-13B3B904A384}"/>
              </a:ext>
            </a:extLst>
          </p:cNvPr>
          <p:cNvSpPr txBox="1"/>
          <p:nvPr/>
        </p:nvSpPr>
        <p:spPr>
          <a:xfrm>
            <a:off x="3534715" y="6600039"/>
            <a:ext cx="38660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You </a:t>
            </a:r>
            <a:r>
              <a:rPr lang="fr-FR" sz="1600" dirty="0" err="1">
                <a:solidFill>
                  <a:schemeClr val="tx2"/>
                </a:solidFill>
                <a:latin typeface="Century Gothic" panose="020B0502020202020204" pitchFamily="34" charset="0"/>
              </a:rPr>
              <a:t>ask</a:t>
            </a:r>
            <a:r>
              <a:rPr lang="fr-FR" sz="1600"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yourself</a:t>
            </a:r>
            <a:r>
              <a:rPr lang="fr-FR" sz="1600" dirty="0">
                <a:solidFill>
                  <a:schemeClr val="tx2"/>
                </a:solidFill>
                <a:latin typeface="Century Gothic" panose="020B0502020202020204" pitchFamily="34" charset="0"/>
              </a:rPr>
              <a:t>./You </a:t>
            </a:r>
            <a:r>
              <a:rPr lang="fr-FR" sz="1600" dirty="0" err="1">
                <a:solidFill>
                  <a:schemeClr val="tx2"/>
                </a:solidFill>
                <a:latin typeface="Century Gothic" panose="020B0502020202020204" pitchFamily="34" charset="0"/>
              </a:rPr>
              <a:t>wonder</a:t>
            </a:r>
            <a:r>
              <a:rPr lang="fr-FR" sz="1600" dirty="0">
                <a:solidFill>
                  <a:schemeClr val="tx2"/>
                </a:solidFill>
                <a:latin typeface="Century Gothic" panose="020B0502020202020204" pitchFamily="34" charset="0"/>
              </a:rPr>
              <a:t>.</a:t>
            </a:r>
          </a:p>
        </p:txBody>
      </p:sp>
      <p:sp>
        <p:nvSpPr>
          <p:cNvPr id="46" name="TextBox 45">
            <a:extLst>
              <a:ext uri="{FF2B5EF4-FFF2-40B4-BE49-F238E27FC236}">
                <a16:creationId xmlns:a16="http://schemas.microsoft.com/office/drawing/2014/main" id="{728861EC-7E83-9BB4-78CF-F4BB14A0247A}"/>
              </a:ext>
            </a:extLst>
          </p:cNvPr>
          <p:cNvSpPr txBox="1"/>
          <p:nvPr/>
        </p:nvSpPr>
        <p:spPr>
          <a:xfrm>
            <a:off x="166404" y="7014713"/>
            <a:ext cx="580662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The </a:t>
            </a:r>
            <a:r>
              <a:rPr lang="fr-FR" sz="1600" b="1" dirty="0" err="1">
                <a:solidFill>
                  <a:schemeClr val="tx2"/>
                </a:solidFill>
                <a:latin typeface="Century Gothic" panose="020B0502020202020204" pitchFamily="34" charset="0"/>
              </a:rPr>
              <a:t>reflexive</a:t>
            </a:r>
            <a:r>
              <a:rPr lang="fr-FR" sz="1600" b="1"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pronoun</a:t>
            </a:r>
            <a:r>
              <a:rPr lang="fr-FR" sz="1600" dirty="0">
                <a:solidFill>
                  <a:schemeClr val="tx2"/>
                </a:solidFill>
                <a:latin typeface="Century Gothic" panose="020B0502020202020204" pitchFamily="34" charset="0"/>
              </a:rPr>
              <a:t> for </a:t>
            </a:r>
            <a:r>
              <a:rPr lang="fr-FR" sz="1600" b="1" dirty="0" err="1">
                <a:solidFill>
                  <a:schemeClr val="tx2"/>
                </a:solidFill>
                <a:latin typeface="Century Gothic" panose="020B0502020202020204" pitchFamily="34" charset="0"/>
              </a:rPr>
              <a:t>himself</a:t>
            </a:r>
            <a:r>
              <a:rPr lang="fr-FR" sz="1600" dirty="0">
                <a:solidFill>
                  <a:schemeClr val="tx2"/>
                </a:solidFill>
                <a:latin typeface="Century Gothic" panose="020B0502020202020204" pitchFamily="34" charset="0"/>
              </a:rPr>
              <a:t> and </a:t>
            </a:r>
            <a:r>
              <a:rPr lang="fr-FR" sz="1600" b="1" dirty="0" err="1">
                <a:solidFill>
                  <a:schemeClr val="tx2"/>
                </a:solidFill>
                <a:latin typeface="Century Gothic" panose="020B0502020202020204" pitchFamily="34" charset="0"/>
              </a:rPr>
              <a:t>herself</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is</a:t>
            </a:r>
            <a:r>
              <a:rPr lang="fr-FR" sz="1600" dirty="0">
                <a:solidFill>
                  <a:schemeClr val="tx2"/>
                </a:solidFill>
                <a:latin typeface="Century Gothic" panose="020B0502020202020204" pitchFamily="34" charset="0"/>
              </a:rPr>
              <a:t> </a:t>
            </a:r>
            <a:r>
              <a:rPr lang="fr-FR" sz="1600" b="1" dirty="0">
                <a:solidFill>
                  <a:schemeClr val="tx2"/>
                </a:solidFill>
                <a:latin typeface="Century Gothic" panose="020B0502020202020204" pitchFamily="34" charset="0"/>
              </a:rPr>
              <a:t>se.</a:t>
            </a:r>
          </a:p>
        </p:txBody>
      </p:sp>
      <p:sp>
        <p:nvSpPr>
          <p:cNvPr id="47" name="TextBox 46">
            <a:extLst>
              <a:ext uri="{FF2B5EF4-FFF2-40B4-BE49-F238E27FC236}">
                <a16:creationId xmlns:a16="http://schemas.microsoft.com/office/drawing/2014/main" id="{85969986-D15C-A642-76C5-0DB2FA23D807}"/>
              </a:ext>
            </a:extLst>
          </p:cNvPr>
          <p:cNvSpPr txBox="1"/>
          <p:nvPr/>
        </p:nvSpPr>
        <p:spPr>
          <a:xfrm>
            <a:off x="200754" y="7380947"/>
            <a:ext cx="1680862" cy="338554"/>
          </a:xfrm>
          <a:prstGeom prst="rect">
            <a:avLst/>
          </a:prstGeom>
          <a:noFill/>
        </p:spPr>
        <p:txBody>
          <a:bodyPr wrap="square">
            <a:spAutoFit/>
          </a:bodyPr>
          <a:lstStyle/>
          <a:p>
            <a:r>
              <a:rPr lang="fr-FR" sz="1600" i="1" dirty="0">
                <a:solidFill>
                  <a:schemeClr val="tx2"/>
                </a:solidFill>
                <a:latin typeface="Century Gothic" panose="020B0502020202020204" pitchFamily="34" charset="0"/>
              </a:rPr>
              <a:t>Il </a:t>
            </a:r>
            <a:r>
              <a:rPr lang="fr-FR" sz="1600" b="1" i="1" dirty="0">
                <a:solidFill>
                  <a:schemeClr val="tx2"/>
                </a:solidFill>
                <a:latin typeface="Century Gothic" panose="020B0502020202020204" pitchFamily="34" charset="0"/>
              </a:rPr>
              <a:t>se</a:t>
            </a:r>
            <a:r>
              <a:rPr lang="fr-FR" sz="1600" i="1" dirty="0">
                <a:solidFill>
                  <a:schemeClr val="tx2"/>
                </a:solidFill>
                <a:latin typeface="Century Gothic" panose="020B0502020202020204" pitchFamily="34" charset="0"/>
              </a:rPr>
              <a:t> lave.</a:t>
            </a:r>
          </a:p>
        </p:txBody>
      </p:sp>
      <p:sp>
        <p:nvSpPr>
          <p:cNvPr id="48" name="TextBox 47">
            <a:extLst>
              <a:ext uri="{FF2B5EF4-FFF2-40B4-BE49-F238E27FC236}">
                <a16:creationId xmlns:a16="http://schemas.microsoft.com/office/drawing/2014/main" id="{5DD5DB92-91E5-2E89-D630-AC5769523529}"/>
              </a:ext>
            </a:extLst>
          </p:cNvPr>
          <p:cNvSpPr txBox="1"/>
          <p:nvPr/>
        </p:nvSpPr>
        <p:spPr>
          <a:xfrm>
            <a:off x="3534715" y="7380947"/>
            <a:ext cx="270357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He </a:t>
            </a:r>
            <a:r>
              <a:rPr lang="fr-FR" sz="1600" dirty="0" err="1">
                <a:solidFill>
                  <a:schemeClr val="tx2"/>
                </a:solidFill>
                <a:latin typeface="Century Gothic" panose="020B0502020202020204" pitchFamily="34" charset="0"/>
              </a:rPr>
              <a:t>washes</a:t>
            </a:r>
            <a:r>
              <a:rPr lang="fr-FR" sz="1600"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himself</a:t>
            </a:r>
            <a:r>
              <a:rPr lang="fr-FR" sz="1600" dirty="0">
                <a:solidFill>
                  <a:schemeClr val="tx2"/>
                </a:solidFill>
                <a:latin typeface="Century Gothic" panose="020B0502020202020204" pitchFamily="34" charset="0"/>
              </a:rPr>
              <a:t>.</a:t>
            </a:r>
          </a:p>
        </p:txBody>
      </p:sp>
      <p:sp>
        <p:nvSpPr>
          <p:cNvPr id="49" name="TextBox 48">
            <a:extLst>
              <a:ext uri="{FF2B5EF4-FFF2-40B4-BE49-F238E27FC236}">
                <a16:creationId xmlns:a16="http://schemas.microsoft.com/office/drawing/2014/main" id="{050F836F-D654-5B20-41CD-59307D8A2F30}"/>
              </a:ext>
            </a:extLst>
          </p:cNvPr>
          <p:cNvSpPr txBox="1"/>
          <p:nvPr/>
        </p:nvSpPr>
        <p:spPr>
          <a:xfrm>
            <a:off x="200754" y="7714023"/>
            <a:ext cx="2264532" cy="338554"/>
          </a:xfrm>
          <a:prstGeom prst="rect">
            <a:avLst/>
          </a:prstGeom>
          <a:noFill/>
        </p:spPr>
        <p:txBody>
          <a:bodyPr wrap="square">
            <a:spAutoFit/>
          </a:bodyPr>
          <a:lstStyle/>
          <a:p>
            <a:r>
              <a:rPr lang="fr-FR" sz="1600" i="1" dirty="0">
                <a:solidFill>
                  <a:schemeClr val="tx2"/>
                </a:solidFill>
                <a:latin typeface="Century Gothic" panose="020B0502020202020204" pitchFamily="34" charset="0"/>
              </a:rPr>
              <a:t>Elle </a:t>
            </a:r>
            <a:r>
              <a:rPr lang="fr-FR" sz="1600" b="1" i="1" dirty="0">
                <a:solidFill>
                  <a:schemeClr val="tx2"/>
                </a:solidFill>
                <a:latin typeface="Century Gothic" panose="020B0502020202020204" pitchFamily="34" charset="0"/>
              </a:rPr>
              <a:t>se </a:t>
            </a:r>
            <a:r>
              <a:rPr lang="fr-FR" sz="1600" i="1" dirty="0">
                <a:solidFill>
                  <a:schemeClr val="tx2"/>
                </a:solidFill>
                <a:latin typeface="Century Gothic" panose="020B0502020202020204" pitchFamily="34" charset="0"/>
              </a:rPr>
              <a:t>réveille.</a:t>
            </a:r>
          </a:p>
        </p:txBody>
      </p:sp>
      <p:sp>
        <p:nvSpPr>
          <p:cNvPr id="50" name="TextBox 49">
            <a:extLst>
              <a:ext uri="{FF2B5EF4-FFF2-40B4-BE49-F238E27FC236}">
                <a16:creationId xmlns:a16="http://schemas.microsoft.com/office/drawing/2014/main" id="{B0A04537-A5EA-0550-B927-054463F04FE5}"/>
              </a:ext>
            </a:extLst>
          </p:cNvPr>
          <p:cNvSpPr txBox="1"/>
          <p:nvPr/>
        </p:nvSpPr>
        <p:spPr>
          <a:xfrm>
            <a:off x="3534715" y="7710660"/>
            <a:ext cx="28585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err="1">
                <a:solidFill>
                  <a:schemeClr val="tx2"/>
                </a:solidFill>
                <a:latin typeface="Century Gothic" panose="020B0502020202020204" pitchFamily="34" charset="0"/>
              </a:rPr>
              <a:t>She</a:t>
            </a:r>
            <a:r>
              <a:rPr lang="fr-FR" sz="1600" dirty="0">
                <a:solidFill>
                  <a:schemeClr val="tx2"/>
                </a:solidFill>
                <a:latin typeface="Century Gothic" panose="020B0502020202020204" pitchFamily="34" charset="0"/>
              </a:rPr>
              <a:t> wakes (</a:t>
            </a:r>
            <a:r>
              <a:rPr lang="fr-FR" sz="1600" b="1" dirty="0" err="1">
                <a:solidFill>
                  <a:schemeClr val="tx2"/>
                </a:solidFill>
                <a:latin typeface="Century Gothic" panose="020B0502020202020204" pitchFamily="34" charset="0"/>
              </a:rPr>
              <a:t>herself</a:t>
            </a:r>
            <a:r>
              <a:rPr lang="fr-FR" sz="1600" dirty="0">
                <a:solidFill>
                  <a:schemeClr val="tx2"/>
                </a:solidFill>
                <a:latin typeface="Century Gothic" panose="020B0502020202020204" pitchFamily="34" charset="0"/>
              </a:rPr>
              <a:t>) up.</a:t>
            </a:r>
          </a:p>
        </p:txBody>
      </p:sp>
      <p:sp>
        <p:nvSpPr>
          <p:cNvPr id="51" name="TextBox 50">
            <a:extLst>
              <a:ext uri="{FF2B5EF4-FFF2-40B4-BE49-F238E27FC236}">
                <a16:creationId xmlns:a16="http://schemas.microsoft.com/office/drawing/2014/main" id="{09EF9F11-0BAF-8F4A-DC17-72B8668418ED}"/>
              </a:ext>
            </a:extLst>
          </p:cNvPr>
          <p:cNvSpPr txBox="1"/>
          <p:nvPr/>
        </p:nvSpPr>
        <p:spPr>
          <a:xfrm>
            <a:off x="200754" y="8089266"/>
            <a:ext cx="2462508" cy="338554"/>
          </a:xfrm>
          <a:prstGeom prst="rect">
            <a:avLst/>
          </a:prstGeom>
          <a:noFill/>
        </p:spPr>
        <p:txBody>
          <a:bodyPr wrap="square">
            <a:spAutoFit/>
          </a:bodyPr>
          <a:lstStyle/>
          <a:p>
            <a:r>
              <a:rPr lang="fr-FR" sz="1600" i="1" dirty="0">
                <a:solidFill>
                  <a:schemeClr val="tx2"/>
                </a:solidFill>
                <a:latin typeface="Century Gothic" panose="020B0502020202020204" pitchFamily="34" charset="0"/>
              </a:rPr>
              <a:t>Il </a:t>
            </a:r>
            <a:r>
              <a:rPr lang="fr-FR" sz="1600" b="1" i="1" dirty="0">
                <a:solidFill>
                  <a:schemeClr val="tx2"/>
                </a:solidFill>
                <a:latin typeface="Century Gothic" panose="020B0502020202020204" pitchFamily="34" charset="0"/>
              </a:rPr>
              <a:t>s’</a:t>
            </a:r>
            <a:r>
              <a:rPr lang="fr-FR" sz="1600" i="1" dirty="0">
                <a:solidFill>
                  <a:schemeClr val="tx2"/>
                </a:solidFill>
                <a:latin typeface="Century Gothic" panose="020B0502020202020204" pitchFamily="34" charset="0"/>
              </a:rPr>
              <a:t>appelle Max.</a:t>
            </a:r>
          </a:p>
        </p:txBody>
      </p:sp>
      <p:sp>
        <p:nvSpPr>
          <p:cNvPr id="52" name="TextBox 51">
            <a:extLst>
              <a:ext uri="{FF2B5EF4-FFF2-40B4-BE49-F238E27FC236}">
                <a16:creationId xmlns:a16="http://schemas.microsoft.com/office/drawing/2014/main" id="{7EE176D3-2291-B639-BD30-20844985B60B}"/>
              </a:ext>
            </a:extLst>
          </p:cNvPr>
          <p:cNvSpPr txBox="1"/>
          <p:nvPr/>
        </p:nvSpPr>
        <p:spPr>
          <a:xfrm>
            <a:off x="200754" y="8445491"/>
            <a:ext cx="471019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He calls</a:t>
            </a:r>
            <a:r>
              <a:rPr lang="fr-FR" sz="1600" b="1"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himself</a:t>
            </a:r>
            <a:r>
              <a:rPr lang="fr-FR" sz="1600" b="1" dirty="0">
                <a:solidFill>
                  <a:schemeClr val="tx2"/>
                </a:solidFill>
                <a:latin typeface="Century Gothic" panose="020B0502020202020204" pitchFamily="34" charset="0"/>
              </a:rPr>
              <a:t> </a:t>
            </a:r>
            <a:r>
              <a:rPr lang="fr-FR" sz="1600" dirty="0">
                <a:solidFill>
                  <a:schemeClr val="tx2"/>
                </a:solidFill>
                <a:latin typeface="Century Gothic" panose="020B0502020202020204" pitchFamily="34" charset="0"/>
              </a:rPr>
              <a:t>Max./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He </a:t>
            </a:r>
            <a:r>
              <a:rPr lang="fr-FR" sz="1600" dirty="0" err="1">
                <a:solidFill>
                  <a:schemeClr val="tx2"/>
                </a:solidFill>
                <a:latin typeface="Century Gothic" panose="020B0502020202020204" pitchFamily="34" charset="0"/>
              </a:rPr>
              <a:t>is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called</a:t>
            </a:r>
            <a:r>
              <a:rPr lang="fr-FR" sz="1600" dirty="0">
                <a:solidFill>
                  <a:schemeClr val="tx2"/>
                </a:solidFill>
                <a:latin typeface="Century Gothic" panose="020B0502020202020204" pitchFamily="34" charset="0"/>
              </a:rPr>
              <a:t> Max.</a:t>
            </a:r>
          </a:p>
        </p:txBody>
      </p:sp>
      <p:sp>
        <p:nvSpPr>
          <p:cNvPr id="53" name="Speech Bubble: Rectangle with Corners Rounded 5">
            <a:extLst>
              <a:ext uri="{FF2B5EF4-FFF2-40B4-BE49-F238E27FC236}">
                <a16:creationId xmlns:a16="http://schemas.microsoft.com/office/drawing/2014/main" id="{9AAD80D1-6897-AB13-9FA6-8A6943613378}"/>
              </a:ext>
            </a:extLst>
          </p:cNvPr>
          <p:cNvSpPr/>
          <p:nvPr/>
        </p:nvSpPr>
        <p:spPr>
          <a:xfrm>
            <a:off x="2706370" y="8165614"/>
            <a:ext cx="3687209" cy="815092"/>
          </a:xfrm>
          <a:prstGeom prst="wedgeRoundRectCallout">
            <a:avLst>
              <a:gd name="adj1" fmla="val -67091"/>
              <a:gd name="adj2" fmla="val -18649"/>
              <a:gd name="adj3" fmla="val 16667"/>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600" dirty="0">
                <a:solidFill>
                  <a:schemeClr val="tx2"/>
                </a:solidFill>
                <a:latin typeface="Century Gothic" panose="020B0502020202020204" pitchFamily="34" charset="0"/>
              </a:rPr>
              <a:t>Like </a:t>
            </a:r>
            <a:r>
              <a:rPr lang="fr-FR" sz="1600" b="1" dirty="0">
                <a:solidFill>
                  <a:schemeClr val="tx2"/>
                </a:solidFill>
                <a:latin typeface="Century Gothic" panose="020B0502020202020204" pitchFamily="34" charset="0"/>
              </a:rPr>
              <a:t>me</a:t>
            </a:r>
            <a:r>
              <a:rPr lang="fr-FR" sz="1600" dirty="0">
                <a:solidFill>
                  <a:schemeClr val="tx2"/>
                </a:solidFill>
                <a:latin typeface="Century Gothic" panose="020B0502020202020204" pitchFamily="34" charset="0"/>
              </a:rPr>
              <a:t> and </a:t>
            </a:r>
            <a:r>
              <a:rPr lang="fr-FR" sz="1600" b="1" dirty="0">
                <a:solidFill>
                  <a:schemeClr val="tx2"/>
                </a:solidFill>
                <a:latin typeface="Century Gothic" panose="020B0502020202020204" pitchFamily="34" charset="0"/>
              </a:rPr>
              <a:t>te</a:t>
            </a:r>
            <a:r>
              <a:rPr lang="fr-FR" sz="1600" dirty="0">
                <a:solidFill>
                  <a:schemeClr val="tx2"/>
                </a:solidFill>
                <a:latin typeface="Century Gothic" panose="020B0502020202020204" pitchFamily="34" charset="0"/>
              </a:rPr>
              <a:t>, </a:t>
            </a:r>
            <a:r>
              <a:rPr lang="fr-FR" sz="1600" b="1" dirty="0">
                <a:solidFill>
                  <a:schemeClr val="tx2"/>
                </a:solidFill>
                <a:latin typeface="Century Gothic" panose="020B0502020202020204" pitchFamily="34" charset="0"/>
              </a:rPr>
              <a:t>se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is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shortened</a:t>
            </a:r>
            <a:r>
              <a:rPr lang="fr-FR" sz="1600" dirty="0">
                <a:solidFill>
                  <a:schemeClr val="tx2"/>
                </a:solidFill>
                <a:latin typeface="Century Gothic" panose="020B0502020202020204" pitchFamily="34" charset="0"/>
              </a:rPr>
              <a:t> to </a:t>
            </a:r>
            <a:r>
              <a:rPr lang="fr-FR" sz="1600" b="1" dirty="0">
                <a:solidFill>
                  <a:schemeClr val="tx2"/>
                </a:solidFill>
                <a:latin typeface="Century Gothic" panose="020B0502020202020204" pitchFamily="34" charset="0"/>
              </a:rPr>
              <a:t>s’ </a:t>
            </a:r>
            <a:r>
              <a:rPr lang="fr-FR" sz="1600" dirty="0" err="1">
                <a:solidFill>
                  <a:schemeClr val="tx2"/>
                </a:solidFill>
                <a:latin typeface="Century Gothic" panose="020B0502020202020204" pitchFamily="34" charset="0"/>
              </a:rPr>
              <a:t>before</a:t>
            </a:r>
            <a:r>
              <a:rPr lang="fr-FR" sz="1600" dirty="0">
                <a:solidFill>
                  <a:schemeClr val="tx2"/>
                </a:solidFill>
                <a:latin typeface="Century Gothic" panose="020B0502020202020204" pitchFamily="34" charset="0"/>
              </a:rPr>
              <a:t> a </a:t>
            </a:r>
            <a:r>
              <a:rPr lang="fr-FR" sz="1600" dirty="0" err="1">
                <a:solidFill>
                  <a:schemeClr val="tx2"/>
                </a:solidFill>
                <a:latin typeface="Century Gothic" panose="020B0502020202020204" pitchFamily="34" charset="0"/>
              </a:rPr>
              <a:t>verb</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that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begins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with</a:t>
            </a:r>
            <a:r>
              <a:rPr lang="fr-FR" sz="1600" dirty="0">
                <a:solidFill>
                  <a:schemeClr val="tx2"/>
                </a:solidFill>
                <a:latin typeface="Century Gothic" panose="020B0502020202020204" pitchFamily="34" charset="0"/>
              </a:rPr>
              <a:t> a </a:t>
            </a:r>
            <a:r>
              <a:rPr lang="fr-FR" sz="1600" b="1" dirty="0" err="1">
                <a:solidFill>
                  <a:schemeClr val="tx2"/>
                </a:solidFill>
                <a:latin typeface="Century Gothic" panose="020B0502020202020204" pitchFamily="34" charset="0"/>
              </a:rPr>
              <a:t>vowel</a:t>
            </a:r>
            <a:r>
              <a:rPr lang="fr-FR" sz="1600" dirty="0">
                <a:solidFill>
                  <a:schemeClr val="tx2"/>
                </a:solidFill>
                <a:latin typeface="Century Gothic" panose="020B0502020202020204" pitchFamily="34" charset="0"/>
              </a:rPr>
              <a:t> or </a:t>
            </a:r>
            <a:r>
              <a:rPr lang="fr-FR" sz="1600" b="1" dirty="0">
                <a:solidFill>
                  <a:schemeClr val="tx2"/>
                </a:solidFill>
                <a:latin typeface="Century Gothic" panose="020B0502020202020204" pitchFamily="34" charset="0"/>
              </a:rPr>
              <a:t>h muet</a:t>
            </a:r>
            <a:r>
              <a:rPr lang="fr-FR" sz="1600" dirty="0">
                <a:solidFill>
                  <a:schemeClr val="tx2"/>
                </a:solidFill>
                <a:latin typeface="Century Gothic" panose="020B0502020202020204" pitchFamily="34" charset="0"/>
              </a:rPr>
              <a:t>.</a:t>
            </a:r>
          </a:p>
        </p:txBody>
      </p:sp>
      <p:sp>
        <p:nvSpPr>
          <p:cNvPr id="7" name="Slide Number Placeholder 1">
            <a:extLst>
              <a:ext uri="{FF2B5EF4-FFF2-40B4-BE49-F238E27FC236}">
                <a16:creationId xmlns:a16="http://schemas.microsoft.com/office/drawing/2014/main" id="{CDB9B67C-B311-DCF4-AD54-5312D19ADCA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82</a:t>
            </a:r>
          </a:p>
        </p:txBody>
      </p:sp>
    </p:spTree>
    <p:extLst>
      <p:ext uri="{BB962C8B-B14F-4D97-AF65-F5344CB8AC3E}">
        <p14:creationId xmlns:p14="http://schemas.microsoft.com/office/powerpoint/2010/main" val="29182848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EC7CC6-24E1-B190-33F2-50D027E6BCD3}"/>
              </a:ext>
            </a:extLst>
          </p:cNvPr>
          <p:cNvSpPr>
            <a:spLocks noGrp="1"/>
          </p:cNvSpPr>
          <p:nvPr>
            <p:ph type="title" idx="4294967295"/>
          </p:nvPr>
        </p:nvSpPr>
        <p:spPr>
          <a:xfrm>
            <a:off x="5013176" y="107504"/>
            <a:ext cx="1656184" cy="428400"/>
          </a:xfrm>
          <a:prstGeom prst="rect">
            <a:avLst/>
          </a:prstGeom>
          <a:solidFill>
            <a:schemeClr val="lt1"/>
          </a:solidFill>
          <a:ln w="25400" cap="flat" cmpd="sng" algn="ctr">
            <a:solidFill>
              <a:schemeClr val="tx1"/>
            </a:solidFill>
            <a:prstDash val="solid"/>
          </a:ln>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Grammaire</a:t>
            </a:r>
          </a:p>
        </p:txBody>
      </p:sp>
      <p:sp>
        <p:nvSpPr>
          <p:cNvPr id="5" name="Rectangle 4">
            <a:extLst>
              <a:ext uri="{FF2B5EF4-FFF2-40B4-BE49-F238E27FC236}">
                <a16:creationId xmlns:a16="http://schemas.microsoft.com/office/drawing/2014/main" id="{19DCA265-072A-C87D-1DE1-733ECA0DF596}"/>
              </a:ext>
            </a:extLst>
          </p:cNvPr>
          <p:cNvSpPr/>
          <p:nvPr/>
        </p:nvSpPr>
        <p:spPr>
          <a:xfrm>
            <a:off x="188640" y="78632"/>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Time periods: quantity vs. duration</a:t>
            </a:r>
            <a:endParaRPr lang="en-US" b="1" i="1" kern="0" dirty="0">
              <a:latin typeface="Century Gothic" panose="020B0502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FAE3C86-326D-B66D-0415-C165BD7ACACB}"/>
              </a:ext>
            </a:extLst>
          </p:cNvPr>
          <p:cNvSpPr txBox="1"/>
          <p:nvPr/>
        </p:nvSpPr>
        <p:spPr>
          <a:xfrm>
            <a:off x="188640" y="416977"/>
            <a:ext cx="467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As you already know, </a:t>
            </a:r>
            <a:r>
              <a:rPr kumimoji="0" lang="en-GB" sz="1600" b="1" i="0" u="none" strike="noStrike" kern="1200" cap="none" spc="0" normalizeH="0" baseline="0" noProof="0" dirty="0">
                <a:ln>
                  <a:noFill/>
                </a:ln>
                <a:solidFill>
                  <a:schemeClr val="tx2"/>
                </a:solidFill>
                <a:effectLst/>
                <a:uLnTx/>
                <a:uFillTx/>
                <a:latin typeface="Century Gothic" panose="020B0502020202020204" pitchFamily="34" charset="0"/>
              </a:rPr>
              <a:t>un an </a:t>
            </a: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and </a:t>
            </a:r>
            <a:r>
              <a:rPr kumimoji="0" lang="fr-FR" sz="1600" b="1" i="0" u="none" strike="noStrike" kern="1200" cap="none" spc="0" normalizeH="0" baseline="0" noProof="0" dirty="0">
                <a:ln>
                  <a:noFill/>
                </a:ln>
                <a:solidFill>
                  <a:schemeClr val="tx2"/>
                </a:solidFill>
                <a:effectLst/>
                <a:uLnTx/>
                <a:uFillTx/>
                <a:latin typeface="Century Gothic" panose="020B0502020202020204" pitchFamily="34" charset="0"/>
              </a:rPr>
              <a:t>une année </a:t>
            </a: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both mean ‘a year’.</a:t>
            </a:r>
          </a:p>
        </p:txBody>
      </p:sp>
      <p:sp>
        <p:nvSpPr>
          <p:cNvPr id="7" name="TextBox 6">
            <a:extLst>
              <a:ext uri="{FF2B5EF4-FFF2-40B4-BE49-F238E27FC236}">
                <a16:creationId xmlns:a16="http://schemas.microsoft.com/office/drawing/2014/main" id="{22CE4A19-242D-CC8B-DA29-5396C6502573}"/>
              </a:ext>
            </a:extLst>
          </p:cNvPr>
          <p:cNvSpPr txBox="1"/>
          <p:nvPr/>
        </p:nvSpPr>
        <p:spPr>
          <a:xfrm>
            <a:off x="188640" y="957163"/>
            <a:ext cx="764314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87D1E"/>
                </a:solidFill>
                <a:effectLst/>
                <a:uLnTx/>
                <a:uFillTx/>
                <a:latin typeface="Century Gothic" panose="020B0502020202020204" pitchFamily="34" charset="0"/>
              </a:rPr>
              <a:t>Un an</a:t>
            </a:r>
            <a:r>
              <a:rPr kumimoji="0" lang="en-GB" sz="1600" b="0" i="0" u="none" strike="noStrike" kern="1200" cap="none" spc="0" normalizeH="0" baseline="0" noProof="0" dirty="0">
                <a:ln>
                  <a:noFill/>
                </a:ln>
                <a:solidFill>
                  <a:srgbClr val="E87D1E"/>
                </a:solidFill>
                <a:effectLst/>
                <a:uLnTx/>
                <a:uFillTx/>
                <a:latin typeface="Century Gothic" panose="020B0502020202020204" pitchFamily="34" charset="0"/>
              </a:rPr>
              <a:t> </a:t>
            </a: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is used to indicate a</a:t>
            </a:r>
            <a:r>
              <a:rPr kumimoji="0" lang="en-GB" sz="1600" b="1" i="0" u="none" strike="noStrike" kern="1200" cap="none" spc="0" normalizeH="0" baseline="0" noProof="0" dirty="0">
                <a:ln>
                  <a:noFill/>
                </a:ln>
                <a:solidFill>
                  <a:schemeClr val="tx2"/>
                </a:solidFill>
                <a:effectLst/>
                <a:uLnTx/>
                <a:uFillTx/>
                <a:latin typeface="Century Gothic" panose="020B0502020202020204" pitchFamily="34" charset="0"/>
              </a:rPr>
              <a:t> specific unit of time </a:t>
            </a: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or </a:t>
            </a:r>
            <a:r>
              <a:rPr kumimoji="0" lang="en-GB" sz="1600" b="1" i="0" u="none" strike="noStrike" kern="1200" cap="none" spc="0" normalizeH="0" baseline="0" noProof="0" dirty="0">
                <a:ln>
                  <a:noFill/>
                </a:ln>
                <a:solidFill>
                  <a:schemeClr val="tx2"/>
                </a:solidFill>
                <a:effectLst/>
                <a:uLnTx/>
                <a:uFillTx/>
                <a:latin typeface="Century Gothic" panose="020B0502020202020204" pitchFamily="34" charset="0"/>
              </a:rPr>
              <a:t>quantity</a:t>
            </a: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 </a:t>
            </a:r>
          </a:p>
        </p:txBody>
      </p:sp>
      <p:sp>
        <p:nvSpPr>
          <p:cNvPr id="8" name="TextBox 7">
            <a:extLst>
              <a:ext uri="{FF2B5EF4-FFF2-40B4-BE49-F238E27FC236}">
                <a16:creationId xmlns:a16="http://schemas.microsoft.com/office/drawing/2014/main" id="{B144E143-9F9D-E296-6A8B-FB422543BA4F}"/>
              </a:ext>
            </a:extLst>
          </p:cNvPr>
          <p:cNvSpPr txBox="1"/>
          <p:nvPr/>
        </p:nvSpPr>
        <p:spPr>
          <a:xfrm>
            <a:off x="1590410" y="1304584"/>
            <a:ext cx="461352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tx2"/>
                </a:solidFill>
                <a:effectLst/>
                <a:uLnTx/>
                <a:uFillTx/>
                <a:latin typeface="Century Gothic" panose="020B0502020202020204" pitchFamily="34" charset="0"/>
              </a:rPr>
              <a:t>Je </a:t>
            </a: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suis</a:t>
            </a:r>
            <a:r>
              <a:rPr kumimoji="0" lang="en-GB" sz="1600" b="0" i="1" u="none" strike="noStrike" kern="1200" cap="none" spc="0" normalizeH="0" baseline="0" noProof="0" dirty="0">
                <a:ln>
                  <a:noFill/>
                </a:ln>
                <a:solidFill>
                  <a:schemeClr val="tx2"/>
                </a:solidFill>
                <a:effectLst/>
                <a:uLnTx/>
                <a:uFillTx/>
                <a:latin typeface="Century Gothic" panose="020B0502020202020204" pitchFamily="34" charset="0"/>
              </a:rPr>
              <a:t> </a:t>
            </a: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arrivée</a:t>
            </a:r>
            <a:r>
              <a:rPr kumimoji="0" lang="en-GB" sz="1600" b="0" i="1" u="none" strike="noStrike" kern="1200" cap="none" spc="0" normalizeH="0" baseline="0" noProof="0" dirty="0">
                <a:ln>
                  <a:noFill/>
                </a:ln>
                <a:solidFill>
                  <a:schemeClr val="tx2"/>
                </a:solidFill>
                <a:effectLst/>
                <a:uLnTx/>
                <a:uFillTx/>
                <a:latin typeface="Century Gothic" panose="020B0502020202020204" pitchFamily="34" charset="0"/>
              </a:rPr>
              <a:t> </a:t>
            </a: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en</a:t>
            </a:r>
            <a:r>
              <a:rPr kumimoji="0" lang="en-GB" sz="1600" b="0" i="1" u="none" strike="noStrike" kern="1200" cap="none" spc="0" normalizeH="0" baseline="0" noProof="0" dirty="0">
                <a:ln>
                  <a:noFill/>
                </a:ln>
                <a:solidFill>
                  <a:schemeClr val="tx2"/>
                </a:solidFill>
                <a:effectLst/>
                <a:uLnTx/>
                <a:uFillTx/>
                <a:latin typeface="Century Gothic" panose="020B0502020202020204" pitchFamily="34" charset="0"/>
              </a:rPr>
              <a:t> France il y a </a:t>
            </a:r>
            <a:r>
              <a:rPr kumimoji="0" lang="en-GB" sz="1600" b="1" i="1" u="none" strike="noStrike" kern="1200" cap="none" spc="0" normalizeH="0" baseline="0" noProof="0" dirty="0">
                <a:ln>
                  <a:noFill/>
                </a:ln>
                <a:solidFill>
                  <a:schemeClr val="tx2"/>
                </a:solidFill>
                <a:effectLst/>
                <a:uLnTx/>
                <a:uFillTx/>
                <a:latin typeface="Century Gothic" panose="020B0502020202020204" pitchFamily="34" charset="0"/>
              </a:rPr>
              <a:t>5 ans.</a:t>
            </a:r>
            <a:endParaRPr kumimoji="0" lang="en-GB" sz="1600" b="0" i="1"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A01DDD7D-23CE-F9B9-B121-EA38637B7442}"/>
              </a:ext>
            </a:extLst>
          </p:cNvPr>
          <p:cNvSpPr txBox="1"/>
          <p:nvPr/>
        </p:nvSpPr>
        <p:spPr>
          <a:xfrm>
            <a:off x="196505" y="1737294"/>
            <a:ext cx="60074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E87D1E"/>
                </a:solidFill>
                <a:effectLst/>
                <a:uLnTx/>
                <a:uFillTx/>
                <a:latin typeface="Century Gothic" panose="020B0502020202020204" pitchFamily="34" charset="0"/>
              </a:rPr>
              <a:t>Une année</a:t>
            </a:r>
            <a:r>
              <a:rPr kumimoji="0" lang="fr-FR" sz="1600" b="0" i="0" u="none" strike="noStrike" kern="1200" cap="none" spc="0" normalizeH="0" baseline="0" noProof="0" dirty="0">
                <a:ln>
                  <a:noFill/>
                </a:ln>
                <a:solidFill>
                  <a:srgbClr val="E87D1E"/>
                </a:solidFill>
                <a:effectLst/>
                <a:uLnTx/>
                <a:uFillTx/>
                <a:latin typeface="Century Gothic" panose="020B0502020202020204" pitchFamily="34" charset="0"/>
              </a:rPr>
              <a:t> </a:t>
            </a: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is used for a </a:t>
            </a:r>
            <a:r>
              <a:rPr kumimoji="0" lang="en-GB" sz="1600" b="1" i="0" u="none" strike="noStrike" kern="1200" cap="none" spc="0" normalizeH="0" baseline="0" noProof="0" dirty="0">
                <a:ln>
                  <a:noFill/>
                </a:ln>
                <a:solidFill>
                  <a:schemeClr val="tx2"/>
                </a:solidFill>
                <a:effectLst/>
                <a:uLnTx/>
                <a:uFillTx/>
                <a:latin typeface="Century Gothic" panose="020B0502020202020204" pitchFamily="34" charset="0"/>
              </a:rPr>
              <a:t>description</a:t>
            </a: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 or </a:t>
            </a:r>
            <a:r>
              <a:rPr kumimoji="0" lang="en-GB" sz="1600" b="1" i="0" u="none" strike="noStrike" kern="1200" cap="none" spc="0" normalizeH="0" baseline="0" noProof="0" dirty="0">
                <a:ln>
                  <a:noFill/>
                </a:ln>
                <a:solidFill>
                  <a:schemeClr val="tx2"/>
                </a:solidFill>
                <a:effectLst/>
                <a:uLnTx/>
                <a:uFillTx/>
                <a:latin typeface="Century Gothic" panose="020B0502020202020204" pitchFamily="34" charset="0"/>
              </a:rPr>
              <a:t>duration</a:t>
            </a: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a:t>
            </a:r>
          </a:p>
        </p:txBody>
      </p:sp>
      <p:sp>
        <p:nvSpPr>
          <p:cNvPr id="9" name="TextBox 8">
            <a:extLst>
              <a:ext uri="{FF2B5EF4-FFF2-40B4-BE49-F238E27FC236}">
                <a16:creationId xmlns:a16="http://schemas.microsoft.com/office/drawing/2014/main" id="{1851ACAB-A5E9-1256-94B1-26F890DE0CC9}"/>
              </a:ext>
            </a:extLst>
          </p:cNvPr>
          <p:cNvSpPr txBox="1"/>
          <p:nvPr/>
        </p:nvSpPr>
        <p:spPr>
          <a:xfrm>
            <a:off x="1590409" y="2088997"/>
            <a:ext cx="461352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Je vais passer </a:t>
            </a:r>
            <a:r>
              <a:rPr kumimoji="0" lang="fr-FR" sz="1600" b="1" i="1" u="none" strike="noStrike" kern="1200" cap="none" spc="0" normalizeH="0" baseline="0" noProof="0" dirty="0">
                <a:ln>
                  <a:noFill/>
                </a:ln>
                <a:solidFill>
                  <a:schemeClr val="tx2"/>
                </a:solidFill>
                <a:effectLst/>
                <a:uLnTx/>
                <a:uFillTx/>
                <a:latin typeface="Century Gothic" panose="020B0502020202020204" pitchFamily="34" charset="0"/>
              </a:rPr>
              <a:t>l’année</a:t>
            </a: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 prochaine en France.</a:t>
            </a:r>
          </a:p>
        </p:txBody>
      </p:sp>
      <p:sp>
        <p:nvSpPr>
          <p:cNvPr id="11" name="TextBox 10">
            <a:extLst>
              <a:ext uri="{FF2B5EF4-FFF2-40B4-BE49-F238E27FC236}">
                <a16:creationId xmlns:a16="http://schemas.microsoft.com/office/drawing/2014/main" id="{75707068-4FF8-054A-1255-3DC9E3674B59}"/>
              </a:ext>
            </a:extLst>
          </p:cNvPr>
          <p:cNvSpPr txBox="1"/>
          <p:nvPr/>
        </p:nvSpPr>
        <p:spPr>
          <a:xfrm>
            <a:off x="494833" y="2431159"/>
            <a:ext cx="60074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2"/>
                </a:solidFill>
                <a:effectLst/>
                <a:uLnTx/>
                <a:uFillTx/>
                <a:latin typeface="Century Gothic" panose="020B0502020202020204" pitchFamily="34" charset="0"/>
              </a:rPr>
              <a:t>We can apply the same rules to other periods of time…</a:t>
            </a:r>
          </a:p>
        </p:txBody>
      </p:sp>
      <p:sp>
        <p:nvSpPr>
          <p:cNvPr id="12" name="Arrow: Right 1">
            <a:extLst>
              <a:ext uri="{FF2B5EF4-FFF2-40B4-BE49-F238E27FC236}">
                <a16:creationId xmlns:a16="http://schemas.microsoft.com/office/drawing/2014/main" id="{428C88C8-EBC2-2790-780F-AB3C70155002}"/>
              </a:ext>
              <a:ext uri="{C183D7F6-B498-43B3-948B-1728B52AA6E4}">
                <adec:decorative xmlns:adec="http://schemas.microsoft.com/office/drawing/2017/decorative" val="1"/>
              </a:ext>
            </a:extLst>
          </p:cNvPr>
          <p:cNvSpPr/>
          <p:nvPr/>
        </p:nvSpPr>
        <p:spPr>
          <a:xfrm>
            <a:off x="319864" y="1389873"/>
            <a:ext cx="1270546" cy="203072"/>
          </a:xfrm>
          <a:prstGeom prst="rightArrow">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2"/>
              </a:solidFill>
              <a:effectLst/>
              <a:uLnTx/>
              <a:uFillTx/>
              <a:latin typeface="Century Gothic" panose="020B0502020202020204" pitchFamily="34" charset="0"/>
            </a:endParaRPr>
          </a:p>
        </p:txBody>
      </p:sp>
      <p:sp>
        <p:nvSpPr>
          <p:cNvPr id="20" name="Speech Bubble: Rectangle with Corners Rounded 38">
            <a:extLst>
              <a:ext uri="{FF2B5EF4-FFF2-40B4-BE49-F238E27FC236}">
                <a16:creationId xmlns:a16="http://schemas.microsoft.com/office/drawing/2014/main" id="{8787E6FE-9823-4850-EF03-77DFDB433A50}"/>
              </a:ext>
            </a:extLst>
          </p:cNvPr>
          <p:cNvSpPr/>
          <p:nvPr/>
        </p:nvSpPr>
        <p:spPr>
          <a:xfrm>
            <a:off x="202207" y="2836501"/>
            <a:ext cx="2960234" cy="762277"/>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I arrived one day ago.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The journey lasted one day.</a:t>
            </a:r>
          </a:p>
        </p:txBody>
      </p:sp>
      <p:sp>
        <p:nvSpPr>
          <p:cNvPr id="15" name="TextBox 14">
            <a:extLst>
              <a:ext uri="{FF2B5EF4-FFF2-40B4-BE49-F238E27FC236}">
                <a16:creationId xmlns:a16="http://schemas.microsoft.com/office/drawing/2014/main" id="{144E38B4-B5BC-0DD9-1ECF-64F2857F01F8}"/>
              </a:ext>
            </a:extLst>
          </p:cNvPr>
          <p:cNvSpPr txBox="1"/>
          <p:nvPr/>
        </p:nvSpPr>
        <p:spPr>
          <a:xfrm>
            <a:off x="3111507" y="2854764"/>
            <a:ext cx="307526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 Je suis arrivé il y a </a:t>
            </a:r>
            <a:r>
              <a:rPr kumimoji="0" lang="fr-FR" sz="1600" b="0" i="1" u="none" strike="noStrike" kern="1200" cap="none" spc="0" normalizeH="0" noProof="0" dirty="0">
                <a:ln>
                  <a:noFill/>
                </a:ln>
                <a:solidFill>
                  <a:schemeClr val="tx2"/>
                </a:solidFill>
                <a:effectLst/>
                <a:uLnTx/>
                <a:uFillTx/>
                <a:latin typeface="Century Gothic" panose="020B0502020202020204" pitchFamily="34" charset="0"/>
              </a:rPr>
              <a:t> </a:t>
            </a:r>
            <a:r>
              <a:rPr kumimoji="0" lang="fr-FR" sz="1600" b="1" i="1" u="none" strike="noStrike" kern="1200" cap="none" spc="0" normalizeH="0" baseline="0" noProof="0" dirty="0">
                <a:ln>
                  <a:noFill/>
                </a:ln>
                <a:solidFill>
                  <a:schemeClr val="tx2"/>
                </a:solidFill>
                <a:effectLst/>
                <a:uLnTx/>
                <a:uFillTx/>
                <a:latin typeface="Century Gothic" panose="020B0502020202020204" pitchFamily="34" charset="0"/>
              </a:rPr>
              <a:t>un jour.</a:t>
            </a:r>
          </a:p>
        </p:txBody>
      </p:sp>
      <p:sp>
        <p:nvSpPr>
          <p:cNvPr id="14" name="TextBox 13">
            <a:extLst>
              <a:ext uri="{FF2B5EF4-FFF2-40B4-BE49-F238E27FC236}">
                <a16:creationId xmlns:a16="http://schemas.microsoft.com/office/drawing/2014/main" id="{BA797754-D2F9-7D84-3650-C246B12F5E47}"/>
              </a:ext>
            </a:extLst>
          </p:cNvPr>
          <p:cNvSpPr txBox="1"/>
          <p:nvPr/>
        </p:nvSpPr>
        <p:spPr>
          <a:xfrm>
            <a:off x="3194766" y="3211582"/>
            <a:ext cx="338110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 Le voyage a duré </a:t>
            </a:r>
            <a:r>
              <a:rPr kumimoji="0" lang="fr-FR" sz="1600" b="1" i="1" u="none" strike="noStrike" kern="1200" cap="none" spc="0" normalizeH="0" baseline="0" noProof="0" dirty="0">
                <a:ln>
                  <a:noFill/>
                </a:ln>
                <a:solidFill>
                  <a:schemeClr val="tx2"/>
                </a:solidFill>
                <a:effectLst/>
                <a:uLnTx/>
                <a:uFillTx/>
                <a:latin typeface="Century Gothic" panose="020B0502020202020204" pitchFamily="34" charset="0"/>
              </a:rPr>
              <a:t>une journée. </a:t>
            </a:r>
          </a:p>
        </p:txBody>
      </p:sp>
      <p:sp>
        <p:nvSpPr>
          <p:cNvPr id="16" name="TextBox 15">
            <a:extLst>
              <a:ext uri="{FF2B5EF4-FFF2-40B4-BE49-F238E27FC236}">
                <a16:creationId xmlns:a16="http://schemas.microsoft.com/office/drawing/2014/main" id="{DEC3A6EF-941E-5B25-BA62-B8BF55C5F137}"/>
              </a:ext>
            </a:extLst>
          </p:cNvPr>
          <p:cNvSpPr txBox="1"/>
          <p:nvPr/>
        </p:nvSpPr>
        <p:spPr>
          <a:xfrm>
            <a:off x="159742" y="3790998"/>
            <a:ext cx="335363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 Je suis allé au théâtre</a:t>
            </a:r>
            <a:r>
              <a:rPr kumimoji="0" lang="fr-FR" sz="1600" b="0" i="1" u="none" strike="noStrike" kern="1200" cap="none" spc="0" normalizeH="0" noProof="0" dirty="0">
                <a:ln>
                  <a:noFill/>
                </a:ln>
                <a:solidFill>
                  <a:schemeClr val="tx2"/>
                </a:solidFill>
                <a:effectLst/>
                <a:uLnTx/>
                <a:uFillTx/>
                <a:latin typeface="Century Gothic" panose="020B0502020202020204" pitchFamily="34" charset="0"/>
              </a:rPr>
              <a:t> </a:t>
            </a: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hier </a:t>
            </a:r>
            <a:r>
              <a:rPr kumimoji="0" lang="fr-FR" sz="1600" b="1" i="1" u="none" strike="noStrike" kern="1200" cap="none" spc="0" normalizeH="0" baseline="0" noProof="0" dirty="0">
                <a:ln>
                  <a:noFill/>
                </a:ln>
                <a:solidFill>
                  <a:schemeClr val="tx2"/>
                </a:solidFill>
                <a:effectLst/>
                <a:uLnTx/>
                <a:uFillTx/>
                <a:latin typeface="Century Gothic" panose="020B0502020202020204" pitchFamily="34" charset="0"/>
              </a:rPr>
              <a:t>soir.</a:t>
            </a:r>
          </a:p>
        </p:txBody>
      </p:sp>
      <p:sp>
        <p:nvSpPr>
          <p:cNvPr id="17" name="TextBox 16">
            <a:extLst>
              <a:ext uri="{FF2B5EF4-FFF2-40B4-BE49-F238E27FC236}">
                <a16:creationId xmlns:a16="http://schemas.microsoft.com/office/drawing/2014/main" id="{7282BF1E-FEA8-C9D4-3BD0-E8BEE0FFF24B}"/>
              </a:ext>
            </a:extLst>
          </p:cNvPr>
          <p:cNvSpPr txBox="1"/>
          <p:nvPr/>
        </p:nvSpPr>
        <p:spPr>
          <a:xfrm>
            <a:off x="85770" y="4215577"/>
            <a:ext cx="365461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 J’ai passé </a:t>
            </a:r>
            <a:r>
              <a:rPr kumimoji="0" lang="fr-FR" sz="1600" b="1" i="1" u="none" strike="noStrike" kern="1200" cap="none" spc="0" normalizeH="0" baseline="0" noProof="0" dirty="0">
                <a:ln>
                  <a:noFill/>
                </a:ln>
                <a:solidFill>
                  <a:schemeClr val="tx2"/>
                </a:solidFill>
                <a:effectLst/>
                <a:uLnTx/>
                <a:uFillTx/>
                <a:latin typeface="Century Gothic" panose="020B0502020202020204" pitchFamily="34" charset="0"/>
              </a:rPr>
              <a:t>une soirée </a:t>
            </a: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au théâtre.</a:t>
            </a:r>
            <a:endParaRPr kumimoji="0" lang="fr-FR" sz="1600" b="1" i="1"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21" name="Speech Bubble: Rectangle with Corners Rounded 40">
            <a:extLst>
              <a:ext uri="{FF2B5EF4-FFF2-40B4-BE49-F238E27FC236}">
                <a16:creationId xmlns:a16="http://schemas.microsoft.com/office/drawing/2014/main" id="{4243DAF4-9909-1A2B-4E3B-76F9A68A91EA}"/>
              </a:ext>
            </a:extLst>
          </p:cNvPr>
          <p:cNvSpPr/>
          <p:nvPr/>
        </p:nvSpPr>
        <p:spPr>
          <a:xfrm>
            <a:off x="3584323" y="3640855"/>
            <a:ext cx="3075262" cy="1100751"/>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I went to the theatre yesterday evening.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I spent an evening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the theatre.</a:t>
            </a:r>
          </a:p>
        </p:txBody>
      </p:sp>
      <p:sp>
        <p:nvSpPr>
          <p:cNvPr id="22" name="Speech Bubble: Rectangle with Corners Rounded 41">
            <a:extLst>
              <a:ext uri="{FF2B5EF4-FFF2-40B4-BE49-F238E27FC236}">
                <a16:creationId xmlns:a16="http://schemas.microsoft.com/office/drawing/2014/main" id="{06E1F383-0837-A50F-F653-9591D3C14BF4}"/>
              </a:ext>
            </a:extLst>
          </p:cNvPr>
          <p:cNvSpPr/>
          <p:nvPr/>
        </p:nvSpPr>
        <p:spPr>
          <a:xfrm>
            <a:off x="188640" y="4670179"/>
            <a:ext cx="2973801" cy="1100751"/>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I am going to arrive on Wednesday morning.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2"/>
                </a:solidFill>
                <a:effectLst/>
                <a:uLnTx/>
                <a:uFillTx/>
                <a:latin typeface="Century Gothic" panose="020B0502020202020204" pitchFamily="34" charset="0"/>
              </a:rPr>
              <a:t>I am going to spend a morning at the park.</a:t>
            </a:r>
          </a:p>
        </p:txBody>
      </p:sp>
      <p:sp>
        <p:nvSpPr>
          <p:cNvPr id="18" name="TextBox 17">
            <a:extLst>
              <a:ext uri="{FF2B5EF4-FFF2-40B4-BE49-F238E27FC236}">
                <a16:creationId xmlns:a16="http://schemas.microsoft.com/office/drawing/2014/main" id="{BEC8110E-4445-F2B5-BB6D-6E75478469A2}"/>
              </a:ext>
            </a:extLst>
          </p:cNvPr>
          <p:cNvSpPr txBox="1"/>
          <p:nvPr/>
        </p:nvSpPr>
        <p:spPr>
          <a:xfrm>
            <a:off x="2971364" y="4911965"/>
            <a:ext cx="365461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 Je vais arriver mercredi </a:t>
            </a:r>
            <a:r>
              <a:rPr kumimoji="0" lang="fr-FR" sz="1600" b="1" i="1" u="none" strike="noStrike" kern="1200" cap="none" spc="0" normalizeH="0" baseline="0" noProof="0" dirty="0">
                <a:ln>
                  <a:noFill/>
                </a:ln>
                <a:solidFill>
                  <a:schemeClr val="tx2"/>
                </a:solidFill>
                <a:effectLst/>
                <a:uLnTx/>
                <a:uFillTx/>
                <a:latin typeface="Century Gothic" panose="020B0502020202020204" pitchFamily="34" charset="0"/>
              </a:rPr>
              <a:t>matin. </a:t>
            </a:r>
          </a:p>
        </p:txBody>
      </p:sp>
      <p:sp>
        <p:nvSpPr>
          <p:cNvPr id="19" name="TextBox 18">
            <a:extLst>
              <a:ext uri="{FF2B5EF4-FFF2-40B4-BE49-F238E27FC236}">
                <a16:creationId xmlns:a16="http://schemas.microsoft.com/office/drawing/2014/main" id="{51BD435A-B315-BE6B-4650-004FFA75D413}"/>
              </a:ext>
            </a:extLst>
          </p:cNvPr>
          <p:cNvSpPr txBox="1"/>
          <p:nvPr/>
        </p:nvSpPr>
        <p:spPr>
          <a:xfrm>
            <a:off x="3035009" y="5270488"/>
            <a:ext cx="414430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 Je vais passer </a:t>
            </a:r>
            <a:r>
              <a:rPr kumimoji="0" lang="fr-FR" sz="1600" b="1" i="1" u="none" strike="noStrike" kern="1200" cap="none" spc="0" normalizeH="0" baseline="0" noProof="0" dirty="0">
                <a:ln>
                  <a:noFill/>
                </a:ln>
                <a:solidFill>
                  <a:schemeClr val="tx2"/>
                </a:solidFill>
                <a:effectLst/>
                <a:uLnTx/>
                <a:uFillTx/>
                <a:latin typeface="Century Gothic" panose="020B0502020202020204" pitchFamily="34" charset="0"/>
              </a:rPr>
              <a:t>une matinée </a:t>
            </a:r>
            <a:r>
              <a:rPr kumimoji="0" lang="fr-FR" sz="1600" b="0" i="1" u="none" strike="noStrike" kern="1200" cap="none" spc="0" normalizeH="0" baseline="0" noProof="0" dirty="0">
                <a:ln>
                  <a:noFill/>
                </a:ln>
                <a:solidFill>
                  <a:schemeClr val="tx2"/>
                </a:solidFill>
                <a:effectLst/>
                <a:uLnTx/>
                <a:uFillTx/>
                <a:latin typeface="Century Gothic" panose="020B0502020202020204" pitchFamily="34" charset="0"/>
              </a:rPr>
              <a:t>au parc.</a:t>
            </a:r>
            <a:endParaRPr kumimoji="0" lang="fr-FR" sz="1600" b="1" i="1"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23" name="Arrow: Right 1">
            <a:extLst>
              <a:ext uri="{FF2B5EF4-FFF2-40B4-BE49-F238E27FC236}">
                <a16:creationId xmlns:a16="http://schemas.microsoft.com/office/drawing/2014/main" id="{63AC4E2B-6EA1-F337-7FB2-57919F3376D0}"/>
              </a:ext>
              <a:ext uri="{C183D7F6-B498-43B3-948B-1728B52AA6E4}">
                <adec:decorative xmlns:adec="http://schemas.microsoft.com/office/drawing/2017/decorative" val="1"/>
              </a:ext>
            </a:extLst>
          </p:cNvPr>
          <p:cNvSpPr/>
          <p:nvPr/>
        </p:nvSpPr>
        <p:spPr>
          <a:xfrm>
            <a:off x="319864" y="2200969"/>
            <a:ext cx="1270546" cy="203072"/>
          </a:xfrm>
          <a:prstGeom prst="rightArrow">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2"/>
              </a:solidFill>
              <a:effectLst/>
              <a:uLnTx/>
              <a:uFillTx/>
              <a:latin typeface="Century Gothic" panose="020B0502020202020204" pitchFamily="34" charset="0"/>
            </a:endParaRPr>
          </a:p>
        </p:txBody>
      </p:sp>
      <p:sp>
        <p:nvSpPr>
          <p:cNvPr id="24" name="Rectangle 23">
            <a:extLst>
              <a:ext uri="{FF2B5EF4-FFF2-40B4-BE49-F238E27FC236}">
                <a16:creationId xmlns:a16="http://schemas.microsoft.com/office/drawing/2014/main" id="{EDBD3482-9452-D49C-445D-D13814BE6E7F}"/>
              </a:ext>
            </a:extLst>
          </p:cNvPr>
          <p:cNvSpPr/>
          <p:nvPr/>
        </p:nvSpPr>
        <p:spPr>
          <a:xfrm>
            <a:off x="188640" y="5931925"/>
            <a:ext cx="5297170" cy="369332"/>
          </a:xfrm>
          <a:prstGeom prst="rect">
            <a:avLst/>
          </a:prstGeom>
        </p:spPr>
        <p:txBody>
          <a:bodyPr wrap="square">
            <a:spAutoFit/>
          </a:bodyPr>
          <a:lstStyle/>
          <a:p>
            <a:pPr defTabSz="914400"/>
            <a:r>
              <a:rPr lang="en-US" b="1" i="1" kern="0" dirty="0">
                <a:latin typeface="Century Gothic" panose="020B0502020202020204" pitchFamily="34" charset="0"/>
                <a:cs typeface="Calibri" panose="020F0502020204030204" pitchFamily="34" charset="0"/>
              </a:rPr>
              <a:t>Reflexive pronouns vs direct object pronouns</a:t>
            </a:r>
          </a:p>
        </p:txBody>
      </p:sp>
      <p:sp>
        <p:nvSpPr>
          <p:cNvPr id="25" name="TextBox 24">
            <a:extLst>
              <a:ext uri="{FF2B5EF4-FFF2-40B4-BE49-F238E27FC236}">
                <a16:creationId xmlns:a16="http://schemas.microsoft.com/office/drawing/2014/main" id="{3EC73DE7-3CAA-C409-C1CA-EE00AE72AE1B}"/>
              </a:ext>
            </a:extLst>
          </p:cNvPr>
          <p:cNvSpPr txBox="1"/>
          <p:nvPr/>
        </p:nvSpPr>
        <p:spPr>
          <a:xfrm>
            <a:off x="159742" y="6336004"/>
            <a:ext cx="68148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Century Gothic" panose="020B0502020202020204" pitchFamily="34" charset="0"/>
              </a:rPr>
              <a:t>As </a:t>
            </a:r>
            <a:r>
              <a:rPr kumimoji="0" lang="fr-FR" sz="1600" b="0" i="0" u="none" strike="noStrike" kern="1200" cap="none" spc="0" normalizeH="0" baseline="0" noProof="0" dirty="0" err="1">
                <a:ln>
                  <a:noFill/>
                </a:ln>
                <a:effectLst/>
                <a:uLnTx/>
                <a:uFillTx/>
                <a:latin typeface="Century Gothic" panose="020B0502020202020204" pitchFamily="34" charset="0"/>
              </a:rPr>
              <a:t>you</a:t>
            </a:r>
            <a:r>
              <a:rPr kumimoji="0" lang="fr-FR" sz="1600" b="0" i="0" u="none" strike="noStrike" kern="1200" cap="none" spc="0" normalizeH="0" baseline="0" noProof="0" dirty="0">
                <a:ln>
                  <a:noFill/>
                </a:ln>
                <a:effectLst/>
                <a:uLnTx/>
                <a:uFillTx/>
                <a:latin typeface="Century Gothic" panose="020B0502020202020204" pitchFamily="34" charset="0"/>
              </a:rPr>
              <a:t> know, </a:t>
            </a:r>
            <a:r>
              <a:rPr kumimoji="0" lang="fr-FR" sz="1600" b="0" i="0" u="none" strike="noStrike" kern="1200" cap="none" spc="0" normalizeH="0" baseline="0" noProof="0" dirty="0" err="1">
                <a:ln>
                  <a:noFill/>
                </a:ln>
                <a:effectLst/>
                <a:uLnTx/>
                <a:uFillTx/>
                <a:latin typeface="Century Gothic" panose="020B0502020202020204" pitchFamily="34" charset="0"/>
              </a:rPr>
              <a:t>we</a:t>
            </a:r>
            <a:r>
              <a:rPr kumimoji="0" lang="fr-FR" sz="1600" b="0" i="0" u="none" strike="noStrike" kern="1200" cap="none" spc="0" normalizeH="0" baseline="0" noProof="0" dirty="0">
                <a:ln>
                  <a:noFill/>
                </a:ln>
                <a:effectLst/>
                <a:uLnTx/>
                <a:uFillTx/>
                <a:latin typeface="Century Gothic" panose="020B0502020202020204" pitchFamily="34" charset="0"/>
              </a:rPr>
              <a:t> use the </a:t>
            </a:r>
            <a:r>
              <a:rPr kumimoji="0" lang="fr-FR" sz="1600" b="0" i="0" u="none" strike="noStrike" kern="1200" cap="none" spc="0" normalizeH="0" baseline="0" noProof="0" dirty="0" err="1">
                <a:ln>
                  <a:noFill/>
                </a:ln>
                <a:effectLst/>
                <a:uLnTx/>
                <a:uFillTx/>
                <a:latin typeface="Century Gothic" panose="020B0502020202020204" pitchFamily="34" charset="0"/>
              </a:rPr>
              <a:t>reflexive</a:t>
            </a:r>
            <a:r>
              <a:rPr kumimoji="0" lang="fr-FR" sz="1600" b="0" i="0" u="none" strike="noStrike" kern="1200" cap="none" spc="0" normalizeH="0" baseline="0" noProof="0" dirty="0">
                <a:ln>
                  <a:noFill/>
                </a:ln>
                <a:effectLst/>
                <a:uLnTx/>
                <a:uFillTx/>
                <a:latin typeface="Century Gothic" panose="020B0502020202020204" pitchFamily="34" charset="0"/>
              </a:rPr>
              <a:t> </a:t>
            </a:r>
            <a:r>
              <a:rPr kumimoji="0" lang="fr-FR" sz="1600" b="0" i="0" u="none" strike="noStrike" kern="1200" cap="none" spc="0" normalizeH="0" baseline="0" noProof="0" dirty="0" err="1">
                <a:ln>
                  <a:noFill/>
                </a:ln>
                <a:effectLst/>
                <a:uLnTx/>
                <a:uFillTx/>
                <a:latin typeface="Century Gothic" panose="020B0502020202020204" pitchFamily="34" charset="0"/>
              </a:rPr>
              <a:t>pronoun</a:t>
            </a:r>
            <a:r>
              <a:rPr kumimoji="0" lang="fr-FR" sz="1600" b="0" i="0" u="none" strike="noStrike" kern="1200" cap="none" spc="0" normalizeH="0" baseline="0" noProof="0" dirty="0">
                <a:ln>
                  <a:noFill/>
                </a:ln>
                <a:effectLst/>
                <a:uLnTx/>
                <a:uFillTx/>
                <a:latin typeface="Century Gothic" panose="020B0502020202020204" pitchFamily="34" charset="0"/>
              </a:rPr>
              <a:t> </a:t>
            </a:r>
            <a:r>
              <a:rPr kumimoji="0" lang="fr-FR" sz="1600" b="1" i="0" u="none" strike="noStrike" kern="1200" cap="none" spc="0" normalizeH="0" baseline="0" noProof="0" dirty="0">
                <a:ln>
                  <a:noFill/>
                </a:ln>
                <a:effectLst/>
                <a:uLnTx/>
                <a:uFillTx/>
                <a:latin typeface="Century Gothic" panose="020B0502020202020204" pitchFamily="34" charset="0"/>
              </a:rPr>
              <a:t>se</a:t>
            </a:r>
            <a:r>
              <a:rPr kumimoji="0" lang="fr-FR" sz="1600" i="0" u="none" strike="noStrike" kern="1200" cap="none" spc="0" normalizeH="0" baseline="0" noProof="0" dirty="0">
                <a:ln>
                  <a:noFill/>
                </a:ln>
                <a:effectLst/>
                <a:uLnTx/>
                <a:uFillTx/>
                <a:latin typeface="Century Gothic" panose="020B0502020202020204" pitchFamily="34" charset="0"/>
              </a:rPr>
              <a:t> </a:t>
            </a:r>
            <a:r>
              <a:rPr kumimoji="0" lang="fr-FR" sz="1600" i="0" u="none" strike="noStrike" kern="1200" cap="none" spc="0" normalizeH="0" baseline="0" noProof="0" dirty="0" err="1">
                <a:ln>
                  <a:noFill/>
                </a:ln>
                <a:effectLst/>
                <a:uLnTx/>
                <a:uFillTx/>
                <a:latin typeface="Century Gothic" panose="020B0502020202020204" pitchFamily="34" charset="0"/>
              </a:rPr>
              <a:t>when</a:t>
            </a:r>
            <a:r>
              <a:rPr kumimoji="0" lang="fr-FR" sz="1600" i="0" u="none" strike="noStrike" kern="1200" cap="none" spc="0" normalizeH="0" baseline="0" noProof="0" dirty="0">
                <a:ln>
                  <a:noFill/>
                </a:ln>
                <a:effectLst/>
                <a:uLnTx/>
                <a:uFillTx/>
                <a:latin typeface="Century Gothic" panose="020B0502020202020204" pitchFamily="34" charset="0"/>
              </a:rPr>
              <a:t> </a:t>
            </a:r>
            <a:r>
              <a:rPr kumimoji="0" lang="fr-FR" sz="1600" i="0" u="none" strike="noStrike" kern="1200" cap="none" spc="0" normalizeH="0" baseline="0" noProof="0" dirty="0" err="1">
                <a:ln>
                  <a:noFill/>
                </a:ln>
                <a:effectLst/>
                <a:uLnTx/>
                <a:uFillTx/>
                <a:latin typeface="Century Gothic" panose="020B0502020202020204" pitchFamily="34" charset="0"/>
              </a:rPr>
              <a:t>somebody</a:t>
            </a:r>
            <a:r>
              <a:rPr kumimoji="0" lang="fr-FR" sz="1600" i="0" u="none" strike="noStrike" kern="1200" cap="none" spc="0" normalizeH="0" baseline="0" noProof="0" dirty="0">
                <a:ln>
                  <a:noFill/>
                </a:ln>
                <a:effectLst/>
                <a:uLnTx/>
                <a:uFillTx/>
                <a:latin typeface="Century Gothic" panose="020B0502020202020204" pitchFamily="34" charset="0"/>
              </a:rPr>
              <a:t> </a:t>
            </a:r>
            <a:r>
              <a:rPr kumimoji="0" lang="fr-FR" sz="1600" i="0" u="none" strike="noStrike" kern="1200" cap="none" spc="0" normalizeH="0" baseline="0" noProof="0" dirty="0" err="1">
                <a:ln>
                  <a:noFill/>
                </a:ln>
                <a:effectLst/>
                <a:uLnTx/>
                <a:uFillTx/>
                <a:latin typeface="Century Gothic" panose="020B0502020202020204" pitchFamily="34" charset="0"/>
              </a:rPr>
              <a:t>is</a:t>
            </a:r>
            <a:r>
              <a:rPr kumimoji="0" lang="fr-FR" sz="1600" i="0" u="none" strike="noStrike" kern="1200" cap="none" spc="0" normalizeH="0" baseline="0" noProof="0" dirty="0">
                <a:ln>
                  <a:noFill/>
                </a:ln>
                <a:effectLst/>
                <a:uLnTx/>
                <a:uFillTx/>
                <a:latin typeface="Century Gothic" panose="020B0502020202020204" pitchFamily="34" charset="0"/>
              </a:rPr>
              <a:t> </a:t>
            </a:r>
            <a:r>
              <a:rPr kumimoji="0" lang="fr-FR" sz="1600" i="0" u="none" strike="noStrike" kern="1200" cap="none" spc="0" normalizeH="0" baseline="0" noProof="0" dirty="0" err="1">
                <a:ln>
                  <a:noFill/>
                </a:ln>
                <a:effectLst/>
                <a:uLnTx/>
                <a:uFillTx/>
                <a:latin typeface="Century Gothic" panose="020B0502020202020204" pitchFamily="34" charset="0"/>
              </a:rPr>
              <a:t>doing</a:t>
            </a:r>
            <a:r>
              <a:rPr kumimoji="0" lang="fr-FR" sz="1600" i="0" u="none" strike="noStrike" kern="1200" cap="none" spc="0" normalizeH="0" baseline="0" noProof="0" dirty="0">
                <a:ln>
                  <a:noFill/>
                </a:ln>
                <a:effectLst/>
                <a:uLnTx/>
                <a:uFillTx/>
                <a:latin typeface="Century Gothic" panose="020B0502020202020204" pitchFamily="34" charset="0"/>
              </a:rPr>
              <a:t> the action of the </a:t>
            </a:r>
            <a:r>
              <a:rPr kumimoji="0" lang="fr-FR" sz="1600" i="0" u="none" strike="noStrike" kern="1200" cap="none" spc="0" normalizeH="0" baseline="0" noProof="0" dirty="0" err="1">
                <a:ln>
                  <a:noFill/>
                </a:ln>
                <a:effectLst/>
                <a:uLnTx/>
                <a:uFillTx/>
                <a:latin typeface="Century Gothic" panose="020B0502020202020204" pitchFamily="34" charset="0"/>
              </a:rPr>
              <a:t>verb</a:t>
            </a:r>
            <a:r>
              <a:rPr kumimoji="0" lang="fr-FR" sz="1600" i="0" u="none" strike="noStrike" kern="1200" cap="none" spc="0" normalizeH="0" baseline="0" noProof="0" dirty="0">
                <a:ln>
                  <a:noFill/>
                </a:ln>
                <a:effectLst/>
                <a:uLnTx/>
                <a:uFillTx/>
                <a:latin typeface="Century Gothic" panose="020B0502020202020204" pitchFamily="34" charset="0"/>
              </a:rPr>
              <a:t> to </a:t>
            </a:r>
            <a:r>
              <a:rPr kumimoji="0" lang="fr-FR" sz="1600" i="0" u="none" strike="noStrike" kern="1200" cap="none" spc="0" normalizeH="0" baseline="0" noProof="0" dirty="0" err="1">
                <a:ln>
                  <a:noFill/>
                </a:ln>
                <a:effectLst/>
                <a:uLnTx/>
                <a:uFillTx/>
                <a:latin typeface="Century Gothic" panose="020B0502020202020204" pitchFamily="34" charset="0"/>
              </a:rPr>
              <a:t>himself</a:t>
            </a:r>
            <a:r>
              <a:rPr kumimoji="0" lang="fr-FR" sz="1600" i="0" u="none" strike="noStrike" kern="1200" cap="none" spc="0" normalizeH="0" baseline="0" noProof="0" dirty="0">
                <a:ln>
                  <a:noFill/>
                </a:ln>
                <a:effectLst/>
                <a:uLnTx/>
                <a:uFillTx/>
                <a:latin typeface="Century Gothic" panose="020B0502020202020204" pitchFamily="34" charset="0"/>
              </a:rPr>
              <a:t> or </a:t>
            </a:r>
            <a:r>
              <a:rPr kumimoji="0" lang="fr-FR" sz="1600" i="0" u="none" strike="noStrike" kern="1200" cap="none" spc="0" normalizeH="0" baseline="0" noProof="0" dirty="0" err="1">
                <a:ln>
                  <a:noFill/>
                </a:ln>
                <a:effectLst/>
                <a:uLnTx/>
                <a:uFillTx/>
                <a:latin typeface="Century Gothic" panose="020B0502020202020204" pitchFamily="34" charset="0"/>
              </a:rPr>
              <a:t>herself</a:t>
            </a:r>
            <a:r>
              <a:rPr kumimoji="0" lang="fr-FR" sz="1600" i="0" u="none" strike="noStrike" kern="1200" cap="none" spc="0" normalizeH="0" baseline="0" noProof="0" dirty="0">
                <a:ln>
                  <a:noFill/>
                </a:ln>
                <a:effectLst/>
                <a:uLnTx/>
                <a:uFillTx/>
                <a:latin typeface="Century Gothic" panose="020B0502020202020204" pitchFamily="34" charset="0"/>
              </a:rPr>
              <a:t>.</a:t>
            </a:r>
          </a:p>
        </p:txBody>
      </p:sp>
      <p:sp>
        <p:nvSpPr>
          <p:cNvPr id="26" name="TextBox 25">
            <a:extLst>
              <a:ext uri="{FF2B5EF4-FFF2-40B4-BE49-F238E27FC236}">
                <a16:creationId xmlns:a16="http://schemas.microsoft.com/office/drawing/2014/main" id="{D327D054-C4FC-64D8-901F-92D9C391B1A5}"/>
              </a:ext>
            </a:extLst>
          </p:cNvPr>
          <p:cNvSpPr txBox="1"/>
          <p:nvPr/>
        </p:nvSpPr>
        <p:spPr>
          <a:xfrm>
            <a:off x="159742" y="6985250"/>
            <a:ext cx="1753334" cy="338554"/>
          </a:xfrm>
          <a:prstGeom prst="rect">
            <a:avLst/>
          </a:prstGeom>
          <a:noFill/>
        </p:spPr>
        <p:txBody>
          <a:bodyPr wrap="square">
            <a:spAutoFit/>
          </a:bodyPr>
          <a:lstStyle/>
          <a:p>
            <a:r>
              <a:rPr kumimoji="0" lang="fr-FR" sz="1600" i="1" u="none" strike="noStrike" kern="1200" cap="none" spc="0" normalizeH="0" baseline="0" noProof="0" dirty="0">
                <a:ln>
                  <a:noFill/>
                </a:ln>
                <a:effectLst/>
                <a:uLnTx/>
                <a:uFillTx/>
                <a:latin typeface="Century Gothic" panose="020B0502020202020204" pitchFamily="34" charset="0"/>
              </a:rPr>
              <a:t>Nina </a:t>
            </a:r>
            <a:r>
              <a:rPr kumimoji="0" lang="fr-FR" sz="1600" b="1" i="1" u="none" strike="noStrike" kern="1200" cap="none" spc="0" normalizeH="0" baseline="0" noProof="0" dirty="0">
                <a:ln>
                  <a:noFill/>
                </a:ln>
                <a:effectLst/>
                <a:uLnTx/>
                <a:uFillTx/>
                <a:latin typeface="Century Gothic" panose="020B0502020202020204" pitchFamily="34" charset="0"/>
              </a:rPr>
              <a:t>se</a:t>
            </a:r>
            <a:r>
              <a:rPr kumimoji="0" lang="fr-FR" sz="1600" i="1" u="none" strike="noStrike" kern="1200" cap="none" spc="0" normalizeH="0" baseline="0" noProof="0" dirty="0">
                <a:ln>
                  <a:noFill/>
                </a:ln>
                <a:effectLst/>
                <a:uLnTx/>
                <a:uFillTx/>
                <a:latin typeface="Century Gothic" panose="020B0502020202020204" pitchFamily="34" charset="0"/>
              </a:rPr>
              <a:t> réveille.</a:t>
            </a:r>
            <a:endParaRPr lang="fr-FR" sz="1600" i="1" dirty="0">
              <a:latin typeface="Century Gothic" panose="020B0502020202020204" pitchFamily="34" charset="0"/>
            </a:endParaRPr>
          </a:p>
        </p:txBody>
      </p:sp>
      <p:sp>
        <p:nvSpPr>
          <p:cNvPr id="27" name="TextBox 26">
            <a:extLst>
              <a:ext uri="{FF2B5EF4-FFF2-40B4-BE49-F238E27FC236}">
                <a16:creationId xmlns:a16="http://schemas.microsoft.com/office/drawing/2014/main" id="{997A4DE5-127F-4F2B-D6A3-A59F09EA0FD6}"/>
              </a:ext>
            </a:extLst>
          </p:cNvPr>
          <p:cNvSpPr txBox="1"/>
          <p:nvPr/>
        </p:nvSpPr>
        <p:spPr>
          <a:xfrm>
            <a:off x="3567143" y="7018368"/>
            <a:ext cx="257002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effectLst/>
                <a:uLnTx/>
                <a:uFillTx/>
                <a:latin typeface="Century Gothic" panose="020B0502020202020204" pitchFamily="34" charset="0"/>
              </a:rPr>
              <a:t>Nina wakes </a:t>
            </a:r>
            <a:r>
              <a:rPr kumimoji="0" lang="fr-FR" sz="1600" b="1" i="0" u="none" strike="noStrike" kern="1200" cap="none" spc="0" normalizeH="0" baseline="0" noProof="0" dirty="0">
                <a:ln>
                  <a:noFill/>
                </a:ln>
                <a:effectLst/>
                <a:uLnTx/>
                <a:uFillTx/>
                <a:latin typeface="Century Gothic" panose="020B0502020202020204" pitchFamily="34" charset="0"/>
              </a:rPr>
              <a:t>(</a:t>
            </a:r>
            <a:r>
              <a:rPr kumimoji="0" lang="fr-FR" sz="1600" b="1" i="0" u="none" strike="noStrike" kern="1200" cap="none" spc="0" normalizeH="0" baseline="0" noProof="0" dirty="0" err="1">
                <a:ln>
                  <a:noFill/>
                </a:ln>
                <a:effectLst/>
                <a:uLnTx/>
                <a:uFillTx/>
                <a:latin typeface="Century Gothic" panose="020B0502020202020204" pitchFamily="34" charset="0"/>
              </a:rPr>
              <a:t>herself</a:t>
            </a:r>
            <a:r>
              <a:rPr kumimoji="0" lang="fr-FR" sz="1600" b="1" i="0" u="none" strike="noStrike" kern="1200" cap="none" spc="0" normalizeH="0" baseline="0" noProof="0" dirty="0">
                <a:ln>
                  <a:noFill/>
                </a:ln>
                <a:effectLst/>
                <a:uLnTx/>
                <a:uFillTx/>
                <a:latin typeface="Century Gothic" panose="020B0502020202020204" pitchFamily="34" charset="0"/>
              </a:rPr>
              <a:t>) </a:t>
            </a:r>
            <a:r>
              <a:rPr kumimoji="0" lang="fr-FR" sz="1600" i="0" u="none" strike="noStrike" kern="1200" cap="none" spc="0" normalizeH="0" baseline="0" noProof="0" dirty="0">
                <a:ln>
                  <a:noFill/>
                </a:ln>
                <a:effectLst/>
                <a:uLnTx/>
                <a:uFillTx/>
                <a:latin typeface="Century Gothic" panose="020B0502020202020204" pitchFamily="34" charset="0"/>
              </a:rPr>
              <a:t>up.</a:t>
            </a:r>
          </a:p>
        </p:txBody>
      </p:sp>
      <p:sp>
        <p:nvSpPr>
          <p:cNvPr id="28" name="TextBox 27">
            <a:extLst>
              <a:ext uri="{FF2B5EF4-FFF2-40B4-BE49-F238E27FC236}">
                <a16:creationId xmlns:a16="http://schemas.microsoft.com/office/drawing/2014/main" id="{68AED2A3-0E11-7206-0488-52A11C7EE16F}"/>
              </a:ext>
            </a:extLst>
          </p:cNvPr>
          <p:cNvSpPr txBox="1"/>
          <p:nvPr/>
        </p:nvSpPr>
        <p:spPr>
          <a:xfrm>
            <a:off x="159742" y="7408855"/>
            <a:ext cx="67499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effectLst/>
                <a:uLnTx/>
                <a:uFillTx/>
                <a:latin typeface="Century Gothic" panose="020B0502020202020204" pitchFamily="34" charset="0"/>
              </a:rPr>
              <a:t>If </a:t>
            </a:r>
            <a:r>
              <a:rPr kumimoji="0" lang="fr-FR" sz="1600" i="0" u="none" strike="noStrike" kern="1200" cap="none" spc="0" normalizeH="0" baseline="0" noProof="0" dirty="0" err="1">
                <a:ln>
                  <a:noFill/>
                </a:ln>
                <a:effectLst/>
                <a:uLnTx/>
                <a:uFillTx/>
                <a:latin typeface="Century Gothic" panose="020B0502020202020204" pitchFamily="34" charset="0"/>
              </a:rPr>
              <a:t>somebody</a:t>
            </a:r>
            <a:r>
              <a:rPr kumimoji="0" lang="fr-FR" sz="1600" i="0" u="none" strike="noStrike" kern="1200" cap="none" spc="0" normalizeH="0" baseline="0" noProof="0" dirty="0">
                <a:ln>
                  <a:noFill/>
                </a:ln>
                <a:effectLst/>
                <a:uLnTx/>
                <a:uFillTx/>
                <a:latin typeface="Century Gothic" panose="020B0502020202020204" pitchFamily="34" charset="0"/>
              </a:rPr>
              <a:t> </a:t>
            </a:r>
            <a:r>
              <a:rPr kumimoji="0" lang="fr-FR" sz="1600" i="0" u="none" strike="noStrike" kern="1200" cap="none" spc="0" normalizeH="0" baseline="0" noProof="0" dirty="0" err="1">
                <a:ln>
                  <a:noFill/>
                </a:ln>
                <a:effectLst/>
                <a:uLnTx/>
                <a:uFillTx/>
                <a:latin typeface="Century Gothic" panose="020B0502020202020204" pitchFamily="34" charset="0"/>
              </a:rPr>
              <a:t>is</a:t>
            </a:r>
            <a:r>
              <a:rPr kumimoji="0" lang="fr-FR" sz="1600" i="0" u="none" strike="noStrike" kern="1200" cap="none" spc="0" normalizeH="0" baseline="0" noProof="0" dirty="0">
                <a:ln>
                  <a:noFill/>
                </a:ln>
                <a:effectLst/>
                <a:uLnTx/>
                <a:uFillTx/>
                <a:latin typeface="Century Gothic" panose="020B0502020202020204" pitchFamily="34" charset="0"/>
              </a:rPr>
              <a:t> </a:t>
            </a:r>
            <a:r>
              <a:rPr kumimoji="0" lang="fr-FR" sz="1600" i="0" u="none" strike="noStrike" kern="1200" cap="none" spc="0" normalizeH="0" baseline="0" noProof="0" dirty="0" err="1">
                <a:ln>
                  <a:noFill/>
                </a:ln>
                <a:effectLst/>
                <a:uLnTx/>
                <a:uFillTx/>
                <a:latin typeface="Century Gothic" panose="020B0502020202020204" pitchFamily="34" charset="0"/>
              </a:rPr>
              <a:t>doing</a:t>
            </a:r>
            <a:r>
              <a:rPr kumimoji="0" lang="fr-FR" sz="1600" i="0" u="none" strike="noStrike" kern="1200" cap="none" spc="0" normalizeH="0" baseline="0" noProof="0" dirty="0">
                <a:ln>
                  <a:noFill/>
                </a:ln>
                <a:effectLst/>
                <a:uLnTx/>
                <a:uFillTx/>
                <a:latin typeface="Century Gothic" panose="020B0502020202020204" pitchFamily="34" charset="0"/>
              </a:rPr>
              <a:t> the action to </a:t>
            </a:r>
            <a:r>
              <a:rPr kumimoji="0" lang="fr-FR" sz="1600" i="0" u="none" strike="noStrike" kern="1200" cap="none" spc="0" normalizeH="0" baseline="0" noProof="0" dirty="0" err="1">
                <a:ln>
                  <a:noFill/>
                </a:ln>
                <a:effectLst/>
                <a:uLnTx/>
                <a:uFillTx/>
                <a:latin typeface="Century Gothic" panose="020B0502020202020204" pitchFamily="34" charset="0"/>
              </a:rPr>
              <a:t>somebody</a:t>
            </a:r>
            <a:r>
              <a:rPr kumimoji="0" lang="fr-FR" sz="1600" i="0" u="none" strike="noStrike" kern="1200" cap="none" spc="0" normalizeH="0" baseline="0" noProof="0" dirty="0">
                <a:ln>
                  <a:noFill/>
                </a:ln>
                <a:effectLst/>
                <a:uLnTx/>
                <a:uFillTx/>
                <a:latin typeface="Century Gothic" panose="020B0502020202020204" pitchFamily="34" charset="0"/>
              </a:rPr>
              <a:t> </a:t>
            </a:r>
            <a:r>
              <a:rPr kumimoji="0" lang="fr-FR" sz="1600" i="0" u="none" strike="noStrike" kern="1200" cap="none" spc="0" normalizeH="0" baseline="0" noProof="0" dirty="0" err="1">
                <a:ln>
                  <a:noFill/>
                </a:ln>
                <a:effectLst/>
                <a:uLnTx/>
                <a:uFillTx/>
                <a:latin typeface="Century Gothic" panose="020B0502020202020204" pitchFamily="34" charset="0"/>
              </a:rPr>
              <a:t>else</a:t>
            </a:r>
            <a:r>
              <a:rPr kumimoji="0" lang="fr-FR" sz="1600" i="0" u="none" strike="noStrike" kern="1200" cap="none" spc="0" normalizeH="0" baseline="0" noProof="0" dirty="0">
                <a:ln>
                  <a:noFill/>
                </a:ln>
                <a:effectLst/>
                <a:uLnTx/>
                <a:uFillTx/>
                <a:latin typeface="Century Gothic" panose="020B0502020202020204" pitchFamily="34" charset="0"/>
              </a:rPr>
              <a:t>, </a:t>
            </a:r>
            <a:r>
              <a:rPr kumimoji="0" lang="fr-FR" sz="1600" i="0" u="none" strike="noStrike" kern="1200" cap="none" spc="0" normalizeH="0" baseline="0" noProof="0" dirty="0" err="1">
                <a:ln>
                  <a:noFill/>
                </a:ln>
                <a:effectLst/>
                <a:uLnTx/>
                <a:uFillTx/>
                <a:latin typeface="Century Gothic" panose="020B0502020202020204" pitchFamily="34" charset="0"/>
              </a:rPr>
              <a:t>we</a:t>
            </a:r>
            <a:r>
              <a:rPr kumimoji="0" lang="fr-FR" sz="1600" i="0" u="none" strike="noStrike" kern="1200" cap="none" spc="0" normalizeH="0" baseline="0" noProof="0" dirty="0">
                <a:ln>
                  <a:noFill/>
                </a:ln>
                <a:effectLst/>
                <a:uLnTx/>
                <a:uFillTx/>
                <a:latin typeface="Century Gothic" panose="020B0502020202020204" pitchFamily="34" charset="0"/>
              </a:rPr>
              <a:t> use the direct </a:t>
            </a:r>
            <a:r>
              <a:rPr kumimoji="0" lang="fr-FR" sz="1600" i="0" u="none" strike="noStrike" kern="1200" cap="none" spc="0" normalizeH="0" baseline="0" noProof="0" dirty="0" err="1">
                <a:ln>
                  <a:noFill/>
                </a:ln>
                <a:effectLst/>
                <a:uLnTx/>
                <a:uFillTx/>
                <a:latin typeface="Century Gothic" panose="020B0502020202020204" pitchFamily="34" charset="0"/>
              </a:rPr>
              <a:t>object</a:t>
            </a:r>
            <a:r>
              <a:rPr kumimoji="0" lang="fr-FR" sz="1600" i="0" u="none" strike="noStrike" kern="1200" cap="none" spc="0" normalizeH="0" baseline="0" noProof="0" dirty="0">
                <a:ln>
                  <a:noFill/>
                </a:ln>
                <a:effectLst/>
                <a:uLnTx/>
                <a:uFillTx/>
                <a:latin typeface="Century Gothic" panose="020B0502020202020204" pitchFamily="34" charset="0"/>
              </a:rPr>
              <a:t> </a:t>
            </a:r>
            <a:r>
              <a:rPr kumimoji="0" lang="fr-FR" sz="1600" i="0" u="none" strike="noStrike" kern="1200" cap="none" spc="0" normalizeH="0" baseline="0" noProof="0" dirty="0" err="1">
                <a:ln>
                  <a:noFill/>
                </a:ln>
                <a:effectLst/>
                <a:uLnTx/>
                <a:uFillTx/>
                <a:latin typeface="Century Gothic" panose="020B0502020202020204" pitchFamily="34" charset="0"/>
              </a:rPr>
              <a:t>pronouns</a:t>
            </a:r>
            <a:r>
              <a:rPr kumimoji="0" lang="fr-FR" sz="1600" i="0" u="none" strike="noStrike" kern="1200" cap="none" spc="0" normalizeH="0" baseline="0" noProof="0" dirty="0">
                <a:ln>
                  <a:noFill/>
                </a:ln>
                <a:effectLst/>
                <a:uLnTx/>
                <a:uFillTx/>
                <a:latin typeface="Century Gothic" panose="020B0502020202020204" pitchFamily="34" charset="0"/>
              </a:rPr>
              <a:t> </a:t>
            </a:r>
            <a:r>
              <a:rPr kumimoji="0" lang="fr-FR" sz="1600" b="1" i="0" u="none" strike="noStrike" kern="1200" cap="none" spc="0" normalizeH="0" baseline="0" noProof="0" dirty="0">
                <a:ln>
                  <a:noFill/>
                </a:ln>
                <a:effectLst/>
                <a:uLnTx/>
                <a:uFillTx/>
                <a:latin typeface="Century Gothic" panose="020B0502020202020204" pitchFamily="34" charset="0"/>
              </a:rPr>
              <a:t>le</a:t>
            </a:r>
            <a:r>
              <a:rPr kumimoji="0" lang="fr-FR" sz="1600" i="0" u="none" strike="noStrike" kern="1200" cap="none" spc="0" normalizeH="0" baseline="0" noProof="0" dirty="0">
                <a:ln>
                  <a:noFill/>
                </a:ln>
                <a:effectLst/>
                <a:uLnTx/>
                <a:uFillTx/>
                <a:latin typeface="Century Gothic" panose="020B0502020202020204" pitchFamily="34" charset="0"/>
              </a:rPr>
              <a:t> and </a:t>
            </a:r>
            <a:r>
              <a:rPr kumimoji="0" lang="fr-FR" sz="1600" b="1" i="0" u="none" strike="noStrike" kern="1200" cap="none" spc="0" normalizeH="0" baseline="0" noProof="0" dirty="0">
                <a:ln>
                  <a:noFill/>
                </a:ln>
                <a:effectLst/>
                <a:uLnTx/>
                <a:uFillTx/>
                <a:latin typeface="Century Gothic" panose="020B0502020202020204" pitchFamily="34" charset="0"/>
              </a:rPr>
              <a:t>la</a:t>
            </a:r>
            <a:r>
              <a:rPr kumimoji="0" lang="fr-FR" sz="1600" b="1" i="0" u="none" strike="noStrike" kern="1200" cap="none" spc="0" normalizeH="0" noProof="0" dirty="0">
                <a:ln>
                  <a:noFill/>
                </a:ln>
                <a:effectLst/>
                <a:uLnTx/>
                <a:uFillTx/>
                <a:latin typeface="Century Gothic" panose="020B0502020202020204" pitchFamily="34" charset="0"/>
              </a:rPr>
              <a:t> </a:t>
            </a:r>
            <a:r>
              <a:rPr kumimoji="0" lang="fr-FR" sz="1600" i="0" u="none" strike="noStrike" kern="1200" cap="none" spc="0" normalizeH="0" noProof="0" dirty="0">
                <a:ln>
                  <a:noFill/>
                </a:ln>
                <a:effectLst/>
                <a:uLnTx/>
                <a:uFillTx/>
                <a:latin typeface="Century Gothic" panose="020B0502020202020204" pitchFamily="34" charset="0"/>
              </a:rPr>
              <a:t>for the </a:t>
            </a:r>
            <a:r>
              <a:rPr kumimoji="0" lang="fr-FR" sz="1600" b="1" i="0" u="none" strike="noStrike" kern="1200" cap="none" spc="0" normalizeH="0" noProof="0" dirty="0" err="1">
                <a:ln>
                  <a:noFill/>
                </a:ln>
                <a:effectLst/>
                <a:uLnTx/>
                <a:uFillTx/>
                <a:latin typeface="Century Gothic" panose="020B0502020202020204" pitchFamily="34" charset="0"/>
              </a:rPr>
              <a:t>receiver</a:t>
            </a:r>
            <a:r>
              <a:rPr kumimoji="0" lang="fr-FR" sz="1600" i="0" u="none" strike="noStrike" kern="1200" cap="none" spc="0" normalizeH="0" noProof="0" dirty="0">
                <a:ln>
                  <a:noFill/>
                </a:ln>
                <a:effectLst/>
                <a:uLnTx/>
                <a:uFillTx/>
                <a:latin typeface="Century Gothic" panose="020B0502020202020204" pitchFamily="34" charset="0"/>
              </a:rPr>
              <a:t> of the action.</a:t>
            </a:r>
            <a:endParaRPr kumimoji="0" lang="fr-FR" sz="1600" b="1" i="0" u="none" strike="noStrike" kern="1200" cap="none" spc="0" normalizeH="0" baseline="0" noProof="0" dirty="0">
              <a:ln>
                <a:noFill/>
              </a:ln>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9AF34F93-9945-8104-F666-1C4672B27D9E}"/>
              </a:ext>
            </a:extLst>
          </p:cNvPr>
          <p:cNvSpPr txBox="1"/>
          <p:nvPr/>
        </p:nvSpPr>
        <p:spPr>
          <a:xfrm>
            <a:off x="159742" y="8057909"/>
            <a:ext cx="2583272" cy="338554"/>
          </a:xfrm>
          <a:prstGeom prst="rect">
            <a:avLst/>
          </a:prstGeom>
          <a:noFill/>
        </p:spPr>
        <p:txBody>
          <a:bodyPr wrap="square">
            <a:spAutoFit/>
          </a:bodyPr>
          <a:lstStyle/>
          <a:p>
            <a:r>
              <a:rPr lang="fr-FR" sz="1600" dirty="0">
                <a:latin typeface="Century Gothic" panose="020B0502020202020204" pitchFamily="34" charset="0"/>
              </a:rPr>
              <a:t>Stéphanie réveille </a:t>
            </a:r>
            <a:r>
              <a:rPr lang="fr-FR" sz="1600" b="1" dirty="0">
                <a:latin typeface="Century Gothic" panose="020B0502020202020204" pitchFamily="34" charset="0"/>
              </a:rPr>
              <a:t>Nina</a:t>
            </a:r>
            <a:r>
              <a:rPr lang="fr-FR" sz="1600" dirty="0">
                <a:latin typeface="Century Gothic" panose="020B0502020202020204" pitchFamily="34" charset="0"/>
              </a:rPr>
              <a:t>.</a:t>
            </a:r>
          </a:p>
        </p:txBody>
      </p:sp>
      <p:sp>
        <p:nvSpPr>
          <p:cNvPr id="31" name="TextBox 30">
            <a:extLst>
              <a:ext uri="{FF2B5EF4-FFF2-40B4-BE49-F238E27FC236}">
                <a16:creationId xmlns:a16="http://schemas.microsoft.com/office/drawing/2014/main" id="{D844D26F-4B81-0600-A825-E6C178A9A71F}"/>
              </a:ext>
            </a:extLst>
          </p:cNvPr>
          <p:cNvSpPr txBox="1"/>
          <p:nvPr/>
        </p:nvSpPr>
        <p:spPr>
          <a:xfrm>
            <a:off x="3594098" y="8079822"/>
            <a:ext cx="3026128" cy="338554"/>
          </a:xfrm>
          <a:prstGeom prst="rect">
            <a:avLst/>
          </a:prstGeom>
          <a:noFill/>
        </p:spPr>
        <p:txBody>
          <a:bodyPr wrap="square">
            <a:spAutoFit/>
          </a:bodyPr>
          <a:lstStyle/>
          <a:p>
            <a:r>
              <a:rPr lang="fr-FR" sz="1600" dirty="0">
                <a:latin typeface="Century Gothic" panose="020B0502020202020204" pitchFamily="34" charset="0"/>
              </a:rPr>
              <a:t>Stéphanie wakes </a:t>
            </a:r>
            <a:r>
              <a:rPr lang="fr-FR" sz="1600" b="1" dirty="0">
                <a:latin typeface="Century Gothic" panose="020B0502020202020204" pitchFamily="34" charset="0"/>
              </a:rPr>
              <a:t>Nina</a:t>
            </a:r>
            <a:r>
              <a:rPr lang="fr-FR" sz="1600" dirty="0">
                <a:latin typeface="Century Gothic" panose="020B0502020202020204" pitchFamily="34" charset="0"/>
              </a:rPr>
              <a:t> up.</a:t>
            </a:r>
          </a:p>
        </p:txBody>
      </p:sp>
      <p:sp>
        <p:nvSpPr>
          <p:cNvPr id="30" name="TextBox 29">
            <a:extLst>
              <a:ext uri="{FF2B5EF4-FFF2-40B4-BE49-F238E27FC236}">
                <a16:creationId xmlns:a16="http://schemas.microsoft.com/office/drawing/2014/main" id="{DD09B22E-D0E6-2DBD-6A31-568D200445B2}"/>
              </a:ext>
            </a:extLst>
          </p:cNvPr>
          <p:cNvSpPr txBox="1"/>
          <p:nvPr/>
        </p:nvSpPr>
        <p:spPr>
          <a:xfrm>
            <a:off x="159742" y="8508036"/>
            <a:ext cx="172391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i="1" dirty="0">
                <a:latin typeface="Century Gothic" panose="020B0502020202020204" pitchFamily="34" charset="0"/>
              </a:rPr>
              <a:t>Elle </a:t>
            </a:r>
            <a:r>
              <a:rPr lang="fr-FR" sz="1600" b="1" i="1" dirty="0">
                <a:latin typeface="Century Gothic" panose="020B0502020202020204" pitchFamily="34" charset="0"/>
              </a:rPr>
              <a:t>la</a:t>
            </a:r>
            <a:r>
              <a:rPr lang="fr-FR" sz="1600" i="1" dirty="0">
                <a:latin typeface="Century Gothic" panose="020B0502020202020204" pitchFamily="34" charset="0"/>
              </a:rPr>
              <a:t> réveille.</a:t>
            </a:r>
          </a:p>
        </p:txBody>
      </p:sp>
      <p:sp>
        <p:nvSpPr>
          <p:cNvPr id="32" name="TextBox 31">
            <a:extLst>
              <a:ext uri="{FF2B5EF4-FFF2-40B4-BE49-F238E27FC236}">
                <a16:creationId xmlns:a16="http://schemas.microsoft.com/office/drawing/2014/main" id="{9A47BC2B-DA08-05F4-D470-8C969CA43CD7}"/>
              </a:ext>
            </a:extLst>
          </p:cNvPr>
          <p:cNvSpPr txBox="1"/>
          <p:nvPr/>
        </p:nvSpPr>
        <p:spPr>
          <a:xfrm>
            <a:off x="3594098" y="8528533"/>
            <a:ext cx="205411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err="1">
                <a:latin typeface="Century Gothic" panose="020B0502020202020204" pitchFamily="34" charset="0"/>
              </a:rPr>
              <a:t>She</a:t>
            </a:r>
            <a:r>
              <a:rPr lang="fr-FR" sz="1600" dirty="0">
                <a:latin typeface="Century Gothic" panose="020B0502020202020204" pitchFamily="34" charset="0"/>
              </a:rPr>
              <a:t> wakes </a:t>
            </a:r>
            <a:r>
              <a:rPr lang="fr-FR" sz="1600" b="1" dirty="0" err="1">
                <a:latin typeface="Century Gothic" panose="020B0502020202020204" pitchFamily="34" charset="0"/>
              </a:rPr>
              <a:t>her</a:t>
            </a:r>
            <a:r>
              <a:rPr lang="fr-FR" sz="1600" dirty="0">
                <a:latin typeface="Century Gothic" panose="020B0502020202020204" pitchFamily="34" charset="0"/>
              </a:rPr>
              <a:t> up.</a:t>
            </a:r>
            <a:endParaRPr kumimoji="0" lang="fr-FR" sz="1600" i="0" u="none" strike="noStrike" kern="1200" cap="none" spc="0" normalizeH="0" baseline="0" noProof="0" dirty="0">
              <a:ln>
                <a:noFill/>
              </a:ln>
              <a:effectLst/>
              <a:uLnTx/>
              <a:uFillTx/>
              <a:latin typeface="Century Gothic" panose="020B0502020202020204" pitchFamily="34" charset="0"/>
            </a:endParaRPr>
          </a:p>
        </p:txBody>
      </p:sp>
      <p:sp>
        <p:nvSpPr>
          <p:cNvPr id="33" name="Slide Number Placeholder 1">
            <a:extLst>
              <a:ext uri="{FF2B5EF4-FFF2-40B4-BE49-F238E27FC236}">
                <a16:creationId xmlns:a16="http://schemas.microsoft.com/office/drawing/2014/main" id="{5EFFB30F-D68D-D8A4-D622-ECC78E499744}"/>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83</a:t>
            </a:r>
          </a:p>
        </p:txBody>
      </p:sp>
    </p:spTree>
    <p:extLst>
      <p:ext uri="{BB962C8B-B14F-4D97-AF65-F5344CB8AC3E}">
        <p14:creationId xmlns:p14="http://schemas.microsoft.com/office/powerpoint/2010/main" val="34029536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F51F4-EE09-0341-B683-9849336ACC6C}"/>
              </a:ext>
              <a:ext uri="{C183D7F6-B498-43B3-948B-1728B52AA6E4}">
                <adec:decorative xmlns:adec="http://schemas.microsoft.com/office/drawing/2017/decorative" val="1"/>
              </a:ext>
            </a:extLst>
          </p:cNvPr>
          <p:cNvSpPr/>
          <p:nvPr/>
        </p:nvSpPr>
        <p:spPr>
          <a:xfrm>
            <a:off x="129262" y="116169"/>
            <a:ext cx="2694620" cy="59486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5" name="Title 1">
            <a:extLst>
              <a:ext uri="{FF2B5EF4-FFF2-40B4-BE49-F238E27FC236}">
                <a16:creationId xmlns:a16="http://schemas.microsoft.com/office/drawing/2014/main" id="{76F1AA70-63DE-DE46-9702-09EF1B3B73FD}"/>
              </a:ext>
            </a:extLst>
          </p:cNvPr>
          <p:cNvSpPr txBox="1">
            <a:spLocks noGrp="1"/>
          </p:cNvSpPr>
          <p:nvPr>
            <p:ph type="title" idx="4294967295"/>
          </p:nvPr>
        </p:nvSpPr>
        <p:spPr>
          <a:xfrm>
            <a:off x="129262" y="191365"/>
            <a:ext cx="4822273" cy="4444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Refugees in France</a:t>
            </a:r>
            <a:endParaRPr kumimoji="0" lang="en-GB" sz="4400" b="0" i="0" u="none" strike="noStrike" kern="0" cap="none" spc="0" normalizeH="0" baseline="0" noProof="0" dirty="0">
              <a:ln>
                <a:noFill/>
              </a:ln>
              <a:solidFill>
                <a:schemeClr val="tx2"/>
              </a:solidFill>
              <a:effectLst/>
              <a:uLnTx/>
              <a:uFillTx/>
              <a:latin typeface="+mj-lt"/>
              <a:ea typeface="+mj-ea"/>
              <a:cs typeface="+mj-cs"/>
            </a:endParaRPr>
          </a:p>
        </p:txBody>
      </p:sp>
      <p:sp>
        <p:nvSpPr>
          <p:cNvPr id="6" name="Rectangle 5">
            <a:extLst>
              <a:ext uri="{FF2B5EF4-FFF2-40B4-BE49-F238E27FC236}">
                <a16:creationId xmlns:a16="http://schemas.microsoft.com/office/drawing/2014/main" id="{6AB95D66-55F5-1A45-89F2-991E10076189}"/>
              </a:ext>
            </a:extLst>
          </p:cNvPr>
          <p:cNvSpPr/>
          <p:nvPr/>
        </p:nvSpPr>
        <p:spPr>
          <a:xfrm>
            <a:off x="5013176" y="107504"/>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57C909F6-64E1-374A-8AD4-FFC74E88FC22}"/>
              </a:ext>
            </a:extLst>
          </p:cNvPr>
          <p:cNvGraphicFramePr>
            <a:graphicFrameLocks noGrp="1"/>
          </p:cNvGraphicFramePr>
          <p:nvPr>
            <p:extLst>
              <p:ext uri="{D42A27DB-BD31-4B8C-83A1-F6EECF244321}">
                <p14:modId xmlns:p14="http://schemas.microsoft.com/office/powerpoint/2010/main" val="3917713886"/>
              </p:ext>
            </p:extLst>
          </p:nvPr>
        </p:nvGraphicFramePr>
        <p:xfrm>
          <a:off x="129262" y="1034449"/>
          <a:ext cx="6540098" cy="4974691"/>
        </p:xfrm>
        <a:graphic>
          <a:graphicData uri="http://schemas.openxmlformats.org/drawingml/2006/table">
            <a:tbl>
              <a:tblPr>
                <a:tableStyleId>{5940675A-B579-460E-94D1-54222C63F5DA}</a:tableStyleId>
              </a:tblPr>
              <a:tblGrid>
                <a:gridCol w="800874">
                  <a:extLst>
                    <a:ext uri="{9D8B030D-6E8A-4147-A177-3AD203B41FA5}">
                      <a16:colId xmlns:a16="http://schemas.microsoft.com/office/drawing/2014/main" val="9677597"/>
                    </a:ext>
                  </a:extLst>
                </a:gridCol>
                <a:gridCol w="2714017">
                  <a:extLst>
                    <a:ext uri="{9D8B030D-6E8A-4147-A177-3AD203B41FA5}">
                      <a16:colId xmlns:a16="http://schemas.microsoft.com/office/drawing/2014/main" val="2576834893"/>
                    </a:ext>
                  </a:extLst>
                </a:gridCol>
                <a:gridCol w="3025207">
                  <a:extLst>
                    <a:ext uri="{9D8B030D-6E8A-4147-A177-3AD203B41FA5}">
                      <a16:colId xmlns:a16="http://schemas.microsoft.com/office/drawing/2014/main" val="3222018720"/>
                    </a:ext>
                  </a:extLst>
                </a:gridCol>
              </a:tblGrid>
              <a:tr h="346490">
                <a:tc>
                  <a:txBody>
                    <a:bodyPr/>
                    <a:lstStyle/>
                    <a:p>
                      <a:pPr algn="ct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se </a:t>
                      </a:r>
                      <a:r>
                        <a:rPr lang="en-GB" sz="1600" b="0" i="0" u="none" strike="noStrike" dirty="0" err="1">
                          <a:solidFill>
                            <a:srgbClr val="000000"/>
                          </a:solidFill>
                          <a:effectLst/>
                          <a:latin typeface="Century Gothic" panose="020B0502020202020204" pitchFamily="34" charset="0"/>
                        </a:rPr>
                        <a:t>sentir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feel, feeling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07166980"/>
                  </a:ext>
                </a:extLst>
              </a:tr>
              <a:tr h="349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se lever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get up, to stand up</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1838412"/>
                  </a:ext>
                </a:extLst>
              </a:tr>
              <a:tr h="363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s’organiser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get organised, to organise  oneself</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36126988"/>
                  </a:ext>
                </a:extLst>
              </a:tr>
              <a:tr h="36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se </a:t>
                      </a:r>
                      <a:r>
                        <a:rPr lang="en-GB" sz="1600" b="0" i="0" u="none" strike="noStrike" dirty="0" err="1">
                          <a:solidFill>
                            <a:srgbClr val="000000"/>
                          </a:solidFill>
                          <a:effectLst/>
                          <a:latin typeface="Century Gothic" panose="020B0502020202020204" pitchFamily="34" charset="0"/>
                        </a:rPr>
                        <a:t>trouver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be located, to find oneself</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3749526"/>
                  </a:ext>
                </a:extLst>
              </a:tr>
              <a:tr h="3765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se demander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ask oneself, to wonder</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29552813"/>
                  </a:ext>
                </a:extLst>
              </a:tr>
              <a:tr h="349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se </a:t>
                      </a:r>
                      <a:r>
                        <a:rPr lang="en-GB" sz="1600" b="0" i="0" u="none" strike="noStrike" dirty="0" err="1">
                          <a:solidFill>
                            <a:srgbClr val="000000"/>
                          </a:solidFill>
                          <a:effectLst/>
                          <a:latin typeface="Century Gothic" panose="020B0502020202020204" pitchFamily="34" charset="0"/>
                        </a:rPr>
                        <a:t>loger</a:t>
                      </a:r>
                      <a:r>
                        <a:rPr lang="en-GB" sz="1600" b="0" i="0" u="none" strike="noStrike" dirty="0">
                          <a:solidFill>
                            <a:srgbClr val="000000"/>
                          </a:solidFill>
                          <a:effectLst/>
                          <a:latin typeface="Century Gothic" panose="020B0502020202020204" pitchFamily="34" charset="0"/>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stay, staying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91161878"/>
                  </a:ext>
                </a:extLst>
              </a:tr>
              <a:tr h="3765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latin typeface="Century Gothic" panose="020B0502020202020204" pitchFamily="34" charset="0"/>
                        </a:rPr>
                        <a:t>nm</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kern="1200" dirty="0">
                          <a:solidFill>
                            <a:schemeClr val="tx1"/>
                          </a:solidFill>
                          <a:effectLst/>
                          <a:latin typeface="Century Gothic" panose="020B0502020202020204" pitchFamily="34" charset="0"/>
                          <a:ea typeface="+mn-ea"/>
                          <a:cs typeface="+mn-cs"/>
                        </a:rPr>
                        <a:t> </a:t>
                      </a:r>
                      <a:r>
                        <a:rPr lang="en-GB" sz="1600" b="0" i="0" kern="1200" dirty="0" err="1">
                          <a:solidFill>
                            <a:schemeClr val="tx1"/>
                          </a:solidFill>
                          <a:effectLst/>
                          <a:latin typeface="Century Gothic" panose="020B0502020202020204" pitchFamily="34" charset="0"/>
                          <a:ea typeface="+mn-ea"/>
                          <a:cs typeface="+mn-cs"/>
                        </a:rPr>
                        <a:t>l'Afghanistan</a:t>
                      </a:r>
                      <a:r>
                        <a:rPr lang="en-GB" sz="1600" b="0" i="0" kern="1200" dirty="0">
                          <a:solidFill>
                            <a:schemeClr val="tx1"/>
                          </a:solidFill>
                          <a:effectLst/>
                          <a:latin typeface="Century Gothic" panose="020B0502020202020204" pitchFamily="34" charset="0"/>
                          <a:ea typeface="+mn-ea"/>
                          <a:cs typeface="+mn-cs"/>
                        </a:rPr>
                        <a:t> </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Afghanistan</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22571051"/>
                  </a:ext>
                </a:extLst>
              </a:tr>
              <a:tr h="3765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latin typeface="Century Gothic" panose="020B0502020202020204" pitchFamily="34" charset="0"/>
                        </a:rPr>
                        <a:t>nm</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conflit</a:t>
                      </a:r>
                      <a:r>
                        <a:rPr lang="en-GB" sz="1600" b="0" i="0" u="none" strike="noStrike" dirty="0">
                          <a:solidFill>
                            <a:srgbClr val="000000"/>
                          </a:solidFill>
                          <a:effectLst/>
                          <a:latin typeface="Century Gothic" panose="020B0502020202020204" pitchFamily="34" charset="0"/>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conflict (m)</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77986458"/>
                  </a:ext>
                </a:extLst>
              </a:tr>
              <a:tr h="389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crise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crisis (f)</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08129673"/>
                  </a:ext>
                </a:extLst>
              </a:tr>
              <a:tr h="36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association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association (f)</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8210005"/>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adj</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kern="1200" dirty="0">
                          <a:solidFill>
                            <a:schemeClr val="tx1"/>
                          </a:solidFill>
                          <a:effectLst/>
                          <a:latin typeface="Century Gothic" panose="020B0502020202020204" pitchFamily="34" charset="0"/>
                          <a:ea typeface="+mn-ea"/>
                          <a:cs typeface="+mn-cs"/>
                        </a:rPr>
                        <a:t> </a:t>
                      </a:r>
                      <a:r>
                        <a:rPr lang="en-GB" sz="1600" b="0" i="0" kern="1200" dirty="0" err="1">
                          <a:solidFill>
                            <a:schemeClr val="tx1"/>
                          </a:solidFill>
                          <a:effectLst/>
                          <a:latin typeface="Century Gothic" panose="020B0502020202020204" pitchFamily="34" charset="0"/>
                          <a:ea typeface="+mn-ea"/>
                          <a:cs typeface="+mn-cs"/>
                        </a:rPr>
                        <a:t>afghan</a:t>
                      </a:r>
                      <a:r>
                        <a:rPr lang="en-GB" sz="1600" b="0" i="0" kern="1200" dirty="0">
                          <a:solidFill>
                            <a:schemeClr val="tx1"/>
                          </a:solidFill>
                          <a:effectLst/>
                          <a:latin typeface="Century Gothic" panose="020B0502020202020204" pitchFamily="34" charset="0"/>
                          <a:ea typeface="+mn-ea"/>
                          <a:cs typeface="+mn-cs"/>
                        </a:rPr>
                        <a:t>/</a:t>
                      </a:r>
                      <a:r>
                        <a:rPr lang="en-GB" sz="1600" b="0" i="0" kern="1200" dirty="0" err="1">
                          <a:solidFill>
                            <a:schemeClr val="tx1"/>
                          </a:solidFill>
                          <a:effectLst/>
                          <a:latin typeface="Century Gothic" panose="020B0502020202020204" pitchFamily="34" charset="0"/>
                          <a:ea typeface="+mn-ea"/>
                          <a:cs typeface="+mn-cs"/>
                        </a:rPr>
                        <a:t>afghane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Afghan (m/f)</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73530080"/>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grave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serious</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91572625"/>
                  </a:ext>
                </a:extLst>
              </a:tr>
              <a:tr h="525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actuel</a:t>
                      </a:r>
                      <a:r>
                        <a:rPr lang="en-GB" sz="1600" b="0" i="0" u="none" strike="noStrike" dirty="0">
                          <a:solidFill>
                            <a:srgbClr val="000000"/>
                          </a:solidFill>
                          <a:effectLst/>
                          <a:latin typeface="Century Gothic" panose="020B0502020202020204" pitchFamily="34" charset="0"/>
                        </a:rPr>
                        <a: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current</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1227613"/>
                  </a:ext>
                </a:extLst>
              </a:tr>
            </a:tbl>
          </a:graphicData>
        </a:graphic>
      </p:graphicFrame>
      <p:sp>
        <p:nvSpPr>
          <p:cNvPr id="10" name="Rounded Rectangle 25">
            <a:extLst>
              <a:ext uri="{FF2B5EF4-FFF2-40B4-BE49-F238E27FC236}">
                <a16:creationId xmlns:a16="http://schemas.microsoft.com/office/drawing/2014/main" id="{B3021AA4-B20A-D325-2648-B567B33CE6C9}"/>
              </a:ext>
            </a:extLst>
          </p:cNvPr>
          <p:cNvSpPr/>
          <p:nvPr/>
        </p:nvSpPr>
        <p:spPr>
          <a:xfrm>
            <a:off x="287510" y="6455176"/>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9.2.2.2</a:t>
            </a:r>
            <a:r>
              <a:rPr lang="en-GB" sz="1400" b="1" dirty="0">
                <a:solidFill>
                  <a:srgbClr val="000000"/>
                </a:solidFill>
                <a:latin typeface="Century Gothic" panose="020B0502020202020204" pitchFamily="34" charset="0"/>
              </a:rPr>
              <a:t> &amp; 9.3.2.1</a:t>
            </a:r>
            <a:endPar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7" name="Picture 6" descr="Qr code&#10;&#10;Description automatically generated">
            <a:extLst>
              <a:ext uri="{FF2B5EF4-FFF2-40B4-BE49-F238E27FC236}">
                <a16:creationId xmlns:a16="http://schemas.microsoft.com/office/drawing/2014/main" id="{57944493-CBBE-A335-DE58-D9EDAAC92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04" y="7682493"/>
            <a:ext cx="1188757" cy="1188757"/>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A8D7B3BB-99AC-FBD1-A0FC-373D1A776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23" y="6265534"/>
            <a:ext cx="4064000" cy="2438400"/>
          </a:xfrm>
          <a:prstGeom prst="rect">
            <a:avLst/>
          </a:prstGeom>
        </p:spPr>
      </p:pic>
      <p:sp>
        <p:nvSpPr>
          <p:cNvPr id="14" name="Slide Number Placeholder 1">
            <a:extLst>
              <a:ext uri="{FF2B5EF4-FFF2-40B4-BE49-F238E27FC236}">
                <a16:creationId xmlns:a16="http://schemas.microsoft.com/office/drawing/2014/main" id="{4AE3240A-5AA7-C654-74C9-CF87C0382F4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GB" altLang="en-US" sz="1600" b="1" dirty="0">
                <a:solidFill>
                  <a:srgbClr val="000000"/>
                </a:solidFill>
                <a:latin typeface="Century Gothic" panose="020B0502020202020204" pitchFamily="34" charset="0"/>
              </a:rPr>
              <a:t>84</a:t>
            </a:r>
            <a:endPar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66744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DC55DA-73BD-6B2E-9B7A-EE37AE3F34D8}"/>
              </a:ext>
            </a:extLst>
          </p:cNvPr>
          <p:cNvSpPr txBox="1">
            <a:spLocks noGrp="1"/>
          </p:cNvSpPr>
          <p:nvPr>
            <p:ph type="title" idx="4294967295"/>
          </p:nvPr>
        </p:nvSpPr>
        <p:spPr>
          <a:xfrm>
            <a:off x="173313" y="142855"/>
            <a:ext cx="2016224" cy="441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T3.2 </a:t>
            </a:r>
            <a:r>
              <a:rPr kumimoji="0" lang="fr-FR"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Semaine</a:t>
            </a:r>
            <a:r>
              <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j-ea"/>
                <a:cs typeface="+mj-cs"/>
              </a:rPr>
              <a:t> 5</a:t>
            </a:r>
            <a:endParaRPr kumimoji="0" lang="en-US" sz="2000" b="0" i="0" u="none" strike="noStrike" kern="0" cap="none" spc="0" normalizeH="0" baseline="0" noProof="0" dirty="0">
              <a:ln>
                <a:noFill/>
              </a:ln>
              <a:solidFill>
                <a:schemeClr val="bg1"/>
              </a:solidFill>
              <a:effectLst/>
              <a:uLnTx/>
              <a:uFillTx/>
              <a:latin typeface="+mj-lt"/>
              <a:ea typeface="+mj-ea"/>
              <a:cs typeface="+mj-cs"/>
            </a:endParaRPr>
          </a:p>
        </p:txBody>
      </p:sp>
      <p:sp>
        <p:nvSpPr>
          <p:cNvPr id="5" name="Rectangle 4">
            <a:extLst>
              <a:ext uri="{FF2B5EF4-FFF2-40B4-BE49-F238E27FC236}">
                <a16:creationId xmlns:a16="http://schemas.microsoft.com/office/drawing/2014/main" id="{78B1D68C-4F31-49D3-2290-0785CC8EC649}"/>
              </a:ext>
            </a:extLst>
          </p:cNvPr>
          <p:cNvSpPr/>
          <p:nvPr/>
        </p:nvSpPr>
        <p:spPr>
          <a:xfrm>
            <a:off x="5013176" y="105123"/>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dirty="0">
                <a:solidFill>
                  <a:srgbClr val="000000"/>
                </a:solidFill>
                <a:latin typeface="Century Gothic" panose="020B0502020202020204" pitchFamily="34" charset="0"/>
              </a:rPr>
              <a:t>Grammaire</a:t>
            </a:r>
          </a:p>
        </p:txBody>
      </p:sp>
      <p:sp>
        <p:nvSpPr>
          <p:cNvPr id="6" name="Rectangle 5">
            <a:extLst>
              <a:ext uri="{FF2B5EF4-FFF2-40B4-BE49-F238E27FC236}">
                <a16:creationId xmlns:a16="http://schemas.microsoft.com/office/drawing/2014/main" id="{CAB4B3BE-3458-5701-B31E-2F56DE1E03AE}"/>
              </a:ext>
              <a:ext uri="{C183D7F6-B498-43B3-948B-1728B52AA6E4}">
                <adec:decorative xmlns:adec="http://schemas.microsoft.com/office/drawing/2017/decorative" val="1"/>
              </a:ext>
            </a:extLst>
          </p:cNvPr>
          <p:cNvSpPr/>
          <p:nvPr/>
        </p:nvSpPr>
        <p:spPr>
          <a:xfrm>
            <a:off x="172381" y="143747"/>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T3.2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Semaine</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5</a:t>
            </a:r>
          </a:p>
        </p:txBody>
      </p:sp>
      <p:sp>
        <p:nvSpPr>
          <p:cNvPr id="8" name="Rectangle 7">
            <a:extLst>
              <a:ext uri="{FF2B5EF4-FFF2-40B4-BE49-F238E27FC236}">
                <a16:creationId xmlns:a16="http://schemas.microsoft.com/office/drawing/2014/main" id="{28E7FF72-DE8A-B3DE-6094-F621761195DF}"/>
              </a:ext>
            </a:extLst>
          </p:cNvPr>
          <p:cNvSpPr/>
          <p:nvPr/>
        </p:nvSpPr>
        <p:spPr>
          <a:xfrm>
            <a:off x="2311461" y="152404"/>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Imperfect Tense</a:t>
            </a:r>
          </a:p>
        </p:txBody>
      </p:sp>
      <p:sp>
        <p:nvSpPr>
          <p:cNvPr id="29" name="TextBox 28">
            <a:extLst>
              <a:ext uri="{FF2B5EF4-FFF2-40B4-BE49-F238E27FC236}">
                <a16:creationId xmlns:a16="http://schemas.microsoft.com/office/drawing/2014/main" id="{066F2FB8-D204-3BDD-BB80-AE14D7AC818E}"/>
              </a:ext>
            </a:extLst>
          </p:cNvPr>
          <p:cNvSpPr txBox="1"/>
          <p:nvPr/>
        </p:nvSpPr>
        <p:spPr>
          <a:xfrm>
            <a:off x="129222" y="646168"/>
            <a:ext cx="6447358" cy="830997"/>
          </a:xfrm>
          <a:prstGeom prst="rect">
            <a:avLst/>
          </a:prstGeom>
          <a:noFill/>
        </p:spPr>
        <p:txBody>
          <a:bodyPr wrap="square">
            <a:spAutoFit/>
          </a:bodyPr>
          <a:lstStyle/>
          <a:p>
            <a:pPr algn="l"/>
            <a:r>
              <a:rPr lang="fr-FR" sz="1600" dirty="0">
                <a:solidFill>
                  <a:schemeClr val="tx2"/>
                </a:solidFill>
                <a:latin typeface="Century Gothic" panose="020B0502020202020204" pitchFamily="34" charset="0"/>
              </a:rPr>
              <a:t>The </a:t>
            </a:r>
            <a:r>
              <a:rPr lang="fr-FR" sz="1600" dirty="0" err="1">
                <a:solidFill>
                  <a:schemeClr val="tx2"/>
                </a:solidFill>
                <a:latin typeface="Century Gothic" panose="020B0502020202020204" pitchFamily="34" charset="0"/>
              </a:rPr>
              <a:t>imperfect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tense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is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used</a:t>
            </a:r>
            <a:r>
              <a:rPr lang="fr-FR" sz="1600" dirty="0">
                <a:solidFill>
                  <a:schemeClr val="tx2"/>
                </a:solidFill>
                <a:latin typeface="Century Gothic" panose="020B0502020202020204" pitchFamily="34" charset="0"/>
              </a:rPr>
              <a:t> to talk about </a:t>
            </a:r>
            <a:r>
              <a:rPr lang="fr-FR" sz="1600" dirty="0" err="1">
                <a:solidFill>
                  <a:schemeClr val="tx2"/>
                </a:solidFill>
                <a:latin typeface="Century Gothic" panose="020B0502020202020204" pitchFamily="34" charset="0"/>
              </a:rPr>
              <a:t>things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that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used</a:t>
            </a:r>
            <a:r>
              <a:rPr lang="fr-FR" sz="1600" dirty="0">
                <a:solidFill>
                  <a:schemeClr val="tx2"/>
                </a:solidFill>
                <a:latin typeface="Century Gothic" panose="020B0502020202020204" pitchFamily="34" charset="0"/>
              </a:rPr>
              <a:t> to </a:t>
            </a:r>
            <a:r>
              <a:rPr lang="fr-FR" sz="1600" dirty="0" err="1">
                <a:solidFill>
                  <a:schemeClr val="tx2"/>
                </a:solidFill>
                <a:latin typeface="Century Gothic" panose="020B0502020202020204" pitchFamily="34" charset="0"/>
              </a:rPr>
              <a:t>happen</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regularly</a:t>
            </a:r>
            <a:r>
              <a:rPr lang="fr-FR" sz="1600" dirty="0">
                <a:solidFill>
                  <a:schemeClr val="tx2"/>
                </a:solidFill>
                <a:latin typeface="Century Gothic" panose="020B0502020202020204" pitchFamily="34" charset="0"/>
              </a:rPr>
              <a:t> in the </a:t>
            </a:r>
            <a:r>
              <a:rPr lang="fr-FR" sz="1600" dirty="0" err="1">
                <a:solidFill>
                  <a:schemeClr val="tx2"/>
                </a:solidFill>
                <a:latin typeface="Century Gothic" panose="020B0502020202020204" pitchFamily="34" charset="0"/>
              </a:rPr>
              <a:t>past</a:t>
            </a:r>
            <a:r>
              <a:rPr lang="fr-FR" sz="1600" dirty="0">
                <a:solidFill>
                  <a:schemeClr val="tx2"/>
                </a:solidFill>
                <a:latin typeface="Century Gothic" panose="020B0502020202020204" pitchFamily="34" charset="0"/>
              </a:rPr>
              <a:t>.</a:t>
            </a:r>
          </a:p>
          <a:p>
            <a:pPr algn="l"/>
            <a:r>
              <a:rPr lang="fr-FR" sz="1600" dirty="0">
                <a:solidFill>
                  <a:schemeClr val="tx2"/>
                </a:solidFill>
                <a:latin typeface="Century Gothic" panose="020B0502020202020204" pitchFamily="34" charset="0"/>
              </a:rPr>
              <a:t>To </a:t>
            </a:r>
            <a:r>
              <a:rPr lang="fr-FR" sz="1600" dirty="0" err="1">
                <a:solidFill>
                  <a:schemeClr val="tx2"/>
                </a:solidFill>
                <a:latin typeface="Century Gothic" panose="020B0502020202020204" pitchFamily="34" charset="0"/>
              </a:rPr>
              <a:t>form</a:t>
            </a:r>
            <a:r>
              <a:rPr lang="fr-FR" sz="1600" dirty="0">
                <a:solidFill>
                  <a:schemeClr val="tx2"/>
                </a:solidFill>
                <a:latin typeface="Century Gothic" panose="020B0502020202020204" pitchFamily="34" charset="0"/>
              </a:rPr>
              <a:t> the </a:t>
            </a:r>
            <a:r>
              <a:rPr lang="fr-FR" sz="1600" dirty="0" err="1">
                <a:solidFill>
                  <a:schemeClr val="tx2"/>
                </a:solidFill>
                <a:latin typeface="Century Gothic" panose="020B0502020202020204" pitchFamily="34" charset="0"/>
              </a:rPr>
              <a:t>imperfect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tense</a:t>
            </a:r>
            <a:r>
              <a:rPr lang="fr-FR" sz="1600" dirty="0">
                <a:solidFill>
                  <a:schemeClr val="tx2"/>
                </a:solidFill>
                <a:latin typeface="Century Gothic" panose="020B0502020202020204" pitchFamily="34" charset="0"/>
              </a:rPr>
              <a:t>, follow </a:t>
            </a:r>
            <a:r>
              <a:rPr lang="fr-FR" sz="1600" dirty="0" err="1">
                <a:solidFill>
                  <a:schemeClr val="tx2"/>
                </a:solidFill>
                <a:latin typeface="Century Gothic" panose="020B0502020202020204" pitchFamily="34" charset="0"/>
              </a:rPr>
              <a:t>these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steps</a:t>
            </a:r>
            <a:r>
              <a:rPr lang="fr-FR" sz="1600" dirty="0">
                <a:solidFill>
                  <a:schemeClr val="tx2"/>
                </a:solidFill>
                <a:latin typeface="Century Gothic" panose="020B0502020202020204" pitchFamily="34" charset="0"/>
              </a:rPr>
              <a:t>:</a:t>
            </a:r>
          </a:p>
        </p:txBody>
      </p:sp>
      <p:sp>
        <p:nvSpPr>
          <p:cNvPr id="30" name="TextBox 29">
            <a:extLst>
              <a:ext uri="{FF2B5EF4-FFF2-40B4-BE49-F238E27FC236}">
                <a16:creationId xmlns:a16="http://schemas.microsoft.com/office/drawing/2014/main" id="{BF4692D5-A1CC-6F2D-90D6-E57B25552E3B}"/>
              </a:ext>
            </a:extLst>
          </p:cNvPr>
          <p:cNvSpPr txBox="1"/>
          <p:nvPr/>
        </p:nvSpPr>
        <p:spPr>
          <a:xfrm>
            <a:off x="145502" y="1427988"/>
            <a:ext cx="3887967" cy="307777"/>
          </a:xfrm>
          <a:prstGeom prst="rect">
            <a:avLst/>
          </a:prstGeom>
          <a:noFill/>
        </p:spPr>
        <p:txBody>
          <a:bodyPr wrap="square">
            <a:spAutoFit/>
          </a:bodyPr>
          <a:lstStyle/>
          <a:p>
            <a:pPr algn="l"/>
            <a:r>
              <a:rPr lang="en-GB" sz="1400" dirty="0">
                <a:solidFill>
                  <a:schemeClr val="tx2"/>
                </a:solidFill>
                <a:latin typeface="Century Gothic" panose="020B0502020202020204" pitchFamily="34" charset="0"/>
              </a:rPr>
              <a:t>1. Take the </a:t>
            </a:r>
            <a:r>
              <a:rPr lang="en-GB" sz="1400" b="1" i="1" dirty="0">
                <a:solidFill>
                  <a:schemeClr val="tx2"/>
                </a:solidFill>
                <a:latin typeface="Century Gothic" panose="020B0502020202020204" pitchFamily="34" charset="0"/>
              </a:rPr>
              <a:t>nous</a:t>
            </a:r>
            <a:r>
              <a:rPr lang="en-GB" sz="1400" dirty="0">
                <a:solidFill>
                  <a:schemeClr val="tx2"/>
                </a:solidFill>
                <a:latin typeface="Century Gothic" panose="020B0502020202020204" pitchFamily="34" charset="0"/>
              </a:rPr>
              <a:t> form of the </a:t>
            </a:r>
            <a:r>
              <a:rPr lang="en-GB" sz="1400" b="1" i="1" dirty="0">
                <a:solidFill>
                  <a:schemeClr val="tx2"/>
                </a:solidFill>
                <a:latin typeface="Century Gothic" panose="020B0502020202020204" pitchFamily="34" charset="0"/>
              </a:rPr>
              <a:t>present</a:t>
            </a:r>
            <a:r>
              <a:rPr lang="en-GB" sz="1400" dirty="0">
                <a:solidFill>
                  <a:schemeClr val="tx2"/>
                </a:solidFill>
                <a:latin typeface="Century Gothic" panose="020B0502020202020204" pitchFamily="34" charset="0"/>
              </a:rPr>
              <a:t> tense.</a:t>
            </a:r>
          </a:p>
        </p:txBody>
      </p:sp>
      <p:sp>
        <p:nvSpPr>
          <p:cNvPr id="31" name="TextBox 30">
            <a:extLst>
              <a:ext uri="{FF2B5EF4-FFF2-40B4-BE49-F238E27FC236}">
                <a16:creationId xmlns:a16="http://schemas.microsoft.com/office/drawing/2014/main" id="{F3AAB45D-2474-A081-741F-27E8869D3C05}"/>
              </a:ext>
            </a:extLst>
          </p:cNvPr>
          <p:cNvSpPr txBox="1"/>
          <p:nvPr/>
        </p:nvSpPr>
        <p:spPr>
          <a:xfrm>
            <a:off x="3921416" y="1423903"/>
            <a:ext cx="3092650" cy="307777"/>
          </a:xfrm>
          <a:prstGeom prst="rect">
            <a:avLst/>
          </a:prstGeom>
          <a:noFill/>
        </p:spPr>
        <p:txBody>
          <a:bodyPr wrap="square">
            <a:spAutoFit/>
          </a:bodyPr>
          <a:lstStyle/>
          <a:p>
            <a:pPr algn="l"/>
            <a:r>
              <a:rPr lang="fr-FR" sz="1400" dirty="0">
                <a:solidFill>
                  <a:schemeClr val="tx2"/>
                </a:solidFill>
                <a:latin typeface="Century Gothic" panose="020B0502020202020204" pitchFamily="34" charset="0"/>
              </a:rPr>
              <a:t>e.g. nous cochons (cocher)</a:t>
            </a:r>
          </a:p>
        </p:txBody>
      </p:sp>
      <p:sp>
        <p:nvSpPr>
          <p:cNvPr id="32" name="TextBox 31">
            <a:extLst>
              <a:ext uri="{FF2B5EF4-FFF2-40B4-BE49-F238E27FC236}">
                <a16:creationId xmlns:a16="http://schemas.microsoft.com/office/drawing/2014/main" id="{4D83DC76-DEB3-5F5A-95A1-23F515B737F9}"/>
              </a:ext>
            </a:extLst>
          </p:cNvPr>
          <p:cNvSpPr txBox="1"/>
          <p:nvPr/>
        </p:nvSpPr>
        <p:spPr>
          <a:xfrm>
            <a:off x="145503" y="1677266"/>
            <a:ext cx="3887965" cy="523220"/>
          </a:xfrm>
          <a:prstGeom prst="rect">
            <a:avLst/>
          </a:prstGeom>
          <a:noFill/>
        </p:spPr>
        <p:txBody>
          <a:bodyPr wrap="square">
            <a:spAutoFit/>
          </a:bodyPr>
          <a:lstStyle/>
          <a:p>
            <a:pPr algn="l"/>
            <a:r>
              <a:rPr lang="fr-FR" sz="1400" dirty="0">
                <a:solidFill>
                  <a:schemeClr val="tx2"/>
                </a:solidFill>
                <a:latin typeface="Century Gothic" panose="020B0502020202020204" pitchFamily="34" charset="0"/>
              </a:rPr>
              <a:t>2. </a:t>
            </a:r>
            <a:r>
              <a:rPr lang="fr-FR" sz="1400" dirty="0" err="1">
                <a:solidFill>
                  <a:schemeClr val="tx2"/>
                </a:solidFill>
                <a:latin typeface="Century Gothic" panose="020B0502020202020204" pitchFamily="34" charset="0"/>
              </a:rPr>
              <a:t>Remove</a:t>
            </a:r>
            <a:r>
              <a:rPr lang="fr-FR" sz="1400" dirty="0">
                <a:solidFill>
                  <a:schemeClr val="tx2"/>
                </a:solidFill>
                <a:latin typeface="Century Gothic" panose="020B0502020202020204" pitchFamily="34" charset="0"/>
              </a:rPr>
              <a:t> the </a:t>
            </a:r>
            <a:r>
              <a:rPr lang="fr-FR" sz="1400" b="1" i="1" dirty="0">
                <a:solidFill>
                  <a:schemeClr val="tx2"/>
                </a:solidFill>
                <a:latin typeface="Century Gothic" panose="020B0502020202020204" pitchFamily="34" charset="0"/>
              </a:rPr>
              <a:t>–</a:t>
            </a:r>
            <a:r>
              <a:rPr lang="fr-FR" sz="1400" b="1" i="1" dirty="0" err="1">
                <a:solidFill>
                  <a:schemeClr val="tx2"/>
                </a:solidFill>
                <a:latin typeface="Century Gothic" panose="020B0502020202020204" pitchFamily="34" charset="0"/>
              </a:rPr>
              <a:t>ons</a:t>
            </a:r>
            <a:r>
              <a:rPr lang="fr-FR" sz="1400" dirty="0">
                <a:solidFill>
                  <a:schemeClr val="tx2"/>
                </a:solidFill>
                <a:latin typeface="Century Gothic" panose="020B0502020202020204" pitchFamily="34" charset="0"/>
              </a:rPr>
              <a:t> </a:t>
            </a:r>
            <a:r>
              <a:rPr lang="fr-FR" sz="1400" dirty="0" err="1">
                <a:solidFill>
                  <a:schemeClr val="tx2"/>
                </a:solidFill>
                <a:latin typeface="Century Gothic" panose="020B0502020202020204" pitchFamily="34" charset="0"/>
              </a:rPr>
              <a:t>ending</a:t>
            </a:r>
            <a:r>
              <a:rPr lang="fr-FR" sz="1400" dirty="0">
                <a:solidFill>
                  <a:schemeClr val="tx2"/>
                </a:solidFill>
                <a:latin typeface="Century Gothic" panose="020B0502020202020204" pitchFamily="34" charset="0"/>
              </a:rPr>
              <a:t> to </a:t>
            </a:r>
            <a:r>
              <a:rPr lang="fr-FR" sz="1400" dirty="0" err="1">
                <a:solidFill>
                  <a:schemeClr val="tx2"/>
                </a:solidFill>
                <a:latin typeface="Century Gothic" panose="020B0502020202020204" pitchFamily="34" charset="0"/>
              </a:rPr>
              <a:t>find</a:t>
            </a:r>
            <a:r>
              <a:rPr lang="fr-FR" sz="1400" dirty="0">
                <a:solidFill>
                  <a:schemeClr val="tx2"/>
                </a:solidFill>
                <a:latin typeface="Century Gothic" panose="020B0502020202020204" pitchFamily="34" charset="0"/>
              </a:rPr>
              <a:t> the stem.</a:t>
            </a:r>
          </a:p>
        </p:txBody>
      </p:sp>
      <p:sp>
        <p:nvSpPr>
          <p:cNvPr id="33" name="TextBox 32">
            <a:extLst>
              <a:ext uri="{FF2B5EF4-FFF2-40B4-BE49-F238E27FC236}">
                <a16:creationId xmlns:a16="http://schemas.microsoft.com/office/drawing/2014/main" id="{049FFE3D-0B9E-C236-F68D-2AAD6D4242DC}"/>
              </a:ext>
            </a:extLst>
          </p:cNvPr>
          <p:cNvSpPr txBox="1"/>
          <p:nvPr/>
        </p:nvSpPr>
        <p:spPr>
          <a:xfrm>
            <a:off x="3890843" y="1673181"/>
            <a:ext cx="3059384" cy="307777"/>
          </a:xfrm>
          <a:prstGeom prst="rect">
            <a:avLst/>
          </a:prstGeom>
          <a:noFill/>
        </p:spPr>
        <p:txBody>
          <a:bodyPr wrap="square">
            <a:spAutoFit/>
          </a:bodyPr>
          <a:lstStyle/>
          <a:p>
            <a:pPr algn="l"/>
            <a:r>
              <a:rPr lang="fr-FR" sz="1400" dirty="0">
                <a:solidFill>
                  <a:schemeClr val="tx2"/>
                </a:solidFill>
                <a:latin typeface="Century Gothic" panose="020B0502020202020204" pitchFamily="34" charset="0"/>
              </a:rPr>
              <a:t>e.g. </a:t>
            </a:r>
            <a:r>
              <a:rPr lang="fr-FR" sz="1400" dirty="0" err="1">
                <a:solidFill>
                  <a:schemeClr val="tx2"/>
                </a:solidFill>
                <a:latin typeface="Century Gothic" panose="020B0502020202020204" pitchFamily="34" charset="0"/>
              </a:rPr>
              <a:t>coch</a:t>
            </a:r>
            <a:r>
              <a:rPr lang="fr-FR" sz="1400" dirty="0">
                <a:solidFill>
                  <a:schemeClr val="tx2"/>
                </a:solidFill>
                <a:latin typeface="Century Gothic" panose="020B0502020202020204" pitchFamily="34" charset="0"/>
              </a:rPr>
              <a:t>-</a:t>
            </a:r>
          </a:p>
        </p:txBody>
      </p:sp>
      <p:sp>
        <p:nvSpPr>
          <p:cNvPr id="39" name="Speech Bubble: Rectangle with Corners Rounded 2">
            <a:extLst>
              <a:ext uri="{FF2B5EF4-FFF2-40B4-BE49-F238E27FC236}">
                <a16:creationId xmlns:a16="http://schemas.microsoft.com/office/drawing/2014/main" id="{09B691A5-8D84-5D46-6C1E-9D91EB18DC69}"/>
              </a:ext>
            </a:extLst>
          </p:cNvPr>
          <p:cNvSpPr/>
          <p:nvPr/>
        </p:nvSpPr>
        <p:spPr>
          <a:xfrm>
            <a:off x="2235222" y="2158034"/>
            <a:ext cx="4365840" cy="574475"/>
          </a:xfrm>
          <a:prstGeom prst="wedgeRoundRectCallout">
            <a:avLst>
              <a:gd name="adj1" fmla="val -33650"/>
              <a:gd name="adj2" fmla="val -78937"/>
              <a:gd name="adj3" fmla="val 16667"/>
            </a:avLst>
          </a:prstGeom>
          <a:solidFill>
            <a:schemeClr val="accent1"/>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solidFill>
                  <a:schemeClr val="tx2"/>
                </a:solidFill>
                <a:latin typeface="Century Gothic" panose="020B0502020202020204" pitchFamily="34" charset="0"/>
              </a:rPr>
              <a:t>There are </a:t>
            </a:r>
            <a:r>
              <a:rPr lang="fr-FR" sz="1400" dirty="0" err="1">
                <a:solidFill>
                  <a:schemeClr val="tx2"/>
                </a:solidFill>
                <a:latin typeface="Century Gothic" panose="020B0502020202020204" pitchFamily="34" charset="0"/>
              </a:rPr>
              <a:t>some</a:t>
            </a:r>
            <a:r>
              <a:rPr lang="fr-FR" sz="1400" dirty="0">
                <a:solidFill>
                  <a:schemeClr val="tx2"/>
                </a:solidFill>
                <a:latin typeface="Century Gothic" panose="020B0502020202020204" pitchFamily="34" charset="0"/>
              </a:rPr>
              <a:t> exceptions to the </a:t>
            </a:r>
            <a:r>
              <a:rPr lang="fr-FR" sz="1400" dirty="0" err="1">
                <a:solidFill>
                  <a:schemeClr val="tx2"/>
                </a:solidFill>
                <a:latin typeface="Century Gothic" panose="020B0502020202020204" pitchFamily="34" charset="0"/>
              </a:rPr>
              <a:t>rule</a:t>
            </a:r>
            <a:r>
              <a:rPr lang="fr-FR" sz="1400" dirty="0">
                <a:solidFill>
                  <a:schemeClr val="tx2"/>
                </a:solidFill>
                <a:latin typeface="Century Gothic" panose="020B0502020202020204" pitchFamily="34" charset="0"/>
              </a:rPr>
              <a:t>.</a:t>
            </a:r>
          </a:p>
          <a:p>
            <a:pPr algn="ctr"/>
            <a:r>
              <a:rPr lang="fr-FR" sz="1400" dirty="0">
                <a:solidFill>
                  <a:schemeClr val="tx2"/>
                </a:solidFill>
                <a:latin typeface="Century Gothic" panose="020B0502020202020204" pitchFamily="34" charset="0"/>
              </a:rPr>
              <a:t>For </a:t>
            </a:r>
            <a:r>
              <a:rPr lang="fr-FR" sz="1400" dirty="0" err="1">
                <a:solidFill>
                  <a:schemeClr val="tx2"/>
                </a:solidFill>
                <a:latin typeface="Century Gothic" panose="020B0502020202020204" pitchFamily="34" charset="0"/>
              </a:rPr>
              <a:t>example</a:t>
            </a:r>
            <a:r>
              <a:rPr lang="fr-FR" sz="1400" dirty="0">
                <a:solidFill>
                  <a:schemeClr val="tx2"/>
                </a:solidFill>
                <a:latin typeface="Century Gothic" panose="020B0502020202020204" pitchFamily="34" charset="0"/>
              </a:rPr>
              <a:t>, the stem of </a:t>
            </a:r>
            <a:r>
              <a:rPr lang="fr-FR" sz="1400" b="1" dirty="0">
                <a:solidFill>
                  <a:schemeClr val="tx2"/>
                </a:solidFill>
                <a:latin typeface="Century Gothic" panose="020B0502020202020204" pitchFamily="34" charset="0"/>
              </a:rPr>
              <a:t>être</a:t>
            </a:r>
            <a:r>
              <a:rPr lang="fr-FR" sz="1400" dirty="0">
                <a:solidFill>
                  <a:schemeClr val="tx2"/>
                </a:solidFill>
                <a:latin typeface="Century Gothic" panose="020B0502020202020204" pitchFamily="34" charset="0"/>
              </a:rPr>
              <a:t> </a:t>
            </a:r>
            <a:r>
              <a:rPr lang="fr-FR" sz="1400" dirty="0" err="1">
                <a:solidFill>
                  <a:schemeClr val="tx2"/>
                </a:solidFill>
                <a:latin typeface="Century Gothic" panose="020B0502020202020204" pitchFamily="34" charset="0"/>
              </a:rPr>
              <a:t>is</a:t>
            </a:r>
            <a:r>
              <a:rPr lang="fr-FR" sz="1400" dirty="0">
                <a:solidFill>
                  <a:schemeClr val="tx2"/>
                </a:solidFill>
                <a:latin typeface="Century Gothic" panose="020B0502020202020204" pitchFamily="34" charset="0"/>
              </a:rPr>
              <a:t> </a:t>
            </a:r>
            <a:r>
              <a:rPr lang="fr-FR" sz="1400" b="1" dirty="0" err="1">
                <a:solidFill>
                  <a:schemeClr val="tx2"/>
                </a:solidFill>
                <a:latin typeface="Century Gothic" panose="020B0502020202020204" pitchFamily="34" charset="0"/>
              </a:rPr>
              <a:t>ét</a:t>
            </a:r>
            <a:r>
              <a:rPr lang="fr-FR" sz="1400" b="1" dirty="0">
                <a:solidFill>
                  <a:schemeClr val="tx2"/>
                </a:solidFill>
                <a:latin typeface="Century Gothic" panose="020B0502020202020204" pitchFamily="34" charset="0"/>
              </a:rPr>
              <a:t>-</a:t>
            </a:r>
            <a:r>
              <a:rPr lang="fr-FR" sz="1400" dirty="0">
                <a:solidFill>
                  <a:schemeClr val="tx2"/>
                </a:solidFill>
                <a:latin typeface="Century Gothic" panose="020B0502020202020204" pitchFamily="34" charset="0"/>
              </a:rPr>
              <a:t>.</a:t>
            </a:r>
          </a:p>
        </p:txBody>
      </p:sp>
      <p:sp>
        <p:nvSpPr>
          <p:cNvPr id="34" name="TextBox 33">
            <a:extLst>
              <a:ext uri="{FF2B5EF4-FFF2-40B4-BE49-F238E27FC236}">
                <a16:creationId xmlns:a16="http://schemas.microsoft.com/office/drawing/2014/main" id="{47803B3B-2580-9409-6261-6AADFFACCA42}"/>
              </a:ext>
            </a:extLst>
          </p:cNvPr>
          <p:cNvSpPr txBox="1"/>
          <p:nvPr/>
        </p:nvSpPr>
        <p:spPr>
          <a:xfrm>
            <a:off x="129221" y="2717871"/>
            <a:ext cx="6471841" cy="954107"/>
          </a:xfrm>
          <a:prstGeom prst="rect">
            <a:avLst/>
          </a:prstGeom>
          <a:noFill/>
        </p:spPr>
        <p:txBody>
          <a:bodyPr wrap="square">
            <a:spAutoFit/>
          </a:bodyPr>
          <a:lstStyle/>
          <a:p>
            <a:pPr algn="l"/>
            <a:r>
              <a:rPr lang="fr-FR" sz="1400" dirty="0">
                <a:solidFill>
                  <a:schemeClr val="tx2"/>
                </a:solidFill>
                <a:latin typeface="Century Gothic" panose="020B0502020202020204" pitchFamily="34" charset="0"/>
              </a:rPr>
              <a:t>3. </a:t>
            </a:r>
            <a:r>
              <a:rPr lang="fr-FR" sz="1400" dirty="0" err="1">
                <a:solidFill>
                  <a:schemeClr val="tx2"/>
                </a:solidFill>
                <a:latin typeface="Century Gothic" panose="020B0502020202020204" pitchFamily="34" charset="0"/>
              </a:rPr>
              <a:t>Add</a:t>
            </a:r>
            <a:r>
              <a:rPr lang="fr-FR" sz="1400" dirty="0">
                <a:solidFill>
                  <a:schemeClr val="tx2"/>
                </a:solidFill>
                <a:latin typeface="Century Gothic" panose="020B0502020202020204" pitchFamily="34" charset="0"/>
              </a:rPr>
              <a:t> the </a:t>
            </a:r>
            <a:r>
              <a:rPr lang="fr-FR" sz="1400" dirty="0" err="1">
                <a:solidFill>
                  <a:schemeClr val="tx2"/>
                </a:solidFill>
                <a:latin typeface="Century Gothic" panose="020B0502020202020204" pitchFamily="34" charset="0"/>
              </a:rPr>
              <a:t>imperfect</a:t>
            </a:r>
            <a:r>
              <a:rPr lang="fr-FR" sz="1400" dirty="0">
                <a:solidFill>
                  <a:schemeClr val="tx2"/>
                </a:solidFill>
                <a:latin typeface="Century Gothic" panose="020B0502020202020204" pitchFamily="34" charset="0"/>
              </a:rPr>
              <a:t> </a:t>
            </a:r>
            <a:r>
              <a:rPr lang="fr-FR" sz="1400" dirty="0" err="1">
                <a:solidFill>
                  <a:schemeClr val="tx2"/>
                </a:solidFill>
                <a:latin typeface="Century Gothic" panose="020B0502020202020204" pitchFamily="34" charset="0"/>
              </a:rPr>
              <a:t>ending</a:t>
            </a:r>
            <a:r>
              <a:rPr lang="fr-FR" sz="1400" dirty="0">
                <a:solidFill>
                  <a:schemeClr val="tx2"/>
                </a:solidFill>
                <a:latin typeface="Century Gothic" panose="020B0502020202020204" pitchFamily="34" charset="0"/>
              </a:rPr>
              <a:t>.</a:t>
            </a:r>
          </a:p>
          <a:p>
            <a:pPr algn="l"/>
            <a:r>
              <a:rPr lang="fr-FR" sz="1400" dirty="0">
                <a:solidFill>
                  <a:schemeClr val="tx2"/>
                </a:solidFill>
                <a:latin typeface="Century Gothic" panose="020B0502020202020204" pitchFamily="34" charset="0"/>
              </a:rPr>
              <a:t>			je	-ais				  e.g. je cochais</a:t>
            </a:r>
          </a:p>
          <a:p>
            <a:pPr algn="l"/>
            <a:r>
              <a:rPr lang="fr-FR" sz="1400" dirty="0">
                <a:solidFill>
                  <a:schemeClr val="tx2"/>
                </a:solidFill>
                <a:latin typeface="Century Gothic" panose="020B0502020202020204" pitchFamily="34" charset="0"/>
              </a:rPr>
              <a:t>			tu	-ais					  tu cochais</a:t>
            </a:r>
          </a:p>
          <a:p>
            <a:pPr algn="l"/>
            <a:r>
              <a:rPr lang="fr-FR" sz="1400" dirty="0">
                <a:solidFill>
                  <a:schemeClr val="tx2"/>
                </a:solidFill>
                <a:latin typeface="Century Gothic" panose="020B0502020202020204" pitchFamily="34" charset="0"/>
              </a:rPr>
              <a:t>	    il/elle/on	–ait					  il/elle/on cochait</a:t>
            </a:r>
          </a:p>
        </p:txBody>
      </p:sp>
      <p:sp>
        <p:nvSpPr>
          <p:cNvPr id="60" name="Rectangle 59">
            <a:extLst>
              <a:ext uri="{FF2B5EF4-FFF2-40B4-BE49-F238E27FC236}">
                <a16:creationId xmlns:a16="http://schemas.microsoft.com/office/drawing/2014/main" id="{15F3E06A-78E8-3583-09FA-DC0358820660}"/>
              </a:ext>
            </a:extLst>
          </p:cNvPr>
          <p:cNvSpPr/>
          <p:nvPr/>
        </p:nvSpPr>
        <p:spPr>
          <a:xfrm>
            <a:off x="203433" y="3729661"/>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Il y a vs il y </a:t>
            </a:r>
            <a:r>
              <a:rPr lang="en-US" b="1" kern="0" dirty="0" err="1">
                <a:latin typeface="Century Gothic" panose="020B0502020202020204" pitchFamily="34" charset="0"/>
                <a:cs typeface="Calibri" panose="020F0502020204030204" pitchFamily="34" charset="0"/>
              </a:rPr>
              <a:t>avait</a:t>
            </a:r>
            <a:endParaRPr lang="en-US" b="1" kern="0" dirty="0">
              <a:latin typeface="Century Gothic" panose="020B050202020202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15D8CC99-A18A-B33A-4AB9-DA7E9BE1EA70}"/>
              </a:ext>
            </a:extLst>
          </p:cNvPr>
          <p:cNvSpPr txBox="1"/>
          <p:nvPr/>
        </p:nvSpPr>
        <p:spPr>
          <a:xfrm>
            <a:off x="196524" y="4031298"/>
            <a:ext cx="67842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latin typeface="Century Gothic" panose="020B0502020202020204" pitchFamily="34" charset="0"/>
              </a:rPr>
              <a:t>Remember, we use </a:t>
            </a:r>
            <a:r>
              <a:rPr lang="en-GB" sz="1600" b="1" dirty="0">
                <a:solidFill>
                  <a:schemeClr val="tx2"/>
                </a:solidFill>
                <a:latin typeface="Century Gothic" panose="020B0502020202020204" pitchFamily="34" charset="0"/>
              </a:rPr>
              <a:t>il y a </a:t>
            </a:r>
            <a:r>
              <a:rPr lang="en-GB" sz="1600" dirty="0">
                <a:solidFill>
                  <a:schemeClr val="tx2"/>
                </a:solidFill>
                <a:latin typeface="Century Gothic" panose="020B0502020202020204" pitchFamily="34" charset="0"/>
              </a:rPr>
              <a:t>to say ‘there is’ or ‘there are’. The imperfect tense of il y a is </a:t>
            </a:r>
            <a:r>
              <a:rPr lang="en-GB" sz="1600" b="1" dirty="0">
                <a:solidFill>
                  <a:schemeClr val="tx2"/>
                </a:solidFill>
                <a:latin typeface="Century Gothic" panose="020B0502020202020204" pitchFamily="34" charset="0"/>
              </a:rPr>
              <a:t>il y </a:t>
            </a:r>
            <a:r>
              <a:rPr lang="en-GB" sz="1600" b="1" dirty="0" err="1">
                <a:solidFill>
                  <a:schemeClr val="tx2"/>
                </a:solidFill>
                <a:latin typeface="Century Gothic" panose="020B0502020202020204" pitchFamily="34" charset="0"/>
              </a:rPr>
              <a:t>avait</a:t>
            </a:r>
            <a:r>
              <a:rPr lang="en-GB" sz="1600" dirty="0">
                <a:solidFill>
                  <a:schemeClr val="tx2"/>
                </a:solidFill>
                <a:latin typeface="Century Gothic" panose="020B0502020202020204" pitchFamily="34" charset="0"/>
              </a:rPr>
              <a:t>, which means ‘there used to be’.</a:t>
            </a:r>
          </a:p>
        </p:txBody>
      </p:sp>
      <p:sp>
        <p:nvSpPr>
          <p:cNvPr id="40" name="Rectangle 39">
            <a:extLst>
              <a:ext uri="{FF2B5EF4-FFF2-40B4-BE49-F238E27FC236}">
                <a16:creationId xmlns:a16="http://schemas.microsoft.com/office/drawing/2014/main" id="{D5CFF786-CC3B-2C30-01E0-5A937ECD13BF}"/>
              </a:ext>
            </a:extLst>
          </p:cNvPr>
          <p:cNvSpPr/>
          <p:nvPr/>
        </p:nvSpPr>
        <p:spPr>
          <a:xfrm>
            <a:off x="173313" y="4951550"/>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Describing historical figures</a:t>
            </a:r>
          </a:p>
        </p:txBody>
      </p:sp>
      <p:sp>
        <p:nvSpPr>
          <p:cNvPr id="41" name="TextBox 40">
            <a:extLst>
              <a:ext uri="{FF2B5EF4-FFF2-40B4-BE49-F238E27FC236}">
                <a16:creationId xmlns:a16="http://schemas.microsoft.com/office/drawing/2014/main" id="{E857BEF4-1A83-021D-3EE0-C4F3191347F6}"/>
              </a:ext>
            </a:extLst>
          </p:cNvPr>
          <p:cNvSpPr txBox="1"/>
          <p:nvPr/>
        </p:nvSpPr>
        <p:spPr>
          <a:xfrm>
            <a:off x="166404" y="5295336"/>
            <a:ext cx="67842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latin typeface="Century Gothic" panose="020B0502020202020204" pitchFamily="34" charset="0"/>
              </a:rPr>
              <a:t>The verb </a:t>
            </a:r>
            <a:r>
              <a:rPr lang="en-GB" sz="1600" b="1" dirty="0" err="1">
                <a:solidFill>
                  <a:schemeClr val="tx2"/>
                </a:solidFill>
                <a:latin typeface="Century Gothic" panose="020B0502020202020204" pitchFamily="34" charset="0"/>
              </a:rPr>
              <a:t>être</a:t>
            </a:r>
            <a:r>
              <a:rPr lang="en-GB" sz="1600" dirty="0">
                <a:solidFill>
                  <a:schemeClr val="tx2"/>
                </a:solidFill>
                <a:latin typeface="Century Gothic" panose="020B0502020202020204" pitchFamily="34" charset="0"/>
              </a:rPr>
              <a:t> can be used in the imperfect tense with an adjective to mean ‘was’. The verb </a:t>
            </a:r>
            <a:r>
              <a:rPr lang="en-GB" sz="1600" b="1" dirty="0" err="1">
                <a:solidFill>
                  <a:schemeClr val="tx2"/>
                </a:solidFill>
                <a:latin typeface="Century Gothic" panose="020B0502020202020204" pitchFamily="34" charset="0"/>
              </a:rPr>
              <a:t>avoir</a:t>
            </a:r>
            <a:r>
              <a:rPr lang="en-GB" sz="1600" dirty="0">
                <a:solidFill>
                  <a:schemeClr val="tx2"/>
                </a:solidFill>
                <a:latin typeface="Century Gothic" panose="020B0502020202020204" pitchFamily="34" charset="0"/>
              </a:rPr>
              <a:t> can be used in the imperfect tense to mean ‘had’ or ‘was’.</a:t>
            </a:r>
          </a:p>
        </p:txBody>
      </p:sp>
      <p:sp>
        <p:nvSpPr>
          <p:cNvPr id="42" name="TextBox 41">
            <a:extLst>
              <a:ext uri="{FF2B5EF4-FFF2-40B4-BE49-F238E27FC236}">
                <a16:creationId xmlns:a16="http://schemas.microsoft.com/office/drawing/2014/main" id="{76A69733-83B0-96C3-D947-532362E7A101}"/>
              </a:ext>
            </a:extLst>
          </p:cNvPr>
          <p:cNvSpPr txBox="1"/>
          <p:nvPr/>
        </p:nvSpPr>
        <p:spPr>
          <a:xfrm>
            <a:off x="181464" y="6126320"/>
            <a:ext cx="3566390" cy="338554"/>
          </a:xfrm>
          <a:prstGeom prst="rect">
            <a:avLst/>
          </a:prstGeom>
          <a:noFill/>
        </p:spPr>
        <p:txBody>
          <a:bodyPr wrap="square">
            <a:spAutoFit/>
          </a:bodyPr>
          <a:lstStyle/>
          <a:p>
            <a:r>
              <a:rPr lang="fr-FR" sz="1600" i="1" dirty="0">
                <a:solidFill>
                  <a:schemeClr val="tx2"/>
                </a:solidFill>
                <a:latin typeface="Century Gothic" panose="020B0502020202020204" pitchFamily="34" charset="0"/>
              </a:rPr>
              <a:t>Il </a:t>
            </a:r>
            <a:r>
              <a:rPr lang="fr-FR" sz="1600" b="1" i="1" dirty="0">
                <a:solidFill>
                  <a:schemeClr val="tx2"/>
                </a:solidFill>
                <a:latin typeface="Century Gothic" panose="020B0502020202020204" pitchFamily="34" charset="0"/>
              </a:rPr>
              <a:t>était </a:t>
            </a:r>
            <a:r>
              <a:rPr lang="fr-FR" sz="1600" i="1" dirty="0">
                <a:solidFill>
                  <a:schemeClr val="tx2"/>
                </a:solidFill>
                <a:latin typeface="Century Gothic" panose="020B0502020202020204" pitchFamily="34" charset="0"/>
              </a:rPr>
              <a:t>méchant.</a:t>
            </a:r>
          </a:p>
        </p:txBody>
      </p:sp>
      <p:sp>
        <p:nvSpPr>
          <p:cNvPr id="43" name="TextBox 42">
            <a:extLst>
              <a:ext uri="{FF2B5EF4-FFF2-40B4-BE49-F238E27FC236}">
                <a16:creationId xmlns:a16="http://schemas.microsoft.com/office/drawing/2014/main" id="{F18AF775-41A6-900D-F550-5D707BD3D489}"/>
              </a:ext>
            </a:extLst>
          </p:cNvPr>
          <p:cNvSpPr txBox="1"/>
          <p:nvPr/>
        </p:nvSpPr>
        <p:spPr>
          <a:xfrm>
            <a:off x="3522289" y="6107085"/>
            <a:ext cx="16389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He </a:t>
            </a:r>
            <a:r>
              <a:rPr lang="fr-FR" sz="1600" b="1" dirty="0" err="1">
                <a:solidFill>
                  <a:schemeClr val="tx2"/>
                </a:solidFill>
                <a:latin typeface="Century Gothic" panose="020B0502020202020204" pitchFamily="34" charset="0"/>
              </a:rPr>
              <a:t>was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mean</a:t>
            </a:r>
            <a:endParaRPr lang="fr-FR" sz="1600" dirty="0">
              <a:solidFill>
                <a:schemeClr val="tx2"/>
              </a:solidFill>
              <a:latin typeface="Century Gothic" panose="020B0502020202020204" pitchFamily="34" charset="0"/>
            </a:endParaRPr>
          </a:p>
        </p:txBody>
      </p:sp>
      <p:sp>
        <p:nvSpPr>
          <p:cNvPr id="44" name="TextBox 43">
            <a:extLst>
              <a:ext uri="{FF2B5EF4-FFF2-40B4-BE49-F238E27FC236}">
                <a16:creationId xmlns:a16="http://schemas.microsoft.com/office/drawing/2014/main" id="{77457A88-F1DD-1145-B4C6-A42488B1A079}"/>
              </a:ext>
            </a:extLst>
          </p:cNvPr>
          <p:cNvSpPr txBox="1"/>
          <p:nvPr/>
        </p:nvSpPr>
        <p:spPr>
          <a:xfrm>
            <a:off x="181464" y="6444574"/>
            <a:ext cx="2458987" cy="338554"/>
          </a:xfrm>
          <a:prstGeom prst="rect">
            <a:avLst/>
          </a:prstGeom>
          <a:noFill/>
        </p:spPr>
        <p:txBody>
          <a:bodyPr wrap="square">
            <a:spAutoFit/>
          </a:bodyPr>
          <a:lstStyle/>
          <a:p>
            <a:r>
              <a:rPr lang="fr-FR" sz="1600" i="1" dirty="0">
                <a:solidFill>
                  <a:schemeClr val="tx2"/>
                </a:solidFill>
                <a:latin typeface="Century Gothic" panose="020B0502020202020204" pitchFamily="34" charset="0"/>
              </a:rPr>
              <a:t>Tu </a:t>
            </a:r>
            <a:r>
              <a:rPr lang="fr-FR" sz="1600" b="1" i="1" dirty="0">
                <a:solidFill>
                  <a:schemeClr val="tx2"/>
                </a:solidFill>
                <a:latin typeface="Century Gothic" panose="020B0502020202020204" pitchFamily="34" charset="0"/>
              </a:rPr>
              <a:t>avais </a:t>
            </a:r>
            <a:r>
              <a:rPr lang="fr-FR" sz="1600" i="1" dirty="0">
                <a:solidFill>
                  <a:schemeClr val="tx2"/>
                </a:solidFill>
                <a:latin typeface="Century Gothic" panose="020B0502020202020204" pitchFamily="34" charset="0"/>
              </a:rPr>
              <a:t>raison.</a:t>
            </a:r>
          </a:p>
        </p:txBody>
      </p:sp>
      <p:sp>
        <p:nvSpPr>
          <p:cNvPr id="45" name="TextBox 44">
            <a:extLst>
              <a:ext uri="{FF2B5EF4-FFF2-40B4-BE49-F238E27FC236}">
                <a16:creationId xmlns:a16="http://schemas.microsoft.com/office/drawing/2014/main" id="{A6C301C8-1272-277B-0165-13B3B904A384}"/>
              </a:ext>
            </a:extLst>
          </p:cNvPr>
          <p:cNvSpPr txBox="1"/>
          <p:nvPr/>
        </p:nvSpPr>
        <p:spPr>
          <a:xfrm>
            <a:off x="3511904" y="6405156"/>
            <a:ext cx="195168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You </a:t>
            </a:r>
            <a:r>
              <a:rPr lang="fr-FR" sz="1600" b="1" dirty="0" err="1">
                <a:solidFill>
                  <a:schemeClr val="tx2"/>
                </a:solidFill>
                <a:latin typeface="Century Gothic" panose="020B0502020202020204" pitchFamily="34" charset="0"/>
              </a:rPr>
              <a:t>were</a:t>
            </a:r>
            <a:r>
              <a:rPr lang="fr-FR" sz="1600" dirty="0">
                <a:solidFill>
                  <a:schemeClr val="tx2"/>
                </a:solidFill>
                <a:latin typeface="Century Gothic" panose="020B0502020202020204" pitchFamily="34" charset="0"/>
              </a:rPr>
              <a:t> right.</a:t>
            </a:r>
          </a:p>
        </p:txBody>
      </p:sp>
      <p:sp>
        <p:nvSpPr>
          <p:cNvPr id="54" name="Rectangle 53">
            <a:extLst>
              <a:ext uri="{FF2B5EF4-FFF2-40B4-BE49-F238E27FC236}">
                <a16:creationId xmlns:a16="http://schemas.microsoft.com/office/drawing/2014/main" id="{51FED89B-423E-114D-171B-E199B21C957E}"/>
              </a:ext>
            </a:extLst>
          </p:cNvPr>
          <p:cNvSpPr/>
          <p:nvPr/>
        </p:nvSpPr>
        <p:spPr>
          <a:xfrm>
            <a:off x="188373" y="6900980"/>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Inversion Questions</a:t>
            </a:r>
          </a:p>
        </p:txBody>
      </p:sp>
      <p:sp>
        <p:nvSpPr>
          <p:cNvPr id="55" name="TextBox 54">
            <a:extLst>
              <a:ext uri="{FF2B5EF4-FFF2-40B4-BE49-F238E27FC236}">
                <a16:creationId xmlns:a16="http://schemas.microsoft.com/office/drawing/2014/main" id="{E370A6E8-4511-C2C0-2218-90D2358A98F2}"/>
              </a:ext>
            </a:extLst>
          </p:cNvPr>
          <p:cNvSpPr txBox="1"/>
          <p:nvPr/>
        </p:nvSpPr>
        <p:spPr>
          <a:xfrm>
            <a:off x="181464" y="7244766"/>
            <a:ext cx="67842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latin typeface="Century Gothic" panose="020B0502020202020204" pitchFamily="34" charset="0"/>
              </a:rPr>
              <a:t>You can ask a question in French by swapping the </a:t>
            </a:r>
            <a:r>
              <a:rPr lang="en-GB" sz="1600" b="1" dirty="0">
                <a:solidFill>
                  <a:schemeClr val="tx2"/>
                </a:solidFill>
                <a:latin typeface="Century Gothic" panose="020B0502020202020204" pitchFamily="34" charset="0"/>
              </a:rPr>
              <a:t>subject</a:t>
            </a:r>
            <a:r>
              <a:rPr lang="en-GB" sz="1600" dirty="0">
                <a:solidFill>
                  <a:schemeClr val="tx2"/>
                </a:solidFill>
                <a:latin typeface="Century Gothic" panose="020B0502020202020204" pitchFamily="34" charset="0"/>
              </a:rPr>
              <a:t> and the </a:t>
            </a:r>
            <a:r>
              <a:rPr lang="en-GB" sz="1600" b="1" dirty="0">
                <a:solidFill>
                  <a:schemeClr val="tx2"/>
                </a:solidFill>
                <a:latin typeface="Century Gothic" panose="020B0502020202020204" pitchFamily="34" charset="0"/>
              </a:rPr>
              <a:t>first verb </a:t>
            </a:r>
            <a:r>
              <a:rPr lang="en-GB" sz="1600" dirty="0">
                <a:solidFill>
                  <a:schemeClr val="tx2"/>
                </a:solidFill>
                <a:latin typeface="Century Gothic" panose="020B0502020202020204" pitchFamily="34" charset="0"/>
              </a:rPr>
              <a:t>in a sentence. If the verb ends with a vowel and the subject begins with a vowel, you need to add </a:t>
            </a:r>
            <a:r>
              <a:rPr lang="en-GB" sz="1600" b="1" dirty="0">
                <a:solidFill>
                  <a:schemeClr val="tx2"/>
                </a:solidFill>
                <a:latin typeface="Century Gothic" panose="020B0502020202020204" pitchFamily="34" charset="0"/>
              </a:rPr>
              <a:t>-t- </a:t>
            </a:r>
            <a:r>
              <a:rPr lang="en-GB" sz="1600" dirty="0">
                <a:solidFill>
                  <a:schemeClr val="tx2"/>
                </a:solidFill>
                <a:latin typeface="Century Gothic" panose="020B0502020202020204" pitchFamily="34" charset="0"/>
              </a:rPr>
              <a:t>between the verb and the subject.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Century Gothic" panose="020B0502020202020204" pitchFamily="34" charset="0"/>
            </a:endParaRPr>
          </a:p>
        </p:txBody>
      </p:sp>
      <p:sp>
        <p:nvSpPr>
          <p:cNvPr id="56" name="TextBox 55">
            <a:extLst>
              <a:ext uri="{FF2B5EF4-FFF2-40B4-BE49-F238E27FC236}">
                <a16:creationId xmlns:a16="http://schemas.microsoft.com/office/drawing/2014/main" id="{8AB95EEB-909C-AADE-6FB6-0E2869E3CE85}"/>
              </a:ext>
            </a:extLst>
          </p:cNvPr>
          <p:cNvSpPr txBox="1"/>
          <p:nvPr/>
        </p:nvSpPr>
        <p:spPr>
          <a:xfrm>
            <a:off x="196524" y="8312815"/>
            <a:ext cx="3566390" cy="338554"/>
          </a:xfrm>
          <a:prstGeom prst="rect">
            <a:avLst/>
          </a:prstGeom>
          <a:noFill/>
        </p:spPr>
        <p:txBody>
          <a:bodyPr wrap="square">
            <a:spAutoFit/>
          </a:bodyPr>
          <a:lstStyle/>
          <a:p>
            <a:r>
              <a:rPr lang="fr-FR" sz="1600" dirty="0">
                <a:solidFill>
                  <a:schemeClr val="tx2"/>
                </a:solidFill>
                <a:latin typeface="Century Gothic" panose="020B0502020202020204" pitchFamily="34" charset="0"/>
              </a:rPr>
              <a:t>Il </a:t>
            </a:r>
            <a:r>
              <a:rPr lang="fr-FR" sz="1600" b="1" dirty="0">
                <a:solidFill>
                  <a:schemeClr val="tx2"/>
                </a:solidFill>
                <a:latin typeface="Century Gothic" panose="020B0502020202020204" pitchFamily="34" charset="0"/>
              </a:rPr>
              <a:t>était </a:t>
            </a:r>
            <a:r>
              <a:rPr lang="fr-FR" sz="1600" dirty="0">
                <a:solidFill>
                  <a:schemeClr val="tx2"/>
                </a:solidFill>
                <a:latin typeface="Century Gothic" panose="020B0502020202020204" pitchFamily="34" charset="0"/>
              </a:rPr>
              <a:t>français.</a:t>
            </a:r>
          </a:p>
        </p:txBody>
      </p:sp>
      <p:sp>
        <p:nvSpPr>
          <p:cNvPr id="57" name="TextBox 56">
            <a:extLst>
              <a:ext uri="{FF2B5EF4-FFF2-40B4-BE49-F238E27FC236}">
                <a16:creationId xmlns:a16="http://schemas.microsoft.com/office/drawing/2014/main" id="{FB0555D8-35B3-A185-D2FA-7DD7E9D25539}"/>
              </a:ext>
            </a:extLst>
          </p:cNvPr>
          <p:cNvSpPr txBox="1"/>
          <p:nvPr/>
        </p:nvSpPr>
        <p:spPr>
          <a:xfrm>
            <a:off x="3537349" y="8293580"/>
            <a:ext cx="208451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i="1" dirty="0">
                <a:solidFill>
                  <a:schemeClr val="tx2"/>
                </a:solidFill>
                <a:latin typeface="Century Gothic" panose="020B0502020202020204" pitchFamily="34" charset="0"/>
              </a:rPr>
              <a:t>Était</a:t>
            </a:r>
            <a:r>
              <a:rPr lang="fr-FR" sz="1600" i="1" dirty="0">
                <a:solidFill>
                  <a:schemeClr val="tx2"/>
                </a:solidFill>
                <a:latin typeface="Century Gothic" panose="020B0502020202020204" pitchFamily="34" charset="0"/>
              </a:rPr>
              <a:t>-il </a:t>
            </a:r>
            <a:r>
              <a:rPr lang="fr-FR" sz="1600" dirty="0">
                <a:solidFill>
                  <a:schemeClr val="tx2"/>
                </a:solidFill>
                <a:latin typeface="Century Gothic" panose="020B0502020202020204" pitchFamily="34" charset="0"/>
              </a:rPr>
              <a:t>français ?</a:t>
            </a:r>
            <a:endParaRPr lang="fr-FR" sz="1600" i="1" dirty="0">
              <a:solidFill>
                <a:schemeClr val="tx2"/>
              </a:solidFill>
              <a:latin typeface="Century Gothic" panose="020B0502020202020204" pitchFamily="34" charset="0"/>
            </a:endParaRPr>
          </a:p>
        </p:txBody>
      </p:sp>
      <p:sp>
        <p:nvSpPr>
          <p:cNvPr id="58" name="TextBox 57">
            <a:extLst>
              <a:ext uri="{FF2B5EF4-FFF2-40B4-BE49-F238E27FC236}">
                <a16:creationId xmlns:a16="http://schemas.microsoft.com/office/drawing/2014/main" id="{4EF3124A-F2A2-A43B-8212-50E7AE85E714}"/>
              </a:ext>
            </a:extLst>
          </p:cNvPr>
          <p:cNvSpPr txBox="1"/>
          <p:nvPr/>
        </p:nvSpPr>
        <p:spPr>
          <a:xfrm>
            <a:off x="196524" y="8625450"/>
            <a:ext cx="3071609" cy="338554"/>
          </a:xfrm>
          <a:prstGeom prst="rect">
            <a:avLst/>
          </a:prstGeom>
          <a:noFill/>
        </p:spPr>
        <p:txBody>
          <a:bodyPr wrap="square">
            <a:spAutoFit/>
          </a:bodyPr>
          <a:lstStyle/>
          <a:p>
            <a:r>
              <a:rPr lang="fr-FR" sz="1600" dirty="0">
                <a:solidFill>
                  <a:schemeClr val="tx2"/>
                </a:solidFill>
                <a:latin typeface="Century Gothic" panose="020B0502020202020204" pitchFamily="34" charset="0"/>
              </a:rPr>
              <a:t>Elle </a:t>
            </a:r>
            <a:r>
              <a:rPr lang="fr-FR" sz="1600" b="1" dirty="0">
                <a:solidFill>
                  <a:schemeClr val="tx2"/>
                </a:solidFill>
                <a:latin typeface="Century Gothic" panose="020B0502020202020204" pitchFamily="34" charset="0"/>
              </a:rPr>
              <a:t>mangeait </a:t>
            </a:r>
            <a:r>
              <a:rPr lang="fr-FR" sz="1600" dirty="0">
                <a:solidFill>
                  <a:schemeClr val="tx2"/>
                </a:solidFill>
                <a:latin typeface="Century Gothic" panose="020B0502020202020204" pitchFamily="34" charset="0"/>
              </a:rPr>
              <a:t>du chocolat.</a:t>
            </a:r>
          </a:p>
        </p:txBody>
      </p:sp>
      <p:sp>
        <p:nvSpPr>
          <p:cNvPr id="59" name="TextBox 58">
            <a:extLst>
              <a:ext uri="{FF2B5EF4-FFF2-40B4-BE49-F238E27FC236}">
                <a16:creationId xmlns:a16="http://schemas.microsoft.com/office/drawing/2014/main" id="{4AE5A8F9-F208-F91B-A0EA-A19BF0CA7D72}"/>
              </a:ext>
            </a:extLst>
          </p:cNvPr>
          <p:cNvSpPr txBox="1"/>
          <p:nvPr/>
        </p:nvSpPr>
        <p:spPr>
          <a:xfrm>
            <a:off x="3526964" y="8591651"/>
            <a:ext cx="304961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i="1" dirty="0">
                <a:solidFill>
                  <a:schemeClr val="tx2"/>
                </a:solidFill>
                <a:latin typeface="Century Gothic" panose="020B0502020202020204" pitchFamily="34" charset="0"/>
              </a:rPr>
              <a:t>Mangeait</a:t>
            </a:r>
            <a:r>
              <a:rPr lang="fr-FR" sz="1600" i="1" dirty="0">
                <a:solidFill>
                  <a:schemeClr val="tx2"/>
                </a:solidFill>
                <a:latin typeface="Century Gothic" panose="020B0502020202020204" pitchFamily="34" charset="0"/>
              </a:rPr>
              <a:t>-elle du chocolat ?</a:t>
            </a:r>
          </a:p>
        </p:txBody>
      </p:sp>
      <p:sp>
        <p:nvSpPr>
          <p:cNvPr id="7" name="Slide Number Placeholder 1">
            <a:extLst>
              <a:ext uri="{FF2B5EF4-FFF2-40B4-BE49-F238E27FC236}">
                <a16:creationId xmlns:a16="http://schemas.microsoft.com/office/drawing/2014/main" id="{CDB9B67C-B311-DCF4-AD54-5312D19ADCAF}"/>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85</a:t>
            </a:r>
          </a:p>
        </p:txBody>
      </p:sp>
    </p:spTree>
    <p:extLst>
      <p:ext uri="{BB962C8B-B14F-4D97-AF65-F5344CB8AC3E}">
        <p14:creationId xmlns:p14="http://schemas.microsoft.com/office/powerpoint/2010/main" val="1103545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Grey box surrounding the text">
            <a:extLst>
              <a:ext uri="{FF2B5EF4-FFF2-40B4-BE49-F238E27FC236}">
                <a16:creationId xmlns:a16="http://schemas.microsoft.com/office/drawing/2014/main" id="{E605E1CB-4826-D920-6141-0735396128BB}"/>
              </a:ext>
              <a:ext uri="{C183D7F6-B498-43B3-948B-1728B52AA6E4}">
                <adec:decorative xmlns:adec="http://schemas.microsoft.com/office/drawing/2017/decorative" val="0"/>
              </a:ext>
            </a:extLst>
          </p:cNvPr>
          <p:cNvSpPr>
            <a:spLocks noGrp="1"/>
          </p:cNvSpPr>
          <p:nvPr>
            <p:ph type="title" idx="4294967295"/>
          </p:nvPr>
        </p:nvSpPr>
        <p:spPr>
          <a:xfrm>
            <a:off x="172381" y="143747"/>
            <a:ext cx="2016224" cy="432048"/>
          </a:xfrm>
          <a:prstGeom prst="rect">
            <a:avLst/>
          </a:prstGeom>
          <a:solidFill>
            <a:schemeClr val="bg1">
              <a:lumMod val="50000"/>
            </a:schemeClr>
          </a:solidFill>
          <a:ln w="25400" cap="flat" cmpd="sng" algn="ctr">
            <a:solidFill>
              <a:schemeClr val="dk1">
                <a:shade val="50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T3.2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Semaine</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6</a:t>
            </a:r>
          </a:p>
        </p:txBody>
      </p:sp>
      <p:sp>
        <p:nvSpPr>
          <p:cNvPr id="3" name="Rectangle 2">
            <a:extLst>
              <a:ext uri="{FF2B5EF4-FFF2-40B4-BE49-F238E27FC236}">
                <a16:creationId xmlns:a16="http://schemas.microsoft.com/office/drawing/2014/main" id="{38A81B72-B1B7-79AA-2405-595EB3AF547E}"/>
              </a:ext>
            </a:extLst>
          </p:cNvPr>
          <p:cNvSpPr/>
          <p:nvPr/>
        </p:nvSpPr>
        <p:spPr>
          <a:xfrm>
            <a:off x="5013176" y="105123"/>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fr-FR" dirty="0">
                <a:solidFill>
                  <a:srgbClr val="000000"/>
                </a:solidFill>
                <a:latin typeface="Century Gothic" panose="020B0502020202020204" pitchFamily="34" charset="0"/>
              </a:rPr>
              <a:t>Grammaire</a:t>
            </a:r>
          </a:p>
        </p:txBody>
      </p:sp>
      <p:sp>
        <p:nvSpPr>
          <p:cNvPr id="5" name="Rectangle 4">
            <a:extLst>
              <a:ext uri="{FF2B5EF4-FFF2-40B4-BE49-F238E27FC236}">
                <a16:creationId xmlns:a16="http://schemas.microsoft.com/office/drawing/2014/main" id="{754B0176-6FE8-A7DD-2B0E-F02EC8100835}"/>
              </a:ext>
            </a:extLst>
          </p:cNvPr>
          <p:cNvSpPr/>
          <p:nvPr/>
        </p:nvSpPr>
        <p:spPr>
          <a:xfrm>
            <a:off x="2311461" y="152404"/>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Imperfect vs perfect</a:t>
            </a:r>
          </a:p>
        </p:txBody>
      </p:sp>
      <p:sp>
        <p:nvSpPr>
          <p:cNvPr id="6" name="TextBox 5">
            <a:extLst>
              <a:ext uri="{FF2B5EF4-FFF2-40B4-BE49-F238E27FC236}">
                <a16:creationId xmlns:a16="http://schemas.microsoft.com/office/drawing/2014/main" id="{9DECC1C3-2B2D-F312-6B85-4DD03EE47F92}"/>
              </a:ext>
            </a:extLst>
          </p:cNvPr>
          <p:cNvSpPr txBox="1"/>
          <p:nvPr/>
        </p:nvSpPr>
        <p:spPr>
          <a:xfrm>
            <a:off x="172381" y="575795"/>
            <a:ext cx="6447358" cy="584775"/>
          </a:xfrm>
          <a:prstGeom prst="rect">
            <a:avLst/>
          </a:prstGeom>
          <a:noFill/>
        </p:spPr>
        <p:txBody>
          <a:bodyPr wrap="square">
            <a:spAutoFit/>
          </a:bodyPr>
          <a:lstStyle/>
          <a:p>
            <a:pPr algn="l"/>
            <a:r>
              <a:rPr lang="fr-FR" sz="1600" dirty="0">
                <a:solidFill>
                  <a:schemeClr val="tx2"/>
                </a:solidFill>
                <a:latin typeface="Century Gothic" panose="020B0502020202020204" pitchFamily="34" charset="0"/>
              </a:rPr>
              <a:t>The </a:t>
            </a:r>
            <a:r>
              <a:rPr lang="fr-FR" sz="1600" dirty="0" err="1">
                <a:solidFill>
                  <a:schemeClr val="tx2"/>
                </a:solidFill>
                <a:latin typeface="Century Gothic" panose="020B0502020202020204" pitchFamily="34" charset="0"/>
              </a:rPr>
              <a:t>perfect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tense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is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used</a:t>
            </a:r>
            <a:r>
              <a:rPr lang="fr-FR" sz="1600" dirty="0">
                <a:solidFill>
                  <a:schemeClr val="tx2"/>
                </a:solidFill>
                <a:latin typeface="Century Gothic" panose="020B0502020202020204" pitchFamily="34" charset="0"/>
              </a:rPr>
              <a:t> to </a:t>
            </a:r>
            <a:r>
              <a:rPr lang="fr-FR" sz="1600" dirty="0" err="1">
                <a:solidFill>
                  <a:schemeClr val="tx2"/>
                </a:solidFill>
                <a:latin typeface="Century Gothic" panose="020B0502020202020204" pitchFamily="34" charset="0"/>
              </a:rPr>
              <a:t>describe</a:t>
            </a:r>
            <a:r>
              <a:rPr lang="fr-FR" sz="1600" dirty="0">
                <a:solidFill>
                  <a:schemeClr val="tx2"/>
                </a:solidFill>
                <a:latin typeface="Century Gothic" panose="020B0502020202020204" pitchFamily="34" charset="0"/>
              </a:rPr>
              <a:t> one-off actions or </a:t>
            </a:r>
            <a:r>
              <a:rPr lang="fr-FR" sz="1600" dirty="0" err="1">
                <a:solidFill>
                  <a:schemeClr val="tx2"/>
                </a:solidFill>
                <a:latin typeface="Century Gothic" panose="020B0502020202020204" pitchFamily="34" charset="0"/>
              </a:rPr>
              <a:t>events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that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happened</a:t>
            </a:r>
            <a:r>
              <a:rPr lang="fr-FR" sz="1600" dirty="0">
                <a:solidFill>
                  <a:schemeClr val="tx2"/>
                </a:solidFill>
                <a:latin typeface="Century Gothic" panose="020B0502020202020204" pitchFamily="34" charset="0"/>
              </a:rPr>
              <a:t> in the </a:t>
            </a:r>
            <a:r>
              <a:rPr lang="fr-FR" sz="1600" dirty="0" err="1">
                <a:solidFill>
                  <a:schemeClr val="tx2"/>
                </a:solidFill>
                <a:latin typeface="Century Gothic" panose="020B0502020202020204" pitchFamily="34" charset="0"/>
              </a:rPr>
              <a:t>past</a:t>
            </a:r>
            <a:r>
              <a:rPr lang="fr-FR" sz="1600" dirty="0">
                <a:solidFill>
                  <a:schemeClr val="tx2"/>
                </a:solidFill>
                <a:latin typeface="Century Gothic" panose="020B0502020202020204" pitchFamily="34" charset="0"/>
              </a:rPr>
              <a:t>.</a:t>
            </a:r>
          </a:p>
        </p:txBody>
      </p:sp>
      <p:sp>
        <p:nvSpPr>
          <p:cNvPr id="7" name="TextBox 6">
            <a:extLst>
              <a:ext uri="{FF2B5EF4-FFF2-40B4-BE49-F238E27FC236}">
                <a16:creationId xmlns:a16="http://schemas.microsoft.com/office/drawing/2014/main" id="{AD93C2C2-BC41-48B5-0E86-5FDBA11A1585}"/>
              </a:ext>
            </a:extLst>
          </p:cNvPr>
          <p:cNvSpPr txBox="1"/>
          <p:nvPr/>
        </p:nvSpPr>
        <p:spPr>
          <a:xfrm>
            <a:off x="172381" y="1202842"/>
            <a:ext cx="3157673" cy="338554"/>
          </a:xfrm>
          <a:prstGeom prst="rect">
            <a:avLst/>
          </a:prstGeom>
          <a:noFill/>
        </p:spPr>
        <p:txBody>
          <a:bodyPr wrap="square">
            <a:spAutoFit/>
          </a:bodyPr>
          <a:lstStyle/>
          <a:p>
            <a:pPr algn="l"/>
            <a:r>
              <a:rPr lang="fr-FR" sz="1600" b="1" dirty="0">
                <a:solidFill>
                  <a:schemeClr val="tx2"/>
                </a:solidFill>
                <a:latin typeface="Century Gothic" panose="020B0502020202020204" pitchFamily="34" charset="0"/>
              </a:rPr>
              <a:t>Hier, j’ai dansé.</a:t>
            </a:r>
          </a:p>
        </p:txBody>
      </p:sp>
      <p:sp>
        <p:nvSpPr>
          <p:cNvPr id="8" name="TextBox 7">
            <a:extLst>
              <a:ext uri="{FF2B5EF4-FFF2-40B4-BE49-F238E27FC236}">
                <a16:creationId xmlns:a16="http://schemas.microsoft.com/office/drawing/2014/main" id="{332014CF-DB1C-9D3C-5DEA-397DDC8035E5}"/>
              </a:ext>
            </a:extLst>
          </p:cNvPr>
          <p:cNvSpPr txBox="1"/>
          <p:nvPr/>
        </p:nvSpPr>
        <p:spPr>
          <a:xfrm>
            <a:off x="3593574" y="1202842"/>
            <a:ext cx="3157673" cy="338554"/>
          </a:xfrm>
          <a:prstGeom prst="rect">
            <a:avLst/>
          </a:prstGeom>
          <a:noFill/>
        </p:spPr>
        <p:txBody>
          <a:bodyPr wrap="square">
            <a:spAutoFit/>
          </a:bodyPr>
          <a:lstStyle/>
          <a:p>
            <a:pPr algn="l"/>
            <a:r>
              <a:rPr lang="fr-FR" sz="1600" dirty="0" err="1">
                <a:solidFill>
                  <a:schemeClr val="tx2"/>
                </a:solidFill>
                <a:latin typeface="Century Gothic" panose="020B0502020202020204" pitchFamily="34" charset="0"/>
              </a:rPr>
              <a:t>Yesterday</a:t>
            </a:r>
            <a:r>
              <a:rPr lang="fr-FR" sz="1600" dirty="0">
                <a:solidFill>
                  <a:schemeClr val="tx2"/>
                </a:solidFill>
                <a:latin typeface="Century Gothic" panose="020B0502020202020204" pitchFamily="34" charset="0"/>
              </a:rPr>
              <a:t>, I </a:t>
            </a:r>
            <a:r>
              <a:rPr lang="fr-FR" sz="1600" dirty="0" err="1">
                <a:solidFill>
                  <a:schemeClr val="tx2"/>
                </a:solidFill>
                <a:latin typeface="Century Gothic" panose="020B0502020202020204" pitchFamily="34" charset="0"/>
              </a:rPr>
              <a:t>danced</a:t>
            </a:r>
            <a:r>
              <a:rPr lang="fr-FR" sz="1600" dirty="0">
                <a:solidFill>
                  <a:schemeClr val="tx2"/>
                </a:solidFill>
                <a:latin typeface="Century Gothic" panose="020B0502020202020204" pitchFamily="34" charset="0"/>
              </a:rPr>
              <a:t>.</a:t>
            </a:r>
          </a:p>
        </p:txBody>
      </p:sp>
      <p:pic>
        <p:nvPicPr>
          <p:cNvPr id="18" name="Picture 17" descr="A picture containing text, vector graphics&#10;&#10;Description automatically generated">
            <a:extLst>
              <a:ext uri="{FF2B5EF4-FFF2-40B4-BE49-F238E27FC236}">
                <a16:creationId xmlns:a16="http://schemas.microsoft.com/office/drawing/2014/main" id="{8450FDA4-9981-E815-50E0-42FC8BE6D7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5573" y="1223221"/>
            <a:ext cx="467294" cy="906267"/>
          </a:xfrm>
          <a:prstGeom prst="rect">
            <a:avLst/>
          </a:prstGeom>
        </p:spPr>
      </p:pic>
      <p:sp>
        <p:nvSpPr>
          <p:cNvPr id="9" name="TextBox 8">
            <a:extLst>
              <a:ext uri="{FF2B5EF4-FFF2-40B4-BE49-F238E27FC236}">
                <a16:creationId xmlns:a16="http://schemas.microsoft.com/office/drawing/2014/main" id="{BBA3D683-A2CA-6CEB-DBFB-354C709A59E8}"/>
              </a:ext>
            </a:extLst>
          </p:cNvPr>
          <p:cNvSpPr txBox="1"/>
          <p:nvPr/>
        </p:nvSpPr>
        <p:spPr>
          <a:xfrm>
            <a:off x="172381" y="1583668"/>
            <a:ext cx="6447358" cy="584775"/>
          </a:xfrm>
          <a:prstGeom prst="rect">
            <a:avLst/>
          </a:prstGeom>
          <a:noFill/>
        </p:spPr>
        <p:txBody>
          <a:bodyPr wrap="square">
            <a:spAutoFit/>
          </a:bodyPr>
          <a:lstStyle/>
          <a:p>
            <a:pPr algn="l"/>
            <a:r>
              <a:rPr lang="fr-FR" sz="1600" dirty="0">
                <a:solidFill>
                  <a:schemeClr val="tx2"/>
                </a:solidFill>
                <a:latin typeface="Century Gothic" panose="020B0502020202020204" pitchFamily="34" charset="0"/>
              </a:rPr>
              <a:t>The </a:t>
            </a:r>
            <a:r>
              <a:rPr lang="fr-FR" sz="1600" dirty="0" err="1">
                <a:solidFill>
                  <a:schemeClr val="tx2"/>
                </a:solidFill>
                <a:latin typeface="Century Gothic" panose="020B0502020202020204" pitchFamily="34" charset="0"/>
              </a:rPr>
              <a:t>imperfect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tense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is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used</a:t>
            </a:r>
            <a:r>
              <a:rPr lang="fr-FR" sz="1600" dirty="0">
                <a:solidFill>
                  <a:schemeClr val="tx2"/>
                </a:solidFill>
                <a:latin typeface="Century Gothic" panose="020B0502020202020204" pitchFamily="34" charset="0"/>
              </a:rPr>
              <a:t> to </a:t>
            </a:r>
            <a:r>
              <a:rPr lang="fr-FR" sz="1600" dirty="0" err="1">
                <a:solidFill>
                  <a:schemeClr val="tx2"/>
                </a:solidFill>
                <a:latin typeface="Century Gothic" panose="020B0502020202020204" pitchFamily="34" charset="0"/>
              </a:rPr>
              <a:t>describe</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things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that</a:t>
            </a:r>
            <a:r>
              <a:rPr lang="fr-FR" sz="1600"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used</a:t>
            </a:r>
            <a:r>
              <a:rPr lang="fr-FR" sz="1600" b="1" dirty="0">
                <a:solidFill>
                  <a:schemeClr val="tx2"/>
                </a:solidFill>
                <a:latin typeface="Century Gothic" panose="020B0502020202020204" pitchFamily="34" charset="0"/>
              </a:rPr>
              <a:t> to </a:t>
            </a:r>
            <a:r>
              <a:rPr lang="fr-FR" sz="1600" b="1" dirty="0" err="1">
                <a:solidFill>
                  <a:schemeClr val="tx2"/>
                </a:solidFill>
                <a:latin typeface="Century Gothic" panose="020B0502020202020204" pitchFamily="34" charset="0"/>
              </a:rPr>
              <a:t>happen</a:t>
            </a:r>
            <a:r>
              <a:rPr lang="fr-FR" sz="1600" b="1" dirty="0">
                <a:solidFill>
                  <a:schemeClr val="tx2"/>
                </a:solidFill>
                <a:latin typeface="Century Gothic" panose="020B0502020202020204" pitchFamily="34" charset="0"/>
              </a:rPr>
              <a:t> </a:t>
            </a:r>
            <a:r>
              <a:rPr lang="fr-FR" sz="1600" b="1" dirty="0" err="1">
                <a:solidFill>
                  <a:schemeClr val="tx2"/>
                </a:solidFill>
                <a:latin typeface="Century Gothic" panose="020B0502020202020204" pitchFamily="34" charset="0"/>
              </a:rPr>
              <a:t>regularly</a:t>
            </a:r>
            <a:r>
              <a:rPr lang="fr-FR" sz="1600" b="1" dirty="0">
                <a:solidFill>
                  <a:schemeClr val="tx2"/>
                </a:solidFill>
                <a:latin typeface="Century Gothic" panose="020B0502020202020204" pitchFamily="34" charset="0"/>
              </a:rPr>
              <a:t> </a:t>
            </a:r>
            <a:r>
              <a:rPr lang="fr-FR" sz="1600" dirty="0">
                <a:solidFill>
                  <a:schemeClr val="tx2"/>
                </a:solidFill>
                <a:latin typeface="Century Gothic" panose="020B0502020202020204" pitchFamily="34" charset="0"/>
              </a:rPr>
              <a:t>in the </a:t>
            </a:r>
            <a:r>
              <a:rPr lang="fr-FR" sz="1600" dirty="0" err="1">
                <a:solidFill>
                  <a:schemeClr val="tx2"/>
                </a:solidFill>
                <a:latin typeface="Century Gothic" panose="020B0502020202020204" pitchFamily="34" charset="0"/>
              </a:rPr>
              <a:t>past</a:t>
            </a:r>
            <a:r>
              <a:rPr lang="fr-FR" sz="1600" dirty="0">
                <a:solidFill>
                  <a:schemeClr val="tx2"/>
                </a:solidFill>
                <a:latin typeface="Century Gothic" panose="020B0502020202020204" pitchFamily="34" charset="0"/>
              </a:rPr>
              <a:t>. </a:t>
            </a:r>
          </a:p>
        </p:txBody>
      </p:sp>
      <p:sp>
        <p:nvSpPr>
          <p:cNvPr id="10" name="TextBox 9">
            <a:extLst>
              <a:ext uri="{FF2B5EF4-FFF2-40B4-BE49-F238E27FC236}">
                <a16:creationId xmlns:a16="http://schemas.microsoft.com/office/drawing/2014/main" id="{6A2745C9-7827-E956-8810-CEAA6FC41B6F}"/>
              </a:ext>
            </a:extLst>
          </p:cNvPr>
          <p:cNvSpPr txBox="1"/>
          <p:nvPr/>
        </p:nvSpPr>
        <p:spPr>
          <a:xfrm>
            <a:off x="172381" y="2213351"/>
            <a:ext cx="3157673" cy="584775"/>
          </a:xfrm>
          <a:prstGeom prst="rect">
            <a:avLst/>
          </a:prstGeom>
          <a:noFill/>
        </p:spPr>
        <p:txBody>
          <a:bodyPr wrap="square">
            <a:spAutoFit/>
          </a:bodyPr>
          <a:lstStyle/>
          <a:p>
            <a:pPr algn="l"/>
            <a:r>
              <a:rPr lang="fr-FR" sz="1600" b="1" dirty="0">
                <a:solidFill>
                  <a:schemeClr val="tx2"/>
                </a:solidFill>
                <a:latin typeface="Century Gothic" panose="020B0502020202020204" pitchFamily="34" charset="0"/>
              </a:rPr>
              <a:t>Quand j’étais jeune, je dansais.</a:t>
            </a:r>
          </a:p>
        </p:txBody>
      </p:sp>
      <p:sp>
        <p:nvSpPr>
          <p:cNvPr id="11" name="TextBox 10">
            <a:extLst>
              <a:ext uri="{FF2B5EF4-FFF2-40B4-BE49-F238E27FC236}">
                <a16:creationId xmlns:a16="http://schemas.microsoft.com/office/drawing/2014/main" id="{8BC49A0C-6997-8BC1-17D9-8E8EAE39729E}"/>
              </a:ext>
            </a:extLst>
          </p:cNvPr>
          <p:cNvSpPr txBox="1"/>
          <p:nvPr/>
        </p:nvSpPr>
        <p:spPr>
          <a:xfrm>
            <a:off x="3593574" y="2213351"/>
            <a:ext cx="3157673" cy="584775"/>
          </a:xfrm>
          <a:prstGeom prst="rect">
            <a:avLst/>
          </a:prstGeom>
          <a:noFill/>
        </p:spPr>
        <p:txBody>
          <a:bodyPr wrap="square">
            <a:spAutoFit/>
          </a:bodyPr>
          <a:lstStyle/>
          <a:p>
            <a:pPr algn="l"/>
            <a:r>
              <a:rPr lang="fr-FR" sz="1600" dirty="0" err="1">
                <a:solidFill>
                  <a:schemeClr val="tx2"/>
                </a:solidFill>
                <a:latin typeface="Century Gothic" panose="020B0502020202020204" pitchFamily="34" charset="0"/>
              </a:rPr>
              <a:t>When</a:t>
            </a:r>
            <a:r>
              <a:rPr lang="fr-FR" sz="1600" dirty="0">
                <a:solidFill>
                  <a:schemeClr val="tx2"/>
                </a:solidFill>
                <a:latin typeface="Century Gothic" panose="020B0502020202020204" pitchFamily="34" charset="0"/>
              </a:rPr>
              <a:t> I </a:t>
            </a:r>
            <a:r>
              <a:rPr lang="fr-FR" sz="1600" b="1" dirty="0" err="1">
                <a:solidFill>
                  <a:schemeClr val="tx2"/>
                </a:solidFill>
                <a:latin typeface="Century Gothic" panose="020B0502020202020204" pitchFamily="34" charset="0"/>
              </a:rPr>
              <a:t>was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young</a:t>
            </a:r>
            <a:r>
              <a:rPr lang="fr-FR" sz="1600" dirty="0">
                <a:solidFill>
                  <a:schemeClr val="tx2"/>
                </a:solidFill>
                <a:latin typeface="Century Gothic" panose="020B0502020202020204" pitchFamily="34" charset="0"/>
              </a:rPr>
              <a:t>, I </a:t>
            </a:r>
            <a:r>
              <a:rPr lang="fr-FR" sz="1600" b="1" dirty="0" err="1">
                <a:solidFill>
                  <a:schemeClr val="tx2"/>
                </a:solidFill>
                <a:latin typeface="Century Gothic" panose="020B0502020202020204" pitchFamily="34" charset="0"/>
              </a:rPr>
              <a:t>used</a:t>
            </a:r>
            <a:r>
              <a:rPr lang="fr-FR" sz="1600" b="1" dirty="0">
                <a:solidFill>
                  <a:schemeClr val="tx2"/>
                </a:solidFill>
                <a:latin typeface="Century Gothic" panose="020B0502020202020204" pitchFamily="34" charset="0"/>
              </a:rPr>
              <a:t> to dance</a:t>
            </a:r>
            <a:r>
              <a:rPr lang="fr-FR" sz="1600" dirty="0">
                <a:solidFill>
                  <a:schemeClr val="tx2"/>
                </a:solidFill>
                <a:latin typeface="Century Gothic" panose="020B0502020202020204" pitchFamily="34" charset="0"/>
              </a:rPr>
              <a:t>.</a:t>
            </a:r>
          </a:p>
        </p:txBody>
      </p:sp>
      <p:sp>
        <p:nvSpPr>
          <p:cNvPr id="14" name="TextBox 13">
            <a:extLst>
              <a:ext uri="{FF2B5EF4-FFF2-40B4-BE49-F238E27FC236}">
                <a16:creationId xmlns:a16="http://schemas.microsoft.com/office/drawing/2014/main" id="{F01C01BF-CE4B-0CF1-3A92-A69CA0D7A873}"/>
              </a:ext>
            </a:extLst>
          </p:cNvPr>
          <p:cNvSpPr txBox="1"/>
          <p:nvPr/>
        </p:nvSpPr>
        <p:spPr>
          <a:xfrm>
            <a:off x="172381" y="2840398"/>
            <a:ext cx="6447358"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The </a:t>
            </a:r>
            <a:r>
              <a:rPr lang="fr-FR" sz="1600" dirty="0" err="1">
                <a:solidFill>
                  <a:schemeClr val="tx2"/>
                </a:solidFill>
                <a:latin typeface="Century Gothic" panose="020B0502020202020204" pitchFamily="34" charset="0"/>
              </a:rPr>
              <a:t>imperfect</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tense</a:t>
            </a:r>
            <a:r>
              <a:rPr lang="fr-FR" sz="1600" dirty="0">
                <a:solidFill>
                  <a:schemeClr val="tx2"/>
                </a:solidFill>
                <a:latin typeface="Century Gothic" panose="020B0502020202020204" pitchFamily="34" charset="0"/>
              </a:rPr>
              <a:t> in French </a:t>
            </a:r>
            <a:r>
              <a:rPr lang="fr-FR" sz="1600" dirty="0" err="1">
                <a:solidFill>
                  <a:schemeClr val="tx2"/>
                </a:solidFill>
                <a:latin typeface="Century Gothic" panose="020B0502020202020204" pitchFamily="34" charset="0"/>
              </a:rPr>
              <a:t>is</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also</a:t>
            </a:r>
            <a:r>
              <a:rPr lang="fr-FR" sz="1600" dirty="0">
                <a:solidFill>
                  <a:schemeClr val="tx2"/>
                </a:solidFill>
                <a:latin typeface="Century Gothic" panose="020B0502020202020204" pitchFamily="34" charset="0"/>
              </a:rPr>
              <a:t> </a:t>
            </a:r>
            <a:r>
              <a:rPr lang="fr-FR" sz="1600" dirty="0" err="1">
                <a:solidFill>
                  <a:schemeClr val="tx2"/>
                </a:solidFill>
                <a:latin typeface="Century Gothic" panose="020B0502020202020204" pitchFamily="34" charset="0"/>
              </a:rPr>
              <a:t>used</a:t>
            </a:r>
            <a:r>
              <a:rPr lang="fr-FR" sz="1600" dirty="0">
                <a:solidFill>
                  <a:schemeClr val="tx2"/>
                </a:solidFill>
                <a:latin typeface="Century Gothic" panose="020B0502020202020204" pitchFamily="34" charset="0"/>
              </a:rPr>
              <a:t> to express the English </a:t>
            </a:r>
            <a:r>
              <a:rPr lang="fr-FR" sz="1600" b="1" dirty="0">
                <a:solidFill>
                  <a:schemeClr val="tx2"/>
                </a:solidFill>
                <a:latin typeface="Century Gothic" panose="020B0502020202020204" pitchFamily="34" charset="0"/>
              </a:rPr>
              <a:t>PAST CONTINUOUS</a:t>
            </a:r>
            <a:r>
              <a:rPr lang="fr-FR" sz="1600" dirty="0">
                <a:solidFill>
                  <a:schemeClr val="tx2"/>
                </a:solidFill>
                <a:latin typeface="Century Gothic" panose="020B0502020202020204" pitchFamily="34" charset="0"/>
              </a:rPr>
              <a:t>. </a:t>
            </a:r>
            <a:r>
              <a:rPr lang="en-US" sz="1600" dirty="0">
                <a:solidFill>
                  <a:schemeClr val="tx2"/>
                </a:solidFill>
                <a:latin typeface="Century Gothic" panose="020B0502020202020204" pitchFamily="34" charset="0"/>
              </a:rPr>
              <a:t>The English </a:t>
            </a:r>
            <a:r>
              <a:rPr lang="en-US" sz="1600" b="1" dirty="0">
                <a:solidFill>
                  <a:schemeClr val="tx2"/>
                </a:solidFill>
                <a:latin typeface="Century Gothic" panose="020B0502020202020204" pitchFamily="34" charset="0"/>
              </a:rPr>
              <a:t>PAST CONTINUOUS </a:t>
            </a:r>
            <a:r>
              <a:rPr lang="en-US" sz="1600" dirty="0">
                <a:solidFill>
                  <a:schemeClr val="tx2"/>
                </a:solidFill>
                <a:latin typeface="Century Gothic" panose="020B0502020202020204" pitchFamily="34" charset="0"/>
              </a:rPr>
              <a:t>is made from the past tense of the verb </a:t>
            </a:r>
            <a:r>
              <a:rPr lang="en-US" sz="1600" b="1" dirty="0">
                <a:solidFill>
                  <a:schemeClr val="tx2"/>
                </a:solidFill>
                <a:latin typeface="Century Gothic" panose="020B0502020202020204" pitchFamily="34" charset="0"/>
              </a:rPr>
              <a:t>TO BE </a:t>
            </a:r>
            <a:r>
              <a:rPr lang="en-US" sz="1600" dirty="0">
                <a:solidFill>
                  <a:schemeClr val="tx2"/>
                </a:solidFill>
                <a:latin typeface="Century Gothic" panose="020B0502020202020204" pitchFamily="34" charset="0"/>
              </a:rPr>
              <a:t>and the </a:t>
            </a:r>
            <a:r>
              <a:rPr lang="en-US" sz="1600" b="1" dirty="0">
                <a:solidFill>
                  <a:schemeClr val="tx2"/>
                </a:solidFill>
                <a:latin typeface="Century Gothic" panose="020B0502020202020204" pitchFamily="34" charset="0"/>
              </a:rPr>
              <a:t>-</a:t>
            </a:r>
            <a:r>
              <a:rPr lang="en-US" sz="1600" b="1" dirty="0" err="1">
                <a:solidFill>
                  <a:schemeClr val="tx2"/>
                </a:solidFill>
                <a:latin typeface="Century Gothic" panose="020B0502020202020204" pitchFamily="34" charset="0"/>
              </a:rPr>
              <a:t>ing</a:t>
            </a:r>
            <a:r>
              <a:rPr lang="en-US" sz="1600" b="1" dirty="0">
                <a:solidFill>
                  <a:schemeClr val="tx2"/>
                </a:solidFill>
                <a:latin typeface="Century Gothic" panose="020B0502020202020204" pitchFamily="34" charset="0"/>
              </a:rPr>
              <a:t> </a:t>
            </a:r>
            <a:r>
              <a:rPr lang="en-US" sz="1600" dirty="0">
                <a:solidFill>
                  <a:schemeClr val="tx2"/>
                </a:solidFill>
                <a:latin typeface="Century Gothic" panose="020B0502020202020204" pitchFamily="34" charset="0"/>
              </a:rPr>
              <a:t>form of a verb:</a:t>
            </a:r>
            <a:endParaRPr lang="fr-FR" sz="1600" dirty="0">
              <a:solidFill>
                <a:schemeClr val="tx2"/>
              </a:solidFill>
              <a:latin typeface="Century Gothic" panose="020B0502020202020204" pitchFamily="34" charset="0"/>
            </a:endParaRPr>
          </a:p>
        </p:txBody>
      </p:sp>
      <p:sp>
        <p:nvSpPr>
          <p:cNvPr id="15" name="TextBox 14">
            <a:extLst>
              <a:ext uri="{FF2B5EF4-FFF2-40B4-BE49-F238E27FC236}">
                <a16:creationId xmlns:a16="http://schemas.microsoft.com/office/drawing/2014/main" id="{25EF5D1F-B84A-4A6B-9666-2EBD1C09BB38}"/>
              </a:ext>
            </a:extLst>
          </p:cNvPr>
          <p:cNvSpPr txBox="1"/>
          <p:nvPr/>
        </p:nvSpPr>
        <p:spPr>
          <a:xfrm>
            <a:off x="172381" y="3713667"/>
            <a:ext cx="3157673" cy="338554"/>
          </a:xfrm>
          <a:prstGeom prst="rect">
            <a:avLst/>
          </a:prstGeom>
          <a:noFill/>
        </p:spPr>
        <p:txBody>
          <a:bodyPr wrap="square">
            <a:spAutoFit/>
          </a:bodyPr>
          <a:lstStyle/>
          <a:p>
            <a:pPr algn="l"/>
            <a:r>
              <a:rPr lang="fr-FR" sz="1600" b="1" dirty="0">
                <a:solidFill>
                  <a:schemeClr val="tx2"/>
                </a:solidFill>
                <a:latin typeface="Century Gothic" panose="020B0502020202020204" pitchFamily="34" charset="0"/>
              </a:rPr>
              <a:t>Je dansais.</a:t>
            </a:r>
          </a:p>
        </p:txBody>
      </p:sp>
      <p:sp>
        <p:nvSpPr>
          <p:cNvPr id="16" name="TextBox 15">
            <a:extLst>
              <a:ext uri="{FF2B5EF4-FFF2-40B4-BE49-F238E27FC236}">
                <a16:creationId xmlns:a16="http://schemas.microsoft.com/office/drawing/2014/main" id="{9E8F99A9-48B9-D1EF-2CED-C43929CE559D}"/>
              </a:ext>
            </a:extLst>
          </p:cNvPr>
          <p:cNvSpPr txBox="1"/>
          <p:nvPr/>
        </p:nvSpPr>
        <p:spPr>
          <a:xfrm>
            <a:off x="3593574" y="3713667"/>
            <a:ext cx="3157673" cy="338554"/>
          </a:xfrm>
          <a:prstGeom prst="rect">
            <a:avLst/>
          </a:prstGeom>
          <a:noFill/>
        </p:spPr>
        <p:txBody>
          <a:bodyPr wrap="square">
            <a:spAutoFit/>
          </a:bodyPr>
          <a:lstStyle/>
          <a:p>
            <a:pPr algn="l"/>
            <a:r>
              <a:rPr lang="fr-FR" sz="1600" dirty="0">
                <a:solidFill>
                  <a:schemeClr val="tx2"/>
                </a:solidFill>
                <a:latin typeface="Century Gothic" panose="020B0502020202020204" pitchFamily="34" charset="0"/>
              </a:rPr>
              <a:t>I </a:t>
            </a:r>
            <a:r>
              <a:rPr lang="fr-FR" sz="1600" dirty="0" err="1">
                <a:solidFill>
                  <a:schemeClr val="tx2"/>
                </a:solidFill>
                <a:latin typeface="Century Gothic" panose="020B0502020202020204" pitchFamily="34" charset="0"/>
              </a:rPr>
              <a:t>was</a:t>
            </a:r>
            <a:r>
              <a:rPr lang="fr-FR" sz="1600" dirty="0">
                <a:solidFill>
                  <a:schemeClr val="tx2"/>
                </a:solidFill>
                <a:latin typeface="Century Gothic" panose="020B0502020202020204" pitchFamily="34" charset="0"/>
              </a:rPr>
              <a:t> dancing.</a:t>
            </a:r>
          </a:p>
        </p:txBody>
      </p:sp>
      <p:pic>
        <p:nvPicPr>
          <p:cNvPr id="17" name="Picture 16" descr="A picture containing toy&#10;&#10;Description automatically generated">
            <a:extLst>
              <a:ext uri="{FF2B5EF4-FFF2-40B4-BE49-F238E27FC236}">
                <a16:creationId xmlns:a16="http://schemas.microsoft.com/office/drawing/2014/main" id="{30B06C61-EF42-9715-B63A-6E82D785A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9385" y="3743993"/>
            <a:ext cx="463766" cy="794672"/>
          </a:xfrm>
          <a:prstGeom prst="rect">
            <a:avLst/>
          </a:prstGeom>
        </p:spPr>
      </p:pic>
      <p:sp>
        <p:nvSpPr>
          <p:cNvPr id="19" name="Rectangle 18">
            <a:extLst>
              <a:ext uri="{FF2B5EF4-FFF2-40B4-BE49-F238E27FC236}">
                <a16:creationId xmlns:a16="http://schemas.microsoft.com/office/drawing/2014/main" id="{B82837B4-D376-8DC2-5ED7-AADC03E144B5}"/>
              </a:ext>
            </a:extLst>
          </p:cNvPr>
          <p:cNvSpPr/>
          <p:nvPr/>
        </p:nvSpPr>
        <p:spPr>
          <a:xfrm>
            <a:off x="172381" y="4526493"/>
            <a:ext cx="4543757" cy="369332"/>
          </a:xfrm>
          <a:prstGeom prst="rect">
            <a:avLst/>
          </a:prstGeom>
        </p:spPr>
        <p:txBody>
          <a:bodyPr wrap="square">
            <a:spAutoFit/>
          </a:bodyPr>
          <a:lstStyle/>
          <a:p>
            <a:pPr defTabSz="914400"/>
            <a:r>
              <a:rPr lang="en-US" b="1" kern="0" dirty="0">
                <a:latin typeface="Century Gothic" panose="020B0502020202020204" pitchFamily="34" charset="0"/>
                <a:cs typeface="Calibri" panose="020F0502020204030204" pitchFamily="34" charset="0"/>
              </a:rPr>
              <a:t>Simultaneous events</a:t>
            </a:r>
          </a:p>
        </p:txBody>
      </p:sp>
      <p:sp>
        <p:nvSpPr>
          <p:cNvPr id="21" name="TextBox 20">
            <a:extLst>
              <a:ext uri="{FF2B5EF4-FFF2-40B4-BE49-F238E27FC236}">
                <a16:creationId xmlns:a16="http://schemas.microsoft.com/office/drawing/2014/main" id="{325D80C9-73BA-DCB9-9B48-993F3EC564D5}"/>
              </a:ext>
            </a:extLst>
          </p:cNvPr>
          <p:cNvSpPr txBox="1"/>
          <p:nvPr/>
        </p:nvSpPr>
        <p:spPr>
          <a:xfrm>
            <a:off x="172381" y="4895825"/>
            <a:ext cx="63404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Century Gothic" panose="020B0502020202020204" pitchFamily="34" charset="0"/>
              </a:rPr>
              <a:t>To talk about an event which occurs when something else is already happening, we use the </a:t>
            </a:r>
            <a:r>
              <a:rPr lang="en-US" sz="1600" b="1" dirty="0">
                <a:solidFill>
                  <a:schemeClr val="tx2"/>
                </a:solidFill>
                <a:latin typeface="Century Gothic" panose="020B0502020202020204" pitchFamily="34" charset="0"/>
              </a:rPr>
              <a:t>perfect</a:t>
            </a:r>
            <a:r>
              <a:rPr lang="en-US" sz="1600" dirty="0">
                <a:solidFill>
                  <a:schemeClr val="tx2"/>
                </a:solidFill>
                <a:latin typeface="Century Gothic" panose="020B0502020202020204" pitchFamily="34" charset="0"/>
              </a:rPr>
              <a:t> and</a:t>
            </a:r>
            <a:r>
              <a:rPr lang="en-US" sz="1600" b="1" dirty="0">
                <a:solidFill>
                  <a:schemeClr val="tx2"/>
                </a:solidFill>
                <a:latin typeface="Century Gothic" panose="020B0502020202020204" pitchFamily="34" charset="0"/>
              </a:rPr>
              <a:t> imperfect </a:t>
            </a:r>
            <a:r>
              <a:rPr lang="en-US" sz="1600" dirty="0">
                <a:solidFill>
                  <a:schemeClr val="tx2"/>
                </a:solidFill>
                <a:latin typeface="Century Gothic" panose="020B0502020202020204" pitchFamily="34" charset="0"/>
              </a:rPr>
              <a:t>tenses together:</a:t>
            </a:r>
          </a:p>
        </p:txBody>
      </p:sp>
      <p:sp>
        <p:nvSpPr>
          <p:cNvPr id="23" name="TextBox 22">
            <a:extLst>
              <a:ext uri="{FF2B5EF4-FFF2-40B4-BE49-F238E27FC236}">
                <a16:creationId xmlns:a16="http://schemas.microsoft.com/office/drawing/2014/main" id="{772E6B49-A76D-AAFC-CFB3-DDA08CFEFB4B}"/>
              </a:ext>
            </a:extLst>
          </p:cNvPr>
          <p:cNvSpPr txBox="1"/>
          <p:nvPr/>
        </p:nvSpPr>
        <p:spPr>
          <a:xfrm>
            <a:off x="161162" y="5726822"/>
            <a:ext cx="6508198" cy="584775"/>
          </a:xfrm>
          <a:prstGeom prst="rect">
            <a:avLst/>
          </a:prstGeom>
          <a:noFill/>
        </p:spPr>
        <p:txBody>
          <a:bodyPr wrap="square">
            <a:spAutoFit/>
          </a:bodyPr>
          <a:lstStyle/>
          <a:p>
            <a:pPr defTabSz="914400">
              <a:defRPr/>
            </a:pPr>
            <a:r>
              <a:rPr lang="en-US" sz="1600" dirty="0">
                <a:solidFill>
                  <a:schemeClr val="tx2"/>
                </a:solidFill>
                <a:latin typeface="Century Gothic" panose="020B0502020202020204" pitchFamily="34" charset="0"/>
              </a:rPr>
              <a:t>This involves using the conjunctions </a:t>
            </a:r>
            <a:r>
              <a:rPr lang="fr-FR" sz="1600" b="1" dirty="0">
                <a:solidFill>
                  <a:schemeClr val="tx2"/>
                </a:solidFill>
                <a:latin typeface="Century Gothic" panose="020B0502020202020204" pitchFamily="34" charset="0"/>
              </a:rPr>
              <a:t>quand</a:t>
            </a:r>
            <a:r>
              <a:rPr lang="en-US" sz="1600" dirty="0">
                <a:solidFill>
                  <a:schemeClr val="tx2"/>
                </a:solidFill>
                <a:latin typeface="Century Gothic" panose="020B0502020202020204" pitchFamily="34" charset="0"/>
              </a:rPr>
              <a:t> [when] or </a:t>
            </a:r>
            <a:r>
              <a:rPr lang="fr-FR" sz="1600" b="1" dirty="0">
                <a:solidFill>
                  <a:schemeClr val="tx2"/>
                </a:solidFill>
                <a:latin typeface="Century Gothic" panose="020B0502020202020204" pitchFamily="34" charset="0"/>
              </a:rPr>
              <a:t>pendant</a:t>
            </a:r>
            <a:r>
              <a:rPr lang="en-US" sz="1600" b="1" dirty="0">
                <a:solidFill>
                  <a:schemeClr val="tx2"/>
                </a:solidFill>
                <a:latin typeface="Century Gothic" panose="020B0502020202020204" pitchFamily="34" charset="0"/>
              </a:rPr>
              <a:t> </a:t>
            </a:r>
            <a:r>
              <a:rPr lang="fr-FR" sz="1600" b="1" dirty="0">
                <a:solidFill>
                  <a:schemeClr val="tx2"/>
                </a:solidFill>
                <a:latin typeface="Century Gothic" panose="020B0502020202020204" pitchFamily="34" charset="0"/>
              </a:rPr>
              <a:t>que</a:t>
            </a:r>
            <a:r>
              <a:rPr lang="en-US" sz="1600" dirty="0">
                <a:solidFill>
                  <a:schemeClr val="tx2"/>
                </a:solidFill>
                <a:latin typeface="Century Gothic" panose="020B0502020202020204" pitchFamily="34" charset="0"/>
              </a:rPr>
              <a:t> [while]:</a:t>
            </a:r>
          </a:p>
        </p:txBody>
      </p:sp>
      <p:sp>
        <p:nvSpPr>
          <p:cNvPr id="25" name="TextBox 24">
            <a:extLst>
              <a:ext uri="{FF2B5EF4-FFF2-40B4-BE49-F238E27FC236}">
                <a16:creationId xmlns:a16="http://schemas.microsoft.com/office/drawing/2014/main" id="{BA24B1A0-3661-D791-4BBD-95326DF73B64}"/>
              </a:ext>
            </a:extLst>
          </p:cNvPr>
          <p:cNvSpPr txBox="1"/>
          <p:nvPr/>
        </p:nvSpPr>
        <p:spPr>
          <a:xfrm>
            <a:off x="128100" y="6311597"/>
            <a:ext cx="3638682" cy="338554"/>
          </a:xfrm>
          <a:prstGeom prst="rect">
            <a:avLst/>
          </a:prstGeom>
          <a:noFill/>
        </p:spPr>
        <p:txBody>
          <a:bodyPr wrap="square" rtlCol="0">
            <a:spAutoFit/>
          </a:bodyPr>
          <a:lstStyle/>
          <a:p>
            <a:pPr lvl="0">
              <a:defRPr/>
            </a:pPr>
            <a:r>
              <a:rPr lang="en-GB" sz="1600" dirty="0">
                <a:solidFill>
                  <a:schemeClr val="tx2"/>
                </a:solidFill>
                <a:latin typeface="Century Gothic" panose="020B0502020202020204" pitchFamily="34" charset="0"/>
              </a:rPr>
              <a:t>While I was doing my homework…</a:t>
            </a:r>
          </a:p>
        </p:txBody>
      </p:sp>
      <p:sp>
        <p:nvSpPr>
          <p:cNvPr id="24" name="TextBox 23">
            <a:extLst>
              <a:ext uri="{FF2B5EF4-FFF2-40B4-BE49-F238E27FC236}">
                <a16:creationId xmlns:a16="http://schemas.microsoft.com/office/drawing/2014/main" id="{FF053010-3758-EA8D-A0E4-72ABAAAD133B}"/>
              </a:ext>
            </a:extLst>
          </p:cNvPr>
          <p:cNvSpPr txBox="1"/>
          <p:nvPr/>
        </p:nvSpPr>
        <p:spPr>
          <a:xfrm>
            <a:off x="3799844" y="6311597"/>
            <a:ext cx="2869516" cy="584775"/>
          </a:xfrm>
          <a:prstGeom prst="rect">
            <a:avLst/>
          </a:prstGeom>
          <a:noFill/>
        </p:spPr>
        <p:txBody>
          <a:bodyPr wrap="square" rtlCol="0">
            <a:spAutoFit/>
          </a:bodyPr>
          <a:lstStyle/>
          <a:p>
            <a:pPr lvl="0">
              <a:defRPr/>
            </a:pPr>
            <a:r>
              <a:rPr lang="fr-FR" sz="1600" b="1" dirty="0">
                <a:solidFill>
                  <a:schemeClr val="tx2"/>
                </a:solidFill>
                <a:latin typeface="Century Gothic" panose="020B0502020202020204" pitchFamily="34" charset="0"/>
              </a:rPr>
              <a:t>Pendant que je faisais mes devoirs…</a:t>
            </a:r>
          </a:p>
        </p:txBody>
      </p:sp>
      <p:pic>
        <p:nvPicPr>
          <p:cNvPr id="28" name="Picture 27" descr="A picture containing toy, doll, vector graphics&#10;&#10;Description automatically generated">
            <a:extLst>
              <a:ext uri="{FF2B5EF4-FFF2-40B4-BE49-F238E27FC236}">
                <a16:creationId xmlns:a16="http://schemas.microsoft.com/office/drawing/2014/main" id="{8A8D4CC2-4BB9-269F-248B-93CE4ADFDC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5010" y="6553623"/>
            <a:ext cx="904862" cy="754052"/>
          </a:xfrm>
          <a:prstGeom prst="rect">
            <a:avLst/>
          </a:prstGeom>
        </p:spPr>
      </p:pic>
      <p:sp>
        <p:nvSpPr>
          <p:cNvPr id="26" name="TextBox 25">
            <a:extLst>
              <a:ext uri="{FF2B5EF4-FFF2-40B4-BE49-F238E27FC236}">
                <a16:creationId xmlns:a16="http://schemas.microsoft.com/office/drawing/2014/main" id="{ACBECC4A-1DA4-DD41-EE30-55305857F8C8}"/>
              </a:ext>
            </a:extLst>
          </p:cNvPr>
          <p:cNvSpPr txBox="1"/>
          <p:nvPr/>
        </p:nvSpPr>
        <p:spPr>
          <a:xfrm>
            <a:off x="172381" y="7219538"/>
            <a:ext cx="3219537" cy="338554"/>
          </a:xfrm>
          <a:prstGeom prst="rect">
            <a:avLst/>
          </a:prstGeom>
          <a:noFill/>
        </p:spPr>
        <p:txBody>
          <a:bodyPr wrap="square" rtlCol="0">
            <a:spAutoFit/>
          </a:bodyPr>
          <a:lstStyle/>
          <a:p>
            <a:pPr lvl="0">
              <a:defRPr/>
            </a:pPr>
            <a:r>
              <a:rPr lang="en-GB" sz="1600" dirty="0">
                <a:solidFill>
                  <a:schemeClr val="tx2"/>
                </a:solidFill>
                <a:latin typeface="Century Gothic" panose="020B0502020202020204" pitchFamily="34" charset="0"/>
              </a:rPr>
              <a:t>…my mother called her friend.</a:t>
            </a:r>
          </a:p>
        </p:txBody>
      </p:sp>
      <p:sp>
        <p:nvSpPr>
          <p:cNvPr id="27" name="TextBox 26">
            <a:extLst>
              <a:ext uri="{FF2B5EF4-FFF2-40B4-BE49-F238E27FC236}">
                <a16:creationId xmlns:a16="http://schemas.microsoft.com/office/drawing/2014/main" id="{8E757E14-7951-7370-583B-B68BCCF44FD6}"/>
              </a:ext>
            </a:extLst>
          </p:cNvPr>
          <p:cNvSpPr txBox="1"/>
          <p:nvPr/>
        </p:nvSpPr>
        <p:spPr>
          <a:xfrm>
            <a:off x="3766782" y="6973317"/>
            <a:ext cx="2914695" cy="584775"/>
          </a:xfrm>
          <a:prstGeom prst="rect">
            <a:avLst/>
          </a:prstGeom>
          <a:noFill/>
        </p:spPr>
        <p:txBody>
          <a:bodyPr wrap="square" rtlCol="0">
            <a:spAutoFit/>
          </a:bodyPr>
          <a:lstStyle/>
          <a:p>
            <a:pPr lvl="0">
              <a:defRPr/>
            </a:pPr>
            <a:r>
              <a:rPr lang="fr-FR" sz="1600" b="1" dirty="0">
                <a:solidFill>
                  <a:schemeClr val="tx2"/>
                </a:solidFill>
                <a:latin typeface="Century Gothic" panose="020B0502020202020204" pitchFamily="34" charset="0"/>
              </a:rPr>
              <a:t>…ma mère a appelé son amie.</a:t>
            </a:r>
          </a:p>
        </p:txBody>
      </p:sp>
      <p:pic>
        <p:nvPicPr>
          <p:cNvPr id="29" name="Picture 28" descr="Icon&#10;&#10;Description automatically generated">
            <a:extLst>
              <a:ext uri="{FF2B5EF4-FFF2-40B4-BE49-F238E27FC236}">
                <a16:creationId xmlns:a16="http://schemas.microsoft.com/office/drawing/2014/main" id="{0E7E1BD0-B138-E595-4236-E507632FBB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5427" y="7376862"/>
            <a:ext cx="1033965" cy="1048712"/>
          </a:xfrm>
          <a:prstGeom prst="rect">
            <a:avLst/>
          </a:prstGeom>
        </p:spPr>
      </p:pic>
      <p:sp>
        <p:nvSpPr>
          <p:cNvPr id="2" name="Slide Number Placeholder 1">
            <a:extLst>
              <a:ext uri="{FF2B5EF4-FFF2-40B4-BE49-F238E27FC236}">
                <a16:creationId xmlns:a16="http://schemas.microsoft.com/office/drawing/2014/main" id="{3B15AC8A-E77A-6B45-EC46-8A362A43F83D}"/>
              </a:ext>
            </a:extLst>
          </p:cNvPr>
          <p:cNvSpPr>
            <a:spLocks noGrp="1"/>
          </p:cNvSpPr>
          <p:nvPr>
            <p:ph type="sldNum" sz="quarter" idx="12"/>
          </p:nvPr>
        </p:nvSpPr>
        <p:spPr/>
        <p:txBody>
          <a:bodyPr/>
          <a:lstStyle/>
          <a:p>
            <a:fld id="{7BBAA6A7-2E61-4DA3-991F-C82CA38719C7}" type="slidenum">
              <a:rPr lang="en-GB" altLang="en-US" smtClean="0">
                <a:solidFill>
                  <a:srgbClr val="000000"/>
                </a:solidFill>
              </a:rPr>
              <a:pPr/>
              <a:t>87</a:t>
            </a:fld>
            <a:endParaRPr lang="en-GB" altLang="en-US" dirty="0">
              <a:solidFill>
                <a:srgbClr val="000000"/>
              </a:solidFill>
            </a:endParaRPr>
          </a:p>
        </p:txBody>
      </p:sp>
    </p:spTree>
    <p:extLst>
      <p:ext uri="{BB962C8B-B14F-4D97-AF65-F5344CB8AC3E}">
        <p14:creationId xmlns:p14="http://schemas.microsoft.com/office/powerpoint/2010/main" val="327180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6" grpId="0"/>
      <p:bldP spid="2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148EFD-3BE6-2ED8-288A-A38DAE58E010}"/>
              </a:ext>
            </a:extLst>
          </p:cNvPr>
          <p:cNvSpPr txBox="1"/>
          <p:nvPr/>
        </p:nvSpPr>
        <p:spPr>
          <a:xfrm>
            <a:off x="128100" y="182562"/>
            <a:ext cx="3147363" cy="338554"/>
          </a:xfrm>
          <a:prstGeom prst="rect">
            <a:avLst/>
          </a:prstGeom>
          <a:noFill/>
        </p:spPr>
        <p:txBody>
          <a:bodyPr wrap="square" rtlCol="0">
            <a:spAutoFit/>
          </a:bodyPr>
          <a:lstStyle>
            <a:defPPr>
              <a:defRPr lang="en-US"/>
            </a:defPPr>
            <a:lvl1pPr lvl="0">
              <a:defRPr sz="1600">
                <a:solidFill>
                  <a:schemeClr val="tx2"/>
                </a:solidFill>
                <a:latin typeface="Century Gothic" panose="020B0502020202020204" pitchFamily="34" charset="0"/>
              </a:defRPr>
            </a:lvl1pPr>
          </a:lstStyle>
          <a:p>
            <a:r>
              <a:rPr lang="en-GB" dirty="0"/>
              <a:t>I was dancing on the stage…</a:t>
            </a:r>
          </a:p>
        </p:txBody>
      </p:sp>
      <p:sp>
        <p:nvSpPr>
          <p:cNvPr id="3" name="TextBox 2">
            <a:extLst>
              <a:ext uri="{FF2B5EF4-FFF2-40B4-BE49-F238E27FC236}">
                <a16:creationId xmlns:a16="http://schemas.microsoft.com/office/drawing/2014/main" id="{6505AF63-00F9-AC65-9832-D16A87839017}"/>
              </a:ext>
            </a:extLst>
          </p:cNvPr>
          <p:cNvSpPr txBox="1"/>
          <p:nvPr/>
        </p:nvSpPr>
        <p:spPr>
          <a:xfrm>
            <a:off x="3704158" y="182562"/>
            <a:ext cx="2642052" cy="338554"/>
          </a:xfrm>
          <a:prstGeom prst="rect">
            <a:avLst/>
          </a:prstGeom>
          <a:noFill/>
        </p:spPr>
        <p:txBody>
          <a:bodyPr wrap="square" rtlCol="0">
            <a:spAutoFit/>
          </a:bodyPr>
          <a:lstStyle/>
          <a:p>
            <a:pPr lvl="0">
              <a:defRPr/>
            </a:pPr>
            <a:r>
              <a:rPr lang="fr-FR" sz="1600" b="1" dirty="0">
                <a:solidFill>
                  <a:schemeClr val="tx2"/>
                </a:solidFill>
                <a:latin typeface="Century Gothic" panose="020B0502020202020204" pitchFamily="34" charset="0"/>
              </a:rPr>
              <a:t>Je dansais sur scène…</a:t>
            </a:r>
          </a:p>
        </p:txBody>
      </p:sp>
      <p:pic>
        <p:nvPicPr>
          <p:cNvPr id="7" name="Picture 6" descr="A picture containing text, vector graphics&#10;&#10;Description automatically generated">
            <a:extLst>
              <a:ext uri="{FF2B5EF4-FFF2-40B4-BE49-F238E27FC236}">
                <a16:creationId xmlns:a16="http://schemas.microsoft.com/office/drawing/2014/main" id="{348818E0-E19A-38A2-C883-B4A5BD6EEC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1517" y="295104"/>
            <a:ext cx="421022" cy="816528"/>
          </a:xfrm>
          <a:prstGeom prst="rect">
            <a:avLst/>
          </a:prstGeom>
        </p:spPr>
      </p:pic>
      <p:sp>
        <p:nvSpPr>
          <p:cNvPr id="5" name="TextBox 4">
            <a:extLst>
              <a:ext uri="{FF2B5EF4-FFF2-40B4-BE49-F238E27FC236}">
                <a16:creationId xmlns:a16="http://schemas.microsoft.com/office/drawing/2014/main" id="{FB5D5029-EB2B-5E9B-F4AD-E97056A826B1}"/>
              </a:ext>
            </a:extLst>
          </p:cNvPr>
          <p:cNvSpPr txBox="1"/>
          <p:nvPr/>
        </p:nvSpPr>
        <p:spPr>
          <a:xfrm>
            <a:off x="0" y="999090"/>
            <a:ext cx="2792521" cy="338554"/>
          </a:xfrm>
          <a:prstGeom prst="rect">
            <a:avLst/>
          </a:prstGeom>
          <a:noFill/>
        </p:spPr>
        <p:txBody>
          <a:bodyPr wrap="square" rtlCol="0">
            <a:spAutoFit/>
          </a:bodyPr>
          <a:lstStyle>
            <a:defPPr>
              <a:defRPr lang="en-US"/>
            </a:defPPr>
            <a:lvl1pPr>
              <a:defRPr sz="1600">
                <a:solidFill>
                  <a:schemeClr val="tx2"/>
                </a:solidFill>
                <a:latin typeface="Century Gothic" panose="020B0502020202020204" pitchFamily="34" charset="0"/>
              </a:defRPr>
            </a:lvl1pPr>
          </a:lstStyle>
          <a:p>
            <a:r>
              <a:rPr lang="en-GB" dirty="0"/>
              <a:t>…when my friend arrived.</a:t>
            </a:r>
          </a:p>
        </p:txBody>
      </p:sp>
      <p:sp>
        <p:nvSpPr>
          <p:cNvPr id="6" name="TextBox 5">
            <a:extLst>
              <a:ext uri="{FF2B5EF4-FFF2-40B4-BE49-F238E27FC236}">
                <a16:creationId xmlns:a16="http://schemas.microsoft.com/office/drawing/2014/main" id="{86F42D9B-0E1A-8719-CC13-4E1A23F7A169}"/>
              </a:ext>
            </a:extLst>
          </p:cNvPr>
          <p:cNvSpPr txBox="1"/>
          <p:nvPr/>
        </p:nvSpPr>
        <p:spPr>
          <a:xfrm>
            <a:off x="3588151" y="999090"/>
            <a:ext cx="3269849" cy="338554"/>
          </a:xfrm>
          <a:prstGeom prst="rect">
            <a:avLst/>
          </a:prstGeom>
          <a:noFill/>
        </p:spPr>
        <p:txBody>
          <a:bodyPr wrap="square" rtlCol="0">
            <a:spAutoFit/>
          </a:bodyPr>
          <a:lstStyle/>
          <a:p>
            <a:pPr lvl="0">
              <a:defRPr/>
            </a:pPr>
            <a:r>
              <a:rPr lang="fr-FR" sz="1600" b="1" dirty="0">
                <a:solidFill>
                  <a:schemeClr val="tx2"/>
                </a:solidFill>
                <a:latin typeface="Century Gothic" panose="020B0502020202020204" pitchFamily="34" charset="0"/>
              </a:rPr>
              <a:t>…quand mon amie est arrivée.</a:t>
            </a:r>
          </a:p>
        </p:txBody>
      </p:sp>
      <p:pic>
        <p:nvPicPr>
          <p:cNvPr id="8" name="Picture 7" descr="A cartoon of a child holding a suitcase&#10;&#10;Description automatically generated with low confidence">
            <a:extLst>
              <a:ext uri="{FF2B5EF4-FFF2-40B4-BE49-F238E27FC236}">
                <a16:creationId xmlns:a16="http://schemas.microsoft.com/office/drawing/2014/main" id="{8B9045E0-4ACD-EC39-DAF6-E1FEFBD8B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400" y="238265"/>
            <a:ext cx="545416" cy="816528"/>
          </a:xfrm>
          <a:prstGeom prst="rect">
            <a:avLst/>
          </a:prstGeom>
        </p:spPr>
      </p:pic>
      <p:sp>
        <p:nvSpPr>
          <p:cNvPr id="9" name="Title 8">
            <a:extLst>
              <a:ext uri="{FF2B5EF4-FFF2-40B4-BE49-F238E27FC236}">
                <a16:creationId xmlns:a16="http://schemas.microsoft.com/office/drawing/2014/main" id="{E9048537-4BFB-189D-4E74-0EA074620FBF}"/>
              </a:ext>
            </a:extLst>
          </p:cNvPr>
          <p:cNvSpPr>
            <a:spLocks noGrp="1"/>
          </p:cNvSpPr>
          <p:nvPr>
            <p:ph type="title" idx="4294967295"/>
          </p:nvPr>
        </p:nvSpPr>
        <p:spPr>
          <a:xfrm>
            <a:off x="0" y="1446286"/>
            <a:ext cx="4543757"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1"/>
                </a:solidFill>
                <a:effectLst/>
                <a:uLnTx/>
                <a:uFillTx/>
                <a:latin typeface="Century Gothic" panose="020B0502020202020204" pitchFamily="34" charset="0"/>
                <a:ea typeface="+mn-ea"/>
                <a:cs typeface="Calibri" panose="020F0502020204030204" pitchFamily="34" charset="0"/>
              </a:rPr>
              <a:t>Simultaneous events</a:t>
            </a:r>
          </a:p>
        </p:txBody>
      </p:sp>
      <p:sp>
        <p:nvSpPr>
          <p:cNvPr id="12" name="TextBox 11">
            <a:extLst>
              <a:ext uri="{FF2B5EF4-FFF2-40B4-BE49-F238E27FC236}">
                <a16:creationId xmlns:a16="http://schemas.microsoft.com/office/drawing/2014/main" id="{8C7C5F05-71E1-8C52-5B3D-53AD6FB0AC6B}"/>
              </a:ext>
            </a:extLst>
          </p:cNvPr>
          <p:cNvSpPr txBox="1"/>
          <p:nvPr/>
        </p:nvSpPr>
        <p:spPr>
          <a:xfrm>
            <a:off x="0" y="1865671"/>
            <a:ext cx="6687816" cy="584775"/>
          </a:xfrm>
          <a:prstGeom prst="rect">
            <a:avLst/>
          </a:prstGeom>
          <a:noFill/>
        </p:spPr>
        <p:txBody>
          <a:bodyPr wrap="square" rtlCol="0">
            <a:spAutoFit/>
          </a:bodyPr>
          <a:lstStyle>
            <a:defPPr>
              <a:defRPr lang="en-US"/>
            </a:defPPr>
            <a:lvl1pPr>
              <a:defRPr sz="1600">
                <a:solidFill>
                  <a:schemeClr val="tx2"/>
                </a:solidFill>
                <a:latin typeface="Century Gothic" panose="020B0502020202020204" pitchFamily="34" charset="0"/>
              </a:defRPr>
            </a:lvl1pPr>
          </a:lstStyle>
          <a:p>
            <a:r>
              <a:rPr lang="en-US" dirty="0"/>
              <a:t>We can ask about two things happening at the same time using </a:t>
            </a:r>
            <a:r>
              <a:rPr lang="en-US" b="1" dirty="0" err="1"/>
              <a:t>est-ce</a:t>
            </a:r>
            <a:r>
              <a:rPr lang="en-US" b="1" dirty="0"/>
              <a:t> que</a:t>
            </a:r>
            <a:r>
              <a:rPr lang="en-US" dirty="0"/>
              <a:t>:</a:t>
            </a:r>
          </a:p>
        </p:txBody>
      </p:sp>
      <p:sp>
        <p:nvSpPr>
          <p:cNvPr id="11" name="TextBox 10">
            <a:extLst>
              <a:ext uri="{FF2B5EF4-FFF2-40B4-BE49-F238E27FC236}">
                <a16:creationId xmlns:a16="http://schemas.microsoft.com/office/drawing/2014/main" id="{30E6937A-A545-C0A9-7B18-FED8BC0468A3}"/>
              </a:ext>
            </a:extLst>
          </p:cNvPr>
          <p:cNvSpPr txBox="1"/>
          <p:nvPr/>
        </p:nvSpPr>
        <p:spPr>
          <a:xfrm>
            <a:off x="0" y="2500499"/>
            <a:ext cx="27925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Qu’est-ce qu’</a:t>
            </a:r>
            <a:r>
              <a:rPr lang="fr-FR" sz="1600" b="1" dirty="0">
                <a:solidFill>
                  <a:schemeClr val="tx2"/>
                </a:solidFill>
                <a:latin typeface="Century Gothic" panose="020B0502020202020204" pitchFamily="34" charset="0"/>
              </a:rPr>
              <a:t>elle</a:t>
            </a:r>
            <a:r>
              <a:rPr lang="fr-FR" sz="1600" dirty="0">
                <a:solidFill>
                  <a:schemeClr val="tx2"/>
                </a:solidFill>
                <a:latin typeface="Century Gothic" panose="020B0502020202020204" pitchFamily="34" charset="0"/>
              </a:rPr>
              <a:t> </a:t>
            </a:r>
            <a:r>
              <a:rPr lang="fr-FR" sz="1600" b="1" dirty="0">
                <a:solidFill>
                  <a:schemeClr val="tx2"/>
                </a:solidFill>
                <a:latin typeface="Century Gothic" panose="020B0502020202020204" pitchFamily="34" charset="0"/>
              </a:rPr>
              <a:t>faisait</a:t>
            </a:r>
            <a:r>
              <a:rPr lang="fr-FR" sz="1600" dirty="0">
                <a:solidFill>
                  <a:schemeClr val="tx2"/>
                </a:solidFill>
                <a:latin typeface="Century Gothic" panose="020B0502020202020204" pitchFamily="34" charset="0"/>
              </a:rPr>
              <a:t>…</a:t>
            </a:r>
          </a:p>
        </p:txBody>
      </p:sp>
      <p:sp>
        <p:nvSpPr>
          <p:cNvPr id="10" name="TextBox 9">
            <a:extLst>
              <a:ext uri="{FF2B5EF4-FFF2-40B4-BE49-F238E27FC236}">
                <a16:creationId xmlns:a16="http://schemas.microsoft.com/office/drawing/2014/main" id="{498F181B-193F-A9F4-B136-0DD12BC2F73D}"/>
              </a:ext>
            </a:extLst>
          </p:cNvPr>
          <p:cNvSpPr txBox="1"/>
          <p:nvPr/>
        </p:nvSpPr>
        <p:spPr>
          <a:xfrm>
            <a:off x="3704159" y="2502690"/>
            <a:ext cx="2438242" cy="338554"/>
          </a:xfrm>
          <a:prstGeom prst="rect">
            <a:avLst/>
          </a:prstGeom>
          <a:noFill/>
        </p:spPr>
        <p:txBody>
          <a:bodyPr wrap="square" rtlCol="0">
            <a:spAutoFit/>
          </a:bodyPr>
          <a:lstStyle/>
          <a:p>
            <a:pPr defTabSz="914400">
              <a:defRPr/>
            </a:pPr>
            <a:r>
              <a:rPr lang="en-GB" sz="1600" dirty="0">
                <a:solidFill>
                  <a:schemeClr val="tx2"/>
                </a:solidFill>
                <a:latin typeface="Century Gothic" panose="020B0502020202020204" pitchFamily="34" charset="0"/>
              </a:rPr>
              <a:t>What </a:t>
            </a:r>
            <a:r>
              <a:rPr lang="en-GB" sz="1600" b="1" dirty="0">
                <a:solidFill>
                  <a:schemeClr val="tx2"/>
                </a:solidFill>
                <a:latin typeface="Century Gothic" panose="020B0502020202020204" pitchFamily="34" charset="0"/>
              </a:rPr>
              <a:t>was she doing</a:t>
            </a:r>
            <a:r>
              <a:rPr lang="en-GB" sz="1600" dirty="0">
                <a:solidFill>
                  <a:schemeClr val="tx2"/>
                </a:solidFill>
                <a:latin typeface="Century Gothic" panose="020B0502020202020204" pitchFamily="34" charset="0"/>
              </a:rPr>
              <a:t>…</a:t>
            </a:r>
          </a:p>
        </p:txBody>
      </p:sp>
      <p:sp>
        <p:nvSpPr>
          <p:cNvPr id="13" name="TextBox 12">
            <a:extLst>
              <a:ext uri="{FF2B5EF4-FFF2-40B4-BE49-F238E27FC236}">
                <a16:creationId xmlns:a16="http://schemas.microsoft.com/office/drawing/2014/main" id="{3D27ABBE-5536-8723-4D2F-D3D6CC1B8A8B}"/>
              </a:ext>
            </a:extLst>
          </p:cNvPr>
          <p:cNvSpPr txBox="1"/>
          <p:nvPr/>
        </p:nvSpPr>
        <p:spPr>
          <a:xfrm>
            <a:off x="0" y="2951281"/>
            <a:ext cx="3161517" cy="338554"/>
          </a:xfrm>
          <a:prstGeom prst="rect">
            <a:avLst/>
          </a:prstGeom>
          <a:noFill/>
        </p:spPr>
        <p:txBody>
          <a:bodyPr wrap="square" rtlCol="0">
            <a:spAutoFit/>
          </a:bodyPr>
          <a:lstStyle/>
          <a:p>
            <a:pPr marR="0" lvl="0" indent="0" defTabSz="914400" fontAlgn="auto">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…quand</a:t>
            </a:r>
            <a:r>
              <a:rPr lang="fr-FR" sz="1600" b="1" dirty="0">
                <a:solidFill>
                  <a:schemeClr val="tx2"/>
                </a:solidFill>
                <a:latin typeface="Century Gothic" panose="020B0502020202020204" pitchFamily="34" charset="0"/>
              </a:rPr>
              <a:t> il a acheté </a:t>
            </a:r>
            <a:r>
              <a:rPr lang="fr-FR" sz="1600" dirty="0">
                <a:solidFill>
                  <a:schemeClr val="tx2"/>
                </a:solidFill>
                <a:latin typeface="Century Gothic" panose="020B0502020202020204" pitchFamily="34" charset="0"/>
              </a:rPr>
              <a:t>le livre?</a:t>
            </a:r>
          </a:p>
        </p:txBody>
      </p:sp>
      <p:sp>
        <p:nvSpPr>
          <p:cNvPr id="14" name="TextBox 13">
            <a:extLst>
              <a:ext uri="{FF2B5EF4-FFF2-40B4-BE49-F238E27FC236}">
                <a16:creationId xmlns:a16="http://schemas.microsoft.com/office/drawing/2014/main" id="{C936436D-7EBB-B5B7-F201-CA248062D27E}"/>
              </a:ext>
            </a:extLst>
          </p:cNvPr>
          <p:cNvSpPr txBox="1"/>
          <p:nvPr/>
        </p:nvSpPr>
        <p:spPr>
          <a:xfrm>
            <a:off x="3704159" y="2951281"/>
            <a:ext cx="2983658" cy="584775"/>
          </a:xfrm>
          <a:prstGeom prst="rect">
            <a:avLst/>
          </a:prstGeom>
          <a:noFill/>
        </p:spPr>
        <p:txBody>
          <a:bodyPr wrap="square" rtlCol="0">
            <a:spAutoFit/>
          </a:bodyPr>
          <a:lstStyle/>
          <a:p>
            <a:pPr defTabSz="914400">
              <a:defRPr/>
            </a:pPr>
            <a:r>
              <a:rPr lang="en-GB" sz="1600" dirty="0">
                <a:solidFill>
                  <a:schemeClr val="tx2"/>
                </a:solidFill>
                <a:latin typeface="Century Gothic" panose="020B0502020202020204" pitchFamily="34" charset="0"/>
              </a:rPr>
              <a:t>…when </a:t>
            </a:r>
            <a:r>
              <a:rPr lang="en-GB" sz="1600" b="1" dirty="0">
                <a:solidFill>
                  <a:schemeClr val="tx2"/>
                </a:solidFill>
                <a:latin typeface="Century Gothic" panose="020B0502020202020204" pitchFamily="34" charset="0"/>
              </a:rPr>
              <a:t>he bought </a:t>
            </a:r>
            <a:r>
              <a:rPr lang="en-GB" sz="1600" dirty="0">
                <a:solidFill>
                  <a:schemeClr val="tx2"/>
                </a:solidFill>
                <a:latin typeface="Century Gothic" panose="020B0502020202020204" pitchFamily="34" charset="0"/>
              </a:rPr>
              <a:t>the book?</a:t>
            </a:r>
          </a:p>
        </p:txBody>
      </p:sp>
      <p:sp>
        <p:nvSpPr>
          <p:cNvPr id="16" name="TextBox 15">
            <a:extLst>
              <a:ext uri="{FF2B5EF4-FFF2-40B4-BE49-F238E27FC236}">
                <a16:creationId xmlns:a16="http://schemas.microsoft.com/office/drawing/2014/main" id="{0EC148C0-CAC2-E79D-1E1B-09D35FB8D9F0}"/>
              </a:ext>
            </a:extLst>
          </p:cNvPr>
          <p:cNvSpPr txBox="1"/>
          <p:nvPr/>
        </p:nvSpPr>
        <p:spPr>
          <a:xfrm>
            <a:off x="0" y="3646093"/>
            <a:ext cx="3275463" cy="338554"/>
          </a:xfrm>
          <a:prstGeom prst="rect">
            <a:avLst/>
          </a:prstGeom>
          <a:noFill/>
        </p:spPr>
        <p:txBody>
          <a:bodyPr wrap="square" rtlCol="0">
            <a:spAutoFit/>
          </a:bodyPr>
          <a:lstStyle/>
          <a:p>
            <a:pPr marR="0" lvl="0" indent="0" defTabSz="914400" fontAlgn="auto">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Est-ce que </a:t>
            </a:r>
            <a:r>
              <a:rPr lang="fr-FR" sz="1600" b="1" dirty="0">
                <a:solidFill>
                  <a:schemeClr val="tx2"/>
                </a:solidFill>
                <a:latin typeface="Century Gothic" panose="020B0502020202020204" pitchFamily="34" charset="0"/>
              </a:rPr>
              <a:t>tu as bu </a:t>
            </a:r>
            <a:r>
              <a:rPr lang="fr-FR" sz="1600" dirty="0">
                <a:solidFill>
                  <a:schemeClr val="tx2"/>
                </a:solidFill>
                <a:latin typeface="Century Gothic" panose="020B0502020202020204" pitchFamily="34" charset="0"/>
              </a:rPr>
              <a:t>ton café…</a:t>
            </a:r>
          </a:p>
        </p:txBody>
      </p:sp>
      <p:sp>
        <p:nvSpPr>
          <p:cNvPr id="15" name="TextBox 14">
            <a:extLst>
              <a:ext uri="{FF2B5EF4-FFF2-40B4-BE49-F238E27FC236}">
                <a16:creationId xmlns:a16="http://schemas.microsoft.com/office/drawing/2014/main" id="{24359A80-AC26-D121-05A7-D8F61ED5A6AE}"/>
              </a:ext>
            </a:extLst>
          </p:cNvPr>
          <p:cNvSpPr txBox="1"/>
          <p:nvPr/>
        </p:nvSpPr>
        <p:spPr>
          <a:xfrm>
            <a:off x="3704159" y="3646093"/>
            <a:ext cx="2983658" cy="338554"/>
          </a:xfrm>
          <a:prstGeom prst="rect">
            <a:avLst/>
          </a:prstGeom>
          <a:noFill/>
        </p:spPr>
        <p:txBody>
          <a:bodyPr wrap="square" rtlCol="0">
            <a:spAutoFit/>
          </a:bodyPr>
          <a:lstStyle/>
          <a:p>
            <a:pPr defTabSz="914400">
              <a:defRPr/>
            </a:pPr>
            <a:r>
              <a:rPr lang="en-GB" sz="1600" b="1" dirty="0">
                <a:solidFill>
                  <a:schemeClr val="tx2"/>
                </a:solidFill>
                <a:latin typeface="Century Gothic" panose="020B0502020202020204" pitchFamily="34" charset="0"/>
              </a:rPr>
              <a:t>Did you drink </a:t>
            </a:r>
            <a:r>
              <a:rPr lang="en-GB" sz="1600" dirty="0">
                <a:solidFill>
                  <a:schemeClr val="tx2"/>
                </a:solidFill>
                <a:latin typeface="Century Gothic" panose="020B0502020202020204" pitchFamily="34" charset="0"/>
              </a:rPr>
              <a:t>your coffee…</a:t>
            </a:r>
          </a:p>
        </p:txBody>
      </p:sp>
      <p:sp>
        <p:nvSpPr>
          <p:cNvPr id="17" name="TextBox 16">
            <a:extLst>
              <a:ext uri="{FF2B5EF4-FFF2-40B4-BE49-F238E27FC236}">
                <a16:creationId xmlns:a16="http://schemas.microsoft.com/office/drawing/2014/main" id="{D6A1DECF-CE47-821C-50D7-C701623FBB3F}"/>
              </a:ext>
            </a:extLst>
          </p:cNvPr>
          <p:cNvSpPr txBox="1"/>
          <p:nvPr/>
        </p:nvSpPr>
        <p:spPr>
          <a:xfrm>
            <a:off x="0" y="4072446"/>
            <a:ext cx="3429000" cy="584775"/>
          </a:xfrm>
          <a:prstGeom prst="rect">
            <a:avLst/>
          </a:prstGeom>
          <a:noFill/>
        </p:spPr>
        <p:txBody>
          <a:bodyPr wrap="square" rtlCol="0">
            <a:spAutoFit/>
          </a:bodyPr>
          <a:lstStyle/>
          <a:p>
            <a:pPr marR="0" lvl="0" indent="0" defTabSz="914400" fontAlgn="auto">
              <a:lnSpc>
                <a:spcPct val="100000"/>
              </a:lnSpc>
              <a:spcBef>
                <a:spcPts val="0"/>
              </a:spcBef>
              <a:spcAft>
                <a:spcPts val="0"/>
              </a:spcAft>
              <a:buClrTx/>
              <a:buSzTx/>
              <a:buFontTx/>
              <a:buNone/>
              <a:tabLst/>
              <a:defRPr/>
            </a:pPr>
            <a:r>
              <a:rPr lang="fr-FR" sz="1600" dirty="0">
                <a:solidFill>
                  <a:schemeClr val="tx2"/>
                </a:solidFill>
                <a:latin typeface="Century Gothic" panose="020B0502020202020204" pitchFamily="34" charset="0"/>
              </a:rPr>
              <a:t>…pendant que </a:t>
            </a:r>
            <a:r>
              <a:rPr lang="fr-FR" sz="1600" b="1" dirty="0">
                <a:solidFill>
                  <a:schemeClr val="tx2"/>
                </a:solidFill>
                <a:latin typeface="Century Gothic" panose="020B0502020202020204" pitchFamily="34" charset="0"/>
              </a:rPr>
              <a:t>tu écoutais </a:t>
            </a:r>
            <a:r>
              <a:rPr lang="fr-FR" sz="1600" dirty="0">
                <a:solidFill>
                  <a:schemeClr val="tx2"/>
                </a:solidFill>
                <a:latin typeface="Century Gothic" panose="020B0502020202020204" pitchFamily="34" charset="0"/>
              </a:rPr>
              <a:t>de la musique ?</a:t>
            </a:r>
          </a:p>
        </p:txBody>
      </p:sp>
      <p:sp>
        <p:nvSpPr>
          <p:cNvPr id="18" name="TextBox 17">
            <a:extLst>
              <a:ext uri="{FF2B5EF4-FFF2-40B4-BE49-F238E27FC236}">
                <a16:creationId xmlns:a16="http://schemas.microsoft.com/office/drawing/2014/main" id="{073D99B5-8D3A-9411-235C-6434BF495A9F}"/>
              </a:ext>
            </a:extLst>
          </p:cNvPr>
          <p:cNvSpPr txBox="1"/>
          <p:nvPr/>
        </p:nvSpPr>
        <p:spPr>
          <a:xfrm>
            <a:off x="3704158" y="4094684"/>
            <a:ext cx="2810942" cy="584775"/>
          </a:xfrm>
          <a:prstGeom prst="rect">
            <a:avLst/>
          </a:prstGeom>
          <a:noFill/>
        </p:spPr>
        <p:txBody>
          <a:bodyPr wrap="square" rtlCol="0">
            <a:spAutoFit/>
          </a:bodyPr>
          <a:lstStyle/>
          <a:p>
            <a:pPr defTabSz="914400">
              <a:defRPr/>
            </a:pPr>
            <a:r>
              <a:rPr lang="en-GB" sz="1600" dirty="0">
                <a:solidFill>
                  <a:schemeClr val="tx2"/>
                </a:solidFill>
                <a:latin typeface="Century Gothic" panose="020B0502020202020204" pitchFamily="34" charset="0"/>
              </a:rPr>
              <a:t>…while </a:t>
            </a:r>
            <a:r>
              <a:rPr lang="en-GB" sz="1600" b="1" dirty="0">
                <a:solidFill>
                  <a:schemeClr val="tx2"/>
                </a:solidFill>
                <a:latin typeface="Century Gothic" panose="020B0502020202020204" pitchFamily="34" charset="0"/>
              </a:rPr>
              <a:t>you were listening </a:t>
            </a:r>
            <a:r>
              <a:rPr lang="en-GB" sz="1600" dirty="0">
                <a:solidFill>
                  <a:schemeClr val="tx2"/>
                </a:solidFill>
                <a:latin typeface="Century Gothic" panose="020B0502020202020204" pitchFamily="34" charset="0"/>
              </a:rPr>
              <a:t>to music?</a:t>
            </a:r>
          </a:p>
        </p:txBody>
      </p:sp>
      <p:sp>
        <p:nvSpPr>
          <p:cNvPr id="2" name="Slide Number Placeholder 1">
            <a:extLst>
              <a:ext uri="{FF2B5EF4-FFF2-40B4-BE49-F238E27FC236}">
                <a16:creationId xmlns:a16="http://schemas.microsoft.com/office/drawing/2014/main" id="{A19EEF4E-DE74-1C8E-3D98-651D480E8A23}"/>
              </a:ext>
            </a:extLst>
          </p:cNvPr>
          <p:cNvSpPr>
            <a:spLocks noGrp="1"/>
          </p:cNvSpPr>
          <p:nvPr>
            <p:ph type="sldNum" sz="quarter" idx="12"/>
          </p:nvPr>
        </p:nvSpPr>
        <p:spPr/>
        <p:txBody>
          <a:bodyPr/>
          <a:lstStyle/>
          <a:p>
            <a:fld id="{7BBAA6A7-2E61-4DA3-991F-C82CA38719C7}" type="slidenum">
              <a:rPr lang="en-GB" altLang="en-US" smtClean="0">
                <a:solidFill>
                  <a:srgbClr val="000000"/>
                </a:solidFill>
              </a:rPr>
              <a:pPr/>
              <a:t>88</a:t>
            </a:fld>
            <a:endParaRPr lang="en-GB" altLang="en-US" dirty="0">
              <a:solidFill>
                <a:srgbClr val="000000"/>
              </a:solidFill>
            </a:endParaRPr>
          </a:p>
        </p:txBody>
      </p:sp>
    </p:spTree>
    <p:extLst>
      <p:ext uri="{BB962C8B-B14F-4D97-AF65-F5344CB8AC3E}">
        <p14:creationId xmlns:p14="http://schemas.microsoft.com/office/powerpoint/2010/main" val="204346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12" grpId="0"/>
      <p:bldP spid="11" grpId="0"/>
      <p:bldP spid="10" grpId="0"/>
      <p:bldP spid="13" grpId="0"/>
      <p:bldP spid="14" grpId="0"/>
      <p:bldP spid="16" grpId="0"/>
      <p:bldP spid="15" grpId="0"/>
      <p:bldP spid="17" grpId="0"/>
      <p:bldP spid="1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A2043-888D-2B6C-B0D7-C266C4572268}"/>
              </a:ext>
              <a:ext uri="{C183D7F6-B498-43B3-948B-1728B52AA6E4}">
                <adec:decorative xmlns:adec="http://schemas.microsoft.com/office/drawing/2017/decorative" val="1"/>
              </a:ext>
            </a:extLst>
          </p:cNvPr>
          <p:cNvSpPr/>
          <p:nvPr/>
        </p:nvSpPr>
        <p:spPr>
          <a:xfrm>
            <a:off x="95250" y="107366"/>
            <a:ext cx="6687815" cy="59486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7A252FF0-CCB4-4872-124E-820F5F3668B9}"/>
              </a:ext>
            </a:extLst>
          </p:cNvPr>
          <p:cNvSpPr txBox="1">
            <a:spLocks noGrp="1"/>
          </p:cNvSpPr>
          <p:nvPr>
            <p:ph type="title" idx="4294967295"/>
          </p:nvPr>
        </p:nvSpPr>
        <p:spPr>
          <a:xfrm>
            <a:off x="95251" y="182562"/>
            <a:ext cx="6941440" cy="4444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Talking about things that happened at the same time</a:t>
            </a:r>
            <a:endParaRPr kumimoji="0" lang="en-GB" sz="4400" b="0" i="0" u="none" strike="noStrike" kern="0" cap="none" spc="0" normalizeH="0" baseline="0" noProof="0" dirty="0">
              <a:ln>
                <a:noFill/>
              </a:ln>
              <a:solidFill>
                <a:schemeClr val="tx2"/>
              </a:solidFill>
              <a:effectLst/>
              <a:uLnTx/>
              <a:uFillTx/>
              <a:latin typeface="+mj-lt"/>
              <a:ea typeface="+mj-ea"/>
              <a:cs typeface="+mj-cs"/>
            </a:endParaRPr>
          </a:p>
        </p:txBody>
      </p:sp>
      <p:graphicFrame>
        <p:nvGraphicFramePr>
          <p:cNvPr id="3" name="Table 2">
            <a:extLst>
              <a:ext uri="{FF2B5EF4-FFF2-40B4-BE49-F238E27FC236}">
                <a16:creationId xmlns:a16="http://schemas.microsoft.com/office/drawing/2014/main" id="{5BAE0740-7F1B-6615-E979-6CF47FAD3D81}"/>
              </a:ext>
            </a:extLst>
          </p:cNvPr>
          <p:cNvGraphicFramePr>
            <a:graphicFrameLocks noGrp="1"/>
          </p:cNvGraphicFramePr>
          <p:nvPr>
            <p:extLst>
              <p:ext uri="{D42A27DB-BD31-4B8C-83A1-F6EECF244321}">
                <p14:modId xmlns:p14="http://schemas.microsoft.com/office/powerpoint/2010/main" val="1745615647"/>
              </p:ext>
            </p:extLst>
          </p:nvPr>
        </p:nvGraphicFramePr>
        <p:xfrm>
          <a:off x="95250" y="942946"/>
          <a:ext cx="6540098" cy="5375135"/>
        </p:xfrm>
        <a:graphic>
          <a:graphicData uri="http://schemas.openxmlformats.org/drawingml/2006/table">
            <a:tbl>
              <a:tblPr>
                <a:tableStyleId>{5940675A-B579-460E-94D1-54222C63F5DA}</a:tableStyleId>
              </a:tblPr>
              <a:tblGrid>
                <a:gridCol w="800874">
                  <a:extLst>
                    <a:ext uri="{9D8B030D-6E8A-4147-A177-3AD203B41FA5}">
                      <a16:colId xmlns:a16="http://schemas.microsoft.com/office/drawing/2014/main" val="9677597"/>
                    </a:ext>
                  </a:extLst>
                </a:gridCol>
                <a:gridCol w="2714017">
                  <a:extLst>
                    <a:ext uri="{9D8B030D-6E8A-4147-A177-3AD203B41FA5}">
                      <a16:colId xmlns:a16="http://schemas.microsoft.com/office/drawing/2014/main" val="2576834893"/>
                    </a:ext>
                  </a:extLst>
                </a:gridCol>
                <a:gridCol w="3025207">
                  <a:extLst>
                    <a:ext uri="{9D8B030D-6E8A-4147-A177-3AD203B41FA5}">
                      <a16:colId xmlns:a16="http://schemas.microsoft.com/office/drawing/2014/main" val="3222018720"/>
                    </a:ext>
                  </a:extLst>
                </a:gridCol>
              </a:tblGrid>
              <a:tr h="346490">
                <a:tc>
                  <a:txBody>
                    <a:bodyPr/>
                    <a:lstStyle/>
                    <a:p>
                      <a:pPr algn="ct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dîner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 to have dinner, having dinner</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07166980"/>
                  </a:ext>
                </a:extLst>
              </a:tr>
              <a:tr h="349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voir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to see, seeing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1838412"/>
                  </a:ext>
                </a:extLst>
              </a:tr>
              <a:tr h="363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je </a:t>
                      </a:r>
                      <a:r>
                        <a:rPr lang="en-GB" sz="1600" b="0" i="0" u="none" strike="noStrike" dirty="0" err="1">
                          <a:solidFill>
                            <a:srgbClr val="000000"/>
                          </a:solidFill>
                          <a:effectLst/>
                          <a:latin typeface="Century Gothic" panose="020B0502020202020204" pitchFamily="34" charset="0"/>
                        </a:rPr>
                        <a:t>vois</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I see, I am seeing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36126988"/>
                  </a:ext>
                </a:extLst>
              </a:tr>
              <a:tr h="36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err="1">
                          <a:solidFill>
                            <a:srgbClr val="000000"/>
                          </a:solidFill>
                          <a:effectLst/>
                          <a:latin typeface="Century Gothic" panose="020B0502020202020204" pitchFamily="34" charset="0"/>
                        </a:rPr>
                        <a:t>tu</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vois</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you see, you are seeing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3749526"/>
                  </a:ext>
                </a:extLst>
              </a:tr>
              <a:tr h="3765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il </a:t>
                      </a:r>
                      <a:r>
                        <a:rPr lang="en-GB" sz="1600" b="0" i="0" u="none" strike="noStrike" dirty="0" err="1">
                          <a:solidFill>
                            <a:srgbClr val="000000"/>
                          </a:solidFill>
                          <a:effectLst/>
                          <a:latin typeface="Century Gothic" panose="020B0502020202020204" pitchFamily="34" charset="0"/>
                        </a:rPr>
                        <a:t>voit</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he sees, he is seeing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29552813"/>
                  </a:ext>
                </a:extLst>
              </a:tr>
              <a:tr h="349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elle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voit</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she sees, she is seeing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91161878"/>
                  </a:ext>
                </a:extLst>
              </a:tr>
              <a:tr h="3765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nf</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kern="1200" dirty="0">
                          <a:solidFill>
                            <a:schemeClr val="tx1"/>
                          </a:solidFill>
                          <a:effectLst/>
                          <a:latin typeface="Century Gothic" panose="020B0502020202020204" pitchFamily="34" charset="0"/>
                          <a:ea typeface="+mn-ea"/>
                          <a:cs typeface="+mn-cs"/>
                        </a:rPr>
                        <a:t>la pièce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room</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22571051"/>
                  </a:ext>
                </a:extLst>
              </a:tr>
              <a:tr h="3765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latin typeface="Century Gothic" panose="020B0502020202020204" pitchFamily="34" charset="0"/>
                        </a:rPr>
                        <a:t>nm</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le </a:t>
                      </a:r>
                      <a:r>
                        <a:rPr lang="en-GB" sz="1600" b="0" i="0" u="none" strike="noStrike" dirty="0" err="1">
                          <a:solidFill>
                            <a:srgbClr val="000000"/>
                          </a:solidFill>
                          <a:effectLst/>
                          <a:latin typeface="Century Gothic" panose="020B0502020202020204" pitchFamily="34" charset="0"/>
                        </a:rPr>
                        <a:t>téléphone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telephone</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77986458"/>
                  </a:ext>
                </a:extLst>
              </a:tr>
              <a:tr h="389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nm</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err="1">
                          <a:solidFill>
                            <a:srgbClr val="000000"/>
                          </a:solidFill>
                          <a:effectLst/>
                          <a:latin typeface="Century Gothic" panose="020B0502020202020204" pitchFamily="34" charset="0"/>
                        </a:rPr>
                        <a:t>l’escalier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stairs</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08129673"/>
                  </a:ext>
                </a:extLst>
              </a:tr>
              <a:tr h="36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nm</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le salon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lounge</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8210005"/>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nf</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kern="1200" dirty="0">
                          <a:solidFill>
                            <a:schemeClr val="tx1"/>
                          </a:solidFill>
                          <a:effectLst/>
                          <a:latin typeface="Century Gothic" panose="020B0502020202020204" pitchFamily="34" charset="0"/>
                          <a:ea typeface="+mn-ea"/>
                          <a:cs typeface="+mn-cs"/>
                        </a:rPr>
                        <a:t>la salle à manger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dining room</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73530080"/>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la cave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cellar</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91572625"/>
                  </a:ext>
                </a:extLst>
              </a:tr>
              <a:tr h="525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conj</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err="1">
                          <a:solidFill>
                            <a:srgbClr val="000000"/>
                          </a:solidFill>
                          <a:effectLst/>
                          <a:latin typeface="Century Gothic" panose="020B0502020202020204" pitchFamily="34" charset="0"/>
                        </a:rPr>
                        <a:t>quand</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when</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1227613"/>
                  </a:ext>
                </a:extLst>
              </a:tr>
              <a:tr h="5250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conj</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pendant que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while</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7984882"/>
                  </a:ext>
                </a:extLst>
              </a:tr>
            </a:tbl>
          </a:graphicData>
        </a:graphic>
      </p:graphicFrame>
      <p:pic>
        <p:nvPicPr>
          <p:cNvPr id="7" name="Picture 6" descr="A person in a garment&#10;&#10;Description automatically generated with low confidence">
            <a:extLst>
              <a:ext uri="{FF2B5EF4-FFF2-40B4-BE49-F238E27FC236}">
                <a16:creationId xmlns:a16="http://schemas.microsoft.com/office/drawing/2014/main" id="{28C9C753-523E-C4BB-E2EA-BBADADE155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290" y="7105649"/>
            <a:ext cx="1705219" cy="1705219"/>
          </a:xfrm>
          <a:prstGeom prst="rect">
            <a:avLst/>
          </a:prstGeom>
        </p:spPr>
      </p:pic>
      <p:sp>
        <p:nvSpPr>
          <p:cNvPr id="8" name="Rectangle 7">
            <a:extLst>
              <a:ext uri="{FF2B5EF4-FFF2-40B4-BE49-F238E27FC236}">
                <a16:creationId xmlns:a16="http://schemas.microsoft.com/office/drawing/2014/main" id="{E26C76B2-89B9-3BDE-02DE-881F34173B64}"/>
              </a:ext>
            </a:extLst>
          </p:cNvPr>
          <p:cNvSpPr/>
          <p:nvPr/>
        </p:nvSpPr>
        <p:spPr>
          <a:xfrm>
            <a:off x="303243" y="6667500"/>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9" name="Rounded Rectangle 25">
            <a:extLst>
              <a:ext uri="{FF2B5EF4-FFF2-40B4-BE49-F238E27FC236}">
                <a16:creationId xmlns:a16="http://schemas.microsoft.com/office/drawing/2014/main" id="{D2534A97-C989-267F-1DF2-B2531E3BD795}"/>
              </a:ext>
            </a:extLst>
          </p:cNvPr>
          <p:cNvSpPr/>
          <p:nvPr/>
        </p:nvSpPr>
        <p:spPr>
          <a:xfrm>
            <a:off x="303243" y="7349660"/>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9.2.2.3</a:t>
            </a:r>
            <a:r>
              <a:rPr lang="en-GB" sz="1400" b="1" dirty="0">
                <a:solidFill>
                  <a:srgbClr val="000000"/>
                </a:solidFill>
                <a:latin typeface="Century Gothic" panose="020B0502020202020204" pitchFamily="34" charset="0"/>
              </a:rPr>
              <a:t> &amp; 9.3.2.2</a:t>
            </a:r>
            <a:endPar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1" name="Picture 10" descr="qr code for vocabulary">
            <a:extLst>
              <a:ext uri="{FF2B5EF4-FFF2-40B4-BE49-F238E27FC236}">
                <a16:creationId xmlns:a16="http://schemas.microsoft.com/office/drawing/2014/main" id="{82D1C07C-0DA7-37DC-A291-F87F41BE6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49" y="7105649"/>
            <a:ext cx="1428750" cy="1428750"/>
          </a:xfrm>
          <a:prstGeom prst="rect">
            <a:avLst/>
          </a:prstGeom>
        </p:spPr>
      </p:pic>
      <p:sp>
        <p:nvSpPr>
          <p:cNvPr id="2" name="Slide Number Placeholder 1">
            <a:extLst>
              <a:ext uri="{FF2B5EF4-FFF2-40B4-BE49-F238E27FC236}">
                <a16:creationId xmlns:a16="http://schemas.microsoft.com/office/drawing/2014/main" id="{9DA8FF1C-D19E-986F-AC03-5C9F7CC5AE3E}"/>
              </a:ext>
            </a:extLst>
          </p:cNvPr>
          <p:cNvSpPr>
            <a:spLocks noGrp="1"/>
          </p:cNvSpPr>
          <p:nvPr>
            <p:ph type="sldNum" sz="quarter" idx="12"/>
          </p:nvPr>
        </p:nvSpPr>
        <p:spPr/>
        <p:txBody>
          <a:bodyPr/>
          <a:lstStyle/>
          <a:p>
            <a:fld id="{7BBAA6A7-2E61-4DA3-991F-C82CA38719C7}" type="slidenum">
              <a:rPr lang="en-GB" altLang="en-US" smtClean="0">
                <a:solidFill>
                  <a:srgbClr val="000000"/>
                </a:solidFill>
              </a:rPr>
              <a:pPr/>
              <a:t>89</a:t>
            </a:fld>
            <a:endParaRPr lang="en-GB" altLang="en-US" dirty="0">
              <a:solidFill>
                <a:srgbClr val="000000"/>
              </a:solidFill>
            </a:endParaRPr>
          </a:p>
        </p:txBody>
      </p:sp>
    </p:spTree>
    <p:extLst>
      <p:ext uri="{BB962C8B-B14F-4D97-AF65-F5344CB8AC3E}">
        <p14:creationId xmlns:p14="http://schemas.microsoft.com/office/powerpoint/2010/main" val="30901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4EC6F5-D1A1-4BC1-9281-F3F765784D66}"/>
              </a:ext>
            </a:extLst>
          </p:cNvPr>
          <p:cNvSpPr>
            <a:spLocks noGrp="1"/>
          </p:cNvSpPr>
          <p:nvPr>
            <p:ph type="title" idx="4294967295"/>
          </p:nvPr>
        </p:nvSpPr>
        <p:spPr>
          <a:xfrm>
            <a:off x="288823" y="-1178705"/>
            <a:ext cx="5915025" cy="1767417"/>
          </a:xfrm>
        </p:spPr>
        <p:txBody>
          <a:bodyPr/>
          <a:lstStyle/>
          <a:p>
            <a:r>
              <a:rPr lang="fr-FR" dirty="0" err="1"/>
              <a:t>Sounds</a:t>
            </a:r>
            <a:r>
              <a:rPr lang="fr-FR" dirty="0"/>
              <a:t> of the</a:t>
            </a:r>
            <a:r>
              <a:rPr lang="fr-FR" baseline="0" dirty="0"/>
              <a:t> </a:t>
            </a:r>
            <a:r>
              <a:rPr lang="fr-FR" baseline="0" dirty="0" err="1"/>
              <a:t>language</a:t>
            </a:r>
            <a:r>
              <a:rPr lang="fr-FR" baseline="0" dirty="0"/>
              <a:t> 3</a:t>
            </a:r>
            <a:endParaRPr lang="fr-FR" dirty="0"/>
          </a:p>
        </p:txBody>
      </p:sp>
      <p:sp>
        <p:nvSpPr>
          <p:cNvPr id="3" name="Rectangle 2"/>
          <p:cNvSpPr/>
          <p:nvPr/>
        </p:nvSpPr>
        <p:spPr>
          <a:xfrm>
            <a:off x="108000" y="118632"/>
            <a:ext cx="65266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will sometimes learn these SSC in pairs. </a:t>
            </a:r>
            <a:b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This helps you to distinguish between two very similar sounds.</a:t>
            </a:r>
          </a:p>
        </p:txBody>
      </p:sp>
      <p:grpSp>
        <p:nvGrpSpPr>
          <p:cNvPr id="8" name="Group 7" descr="A picture of a girl with the SSC [ill/ille] and the French word fille">
            <a:extLst>
              <a:ext uri="{FF2B5EF4-FFF2-40B4-BE49-F238E27FC236}">
                <a16:creationId xmlns:a16="http://schemas.microsoft.com/office/drawing/2014/main" id="{23C4183A-DED6-CC40-A085-0F05AE14792D}"/>
              </a:ext>
            </a:extLst>
          </p:cNvPr>
          <p:cNvGrpSpPr/>
          <p:nvPr/>
        </p:nvGrpSpPr>
        <p:grpSpPr>
          <a:xfrm>
            <a:off x="240030" y="785562"/>
            <a:ext cx="972000" cy="914032"/>
            <a:chOff x="240031" y="844711"/>
            <a:chExt cx="972000" cy="914032"/>
          </a:xfrm>
        </p:grpSpPr>
        <p:sp>
          <p:nvSpPr>
            <p:cNvPr id="168" name="Rectangle 167">
              <a:extLst>
                <a:ext uri="{FF2B5EF4-FFF2-40B4-BE49-F238E27FC236}">
                  <a16:creationId xmlns:a16="http://schemas.microsoft.com/office/drawing/2014/main" id="{9BE7F0B2-E445-954E-B9BD-86D3F53E667A}"/>
                </a:ext>
              </a:extLst>
            </p:cNvPr>
            <p:cNvSpPr/>
            <p:nvPr/>
          </p:nvSpPr>
          <p:spPr>
            <a:xfrm>
              <a:off x="240031" y="844711"/>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69" name="TextBox 168">
              <a:extLst>
                <a:ext uri="{FF2B5EF4-FFF2-40B4-BE49-F238E27FC236}">
                  <a16:creationId xmlns:a16="http://schemas.microsoft.com/office/drawing/2014/main" id="{A96BA9A8-B7A4-F343-BFDB-4DA15B6D9733}"/>
                </a:ext>
              </a:extLst>
            </p:cNvPr>
            <p:cNvSpPr txBox="1"/>
            <p:nvPr/>
          </p:nvSpPr>
          <p:spPr>
            <a:xfrm>
              <a:off x="255084" y="860629"/>
              <a:ext cx="58189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-ill-/-</a:t>
              </a:r>
              <a:r>
                <a:rPr kumimoji="0" lang="fr-FR" sz="1200" b="1" i="0" u="none" strike="noStrike" kern="1200" cap="none" spc="0" normalizeH="0" baseline="0" dirty="0">
                  <a:ln>
                    <a:noFill/>
                  </a:ln>
                  <a:effectLst/>
                  <a:uLnTx/>
                  <a:uFillTx/>
                  <a:latin typeface="Century Gothic" panose="020B0502020202020204" pitchFamily="34" charset="0"/>
                  <a:ea typeface="+mn-ea"/>
                  <a:cs typeface="+mn-cs"/>
                </a:rPr>
                <a:t>ille</a:t>
              </a:r>
            </a:p>
          </p:txBody>
        </p:sp>
        <p:sp>
          <p:nvSpPr>
            <p:cNvPr id="171" name="TextBox 170">
              <a:extLst>
                <a:ext uri="{FF2B5EF4-FFF2-40B4-BE49-F238E27FC236}">
                  <a16:creationId xmlns:a16="http://schemas.microsoft.com/office/drawing/2014/main" id="{6B18B231-8572-C240-82E4-9F1BAB929272}"/>
                </a:ext>
              </a:extLst>
            </p:cNvPr>
            <p:cNvSpPr txBox="1"/>
            <p:nvPr/>
          </p:nvSpPr>
          <p:spPr>
            <a:xfrm>
              <a:off x="255084" y="1556703"/>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f</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ille</a:t>
              </a:r>
              <a:endParaRPr kumimoji="0" lang="en-US" sz="12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172" name="Picture 171" descr="girl">
              <a:extLst>
                <a:ext uri="{FF2B5EF4-FFF2-40B4-BE49-F238E27FC236}">
                  <a16:creationId xmlns:a16="http://schemas.microsoft.com/office/drawing/2014/main" id="{45012DC1-C610-AE40-B348-4562FF2F2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78" y="968048"/>
              <a:ext cx="581891" cy="581891"/>
            </a:xfrm>
            <a:prstGeom prst="rect">
              <a:avLst/>
            </a:prstGeom>
          </p:spPr>
        </p:pic>
      </p:grpSp>
      <p:sp>
        <p:nvSpPr>
          <p:cNvPr id="11" name="TextBox 10"/>
          <p:cNvSpPr txBox="1"/>
          <p:nvPr/>
        </p:nvSpPr>
        <p:spPr>
          <a:xfrm rot="10800000" flipV="1">
            <a:off x="1229255" y="1414133"/>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brillant</a:t>
            </a:r>
          </a:p>
        </p:txBody>
      </p:sp>
      <p:pic>
        <p:nvPicPr>
          <p:cNvPr id="100" name="Picture 4" descr="shiny crystals">
            <a:extLst>
              <a:ext uri="{FF2B5EF4-FFF2-40B4-BE49-F238E27FC236}">
                <a16:creationId xmlns:a16="http://schemas.microsoft.com/office/drawing/2014/main" id="{9210D5A8-E98D-432F-A67A-B4713BFCE2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5381" y="710996"/>
            <a:ext cx="561180" cy="7215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10800000" flipV="1">
            <a:off x="2326005" y="1414134"/>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habiller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2" name="Rectangle 41"/>
          <p:cNvSpPr/>
          <p:nvPr/>
        </p:nvSpPr>
        <p:spPr>
          <a:xfrm>
            <a:off x="2247973" y="844539"/>
            <a:ext cx="1300357"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dress]</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rot="10800000" flipV="1">
            <a:off x="3422755" y="1414133"/>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famille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1" name="Rectangle 40"/>
          <p:cNvSpPr/>
          <p:nvPr/>
        </p:nvSpPr>
        <p:spPr>
          <a:xfrm>
            <a:off x="3441830" y="844646"/>
            <a:ext cx="1101584"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[family]</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rot="10800000" flipV="1">
            <a:off x="4519505" y="1399689"/>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pavillon</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4" name="Picture 3" descr="pavillion">
            <a:extLst>
              <a:ext uri="{FF2B5EF4-FFF2-40B4-BE49-F238E27FC236}">
                <a16:creationId xmlns:a16="http://schemas.microsoft.com/office/drawing/2014/main" id="{ED81AE17-EB95-F54D-87F5-7C7511A356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9008" y="672808"/>
            <a:ext cx="725281" cy="759705"/>
          </a:xfrm>
          <a:prstGeom prst="rect">
            <a:avLst/>
          </a:prstGeom>
        </p:spPr>
      </p:pic>
      <p:sp>
        <p:nvSpPr>
          <p:cNvPr id="15" name="TextBox 14"/>
          <p:cNvSpPr txBox="1"/>
          <p:nvPr/>
        </p:nvSpPr>
        <p:spPr>
          <a:xfrm rot="10800000" flipV="1">
            <a:off x="5616257" y="1414134"/>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juillet</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02" name="Picture 101" descr="1st of July on the calendar">
            <a:extLst>
              <a:ext uri="{FF2B5EF4-FFF2-40B4-BE49-F238E27FC236}">
                <a16:creationId xmlns:a16="http://schemas.microsoft.com/office/drawing/2014/main" id="{CEC73277-1C8D-46DD-B6B8-677473B5D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0470" y="718944"/>
            <a:ext cx="630635" cy="680745"/>
          </a:xfrm>
          <a:prstGeom prst="rect">
            <a:avLst/>
          </a:prstGeom>
        </p:spPr>
      </p:pic>
      <p:grpSp>
        <p:nvGrpSpPr>
          <p:cNvPr id="10" name="Group 9" descr="A picture of a measuring tape with the SSC [aill/ail] and the French word taille">
            <a:extLst>
              <a:ext uri="{FF2B5EF4-FFF2-40B4-BE49-F238E27FC236}">
                <a16:creationId xmlns:a16="http://schemas.microsoft.com/office/drawing/2014/main" id="{1F3BC969-3B7E-C24D-89D3-6E7F77BF0C41}"/>
              </a:ext>
            </a:extLst>
          </p:cNvPr>
          <p:cNvGrpSpPr/>
          <p:nvPr/>
        </p:nvGrpSpPr>
        <p:grpSpPr>
          <a:xfrm>
            <a:off x="240055" y="1954145"/>
            <a:ext cx="972000" cy="914032"/>
            <a:chOff x="240588" y="1978812"/>
            <a:chExt cx="972000" cy="914032"/>
          </a:xfrm>
        </p:grpSpPr>
        <p:sp>
          <p:nvSpPr>
            <p:cNvPr id="173" name="Rectangle 172">
              <a:extLst>
                <a:ext uri="{FF2B5EF4-FFF2-40B4-BE49-F238E27FC236}">
                  <a16:creationId xmlns:a16="http://schemas.microsoft.com/office/drawing/2014/main" id="{AA9FF720-C03D-B24D-B518-38FD1F903DB6}"/>
                </a:ext>
              </a:extLst>
            </p:cNvPr>
            <p:cNvSpPr/>
            <p:nvPr/>
          </p:nvSpPr>
          <p:spPr>
            <a:xfrm>
              <a:off x="240588" y="1978812"/>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A0C1BA65-74E1-E04A-A102-1072E084A5FB}"/>
                </a:ext>
              </a:extLst>
            </p:cNvPr>
            <p:cNvSpPr txBox="1"/>
            <p:nvPr/>
          </p:nvSpPr>
          <p:spPr>
            <a:xfrm>
              <a:off x="255642" y="1993782"/>
              <a:ext cx="649217"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fr-FR" sz="1200" b="1" i="0" u="none" strike="noStrike" kern="1200" cap="none" spc="0" normalizeH="0" baseline="0" dirty="0" err="1">
                  <a:ln>
                    <a:noFill/>
                  </a:ln>
                  <a:effectLst/>
                  <a:uLnTx/>
                  <a:uFillTx/>
                  <a:latin typeface="Century Gothic" panose="020B0502020202020204" pitchFamily="34" charset="0"/>
                  <a:ea typeface="+mn-ea"/>
                  <a:cs typeface="+mn-cs"/>
                </a:rPr>
                <a:t>aill</a:t>
              </a:r>
              <a:r>
                <a:rPr kumimoji="0" lang="fr-FR" sz="1200" b="1" i="0" u="none" strike="noStrike" kern="1200" cap="none" spc="0" normalizeH="0" baseline="0" dirty="0">
                  <a:ln>
                    <a:noFill/>
                  </a:ln>
                  <a:effectLst/>
                  <a:uLnTx/>
                  <a:uFillTx/>
                  <a:latin typeface="Century Gothic" panose="020B0502020202020204" pitchFamily="34" charset="0"/>
                  <a:ea typeface="+mn-ea"/>
                  <a:cs typeface="+mn-cs"/>
                </a:rPr>
                <a:t>-</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/-ail</a:t>
              </a:r>
            </a:p>
          </p:txBody>
        </p:sp>
        <p:sp>
          <p:nvSpPr>
            <p:cNvPr id="175" name="TextBox 174">
              <a:extLst>
                <a:ext uri="{FF2B5EF4-FFF2-40B4-BE49-F238E27FC236}">
                  <a16:creationId xmlns:a16="http://schemas.microsoft.com/office/drawing/2014/main" id="{FE0DFB6B-1995-3F41-AB83-D10E65102361}"/>
                </a:ext>
              </a:extLst>
            </p:cNvPr>
            <p:cNvSpPr txBox="1"/>
            <p:nvPr/>
          </p:nvSpPr>
          <p:spPr>
            <a:xfrm>
              <a:off x="255642" y="2689856"/>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t</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aill</a:t>
              </a: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e</a:t>
              </a:r>
            </a:p>
          </p:txBody>
        </p:sp>
        <p:pic>
          <p:nvPicPr>
            <p:cNvPr id="177" name="Picture 2" descr="measuring tape">
              <a:extLst>
                <a:ext uri="{FF2B5EF4-FFF2-40B4-BE49-F238E27FC236}">
                  <a16:creationId xmlns:a16="http://schemas.microsoft.com/office/drawing/2014/main" id="{18B0061C-8FDC-1D4A-A8A8-5760FEE375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129150">
              <a:off x="460508" y="2240068"/>
              <a:ext cx="536513" cy="46676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rot="10800000" flipV="1">
            <a:off x="1265083" y="2549441"/>
            <a:ext cx="82129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ail</a:t>
            </a:r>
          </a:p>
        </p:txBody>
      </p:sp>
      <p:pic>
        <p:nvPicPr>
          <p:cNvPr id="108" name="Picture 4" descr="garlic">
            <a:extLst>
              <a:ext uri="{FF2B5EF4-FFF2-40B4-BE49-F238E27FC236}">
                <a16:creationId xmlns:a16="http://schemas.microsoft.com/office/drawing/2014/main" id="{B502CDE1-515D-45E8-812D-E044ED85F48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6678" y="2107088"/>
            <a:ext cx="756880" cy="4768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rot="10800000" flipV="1">
            <a:off x="2014579" y="2549441"/>
            <a:ext cx="123094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travailler</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0" name="Rectangle 109">
            <a:extLst>
              <a:ext uri="{FF2B5EF4-FFF2-40B4-BE49-F238E27FC236}">
                <a16:creationId xmlns:a16="http://schemas.microsoft.com/office/drawing/2014/main" id="{62D162A9-949F-44B4-B98D-134941C39427}"/>
              </a:ext>
            </a:extLst>
          </p:cNvPr>
          <p:cNvSpPr/>
          <p:nvPr/>
        </p:nvSpPr>
        <p:spPr>
          <a:xfrm>
            <a:off x="1984771" y="2089217"/>
            <a:ext cx="126028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work]</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rot="10800000" flipV="1">
            <a:off x="3279179" y="254944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ailleurs</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2" name="Rectangle 111">
            <a:extLst>
              <a:ext uri="{FF2B5EF4-FFF2-40B4-BE49-F238E27FC236}">
                <a16:creationId xmlns:a16="http://schemas.microsoft.com/office/drawing/2014/main" id="{59D31D3A-60E7-4C82-9CD2-B377798970D9}"/>
              </a:ext>
            </a:extLst>
          </p:cNvPr>
          <p:cNvSpPr/>
          <p:nvPr/>
        </p:nvSpPr>
        <p:spPr>
          <a:xfrm>
            <a:off x="3107667" y="2098185"/>
            <a:ext cx="1616148"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[elsewhere]</a:t>
            </a:r>
          </a:p>
        </p:txBody>
      </p:sp>
      <p:sp>
        <p:nvSpPr>
          <p:cNvPr id="19" name="TextBox 18"/>
          <p:cNvSpPr txBox="1"/>
          <p:nvPr/>
        </p:nvSpPr>
        <p:spPr>
          <a:xfrm rot="10800000" flipV="1">
            <a:off x="4512503" y="254944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détail</a:t>
            </a:r>
            <a:endParaRPr kumimoji="0" lang="fr-FR" sz="16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4" name="Rectangle 113">
            <a:extLst>
              <a:ext uri="{FF2B5EF4-FFF2-40B4-BE49-F238E27FC236}">
                <a16:creationId xmlns:a16="http://schemas.microsoft.com/office/drawing/2014/main" id="{62DFC411-0404-41ED-B014-753D1C3CBD27}"/>
              </a:ext>
            </a:extLst>
          </p:cNvPr>
          <p:cNvSpPr/>
          <p:nvPr/>
        </p:nvSpPr>
        <p:spPr>
          <a:xfrm>
            <a:off x="4620501" y="2098185"/>
            <a:ext cx="1050288"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[detail]</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V="1">
            <a:off x="5556333" y="2548564"/>
            <a:ext cx="133302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dirty="0" err="1">
                <a:ln>
                  <a:noFill/>
                </a:ln>
                <a:solidFill>
                  <a:prstClr val="black"/>
                </a:solidFill>
                <a:effectLst/>
                <a:uLnTx/>
                <a:uFillTx/>
                <a:latin typeface="Century Gothic" panose="020B0502020202020204" pitchFamily="34" charset="0"/>
                <a:ea typeface="+mn-ea"/>
                <a:cs typeface="Calibri" panose="020F0502020204030204" pitchFamily="34" charset="0"/>
              </a:rPr>
              <a:t>medaille</a:t>
            </a:r>
            <a:endParaRPr kumimoji="0" lang="fr-FR" sz="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15" name="Picture 2" descr="gold medal">
            <a:extLst>
              <a:ext uri="{FF2B5EF4-FFF2-40B4-BE49-F238E27FC236}">
                <a16:creationId xmlns:a16="http://schemas.microsoft.com/office/drawing/2014/main" id="{C0AA2053-552E-43C4-9D5D-EF706D5AAC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07079">
            <a:off x="6054920" y="1877479"/>
            <a:ext cx="387047" cy="67676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descr="A picture of an ear with the SSC [eill/eil] and the French word oreille">
            <a:extLst>
              <a:ext uri="{FF2B5EF4-FFF2-40B4-BE49-F238E27FC236}">
                <a16:creationId xmlns:a16="http://schemas.microsoft.com/office/drawing/2014/main" id="{021D96CD-0984-BF47-B68D-3C5A22724E11}"/>
              </a:ext>
            </a:extLst>
          </p:cNvPr>
          <p:cNvGrpSpPr/>
          <p:nvPr/>
        </p:nvGrpSpPr>
        <p:grpSpPr>
          <a:xfrm>
            <a:off x="235679" y="3082161"/>
            <a:ext cx="972000" cy="914032"/>
            <a:chOff x="240705" y="3101871"/>
            <a:chExt cx="972000" cy="914032"/>
          </a:xfrm>
        </p:grpSpPr>
        <p:sp>
          <p:nvSpPr>
            <p:cNvPr id="178" name="Rectangle 177">
              <a:extLst>
                <a:ext uri="{FF2B5EF4-FFF2-40B4-BE49-F238E27FC236}">
                  <a16:creationId xmlns:a16="http://schemas.microsoft.com/office/drawing/2014/main" id="{F664C4D0-1924-AC4D-964C-45EB7EF1B4AA}"/>
                </a:ext>
              </a:extLst>
            </p:cNvPr>
            <p:cNvSpPr/>
            <p:nvPr/>
          </p:nvSpPr>
          <p:spPr>
            <a:xfrm>
              <a:off x="240705" y="3101871"/>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79" name="TextBox 178">
              <a:extLst>
                <a:ext uri="{FF2B5EF4-FFF2-40B4-BE49-F238E27FC236}">
                  <a16:creationId xmlns:a16="http://schemas.microsoft.com/office/drawing/2014/main" id="{FE4438A2-E3D4-2945-88D4-13969D30E621}"/>
                </a:ext>
              </a:extLst>
            </p:cNvPr>
            <p:cNvSpPr txBox="1"/>
            <p:nvPr/>
          </p:nvSpPr>
          <p:spPr>
            <a:xfrm>
              <a:off x="255759" y="3116841"/>
              <a:ext cx="642805"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fr-FR" sz="1200" b="1" i="0" u="none" strike="noStrike" kern="1200" cap="none" spc="0" normalizeH="0" baseline="0" dirty="0" err="1">
                  <a:ln>
                    <a:noFill/>
                  </a:ln>
                  <a:effectLst/>
                  <a:uLnTx/>
                  <a:uFillTx/>
                  <a:latin typeface="Century Gothic" panose="020B0502020202020204" pitchFamily="34" charset="0"/>
                  <a:ea typeface="+mn-ea"/>
                  <a:cs typeface="+mn-cs"/>
                </a:rPr>
                <a:t>eill</a:t>
              </a:r>
              <a:r>
                <a:rPr kumimoji="0" lang="fr-FR" sz="1200" b="1" i="0" u="none" strike="noStrike" kern="1200" cap="none" spc="0" normalizeH="0" baseline="0" dirty="0">
                  <a:ln>
                    <a:noFill/>
                  </a:ln>
                  <a:effectLst/>
                  <a:uLnTx/>
                  <a:uFillTx/>
                  <a:latin typeface="Century Gothic" panose="020B0502020202020204" pitchFamily="34" charset="0"/>
                  <a:ea typeface="+mn-ea"/>
                  <a:cs typeface="+mn-cs"/>
                </a:rPr>
                <a:t>-</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fr-FR" sz="1200" b="1" i="0" u="none" strike="noStrike" kern="1200" cap="none" spc="0" normalizeH="0" baseline="0" dirty="0" err="1">
                  <a:ln>
                    <a:noFill/>
                  </a:ln>
                  <a:effectLst/>
                  <a:uLnTx/>
                  <a:uFillTx/>
                  <a:latin typeface="Century Gothic" panose="020B0502020202020204" pitchFamily="34" charset="0"/>
                  <a:ea typeface="+mn-ea"/>
                  <a:cs typeface="+mn-cs"/>
                </a:rPr>
                <a:t>eil</a:t>
              </a:r>
              <a:endParaRPr kumimoji="0" lang="fr-FR" sz="1200" b="1" i="0" u="none" strike="noStrike" kern="1200" cap="none" spc="0" normalizeH="0" baseline="0" dirty="0">
                <a:ln>
                  <a:noFill/>
                </a:ln>
                <a:effectLst/>
                <a:uLnTx/>
                <a:uFillTx/>
                <a:latin typeface="Century Gothic" panose="020B0502020202020204" pitchFamily="34" charset="0"/>
                <a:ea typeface="+mn-ea"/>
                <a:cs typeface="+mn-cs"/>
              </a:endParaRPr>
            </a:p>
          </p:txBody>
        </p:sp>
        <p:sp>
          <p:nvSpPr>
            <p:cNvPr id="180" name="TextBox 179">
              <a:extLst>
                <a:ext uri="{FF2B5EF4-FFF2-40B4-BE49-F238E27FC236}">
                  <a16:creationId xmlns:a16="http://schemas.microsoft.com/office/drawing/2014/main" id="{841C9461-4AA1-D849-A46D-BE22886756B6}"/>
                </a:ext>
              </a:extLst>
            </p:cNvPr>
            <p:cNvSpPr txBox="1"/>
            <p:nvPr/>
          </p:nvSpPr>
          <p:spPr>
            <a:xfrm>
              <a:off x="255759" y="3812915"/>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effectLst/>
                  <a:uLnTx/>
                  <a:uFillTx/>
                  <a:latin typeface="Century Gothic" panose="020B0502020202020204" pitchFamily="34" charset="0"/>
                  <a:ea typeface="+mn-ea"/>
                  <a:cs typeface="+mn-cs"/>
                </a:rPr>
                <a:t>or</a:t>
              </a:r>
              <a:r>
                <a:rPr kumimoji="0" lang="fr-FR" sz="1200" b="1" i="0" u="none" strike="noStrike" kern="1200" cap="none" spc="0" normalizeH="0" baseline="0" dirty="0">
                  <a:ln>
                    <a:noFill/>
                  </a:ln>
                  <a:effectLst/>
                  <a:uLnTx/>
                  <a:uFillTx/>
                  <a:latin typeface="Century Gothic" panose="020B0502020202020204" pitchFamily="34" charset="0"/>
                  <a:ea typeface="+mn-ea"/>
                  <a:cs typeface="+mn-cs"/>
                </a:rPr>
                <a:t>eill</a:t>
              </a:r>
              <a:r>
                <a:rPr kumimoji="0" lang="fr-FR" sz="1200" b="0" i="0" u="none" strike="noStrike" kern="1200" cap="none" spc="0" normalizeH="0" baseline="0" dirty="0">
                  <a:ln>
                    <a:noFill/>
                  </a:ln>
                  <a:effectLst/>
                  <a:uLnTx/>
                  <a:uFillTx/>
                  <a:latin typeface="Century Gothic" panose="020B0502020202020204" pitchFamily="34" charset="0"/>
                  <a:ea typeface="+mn-ea"/>
                  <a:cs typeface="+mn-cs"/>
                </a:rPr>
                <a:t>e</a:t>
              </a:r>
            </a:p>
          </p:txBody>
        </p:sp>
        <p:pic>
          <p:nvPicPr>
            <p:cNvPr id="182" name="Picture 2" descr="ear">
              <a:extLst>
                <a:ext uri="{FF2B5EF4-FFF2-40B4-BE49-F238E27FC236}">
                  <a16:creationId xmlns:a16="http://schemas.microsoft.com/office/drawing/2014/main" id="{EF32BCFD-AE8F-F74B-B360-79F1969CA8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506" y="3351009"/>
              <a:ext cx="272744" cy="454574"/>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rot="10800000" flipV="1">
            <a:off x="1294620" y="3668386"/>
            <a:ext cx="82129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soleil</a:t>
            </a:r>
          </a:p>
        </p:txBody>
      </p:sp>
      <p:pic>
        <p:nvPicPr>
          <p:cNvPr id="121" name="Picture 4" descr="the sun">
            <a:extLst>
              <a:ext uri="{FF2B5EF4-FFF2-40B4-BE49-F238E27FC236}">
                <a16:creationId xmlns:a16="http://schemas.microsoft.com/office/drawing/2014/main" id="{C7F935C7-4CA0-45DF-8C86-D2288BCE163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6715" y="3177619"/>
            <a:ext cx="517099" cy="49296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rot="10800000" flipV="1">
            <a:off x="2037945" y="3678695"/>
            <a:ext cx="148502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merveilleux</a:t>
            </a:r>
            <a:endParaRPr kumimoji="0" lang="en-GB" sz="18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3" name="Rectangle 122">
            <a:extLst>
              <a:ext uri="{FF2B5EF4-FFF2-40B4-BE49-F238E27FC236}">
                <a16:creationId xmlns:a16="http://schemas.microsoft.com/office/drawing/2014/main" id="{1855C664-7D4A-4695-BFB6-17B0EEA969F0}"/>
              </a:ext>
            </a:extLst>
          </p:cNvPr>
          <p:cNvSpPr/>
          <p:nvPr/>
        </p:nvSpPr>
        <p:spPr>
          <a:xfrm>
            <a:off x="1940608" y="3218471"/>
            <a:ext cx="1699504"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[marvellous]</a:t>
            </a:r>
          </a:p>
        </p:txBody>
      </p:sp>
      <p:sp>
        <p:nvSpPr>
          <p:cNvPr id="23" name="TextBox 22"/>
          <p:cNvSpPr txBox="1"/>
          <p:nvPr/>
        </p:nvSpPr>
        <p:spPr>
          <a:xfrm rot="10800000" flipV="1">
            <a:off x="3490688" y="3667520"/>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appareil</a:t>
            </a:r>
            <a:endParaRPr kumimoji="0" lang="fr-FR" sz="18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5" name="Rectangle 124">
            <a:extLst>
              <a:ext uri="{FF2B5EF4-FFF2-40B4-BE49-F238E27FC236}">
                <a16:creationId xmlns:a16="http://schemas.microsoft.com/office/drawing/2014/main" id="{BFCC9E12-5B19-4A63-968B-71FA3AC7D48B}"/>
              </a:ext>
            </a:extLst>
          </p:cNvPr>
          <p:cNvSpPr/>
          <p:nvPr/>
        </p:nvSpPr>
        <p:spPr>
          <a:xfrm>
            <a:off x="3498045" y="3218471"/>
            <a:ext cx="1213794"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[device]</a:t>
            </a:r>
          </a:p>
        </p:txBody>
      </p:sp>
      <p:sp>
        <p:nvSpPr>
          <p:cNvPr id="24" name="TextBox 23"/>
          <p:cNvSpPr txBox="1"/>
          <p:nvPr/>
        </p:nvSpPr>
        <p:spPr>
          <a:xfrm rot="10800000" flipV="1">
            <a:off x="4620913" y="3667326"/>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bouteille</a:t>
            </a:r>
            <a:endParaRPr kumimoji="0" lang="fr-FR" sz="2000" b="0" i="0" u="none" strike="sng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26" name="Picture 8" descr="water bottle">
            <a:extLst>
              <a:ext uri="{FF2B5EF4-FFF2-40B4-BE49-F238E27FC236}">
                <a16:creationId xmlns:a16="http://schemas.microsoft.com/office/drawing/2014/main" id="{18882623-6D82-4261-B7AE-325F23EE86F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671088">
            <a:off x="5123339" y="3009859"/>
            <a:ext cx="252447" cy="6895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10800000" flipV="1">
            <a:off x="5792633" y="3667326"/>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meilleur</a:t>
            </a:r>
          </a:p>
        </p:txBody>
      </p:sp>
      <p:sp>
        <p:nvSpPr>
          <p:cNvPr id="128" name="Rectangle 127">
            <a:extLst>
              <a:ext uri="{FF2B5EF4-FFF2-40B4-BE49-F238E27FC236}">
                <a16:creationId xmlns:a16="http://schemas.microsoft.com/office/drawing/2014/main" id="{52D4C873-9475-40F9-9C79-202FDF082BBD}"/>
              </a:ext>
            </a:extLst>
          </p:cNvPr>
          <p:cNvSpPr/>
          <p:nvPr/>
        </p:nvSpPr>
        <p:spPr>
          <a:xfrm>
            <a:off x="5900063" y="3217018"/>
            <a:ext cx="87075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[best]</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grpSp>
        <p:nvGrpSpPr>
          <p:cNvPr id="27" name="Group 26" descr="A picture of a leaf with the SSC [euil/euil] and the French word feuille">
            <a:extLst>
              <a:ext uri="{FF2B5EF4-FFF2-40B4-BE49-F238E27FC236}">
                <a16:creationId xmlns:a16="http://schemas.microsoft.com/office/drawing/2014/main" id="{F3A72564-EBF0-EE44-AB46-450B43A41230}"/>
              </a:ext>
            </a:extLst>
          </p:cNvPr>
          <p:cNvGrpSpPr/>
          <p:nvPr/>
        </p:nvGrpSpPr>
        <p:grpSpPr>
          <a:xfrm>
            <a:off x="256892" y="4244312"/>
            <a:ext cx="972000" cy="914032"/>
            <a:chOff x="254900" y="4245918"/>
            <a:chExt cx="972000" cy="914032"/>
          </a:xfrm>
        </p:grpSpPr>
        <p:sp>
          <p:nvSpPr>
            <p:cNvPr id="74" name="Rectangle 73">
              <a:extLst>
                <a:ext uri="{FF2B5EF4-FFF2-40B4-BE49-F238E27FC236}">
                  <a16:creationId xmlns:a16="http://schemas.microsoft.com/office/drawing/2014/main" id="{2D9A2DE1-3EDF-3447-81FA-1CD6FF2B6B9E}"/>
                </a:ext>
              </a:extLst>
            </p:cNvPr>
            <p:cNvSpPr/>
            <p:nvPr/>
          </p:nvSpPr>
          <p:spPr>
            <a:xfrm>
              <a:off x="254900" y="4245918"/>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9AA984D-62CE-C34D-91E2-70E4A9A91827}"/>
                </a:ext>
              </a:extLst>
            </p:cNvPr>
            <p:cNvSpPr txBox="1"/>
            <p:nvPr/>
          </p:nvSpPr>
          <p:spPr>
            <a:xfrm>
              <a:off x="269954" y="4260888"/>
              <a:ext cx="828753"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fr-FR" sz="1200" b="1" i="0" u="none" strike="noStrike" kern="1200" cap="none" spc="0" normalizeH="0" baseline="0" dirty="0" err="1">
                  <a:ln>
                    <a:noFill/>
                  </a:ln>
                  <a:effectLst/>
                  <a:uLnTx/>
                  <a:uFillTx/>
                  <a:latin typeface="Century Gothic" panose="020B0502020202020204" pitchFamily="34" charset="0"/>
                  <a:ea typeface="+mn-ea"/>
                  <a:cs typeface="+mn-cs"/>
                </a:rPr>
                <a:t>euill</a:t>
              </a:r>
              <a:r>
                <a:rPr kumimoji="0" lang="fr-FR" sz="1200" b="1" i="0" u="none" strike="noStrike" kern="1200" cap="none" spc="0" normalizeH="0" baseline="0" dirty="0">
                  <a:ln>
                    <a:noFill/>
                  </a:ln>
                  <a:effectLst/>
                  <a:uLnTx/>
                  <a:uFillTx/>
                  <a:latin typeface="Century Gothic" panose="020B0502020202020204" pitchFamily="34" charset="0"/>
                  <a:ea typeface="+mn-ea"/>
                  <a:cs typeface="+mn-cs"/>
                </a:rPr>
                <a:t>-</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fr-FR" sz="1200" b="1" i="0" u="none" strike="noStrike" kern="1200" cap="none" spc="0" normalizeH="0" baseline="0" dirty="0" err="1">
                  <a:ln>
                    <a:noFill/>
                  </a:ln>
                  <a:effectLst/>
                  <a:uLnTx/>
                  <a:uFillTx/>
                  <a:latin typeface="Century Gothic" panose="020B0502020202020204" pitchFamily="34" charset="0"/>
                  <a:ea typeface="+mn-ea"/>
                  <a:cs typeface="+mn-cs"/>
                </a:rPr>
                <a:t>euil</a:t>
              </a:r>
              <a:endParaRPr kumimoji="0" lang="fr-FR" sz="1200" b="1" i="0" u="none" strike="noStrike" kern="1200" cap="none" spc="0" normalizeH="0" baseline="0" dirty="0">
                <a:ln>
                  <a:noFill/>
                </a:ln>
                <a:effectLst/>
                <a:uLnTx/>
                <a:uFillTx/>
                <a:latin typeface="Century Gothic" panose="020B0502020202020204" pitchFamily="34" charset="0"/>
                <a:ea typeface="+mn-ea"/>
                <a:cs typeface="+mn-cs"/>
              </a:endParaRPr>
            </a:p>
          </p:txBody>
        </p:sp>
        <p:pic>
          <p:nvPicPr>
            <p:cNvPr id="75" name="Picture 2" descr="tropical leaf">
              <a:extLst>
                <a:ext uri="{FF2B5EF4-FFF2-40B4-BE49-F238E27FC236}">
                  <a16:creationId xmlns:a16="http://schemas.microsoft.com/office/drawing/2014/main" id="{B856C84F-9D99-A144-836B-5C88B2E40AE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64417"/>
            <a:stretch/>
          </p:blipFill>
          <p:spPr bwMode="auto">
            <a:xfrm>
              <a:off x="560533" y="4460524"/>
              <a:ext cx="360733" cy="506885"/>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3A836118-36DD-A347-8A27-29C1434C01B7}"/>
                </a:ext>
              </a:extLst>
            </p:cNvPr>
            <p:cNvSpPr txBox="1"/>
            <p:nvPr/>
          </p:nvSpPr>
          <p:spPr>
            <a:xfrm>
              <a:off x="269954" y="4956962"/>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effectLst/>
                  <a:uLnTx/>
                  <a:uFillTx/>
                  <a:latin typeface="Century Gothic" panose="020B0502020202020204" pitchFamily="34" charset="0"/>
                  <a:ea typeface="+mn-ea"/>
                  <a:cs typeface="+mn-cs"/>
                </a:rPr>
                <a:t>f</a:t>
              </a:r>
              <a:r>
                <a:rPr kumimoji="0" lang="fr-FR" sz="1200" b="1" i="0" u="none" strike="noStrike" kern="1200" cap="none" spc="0" normalizeH="0" baseline="0" dirty="0">
                  <a:ln>
                    <a:noFill/>
                  </a:ln>
                  <a:effectLst/>
                  <a:uLnTx/>
                  <a:uFillTx/>
                  <a:latin typeface="Century Gothic" panose="020B0502020202020204" pitchFamily="34" charset="0"/>
                  <a:ea typeface="+mn-ea"/>
                  <a:cs typeface="+mn-cs"/>
                </a:rPr>
                <a:t>euill</a:t>
              </a:r>
              <a:r>
                <a:rPr kumimoji="0" lang="fr-FR" sz="1200" b="0" i="0" u="none" strike="noStrike" kern="1200" cap="none" spc="0" normalizeH="0" baseline="0" dirty="0">
                  <a:ln>
                    <a:noFill/>
                  </a:ln>
                  <a:effectLst/>
                  <a:uLnTx/>
                  <a:uFillTx/>
                  <a:latin typeface="Century Gothic" panose="020B0502020202020204" pitchFamily="34" charset="0"/>
                  <a:ea typeface="+mn-ea"/>
                  <a:cs typeface="+mn-cs"/>
                </a:rPr>
                <a:t>e</a:t>
              </a:r>
            </a:p>
          </p:txBody>
        </p:sp>
      </p:grpSp>
      <p:sp>
        <p:nvSpPr>
          <p:cNvPr id="77" name="TextBox 76">
            <a:extLst>
              <a:ext uri="{FF2B5EF4-FFF2-40B4-BE49-F238E27FC236}">
                <a16:creationId xmlns:a16="http://schemas.microsoft.com/office/drawing/2014/main" id="{89CFCC13-4F59-384A-977D-5A82FCA9CB42}"/>
              </a:ext>
            </a:extLst>
          </p:cNvPr>
          <p:cNvSpPr txBox="1"/>
          <p:nvPr/>
        </p:nvSpPr>
        <p:spPr>
          <a:xfrm rot="10800000" flipV="1">
            <a:off x="1308326" y="4902058"/>
            <a:ext cx="101967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fauteuil</a:t>
            </a:r>
          </a:p>
        </p:txBody>
      </p:sp>
      <p:pic>
        <p:nvPicPr>
          <p:cNvPr id="82" name="Picture 2" descr="armchair">
            <a:extLst>
              <a:ext uri="{FF2B5EF4-FFF2-40B4-BE49-F238E27FC236}">
                <a16:creationId xmlns:a16="http://schemas.microsoft.com/office/drawing/2014/main" id="{F06B5B57-E75D-B54F-893D-B07C7EEECB1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67771" y="4303675"/>
            <a:ext cx="661112" cy="57837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00B7DDD4-7C20-8547-914D-A797928E6F9B}"/>
              </a:ext>
            </a:extLst>
          </p:cNvPr>
          <p:cNvSpPr txBox="1"/>
          <p:nvPr/>
        </p:nvSpPr>
        <p:spPr>
          <a:xfrm rot="10800000" flipV="1">
            <a:off x="2347367" y="4902058"/>
            <a:ext cx="101967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accueil</a:t>
            </a:r>
          </a:p>
        </p:txBody>
      </p:sp>
      <p:sp>
        <p:nvSpPr>
          <p:cNvPr id="83" name="Rectangle 82">
            <a:extLst>
              <a:ext uri="{FF2B5EF4-FFF2-40B4-BE49-F238E27FC236}">
                <a16:creationId xmlns:a16="http://schemas.microsoft.com/office/drawing/2014/main" id="{5CAEB245-7492-0F49-BA51-4213333D1B85}"/>
              </a:ext>
            </a:extLst>
          </p:cNvPr>
          <p:cNvSpPr/>
          <p:nvPr/>
        </p:nvSpPr>
        <p:spPr>
          <a:xfrm>
            <a:off x="2246038" y="4446796"/>
            <a:ext cx="1247456"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[welcome]</a:t>
            </a:r>
          </a:p>
        </p:txBody>
      </p:sp>
      <p:sp>
        <p:nvSpPr>
          <p:cNvPr id="79" name="TextBox 78">
            <a:extLst>
              <a:ext uri="{FF2B5EF4-FFF2-40B4-BE49-F238E27FC236}">
                <a16:creationId xmlns:a16="http://schemas.microsoft.com/office/drawing/2014/main" id="{D115FDB8-4461-C34A-8067-1E090FFB767A}"/>
              </a:ext>
            </a:extLst>
          </p:cNvPr>
          <p:cNvSpPr txBox="1"/>
          <p:nvPr/>
        </p:nvSpPr>
        <p:spPr>
          <a:xfrm rot="10800000" flipV="1">
            <a:off x="3386408" y="4902058"/>
            <a:ext cx="101967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œil </a:t>
            </a:r>
          </a:p>
        </p:txBody>
      </p:sp>
      <p:pic>
        <p:nvPicPr>
          <p:cNvPr id="86" name="Picture 2" descr="green eye">
            <a:extLst>
              <a:ext uri="{FF2B5EF4-FFF2-40B4-BE49-F238E27FC236}">
                <a16:creationId xmlns:a16="http://schemas.microsoft.com/office/drawing/2014/main" id="{28CCB296-5F08-C041-B093-7D778D7B675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0287" y="4343251"/>
            <a:ext cx="937216" cy="59357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9C478861-DE1B-E746-8B8D-839C9845841F}"/>
              </a:ext>
            </a:extLst>
          </p:cNvPr>
          <p:cNvSpPr txBox="1"/>
          <p:nvPr/>
        </p:nvSpPr>
        <p:spPr>
          <a:xfrm rot="10800000" flipV="1">
            <a:off x="4425449" y="4902058"/>
            <a:ext cx="117343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écureuil </a:t>
            </a:r>
          </a:p>
        </p:txBody>
      </p:sp>
      <p:pic>
        <p:nvPicPr>
          <p:cNvPr id="85" name="Picture 2" descr="Squirrel">
            <a:extLst>
              <a:ext uri="{FF2B5EF4-FFF2-40B4-BE49-F238E27FC236}">
                <a16:creationId xmlns:a16="http://schemas.microsoft.com/office/drawing/2014/main" id="{6375CDBE-6613-E747-AA34-78A1AE0A2E8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70752" y="4131266"/>
            <a:ext cx="808217" cy="820756"/>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B6EE41FD-E9AE-BF42-A7B6-8ADB6B0B5BDD}"/>
              </a:ext>
            </a:extLst>
          </p:cNvPr>
          <p:cNvSpPr txBox="1"/>
          <p:nvPr/>
        </p:nvSpPr>
        <p:spPr>
          <a:xfrm rot="10800000" flipV="1">
            <a:off x="5618250" y="4902058"/>
            <a:ext cx="117343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recueillir </a:t>
            </a:r>
          </a:p>
        </p:txBody>
      </p:sp>
      <p:sp>
        <p:nvSpPr>
          <p:cNvPr id="84" name="Rectangle 83">
            <a:extLst>
              <a:ext uri="{FF2B5EF4-FFF2-40B4-BE49-F238E27FC236}">
                <a16:creationId xmlns:a16="http://schemas.microsoft.com/office/drawing/2014/main" id="{D5C50EFC-C77E-E049-A4FC-1DB88B44C5FF}"/>
              </a:ext>
            </a:extLst>
          </p:cNvPr>
          <p:cNvSpPr/>
          <p:nvPr/>
        </p:nvSpPr>
        <p:spPr>
          <a:xfrm>
            <a:off x="5523416" y="4419323"/>
            <a:ext cx="1383712"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collect]</a:t>
            </a:r>
          </a:p>
        </p:txBody>
      </p:sp>
      <p:grpSp>
        <p:nvGrpSpPr>
          <p:cNvPr id="29" name="Group 28" descr="A picture of fog with the SSC [ouill/ouil] and the French word brouillard ">
            <a:extLst>
              <a:ext uri="{FF2B5EF4-FFF2-40B4-BE49-F238E27FC236}">
                <a16:creationId xmlns:a16="http://schemas.microsoft.com/office/drawing/2014/main" id="{461D1460-8307-6E40-A4DD-CDC1749D4934}"/>
              </a:ext>
            </a:extLst>
          </p:cNvPr>
          <p:cNvGrpSpPr/>
          <p:nvPr/>
        </p:nvGrpSpPr>
        <p:grpSpPr>
          <a:xfrm>
            <a:off x="254900" y="5408280"/>
            <a:ext cx="972000" cy="914032"/>
            <a:chOff x="254900" y="5357759"/>
            <a:chExt cx="972000" cy="914032"/>
          </a:xfrm>
        </p:grpSpPr>
        <p:sp>
          <p:nvSpPr>
            <p:cNvPr id="87" name="Rectangle 86">
              <a:extLst>
                <a:ext uri="{FF2B5EF4-FFF2-40B4-BE49-F238E27FC236}">
                  <a16:creationId xmlns:a16="http://schemas.microsoft.com/office/drawing/2014/main" id="{65C00936-95AD-8148-9580-ED21C009136D}"/>
                </a:ext>
              </a:extLst>
            </p:cNvPr>
            <p:cNvSpPr/>
            <p:nvPr/>
          </p:nvSpPr>
          <p:spPr>
            <a:xfrm>
              <a:off x="254900" y="5357759"/>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754325E8-88E4-C945-BCE5-CC677BC8C08F}"/>
                </a:ext>
              </a:extLst>
            </p:cNvPr>
            <p:cNvSpPr txBox="1"/>
            <p:nvPr/>
          </p:nvSpPr>
          <p:spPr>
            <a:xfrm>
              <a:off x="269954" y="5372729"/>
              <a:ext cx="828753"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fr-FR" sz="1200" b="1" i="0" u="none" strike="noStrike" kern="1200" cap="none" spc="0" normalizeH="0" baseline="0" dirty="0" err="1">
                  <a:ln>
                    <a:noFill/>
                  </a:ln>
                  <a:effectLst/>
                  <a:uLnTx/>
                  <a:uFillTx/>
                  <a:latin typeface="Century Gothic" panose="020B0502020202020204" pitchFamily="34" charset="0"/>
                  <a:ea typeface="+mn-ea"/>
                  <a:cs typeface="+mn-cs"/>
                </a:rPr>
                <a:t>ouill</a:t>
              </a:r>
              <a:r>
                <a:rPr kumimoji="0" lang="fr-FR" sz="1200" b="1" i="0" u="none" strike="noStrike" kern="1200" cap="none" spc="0" normalizeH="0" baseline="0" dirty="0">
                  <a:ln>
                    <a:noFill/>
                  </a:ln>
                  <a:effectLst/>
                  <a:uLnTx/>
                  <a:uFillTx/>
                  <a:latin typeface="Century Gothic" panose="020B0502020202020204" pitchFamily="34" charset="0"/>
                  <a:ea typeface="+mn-ea"/>
                  <a:cs typeface="+mn-cs"/>
                </a:rPr>
                <a:t>-</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fr-FR" sz="1200" b="1" i="0" u="none" strike="noStrike" kern="1200" cap="none" spc="0" normalizeH="0" baseline="0" dirty="0" err="1">
                  <a:ln>
                    <a:noFill/>
                  </a:ln>
                  <a:effectLst/>
                  <a:uLnTx/>
                  <a:uFillTx/>
                  <a:latin typeface="Century Gothic" panose="020B0502020202020204" pitchFamily="34" charset="0"/>
                  <a:ea typeface="+mn-ea"/>
                  <a:cs typeface="+mn-cs"/>
                </a:rPr>
                <a:t>ouil</a:t>
              </a:r>
              <a:endParaRPr kumimoji="0" lang="fr-FR" sz="1200" b="1" i="0" u="none" strike="noStrike" kern="1200" cap="none" spc="0" normalizeH="0" baseline="0" dirty="0">
                <a:ln>
                  <a:noFill/>
                </a:ln>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416F4189-AE76-D346-99AD-7943FFD758FE}"/>
                </a:ext>
              </a:extLst>
            </p:cNvPr>
            <p:cNvSpPr txBox="1"/>
            <p:nvPr/>
          </p:nvSpPr>
          <p:spPr>
            <a:xfrm>
              <a:off x="269954" y="6068803"/>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effectLst/>
                  <a:uLnTx/>
                  <a:uFillTx/>
                  <a:latin typeface="Century Gothic" panose="020B0502020202020204" pitchFamily="34" charset="0"/>
                  <a:ea typeface="+mn-ea"/>
                  <a:cs typeface="+mn-cs"/>
                </a:rPr>
                <a:t>br</a:t>
              </a:r>
              <a:r>
                <a:rPr kumimoji="0" lang="fr-FR" sz="1200" b="1" i="0" u="none" strike="noStrike" kern="1200" cap="none" spc="0" normalizeH="0" baseline="0" dirty="0">
                  <a:ln>
                    <a:noFill/>
                  </a:ln>
                  <a:effectLst/>
                  <a:uLnTx/>
                  <a:uFillTx/>
                  <a:latin typeface="Century Gothic" panose="020B0502020202020204" pitchFamily="34" charset="0"/>
                  <a:ea typeface="+mn-ea"/>
                  <a:cs typeface="+mn-cs"/>
                </a:rPr>
                <a:t>ouill</a:t>
              </a:r>
              <a:r>
                <a:rPr kumimoji="0" lang="fr-FR" sz="1200" b="0" i="0" u="none" strike="noStrike" kern="1200" cap="none" spc="0" normalizeH="0" baseline="0" dirty="0">
                  <a:ln>
                    <a:noFill/>
                  </a:ln>
                  <a:effectLst/>
                  <a:uLnTx/>
                  <a:uFillTx/>
                  <a:latin typeface="Century Gothic" panose="020B0502020202020204" pitchFamily="34" charset="0"/>
                  <a:ea typeface="+mn-ea"/>
                  <a:cs typeface="+mn-cs"/>
                </a:rPr>
                <a:t>ard</a:t>
              </a:r>
            </a:p>
          </p:txBody>
        </p:sp>
        <p:pic>
          <p:nvPicPr>
            <p:cNvPr id="91" name="Picture 90" descr="moon behind fog">
              <a:extLst>
                <a:ext uri="{FF2B5EF4-FFF2-40B4-BE49-F238E27FC236}">
                  <a16:creationId xmlns:a16="http://schemas.microsoft.com/office/drawing/2014/main" id="{33385545-2E16-914D-8B7D-FB25AA8AFBB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9104" y="5607662"/>
              <a:ext cx="624238" cy="442819"/>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extBox 91">
            <a:extLst>
              <a:ext uri="{FF2B5EF4-FFF2-40B4-BE49-F238E27FC236}">
                <a16:creationId xmlns:a16="http://schemas.microsoft.com/office/drawing/2014/main" id="{BD770E23-0774-DE44-90B3-075AB374ACB5}"/>
              </a:ext>
            </a:extLst>
          </p:cNvPr>
          <p:cNvSpPr txBox="1"/>
          <p:nvPr/>
        </p:nvSpPr>
        <p:spPr>
          <a:xfrm rot="10800000" flipV="1">
            <a:off x="1306331" y="6026252"/>
            <a:ext cx="101967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fouiller</a:t>
            </a:r>
          </a:p>
        </p:txBody>
      </p:sp>
      <p:sp>
        <p:nvSpPr>
          <p:cNvPr id="99" name="Rectangle 98">
            <a:extLst>
              <a:ext uri="{FF2B5EF4-FFF2-40B4-BE49-F238E27FC236}">
                <a16:creationId xmlns:a16="http://schemas.microsoft.com/office/drawing/2014/main" id="{FFD9FB81-96AA-D745-9AB1-88742C17D7D0}"/>
              </a:ext>
            </a:extLst>
          </p:cNvPr>
          <p:cNvSpPr/>
          <p:nvPr/>
        </p:nvSpPr>
        <p:spPr>
          <a:xfrm>
            <a:off x="1230791" y="5566260"/>
            <a:ext cx="1202572"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rummage]</a:t>
            </a:r>
          </a:p>
        </p:txBody>
      </p:sp>
      <p:sp>
        <p:nvSpPr>
          <p:cNvPr id="93" name="TextBox 92">
            <a:extLst>
              <a:ext uri="{FF2B5EF4-FFF2-40B4-BE49-F238E27FC236}">
                <a16:creationId xmlns:a16="http://schemas.microsoft.com/office/drawing/2014/main" id="{D82FA157-0DCC-D040-8DA2-3C0FB57E80B3}"/>
              </a:ext>
            </a:extLst>
          </p:cNvPr>
          <p:cNvSpPr txBox="1"/>
          <p:nvPr/>
        </p:nvSpPr>
        <p:spPr>
          <a:xfrm rot="10800000" flipV="1">
            <a:off x="2260038" y="6026252"/>
            <a:ext cx="101967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mouillé</a:t>
            </a:r>
          </a:p>
        </p:txBody>
      </p:sp>
      <p:pic>
        <p:nvPicPr>
          <p:cNvPr id="98" name="Picture 2" descr="animal out in the rain">
            <a:extLst>
              <a:ext uri="{FF2B5EF4-FFF2-40B4-BE49-F238E27FC236}">
                <a16:creationId xmlns:a16="http://schemas.microsoft.com/office/drawing/2014/main" id="{89E16D04-1CE2-E248-990B-D7D4DC3624D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81098" y="5335009"/>
            <a:ext cx="558467" cy="558467"/>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B0F37A28-FB9F-3445-B2FF-7BF8B3D57E02}"/>
              </a:ext>
            </a:extLst>
          </p:cNvPr>
          <p:cNvSpPr txBox="1"/>
          <p:nvPr/>
        </p:nvSpPr>
        <p:spPr>
          <a:xfrm rot="10800000" flipV="1">
            <a:off x="3279706" y="6026252"/>
            <a:ext cx="108673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brouiller </a:t>
            </a:r>
          </a:p>
        </p:txBody>
      </p:sp>
      <p:sp>
        <p:nvSpPr>
          <p:cNvPr id="101" name="Rectangle 100">
            <a:extLst>
              <a:ext uri="{FF2B5EF4-FFF2-40B4-BE49-F238E27FC236}">
                <a16:creationId xmlns:a16="http://schemas.microsoft.com/office/drawing/2014/main" id="{BB36754C-C217-AE45-BE48-77F1D7A422F5}"/>
              </a:ext>
            </a:extLst>
          </p:cNvPr>
          <p:cNvSpPr/>
          <p:nvPr/>
        </p:nvSpPr>
        <p:spPr>
          <a:xfrm>
            <a:off x="3227363" y="5566260"/>
            <a:ext cx="1167307"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scramble]</a:t>
            </a:r>
          </a:p>
        </p:txBody>
      </p:sp>
      <p:sp>
        <p:nvSpPr>
          <p:cNvPr id="95" name="TextBox 94">
            <a:extLst>
              <a:ext uri="{FF2B5EF4-FFF2-40B4-BE49-F238E27FC236}">
                <a16:creationId xmlns:a16="http://schemas.microsoft.com/office/drawing/2014/main" id="{1BA53F9E-8D39-1245-B63D-B9928CD1977B}"/>
              </a:ext>
            </a:extLst>
          </p:cNvPr>
          <p:cNvSpPr txBox="1"/>
          <p:nvPr/>
        </p:nvSpPr>
        <p:spPr>
          <a:xfrm rot="10800000" flipV="1">
            <a:off x="4299376" y="6026252"/>
            <a:ext cx="1371945"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débrouiller</a:t>
            </a:r>
          </a:p>
        </p:txBody>
      </p:sp>
      <p:sp>
        <p:nvSpPr>
          <p:cNvPr id="103" name="Rectangle 102">
            <a:extLst>
              <a:ext uri="{FF2B5EF4-FFF2-40B4-BE49-F238E27FC236}">
                <a16:creationId xmlns:a16="http://schemas.microsoft.com/office/drawing/2014/main" id="{9983C992-9E66-2548-9B15-788F6CE1D5C3}"/>
              </a:ext>
            </a:extLst>
          </p:cNvPr>
          <p:cNvSpPr/>
          <p:nvPr/>
        </p:nvSpPr>
        <p:spPr>
          <a:xfrm>
            <a:off x="4313471" y="5566260"/>
            <a:ext cx="1343637"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disentangle]</a:t>
            </a:r>
          </a:p>
        </p:txBody>
      </p:sp>
      <p:sp>
        <p:nvSpPr>
          <p:cNvPr id="96" name="TextBox 95">
            <a:extLst>
              <a:ext uri="{FF2B5EF4-FFF2-40B4-BE49-F238E27FC236}">
                <a16:creationId xmlns:a16="http://schemas.microsoft.com/office/drawing/2014/main" id="{529F3660-573F-9944-921F-1F6F5D670E66}"/>
              </a:ext>
            </a:extLst>
          </p:cNvPr>
          <p:cNvSpPr txBox="1"/>
          <p:nvPr/>
        </p:nvSpPr>
        <p:spPr>
          <a:xfrm rot="10800000" flipV="1">
            <a:off x="5586325" y="6026252"/>
            <a:ext cx="130303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grenouille </a:t>
            </a:r>
          </a:p>
        </p:txBody>
      </p:sp>
      <p:pic>
        <p:nvPicPr>
          <p:cNvPr id="97" name="Picture 2" descr="frog">
            <a:extLst>
              <a:ext uri="{FF2B5EF4-FFF2-40B4-BE49-F238E27FC236}">
                <a16:creationId xmlns:a16="http://schemas.microsoft.com/office/drawing/2014/main" id="{339B0F28-4182-6F4D-947D-DD64007D65E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77540" y="5385611"/>
            <a:ext cx="767222" cy="69397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descr="A picture of a pointer on a map with the SSC [y] and the French word y">
            <a:extLst>
              <a:ext uri="{FF2B5EF4-FFF2-40B4-BE49-F238E27FC236}">
                <a16:creationId xmlns:a16="http://schemas.microsoft.com/office/drawing/2014/main" id="{C8DE6282-F1A1-9249-95CA-0C39DAE6706B}"/>
              </a:ext>
            </a:extLst>
          </p:cNvPr>
          <p:cNvGrpSpPr/>
          <p:nvPr/>
        </p:nvGrpSpPr>
        <p:grpSpPr>
          <a:xfrm>
            <a:off x="240030" y="6559449"/>
            <a:ext cx="972000" cy="914032"/>
            <a:chOff x="240030" y="6446468"/>
            <a:chExt cx="972000" cy="914032"/>
          </a:xfrm>
        </p:grpSpPr>
        <p:sp>
          <p:nvSpPr>
            <p:cNvPr id="105" name="Rectangle 104">
              <a:extLst>
                <a:ext uri="{FF2B5EF4-FFF2-40B4-BE49-F238E27FC236}">
                  <a16:creationId xmlns:a16="http://schemas.microsoft.com/office/drawing/2014/main" id="{E75530E7-0FE8-CD49-8898-ACD9379D6CC5}"/>
                </a:ext>
              </a:extLst>
            </p:cNvPr>
            <p:cNvSpPr/>
            <p:nvPr/>
          </p:nvSpPr>
          <p:spPr>
            <a:xfrm>
              <a:off x="240030" y="6446468"/>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910D017C-99FC-8F4D-ACC4-06CEA11D5269}"/>
                </a:ext>
              </a:extLst>
            </p:cNvPr>
            <p:cNvSpPr txBox="1"/>
            <p:nvPr/>
          </p:nvSpPr>
          <p:spPr>
            <a:xfrm>
              <a:off x="283772" y="6461438"/>
              <a:ext cx="89768"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y</a:t>
              </a:r>
            </a:p>
          </p:txBody>
        </p:sp>
        <p:sp>
          <p:nvSpPr>
            <p:cNvPr id="107" name="TextBox 106">
              <a:extLst>
                <a:ext uri="{FF2B5EF4-FFF2-40B4-BE49-F238E27FC236}">
                  <a16:creationId xmlns:a16="http://schemas.microsoft.com/office/drawing/2014/main" id="{B2E83802-E328-CC40-92A9-A202F3F6E04F}"/>
                </a:ext>
              </a:extLst>
            </p:cNvPr>
            <p:cNvSpPr txBox="1"/>
            <p:nvPr/>
          </p:nvSpPr>
          <p:spPr>
            <a:xfrm>
              <a:off x="255084" y="7157512"/>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y</a:t>
              </a:r>
            </a:p>
          </p:txBody>
        </p:sp>
        <p:pic>
          <p:nvPicPr>
            <p:cNvPr id="111" name="Picture 110" descr="'you are here' icon">
              <a:extLst>
                <a:ext uri="{FF2B5EF4-FFF2-40B4-BE49-F238E27FC236}">
                  <a16:creationId xmlns:a16="http://schemas.microsoft.com/office/drawing/2014/main" id="{8AC95801-D0D6-4544-AC72-A8FD8C80F73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23897" y="6558072"/>
              <a:ext cx="601390" cy="601390"/>
            </a:xfrm>
            <a:prstGeom prst="rect">
              <a:avLst/>
            </a:prstGeom>
            <a:noFill/>
            <a:extLst>
              <a:ext uri="{909E8E84-426E-40DD-AFC4-6F175D3DCCD1}">
                <a14:hiddenFill xmlns:a14="http://schemas.microsoft.com/office/drawing/2010/main">
                  <a:solidFill>
                    <a:srgbClr val="FFFFFF"/>
                  </a:solidFill>
                </a14:hiddenFill>
              </a:ext>
            </a:extLst>
          </p:spPr>
        </p:pic>
      </p:grpSp>
      <p:sp>
        <p:nvSpPr>
          <p:cNvPr id="158" name="TextBox 157">
            <a:extLst>
              <a:ext uri="{FF2B5EF4-FFF2-40B4-BE49-F238E27FC236}">
                <a16:creationId xmlns:a16="http://schemas.microsoft.com/office/drawing/2014/main" id="{DCA64591-2CB5-4E46-9672-AAFC5783F6B1}"/>
              </a:ext>
            </a:extLst>
          </p:cNvPr>
          <p:cNvSpPr txBox="1"/>
          <p:nvPr/>
        </p:nvSpPr>
        <p:spPr>
          <a:xfrm rot="10800000" flipV="1">
            <a:off x="1269127" y="7202119"/>
            <a:ext cx="10804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système</a:t>
            </a:r>
          </a:p>
        </p:txBody>
      </p:sp>
      <p:pic>
        <p:nvPicPr>
          <p:cNvPr id="164" name="Picture 2" descr="lots of multicoloured cogs">
            <a:extLst>
              <a:ext uri="{FF2B5EF4-FFF2-40B4-BE49-F238E27FC236}">
                <a16:creationId xmlns:a16="http://schemas.microsoft.com/office/drawing/2014/main" id="{CCB000CC-1683-CF48-A4A4-FE335405ADF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05589" y="6584680"/>
            <a:ext cx="939859" cy="678461"/>
          </a:xfrm>
          <a:prstGeom prst="rect">
            <a:avLst/>
          </a:prstGeom>
          <a:noFill/>
          <a:extLst>
            <a:ext uri="{909E8E84-426E-40DD-AFC4-6F175D3DCCD1}">
              <a14:hiddenFill xmlns:a14="http://schemas.microsoft.com/office/drawing/2010/main">
                <a:solidFill>
                  <a:srgbClr val="FFFFFF"/>
                </a:solidFill>
              </a14:hiddenFill>
            </a:ext>
          </a:extLst>
        </p:spPr>
      </p:pic>
      <p:sp>
        <p:nvSpPr>
          <p:cNvPr id="159" name="TextBox 158">
            <a:extLst>
              <a:ext uri="{FF2B5EF4-FFF2-40B4-BE49-F238E27FC236}">
                <a16:creationId xmlns:a16="http://schemas.microsoft.com/office/drawing/2014/main" id="{75F46DD2-1B75-1849-A9D9-E1E1BB9E1FD0}"/>
              </a:ext>
            </a:extLst>
          </p:cNvPr>
          <p:cNvSpPr txBox="1"/>
          <p:nvPr/>
        </p:nvSpPr>
        <p:spPr>
          <a:xfrm rot="10800000" flipV="1">
            <a:off x="2229487" y="7204439"/>
            <a:ext cx="101967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style</a:t>
            </a:r>
          </a:p>
        </p:txBody>
      </p:sp>
      <p:pic>
        <p:nvPicPr>
          <p:cNvPr id="165" name="Picture 4" descr="woman in a black dress">
            <a:extLst>
              <a:ext uri="{FF2B5EF4-FFF2-40B4-BE49-F238E27FC236}">
                <a16:creationId xmlns:a16="http://schemas.microsoft.com/office/drawing/2014/main" id="{0E815FA5-B590-E447-B3BB-30069F0FBA4B}"/>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13694" y="6532455"/>
            <a:ext cx="467218" cy="686524"/>
          </a:xfrm>
          <a:prstGeom prst="rect">
            <a:avLst/>
          </a:prstGeom>
          <a:noFill/>
          <a:extLst>
            <a:ext uri="{909E8E84-426E-40DD-AFC4-6F175D3DCCD1}">
              <a14:hiddenFill xmlns:a14="http://schemas.microsoft.com/office/drawing/2010/main">
                <a:solidFill>
                  <a:srgbClr val="FFFFFF"/>
                </a:solidFill>
              </a14:hiddenFill>
            </a:ext>
          </a:extLst>
        </p:spPr>
      </p:pic>
      <p:sp>
        <p:nvSpPr>
          <p:cNvPr id="160" name="TextBox 159">
            <a:extLst>
              <a:ext uri="{FF2B5EF4-FFF2-40B4-BE49-F238E27FC236}">
                <a16:creationId xmlns:a16="http://schemas.microsoft.com/office/drawing/2014/main" id="{435EFD53-0035-BF48-93A3-14BF8596695A}"/>
              </a:ext>
            </a:extLst>
          </p:cNvPr>
          <p:cNvSpPr txBox="1"/>
          <p:nvPr/>
        </p:nvSpPr>
        <p:spPr>
          <a:xfrm rot="10800000" flipV="1">
            <a:off x="3129042" y="7204439"/>
            <a:ext cx="1194395"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physique </a:t>
            </a:r>
          </a:p>
        </p:txBody>
      </p:sp>
      <p:pic>
        <p:nvPicPr>
          <p:cNvPr id="166" name="Picture 6" descr="diagram of an atom">
            <a:extLst>
              <a:ext uri="{FF2B5EF4-FFF2-40B4-BE49-F238E27FC236}">
                <a16:creationId xmlns:a16="http://schemas.microsoft.com/office/drawing/2014/main" id="{2CE0BC43-1359-5F47-A97F-C718245B369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333197" y="6532455"/>
            <a:ext cx="770736" cy="761221"/>
          </a:xfrm>
          <a:prstGeom prst="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9EB5A070-605E-9D4C-BE5E-D789B1366E03}"/>
              </a:ext>
            </a:extLst>
          </p:cNvPr>
          <p:cNvSpPr txBox="1"/>
          <p:nvPr/>
        </p:nvSpPr>
        <p:spPr>
          <a:xfrm rot="10800000" flipV="1">
            <a:off x="4203321" y="7204439"/>
            <a:ext cx="1371945"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analyser</a:t>
            </a:r>
          </a:p>
        </p:txBody>
      </p:sp>
      <p:sp>
        <p:nvSpPr>
          <p:cNvPr id="163" name="Rectangle 162">
            <a:extLst>
              <a:ext uri="{FF2B5EF4-FFF2-40B4-BE49-F238E27FC236}">
                <a16:creationId xmlns:a16="http://schemas.microsoft.com/office/drawing/2014/main" id="{BD275524-F484-5D49-B9BE-0F3FFD02D31A}"/>
              </a:ext>
            </a:extLst>
          </p:cNvPr>
          <p:cNvSpPr/>
          <p:nvPr/>
        </p:nvSpPr>
        <p:spPr>
          <a:xfrm>
            <a:off x="4174950" y="6749974"/>
            <a:ext cx="149432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analyse]</a:t>
            </a:r>
          </a:p>
        </p:txBody>
      </p:sp>
      <p:sp>
        <p:nvSpPr>
          <p:cNvPr id="162" name="TextBox 161">
            <a:extLst>
              <a:ext uri="{FF2B5EF4-FFF2-40B4-BE49-F238E27FC236}">
                <a16:creationId xmlns:a16="http://schemas.microsoft.com/office/drawing/2014/main" id="{4AFAEE75-C248-8A4A-BE20-2228B2945520}"/>
              </a:ext>
            </a:extLst>
          </p:cNvPr>
          <p:cNvSpPr txBox="1"/>
          <p:nvPr/>
        </p:nvSpPr>
        <p:spPr>
          <a:xfrm rot="10800000" flipV="1">
            <a:off x="5455150" y="7204439"/>
            <a:ext cx="130303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rythme </a:t>
            </a:r>
          </a:p>
        </p:txBody>
      </p:sp>
      <p:pic>
        <p:nvPicPr>
          <p:cNvPr id="167" name="Picture 8" descr="heartbeat ">
            <a:extLst>
              <a:ext uri="{FF2B5EF4-FFF2-40B4-BE49-F238E27FC236}">
                <a16:creationId xmlns:a16="http://schemas.microsoft.com/office/drawing/2014/main" id="{0A293BDB-0110-8041-966E-DCDF97DAD92A}"/>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r="37612"/>
          <a:stretch/>
        </p:blipFill>
        <p:spPr bwMode="auto">
          <a:xfrm>
            <a:off x="5648067" y="6459159"/>
            <a:ext cx="1132745" cy="90781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descr="A picture of a letter with the SSC [oy] and the French word envoyer">
            <a:extLst>
              <a:ext uri="{FF2B5EF4-FFF2-40B4-BE49-F238E27FC236}">
                <a16:creationId xmlns:a16="http://schemas.microsoft.com/office/drawing/2014/main" id="{EE167D23-6382-F640-A14F-A6F2B93AD051}"/>
              </a:ext>
            </a:extLst>
          </p:cNvPr>
          <p:cNvGrpSpPr/>
          <p:nvPr/>
        </p:nvGrpSpPr>
        <p:grpSpPr>
          <a:xfrm>
            <a:off x="235679" y="7748015"/>
            <a:ext cx="972000" cy="914032"/>
            <a:chOff x="235679" y="7575164"/>
            <a:chExt cx="972000" cy="914032"/>
          </a:xfrm>
        </p:grpSpPr>
        <p:pic>
          <p:nvPicPr>
            <p:cNvPr id="113" name="Picture 112" descr="'send message' icon">
              <a:extLst>
                <a:ext uri="{FF2B5EF4-FFF2-40B4-BE49-F238E27FC236}">
                  <a16:creationId xmlns:a16="http://schemas.microsoft.com/office/drawing/2014/main" id="{F1CB61F9-258A-6A49-8C6C-6240E4D5B648}"/>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p:blipFill>
          <p:spPr bwMode="auto">
            <a:xfrm>
              <a:off x="425503" y="7693541"/>
              <a:ext cx="604800" cy="604800"/>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115">
              <a:extLst>
                <a:ext uri="{FF2B5EF4-FFF2-40B4-BE49-F238E27FC236}">
                  <a16:creationId xmlns:a16="http://schemas.microsoft.com/office/drawing/2014/main" id="{1DD6A832-CA95-2B40-90C4-DD107EDCDBE4}"/>
                </a:ext>
              </a:extLst>
            </p:cNvPr>
            <p:cNvSpPr/>
            <p:nvPr/>
          </p:nvSpPr>
          <p:spPr>
            <a:xfrm>
              <a:off x="235679" y="7575164"/>
              <a:ext cx="972000" cy="914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3AE5B4CE-0CF5-804A-B68A-587D0C2DFBB8}"/>
                </a:ext>
              </a:extLst>
            </p:cNvPr>
            <p:cNvSpPr txBox="1"/>
            <p:nvPr/>
          </p:nvSpPr>
          <p:spPr>
            <a:xfrm>
              <a:off x="279421" y="7590134"/>
              <a:ext cx="187552"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oy</a:t>
              </a:r>
            </a:p>
          </p:txBody>
        </p:sp>
        <p:sp>
          <p:nvSpPr>
            <p:cNvPr id="118" name="TextBox 117">
              <a:extLst>
                <a:ext uri="{FF2B5EF4-FFF2-40B4-BE49-F238E27FC236}">
                  <a16:creationId xmlns:a16="http://schemas.microsoft.com/office/drawing/2014/main" id="{80E8DFD9-31C1-3748-A161-85A2D9B0F6E4}"/>
                </a:ext>
              </a:extLst>
            </p:cNvPr>
            <p:cNvSpPr txBox="1"/>
            <p:nvPr/>
          </p:nvSpPr>
          <p:spPr>
            <a:xfrm>
              <a:off x="250733" y="8286208"/>
              <a:ext cx="94458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effectLst/>
                  <a:uLnTx/>
                  <a:uFillTx/>
                  <a:latin typeface="Century Gothic" panose="020B0502020202020204" pitchFamily="34" charset="0"/>
                  <a:ea typeface="+mn-ea"/>
                  <a:cs typeface="+mn-cs"/>
                </a:rPr>
                <a:t>env</a:t>
              </a:r>
              <a:r>
                <a:rPr kumimoji="0" lang="fr-FR" sz="1200" b="1" i="0" u="none" strike="noStrike" kern="1200" cap="none" spc="0" normalizeH="0" baseline="0" dirty="0">
                  <a:ln>
                    <a:noFill/>
                  </a:ln>
                  <a:effectLst/>
                  <a:uLnTx/>
                  <a:uFillTx/>
                  <a:latin typeface="Century Gothic" panose="020B0502020202020204" pitchFamily="34" charset="0"/>
                  <a:ea typeface="+mn-ea"/>
                  <a:cs typeface="+mn-cs"/>
                </a:rPr>
                <a:t>oy</a:t>
              </a:r>
              <a:r>
                <a:rPr kumimoji="0" lang="fr-FR" sz="1200" b="0" i="0" u="none" strike="noStrike" kern="1200" cap="none" spc="0" normalizeH="0" baseline="0" dirty="0">
                  <a:ln>
                    <a:noFill/>
                  </a:ln>
                  <a:effectLst/>
                  <a:uLnTx/>
                  <a:uFillTx/>
                  <a:latin typeface="Century Gothic" panose="020B0502020202020204" pitchFamily="34" charset="0"/>
                  <a:ea typeface="+mn-ea"/>
                  <a:cs typeface="+mn-cs"/>
                </a:rPr>
                <a:t>er</a:t>
              </a:r>
            </a:p>
          </p:txBody>
        </p:sp>
      </p:grpSp>
      <p:sp>
        <p:nvSpPr>
          <p:cNvPr id="120" name="TextBox 119">
            <a:extLst>
              <a:ext uri="{FF2B5EF4-FFF2-40B4-BE49-F238E27FC236}">
                <a16:creationId xmlns:a16="http://schemas.microsoft.com/office/drawing/2014/main" id="{617362A8-A17A-6B46-A8AA-E0A219AF1F94}"/>
              </a:ext>
            </a:extLst>
          </p:cNvPr>
          <p:cNvSpPr txBox="1"/>
          <p:nvPr/>
        </p:nvSpPr>
        <p:spPr>
          <a:xfrm rot="10800000" flipV="1">
            <a:off x="1225907" y="8403386"/>
            <a:ext cx="113461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nettoyer</a:t>
            </a:r>
          </a:p>
        </p:txBody>
      </p:sp>
      <p:pic>
        <p:nvPicPr>
          <p:cNvPr id="136" name="Picture 2" descr="sponge and bucket of water">
            <a:extLst>
              <a:ext uri="{FF2B5EF4-FFF2-40B4-BE49-F238E27FC236}">
                <a16:creationId xmlns:a16="http://schemas.microsoft.com/office/drawing/2014/main" id="{25718C96-74A6-F844-AED9-1F5C5A3BC26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p:blipFill>
        <p:spPr bwMode="auto">
          <a:xfrm>
            <a:off x="1535381" y="7820513"/>
            <a:ext cx="518915" cy="635001"/>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096329CB-4E0E-6648-B33E-0F6303DD4DD2}"/>
              </a:ext>
            </a:extLst>
          </p:cNvPr>
          <p:cNvSpPr txBox="1"/>
          <p:nvPr/>
        </p:nvSpPr>
        <p:spPr>
          <a:xfrm rot="10800000" flipV="1">
            <a:off x="2239813" y="8403386"/>
            <a:ext cx="101967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royal</a:t>
            </a:r>
          </a:p>
        </p:txBody>
      </p:sp>
      <p:pic>
        <p:nvPicPr>
          <p:cNvPr id="148" name="Picture 4" descr="crown">
            <a:extLst>
              <a:ext uri="{FF2B5EF4-FFF2-40B4-BE49-F238E27FC236}">
                <a16:creationId xmlns:a16="http://schemas.microsoft.com/office/drawing/2014/main" id="{FBBD6A8C-E2C4-5845-AECF-F6A1B4200F4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p:blipFill>
        <p:spPr bwMode="auto">
          <a:xfrm>
            <a:off x="2383424" y="7810683"/>
            <a:ext cx="678524" cy="569324"/>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10C6BCB1-1097-3D4F-A2C2-9898DBA6D38F}"/>
              </a:ext>
            </a:extLst>
          </p:cNvPr>
          <p:cNvSpPr txBox="1"/>
          <p:nvPr/>
        </p:nvSpPr>
        <p:spPr>
          <a:xfrm rot="10800000" flipV="1">
            <a:off x="3138776" y="8403386"/>
            <a:ext cx="120167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employé </a:t>
            </a:r>
          </a:p>
        </p:txBody>
      </p:sp>
      <p:sp>
        <p:nvSpPr>
          <p:cNvPr id="149" name="Rectangle 148">
            <a:extLst>
              <a:ext uri="{FF2B5EF4-FFF2-40B4-BE49-F238E27FC236}">
                <a16:creationId xmlns:a16="http://schemas.microsoft.com/office/drawing/2014/main" id="{8C1171EC-8F4E-FF4F-9ACD-FD599D8F7831}"/>
              </a:ext>
            </a:extLst>
          </p:cNvPr>
          <p:cNvSpPr/>
          <p:nvPr/>
        </p:nvSpPr>
        <p:spPr>
          <a:xfrm>
            <a:off x="3090378" y="7948601"/>
            <a:ext cx="1338828"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[employee]</a:t>
            </a:r>
          </a:p>
        </p:txBody>
      </p:sp>
      <p:sp>
        <p:nvSpPr>
          <p:cNvPr id="127" name="TextBox 126">
            <a:extLst>
              <a:ext uri="{FF2B5EF4-FFF2-40B4-BE49-F238E27FC236}">
                <a16:creationId xmlns:a16="http://schemas.microsoft.com/office/drawing/2014/main" id="{41A612CB-6C01-7D4F-B25C-8455EBE3DC75}"/>
              </a:ext>
            </a:extLst>
          </p:cNvPr>
          <p:cNvSpPr txBox="1"/>
          <p:nvPr/>
        </p:nvSpPr>
        <p:spPr>
          <a:xfrm rot="10800000" flipV="1">
            <a:off x="4219741" y="8403386"/>
            <a:ext cx="1371945"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moyen</a:t>
            </a:r>
          </a:p>
        </p:txBody>
      </p:sp>
      <p:sp>
        <p:nvSpPr>
          <p:cNvPr id="155" name="Rectangle 154">
            <a:extLst>
              <a:ext uri="{FF2B5EF4-FFF2-40B4-BE49-F238E27FC236}">
                <a16:creationId xmlns:a16="http://schemas.microsoft.com/office/drawing/2014/main" id="{09BDFD0A-C92E-8D48-88A1-B9403207A27D}"/>
              </a:ext>
            </a:extLst>
          </p:cNvPr>
          <p:cNvSpPr/>
          <p:nvPr/>
        </p:nvSpPr>
        <p:spPr>
          <a:xfrm>
            <a:off x="4345324" y="7963067"/>
            <a:ext cx="1168910"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[average]</a:t>
            </a:r>
          </a:p>
        </p:txBody>
      </p:sp>
      <p:sp>
        <p:nvSpPr>
          <p:cNvPr id="135" name="TextBox 134">
            <a:extLst>
              <a:ext uri="{FF2B5EF4-FFF2-40B4-BE49-F238E27FC236}">
                <a16:creationId xmlns:a16="http://schemas.microsoft.com/office/drawing/2014/main" id="{91C55BFE-EBFC-9341-A83C-5A2C4B52C137}"/>
              </a:ext>
            </a:extLst>
          </p:cNvPr>
          <p:cNvSpPr txBox="1"/>
          <p:nvPr/>
        </p:nvSpPr>
        <p:spPr>
          <a:xfrm rot="10800000" flipV="1">
            <a:off x="5470977" y="8403386"/>
            <a:ext cx="130303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voyage </a:t>
            </a:r>
          </a:p>
        </p:txBody>
      </p:sp>
      <p:pic>
        <p:nvPicPr>
          <p:cNvPr id="156" name="Picture 155" descr="plane flying around the world">
            <a:extLst>
              <a:ext uri="{FF2B5EF4-FFF2-40B4-BE49-F238E27FC236}">
                <a16:creationId xmlns:a16="http://schemas.microsoft.com/office/drawing/2014/main" id="{11F63985-1ADE-3D46-AB00-E0BDE4BAB21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800479" y="7637343"/>
            <a:ext cx="613044" cy="616900"/>
          </a:xfrm>
          <a:prstGeom prst="rect">
            <a:avLst/>
          </a:prstGeom>
        </p:spPr>
      </p:pic>
      <p:sp>
        <p:nvSpPr>
          <p:cNvPr id="104" name="Rectangle 103">
            <a:extLst>
              <a:ext uri="{FF2B5EF4-FFF2-40B4-BE49-F238E27FC236}">
                <a16:creationId xmlns:a16="http://schemas.microsoft.com/office/drawing/2014/main" id="{C4F670AC-7A96-5E40-9C90-FD1E0A44EC14}"/>
              </a:ext>
            </a:extLst>
          </p:cNvPr>
          <p:cNvSpPr/>
          <p:nvPr/>
        </p:nvSpPr>
        <p:spPr>
          <a:xfrm>
            <a:off x="2500806" y="5830607"/>
            <a:ext cx="551753"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[wet]</a:t>
            </a:r>
          </a:p>
        </p:txBody>
      </p:sp>
      <p:sp>
        <p:nvSpPr>
          <p:cNvPr id="157" name="Rectangle 156">
            <a:extLst>
              <a:ext uri="{FF2B5EF4-FFF2-40B4-BE49-F238E27FC236}">
                <a16:creationId xmlns:a16="http://schemas.microsoft.com/office/drawing/2014/main" id="{94DF2241-051A-434F-BAD8-E4B4F2CDADB8}"/>
              </a:ext>
            </a:extLst>
          </p:cNvPr>
          <p:cNvSpPr/>
          <p:nvPr/>
        </p:nvSpPr>
        <p:spPr>
          <a:xfrm>
            <a:off x="5590935" y="8192342"/>
            <a:ext cx="1063112"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[journey]</a:t>
            </a:r>
          </a:p>
        </p:txBody>
      </p:sp>
      <p:sp>
        <p:nvSpPr>
          <p:cNvPr id="72" name="Slide Number Placeholder 1">
            <a:extLst>
              <a:ext uri="{FF2B5EF4-FFF2-40B4-BE49-F238E27FC236}">
                <a16:creationId xmlns:a16="http://schemas.microsoft.com/office/drawing/2014/main" id="{EA873768-414D-45EC-BC1F-B9BBCEE38269}"/>
              </a:ext>
            </a:extLst>
          </p:cNvPr>
          <p:cNvSpPr txBox="1">
            <a:spLocks/>
          </p:cNvSpPr>
          <p:nvPr/>
        </p:nvSpPr>
        <p:spPr>
          <a:xfrm>
            <a:off x="5184000" y="8604000"/>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639348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Grey box surrounding the text">
            <a:extLst>
              <a:ext uri="{FF2B5EF4-FFF2-40B4-BE49-F238E27FC236}">
                <a16:creationId xmlns:a16="http://schemas.microsoft.com/office/drawing/2014/main" id="{00486381-4350-613E-DDB4-34745329061F}"/>
              </a:ext>
              <a:ext uri="{C183D7F6-B498-43B3-948B-1728B52AA6E4}">
                <adec:decorative xmlns:adec="http://schemas.microsoft.com/office/drawing/2017/decorative" val="0"/>
              </a:ext>
            </a:extLst>
          </p:cNvPr>
          <p:cNvSpPr>
            <a:spLocks noGrp="1"/>
          </p:cNvSpPr>
          <p:nvPr>
            <p:ph type="title" idx="4294967295"/>
          </p:nvPr>
        </p:nvSpPr>
        <p:spPr>
          <a:xfrm>
            <a:off x="172381" y="143747"/>
            <a:ext cx="2016224" cy="432048"/>
          </a:xfrm>
          <a:prstGeom prst="rect">
            <a:avLst/>
          </a:prstGeom>
          <a:solidFill>
            <a:schemeClr val="bg1">
              <a:lumMod val="50000"/>
            </a:schemeClr>
          </a:solidFill>
          <a:ln w="25400" cap="flat" cmpd="sng" algn="ctr">
            <a:solidFill>
              <a:schemeClr val="dk1">
                <a:shade val="50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T3.2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Semaine</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7</a:t>
            </a:r>
          </a:p>
        </p:txBody>
      </p:sp>
      <p:sp>
        <p:nvSpPr>
          <p:cNvPr id="4" name="Rectangle 3">
            <a:extLst>
              <a:ext uri="{FF2B5EF4-FFF2-40B4-BE49-F238E27FC236}">
                <a16:creationId xmlns:a16="http://schemas.microsoft.com/office/drawing/2014/main" id="{5D90D6AC-1BCE-8D6C-C727-29C287692F92}"/>
              </a:ext>
            </a:extLst>
          </p:cNvPr>
          <p:cNvSpPr/>
          <p:nvPr/>
        </p:nvSpPr>
        <p:spPr>
          <a:xfrm>
            <a:off x="4858916" y="197621"/>
            <a:ext cx="1656184" cy="428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459E28C7-3776-4A5E-44AA-C9658C90A7BE}"/>
              </a:ext>
            </a:extLst>
          </p:cNvPr>
          <p:cNvGraphicFramePr>
            <a:graphicFrameLocks noGrp="1"/>
          </p:cNvGraphicFramePr>
          <p:nvPr>
            <p:extLst>
              <p:ext uri="{D42A27DB-BD31-4B8C-83A1-F6EECF244321}">
                <p14:modId xmlns:p14="http://schemas.microsoft.com/office/powerpoint/2010/main" val="1417975598"/>
              </p:ext>
            </p:extLst>
          </p:nvPr>
        </p:nvGraphicFramePr>
        <p:xfrm>
          <a:off x="95250" y="942946"/>
          <a:ext cx="6540098" cy="4325027"/>
        </p:xfrm>
        <a:graphic>
          <a:graphicData uri="http://schemas.openxmlformats.org/drawingml/2006/table">
            <a:tbl>
              <a:tblPr>
                <a:tableStyleId>{5940675A-B579-460E-94D1-54222C63F5DA}</a:tableStyleId>
              </a:tblPr>
              <a:tblGrid>
                <a:gridCol w="800874">
                  <a:extLst>
                    <a:ext uri="{9D8B030D-6E8A-4147-A177-3AD203B41FA5}">
                      <a16:colId xmlns:a16="http://schemas.microsoft.com/office/drawing/2014/main" val="9677597"/>
                    </a:ext>
                  </a:extLst>
                </a:gridCol>
                <a:gridCol w="2714017">
                  <a:extLst>
                    <a:ext uri="{9D8B030D-6E8A-4147-A177-3AD203B41FA5}">
                      <a16:colId xmlns:a16="http://schemas.microsoft.com/office/drawing/2014/main" val="2576834893"/>
                    </a:ext>
                  </a:extLst>
                </a:gridCol>
                <a:gridCol w="3025207">
                  <a:extLst>
                    <a:ext uri="{9D8B030D-6E8A-4147-A177-3AD203B41FA5}">
                      <a16:colId xmlns:a16="http://schemas.microsoft.com/office/drawing/2014/main" val="3222018720"/>
                    </a:ext>
                  </a:extLst>
                </a:gridCol>
              </a:tblGrid>
              <a:tr h="346490">
                <a:tc>
                  <a:txBody>
                    <a:bodyPr/>
                    <a:lstStyle/>
                    <a:p>
                      <a:pPr algn="ct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couler</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to flow, flowing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07166980"/>
                  </a:ext>
                </a:extLst>
              </a:tr>
              <a:tr h="349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raconteur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to tell (a story), telling (a story)</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1838412"/>
                  </a:ext>
                </a:extLst>
              </a:tr>
              <a:tr h="363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vb</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err="1">
                          <a:solidFill>
                            <a:srgbClr val="000000"/>
                          </a:solidFill>
                          <a:effectLst/>
                          <a:latin typeface="Century Gothic" panose="020B0502020202020204" pitchFamily="34" charset="0"/>
                        </a:rPr>
                        <a:t>surprendre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to surprise, surprising</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36126988"/>
                  </a:ext>
                </a:extLst>
              </a:tr>
              <a:tr h="36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nf</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la banlieue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suburbs</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3749526"/>
                  </a:ext>
                </a:extLst>
              </a:tr>
              <a:tr h="3765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latin typeface="Century Gothic" panose="020B0502020202020204" pitchFamily="34" charset="0"/>
                        </a:rPr>
                        <a:t>nm</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cou</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neck</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29552813"/>
                  </a:ext>
                </a:extLst>
              </a:tr>
              <a:tr h="349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latin typeface="Century Gothic" panose="020B0502020202020204" pitchFamily="34" charset="0"/>
                        </a:rPr>
                        <a:t>nm</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err="1">
                          <a:solidFill>
                            <a:srgbClr val="000000"/>
                          </a:solidFill>
                          <a:effectLst/>
                          <a:latin typeface="Century Gothic" panose="020B0502020202020204" pitchFamily="34" charset="0"/>
                        </a:rPr>
                        <a:t>l’écrivain</a:t>
                      </a:r>
                      <a:r>
                        <a:rPr lang="en-GB" sz="1600" b="0" i="0" u="none" strike="noStrike" dirty="0">
                          <a:solidFill>
                            <a:srgbClr val="000000"/>
                          </a:solidFill>
                          <a:effectLst/>
                          <a:latin typeface="Century Gothic" panose="020B0502020202020204" pitchFamily="34" charset="0"/>
                        </a:rPr>
                        <a:t> (m.)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writer</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91161878"/>
                  </a:ext>
                </a:extLst>
              </a:tr>
              <a:tr h="3765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a:latin typeface="Century Gothic" panose="020B0502020202020204" pitchFamily="34" charset="0"/>
                        </a:rPr>
                        <a:t>nm</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kern="1200" dirty="0" err="1">
                          <a:solidFill>
                            <a:schemeClr val="tx1"/>
                          </a:solidFill>
                          <a:effectLst/>
                          <a:latin typeface="Century Gothic" panose="020B0502020202020204" pitchFamily="34" charset="0"/>
                          <a:ea typeface="+mn-ea"/>
                          <a:cs typeface="+mn-cs"/>
                        </a:rPr>
                        <a:t>l’immeuble</a:t>
                      </a:r>
                      <a:r>
                        <a:rPr lang="en-GB" sz="1600" b="0" i="0" u="none" strike="noStrike" kern="1200" dirty="0">
                          <a:solidFill>
                            <a:schemeClr val="tx1"/>
                          </a:solidFill>
                          <a:effectLst/>
                          <a:latin typeface="Century Gothic" panose="020B0502020202020204" pitchFamily="34" charset="0"/>
                          <a:ea typeface="+mn-ea"/>
                          <a:cs typeface="+mn-cs"/>
                        </a:rPr>
                        <a:t> (m.)</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apartment block</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22571051"/>
                  </a:ext>
                </a:extLst>
              </a:tr>
              <a:tr h="3765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nf</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a:solidFill>
                            <a:srgbClr val="000000"/>
                          </a:solidFill>
                          <a:effectLst/>
                          <a:latin typeface="Century Gothic" panose="020B0502020202020204" pitchFamily="34" charset="0"/>
                        </a:rPr>
                        <a:t>la tour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tower</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77986458"/>
                  </a:ext>
                </a:extLst>
              </a:tr>
              <a:tr h="389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adj</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err="1">
                          <a:solidFill>
                            <a:srgbClr val="000000"/>
                          </a:solidFill>
                          <a:effectLst/>
                          <a:latin typeface="Century Gothic" panose="020B0502020202020204" pitchFamily="34" charset="0"/>
                        </a:rPr>
                        <a:t>doux</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soft (m.)</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08129673"/>
                  </a:ext>
                </a:extLst>
              </a:tr>
              <a:tr h="3630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adj</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err="1">
                          <a:solidFill>
                            <a:srgbClr val="000000"/>
                          </a:solidFill>
                          <a:effectLst/>
                          <a:latin typeface="Century Gothic" panose="020B0502020202020204" pitchFamily="34" charset="0"/>
                        </a:rPr>
                        <a:t>douce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soft (f.)</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8210005"/>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adj</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kern="1200" dirty="0" err="1">
                          <a:solidFill>
                            <a:schemeClr val="tx1"/>
                          </a:solidFill>
                          <a:effectLst/>
                          <a:latin typeface="Century Gothic" panose="020B0502020202020204" pitchFamily="34" charset="0"/>
                          <a:ea typeface="+mn-ea"/>
                          <a:cs typeface="+mn-cs"/>
                        </a:rPr>
                        <a:t>pauvre</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poor</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73530080"/>
                  </a:ext>
                </a:extLst>
              </a:tr>
              <a:tr h="28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0" dirty="0" err="1">
                          <a:latin typeface="Century Gothic" panose="020B0502020202020204" pitchFamily="34" charset="0"/>
                        </a:rPr>
                        <a:t>adj</a:t>
                      </a:r>
                      <a:endParaRPr lang="en-GB" sz="1600" i="0"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GB" sz="1600" b="0" i="0" u="none" strike="noStrike" dirty="0" err="1">
                          <a:solidFill>
                            <a:srgbClr val="000000"/>
                          </a:solidFill>
                          <a:effectLst/>
                          <a:latin typeface="Century Gothic" panose="020B0502020202020204" pitchFamily="34" charset="0"/>
                        </a:rPr>
                        <a:t>quelques</a:t>
                      </a:r>
                      <a:endParaRPr lang="en-GB" sz="16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some</a:t>
                      </a:r>
                    </a:p>
                  </a:txBody>
                  <a:tcPr marL="0" marR="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91572625"/>
                  </a:ext>
                </a:extLst>
              </a:tr>
            </a:tbl>
          </a:graphicData>
        </a:graphic>
      </p:graphicFrame>
      <p:sp>
        <p:nvSpPr>
          <p:cNvPr id="5" name="Rounded Rectangle 25">
            <a:extLst>
              <a:ext uri="{FF2B5EF4-FFF2-40B4-BE49-F238E27FC236}">
                <a16:creationId xmlns:a16="http://schemas.microsoft.com/office/drawing/2014/main" id="{C17892B9-E64F-6C3F-A818-B45C53EC996C}"/>
              </a:ext>
            </a:extLst>
          </p:cNvPr>
          <p:cNvSpPr/>
          <p:nvPr/>
        </p:nvSpPr>
        <p:spPr>
          <a:xfrm>
            <a:off x="172381" y="5787560"/>
            <a:ext cx="1189062" cy="851394"/>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9.2.2.4</a:t>
            </a:r>
            <a:r>
              <a:rPr lang="en-GB" sz="1400" b="1" dirty="0">
                <a:solidFill>
                  <a:srgbClr val="000000"/>
                </a:solidFill>
                <a:latin typeface="Century Gothic" panose="020B0502020202020204" pitchFamily="34" charset="0"/>
              </a:rPr>
              <a:t> &amp; 9.3.2.3</a:t>
            </a:r>
            <a:endPar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1" name="Picture 10" descr="qr code for vocabulary">
            <a:extLst>
              <a:ext uri="{FF2B5EF4-FFF2-40B4-BE49-F238E27FC236}">
                <a16:creationId xmlns:a16="http://schemas.microsoft.com/office/drawing/2014/main" id="{D29B0039-590A-4C0A-5964-BAA5ABCCC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681" y="5635124"/>
            <a:ext cx="1282700" cy="1282700"/>
          </a:xfrm>
          <a:prstGeom prst="rect">
            <a:avLst/>
          </a:prstGeom>
        </p:spPr>
      </p:pic>
      <p:pic>
        <p:nvPicPr>
          <p:cNvPr id="12" name="Picture 11" descr="Paris skyline at night">
            <a:extLst>
              <a:ext uri="{FF2B5EF4-FFF2-40B4-BE49-F238E27FC236}">
                <a16:creationId xmlns:a16="http://schemas.microsoft.com/office/drawing/2014/main" id="{94FA836D-39B1-065B-6A8E-31A9CBB28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6964513"/>
            <a:ext cx="4479084" cy="1996925"/>
          </a:xfrm>
          <a:prstGeom prst="rect">
            <a:avLst/>
          </a:prstGeom>
        </p:spPr>
      </p:pic>
      <p:pic>
        <p:nvPicPr>
          <p:cNvPr id="13" name="Picture 12" descr="giraffe">
            <a:extLst>
              <a:ext uri="{FF2B5EF4-FFF2-40B4-BE49-F238E27FC236}">
                <a16:creationId xmlns:a16="http://schemas.microsoft.com/office/drawing/2014/main" id="{9EF3FF8F-2D81-A698-61C7-56D958EA49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1503" y="5750831"/>
            <a:ext cx="1166993" cy="2333986"/>
          </a:xfrm>
          <a:prstGeom prst="rect">
            <a:avLst/>
          </a:prstGeom>
        </p:spPr>
      </p:pic>
      <p:sp>
        <p:nvSpPr>
          <p:cNvPr id="2" name="Slide Number Placeholder 1">
            <a:extLst>
              <a:ext uri="{FF2B5EF4-FFF2-40B4-BE49-F238E27FC236}">
                <a16:creationId xmlns:a16="http://schemas.microsoft.com/office/drawing/2014/main" id="{1300AE10-F2B2-325B-66BB-F0DB211E9529}"/>
              </a:ext>
            </a:extLst>
          </p:cNvPr>
          <p:cNvSpPr>
            <a:spLocks noGrp="1"/>
          </p:cNvSpPr>
          <p:nvPr>
            <p:ph type="sldNum" sz="quarter" idx="12"/>
          </p:nvPr>
        </p:nvSpPr>
        <p:spPr/>
        <p:txBody>
          <a:bodyPr/>
          <a:lstStyle/>
          <a:p>
            <a:fld id="{7BBAA6A7-2E61-4DA3-991F-C82CA38719C7}" type="slidenum">
              <a:rPr lang="en-GB" altLang="en-US" smtClean="0">
                <a:solidFill>
                  <a:srgbClr val="000000"/>
                </a:solidFill>
              </a:rPr>
              <a:pPr/>
              <a:t>90</a:t>
            </a:fld>
            <a:endParaRPr lang="en-GB" altLang="en-US" dirty="0">
              <a:solidFill>
                <a:srgbClr val="000000"/>
              </a:solidFill>
            </a:endParaRPr>
          </a:p>
        </p:txBody>
      </p:sp>
    </p:spTree>
    <p:extLst>
      <p:ext uri="{BB962C8B-B14F-4D97-AF65-F5344CB8AC3E}">
        <p14:creationId xmlns:p14="http://schemas.microsoft.com/office/powerpoint/2010/main" val="358035091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12700" cap="flat" cmpd="sng" algn="ctr">
          <a:solidFill>
            <a:schemeClr val="tx1"/>
          </a:solidFill>
          <a:prstDash val="solid"/>
          <a:miter lim="800000"/>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600" b="0" i="0" u="none" strike="noStrike" kern="0" cap="none" spc="0" normalizeH="0" baseline="0" noProof="0" dirty="0">
            <a:ln>
              <a:noFill/>
            </a:ln>
            <a:effectLst/>
            <a:uLnTx/>
            <a:uFillTx/>
            <a:latin typeface="Century Gothic" panose="020F0302020204030204"/>
            <a:ea typeface="+mn-ea"/>
            <a:cs typeface="+mn-cs"/>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19719</Words>
  <Application>Microsoft Office PowerPoint</Application>
  <PresentationFormat>On-screen Show (4:3)</PresentationFormat>
  <Paragraphs>3568</Paragraphs>
  <Slides>90</Slides>
  <Notes>40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90</vt:i4>
      </vt:variant>
    </vt:vector>
  </HeadingPairs>
  <TitlesOfParts>
    <vt:vector size="100" baseType="lpstr">
      <vt:lpstr>Arial</vt:lpstr>
      <vt:lpstr>Arial Rounded MT Bold</vt:lpstr>
      <vt:lpstr>Calibri</vt:lpstr>
      <vt:lpstr>Calibri Light</vt:lpstr>
      <vt:lpstr>Century Gothic</vt:lpstr>
      <vt:lpstr>Proxima Nova</vt:lpstr>
      <vt:lpstr>Tw Cen MT</vt:lpstr>
      <vt:lpstr>Default Design</vt:lpstr>
      <vt:lpstr>1_Office Theme</vt:lpstr>
      <vt:lpstr>2_Office Theme</vt:lpstr>
      <vt:lpstr>Français</vt:lpstr>
      <vt:lpstr>Contents</vt:lpstr>
      <vt:lpstr>Contents</vt:lpstr>
      <vt:lpstr>Overview</vt:lpstr>
      <vt:lpstr>Y9 Sounds of the language</vt:lpstr>
      <vt:lpstr>Y9 Sounds of the language</vt:lpstr>
      <vt:lpstr>Sounds of the Language</vt:lpstr>
      <vt:lpstr>Sounds of the language 2</vt:lpstr>
      <vt:lpstr>Sounds of the language 3</vt:lpstr>
      <vt:lpstr>Liaison</vt:lpstr>
      <vt:lpstr>Year 7 phonics</vt:lpstr>
      <vt:lpstr>SSC pairs</vt:lpstr>
      <vt:lpstr>Year 7 phonics 3</vt:lpstr>
      <vt:lpstr>Year 7 phonics 4</vt:lpstr>
      <vt:lpstr>Word Patterns and Word Families</vt:lpstr>
      <vt:lpstr>Word Patterns and Word Families</vt:lpstr>
      <vt:lpstr>T1.1 Semaine 1</vt:lpstr>
      <vt:lpstr>PowerPoint Presentation</vt:lpstr>
      <vt:lpstr>T1.1 Semaine 2</vt:lpstr>
      <vt:lpstr>Cultural events [1]: Le festival de Dieppe</vt:lpstr>
      <vt:lpstr>T1.1 Semaine 3</vt:lpstr>
      <vt:lpstr>Modal verbs and adverbs</vt:lpstr>
      <vt:lpstr>T1.1 Semaine 4</vt:lpstr>
      <vt:lpstr>Talking about what you can(not), must (not) and (don’t) want to do at work</vt:lpstr>
      <vt:lpstr>T1.1 Semaine 5</vt:lpstr>
      <vt:lpstr>T1.1 Semaine 6</vt:lpstr>
      <vt:lpstr>Talking about what, where and who you know</vt:lpstr>
      <vt:lpstr>T1.1 Semaine 7</vt:lpstr>
      <vt:lpstr>Talking in the Negative</vt:lpstr>
      <vt:lpstr>T1.2 Semaine 1</vt:lpstr>
      <vt:lpstr>Talking about travel activities in France</vt:lpstr>
      <vt:lpstr>T1.2 Semaine 2</vt:lpstr>
      <vt:lpstr>La féminisation des noms</vt:lpstr>
      <vt:lpstr>T1.2 Semaine 3</vt:lpstr>
      <vt:lpstr>Staying in a hotel</vt:lpstr>
      <vt:lpstr>T1.2 Semaine 4</vt:lpstr>
      <vt:lpstr>The perfect tense</vt:lpstr>
      <vt:lpstr>Inversion questions</vt:lpstr>
      <vt:lpstr>Modal verbs</vt:lpstr>
      <vt:lpstr>T1.2 Semaine 6</vt:lpstr>
      <vt:lpstr>Talking about your day</vt:lpstr>
      <vt:lpstr>T1.2 Semaine 7</vt:lpstr>
      <vt:lpstr>Le placement des adjectifs</vt:lpstr>
      <vt:lpstr>T1.2 Semaine 1</vt:lpstr>
      <vt:lpstr>T1.2 Semaine 1</vt:lpstr>
      <vt:lpstr>PowerPoint Presentation</vt:lpstr>
      <vt:lpstr>T1.2 Semaine 7</vt:lpstr>
      <vt:lpstr>T1.2 Semaine 7</vt:lpstr>
      <vt:lpstr>T1.2 Semaine 7</vt:lpstr>
      <vt:lpstr>Grammaire</vt:lpstr>
      <vt:lpstr>T2.1 Semaine 6</vt:lpstr>
      <vt:lpstr>T2.2 Semaine 1</vt:lpstr>
      <vt:lpstr>Les nombres ordinaux</vt:lpstr>
      <vt:lpstr>Describing things past and present</vt:lpstr>
      <vt:lpstr>T2.2 Semaine 2</vt:lpstr>
      <vt:lpstr>L’imparfait (je, il/elle/on)</vt:lpstr>
      <vt:lpstr>Using ‘il y a’</vt:lpstr>
      <vt:lpstr>Describing how things are and how they used to be (2): Childhood memories</vt:lpstr>
      <vt:lpstr>T2.2 Semaine 3</vt:lpstr>
      <vt:lpstr>Gender identity and expression: Drag montréalaise Talking about what happened once vs all the time</vt:lpstr>
      <vt:lpstr>T2.2 Semaine 4</vt:lpstr>
      <vt:lpstr>Grammaire</vt:lpstr>
      <vt:lpstr>Conjugation guide</vt:lpstr>
      <vt:lpstr>Conjugation guide</vt:lpstr>
      <vt:lpstr>Perfect and imperfect tenses</vt:lpstr>
      <vt:lpstr>T1.2 Semaine 7</vt:lpstr>
      <vt:lpstr>T3.1 Semaine 1</vt:lpstr>
      <vt:lpstr>T3.1 Semaine 2</vt:lpstr>
      <vt:lpstr>Helping each other at school</vt:lpstr>
      <vt:lpstr>T3.1 Semaine 3</vt:lpstr>
      <vt:lpstr>Shopping</vt:lpstr>
      <vt:lpstr>T3.1 Semaine 4</vt:lpstr>
      <vt:lpstr>T3.1 Semaine 5</vt:lpstr>
      <vt:lpstr>T3.1 Semaine 5</vt:lpstr>
      <vt:lpstr>Impersonal expressions</vt:lpstr>
      <vt:lpstr>Talking about universal experiences: La pandémie de Covid-19</vt:lpstr>
      <vt:lpstr>T3.1 Semaine 6 </vt:lpstr>
      <vt:lpstr>T3.1 Semaine 6 </vt:lpstr>
      <vt:lpstr>T3.2 Semaine 1</vt:lpstr>
      <vt:lpstr>La France occupée et le Régime de Vichy</vt:lpstr>
      <vt:lpstr>T3.2 Semaine 3</vt:lpstr>
      <vt:lpstr>Talking about what you do </vt:lpstr>
      <vt:lpstr>T3.2 Semaine 4</vt:lpstr>
      <vt:lpstr>Grammaire</vt:lpstr>
      <vt:lpstr>Refugees in France</vt:lpstr>
      <vt:lpstr>T3.2 Semaine 5</vt:lpstr>
      <vt:lpstr>T3.2 Semaine 6</vt:lpstr>
      <vt:lpstr>Simultaneous events</vt:lpstr>
      <vt:lpstr>Talking about things that happened at the same time</vt:lpstr>
      <vt:lpstr>T3.2 Semaine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Français</dc:title>
  <dc:creator>Catherine Salkeld</dc:creator>
  <cp:lastModifiedBy>Cath Morris (PGT)</cp:lastModifiedBy>
  <cp:revision>513</cp:revision>
  <cp:lastPrinted>2022-01-07T13:11:24Z</cp:lastPrinted>
  <dcterms:created xsi:type="dcterms:W3CDTF">2021-05-21T15:55:37Z</dcterms:created>
  <dcterms:modified xsi:type="dcterms:W3CDTF">2022-08-02T14:51:53Z</dcterms:modified>
</cp:coreProperties>
</file>