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0" r:id="rId2"/>
    <p:sldMasterId id="2147483732" r:id="rId3"/>
    <p:sldMasterId id="2147483744" r:id="rId4"/>
    <p:sldMasterId id="2147483756" r:id="rId5"/>
    <p:sldMasterId id="2147483768" r:id="rId6"/>
    <p:sldMasterId id="2147483780" r:id="rId7"/>
    <p:sldMasterId id="2147483792" r:id="rId8"/>
    <p:sldMasterId id="2147483804" r:id="rId9"/>
    <p:sldMasterId id="2147483816" r:id="rId10"/>
  </p:sldMasterIdLst>
  <p:notesMasterIdLst>
    <p:notesMasterId r:id="rId78"/>
  </p:notesMasterIdLst>
  <p:sldIdLst>
    <p:sldId id="257" r:id="rId11"/>
    <p:sldId id="258" r:id="rId12"/>
    <p:sldId id="394" r:id="rId13"/>
    <p:sldId id="395" r:id="rId14"/>
    <p:sldId id="337" r:id="rId15"/>
    <p:sldId id="338" r:id="rId16"/>
    <p:sldId id="339" r:id="rId17"/>
    <p:sldId id="340" r:id="rId18"/>
    <p:sldId id="341" r:id="rId19"/>
    <p:sldId id="342" r:id="rId20"/>
    <p:sldId id="344" r:id="rId21"/>
    <p:sldId id="343" r:id="rId22"/>
    <p:sldId id="346" r:id="rId23"/>
    <p:sldId id="347" r:id="rId24"/>
    <p:sldId id="348" r:id="rId25"/>
    <p:sldId id="349" r:id="rId26"/>
    <p:sldId id="350" r:id="rId27"/>
    <p:sldId id="259" r:id="rId28"/>
    <p:sldId id="260" r:id="rId29"/>
    <p:sldId id="351" r:id="rId30"/>
    <p:sldId id="352" r:id="rId31"/>
    <p:sldId id="353" r:id="rId32"/>
    <p:sldId id="354" r:id="rId33"/>
    <p:sldId id="355" r:id="rId34"/>
    <p:sldId id="356" r:id="rId35"/>
    <p:sldId id="357" r:id="rId36"/>
    <p:sldId id="359" r:id="rId37"/>
    <p:sldId id="360" r:id="rId38"/>
    <p:sldId id="361" r:id="rId39"/>
    <p:sldId id="336" r:id="rId40"/>
    <p:sldId id="363" r:id="rId41"/>
    <p:sldId id="364" r:id="rId42"/>
    <p:sldId id="365" r:id="rId43"/>
    <p:sldId id="367" r:id="rId44"/>
    <p:sldId id="368" r:id="rId45"/>
    <p:sldId id="369" r:id="rId46"/>
    <p:sldId id="370" r:id="rId47"/>
    <p:sldId id="371" r:id="rId48"/>
    <p:sldId id="372" r:id="rId49"/>
    <p:sldId id="373" r:id="rId50"/>
    <p:sldId id="374" r:id="rId51"/>
    <p:sldId id="375" r:id="rId52"/>
    <p:sldId id="376" r:id="rId53"/>
    <p:sldId id="377" r:id="rId54"/>
    <p:sldId id="378" r:id="rId55"/>
    <p:sldId id="379" r:id="rId56"/>
    <p:sldId id="381" r:id="rId57"/>
    <p:sldId id="382" r:id="rId58"/>
    <p:sldId id="383" r:id="rId59"/>
    <p:sldId id="384" r:id="rId60"/>
    <p:sldId id="396" r:id="rId61"/>
    <p:sldId id="386" r:id="rId62"/>
    <p:sldId id="387" r:id="rId63"/>
    <p:sldId id="388" r:id="rId64"/>
    <p:sldId id="389" r:id="rId65"/>
    <p:sldId id="380" r:id="rId66"/>
    <p:sldId id="362" r:id="rId67"/>
    <p:sldId id="385" r:id="rId68"/>
    <p:sldId id="391" r:id="rId69"/>
    <p:sldId id="390" r:id="rId70"/>
    <p:sldId id="345" r:id="rId71"/>
    <p:sldId id="333" r:id="rId72"/>
    <p:sldId id="334" r:id="rId73"/>
    <p:sldId id="392" r:id="rId74"/>
    <p:sldId id="366" r:id="rId75"/>
    <p:sldId id="393" r:id="rId76"/>
    <p:sldId id="358"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5593" autoAdjust="0"/>
  </p:normalViewPr>
  <p:slideViewPr>
    <p:cSldViewPr snapToGrid="0" showGuides="1">
      <p:cViewPr>
        <p:scale>
          <a:sx n="75" d="100"/>
          <a:sy n="75" d="100"/>
        </p:scale>
        <p:origin x="1482" y="54"/>
      </p:cViewPr>
      <p:guideLst>
        <p:guide orient="horz" pos="2160"/>
        <p:guide pos="3817"/>
      </p:guideLst>
    </p:cSldViewPr>
  </p:slideViewPr>
  <p:notesTextViewPr>
    <p:cViewPr>
      <p:scale>
        <a:sx n="1" d="1"/>
        <a:sy n="1" d="1"/>
      </p:scale>
      <p:origin x="0" y="0"/>
    </p:cViewPr>
  </p:notesTextViewPr>
  <p:sorterViewPr>
    <p:cViewPr>
      <p:scale>
        <a:sx n="76" d="100"/>
        <a:sy n="7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C30D9B-D4DE-494C-B2E3-01FED935821D}" type="datetimeFigureOut">
              <a:rPr lang="en-GB" smtClean="0"/>
              <a:t>19/10/2019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FB9F6C-7D16-41FA-ADE9-21FE79F8EE5C}" type="slidenum">
              <a:rPr lang="en-GB" smtClean="0"/>
              <a:t>‹#›</a:t>
            </a:fld>
            <a:endParaRPr lang="en-GB"/>
          </a:p>
        </p:txBody>
      </p:sp>
    </p:spTree>
    <p:extLst>
      <p:ext uri="{BB962C8B-B14F-4D97-AF65-F5344CB8AC3E}">
        <p14:creationId xmlns:p14="http://schemas.microsoft.com/office/powerpoint/2010/main" val="140440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resources.ncelp.org/concern/resources/cj82k728n?locale=e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mazon.co.uk/Frequency-Dictionary-German-Routledge-Dictionaries/dp/0415316332/ref=tmm_pap_swatch_0?_encoding=UTF8&amp;qid=1547270191&amp;sr=8-1"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memrise.com/course/198332/4000-german-words-by-frequency-with-audio/"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resources.ncelp.org/concern/resources/7w62f8209?locale=en"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resources.ncelp.org/concern/resources/0p0966881?locale=en" TargetMode="External"/><Relationship Id="rId4" Type="http://schemas.openxmlformats.org/officeDocument/2006/relationships/hyperlink" Target="https://resources.ncelp.org/concern/resources/qf85nb285?locale=en"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clker.co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www.loc.gov/item/n79079153/mario-vargas-llosa-peru-1936/" TargetMode="External"/><Relationship Id="rId5" Type="http://schemas.openxmlformats.org/officeDocument/2006/relationships/hyperlink" Target="http://www.spainisculture.com/en/artistas_creadores/antonio_machado.html" TargetMode="External"/><Relationship Id="rId4" Type="http://schemas.openxmlformats.org/officeDocument/2006/relationships/hyperlink" Target="https://www.worldliteraturetoday.org/blog/news-and-events/award-winning-argentinean-spanish-writer-speak-ou"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www.spainisculture.com/en/artistas_creadores/antonio_machado.html"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youtube.com/watch?v=fgcyPadvZjA"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bit.ly/2mJSnmc"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bit.ly/2mCH1AK"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gov.uk/government/organisations/ofsted"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Vocabulary and memory: 1.5 hrs</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Every languages teacher knows that vocabulary teaching and learning is vital.  Learners can’t understand, say or write anything without knowing some words. So what is there to know?</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This session sets out to address all the </a:t>
            </a:r>
            <a:r>
              <a:rPr lang="en-GB" sz="1200" kern="1200" dirty="0" err="1" smtClean="0">
                <a:solidFill>
                  <a:schemeClr val="tx1"/>
                </a:solidFill>
                <a:effectLst/>
                <a:latin typeface="+mn-lt"/>
                <a:ea typeface="+mn-ea"/>
                <a:cs typeface="+mn-cs"/>
              </a:rPr>
              <a:t>Ws</a:t>
            </a:r>
            <a:r>
              <a:rPr lang="en-GB" sz="1200" kern="1200" dirty="0" smtClean="0">
                <a:solidFill>
                  <a:schemeClr val="tx1"/>
                </a:solidFill>
                <a:effectLst/>
                <a:latin typeface="+mn-lt"/>
                <a:ea typeface="+mn-ea"/>
                <a:cs typeface="+mn-cs"/>
              </a:rPr>
              <a:t> and the Hs of vocabulary learning – Why is vocabulary so important? What does it mean to know a word? Which words do learners need to know? How many words do they need to know?  How can they best learn those words?  Answers come from research and practice, and include (freely available) resources for the classroom.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Why is vocabulary so important? What does it mean to know a word? Which words do learners need to know? How many words do they need to know?  How can they best learn and retain those words?  </a:t>
            </a:r>
          </a:p>
          <a:p>
            <a:endParaRPr lang="en-GB" dirty="0" smtClean="0"/>
          </a:p>
          <a:p>
            <a:r>
              <a:rPr lang="en-GB" dirty="0" smtClean="0"/>
              <a:t>Quotation: </a:t>
            </a:r>
            <a:r>
              <a:rPr lang="en-GB" sz="1200" b="1" i="0" kern="1200" dirty="0" smtClean="0">
                <a:solidFill>
                  <a:schemeClr val="tx1"/>
                </a:solidFill>
                <a:effectLst/>
                <a:latin typeface="+mn-lt"/>
                <a:ea typeface="+mn-ea"/>
                <a:cs typeface="+mn-cs"/>
              </a:rPr>
              <a:t>Wilkins, David A.</a:t>
            </a:r>
            <a:r>
              <a:rPr lang="en-GB" sz="1200" b="0" i="0" kern="1200" dirty="0" smtClean="0">
                <a:solidFill>
                  <a:schemeClr val="tx1"/>
                </a:solidFill>
                <a:effectLst/>
                <a:latin typeface="+mn-lt"/>
                <a:ea typeface="+mn-ea"/>
                <a:cs typeface="+mn-cs"/>
              </a:rPr>
              <a:t> (1972). </a:t>
            </a:r>
            <a:r>
              <a:rPr lang="en-GB" sz="1200" b="0" i="1" kern="1200" dirty="0" smtClean="0">
                <a:solidFill>
                  <a:schemeClr val="tx1"/>
                </a:solidFill>
                <a:effectLst/>
                <a:latin typeface="+mn-lt"/>
                <a:ea typeface="+mn-ea"/>
                <a:cs typeface="+mn-cs"/>
              </a:rPr>
              <a:t>Linguistics in language teaching</a:t>
            </a:r>
            <a:r>
              <a:rPr lang="en-GB" sz="1200" b="0" i="0" kern="1200" dirty="0" smtClean="0">
                <a:solidFill>
                  <a:schemeClr val="tx1"/>
                </a:solidFill>
                <a:effectLst/>
                <a:latin typeface="+mn-lt"/>
                <a:ea typeface="+mn-ea"/>
                <a:cs typeface="+mn-cs"/>
              </a:rPr>
              <a:t>. Edward Arnold, London. p.111-112</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British Professor</a:t>
            </a:r>
            <a:r>
              <a:rPr lang="en-GB" sz="1200" b="0" i="0" kern="1200" baseline="0" dirty="0" smtClean="0">
                <a:solidFill>
                  <a:schemeClr val="tx1"/>
                </a:solidFill>
                <a:effectLst/>
                <a:latin typeface="+mn-lt"/>
                <a:ea typeface="+mn-ea"/>
                <a:cs typeface="+mn-cs"/>
              </a:rPr>
              <a:t> (Linguistics) Emeritus Reading University</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338522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sz="1200" b="0" i="0" u="none" strike="noStrike" kern="1200" baseline="0" dirty="0">
                <a:solidFill>
                  <a:schemeClr val="tx1"/>
                </a:solidFill>
                <a:ea typeface="+mn-ea"/>
                <a:cs typeface="+mn-cs"/>
              </a:rPr>
              <a:t>Final important point to make…</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As teachers, when faced with a scenario like this, we search around for solutions to help our students succeed, as indeed we should.  However…</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this particular exam question led to suggestions within the teaching community that students should be taught simply to put an opinion phrase in front of any nouns they don’t understand, in a question like this:</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So we might have seen:</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
            </a:r>
            <a:br>
              <a:rPr lang="en-GB" sz="1200" b="0" i="0" u="none" strike="noStrike" kern="1200" baseline="0" dirty="0">
                <a:solidFill>
                  <a:schemeClr val="tx1"/>
                </a:solidFill>
                <a:ea typeface="+mn-ea"/>
                <a:cs typeface="+mn-cs"/>
              </a:rPr>
            </a:br>
            <a:r>
              <a:rPr lang="en-GB" sz="1200" b="0" i="0" u="none" strike="noStrike" kern="1200" baseline="0" dirty="0" err="1">
                <a:solidFill>
                  <a:schemeClr val="tx1"/>
                </a:solidFill>
                <a:ea typeface="+mn-ea"/>
                <a:cs typeface="+mn-cs"/>
              </a:rPr>
              <a:t>J’adore</a:t>
            </a:r>
            <a:r>
              <a:rPr lang="en-GB" sz="1200" b="0" i="0" u="none" strike="noStrike" kern="1200" baseline="0" dirty="0">
                <a:solidFill>
                  <a:schemeClr val="tx1"/>
                </a:solidFill>
                <a:ea typeface="+mn-ea"/>
                <a:cs typeface="+mn-cs"/>
              </a:rPr>
              <a:t> les </a:t>
            </a:r>
            <a:r>
              <a:rPr lang="en-GB" sz="1200" b="0" i="0" u="none" strike="noStrike" kern="1200" baseline="0" dirty="0" err="1">
                <a:solidFill>
                  <a:schemeClr val="tx1"/>
                </a:solidFill>
                <a:ea typeface="+mn-ea"/>
                <a:cs typeface="+mn-cs"/>
              </a:rPr>
              <a:t>repas</a:t>
            </a:r>
            <a:r>
              <a:rPr lang="en-GB" sz="1200" b="0" i="0" u="none" strike="noStrike" kern="1200" baseline="0" dirty="0">
                <a:solidFill>
                  <a:schemeClr val="tx1"/>
                </a:solidFill>
                <a:ea typeface="+mn-ea"/>
                <a:cs typeface="+mn-cs"/>
              </a:rPr>
              <a:t> or Je </a:t>
            </a:r>
            <a:r>
              <a:rPr lang="en-GB" sz="1200" b="0" i="0" u="none" strike="noStrike" kern="1200" baseline="0" dirty="0" err="1">
                <a:solidFill>
                  <a:schemeClr val="tx1"/>
                </a:solidFill>
                <a:ea typeface="+mn-ea"/>
                <a:cs typeface="+mn-cs"/>
              </a:rPr>
              <a:t>déteste</a:t>
            </a:r>
            <a:r>
              <a:rPr lang="en-GB" sz="1200" b="0" i="0" u="none" strike="noStrike" kern="1200" baseline="0" dirty="0">
                <a:solidFill>
                  <a:schemeClr val="tx1"/>
                </a:solidFill>
                <a:ea typeface="+mn-ea"/>
                <a:cs typeface="+mn-cs"/>
              </a:rPr>
              <a:t> les </a:t>
            </a:r>
            <a:r>
              <a:rPr lang="en-GB" sz="1200" b="0" i="0" u="none" strike="noStrike" kern="1200" baseline="0" dirty="0" err="1">
                <a:solidFill>
                  <a:schemeClr val="tx1"/>
                </a:solidFill>
                <a:ea typeface="+mn-ea"/>
                <a:cs typeface="+mn-cs"/>
              </a:rPr>
              <a:t>bâtiments</a:t>
            </a:r>
            <a:endParaRPr lang="en-GB" sz="1200" b="0" i="0" u="none" strike="noStrike" kern="1200" baseline="0" dirty="0">
              <a:solidFill>
                <a:schemeClr val="tx1"/>
              </a:solidFill>
              <a:ea typeface="+mn-ea"/>
              <a:cs typeface="+mn-cs"/>
            </a:endParaRPr>
          </a:p>
          <a:p>
            <a:pPr marL="0" indent="0">
              <a:buNone/>
            </a:pPr>
            <a:endParaRPr lang="en-GB" sz="1200" b="0" i="0" u="none" strike="noStrike" kern="1200" baseline="0" dirty="0">
              <a:solidFill>
                <a:schemeClr val="tx1"/>
              </a:solidFill>
              <a:ea typeface="+mn-ea"/>
              <a:cs typeface="+mn-cs"/>
            </a:endParaRPr>
          </a:p>
          <a:p>
            <a:pPr marL="0" indent="0">
              <a:buNone/>
            </a:pPr>
            <a:r>
              <a:rPr lang="en-GB" sz="1200" b="0" i="0" u="none" strike="noStrike" kern="1200" baseline="0" dirty="0">
                <a:solidFill>
                  <a:schemeClr val="tx1"/>
                </a:solidFill>
                <a:ea typeface="+mn-ea"/>
                <a:cs typeface="+mn-cs"/>
              </a:rPr>
              <a:t>And there’s no denying that this would enable students to gain a significantly better mark than if they omit these two (unknown) words from their answer.</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As a examination strategy it therefore has some validity.  As a communication strategy for real life, we can be less convinced…!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If learners go into conversations prepared to say they like / dislike things without knowing what they’re referring to, they could get into all sorts of interesting situations…!</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At the end of Y11, as a last-ditch attempt to support our students’ GCSE outcomes, and </a:t>
            </a:r>
            <a:r>
              <a:rPr lang="en-GB" sz="1200" b="1" i="0" u="none" strike="noStrike" kern="1200" baseline="0" dirty="0">
                <a:solidFill>
                  <a:schemeClr val="tx1"/>
                </a:solidFill>
                <a:ea typeface="+mn-ea"/>
                <a:cs typeface="+mn-cs"/>
              </a:rPr>
              <a:t>compensate for a lack of knowledge,</a:t>
            </a:r>
            <a:r>
              <a:rPr lang="en-GB" sz="1200" b="0" i="0" u="none" strike="noStrike" kern="1200" baseline="0" dirty="0">
                <a:solidFill>
                  <a:schemeClr val="tx1"/>
                </a:solidFill>
                <a:ea typeface="+mn-ea"/>
                <a:cs typeface="+mn-cs"/>
              </a:rPr>
              <a:t> this might be justifiable (!?!).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However, in the earlier stages of language learning, we have time to do more than teach </a:t>
            </a:r>
            <a:r>
              <a:rPr lang="en-GB" sz="1200" b="1" i="0" u="none" strike="noStrike" kern="1200" baseline="0" dirty="0">
                <a:solidFill>
                  <a:schemeClr val="tx1"/>
                </a:solidFill>
                <a:ea typeface="+mn-ea"/>
                <a:cs typeface="+mn-cs"/>
              </a:rPr>
              <a:t>compensatory approaches.</a:t>
            </a:r>
          </a:p>
          <a:p>
            <a:pPr marL="0" indent="0">
              <a:buNone/>
            </a:pPr>
            <a:endParaRPr lang="en-GB" sz="1200" b="0" i="0" u="none" strike="noStrike" kern="1200" baseline="0" dirty="0">
              <a:solidFill>
                <a:schemeClr val="tx1"/>
              </a:solidFill>
              <a:ea typeface="+mn-ea"/>
              <a:cs typeface="+mn-cs"/>
            </a:endParaRPr>
          </a:p>
          <a:p>
            <a:pPr marL="0" indent="0">
              <a:buNone/>
            </a:pPr>
            <a:r>
              <a:rPr lang="en-GB" sz="1200" b="0" i="0" u="none" strike="noStrike" kern="1200" baseline="0" dirty="0">
                <a:solidFill>
                  <a:schemeClr val="tx1"/>
                </a:solidFill>
                <a:ea typeface="+mn-ea"/>
                <a:cs typeface="+mn-cs"/>
              </a:rPr>
              <a:t>Swan (2008) in an article which critiques the over-reliance on teaching reading strategies says that the aim should be</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'to give students the language they need in order to read texts, not to teach them to manage as well as they can without that language'. p.267</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Talking Sense about Learning Strategies, Swan (2008). RELC, Vol 39(2) 262-273</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So, just by this preliminary look at one Foundation GCSE writing task, we can conclude that there’s quite a lot to know about vocabulary!</a:t>
            </a:r>
          </a:p>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3984328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[3 mins max]</a:t>
            </a:r>
          </a:p>
          <a:p>
            <a:r>
              <a:rPr lang="en-GB" dirty="0"/>
              <a:t>Having</a:t>
            </a:r>
            <a:r>
              <a:rPr lang="en-GB" baseline="0" dirty="0"/>
              <a:t> warmed up by thinking about some of the issues, can we suggest a list of questions?</a:t>
            </a:r>
            <a:br>
              <a:rPr lang="en-GB" baseline="0" dirty="0"/>
            </a:br>
            <a:r>
              <a:rPr lang="en-GB" baseline="0" dirty="0"/>
              <a:t>The first one was explicitly demonstrated in our opening discussion…</a:t>
            </a:r>
            <a:br>
              <a:rPr lang="en-GB" baseline="0" dirty="0"/>
            </a:br>
            <a:r>
              <a:rPr lang="en-GB" baseline="0" dirty="0"/>
              <a:t>Some of the others might not be as deducible but let’s see how we do…</a:t>
            </a:r>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1546913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289988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What’s in a word (in numbers!)?</a:t>
            </a:r>
          </a:p>
          <a:p>
            <a:pPr marL="0" indent="0">
              <a:buFont typeface="+mj-lt"/>
              <a:buNone/>
            </a:pPr>
            <a:r>
              <a:rPr lang="en-GB" dirty="0"/>
              <a:t/>
            </a:r>
            <a:br>
              <a:rPr lang="en-GB" dirty="0"/>
            </a:br>
            <a:r>
              <a:rPr lang="en-GB" dirty="0"/>
              <a:t>If this is the answer…</a:t>
            </a:r>
            <a:br>
              <a:rPr lang="en-GB" dirty="0"/>
            </a:br>
            <a:endParaRPr lang="en-GB" dirty="0"/>
          </a:p>
          <a:p>
            <a:pPr marL="514350" indent="-514350">
              <a:buFont typeface="+mj-lt"/>
              <a:buAutoNum type="arabicPeriod"/>
            </a:pPr>
            <a:r>
              <a:rPr lang="en-GB" dirty="0"/>
              <a:t>5-10</a:t>
            </a:r>
          </a:p>
          <a:p>
            <a:pPr marL="514350" indent="-514350">
              <a:buFont typeface="+mj-lt"/>
              <a:buAutoNum type="arabicPeriod"/>
            </a:pPr>
            <a:r>
              <a:rPr lang="en-GB" dirty="0"/>
              <a:t>98%</a:t>
            </a:r>
          </a:p>
          <a:p>
            <a:pPr marL="514350" indent="-514350">
              <a:buFont typeface="+mj-lt"/>
              <a:buAutoNum type="arabicPeriod"/>
            </a:pPr>
            <a:r>
              <a:rPr lang="en-GB" dirty="0"/>
              <a:t>1772</a:t>
            </a:r>
          </a:p>
          <a:p>
            <a:pPr marL="514350" indent="-514350">
              <a:buFont typeface="+mj-lt"/>
              <a:buAutoNum type="arabicPeriod"/>
            </a:pPr>
            <a:r>
              <a:rPr lang="en-GB" dirty="0"/>
              <a:t>8</a:t>
            </a:r>
          </a:p>
          <a:p>
            <a:pPr marL="514350" indent="-514350">
              <a:buFont typeface="+mj-lt"/>
              <a:buAutoNum type="arabicPeriod"/>
            </a:pPr>
            <a:r>
              <a:rPr lang="en-GB" dirty="0"/>
              <a:t>2000</a:t>
            </a:r>
          </a:p>
          <a:p>
            <a:pPr marL="514350" indent="-514350">
              <a:buFont typeface="+mj-lt"/>
              <a:buAutoNum type="arabicPeriod"/>
            </a:pPr>
            <a:r>
              <a:rPr lang="en-GB" dirty="0"/>
              <a:t>3</a:t>
            </a:r>
          </a:p>
          <a:p>
            <a:pPr marL="514350" indent="-514350">
              <a:buFont typeface="+mj-lt"/>
              <a:buAutoNum type="arabicPeriod"/>
            </a:pPr>
            <a:r>
              <a:rPr lang="en-GB" dirty="0"/>
              <a:t>4222</a:t>
            </a:r>
          </a:p>
          <a:p>
            <a:pPr marL="0" indent="0">
              <a:buFont typeface="+mj-lt"/>
              <a:buNone/>
            </a:pPr>
            <a:endParaRPr lang="en-GB" dirty="0"/>
          </a:p>
          <a:p>
            <a:pPr marL="0" indent="0">
              <a:buFont typeface="+mj-lt"/>
              <a:buNone/>
            </a:pPr>
            <a:r>
              <a:rPr lang="en-GB" dirty="0"/>
              <a:t>what is the question?</a:t>
            </a:r>
          </a:p>
          <a:p>
            <a:pPr marL="514350" indent="-514350">
              <a:buFont typeface="+mj-lt"/>
              <a:buAutoNum type="alphaLcParenR"/>
            </a:pPr>
            <a:r>
              <a:rPr lang="en-GB" sz="1200" dirty="0"/>
              <a:t>…the lexical frequency rating of the verb SER in Spanish? [8]</a:t>
            </a:r>
          </a:p>
          <a:p>
            <a:pPr marL="514350" indent="-514350">
              <a:buFont typeface="+mj-lt"/>
              <a:buAutoNum type="alphaLcParenR"/>
            </a:pPr>
            <a:r>
              <a:rPr lang="en-GB" sz="1200" dirty="0"/>
              <a:t>…the expected size of vocabulary needed to function adequately at CEFR Threshold B1 level? [2000]</a:t>
            </a:r>
          </a:p>
          <a:p>
            <a:pPr marL="514350" indent="-514350">
              <a:buFont typeface="+mj-lt"/>
              <a:buAutoNum type="alphaLcParenR"/>
            </a:pPr>
            <a:r>
              <a:rPr lang="en-GB" sz="1200" dirty="0"/>
              <a:t>…the number of new words learners might be expected to learn each lesson? [5-10]</a:t>
            </a:r>
            <a:br>
              <a:rPr lang="en-GB" sz="1200" dirty="0"/>
            </a:br>
            <a:r>
              <a:rPr lang="en-GB" sz="1200" dirty="0"/>
              <a:t>NB: with 38 teaching</a:t>
            </a:r>
            <a:r>
              <a:rPr lang="en-GB" sz="1200" baseline="0" dirty="0"/>
              <a:t> weeks per year, 2 x lessons per week, if you take 7.5 new words per lesson, this suggests 570 words per year, which would give 2,850 words after 5 years.</a:t>
            </a:r>
            <a:br>
              <a:rPr lang="en-GB" sz="1200" baseline="0" dirty="0"/>
            </a:br>
            <a:r>
              <a:rPr lang="en-GB" sz="1200" baseline="0" dirty="0"/>
              <a:t>But the Milton (2006) study suggests learners learn on average 170 words per year up to GCSE (a little over 2 new words per lesson), and 530 words in two years to A level.</a:t>
            </a:r>
            <a:endParaRPr lang="en-GB" sz="1200" dirty="0"/>
          </a:p>
          <a:p>
            <a:pPr marL="514350" indent="-514350">
              <a:buFont typeface="+mj-lt"/>
              <a:buAutoNum type="alphaLcParenR"/>
            </a:pPr>
            <a:r>
              <a:rPr lang="en-GB" sz="1200" dirty="0"/>
              <a:t>…the lexical coverage needed for comfortable comprehension of a text? [98%]</a:t>
            </a:r>
          </a:p>
          <a:p>
            <a:pPr marL="514350" indent="-514350">
              <a:buFont typeface="+mj-lt"/>
              <a:buAutoNum type="alphaLcParenR"/>
            </a:pPr>
            <a:r>
              <a:rPr lang="en-GB" sz="1200" dirty="0"/>
              <a:t>…the lexical frequency rating of the verb SEIN in German? [3]</a:t>
            </a:r>
          </a:p>
          <a:p>
            <a:pPr marL="514350" indent="-514350">
              <a:buFont typeface="+mj-lt"/>
              <a:buAutoNum type="alphaLcParenR"/>
            </a:pPr>
            <a:r>
              <a:rPr lang="en-GB" sz="1200" dirty="0"/>
              <a:t>…the number of words on the AQA Spanish Higher Minimal Core Vocabulary list? [1772]</a:t>
            </a:r>
          </a:p>
          <a:p>
            <a:pPr marL="514350" indent="-514350">
              <a:buFont typeface="+mj-lt"/>
              <a:buAutoNum type="alphaLcParenR"/>
            </a:pPr>
            <a:r>
              <a:rPr lang="en-GB" sz="1200" dirty="0"/>
              <a:t>…the lexical frequency rating of the noun POULET in French? [4222]</a:t>
            </a:r>
          </a:p>
          <a:p>
            <a:r>
              <a:rPr lang="en-GB" dirty="0"/>
              <a:t/>
            </a:r>
            <a:br>
              <a:rPr lang="en-GB" dirty="0"/>
            </a:br>
            <a:r>
              <a:rPr lang="en-GB" dirty="0"/>
              <a:t>The point of this slide</a:t>
            </a:r>
            <a:r>
              <a:rPr lang="en-GB" baseline="0" dirty="0"/>
              <a:t> is to introduce (again) the different elements into the discussion:</a:t>
            </a:r>
            <a:br>
              <a:rPr lang="en-GB" baseline="0" dirty="0"/>
            </a:br>
            <a:r>
              <a:rPr lang="en-GB" baseline="0" dirty="0"/>
              <a:t>1) What are the expectations for vocabulary size set by UK examination system? </a:t>
            </a:r>
            <a:br>
              <a:rPr lang="en-GB" baseline="0" dirty="0"/>
            </a:br>
            <a:r>
              <a:rPr lang="en-GB" baseline="0" dirty="0"/>
              <a:t>2) How does this expectation match up to other measures of vocabulary size requirement for functioning at a similar level?</a:t>
            </a:r>
            <a:br>
              <a:rPr lang="en-GB" baseline="0" dirty="0"/>
            </a:br>
            <a:r>
              <a:rPr lang="en-GB" baseline="0" dirty="0"/>
              <a:t>3) What is the expectation for rate of vocabulary learning, as laid out in the Pedagogy Review?</a:t>
            </a:r>
            <a:br>
              <a:rPr lang="en-GB" baseline="0" dirty="0"/>
            </a:br>
            <a:r>
              <a:rPr lang="en-GB" baseline="0" dirty="0"/>
              <a:t>3) What is the relationship between coverage and comprehension?</a:t>
            </a:r>
            <a:br>
              <a:rPr lang="en-GB" baseline="0" dirty="0"/>
            </a:br>
            <a:r>
              <a:rPr lang="en-GB" baseline="0" dirty="0"/>
              <a:t>4) What role does the word frequency play in our decision-making?</a:t>
            </a:r>
          </a:p>
          <a:p>
            <a:endParaRPr lang="en-GB" baseline="0" dirty="0"/>
          </a:p>
          <a:p>
            <a:r>
              <a:rPr lang="en-GB" baseline="0" dirty="0"/>
              <a:t>Some of these numbers are more secure than others… which?</a:t>
            </a:r>
            <a:br>
              <a:rPr lang="en-GB" baseline="0" dirty="0"/>
            </a:br>
            <a:r>
              <a:rPr lang="en-GB" baseline="0" dirty="0"/>
              <a:t>i.e. 98% (Schmitt, Jiang &amp; </a:t>
            </a:r>
            <a:r>
              <a:rPr lang="en-GB" baseline="0" dirty="0" err="1"/>
              <a:t>Grabe</a:t>
            </a:r>
            <a:r>
              <a:rPr lang="en-GB" baseline="0" dirty="0"/>
              <a:t>, 2011) The Percentage of Words Known in a Text and Reading Comprehension The Modern Language Journal, 95, </a:t>
            </a:r>
            <a:r>
              <a:rPr lang="en-GB" baseline="0" dirty="0" err="1"/>
              <a:t>i</a:t>
            </a:r>
            <a:r>
              <a:rPr lang="en-GB" baseline="0" dirty="0"/>
              <a:t>,</a:t>
            </a:r>
          </a:p>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2462331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Eleven pets and 20 ways to express one's opinion: the vocabulary learners of German acquire at English secondary schools. (</a:t>
            </a:r>
            <a:r>
              <a:rPr lang="en-GB" dirty="0" err="1"/>
              <a:t>Häcker</a:t>
            </a:r>
            <a:r>
              <a:rPr lang="en-GB" dirty="0"/>
              <a:t>, M. (2008). Language Learning Journal,</a:t>
            </a:r>
          </a:p>
          <a:p>
            <a:r>
              <a:rPr lang="en-GB" dirty="0"/>
              <a:t>36:2, 215-226</a:t>
            </a:r>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3148220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 think I may omit slide 23 and summarise this activity, by saying that even</a:t>
            </a:r>
            <a:r>
              <a:rPr lang="en-GB" baseline="0" dirty="0"/>
              <a:t> a relatively small number of unknown words can interfere with comprehension.</a:t>
            </a:r>
            <a:br>
              <a:rPr lang="en-GB" baseline="0" dirty="0"/>
            </a:br>
            <a:r>
              <a:rPr lang="en-GB" baseline="0" dirty="0"/>
              <a:t>So, on the one hand, our goal must be for learners to learn as many words as possible in their 5-year (9-year with KS2) learning to GCSE, whilst on the other hand we must be mindful that, the GCSE reading sets out to include some unknown words (or at least, some words which are not on the Minimum Core Vocabulary list!).</a:t>
            </a:r>
          </a:p>
          <a:p>
            <a:r>
              <a:rPr lang="en-GB" baseline="0" dirty="0"/>
              <a:t>We will return to this aspect later….</a:t>
            </a:r>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1872591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Slides 33 – 42</a:t>
            </a:r>
            <a:br>
              <a:rPr lang="en-GB" dirty="0"/>
            </a:br>
            <a:r>
              <a:rPr lang="en-GB" dirty="0"/>
              <a:t>With brainstorming task 12 mins, without 7 mins.</a:t>
            </a:r>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1579912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2365506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Vocabulary</a:t>
            </a:r>
            <a:r>
              <a:rPr lang="en-GB" dirty="0" smtClean="0"/>
              <a:t/>
            </a:r>
            <a:br>
              <a:rPr lang="en-GB" dirty="0" smtClean="0"/>
            </a:br>
            <a:r>
              <a:rPr lang="en-GB" dirty="0" smtClean="0"/>
              <a:t>We start from the Pedagogy Review</a:t>
            </a:r>
            <a:r>
              <a:rPr lang="en-GB" baseline="0" dirty="0" smtClean="0"/>
              <a:t> recommendation about ‘frequency’ and ‘common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Ask ‘So how do we do this?’  Do we know the frequency of the words we are teaching?  Do we have any way of knowing?  </a:t>
            </a:r>
            <a:br>
              <a:rPr lang="en-GB" baseline="0" dirty="0" smtClean="0"/>
            </a:br>
            <a:r>
              <a:rPr lang="en-GB" baseline="0" dirty="0" smtClean="0"/>
              <a:t>What determines our vocabulary choice currently?  The text book at KS3/4, the GCSE specification vocabulary 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Do we know what informs the vocabulary choices in these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Handout 1: Vocabulary lists, rationale and uses</a:t>
            </a:r>
            <a:br>
              <a:rPr lang="en-GB" b="1" baseline="0" dirty="0" smtClean="0"/>
            </a:br>
            <a:r>
              <a:rPr lang="en-GB" b="0" baseline="0" dirty="0" smtClean="0"/>
              <a:t>People will need to read this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3285314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So, it’s the notion that the first introductory lesson</a:t>
            </a:r>
            <a:r>
              <a:rPr lang="en-GB" baseline="0" dirty="0"/>
              <a:t> to a new theme, topic would not be one ‘verb starter’ and 12 nouns but instead a set of mixed word class vocabulary.</a:t>
            </a:r>
          </a:p>
          <a:p>
            <a:r>
              <a:rPr lang="en-GB" baseline="0" dirty="0"/>
              <a:t>Later, as appropriate, more nouns would be added from the same semantic field (more places in the town for example) but the core words would be these, as ultimately pupils can express more and varied meanings with these, than they can with ‘Hay’ and a set of places in the town.</a:t>
            </a:r>
            <a:endParaRPr lang="en-GB" dirty="0"/>
          </a:p>
          <a:p>
            <a:r>
              <a:rPr lang="en-GB" dirty="0"/>
              <a:t>This is the</a:t>
            </a:r>
            <a:r>
              <a:rPr lang="en-GB" baseline="0" dirty="0"/>
              <a:t> slide of 10 words pupils are going to learn.</a:t>
            </a:r>
          </a:p>
          <a:p>
            <a:r>
              <a:rPr lang="en-GB" baseline="0" dirty="0"/>
              <a:t>Note the mixed word class selection, and the frequency (all well within the top 2000 more frequently occurring words in Spanish).</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428415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Slide 2 will</a:t>
            </a:r>
            <a:r>
              <a:rPr lang="en-GB" sz="1200" kern="1200" baseline="0" dirty="0" smtClean="0">
                <a:solidFill>
                  <a:schemeClr val="tx1"/>
                </a:solidFill>
                <a:effectLst/>
                <a:latin typeface="+mn-lt"/>
                <a:ea typeface="+mn-ea"/>
                <a:cs typeface="+mn-cs"/>
              </a:rPr>
              <a:t> be a brief introduction to NCELP – fusing research and practice more closely than has previously been possible.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Stress the importance of both practitioner knowledge and research – one is no substitute for the other, both are necessary and complementary.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November 2016, the Teaching Schools Council published the </a:t>
            </a:r>
            <a:r>
              <a:rPr lang="en-GB" sz="1200" i="1" kern="1200" dirty="0" smtClean="0">
                <a:solidFill>
                  <a:schemeClr val="tx1"/>
                </a:solidFill>
                <a:effectLst/>
                <a:latin typeface="+mn-lt"/>
                <a:ea typeface="+mn-ea"/>
                <a:cs typeface="+mn-cs"/>
              </a:rPr>
              <a:t>Report of the MFL Pedagogy Review </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report noted that only a third of pupils achieves a languages GCSE at grade 4 or above and that less than a half of pupils even takes a language GCSE. </a:t>
            </a:r>
          </a:p>
          <a:p>
            <a:r>
              <a:rPr lang="en-GB" sz="1200" kern="1200" dirty="0" smtClean="0">
                <a:solidFill>
                  <a:schemeClr val="tx1"/>
                </a:solidFill>
                <a:effectLst/>
                <a:latin typeface="+mn-lt"/>
                <a:ea typeface="+mn-ea"/>
                <a:cs typeface="+mn-cs"/>
              </a:rPr>
              <a:t>Research has shown that poor motivation in studying a language is partly due to pupils feeling that they do not know the language and feeling that they are not making progress. </a:t>
            </a:r>
          </a:p>
          <a:p>
            <a:r>
              <a:rPr lang="en-GB" sz="1200" kern="1200" dirty="0" smtClean="0">
                <a:solidFill>
                  <a:schemeClr val="tx1"/>
                </a:solidFill>
                <a:effectLst/>
                <a:latin typeface="+mn-lt"/>
                <a:ea typeface="+mn-ea"/>
                <a:cs typeface="+mn-cs"/>
              </a:rPr>
              <a:t>The National Centre for Excellence for Language Pedagogy (NCELP)’ s approach to FL pedagogy is both research- and practice-informed, taking into account the time-poor context of curriculum FL learning in English classrooms. </a:t>
            </a:r>
          </a:p>
          <a:p>
            <a:r>
              <a:rPr lang="en-GB" sz="1200" kern="1200" dirty="0" smtClean="0">
                <a:solidFill>
                  <a:schemeClr val="tx1"/>
                </a:solidFill>
                <a:effectLst/>
                <a:latin typeface="+mn-lt"/>
                <a:ea typeface="+mn-ea"/>
                <a:cs typeface="+mn-cs"/>
              </a:rPr>
              <a:t>The pedagogy helps pupils establish, early in their course, a robust knowledge of basic vocabulary, grammar, and the sound and spelling systems (phonics). The pedagogy then reinforces this knowledge via planned practice in using the knowledge during meaningful activities</a:t>
            </a:r>
            <a:r>
              <a:rPr lang="en-GB" dirty="0" smtClean="0">
                <a:effectLst/>
              </a:rPr>
              <a:t> </a:t>
            </a:r>
            <a:r>
              <a:rPr lang="en-GB" sz="1200" kern="1200" dirty="0" smtClean="0">
                <a:solidFill>
                  <a:schemeClr val="tx1"/>
                </a:solidFill>
                <a:effectLst/>
                <a:latin typeface="+mn-lt"/>
                <a:ea typeface="+mn-ea"/>
                <a:cs typeface="+mn-cs"/>
              </a:rPr>
              <a:t> Anon. 2016. </a:t>
            </a:r>
            <a:r>
              <a:rPr lang="en-GB" sz="1200" i="1" kern="1200" dirty="0" smtClean="0">
                <a:solidFill>
                  <a:schemeClr val="tx1"/>
                </a:solidFill>
                <a:effectLst/>
                <a:latin typeface="+mn-lt"/>
                <a:ea typeface="+mn-ea"/>
                <a:cs typeface="+mn-cs"/>
              </a:rPr>
              <a:t>Modern Foreign Languages Pedagogy Review. A review of modern foreign languages teaching practice in key stage 3 and key stage 4. (Chair: Ian </a:t>
            </a:r>
            <a:r>
              <a:rPr lang="en-GB" sz="1200" i="1" kern="1200" dirty="0" err="1" smtClean="0">
                <a:solidFill>
                  <a:schemeClr val="tx1"/>
                </a:solidFill>
                <a:effectLst/>
                <a:latin typeface="+mn-lt"/>
                <a:ea typeface="+mn-ea"/>
                <a:cs typeface="+mn-cs"/>
              </a:rPr>
              <a:t>Bauckham</a:t>
            </a:r>
            <a:r>
              <a:rPr lang="en-GB" sz="1200" i="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Teaching Schools Council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4263664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Which </a:t>
            </a:r>
            <a:r>
              <a:rPr lang="en-GB" b="1" dirty="0"/>
              <a:t>words?</a:t>
            </a:r>
            <a:br>
              <a:rPr lang="en-GB" b="1" dirty="0"/>
            </a:br>
            <a:r>
              <a:rPr lang="en-GB" b="0" dirty="0"/>
              <a:t>The verb lexicon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Handout 2: </a:t>
            </a:r>
            <a:r>
              <a:rPr lang="en-GB" sz="1200" b="1" kern="1200" dirty="0">
                <a:solidFill>
                  <a:schemeClr val="tx1"/>
                </a:solidFill>
                <a:effectLst/>
                <a:latin typeface="+mn-lt"/>
                <a:ea typeface="+mn-ea"/>
                <a:cs typeface="+mn-cs"/>
              </a:rPr>
              <a:t>Focusing on the verb lexicon:  Why and how to teach a verb vocabulary.</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Again, </a:t>
            </a:r>
            <a:r>
              <a:rPr lang="en-GB" dirty="0" smtClean="0"/>
              <a:t>people </a:t>
            </a:r>
            <a:r>
              <a:rPr lang="en-GB" dirty="0"/>
              <a:t>will have to read this later</a:t>
            </a:r>
            <a:r>
              <a:rPr lang="en-GB"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https://resources.ncelp.org/concern/resources/cj82k728n?locale=en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2011666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325348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Source: </a:t>
            </a:r>
          </a:p>
          <a:p>
            <a:r>
              <a:rPr lang="en-GB" sz="1200" b="0" i="0" u="none" strike="noStrike" kern="1200" dirty="0">
                <a:solidFill>
                  <a:schemeClr val="tx1"/>
                </a:solidFill>
                <a:effectLst/>
                <a:ea typeface="+mn-ea"/>
                <a:cs typeface="+mn-cs"/>
              </a:rPr>
              <a:t>A frequency dictionary of German: core vocabulary for learners. </a:t>
            </a:r>
            <a:br>
              <a:rPr lang="en-GB" sz="1200" b="0" i="0" u="none" strike="noStrike" kern="1200" dirty="0">
                <a:solidFill>
                  <a:schemeClr val="tx1"/>
                </a:solidFill>
                <a:effectLst/>
                <a:ea typeface="+mn-ea"/>
                <a:cs typeface="+mn-cs"/>
              </a:rPr>
            </a:br>
            <a:r>
              <a:rPr lang="en-GB" sz="1200" b="0" i="0" u="none" strike="noStrike" kern="1200" dirty="0">
                <a:solidFill>
                  <a:schemeClr val="tx1"/>
                </a:solidFill>
                <a:effectLst/>
                <a:ea typeface="+mn-ea"/>
                <a:cs typeface="+mn-cs"/>
              </a:rPr>
              <a:t>Randall </a:t>
            </a:r>
            <a:r>
              <a:rPr lang="en-GB" sz="1200" b="0" i="0" u="none" strike="noStrike" kern="1200" dirty="0" err="1">
                <a:solidFill>
                  <a:schemeClr val="tx1"/>
                </a:solidFill>
                <a:effectLst/>
                <a:ea typeface="+mn-ea"/>
                <a:cs typeface="+mn-cs"/>
              </a:rPr>
              <a:t>L.Jones</a:t>
            </a:r>
            <a:r>
              <a:rPr lang="en-GB" sz="1200" b="0" i="0" u="none" strike="noStrike" kern="1200" dirty="0">
                <a:solidFill>
                  <a:schemeClr val="tx1"/>
                </a:solidFill>
                <a:effectLst/>
                <a:ea typeface="+mn-ea"/>
                <a:cs typeface="+mn-cs"/>
              </a:rPr>
              <a:t> and Erwin </a:t>
            </a:r>
            <a:r>
              <a:rPr lang="en-GB" sz="1200" b="0" i="0" u="none" strike="noStrike" kern="1200" dirty="0" err="1">
                <a:solidFill>
                  <a:schemeClr val="tx1"/>
                </a:solidFill>
                <a:effectLst/>
                <a:ea typeface="+mn-ea"/>
                <a:cs typeface="+mn-cs"/>
              </a:rPr>
              <a:t>Tschirner</a:t>
            </a:r>
            <a:r>
              <a:rPr lang="en-GB" sz="1200" b="0" i="0" u="none" strike="noStrike" kern="1200" dirty="0">
                <a:solidFill>
                  <a:schemeClr val="tx1"/>
                </a:solidFill>
                <a:effectLst/>
                <a:ea typeface="+mn-ea"/>
                <a:cs typeface="+mn-cs"/>
              </a:rPr>
              <a:t>. Routledge.</a:t>
            </a:r>
            <a:r>
              <a:rPr lang="en-GB" dirty="0"/>
              <a:t> </a:t>
            </a:r>
            <a:r>
              <a:rPr lang="en-GB" sz="1200" b="0" i="0" u="sng" strike="noStrike" kern="1200" dirty="0">
                <a:solidFill>
                  <a:schemeClr val="tx1"/>
                </a:solidFill>
                <a:effectLst/>
                <a:ea typeface="+mn-ea"/>
                <a:cs typeface="+mn-cs"/>
                <a:hlinkClick r:id="rId3"/>
              </a:rPr>
              <a:t>https://www.amazon.co.uk/Frequency-Dictionary-German-Routledge-Dictionaries/dp/0415316332/ref=tmm_pap_swatch_0?_encoding=UTF8&amp;qid=1547270191&amp;sr=8-1</a:t>
            </a:r>
            <a:r>
              <a:rPr lang="en-GB" dirty="0"/>
              <a:t> </a:t>
            </a:r>
            <a:br>
              <a:rPr lang="en-GB" dirty="0"/>
            </a:br>
            <a:r>
              <a:rPr lang="en-GB" dirty="0"/>
              <a:t>Online: </a:t>
            </a:r>
            <a:r>
              <a:rPr lang="en-GB" sz="1200" b="0" i="0" u="sng" strike="noStrike" kern="1200" dirty="0">
                <a:solidFill>
                  <a:schemeClr val="tx1"/>
                </a:solidFill>
                <a:effectLst/>
                <a:ea typeface="+mn-ea"/>
                <a:cs typeface="+mn-cs"/>
                <a:hlinkClick r:id="rId4"/>
              </a:rPr>
              <a:t>https://www.memrise.com/course/198332/4000-german-words-by-frequency-with-audio/</a:t>
            </a:r>
            <a:r>
              <a:rPr lang="en-GB" dirty="0"/>
              <a:t> </a:t>
            </a:r>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3943680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Which </a:t>
            </a:r>
            <a:r>
              <a:rPr lang="en-GB" b="1" dirty="0"/>
              <a:t>words?</a:t>
            </a:r>
            <a:br>
              <a:rPr lang="en-GB" b="1" dirty="0"/>
            </a:br>
            <a:r>
              <a:rPr lang="en-GB" b="0" dirty="0"/>
              <a:t>The verb lexicon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describes the essential features of the sets of verb resources, a sample of which will follow this slide.</a:t>
            </a:r>
            <a:br>
              <a:rPr lang="en-GB" dirty="0"/>
            </a:br>
            <a:r>
              <a:rPr lang="en-GB" dirty="0"/>
              <a:t>Refer to the handouts</a:t>
            </a:r>
            <a:r>
              <a:rPr lang="en-GB" baseline="0" dirty="0"/>
              <a:t> which list all of the verbs and the sentences that are included in the PowerPoint resources.</a:t>
            </a:r>
            <a:r>
              <a:rPr lang="en-GB" dirty="0"/>
              <a:t/>
            </a:r>
            <a:br>
              <a:rPr lang="en-GB" dirty="0"/>
            </a:br>
            <a:r>
              <a:rPr lang="en-GB" b="1" dirty="0"/>
              <a:t>Handouts</a:t>
            </a:r>
            <a:r>
              <a:rPr lang="en-GB" b="1" baseline="0" dirty="0"/>
              <a:t> 3,4,5: </a:t>
            </a:r>
            <a:r>
              <a:rPr lang="en-GB" baseline="0" dirty="0"/>
              <a:t/>
            </a:r>
            <a:br>
              <a:rPr lang="en-GB" baseline="0" dirty="0"/>
            </a:br>
            <a:r>
              <a:rPr lang="en-GB" baseline="0" dirty="0"/>
              <a:t>French 25 and 15 verbs and </a:t>
            </a:r>
            <a:r>
              <a:rPr lang="en-GB" baseline="0" dirty="0" smtClean="0"/>
              <a:t>sentences</a:t>
            </a:r>
            <a:br>
              <a:rPr lang="en-GB" baseline="0" dirty="0" smtClean="0"/>
            </a:br>
            <a:r>
              <a:rPr lang="en-GB" dirty="0" smtClean="0">
                <a:hlinkClick r:id="rId3"/>
              </a:rPr>
              <a:t>https://resources.ncelp.org/concern/resources/7w62f8209?locale=en</a:t>
            </a:r>
            <a:r>
              <a:rPr lang="en-GB" baseline="0" dirty="0"/>
              <a:t/>
            </a:r>
            <a:br>
              <a:rPr lang="en-GB" baseline="0" dirty="0"/>
            </a:br>
            <a:r>
              <a:rPr lang="en-GB" baseline="0" dirty="0"/>
              <a:t>German 25 and 15 verbs and </a:t>
            </a:r>
            <a:r>
              <a:rPr lang="en-GB" baseline="0" dirty="0" smtClean="0"/>
              <a:t>sentences</a:t>
            </a:r>
            <a:br>
              <a:rPr lang="en-GB" baseline="0" dirty="0" smtClean="0"/>
            </a:br>
            <a:r>
              <a:rPr lang="en-GB" dirty="0" smtClean="0">
                <a:hlinkClick r:id="rId4"/>
              </a:rPr>
              <a:t>https://resources.ncelp.org/concern/resources/qf85nb285?locale=en</a:t>
            </a:r>
            <a:r>
              <a:rPr lang="en-GB" baseline="0" dirty="0"/>
              <a:t/>
            </a:r>
            <a:br>
              <a:rPr lang="en-GB" baseline="0" dirty="0"/>
            </a:br>
            <a:r>
              <a:rPr lang="en-GB" baseline="0" dirty="0"/>
              <a:t>Spanish 25 and 15 verbs and </a:t>
            </a:r>
            <a:r>
              <a:rPr lang="en-GB" baseline="0" dirty="0" smtClean="0"/>
              <a:t>sentences</a:t>
            </a:r>
            <a:br>
              <a:rPr lang="en-GB" baseline="0" dirty="0" smtClean="0"/>
            </a:br>
            <a:r>
              <a:rPr lang="en-GB" dirty="0" smtClean="0">
                <a:hlinkClick r:id="rId5"/>
              </a:rPr>
              <a:t>https://resources.ncelp.org/concern/resources/0p0966881?locale=en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3722181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Posters</a:t>
            </a:r>
            <a:r>
              <a:rPr lang="en-GB" baseline="0" dirty="0"/>
              <a:t> of the 25 most common and 15 other high-frequency </a:t>
            </a:r>
            <a:r>
              <a:rPr lang="en-GB" baseline="0" dirty="0" smtClean="0"/>
              <a:t>‘prototype</a:t>
            </a:r>
            <a:r>
              <a:rPr lang="en-GB" baseline="0" dirty="0"/>
              <a:t>’ verbs</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1685956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3245609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arenR"/>
            </a:pPr>
            <a:r>
              <a:rPr lang="en-GB" dirty="0" smtClean="0"/>
              <a:t>As </a:t>
            </a:r>
            <a:r>
              <a:rPr lang="en-GB" dirty="0"/>
              <a:t>regards the initial establishment of the initial form-meaning link, there is substantial evidence supporting the provision of L2-L1 pairs, rather than L2-picture pairs (Lotto &amp; de Groot, 1998) or L2-based context or meanings (Prince, 1996; Ramachandran &amp; Rahim, 2004).</a:t>
            </a:r>
          </a:p>
          <a:p>
            <a:pPr marL="228600" indent="-228600">
              <a:buAutoNum type="arabicParenR"/>
            </a:pPr>
            <a:r>
              <a:rPr lang="en-GB" dirty="0"/>
              <a:t> Once the link is established, attention can be given to learning more contextualised types of word knowledge, and it becomes important to encounter the new lexical items in L2 contexts.</a:t>
            </a:r>
            <a:br>
              <a:rPr lang="en-GB" dirty="0"/>
            </a:br>
            <a:r>
              <a:rPr lang="en-GB" dirty="0"/>
              <a:t>An important finding is that  reading-while-listening is generally superior to reading-only in promoting vocabulary learning (</a:t>
            </a:r>
            <a:r>
              <a:rPr lang="en-GB" dirty="0" err="1"/>
              <a:t>Amer</a:t>
            </a:r>
            <a:r>
              <a:rPr lang="en-GB" dirty="0"/>
              <a:t>, 1997; Brown, Waring &amp; </a:t>
            </a:r>
            <a:r>
              <a:rPr lang="en-GB" dirty="0" err="1"/>
              <a:t>Donkaewbua</a:t>
            </a:r>
            <a:r>
              <a:rPr lang="en-GB" dirty="0"/>
              <a:t>, 2008)</a:t>
            </a:r>
            <a:br>
              <a:rPr lang="en-GB" dirty="0"/>
            </a:br>
            <a:r>
              <a:rPr lang="en-GB" dirty="0"/>
              <a:t>Where</a:t>
            </a:r>
            <a:r>
              <a:rPr lang="en-GB" baseline="0" dirty="0"/>
              <a:t> a word is often used across different topics, care should be taken to build these links explicitly, building depth – ensuring that learners recognise them readily in more than one topic area.</a:t>
            </a:r>
            <a:br>
              <a:rPr lang="en-GB" baseline="0" dirty="0"/>
            </a:br>
            <a:r>
              <a:rPr lang="en-GB" baseline="0" dirty="0"/>
              <a:t>A useful approach here is to use a range of texts of different styles (literary extracts, poems, songs) which provide additional exposures in less familiar contexts, allowing the form-meaning link to strengthen.</a:t>
            </a:r>
          </a:p>
          <a:p>
            <a:pPr marL="228600" indent="-228600">
              <a:buAutoNum type="arabicParenR"/>
            </a:pPr>
            <a:r>
              <a:rPr lang="en-GB" baseline="0" dirty="0"/>
              <a:t>5-20 is quite some range - </a:t>
            </a:r>
            <a:r>
              <a:rPr lang="en-GB" dirty="0"/>
              <a:t>It is not straightforward to say how many repeated encounters with a given word are necessary to learn it.  Nation's (2001, p.81) review of several studies gives a range of 5 - 20 encounters. Most important, however, is that recycling of language is crucial, if it is not to be forgotten. Most forgetting occurs soon after the learning session, so the first </a:t>
            </a:r>
            <a:r>
              <a:rPr lang="en-GB" dirty="0" err="1"/>
              <a:t>recyclings</a:t>
            </a:r>
            <a:r>
              <a:rPr lang="en-GB" dirty="0"/>
              <a:t> are particularly important and need to occur quickly (Baddeley, 1990).</a:t>
            </a:r>
            <a:br>
              <a:rPr lang="en-GB" dirty="0"/>
            </a:br>
            <a:r>
              <a:rPr lang="en-GB" baseline="0" dirty="0"/>
              <a:t>Schmitt suggests we think in terms of 8-10 exposures.  Planning for and monitoring this is important.</a:t>
            </a:r>
            <a:endParaRPr lang="en-GB" dirty="0"/>
          </a:p>
          <a:p>
            <a:pPr marL="0" indent="0">
              <a:buNone/>
            </a:pPr>
            <a:endParaRPr lang="en-GB" dirty="0"/>
          </a:p>
          <a:p>
            <a:pPr marL="228600" indent="-228600">
              <a:buAutoNum type="arabicParenR"/>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3082541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FB9F6C-7D16-41FA-ADE9-21FE79F8EE5C}" type="slidenum">
              <a:rPr lang="en-GB" smtClean="0"/>
              <a:t>30</a:t>
            </a:fld>
            <a:endParaRPr lang="en-GB"/>
          </a:p>
        </p:txBody>
      </p:sp>
    </p:spTree>
    <p:extLst>
      <p:ext uri="{BB962C8B-B14F-4D97-AF65-F5344CB8AC3E}">
        <p14:creationId xmlns:p14="http://schemas.microsoft.com/office/powerpoint/2010/main" val="3820629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Listening task 1 [Note: the three rounds of this activity look the same when in presentation mode, so the slides have been numbered for clarity.]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endParaRPr lang="en-GB" dirty="0" smtClean="0"/>
          </a:p>
          <a:p>
            <a:r>
              <a:rPr lang="en-GB" dirty="0" smtClean="0"/>
              <a:t>Explain to students that they are going to hear ten Spanish words, and that they should arrange their cards in a 3x3 grid as shown (working from A-I, with J as the spare), English-side up, in the order they hear the words. </a:t>
            </a:r>
          </a:p>
          <a:p>
            <a:endParaRPr lang="en-GB" dirty="0" smtClean="0"/>
          </a:p>
          <a:p>
            <a:r>
              <a:rPr lang="en-GB" dirty="0" smtClean="0"/>
              <a:t>NB: Students don’t add letters to their flashcards, these are just to show the order that they need to place the cards in, according to</a:t>
            </a:r>
            <a:r>
              <a:rPr lang="en-GB" baseline="0" dirty="0" smtClean="0"/>
              <a:t> the order in which the teacher says the words. It’s easier to model this task than explain too much about it.  The first time students do it, a few might be unsure, but after the first time, they will immediately know from this slide exactly what they have to do. It’s worth reassuring them of this, the first time you do it!</a:t>
            </a:r>
            <a:endParaRPr lang="en-GB" dirty="0" smtClean="0"/>
          </a:p>
          <a:p>
            <a:endParaRPr lang="en-GB" dirty="0" smtClean="0"/>
          </a:p>
          <a:p>
            <a:r>
              <a:rPr lang="en-GB" dirty="0" smtClean="0"/>
              <a:t>Teacher reads the transcript.</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Teacher then asks the students ‘</a:t>
            </a:r>
            <a:r>
              <a:rPr lang="en-GB" baseline="0" dirty="0" err="1" smtClean="0"/>
              <a:t>Qué</a:t>
            </a:r>
            <a:r>
              <a:rPr lang="en-GB" baseline="0" dirty="0" smtClean="0"/>
              <a:t> </a:t>
            </a:r>
            <a:r>
              <a:rPr lang="en-GB" baseline="0" dirty="0" err="1" smtClean="0"/>
              <a:t>es</a:t>
            </a:r>
            <a:r>
              <a:rPr lang="en-GB" baseline="0" dirty="0" smtClean="0"/>
              <a:t> A? to elicit the response ‘</a:t>
            </a:r>
            <a:r>
              <a:rPr lang="en-GB" i="0" baseline="0" dirty="0" smtClean="0"/>
              <a:t>A </a:t>
            </a:r>
            <a:r>
              <a:rPr lang="en-GB" i="0" baseline="0" dirty="0" err="1" smtClean="0"/>
              <a:t>es</a:t>
            </a:r>
            <a:r>
              <a:rPr lang="en-GB" i="0" baseline="0" dirty="0" smtClean="0"/>
              <a:t> ‘</a:t>
            </a:r>
            <a:r>
              <a:rPr lang="en-GB" i="0" baseline="0" dirty="0" err="1" smtClean="0"/>
              <a:t>estar</a:t>
            </a:r>
            <a:r>
              <a:rPr lang="en-GB" i="0" baseline="0" dirty="0" smtClean="0"/>
              <a:t>’,</a:t>
            </a:r>
            <a:r>
              <a:rPr lang="en-GB" i="1" baseline="0" dirty="0" smtClean="0"/>
              <a:t/>
            </a:r>
            <a:br>
              <a:rPr lang="en-GB" i="1" baseline="0" dirty="0" smtClean="0"/>
            </a:br>
            <a:r>
              <a:rPr lang="en-GB" i="1" baseline="0" dirty="0" smtClean="0"/>
              <a:t>Note: The answers appear in English on the screen under each letter, so all can see/read/check their answers and know if they heard correctly, BUT this task additionally elicits the Spanish from students that can already produce it, so it offers ideal differentiation.  On the other hand, if the whole class is already able to produce the language, then the teacher can elicit the answers chorally from the whole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Answers revealed by clicking the letter.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Transcript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r>
              <a:rPr lang="en-GB" i="0" dirty="0" err="1" smtClean="0"/>
              <a:t>estar</a:t>
            </a:r>
            <a:r>
              <a:rPr lang="en-GB" i="0" dirty="0" smtClean="0"/>
              <a:t>, el </a:t>
            </a:r>
            <a:r>
              <a:rPr lang="en-GB" i="0" dirty="0" err="1" smtClean="0"/>
              <a:t>museo</a:t>
            </a:r>
            <a:r>
              <a:rPr lang="en-GB" i="0" dirty="0" smtClean="0"/>
              <a:t>, </a:t>
            </a:r>
            <a:r>
              <a:rPr lang="en-GB" i="0" dirty="0" err="1" smtClean="0"/>
              <a:t>cerca</a:t>
            </a:r>
            <a:r>
              <a:rPr lang="en-GB" i="0" baseline="0" dirty="0" smtClean="0"/>
              <a:t> de, </a:t>
            </a:r>
            <a:r>
              <a:rPr lang="en-GB" i="0" baseline="0" dirty="0" err="1" smtClean="0"/>
              <a:t>ser</a:t>
            </a:r>
            <a:r>
              <a:rPr lang="en-GB" i="0" baseline="0" dirty="0" smtClean="0"/>
              <a:t>, </a:t>
            </a:r>
            <a:r>
              <a:rPr lang="en-GB" i="0" baseline="0" dirty="0" err="1" smtClean="0"/>
              <a:t>grande</a:t>
            </a:r>
            <a:r>
              <a:rPr lang="en-GB" i="0" baseline="0" dirty="0" smtClean="0"/>
              <a:t>, el </a:t>
            </a:r>
            <a:r>
              <a:rPr lang="en-GB" i="0" baseline="0" dirty="0" err="1" smtClean="0"/>
              <a:t>teatro</a:t>
            </a:r>
            <a:r>
              <a:rPr lang="en-GB" i="0" baseline="0" dirty="0" smtClean="0"/>
              <a:t>, </a:t>
            </a:r>
            <a:r>
              <a:rPr lang="en-GB" i="0" baseline="0" dirty="0" err="1" smtClean="0"/>
              <a:t>lejos</a:t>
            </a:r>
            <a:r>
              <a:rPr lang="en-GB" i="0" baseline="0" dirty="0" smtClean="0"/>
              <a:t> de, </a:t>
            </a:r>
            <a:r>
              <a:rPr lang="en-GB" i="0" baseline="0" dirty="0" err="1" smtClean="0"/>
              <a:t>pequeño</a:t>
            </a:r>
            <a:r>
              <a:rPr lang="en-GB" i="0" baseline="0" dirty="0" smtClean="0"/>
              <a:t>/</a:t>
            </a:r>
            <a:r>
              <a:rPr lang="en-GB" i="0" baseline="0" dirty="0" err="1" smtClean="0"/>
              <a:t>pequeña</a:t>
            </a:r>
            <a:r>
              <a:rPr lang="en-GB" i="0" baseline="0" dirty="0" smtClean="0"/>
              <a:t>, la </a:t>
            </a:r>
            <a:r>
              <a:rPr lang="en-GB" i="0" baseline="0" dirty="0" err="1" smtClean="0"/>
              <a:t>iglesia</a:t>
            </a:r>
            <a:r>
              <a:rPr lang="en-GB" i="0" baseline="0" dirty="0" smtClean="0"/>
              <a:t> (la plaza)</a:t>
            </a:r>
            <a:endParaRPr lang="en-GB" dirty="0"/>
          </a:p>
        </p:txBody>
      </p:sp>
      <p:sp>
        <p:nvSpPr>
          <p:cNvPr id="4" name="Slide Number Placeholder 3"/>
          <p:cNvSpPr>
            <a:spLocks noGrp="1"/>
          </p:cNvSpPr>
          <p:nvPr>
            <p:ph type="sldNum" sz="quarter" idx="10"/>
          </p:nvPr>
        </p:nvSpPr>
        <p:spPr/>
        <p:txBody>
          <a:bodyPr/>
          <a:lstStyle/>
          <a:p>
            <a:fld id="{A6FB9F6C-7D16-41FA-ADE9-21FE79F8EE5C}" type="slidenum">
              <a:rPr lang="en-GB" smtClean="0"/>
              <a:t>31</a:t>
            </a:fld>
            <a:endParaRPr lang="en-GB"/>
          </a:p>
        </p:txBody>
      </p:sp>
    </p:spTree>
    <p:extLst>
      <p:ext uri="{BB962C8B-B14F-4D97-AF65-F5344CB8AC3E}">
        <p14:creationId xmlns:p14="http://schemas.microsoft.com/office/powerpoint/2010/main" val="770036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Transcript:</a:t>
            </a:r>
            <a:r>
              <a:rPr lang="en-GB" dirty="0" smtClean="0"/>
              <a:t/>
            </a:r>
            <a:br>
              <a:rPr lang="en-GB" dirty="0" smtClean="0"/>
            </a:br>
            <a:r>
              <a:rPr lang="en-GB" dirty="0" err="1" smtClean="0"/>
              <a:t>lejos</a:t>
            </a:r>
            <a:r>
              <a:rPr lang="en-GB" baseline="0" dirty="0" smtClean="0"/>
              <a:t> de, la plaza, </a:t>
            </a:r>
            <a:r>
              <a:rPr lang="en-GB" baseline="0" dirty="0" err="1" smtClean="0"/>
              <a:t>ser</a:t>
            </a:r>
            <a:r>
              <a:rPr lang="en-GB" baseline="0" dirty="0" smtClean="0"/>
              <a:t>, </a:t>
            </a:r>
            <a:r>
              <a:rPr lang="en-GB" baseline="0" dirty="0" err="1" smtClean="0"/>
              <a:t>pequeño</a:t>
            </a:r>
            <a:r>
              <a:rPr lang="en-GB" baseline="0" dirty="0" smtClean="0"/>
              <a:t>/</a:t>
            </a:r>
            <a:r>
              <a:rPr lang="en-GB" baseline="0" dirty="0" err="1" smtClean="0"/>
              <a:t>pequeña</a:t>
            </a:r>
            <a:r>
              <a:rPr lang="en-GB" baseline="0" dirty="0" smtClean="0"/>
              <a:t>, la </a:t>
            </a:r>
            <a:r>
              <a:rPr lang="en-GB" baseline="0" dirty="0" err="1" smtClean="0"/>
              <a:t>iglesia</a:t>
            </a:r>
            <a:r>
              <a:rPr lang="en-GB" baseline="0" dirty="0" smtClean="0"/>
              <a:t>, </a:t>
            </a:r>
            <a:r>
              <a:rPr lang="en-GB" baseline="0" dirty="0" err="1" smtClean="0"/>
              <a:t>cerca</a:t>
            </a:r>
            <a:r>
              <a:rPr lang="en-GB" baseline="0" dirty="0" smtClean="0"/>
              <a:t> de, el </a:t>
            </a:r>
            <a:r>
              <a:rPr lang="en-GB" baseline="0" dirty="0" err="1" smtClean="0"/>
              <a:t>museo</a:t>
            </a:r>
            <a:r>
              <a:rPr lang="en-GB" baseline="0" dirty="0" smtClean="0"/>
              <a:t>, </a:t>
            </a:r>
            <a:r>
              <a:rPr lang="en-GB" baseline="0" dirty="0" err="1" smtClean="0"/>
              <a:t>estar</a:t>
            </a:r>
            <a:r>
              <a:rPr lang="en-GB" baseline="0" dirty="0" smtClean="0"/>
              <a:t>, el </a:t>
            </a:r>
            <a:r>
              <a:rPr lang="en-GB" baseline="0" dirty="0" err="1" smtClean="0"/>
              <a:t>teatro</a:t>
            </a:r>
            <a:r>
              <a:rPr lang="en-GB" baseline="0" dirty="0" smtClean="0"/>
              <a:t> (</a:t>
            </a:r>
            <a:r>
              <a:rPr lang="en-GB" baseline="0" dirty="0" err="1" smtClean="0"/>
              <a:t>grande</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A6FB9F6C-7D16-41FA-ADE9-21FE79F8EE5C}" type="slidenum">
              <a:rPr lang="en-GB" smtClean="0"/>
              <a:t>32</a:t>
            </a:fld>
            <a:endParaRPr lang="en-GB"/>
          </a:p>
        </p:txBody>
      </p:sp>
    </p:spTree>
    <p:extLst>
      <p:ext uri="{BB962C8B-B14F-4D97-AF65-F5344CB8AC3E}">
        <p14:creationId xmlns:p14="http://schemas.microsoft.com/office/powerpoint/2010/main" val="2134222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 even quicker introduction to the NCELP</a:t>
            </a:r>
            <a:r>
              <a:rPr lang="en-GB" baseline="0" dirty="0" smtClean="0"/>
              <a:t> team, both in York and around the country.</a:t>
            </a:r>
          </a:p>
          <a:p>
            <a:endParaRPr lang="en-GB" dirty="0"/>
          </a:p>
        </p:txBody>
      </p:sp>
      <p:sp>
        <p:nvSpPr>
          <p:cNvPr id="4" name="Slide Number Placeholder 3"/>
          <p:cNvSpPr>
            <a:spLocks noGrp="1"/>
          </p:cNvSpPr>
          <p:nvPr>
            <p:ph type="sldNum" sz="quarter" idx="10"/>
          </p:nvPr>
        </p:nvSpPr>
        <p:spPr/>
        <p:txBody>
          <a:bodyPr/>
          <a:lstStyle/>
          <a:p>
            <a:pPr>
              <a:defRPr/>
            </a:pPr>
            <a:fld id="{48D61898-8BA6-4B26-ACFD-7C1D790186B3}" type="slidenum">
              <a:rPr lang="en-GB" smtClean="0">
                <a:solidFill>
                  <a:prstClr val="black"/>
                </a:solidFill>
              </a:rPr>
              <a:pPr>
                <a:defRPr/>
              </a:pPr>
              <a:t>3</a:t>
            </a:fld>
            <a:endParaRPr lang="en-GB">
              <a:solidFill>
                <a:prstClr val="black"/>
              </a:solidFill>
            </a:endParaRPr>
          </a:p>
        </p:txBody>
      </p:sp>
    </p:spTree>
    <p:extLst>
      <p:ext uri="{BB962C8B-B14F-4D97-AF65-F5344CB8AC3E}">
        <p14:creationId xmlns:p14="http://schemas.microsoft.com/office/powerpoint/2010/main" val="286781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Transcript:</a:t>
            </a:r>
            <a:r>
              <a:rPr lang="en-GB" dirty="0" smtClean="0"/>
              <a:t/>
            </a:r>
            <a:br>
              <a:rPr lang="en-GB" dirty="0" smtClean="0"/>
            </a:br>
            <a:r>
              <a:rPr lang="en-GB" dirty="0" smtClean="0"/>
              <a:t/>
            </a:r>
            <a:br>
              <a:rPr lang="en-GB" dirty="0" smtClean="0"/>
            </a:br>
            <a:r>
              <a:rPr lang="en-GB" dirty="0" err="1" smtClean="0"/>
              <a:t>pequeño</a:t>
            </a:r>
            <a:r>
              <a:rPr lang="en-GB" dirty="0" smtClean="0"/>
              <a:t>/</a:t>
            </a:r>
            <a:r>
              <a:rPr lang="en-GB" dirty="0" err="1" smtClean="0"/>
              <a:t>pequeña</a:t>
            </a:r>
            <a:r>
              <a:rPr lang="en-GB" dirty="0" smtClean="0"/>
              <a:t>,</a:t>
            </a:r>
            <a:r>
              <a:rPr lang="en-GB" baseline="0" dirty="0" smtClean="0"/>
              <a:t> </a:t>
            </a:r>
            <a:r>
              <a:rPr lang="en-GB" baseline="0" dirty="0" err="1" smtClean="0"/>
              <a:t>ser</a:t>
            </a:r>
            <a:r>
              <a:rPr lang="en-GB" baseline="0" dirty="0" smtClean="0"/>
              <a:t>, </a:t>
            </a:r>
            <a:r>
              <a:rPr lang="en-GB" baseline="0" dirty="0" err="1" smtClean="0"/>
              <a:t>grande</a:t>
            </a:r>
            <a:r>
              <a:rPr lang="en-GB" baseline="0" dirty="0" smtClean="0"/>
              <a:t>, </a:t>
            </a:r>
            <a:r>
              <a:rPr lang="en-GB" baseline="0" dirty="0" err="1" smtClean="0"/>
              <a:t>cerca</a:t>
            </a:r>
            <a:r>
              <a:rPr lang="en-GB" baseline="0" dirty="0" smtClean="0"/>
              <a:t> de, </a:t>
            </a:r>
            <a:r>
              <a:rPr lang="en-GB" baseline="0" dirty="0" err="1" smtClean="0"/>
              <a:t>estar</a:t>
            </a:r>
            <a:r>
              <a:rPr lang="en-GB" baseline="0" dirty="0" smtClean="0"/>
              <a:t>, la plaza, </a:t>
            </a:r>
            <a:r>
              <a:rPr lang="en-GB" baseline="0" dirty="0" err="1" smtClean="0"/>
              <a:t>lejos</a:t>
            </a:r>
            <a:r>
              <a:rPr lang="en-GB" baseline="0" dirty="0" smtClean="0"/>
              <a:t> de, la </a:t>
            </a:r>
            <a:r>
              <a:rPr lang="en-GB" baseline="0" dirty="0" err="1" smtClean="0"/>
              <a:t>iglesia</a:t>
            </a:r>
            <a:r>
              <a:rPr lang="en-GB" baseline="0" dirty="0" smtClean="0"/>
              <a:t>, el </a:t>
            </a:r>
            <a:r>
              <a:rPr lang="en-GB" baseline="0" dirty="0" err="1" smtClean="0"/>
              <a:t>museo</a:t>
            </a:r>
            <a:r>
              <a:rPr lang="en-GB" baseline="0" dirty="0" smtClean="0"/>
              <a:t>, (el </a:t>
            </a:r>
            <a:r>
              <a:rPr lang="en-GB" baseline="0" dirty="0" err="1" smtClean="0"/>
              <a:t>teatro</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A6FB9F6C-7D16-41FA-ADE9-21FE79F8EE5C}" type="slidenum">
              <a:rPr lang="en-GB" smtClean="0"/>
              <a:t>33</a:t>
            </a:fld>
            <a:endParaRPr lang="en-GB"/>
          </a:p>
        </p:txBody>
      </p:sp>
    </p:spTree>
    <p:extLst>
      <p:ext uri="{BB962C8B-B14F-4D97-AF65-F5344CB8AC3E}">
        <p14:creationId xmlns:p14="http://schemas.microsoft.com/office/powerpoint/2010/main" val="3416744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2 Sentences recorded [I suggest 3 x sets of 6 sentences for each bunch of 10 words]</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SET 1a</a:t>
            </a: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Third, with Spanish side up, pupils hear sentences with 2-3-4 of the items in them and they place them down in order – this might sound easy, but remember they will be seeing the infinitive, but hearing the short form, so there is still some significant processing to do (plus the fact that you will have several items together in an order, so not as easy as it might seem).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Fourth, a bingo game.  Pupils place 6 of their cards English side up in a 3 x 2 formation and they turn them to Spanish when they hear the word called. Winner is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 complete row then ii) a full house.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Fifth, with English side up, pupils listen to a set of sentences containing 2-4 of the items and have to put them in order.  E.g. El </a:t>
            </a:r>
            <a:r>
              <a:rPr lang="en-GB" sz="1200" kern="1200" dirty="0" err="1">
                <a:solidFill>
                  <a:schemeClr val="tx1"/>
                </a:solidFill>
                <a:effectLst/>
                <a:latin typeface="+mn-lt"/>
                <a:ea typeface="+mn-ea"/>
                <a:cs typeface="+mn-cs"/>
              </a:rPr>
              <a:t>teatro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grande</a:t>
            </a:r>
            <a:r>
              <a:rPr lang="en-GB" sz="1200" kern="1200" dirty="0">
                <a:solidFill>
                  <a:schemeClr val="tx1"/>
                </a:solidFill>
                <a:effectLst/>
                <a:latin typeface="+mn-lt"/>
                <a:ea typeface="+mn-ea"/>
                <a:cs typeface="+mn-cs"/>
              </a:rPr>
              <a:t> (they would need to place ‘theatre’, then ‘to be(description)’ then ‘big’.  This is challenging (sentences will be slow and careful), but it will be useful to have them recorded at 3 different speeds! I normally do this just with my voice).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TRANSCRIPT</a:t>
            </a:r>
          </a:p>
          <a:p>
            <a:r>
              <a:rPr lang="en-GB" sz="1200" kern="1200" dirty="0">
                <a:solidFill>
                  <a:schemeClr val="tx1"/>
                </a:solidFill>
                <a:effectLst/>
                <a:latin typeface="+mn-lt"/>
                <a:ea typeface="+mn-ea"/>
                <a:cs typeface="+mn-cs"/>
              </a:rPr>
              <a:t>1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pequeña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2 El </a:t>
            </a:r>
            <a:r>
              <a:rPr lang="en-GB" sz="1200"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lejos</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El </a:t>
            </a:r>
            <a:r>
              <a:rPr lang="en-GB" sz="1200" kern="1200" dirty="0" err="1">
                <a:solidFill>
                  <a:schemeClr val="tx1"/>
                </a:solidFill>
                <a:effectLst/>
                <a:latin typeface="+mn-lt"/>
                <a:ea typeface="+mn-ea"/>
                <a:cs typeface="+mn-cs"/>
              </a:rPr>
              <a:t>teatro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grande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4 La plaza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cerca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5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la plaza.</a:t>
            </a:r>
          </a:p>
          <a:p>
            <a:r>
              <a:rPr lang="en-GB" sz="1200" kern="1200" dirty="0">
                <a:solidFill>
                  <a:schemeClr val="tx1"/>
                </a:solidFill>
                <a:effectLst/>
                <a:latin typeface="+mn-lt"/>
                <a:ea typeface="+mn-ea"/>
                <a:cs typeface="+mn-cs"/>
              </a:rPr>
              <a:t>6 El </a:t>
            </a:r>
            <a:r>
              <a:rPr lang="en-GB" sz="1200"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pequeño</a:t>
            </a:r>
            <a:r>
              <a:rPr lang="en-GB" sz="1200"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2660575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a:t>
            </a:r>
            <a:r>
              <a:rPr lang="en-GB" sz="1200" kern="1200" dirty="0">
                <a:solidFill>
                  <a:schemeClr val="tx1"/>
                </a:solidFill>
                <a:effectLst/>
                <a:latin typeface="+mn-lt"/>
                <a:ea typeface="+mn-ea"/>
                <a:cs typeface="+mn-cs"/>
              </a:rPr>
              <a:t>focuses pupils’ attention on the two verbs to be.  A sound effect obscures the verb – pupils have to fill in their choice of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or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TRANSCRIPT</a:t>
            </a:r>
          </a:p>
          <a:p>
            <a:r>
              <a:rPr lang="en-GB" sz="1200" kern="1200" dirty="0">
                <a:solidFill>
                  <a:schemeClr val="tx1"/>
                </a:solidFill>
                <a:effectLst/>
                <a:latin typeface="+mn-lt"/>
                <a:ea typeface="+mn-ea"/>
                <a:cs typeface="+mn-cs"/>
              </a:rPr>
              <a:t>1 El </a:t>
            </a:r>
            <a:r>
              <a:rPr lang="en-GB" sz="1200" kern="1200" dirty="0" err="1">
                <a:solidFill>
                  <a:schemeClr val="tx1"/>
                </a:solidFill>
                <a:effectLst/>
                <a:latin typeface="+mn-lt"/>
                <a:ea typeface="+mn-ea"/>
                <a:cs typeface="+mn-cs"/>
              </a:rPr>
              <a:t>teatro</a:t>
            </a:r>
            <a:r>
              <a:rPr lang="en-GB" sz="1200" kern="1200" dirty="0">
                <a:solidFill>
                  <a:schemeClr val="tx1"/>
                </a:solidFill>
                <a:effectLst/>
                <a:latin typeface="+mn-lt"/>
                <a:ea typeface="+mn-ea"/>
                <a:cs typeface="+mn-cs"/>
              </a:rPr>
              <a:t> ________ </a:t>
            </a:r>
            <a:r>
              <a:rPr lang="en-GB" sz="1200" kern="1200" dirty="0" err="1">
                <a:solidFill>
                  <a:schemeClr val="tx1"/>
                </a:solidFill>
                <a:effectLst/>
                <a:latin typeface="+mn-lt"/>
                <a:ea typeface="+mn-ea"/>
                <a:cs typeface="+mn-cs"/>
              </a:rPr>
              <a:t>cerca</a:t>
            </a:r>
            <a:r>
              <a:rPr lang="en-GB" sz="1200" kern="1200" dirty="0">
                <a:solidFill>
                  <a:schemeClr val="tx1"/>
                </a:solidFill>
                <a:effectLst/>
                <a:latin typeface="+mn-lt"/>
                <a:ea typeface="+mn-ea"/>
                <a:cs typeface="+mn-cs"/>
              </a:rPr>
              <a:t> de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2 La plaza ________ </a:t>
            </a:r>
            <a:r>
              <a:rPr lang="en-GB" sz="1200" kern="1200" dirty="0" err="1">
                <a:solidFill>
                  <a:schemeClr val="tx1"/>
                </a:solidFill>
                <a:effectLst/>
                <a:latin typeface="+mn-lt"/>
                <a:ea typeface="+mn-ea"/>
                <a:cs typeface="+mn-cs"/>
              </a:rPr>
              <a:t>muy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pequeña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Dónde</a:t>
            </a:r>
            <a:r>
              <a:rPr lang="en-GB" sz="1200" kern="1200" dirty="0">
                <a:solidFill>
                  <a:schemeClr val="tx1"/>
                </a:solidFill>
                <a:effectLst/>
                <a:latin typeface="+mn-lt"/>
                <a:ea typeface="+mn-ea"/>
                <a:cs typeface="+mn-cs"/>
              </a:rPr>
              <a:t> _________ la plaza?</a:t>
            </a:r>
          </a:p>
          <a:p>
            <a:r>
              <a:rPr lang="en-GB" sz="1200" kern="1200" dirty="0">
                <a:solidFill>
                  <a:schemeClr val="tx1"/>
                </a:solidFill>
                <a:effectLst/>
                <a:latin typeface="+mn-lt"/>
                <a:ea typeface="+mn-ea"/>
                <a:cs typeface="+mn-cs"/>
              </a:rPr>
              <a:t>4 El </a:t>
            </a:r>
            <a:r>
              <a:rPr lang="en-GB" sz="1200"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no __________ </a:t>
            </a:r>
            <a:r>
              <a:rPr lang="en-GB" sz="1200" kern="1200" dirty="0" err="1">
                <a:solidFill>
                  <a:schemeClr val="tx1"/>
                </a:solidFill>
                <a:effectLst/>
                <a:latin typeface="+mn-lt"/>
                <a:ea typeface="+mn-ea"/>
                <a:cs typeface="+mn-cs"/>
              </a:rPr>
              <a:t>aburrido</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5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 que ________ </a:t>
            </a:r>
            <a:r>
              <a:rPr lang="en-GB" sz="1200" kern="1200" dirty="0" err="1">
                <a:solidFill>
                  <a:schemeClr val="tx1"/>
                </a:solidFill>
                <a:effectLst/>
                <a:latin typeface="+mn-lt"/>
                <a:ea typeface="+mn-ea"/>
                <a:cs typeface="+mn-cs"/>
              </a:rPr>
              <a:t>grande</a:t>
            </a:r>
            <a:r>
              <a:rPr lang="en-GB" sz="1200" kern="1200" dirty="0">
                <a:solidFill>
                  <a:schemeClr val="tx1"/>
                </a:solidFill>
                <a:effectLst/>
                <a:latin typeface="+mn-lt"/>
                <a:ea typeface="+mn-ea"/>
                <a:cs typeface="+mn-cs"/>
              </a:rPr>
              <a:t>, _________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la plaza mayor.</a:t>
            </a:r>
          </a:p>
          <a:p>
            <a:r>
              <a:rPr lang="en-GB" sz="1200" kern="1200" dirty="0">
                <a:solidFill>
                  <a:schemeClr val="tx1"/>
                </a:solidFill>
                <a:effectLst/>
                <a:latin typeface="+mn-lt"/>
                <a:ea typeface="+mn-ea"/>
                <a:cs typeface="+mn-cs"/>
              </a:rPr>
              <a:t>6 La plaza, que _____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el </a:t>
            </a:r>
            <a:r>
              <a:rPr lang="en-GB" sz="1200" kern="1200" dirty="0" err="1">
                <a:solidFill>
                  <a:schemeClr val="tx1"/>
                </a:solidFill>
                <a:effectLst/>
                <a:latin typeface="+mn-lt"/>
                <a:ea typeface="+mn-ea"/>
                <a:cs typeface="+mn-cs"/>
              </a:rPr>
              <a:t>centro</a:t>
            </a:r>
            <a:r>
              <a:rPr lang="en-GB" sz="1200" kern="1200" dirty="0">
                <a:solidFill>
                  <a:schemeClr val="tx1"/>
                </a:solidFill>
                <a:effectLst/>
                <a:latin typeface="+mn-lt"/>
                <a:ea typeface="+mn-ea"/>
                <a:cs typeface="+mn-cs"/>
              </a:rPr>
              <a:t>, ______ </a:t>
            </a:r>
            <a:r>
              <a:rPr lang="en-GB" sz="1200" kern="1200" dirty="0" err="1">
                <a:solidFill>
                  <a:schemeClr val="tx1"/>
                </a:solidFill>
                <a:effectLst/>
                <a:latin typeface="+mn-lt"/>
                <a:ea typeface="+mn-ea"/>
                <a:cs typeface="+mn-cs"/>
              </a:rPr>
              <a:t>pequeña</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1827127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a:t>
            </a:r>
            <a:r>
              <a:rPr lang="en-GB" sz="1200" kern="1200" dirty="0">
                <a:solidFill>
                  <a:schemeClr val="tx1"/>
                </a:solidFill>
                <a:effectLst/>
                <a:latin typeface="+mn-lt"/>
                <a:ea typeface="+mn-ea"/>
                <a:cs typeface="+mn-cs"/>
              </a:rPr>
              <a:t>focuses pupils’ attention on the two verbs to be.  A sound effect obscures the verb – pupils have to fill in their choice of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or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TRANSCRIPT</a:t>
            </a:r>
          </a:p>
          <a:p>
            <a:r>
              <a:rPr lang="en-GB" sz="1200" kern="1200" dirty="0">
                <a:solidFill>
                  <a:schemeClr val="tx1"/>
                </a:solidFill>
                <a:effectLst/>
                <a:latin typeface="+mn-lt"/>
                <a:ea typeface="+mn-ea"/>
                <a:cs typeface="+mn-cs"/>
              </a:rPr>
              <a:t>1 El </a:t>
            </a:r>
            <a:r>
              <a:rPr lang="en-GB" sz="1200" kern="1200" dirty="0" err="1">
                <a:solidFill>
                  <a:schemeClr val="tx1"/>
                </a:solidFill>
                <a:effectLst/>
                <a:latin typeface="+mn-lt"/>
                <a:ea typeface="+mn-ea"/>
                <a:cs typeface="+mn-cs"/>
              </a:rPr>
              <a:t>teatro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cerca</a:t>
            </a:r>
            <a:r>
              <a:rPr lang="en-GB" sz="1200" kern="1200" dirty="0">
                <a:solidFill>
                  <a:schemeClr val="tx1"/>
                </a:solidFill>
                <a:effectLst/>
                <a:latin typeface="+mn-lt"/>
                <a:ea typeface="+mn-ea"/>
                <a:cs typeface="+mn-cs"/>
              </a:rPr>
              <a:t> de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2 La plaza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muy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pequeña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Dónde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la plaza?</a:t>
            </a:r>
          </a:p>
          <a:p>
            <a:r>
              <a:rPr lang="en-GB" sz="1200" kern="1200" dirty="0">
                <a:solidFill>
                  <a:schemeClr val="tx1"/>
                </a:solidFill>
                <a:effectLst/>
                <a:latin typeface="+mn-lt"/>
                <a:ea typeface="+mn-ea"/>
                <a:cs typeface="+mn-cs"/>
              </a:rPr>
              <a:t>4 El </a:t>
            </a:r>
            <a:r>
              <a:rPr lang="en-GB" sz="1200"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no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aburrido</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5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 que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grande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la plaza mayor.</a:t>
            </a:r>
          </a:p>
          <a:p>
            <a:r>
              <a:rPr lang="en-GB" sz="1200" kern="1200" dirty="0">
                <a:solidFill>
                  <a:schemeClr val="tx1"/>
                </a:solidFill>
                <a:effectLst/>
                <a:latin typeface="+mn-lt"/>
                <a:ea typeface="+mn-ea"/>
                <a:cs typeface="+mn-cs"/>
              </a:rPr>
              <a:t>6 La plaza, que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el </a:t>
            </a:r>
            <a:r>
              <a:rPr lang="en-GB" sz="1200" kern="1200" dirty="0" err="1">
                <a:solidFill>
                  <a:schemeClr val="tx1"/>
                </a:solidFill>
                <a:effectLst/>
                <a:latin typeface="+mn-lt"/>
                <a:ea typeface="+mn-ea"/>
                <a:cs typeface="+mn-cs"/>
              </a:rPr>
              <a:t>centro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pequeña</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2612456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Player A rolls the dice to generate 1) a place and 2) a verb.  They then choose a word from the oval to finish their sentence.  Each word from the oval can only be used once.  Players keep a tally of their correctly formed sentences.  Once a word is used it can be crossed out.  As the number of possible words decreases, players may have to ‘knock’ if there is no appropriate word to finish their sentence.  In this case, play passes to their partner.  E.g. Player A throws 1)</a:t>
            </a:r>
            <a:r>
              <a:rPr lang="en-GB" sz="1200" i="1" kern="1200" dirty="0">
                <a:solidFill>
                  <a:schemeClr val="tx1"/>
                </a:solidFill>
                <a:effectLst/>
                <a:latin typeface="+mn-lt"/>
                <a:ea typeface="+mn-ea"/>
                <a:cs typeface="+mn-cs"/>
              </a:rPr>
              <a:t>el </a:t>
            </a:r>
            <a:r>
              <a:rPr lang="en-GB" sz="1200" i="1"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and 2) </a:t>
            </a:r>
            <a:r>
              <a:rPr lang="en-GB" sz="1200" i="1"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but there are only adjectives remaining.  No correct sentence can be formed and play passes to the Player B.  The player who is able to make the most sentences within the time or until all the words run out is the winner.  </a:t>
            </a:r>
          </a:p>
          <a:p>
            <a:r>
              <a:rPr lang="en-GB" sz="1200" kern="1200" dirty="0">
                <a:solidFill>
                  <a:schemeClr val="tx1"/>
                </a:solidFill>
                <a:effectLst/>
                <a:latin typeface="+mn-lt"/>
                <a:ea typeface="+mn-ea"/>
                <a:cs typeface="+mn-cs"/>
              </a:rPr>
              <a:t>You could use up to 11 places by using 2 dice together – in that case, just no number one and add extra rows to the first column.</a:t>
            </a:r>
          </a:p>
          <a:p>
            <a:r>
              <a:rPr lang="en-GB" sz="1200" kern="1200" dirty="0">
                <a:solidFill>
                  <a:schemeClr val="tx1"/>
                </a:solidFill>
                <a:effectLst/>
                <a:latin typeface="+mn-lt"/>
                <a:ea typeface="+mn-ea"/>
                <a:cs typeface="+mn-cs"/>
              </a:rPr>
              <a:t>The sheets could be laminated so that players could cross out the words but then wipe clean the sheets and re-use.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4013338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err="1" smtClean="0"/>
              <a:t>Dictogloss</a:t>
            </a:r>
            <a:r>
              <a:rPr lang="en-GB" b="1" dirty="0" smtClean="0"/>
              <a:t/>
            </a:r>
            <a:br>
              <a:rPr lang="en-GB" b="1" dirty="0" smtClean="0"/>
            </a:br>
            <a:r>
              <a:rPr lang="en-GB" b="1" dirty="0" smtClean="0"/>
              <a:t>Listen and take notes. Then try to reproduce</a:t>
            </a:r>
            <a:r>
              <a:rPr lang="en-GB" b="1" baseline="0" dirty="0" smtClean="0"/>
              <a:t> a version of the text, giving the same information.</a:t>
            </a:r>
            <a:br>
              <a:rPr lang="en-GB" b="1" baseline="0" dirty="0" smtClean="0"/>
            </a:br>
            <a:endParaRPr lang="en-GB" b="1" dirty="0" smtClean="0"/>
          </a:p>
          <a:p>
            <a:endParaRPr lang="en-GB" b="1" dirty="0" smtClean="0"/>
          </a:p>
          <a:p>
            <a:r>
              <a:rPr lang="en-GB" b="1" dirty="0" smtClean="0"/>
              <a:t>Alternative uses of this Text/Story</a:t>
            </a:r>
            <a:r>
              <a:rPr lang="en-GB" b="1" baseline="0" dirty="0" smtClean="0"/>
              <a:t> as presentation</a:t>
            </a:r>
            <a:endParaRPr lang="en-GB" b="1" dirty="0" smtClean="0"/>
          </a:p>
          <a:p>
            <a:r>
              <a:rPr lang="en-GB" dirty="0" smtClean="0"/>
              <a:t>Formatting </a:t>
            </a:r>
            <a:r>
              <a:rPr lang="en-GB" dirty="0"/>
              <a:t>here shows the ‘target words’ to be learned.</a:t>
            </a:r>
            <a:br>
              <a:rPr lang="en-GB" dirty="0"/>
            </a:br>
            <a:r>
              <a:rPr lang="en-GB" dirty="0"/>
              <a:t>Routine</a:t>
            </a:r>
            <a:r>
              <a:rPr lang="en-GB" baseline="0" dirty="0"/>
              <a:t> might be used either as very first encounter or after one of the methods 1,2 or 4:</a:t>
            </a:r>
            <a:br>
              <a:rPr lang="en-GB" baseline="0" dirty="0"/>
            </a:br>
            <a:r>
              <a:rPr lang="en-GB" baseline="0" dirty="0"/>
              <a:t>1) Pupils read aloud (either for themselves or in pairs) as decoding task – teacher circulates to listen in</a:t>
            </a:r>
            <a:br>
              <a:rPr lang="en-GB" baseline="0" dirty="0"/>
            </a:br>
            <a:r>
              <a:rPr lang="en-GB" baseline="0" dirty="0"/>
              <a:t>2) Teacher reads aloud, emphasising meaning through intonation and, where appropriate, gestures to support meaning.</a:t>
            </a:r>
            <a:br>
              <a:rPr lang="en-GB" baseline="0" dirty="0"/>
            </a:br>
            <a:r>
              <a:rPr lang="en-GB" baseline="0" dirty="0"/>
              <a:t>3) Teacher elicits meaning of the key words from pupils (elicits meaning of the verb forms and relates them back to the infinitive – asks why not SER, why not ESTAR)</a:t>
            </a:r>
            <a:br>
              <a:rPr lang="en-GB" baseline="0" dirty="0"/>
            </a:br>
            <a:r>
              <a:rPr lang="en-GB" baseline="0" dirty="0"/>
              <a:t>4) One pupil can read aloud, partner put his/her paper flashcards in order.</a:t>
            </a:r>
            <a:br>
              <a:rPr lang="en-GB" baseline="0" dirty="0"/>
            </a:br>
            <a:r>
              <a:rPr lang="en-GB" baseline="0" dirty="0"/>
              <a:t>5) Pupils read and draw their understanding of the text in a picture.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36777328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Note: The</a:t>
            </a:r>
            <a:r>
              <a:rPr lang="en-GB" baseline="0" dirty="0" smtClean="0"/>
              <a:t> following slides are just extracts from a two-lesson sequence – they are chosen for exemplification of revisiting and deepening vocabulary knowledge.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10965773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err="1" smtClean="0">
                <a:solidFill>
                  <a:schemeClr val="tx1"/>
                </a:solidFill>
                <a:effectLst/>
                <a:latin typeface="+mn-lt"/>
                <a:ea typeface="+mn-ea"/>
                <a:cs typeface="+mn-cs"/>
              </a:rPr>
              <a:t>Ask</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students</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read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aloud</a:t>
            </a:r>
            <a:r>
              <a:rPr lang="fr-FR" sz="1200" kern="1200" dirty="0" smtClean="0">
                <a:solidFill>
                  <a:schemeClr val="tx1"/>
                </a:solidFill>
                <a:effectLst/>
                <a:latin typeface="+mn-lt"/>
                <a:ea typeface="+mn-ea"/>
                <a:cs typeface="+mn-cs"/>
              </a:rPr>
              <a:t> the first four </a:t>
            </a:r>
            <a:r>
              <a:rPr lang="fr-FR" sz="1200" kern="1200" dirty="0" err="1" smtClean="0">
                <a:solidFill>
                  <a:schemeClr val="tx1"/>
                </a:solidFill>
                <a:effectLst/>
                <a:latin typeface="+mn-lt"/>
                <a:ea typeface="+mn-ea"/>
                <a:cs typeface="+mn-cs"/>
              </a:rPr>
              <a:t>lines</a:t>
            </a:r>
            <a:r>
              <a:rPr lang="fr-FR" sz="1200" kern="1200" dirty="0" smtClean="0">
                <a:solidFill>
                  <a:schemeClr val="tx1"/>
                </a:solidFill>
                <a:effectLst/>
                <a:latin typeface="+mn-lt"/>
                <a:ea typeface="+mn-ea"/>
                <a:cs typeface="+mn-cs"/>
              </a:rPr>
              <a:t> of the </a:t>
            </a:r>
            <a:r>
              <a:rPr lang="fr-FR" sz="1200" kern="1200" dirty="0" err="1" smtClean="0">
                <a:solidFill>
                  <a:schemeClr val="tx1"/>
                </a:solidFill>
                <a:effectLst/>
                <a:latin typeface="+mn-lt"/>
                <a:ea typeface="+mn-ea"/>
                <a:cs typeface="+mn-cs"/>
              </a:rPr>
              <a:t>text</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then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identify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its</a:t>
            </a:r>
            <a:r>
              <a:rPr lang="fr-FR" sz="1200" kern="1200" dirty="0" smtClean="0">
                <a:solidFill>
                  <a:schemeClr val="tx1"/>
                </a:solidFill>
                <a:effectLst/>
                <a:latin typeface="+mn-lt"/>
                <a:ea typeface="+mn-ea"/>
                <a:cs typeface="+mn-cs"/>
              </a:rPr>
              <a:t> type. </a:t>
            </a:r>
            <a:br>
              <a:rPr lang="fr-FR" sz="1200" kern="1200" dirty="0" smtClean="0">
                <a:solidFill>
                  <a:schemeClr val="tx1"/>
                </a:solidFill>
                <a:effectLst/>
                <a:latin typeface="+mn-lt"/>
                <a:ea typeface="+mn-ea"/>
                <a:cs typeface="+mn-cs"/>
              </a:rPr>
            </a:br>
            <a:r>
              <a:rPr lang="fr-FR" sz="1200" kern="1200" dirty="0" err="1" smtClean="0">
                <a:solidFill>
                  <a:schemeClr val="tx1"/>
                </a:solidFill>
                <a:effectLst/>
                <a:latin typeface="+mn-lt"/>
                <a:ea typeface="+mn-ea"/>
                <a:cs typeface="+mn-cs"/>
              </a:rPr>
              <a:t>Reasons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why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they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may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suggest</a:t>
            </a:r>
            <a:r>
              <a:rPr lang="fr-FR" sz="1200" kern="1200" baseline="0" dirty="0" smtClean="0">
                <a:solidFill>
                  <a:schemeClr val="tx1"/>
                </a:solidFill>
                <a:effectLst/>
                <a:latin typeface="+mn-lt"/>
                <a:ea typeface="+mn-ea"/>
                <a:cs typeface="+mn-cs"/>
              </a:rPr>
              <a:t> a </a:t>
            </a:r>
            <a:r>
              <a:rPr lang="fr-FR" sz="1200" kern="1200" baseline="0" dirty="0" err="1" smtClean="0">
                <a:solidFill>
                  <a:schemeClr val="tx1"/>
                </a:solidFill>
                <a:effectLst/>
                <a:latin typeface="+mn-lt"/>
                <a:ea typeface="+mn-ea"/>
                <a:cs typeface="+mn-cs"/>
              </a:rPr>
              <a:t>poem</a:t>
            </a:r>
            <a:r>
              <a:rPr lang="fr-FR" sz="1200" kern="1200" baseline="0" dirty="0" smtClean="0">
                <a:solidFill>
                  <a:schemeClr val="tx1"/>
                </a:solidFill>
                <a:effectLst/>
                <a:latin typeface="+mn-lt"/>
                <a:ea typeface="+mn-ea"/>
                <a:cs typeface="+mn-cs"/>
              </a:rPr>
              <a:t>: frases </a:t>
            </a:r>
            <a:r>
              <a:rPr lang="fr-FR" sz="1200" kern="1200" baseline="0" dirty="0" err="1" smtClean="0">
                <a:solidFill>
                  <a:schemeClr val="tx1"/>
                </a:solidFill>
                <a:effectLst/>
                <a:latin typeface="+mn-lt"/>
                <a:ea typeface="+mn-ea"/>
                <a:cs typeface="+mn-cs"/>
              </a:rPr>
              <a:t>cortas</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repetición</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12629788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Images from </a:t>
            </a:r>
            <a:r>
              <a:rPr lang="en-GB" sz="1200" dirty="0" smtClean="0">
                <a:hlinkClick r:id="rId3"/>
              </a:rPr>
              <a:t>www.clker.com</a:t>
            </a:r>
            <a:r>
              <a:rPr lang="en-GB" sz="1200" dirty="0" smtClean="0"/>
              <a:t> or www.pixabay.com are in the public domain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Images</a:t>
            </a:r>
            <a:r>
              <a:rPr lang="en-GB" sz="1200" baseline="0" dirty="0" smtClean="0"/>
              <a:t> are animated to support the meaning.</a:t>
            </a:r>
            <a:br>
              <a:rPr lang="en-GB" sz="1200" baseline="0" dirty="0" smtClean="0"/>
            </a:br>
            <a:r>
              <a:rPr lang="en-GB" sz="1200" baseline="0" dirty="0" smtClean="0"/>
              <a:t>Elicit from students the meaning of ‘</a:t>
            </a:r>
            <a:r>
              <a:rPr lang="en-GB" sz="1200" baseline="0" dirty="0" err="1" smtClean="0"/>
              <a:t>tiene</a:t>
            </a:r>
            <a:r>
              <a:rPr lang="en-GB" sz="1200" baseline="0" dirty="0" smtClean="0"/>
              <a:t>’, which they first learnt in term 1.1 week 4.  This lesson is term 1.2 week 6.  There have been several opportunities to revisit parts of ‘TENER’.</a:t>
            </a:r>
            <a:br>
              <a:rPr lang="en-GB" sz="1200" baseline="0" dirty="0" smtClean="0"/>
            </a:br>
            <a:r>
              <a:rPr lang="en-GB" sz="1200" baseline="0" dirty="0" smtClean="0"/>
              <a:t>Ask them why they think ‘</a:t>
            </a:r>
            <a:r>
              <a:rPr lang="en-GB" sz="1200" baseline="0" dirty="0" err="1" smtClean="0"/>
              <a:t>tiene</a:t>
            </a:r>
            <a:r>
              <a:rPr lang="en-GB" sz="1200" baseline="0" dirty="0" smtClean="0"/>
              <a:t>’ is missing from line 4 of the poem (i.e. to maintain the rhythm/flow), and where it would have gone, if the writer had included it.</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5156065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can give details of his life in the present tense.</a:t>
            </a:r>
            <a:r>
              <a:rPr lang="en-GB" baseline="0" dirty="0" smtClean="0"/>
              <a:t> Students can read aloud (whole class) to practise SSC knowledge.</a:t>
            </a:r>
            <a:endParaRPr lang="en-GB" dirty="0" smtClean="0"/>
          </a:p>
          <a:p>
            <a:endParaRPr lang="en-GB" dirty="0" smtClean="0"/>
          </a:p>
          <a:p>
            <a:r>
              <a:rPr lang="en-GB" dirty="0" smtClean="0"/>
              <a:t>Students could be asked to guess what ‘</a:t>
            </a:r>
            <a:r>
              <a:rPr lang="en-GB" dirty="0" err="1" smtClean="0"/>
              <a:t>nace</a:t>
            </a:r>
            <a:r>
              <a:rPr lang="en-GB" dirty="0" smtClean="0"/>
              <a:t>’ means – in context of</a:t>
            </a:r>
            <a:r>
              <a:rPr lang="en-GB" baseline="0" dirty="0" smtClean="0"/>
              <a:t> ‘</a:t>
            </a:r>
            <a:r>
              <a:rPr lang="en-GB" baseline="0" dirty="0" err="1" smtClean="0"/>
              <a:t>biografía</a:t>
            </a:r>
            <a:r>
              <a:rPr lang="en-GB" baseline="0" dirty="0" smtClean="0"/>
              <a:t>’</a:t>
            </a:r>
            <a:r>
              <a:rPr lang="en-GB" dirty="0" smtClean="0"/>
              <a:t>, they should be able to guess</a:t>
            </a:r>
          </a:p>
          <a:p>
            <a:endParaRPr lang="en-GB" dirty="0" smtClean="0"/>
          </a:p>
          <a:p>
            <a:r>
              <a:rPr lang="en-GB" dirty="0" smtClean="0"/>
              <a:t>Students</a:t>
            </a:r>
            <a:r>
              <a:rPr lang="en-GB" baseline="0" dirty="0" smtClean="0"/>
              <a:t> could also be asked</a:t>
            </a:r>
            <a:endParaRPr lang="en-GB" dirty="0" smtClean="0"/>
          </a:p>
          <a:p>
            <a:r>
              <a:rPr lang="en-GB" dirty="0" smtClean="0"/>
              <a:t>Valencia está en el sur o en el </a:t>
            </a:r>
            <a:r>
              <a:rPr lang="en-GB" dirty="0" err="1" smtClean="0"/>
              <a:t>norte</a:t>
            </a:r>
            <a:r>
              <a:rPr lang="en-GB" dirty="0" smtClean="0"/>
              <a:t>? (See Spanish</a:t>
            </a:r>
            <a:r>
              <a:rPr lang="en-GB" baseline="0" dirty="0" smtClean="0"/>
              <a:t> </a:t>
            </a:r>
            <a:r>
              <a:rPr lang="en-GB" baseline="0" dirty="0" err="1" smtClean="0"/>
              <a:t>SoW</a:t>
            </a:r>
            <a:r>
              <a:rPr lang="en-GB" baseline="0" dirty="0" smtClean="0"/>
              <a:t>, lesson 1)</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2622136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28794524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 sources:</a:t>
            </a:r>
            <a:r>
              <a:rPr lang="en-GB" baseline="0" dirty="0" smtClean="0"/>
              <a:t> </a:t>
            </a:r>
          </a:p>
          <a:p>
            <a:r>
              <a:rPr lang="en-GB" baseline="0" dirty="0" smtClean="0"/>
              <a:t>A: </a:t>
            </a:r>
            <a:r>
              <a:rPr lang="en-GB" sz="1200" dirty="0" smtClean="0"/>
              <a:t>Photo by Luis Angelis licensed under </a:t>
            </a:r>
            <a:r>
              <a:rPr lang="en-GB" sz="1200" u="sng" dirty="0" smtClean="0">
                <a:hlinkClick r:id="rId3"/>
              </a:rPr>
              <a:t>CC BY-SA 4.0</a:t>
            </a:r>
            <a:r>
              <a:rPr lang="fr-FR" sz="1200" u="none" baseline="0" dirty="0" smtClean="0"/>
              <a:t> and retrieved from </a:t>
            </a:r>
            <a:r>
              <a:rPr lang="en-GB" sz="1200" dirty="0" smtClean="0">
                <a:hlinkClick r:id="rId4"/>
              </a:rPr>
              <a:t>https://www.worldliteraturetoday.org/blog/news-and-events/award-winning-argentinean-spanish-writer-speak-ou</a:t>
            </a:r>
            <a:endParaRPr lang="en-GB" sz="1200" dirty="0" smtClean="0"/>
          </a:p>
          <a:p>
            <a:r>
              <a:rPr lang="en-GB" dirty="0" smtClean="0"/>
              <a:t>B: </a:t>
            </a:r>
            <a:r>
              <a:rPr lang="en-GB" sz="1200" dirty="0" smtClean="0"/>
              <a:t>Photo by EFE, is licensed under </a:t>
            </a:r>
            <a:r>
              <a:rPr lang="en-GB" sz="1200" u="sng" dirty="0" smtClean="0">
                <a:hlinkClick r:id="rId3"/>
              </a:rPr>
              <a:t>CC BY-SA 4.0</a:t>
            </a:r>
            <a:r>
              <a:rPr lang="fr-FR" sz="1200" u="none" baseline="0" dirty="0" smtClean="0"/>
              <a:t> and retrieved from </a:t>
            </a:r>
            <a:r>
              <a:rPr lang="en-GB" sz="1200" dirty="0" smtClean="0">
                <a:hlinkClick r:id="rId5"/>
              </a:rPr>
              <a:t>http://www.spainisculture.com/en/artistas_creadores/antonio_machado.html</a:t>
            </a:r>
            <a:endParaRPr lang="en-GB" sz="1200" dirty="0" smtClean="0"/>
          </a:p>
          <a:p>
            <a:r>
              <a:rPr lang="en-GB" sz="1200" dirty="0" smtClean="0"/>
              <a:t>C: Photo by US library of Congress is licensed under </a:t>
            </a:r>
            <a:r>
              <a:rPr lang="en-GB" sz="1200" u="sng" dirty="0" smtClean="0">
                <a:hlinkClick r:id="rId3"/>
              </a:rPr>
              <a:t>CC BY-SA 4.0</a:t>
            </a:r>
            <a:r>
              <a:rPr lang="fr-FR" sz="1200" u="none" baseline="0" dirty="0" smtClean="0"/>
              <a:t> and retrieved from </a:t>
            </a:r>
            <a:r>
              <a:rPr lang="en-GB" sz="1200" dirty="0" smtClean="0">
                <a:hlinkClick r:id="rId6"/>
              </a:rPr>
              <a:t>https://www.loc.gov/item/n79079153/mario-vargas-llosa-peru-1936/</a:t>
            </a:r>
            <a:endParaRPr lang="en-GB" sz="1200" dirty="0" smtClean="0"/>
          </a:p>
          <a:p>
            <a:endParaRPr lang="en-GB" sz="1200" dirty="0" smtClean="0"/>
          </a:p>
          <a:p>
            <a:r>
              <a:rPr lang="en-GB" dirty="0" smtClean="0"/>
              <a:t>Photo A too young, too recent (colour photo!). Photo</a:t>
            </a:r>
            <a:r>
              <a:rPr lang="en-GB" baseline="0" dirty="0" smtClean="0"/>
              <a:t> B and C both black and white, so might be options. Students might look at the way they are dressed to guess.</a:t>
            </a:r>
          </a:p>
          <a:p>
            <a:r>
              <a:rPr lang="en-GB" baseline="0" dirty="0" smtClean="0"/>
              <a:t>In B (the correct photo) he also seems calm and composed, which is in tune with the interests mentioned on the last slide.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12141047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Photo by EFE, is licensed under </a:t>
            </a:r>
            <a:r>
              <a:rPr lang="en-GB" sz="1200" u="sng" dirty="0" smtClean="0">
                <a:hlinkClick r:id="rId3"/>
              </a:rPr>
              <a:t>CC BY-SA 4.0</a:t>
            </a:r>
            <a:r>
              <a:rPr lang="fr-FR" sz="1200" u="none" baseline="0" dirty="0" smtClean="0"/>
              <a:t> and retrieved from </a:t>
            </a:r>
            <a:r>
              <a:rPr lang="en-GB" sz="1200" dirty="0" smtClean="0">
                <a:hlinkClick r:id="rId4"/>
              </a:rPr>
              <a:t>http://www.spainisculture.com/en/artistas_creadores/antonio_machado.html</a:t>
            </a:r>
            <a:endParaRPr lang="en-GB" sz="1200" dirty="0" smtClean="0"/>
          </a:p>
          <a:p>
            <a:endParaRPr lang="en-GB" dirty="0" smtClean="0"/>
          </a:p>
          <a:p>
            <a:endParaRPr lang="en-GB" dirty="0" smtClean="0"/>
          </a:p>
          <a:p>
            <a:r>
              <a:rPr lang="en-GB" dirty="0" smtClean="0"/>
              <a:t>Recycle personality</a:t>
            </a:r>
            <a:r>
              <a:rPr lang="en-GB" baseline="0" dirty="0" smtClean="0"/>
              <a:t> adjectives seen in Spanish </a:t>
            </a:r>
            <a:r>
              <a:rPr lang="en-GB" baseline="0" dirty="0" err="1" smtClean="0"/>
              <a:t>SoW</a:t>
            </a:r>
            <a:r>
              <a:rPr lang="en-GB" baseline="0" dirty="0" smtClean="0"/>
              <a:t>, weeks 2 &amp; 3</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14093729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Frequency</a:t>
            </a:r>
            <a:r>
              <a:rPr lang="en-GB" baseline="0" dirty="0" smtClean="0"/>
              <a:t> ratings of key vocabulary:</a:t>
            </a:r>
            <a:br>
              <a:rPr lang="en-GB" baseline="0" dirty="0" smtClean="0"/>
            </a:br>
            <a:r>
              <a:rPr lang="en-GB" baseline="0" dirty="0" smtClean="0"/>
              <a:t>plaza [806]; balcón [3133]; </a:t>
            </a:r>
            <a:r>
              <a:rPr lang="en-GB" baseline="0" dirty="0" err="1" smtClean="0"/>
              <a:t>dama</a:t>
            </a:r>
            <a:r>
              <a:rPr lang="en-GB" baseline="0" dirty="0" smtClean="0"/>
              <a:t> [2062]; </a:t>
            </a:r>
            <a:r>
              <a:rPr lang="en-GB" baseline="0" dirty="0" err="1" smtClean="0"/>
              <a:t>blanco</a:t>
            </a:r>
            <a:r>
              <a:rPr lang="en-GB" baseline="0" dirty="0" smtClean="0"/>
              <a:t> [372]; flor [739]; torre [2138]; caballero [2056]; </a:t>
            </a:r>
            <a:r>
              <a:rPr lang="en-GB" baseline="0" dirty="0" err="1" smtClean="0"/>
              <a:t>su</a:t>
            </a:r>
            <a:r>
              <a:rPr lang="en-GB" baseline="0" dirty="0" smtClean="0"/>
              <a:t> [12]; </a:t>
            </a:r>
            <a:r>
              <a:rPr lang="en-GB" baseline="0" dirty="0" err="1" smtClean="0"/>
              <a:t>quién</a:t>
            </a:r>
            <a:r>
              <a:rPr lang="en-GB" baseline="0" dirty="0" smtClean="0"/>
              <a:t> [132]; </a:t>
            </a:r>
            <a:r>
              <a:rPr lang="en-GB" baseline="0" dirty="0" err="1" smtClean="0"/>
              <a:t>saber</a:t>
            </a:r>
            <a:r>
              <a:rPr lang="en-GB" baseline="0" dirty="0" smtClean="0"/>
              <a:t> [44]; </a:t>
            </a:r>
            <a:r>
              <a:rPr lang="en-GB" baseline="0" dirty="0" err="1" smtClean="0"/>
              <a:t>llevar</a:t>
            </a:r>
            <a:r>
              <a:rPr lang="en-GB" baseline="0" dirty="0" smtClean="0"/>
              <a:t> [101]; </a:t>
            </a:r>
            <a:r>
              <a:rPr lang="en-GB" baseline="0" dirty="0" err="1" smtClean="0"/>
              <a:t>pasar</a:t>
            </a:r>
            <a:r>
              <a:rPr lang="en-GB" baseline="0" dirty="0" smtClean="0"/>
              <a:t> [68]</a:t>
            </a:r>
            <a:br>
              <a:rPr lang="en-GB" baseline="0" dirty="0" smtClean="0"/>
            </a:br>
            <a:endParaRPr lang="en-GB" dirty="0" smtClean="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33832179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a:t>
            </a:r>
            <a:r>
              <a:rPr lang="en-GB" baseline="0" dirty="0" smtClean="0"/>
              <a:t> are two versions here – one in a happy-sounding voice (</a:t>
            </a:r>
            <a:r>
              <a:rPr lang="en-GB" baseline="0" dirty="0" err="1" smtClean="0"/>
              <a:t>alegre</a:t>
            </a:r>
            <a:r>
              <a:rPr lang="en-GB" baseline="0" dirty="0" smtClean="0"/>
              <a:t>) and one in a serious voice (</a:t>
            </a:r>
            <a:r>
              <a:rPr lang="en-GB" baseline="0" dirty="0" err="1" smtClean="0"/>
              <a:t>seria</a:t>
            </a:r>
            <a:r>
              <a:rPr lang="en-GB" baseline="0" dirty="0" smtClean="0"/>
              <a:t>)</a:t>
            </a:r>
            <a:br>
              <a:rPr lang="en-GB" baseline="0" dirty="0" smtClean="0"/>
            </a:br>
            <a:r>
              <a:rPr lang="en-GB" baseline="0" dirty="0" smtClean="0"/>
              <a:t>Students could be encouraged to write down any words they hear and understand in the poem – to practise their SSC knowledge. They could even then compare what they have with their partners and see if they can reform any full lines from the poem (in a </a:t>
            </a:r>
            <a:r>
              <a:rPr lang="en-GB" baseline="0" dirty="0" err="1" smtClean="0"/>
              <a:t>dictogloss</a:t>
            </a:r>
            <a:r>
              <a:rPr lang="en-GB" baseline="0" dirty="0" smtClean="0"/>
              <a:t> style task). </a:t>
            </a:r>
            <a:br>
              <a:rPr lang="en-GB" baseline="0" dirty="0" smtClean="0"/>
            </a:br>
            <a:r>
              <a:rPr lang="en-GB" baseline="0" dirty="0" smtClean="0"/>
              <a:t>The intention is not to spend too long on that at this stage, however.</a:t>
            </a:r>
            <a:endParaRPr lang="en-GB" dirty="0" smtClean="0"/>
          </a:p>
          <a:p>
            <a:endParaRPr lang="en-GB" dirty="0" smtClean="0"/>
          </a:p>
          <a:p>
            <a:r>
              <a:rPr lang="en-GB" dirty="0" smtClean="0"/>
              <a:t>Alternative, additional 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https://www.youtube.com/watch?v=fgcyPadvZjA</a:t>
            </a:r>
            <a:endParaRPr lang="en-GB" dirty="0" smtClean="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46</a:t>
            </a:fld>
            <a:endParaRPr lang="en-GB">
              <a:solidFill>
                <a:prstClr val="black"/>
              </a:solidFill>
            </a:endParaRPr>
          </a:p>
        </p:txBody>
      </p:sp>
    </p:spTree>
    <p:extLst>
      <p:ext uri="{BB962C8B-B14F-4D97-AF65-F5344CB8AC3E}">
        <p14:creationId xmlns:p14="http://schemas.microsoft.com/office/powerpoint/2010/main" val="38428610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Draw out and make explicit the difference in meaning between ‘la’ and ‘</a:t>
            </a:r>
            <a:r>
              <a:rPr lang="en-GB" dirty="0" err="1" smtClean="0"/>
              <a:t>una</a:t>
            </a:r>
            <a:r>
              <a:rPr lang="en-GB" dirty="0" smtClean="0"/>
              <a:t>’, eliciting an English translation of each of the lines from this and the next two</a:t>
            </a:r>
            <a:r>
              <a:rPr lang="en-GB" baseline="0" dirty="0" smtClean="0"/>
              <a:t> slides.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25264097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Active</a:t>
            </a:r>
            <a:r>
              <a:rPr lang="en-GB" baseline="0" dirty="0" smtClean="0"/>
              <a:t> choice required between definite article (el) and indefinite article (un). We have separated parts of the poem to ask only for a choice between definite and indefinite, rather than between masculine and feminine.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11182081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Attribution: Please emoji</a:t>
            </a:r>
          </a:p>
          <a:p>
            <a:r>
              <a:rPr lang="en-GB" dirty="0"/>
              <a:t>Twitter [CC BY 4.0 (https://creativecommons.org/licenses/by/4.0)]</a:t>
            </a:r>
            <a:br>
              <a:rPr lang="en-GB" dirty="0"/>
            </a:br>
            <a:r>
              <a:rPr lang="en-GB" dirty="0"/>
              <a:t>https://upload.wikimedia.org/wikipedia/commons/f/ff/Twemoji_1f64f.svg</a:t>
            </a:r>
          </a:p>
          <a:p>
            <a:endParaRPr lang="en-GB" dirty="0"/>
          </a:p>
          <a:p>
            <a:r>
              <a:rPr lang="en-GB" dirty="0"/>
              <a:t>Whole class opportunity to read verse 1 aloud</a:t>
            </a:r>
            <a:r>
              <a:rPr lang="en-GB" baseline="0" dirty="0"/>
              <a:t> with the teacher.</a:t>
            </a:r>
            <a:br>
              <a:rPr lang="en-GB" baseline="0" dirty="0"/>
            </a:br>
            <a:r>
              <a:rPr lang="en-GB" baseline="0" dirty="0"/>
              <a:t>Elicit meanings and clarify any unknown vocabulary that has not yet been understood, i.e. arrive at a working English translation orally with the whole class.</a:t>
            </a:r>
            <a:br>
              <a:rPr lang="en-GB" baseline="0" dirty="0"/>
            </a:br>
            <a:r>
              <a:rPr lang="en-GB" baseline="0" dirty="0"/>
              <a:t>Pay particular attention to the translation of </a:t>
            </a:r>
            <a:r>
              <a:rPr lang="en-GB" b="1" baseline="0" dirty="0"/>
              <a:t>‘</a:t>
            </a:r>
            <a:r>
              <a:rPr lang="en-GB" b="1" dirty="0"/>
              <a:t>à’ </a:t>
            </a:r>
            <a:r>
              <a:rPr lang="en-GB" dirty="0"/>
              <a:t>which students</a:t>
            </a:r>
            <a:r>
              <a:rPr lang="en-GB" baseline="0" dirty="0"/>
              <a:t> have met as ‘to’.  Here it means ‘at’ (or possibly even ‘on’ with heart).</a:t>
            </a:r>
            <a:br>
              <a:rPr lang="en-GB" baseline="0" dirty="0"/>
            </a:br>
            <a:r>
              <a:rPr lang="en-GB" baseline="0" dirty="0"/>
              <a:t>Draw out also the meaning of ‘ton/ta’ and clarify the two forms seen here.  Students have met ‘mon, ma, </a:t>
            </a:r>
            <a:r>
              <a:rPr lang="en-GB" baseline="0" dirty="0" err="1"/>
              <a:t>mes</a:t>
            </a:r>
            <a:r>
              <a:rPr lang="en-GB" baseline="0" dirty="0"/>
              <a:t>’ and should be encouraged to make the link and explain their understanding.</a:t>
            </a:r>
          </a:p>
          <a:p>
            <a:endParaRPr lang="en-GB" baseline="0" dirty="0"/>
          </a:p>
          <a:p>
            <a:r>
              <a:rPr lang="en-GB" baseline="0" dirty="0"/>
              <a:t>Give students another opportunity to read aloud the first verse in pairs, a line each. Encourage them to read expressively, thinking about the meaning.</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38457215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Whole class opportunity to read verse 2 aloud</a:t>
            </a:r>
            <a:r>
              <a:rPr lang="en-GB" baseline="0" dirty="0"/>
              <a:t> with the teacher.  Pictures give additional cues to meaning.</a:t>
            </a:r>
            <a:br>
              <a:rPr lang="en-GB" baseline="0" dirty="0"/>
            </a:br>
            <a:r>
              <a:rPr lang="en-GB" baseline="0" dirty="0"/>
              <a:t>Pay particular attention to the new word ‘</a:t>
            </a:r>
            <a:r>
              <a:rPr lang="en-GB" baseline="0" dirty="0" err="1"/>
              <a:t>si’and</a:t>
            </a:r>
            <a:r>
              <a:rPr lang="en-GB" baseline="0" dirty="0"/>
              <a:t> ‘de’, which students only know as ‘faire de la/du’ or as negative particle e.g. Je </a:t>
            </a:r>
            <a:r>
              <a:rPr lang="en-GB" baseline="0" dirty="0" err="1"/>
              <a:t>n’ai</a:t>
            </a:r>
            <a:r>
              <a:rPr lang="en-GB" baseline="0" dirty="0"/>
              <a:t> pas de pommes.</a:t>
            </a:r>
            <a:br>
              <a:rPr lang="en-GB" baseline="0" dirty="0"/>
            </a:br>
            <a:r>
              <a:rPr lang="en-GB" baseline="0" dirty="0"/>
              <a:t>Here they need to recognise that d’ = de and that the meaning is ‘from’.</a:t>
            </a:r>
            <a:br>
              <a:rPr lang="en-GB" baseline="0" dirty="0"/>
            </a:br>
            <a:r>
              <a:rPr lang="en-GB" baseline="0" dirty="0"/>
              <a:t>It is worth asking if they remember other uses/meanings of ‘de’.  They will learn that it means ‘of’ from the next verse.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36540342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Text comprehension</a:t>
            </a:r>
          </a:p>
          <a:p>
            <a:r>
              <a:rPr lang="en-GB" dirty="0"/>
              <a:t>Many words are repeated from earlier in the poem in different combinations in the final verse.</a:t>
            </a:r>
            <a:br>
              <a:rPr lang="en-GB" dirty="0"/>
            </a:br>
            <a:r>
              <a:rPr lang="en-GB" dirty="0"/>
              <a:t>The new words are:</a:t>
            </a:r>
            <a:br>
              <a:rPr lang="en-GB" dirty="0"/>
            </a:br>
            <a:r>
              <a:rPr lang="en-GB" dirty="0"/>
              <a:t>car, </a:t>
            </a:r>
            <a:r>
              <a:rPr lang="en-GB" dirty="0" err="1"/>
              <a:t>tous</a:t>
            </a:r>
            <a:r>
              <a:rPr lang="en-GB" dirty="0"/>
              <a:t> les temps, </a:t>
            </a:r>
            <a:r>
              <a:rPr lang="en-GB" dirty="0" err="1"/>
              <a:t>tous</a:t>
            </a:r>
            <a:r>
              <a:rPr lang="en-GB" dirty="0"/>
              <a:t> les </a:t>
            </a:r>
            <a:r>
              <a:rPr lang="en-GB" dirty="0" err="1"/>
              <a:t>cieux</a:t>
            </a:r>
            <a:r>
              <a:rPr lang="en-GB" dirty="0"/>
              <a:t>, and the phrase ‘qui </a:t>
            </a:r>
            <a:r>
              <a:rPr lang="en-GB" dirty="0" err="1"/>
              <a:t>te</a:t>
            </a:r>
            <a:r>
              <a:rPr lang="en-GB" dirty="0"/>
              <a:t> </a:t>
            </a:r>
            <a:r>
              <a:rPr lang="en-GB" dirty="0" err="1"/>
              <a:t>ressemble</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55</a:t>
            </a:fld>
            <a:endParaRPr lang="en-GB">
              <a:solidFill>
                <a:prstClr val="black"/>
              </a:solidFill>
            </a:endParaRPr>
          </a:p>
        </p:txBody>
      </p:sp>
    </p:spTree>
    <p:extLst>
      <p:ext uri="{BB962C8B-B14F-4D97-AF65-F5344CB8AC3E}">
        <p14:creationId xmlns:p14="http://schemas.microsoft.com/office/powerpoint/2010/main" val="32985248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arenR"/>
            </a:pPr>
            <a:r>
              <a:rPr lang="en-GB" dirty="0" smtClean="0"/>
              <a:t>As </a:t>
            </a:r>
            <a:r>
              <a:rPr lang="en-GB" dirty="0"/>
              <a:t>regards the initial establishment of the initial form-meaning link, there is substantial evidence supporting the provision of L2-L1 pairs, rather than L2-picture pairs (Lotto &amp; de Groot, 1998) or L2-based context or meanings (Prince, 1996; Ramachandran &amp; Rahim, 2004).</a:t>
            </a:r>
          </a:p>
          <a:p>
            <a:pPr marL="228600" indent="-228600">
              <a:buAutoNum type="arabicParenR"/>
            </a:pPr>
            <a:r>
              <a:rPr lang="en-GB" dirty="0"/>
              <a:t> Once the link is established, attention can be given to learning more contextualised types of word knowledge, and it becomes important to encounter the new lexical items in L2 contexts.</a:t>
            </a:r>
            <a:br>
              <a:rPr lang="en-GB" dirty="0"/>
            </a:br>
            <a:r>
              <a:rPr lang="en-GB" dirty="0"/>
              <a:t>An important finding is that  reading-while-listening is generally superior to reading-only in promoting vocabulary learning (</a:t>
            </a:r>
            <a:r>
              <a:rPr lang="en-GB" dirty="0" err="1"/>
              <a:t>Amer</a:t>
            </a:r>
            <a:r>
              <a:rPr lang="en-GB" dirty="0"/>
              <a:t>, 1997; Brown, Waring &amp; </a:t>
            </a:r>
            <a:r>
              <a:rPr lang="en-GB" dirty="0" err="1"/>
              <a:t>Donkaewbua</a:t>
            </a:r>
            <a:r>
              <a:rPr lang="en-GB" dirty="0"/>
              <a:t>, 2008)</a:t>
            </a:r>
            <a:br>
              <a:rPr lang="en-GB" dirty="0"/>
            </a:br>
            <a:r>
              <a:rPr lang="en-GB" dirty="0"/>
              <a:t>Where</a:t>
            </a:r>
            <a:r>
              <a:rPr lang="en-GB" baseline="0" dirty="0"/>
              <a:t> a word is often used across different topics, care should be taken to build these links explicitly, building depth – ensuring that learners recognise them readily in more than one topic area.</a:t>
            </a:r>
            <a:br>
              <a:rPr lang="en-GB" baseline="0" dirty="0"/>
            </a:br>
            <a:r>
              <a:rPr lang="en-GB" baseline="0" dirty="0"/>
              <a:t>A useful approach here is to use a range of texts of different styles (literary extracts, poems, songs) which provide additional exposures in less familiar contexts, allowing the form-meaning link to strengthen.</a:t>
            </a:r>
          </a:p>
          <a:p>
            <a:pPr marL="228600" indent="-228600">
              <a:buAutoNum type="arabicParenR"/>
            </a:pPr>
            <a:r>
              <a:rPr lang="en-GB" baseline="0" dirty="0"/>
              <a:t>5-20 is quite some range - </a:t>
            </a:r>
            <a:r>
              <a:rPr lang="en-GB" dirty="0"/>
              <a:t>It is not straightforward to say how many repeated encounters with a given word are necessary to learn it.  Nation's (2001, p.81) review of several studies gives a range of 5 - 20 encounters. Most important, however, is that recycling of language is crucial, if it is not to be forgotten. Most forgetting occurs soon after the learning session, so the first </a:t>
            </a:r>
            <a:r>
              <a:rPr lang="en-GB" dirty="0" err="1"/>
              <a:t>recyclings</a:t>
            </a:r>
            <a:r>
              <a:rPr lang="en-GB" dirty="0"/>
              <a:t> are particularly important and need to occur quickly (Baddeley, 1990).</a:t>
            </a:r>
            <a:br>
              <a:rPr lang="en-GB" dirty="0"/>
            </a:br>
            <a:r>
              <a:rPr lang="en-GB" baseline="0" dirty="0"/>
              <a:t>Schmitt suggests we think in terms of 8-10 exposures.  Planning for and monitoring this is important.</a:t>
            </a:r>
            <a:endParaRPr lang="en-GB" dirty="0"/>
          </a:p>
          <a:p>
            <a:pPr marL="0" indent="0">
              <a:buNone/>
            </a:pPr>
            <a:endParaRPr lang="en-GB" dirty="0"/>
          </a:p>
          <a:p>
            <a:pPr marL="228600" indent="-228600">
              <a:buAutoNum type="arabicParenR"/>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56</a:t>
            </a:fld>
            <a:endParaRPr lang="en-GB">
              <a:solidFill>
                <a:prstClr val="black"/>
              </a:solidFill>
            </a:endParaRPr>
          </a:p>
        </p:txBody>
      </p:sp>
    </p:spTree>
    <p:extLst>
      <p:ext uri="{BB962C8B-B14F-4D97-AF65-F5344CB8AC3E}">
        <p14:creationId xmlns:p14="http://schemas.microsoft.com/office/powerpoint/2010/main" val="3138773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11957620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 to audio file: </a:t>
            </a:r>
            <a:r>
              <a:rPr lang="fr-FR" sz="1200" u="sng" kern="1200" dirty="0" smtClean="0">
                <a:solidFill>
                  <a:schemeClr val="tx1"/>
                </a:solidFill>
                <a:effectLst/>
                <a:latin typeface="+mn-lt"/>
                <a:ea typeface="+mn-ea"/>
                <a:cs typeface="+mn-cs"/>
                <a:hlinkClick r:id="rId3"/>
              </a:rPr>
              <a:t>https://bit.ly/2mJSnmc</a:t>
            </a:r>
            <a:endParaRPr lang="fr-FR" sz="1200" u="sng" kern="1200" dirty="0" smtClean="0">
              <a:solidFill>
                <a:schemeClr val="tx1"/>
              </a:solidFill>
              <a:effectLst/>
              <a:latin typeface="+mn-lt"/>
              <a:ea typeface="+mn-ea"/>
              <a:cs typeface="+mn-cs"/>
            </a:endParaRPr>
          </a:p>
          <a:p>
            <a:r>
              <a:rPr lang="fr-FR" sz="1200" u="sng" kern="1200" dirty="0" smtClean="0">
                <a:solidFill>
                  <a:schemeClr val="tx1"/>
                </a:solidFill>
                <a:effectLst/>
                <a:latin typeface="+mn-lt"/>
                <a:ea typeface="+mn-ea"/>
                <a:cs typeface="+mn-cs"/>
              </a:rPr>
              <a:t>Link to </a:t>
            </a:r>
            <a:r>
              <a:rPr lang="fr-FR" sz="1200" u="sng" kern="1200" dirty="0" err="1" smtClean="0">
                <a:solidFill>
                  <a:schemeClr val="tx1"/>
                </a:solidFill>
                <a:effectLst/>
                <a:latin typeface="+mn-lt"/>
                <a:ea typeface="+mn-ea"/>
                <a:cs typeface="+mn-cs"/>
              </a:rPr>
              <a:t>Quizet</a:t>
            </a:r>
            <a:r>
              <a:rPr lang="fr-FR" sz="1200" u="sng" kern="1200" dirty="0" smtClean="0">
                <a:solidFill>
                  <a:schemeClr val="tx1"/>
                </a:solidFill>
                <a:effectLst/>
                <a:latin typeface="+mn-lt"/>
                <a:ea typeface="+mn-ea"/>
                <a:cs typeface="+mn-cs"/>
              </a:rPr>
              <a:t> </a:t>
            </a:r>
            <a:r>
              <a:rPr lang="fr-FR" sz="1200" u="sng" kern="1200" dirty="0" err="1" smtClean="0">
                <a:solidFill>
                  <a:schemeClr val="tx1"/>
                </a:solidFill>
                <a:effectLst/>
                <a:latin typeface="+mn-lt"/>
                <a:ea typeface="+mn-ea"/>
                <a:cs typeface="+mn-cs"/>
              </a:rPr>
              <a:t>vocabulary</a:t>
            </a:r>
            <a:r>
              <a:rPr lang="fr-FR" sz="1200" u="sng" kern="1200" dirty="0" smtClean="0">
                <a:solidFill>
                  <a:schemeClr val="tx1"/>
                </a:solidFill>
                <a:effectLst/>
                <a:latin typeface="+mn-lt"/>
                <a:ea typeface="+mn-ea"/>
                <a:cs typeface="+mn-cs"/>
              </a:rPr>
              <a:t> set: </a:t>
            </a:r>
            <a:r>
              <a:rPr lang="en-GB" sz="1200" u="sng" kern="1200" dirty="0" smtClean="0">
                <a:solidFill>
                  <a:schemeClr val="tx1"/>
                </a:solidFill>
                <a:effectLst/>
                <a:latin typeface="+mn-lt"/>
                <a:ea typeface="+mn-ea"/>
                <a:cs typeface="+mn-cs"/>
                <a:hlinkClick r:id="rId4"/>
              </a:rPr>
              <a:t>https://bit.ly/2mCH1AK</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30478568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This sheet could be part of a</a:t>
            </a:r>
            <a:r>
              <a:rPr lang="en-GB" sz="1200" kern="1200" baseline="0" dirty="0" smtClean="0">
                <a:solidFill>
                  <a:schemeClr val="tx1"/>
                </a:solidFill>
                <a:effectLst/>
                <a:latin typeface="+mn-lt"/>
                <a:ea typeface="+mn-ea"/>
                <a:cs typeface="+mn-cs"/>
              </a:rPr>
              <a:t> homework task for Week 7 vocabulary, if desired (or a previous week – In week 7 students should also be revisiting Week 3 vocabulary). </a:t>
            </a:r>
            <a:r>
              <a:rPr lang="en-GB" sz="1200" b="1" kern="1200" baseline="0" dirty="0" smtClean="0">
                <a:solidFill>
                  <a:schemeClr val="tx1"/>
                </a:solidFill>
                <a:effectLst/>
                <a:latin typeface="+mn-lt"/>
                <a:ea typeface="+mn-ea"/>
                <a:cs typeface="+mn-cs"/>
              </a:rPr>
              <a:t>Scroll down for the link to this resource.</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Vocabulary learning involves knowing different aspects of a word.</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Students can use this checklist when to check what they know when they are learning new words, or revising ones they already know.</a:t>
            </a:r>
          </a:p>
          <a:p>
            <a:r>
              <a:rPr lang="en-GB" sz="1200" kern="1200" dirty="0">
                <a:solidFill>
                  <a:schemeClr val="tx1"/>
                </a:solidFill>
                <a:effectLst/>
                <a:latin typeface="+mn-lt"/>
                <a:ea typeface="+mn-ea"/>
                <a:cs typeface="+mn-cs"/>
              </a:rPr>
              <a:t>For each word the checklist asks students to asses whether the following statement apply:</a:t>
            </a:r>
          </a:p>
          <a:p>
            <a:r>
              <a:rPr lang="en-GB" sz="1200" kern="1200" dirty="0">
                <a:solidFill>
                  <a:schemeClr val="tx1"/>
                </a:solidFill>
                <a:effectLst/>
                <a:latin typeface="+mn-lt"/>
                <a:ea typeface="+mn-ea"/>
                <a:cs typeface="+mn-cs"/>
              </a:rPr>
              <a:t>1. I have seen this word before.</a:t>
            </a:r>
          </a:p>
          <a:p>
            <a:r>
              <a:rPr lang="en-GB" sz="1200" kern="1200" dirty="0">
                <a:solidFill>
                  <a:schemeClr val="tx1"/>
                </a:solidFill>
                <a:effectLst/>
                <a:latin typeface="+mn-lt"/>
                <a:ea typeface="+mn-ea"/>
                <a:cs typeface="+mn-cs"/>
              </a:rPr>
              <a:t>2. I know what the word means.</a:t>
            </a:r>
          </a:p>
          <a:p>
            <a:r>
              <a:rPr lang="en-GB" sz="1200" kern="1200" dirty="0">
                <a:solidFill>
                  <a:schemeClr val="tx1"/>
                </a:solidFill>
                <a:effectLst/>
                <a:latin typeface="+mn-lt"/>
                <a:ea typeface="+mn-ea"/>
                <a:cs typeface="+mn-cs"/>
              </a:rPr>
              <a:t>3. I can read the word aloud.</a:t>
            </a:r>
          </a:p>
          <a:p>
            <a:r>
              <a:rPr lang="en-GB" sz="1200" kern="1200" dirty="0">
                <a:solidFill>
                  <a:schemeClr val="tx1"/>
                </a:solidFill>
                <a:effectLst/>
                <a:latin typeface="+mn-lt"/>
                <a:ea typeface="+mn-ea"/>
                <a:cs typeface="+mn-cs"/>
              </a:rPr>
              <a:t>4. I can spell the word correctly.</a:t>
            </a:r>
          </a:p>
          <a:p>
            <a:r>
              <a:rPr lang="en-GB" sz="1200" kern="1200" dirty="0">
                <a:solidFill>
                  <a:schemeClr val="tx1"/>
                </a:solidFill>
                <a:effectLst/>
                <a:latin typeface="+mn-lt"/>
                <a:ea typeface="+mn-ea"/>
                <a:cs typeface="+mn-cs"/>
              </a:rPr>
              <a:t>5. I can use the word in a sentence.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Students then </a:t>
            </a:r>
            <a:r>
              <a:rPr lang="en-GB" dirty="0"/>
              <a:t>translate the word and try to use it in a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suggest giving students a print out of the template they can refer to throughout the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dirty="0"/>
              <a:t>A word template is available on the NCELP resource portal. </a:t>
            </a:r>
          </a:p>
          <a:p>
            <a:r>
              <a:rPr lang="en-US" dirty="0"/>
              <a:t>https://</a:t>
            </a:r>
            <a:r>
              <a:rPr lang="en-US" dirty="0" err="1"/>
              <a:t>resources.ncelp.org</a:t>
            </a:r>
            <a:r>
              <a:rPr lang="en-US" dirty="0"/>
              <a:t>/concern/resources/gf06g264k?locale=</a:t>
            </a:r>
            <a:r>
              <a:rPr lang="en-US" dirty="0" err="1"/>
              <a:t>en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59</a:t>
            </a:fld>
            <a:endParaRPr lang="en-GB">
              <a:solidFill>
                <a:prstClr val="black"/>
              </a:solidFill>
            </a:endParaRPr>
          </a:p>
        </p:txBody>
      </p:sp>
    </p:spTree>
    <p:extLst>
      <p:ext uri="{BB962C8B-B14F-4D97-AF65-F5344CB8AC3E}">
        <p14:creationId xmlns:p14="http://schemas.microsoft.com/office/powerpoint/2010/main" val="9661431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Make</a:t>
            </a:r>
            <a:r>
              <a:rPr lang="en-GB" baseline="0" dirty="0"/>
              <a:t> clear that we will return to this more fully in the half-days and TRGs…</a:t>
            </a:r>
            <a:br>
              <a:rPr lang="en-GB" baseline="0" dirty="0"/>
            </a:br>
            <a:r>
              <a:rPr lang="en-GB" baseline="0" dirty="0"/>
              <a:t>Give out Handout 4: OASIS summary of Schmitt (2008) article.</a:t>
            </a:r>
            <a:br>
              <a:rPr lang="en-GB" baseline="0" dirty="0"/>
            </a:br>
            <a:r>
              <a:rPr lang="en-GB" sz="1200" b="0" i="0" u="none" strike="noStrike" kern="1200" baseline="0" dirty="0">
                <a:solidFill>
                  <a:schemeClr val="tx1"/>
                </a:solidFill>
                <a:ea typeface="+mn-ea"/>
                <a:cs typeface="+mn-cs"/>
              </a:rPr>
              <a:t>Review article</a:t>
            </a:r>
          </a:p>
          <a:p>
            <a:r>
              <a:rPr lang="en-GB" sz="1200" b="0" i="0" u="none" strike="noStrike" kern="1200" baseline="0" dirty="0">
                <a:solidFill>
                  <a:schemeClr val="tx1"/>
                </a:solidFill>
                <a:ea typeface="+mn-ea"/>
                <a:cs typeface="+mn-cs"/>
              </a:rPr>
              <a:t>Instructed second language vocabulary learning. </a:t>
            </a:r>
            <a:r>
              <a:rPr lang="en-GB" sz="1200" b="0" i="1" u="none" strike="noStrike" kern="1200" baseline="0" dirty="0">
                <a:solidFill>
                  <a:schemeClr val="tx1"/>
                </a:solidFill>
                <a:ea typeface="+mn-ea"/>
                <a:cs typeface="+mn-cs"/>
              </a:rPr>
              <a:t>Language Teaching Research </a:t>
            </a:r>
            <a:r>
              <a:rPr lang="en-GB" sz="1200" b="0" i="0" u="none" strike="noStrike" kern="1200" baseline="0" dirty="0">
                <a:solidFill>
                  <a:schemeClr val="tx1"/>
                </a:solidFill>
                <a:ea typeface="+mn-ea"/>
                <a:cs typeface="+mn-cs"/>
              </a:rPr>
              <a:t>12,3 (2008); pp. 329–363</a:t>
            </a:r>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60</a:t>
            </a:fld>
            <a:endParaRPr lang="en-GB">
              <a:solidFill>
                <a:prstClr val="black"/>
              </a:solidFill>
            </a:endParaRPr>
          </a:p>
        </p:txBody>
      </p:sp>
    </p:spTree>
    <p:extLst>
      <p:ext uri="{BB962C8B-B14F-4D97-AF65-F5344CB8AC3E}">
        <p14:creationId xmlns:p14="http://schemas.microsoft.com/office/powerpoint/2010/main" val="2028189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61</a:t>
            </a:fld>
            <a:endParaRPr lang="en-GB">
              <a:solidFill>
                <a:prstClr val="black"/>
              </a:solidFill>
            </a:endParaRPr>
          </a:p>
        </p:txBody>
      </p:sp>
    </p:spTree>
    <p:extLst>
      <p:ext uri="{BB962C8B-B14F-4D97-AF65-F5344CB8AC3E}">
        <p14:creationId xmlns:p14="http://schemas.microsoft.com/office/powerpoint/2010/main" val="37758436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62</a:t>
            </a:fld>
            <a:endParaRPr lang="en-GB">
              <a:solidFill>
                <a:prstClr val="black"/>
              </a:solidFill>
            </a:endParaRPr>
          </a:p>
        </p:txBody>
      </p:sp>
    </p:spTree>
    <p:extLst>
      <p:ext uri="{BB962C8B-B14F-4D97-AF65-F5344CB8AC3E}">
        <p14:creationId xmlns:p14="http://schemas.microsoft.com/office/powerpoint/2010/main" val="24347676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63</a:t>
            </a:fld>
            <a:endParaRPr lang="en-GB">
              <a:solidFill>
                <a:prstClr val="black"/>
              </a:solidFill>
            </a:endParaRPr>
          </a:p>
        </p:txBody>
      </p:sp>
    </p:spTree>
    <p:extLst>
      <p:ext uri="{BB962C8B-B14F-4D97-AF65-F5344CB8AC3E}">
        <p14:creationId xmlns:p14="http://schemas.microsoft.com/office/powerpoint/2010/main" val="14828962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64</a:t>
            </a:fld>
            <a:endParaRPr lang="en-GB">
              <a:solidFill>
                <a:prstClr val="black"/>
              </a:solidFill>
            </a:endParaRPr>
          </a:p>
        </p:txBody>
      </p:sp>
    </p:spTree>
    <p:extLst>
      <p:ext uri="{BB962C8B-B14F-4D97-AF65-F5344CB8AC3E}">
        <p14:creationId xmlns:p14="http://schemas.microsoft.com/office/powerpoint/2010/main" val="27276768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Ofsted, (2019). School Inspection Handbook, September 2019, 190024, </a:t>
            </a:r>
            <a:r>
              <a:rPr lang="en-GB" sz="1200" dirty="0" smtClean="0">
                <a:hlinkClick r:id="rId3"/>
              </a:rPr>
              <a:t>www.gov.uk/government/organisations/ofsted</a:t>
            </a:r>
            <a:r>
              <a:rPr lang="en-GB" sz="120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smtClean="0"/>
              <a:t>What are you teaching them? Why teach that?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smtClean="0"/>
              <a:t>What order are you teaching it in? Why</a:t>
            </a:r>
            <a:r>
              <a:rPr lang="en-GB" sz="1200" baseline="0" dirty="0" smtClean="0"/>
              <a:t> in that order?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aseline="0" dirty="0" smtClean="0"/>
              <a:t>How do you know they’re learning it / remembering it / able to use it?</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A6FB9F6C-7D16-41FA-ADE9-21FE79F8EE5C}" type="slidenum">
              <a:rPr lang="en-GB" smtClean="0"/>
              <a:t>65</a:t>
            </a:fld>
            <a:endParaRPr lang="en-GB"/>
          </a:p>
        </p:txBody>
      </p:sp>
    </p:spTree>
    <p:extLst>
      <p:ext uri="{BB962C8B-B14F-4D97-AF65-F5344CB8AC3E}">
        <p14:creationId xmlns:p14="http://schemas.microsoft.com/office/powerpoint/2010/main" val="18419764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66</a:t>
            </a:fld>
            <a:endParaRPr lang="en-GB">
              <a:solidFill>
                <a:prstClr val="black"/>
              </a:solidFill>
            </a:endParaRPr>
          </a:p>
        </p:txBody>
      </p:sp>
    </p:spTree>
    <p:extLst>
      <p:ext uri="{BB962C8B-B14F-4D97-AF65-F5344CB8AC3E}">
        <p14:creationId xmlns:p14="http://schemas.microsoft.com/office/powerpoint/2010/main" val="19726825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GCSE Frequency lists are on the NCELP portal for French, German,</a:t>
            </a:r>
            <a:r>
              <a:rPr lang="en-GB" b="1" baseline="0" dirty="0" smtClean="0"/>
              <a:t> Spanish</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67</a:t>
            </a:fld>
            <a:endParaRPr lang="en-GB">
              <a:solidFill>
                <a:prstClr val="black"/>
              </a:solidFill>
            </a:endParaRPr>
          </a:p>
        </p:txBody>
      </p:sp>
    </p:spTree>
    <p:extLst>
      <p:ext uri="{BB962C8B-B14F-4D97-AF65-F5344CB8AC3E}">
        <p14:creationId xmlns:p14="http://schemas.microsoft.com/office/powerpoint/2010/main" val="3123409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Opening sequence: Slides</a:t>
            </a:r>
            <a:r>
              <a:rPr lang="en-GB" baseline="0" dirty="0"/>
              <a:t> 1-6.  10 minutes</a:t>
            </a:r>
            <a:br>
              <a:rPr lang="en-GB" baseline="0" dirty="0"/>
            </a:br>
            <a:r>
              <a:rPr lang="en-GB" baseline="0" dirty="0"/>
              <a:t/>
            </a:r>
            <a:br>
              <a:rPr lang="en-GB" baseline="0" dirty="0"/>
            </a:br>
            <a:r>
              <a:rPr lang="en-GB" dirty="0" smtClean="0"/>
              <a:t>Let’s </a:t>
            </a:r>
            <a:r>
              <a:rPr lang="en-GB" dirty="0"/>
              <a:t>start with something that confronts</a:t>
            </a:r>
            <a:r>
              <a:rPr lang="en-GB" baseline="0" dirty="0"/>
              <a:t> us with some of the issues…!</a:t>
            </a:r>
            <a:br>
              <a:rPr lang="en-GB" baseline="0" dirty="0"/>
            </a:br>
            <a:r>
              <a:rPr lang="en-GB" dirty="0"/>
              <a:t>This</a:t>
            </a:r>
            <a:r>
              <a:rPr lang="en-GB" baseline="0" dirty="0"/>
              <a:t> question (the 2</a:t>
            </a:r>
            <a:r>
              <a:rPr lang="en-GB" baseline="30000" dirty="0"/>
              <a:t>nd</a:t>
            </a:r>
            <a:r>
              <a:rPr lang="en-GB" baseline="0" dirty="0"/>
              <a:t> easiest on the Foundation Writing paper – aimed at Grade 2/3 (old Grade E, bottom of D) required learners to know these four words (as well as the word ‘college’ of course).</a:t>
            </a:r>
            <a:br>
              <a:rPr lang="en-GB" baseline="0" dirty="0"/>
            </a:br>
            <a:r>
              <a:rPr lang="en-GB" baseline="0" dirty="0"/>
              <a:t>It’s easy to spot the words which caused problems for many foundation candidates in June 2018!</a:t>
            </a:r>
          </a:p>
          <a:p>
            <a:endParaRPr lang="en-GB" baseline="0" dirty="0"/>
          </a:p>
          <a:p>
            <a:pPr marL="0" indent="0">
              <a:buNone/>
            </a:pPr>
            <a:r>
              <a:rPr lang="en-GB" sz="1200" b="0" i="0" u="none" strike="noStrike" kern="1200" baseline="0" dirty="0">
                <a:solidFill>
                  <a:schemeClr val="tx1"/>
                </a:solidFill>
                <a:ea typeface="+mn-ea"/>
                <a:cs typeface="+mn-cs"/>
              </a:rPr>
              <a:t/>
            </a:r>
            <a:br>
              <a:rPr lang="en-GB" sz="1200" b="0" i="0" u="none" strike="noStrike" kern="1200" baseline="0" dirty="0">
                <a:solidFill>
                  <a:schemeClr val="tx1"/>
                </a:solidFill>
                <a:ea typeface="+mn-ea"/>
                <a:cs typeface="+mn-cs"/>
              </a:rPr>
            </a:br>
            <a:endParaRPr lang="en-GB" sz="1200" b="0" i="0" u="none" strike="noStrike" kern="1200" baseline="0" dirty="0">
              <a:solidFill>
                <a:schemeClr val="tx1"/>
              </a:solidFill>
              <a:ea typeface="+mn-ea"/>
              <a:cs typeface="+mn-cs"/>
            </a:endParaRPr>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4181665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aseline="0" dirty="0"/>
              <a:t>What do we think?  Do all these words…</a:t>
            </a:r>
          </a:p>
          <a:p>
            <a:pPr marL="228600" indent="-228600">
              <a:buAutoNum type="alphaLcParenR"/>
            </a:pPr>
            <a:r>
              <a:rPr lang="en-GB" baseline="0" dirty="0"/>
              <a:t>come into the top 2000 most frequent words in French?  If you don’t think so, which one(s) don’t?  Can you rank them in order of frequency?</a:t>
            </a:r>
            <a:br>
              <a:rPr lang="en-GB" baseline="0" dirty="0"/>
            </a:br>
            <a:endParaRPr lang="en-GB" baseline="0" dirty="0"/>
          </a:p>
          <a:p>
            <a:pPr marL="228600" indent="-228600">
              <a:buAutoNum type="alphaLcParenR"/>
            </a:pPr>
            <a:r>
              <a:rPr lang="en-GB" baseline="0" dirty="0"/>
              <a:t>appear on the AQA Foundation French Core Vocabulary list? </a:t>
            </a:r>
            <a:br>
              <a:rPr lang="en-GB" baseline="0" dirty="0"/>
            </a:br>
            <a:endParaRPr lang="en-GB" baseline="0" dirty="0"/>
          </a:p>
          <a:p>
            <a:pPr marL="228600" indent="-228600">
              <a:buAutoNum type="alphaLcParenR"/>
            </a:pPr>
            <a:r>
              <a:rPr lang="en-GB" baseline="0" dirty="0"/>
              <a:t>appear in the most popular GCSE textbook?</a:t>
            </a:r>
          </a:p>
          <a:p>
            <a:pPr marL="228600" indent="-228600">
              <a:buAutoNum type="alphaLcParenR"/>
            </a:pPr>
            <a:endParaRPr lang="en-GB" baseline="0" dirty="0"/>
          </a:p>
          <a:p>
            <a:pPr marL="0" indent="0">
              <a:buNone/>
            </a:pPr>
            <a:r>
              <a:rPr lang="en-GB" baseline="0" dirty="0"/>
              <a:t>Answer a) b) c) consecutively.  After a) reveal the 4 word frequencies.  Ask colleagues to match them to the words.</a:t>
            </a:r>
          </a:p>
          <a:p>
            <a:pPr marL="228600" indent="-228600">
              <a:buAutoNum type="alphaLcParenR"/>
            </a:pPr>
            <a:endParaRPr lang="en-GB" baseline="0" dirty="0"/>
          </a:p>
          <a:p>
            <a:r>
              <a:rPr lang="en-GB" baseline="0" dirty="0"/>
              <a:t>ANSWERS</a:t>
            </a:r>
            <a:br>
              <a:rPr lang="en-GB" baseline="0" dirty="0"/>
            </a:br>
            <a:r>
              <a:rPr lang="en-GB" baseline="0" dirty="0"/>
              <a:t>a) </a:t>
            </a:r>
            <a:r>
              <a:rPr lang="en-GB" sz="1200" b="0" i="0" u="none" strike="noStrike" kern="1200" baseline="0" dirty="0" err="1">
                <a:solidFill>
                  <a:schemeClr val="tx1"/>
                </a:solidFill>
                <a:ea typeface="+mn-ea"/>
                <a:cs typeface="+mn-cs"/>
              </a:rPr>
              <a:t>matière</a:t>
            </a:r>
            <a:r>
              <a:rPr lang="en-GB" sz="1200" b="0" i="0" u="none" strike="noStrike" kern="1200" baseline="0" dirty="0">
                <a:solidFill>
                  <a:schemeClr val="tx1"/>
                </a:solidFill>
                <a:ea typeface="+mn-ea"/>
                <a:cs typeface="+mn-cs"/>
              </a:rPr>
              <a:t> (562), </a:t>
            </a:r>
            <a:r>
              <a:rPr lang="en-GB" sz="1200" b="0" i="0" u="none" strike="noStrike" kern="1200" baseline="0" dirty="0" err="1">
                <a:solidFill>
                  <a:schemeClr val="tx1"/>
                </a:solidFill>
                <a:ea typeface="+mn-ea"/>
                <a:cs typeface="+mn-cs"/>
              </a:rPr>
              <a:t>professeur</a:t>
            </a:r>
            <a:r>
              <a:rPr lang="en-GB" sz="1200" b="0" i="0" u="none" strike="noStrike" kern="1200" baseline="0" dirty="0">
                <a:solidFill>
                  <a:schemeClr val="tx1"/>
                </a:solidFill>
                <a:ea typeface="+mn-ea"/>
                <a:cs typeface="+mn-cs"/>
              </a:rPr>
              <a:t> (1150), </a:t>
            </a:r>
            <a:r>
              <a:rPr lang="en-GB" sz="1200" b="0" i="0" u="none" strike="noStrike" kern="1200" baseline="0" dirty="0" err="1">
                <a:solidFill>
                  <a:schemeClr val="tx1"/>
                </a:solidFill>
                <a:ea typeface="+mn-ea"/>
                <a:cs typeface="+mn-cs"/>
              </a:rPr>
              <a:t>bâtiment</a:t>
            </a:r>
            <a:r>
              <a:rPr lang="en-GB" sz="1200" b="0" i="0" u="none" strike="noStrike" kern="1200" baseline="0" dirty="0">
                <a:solidFill>
                  <a:schemeClr val="tx1"/>
                </a:solidFill>
                <a:ea typeface="+mn-ea"/>
                <a:cs typeface="+mn-cs"/>
              </a:rPr>
              <a:t> (1952), </a:t>
            </a:r>
            <a:r>
              <a:rPr lang="en-GB" sz="1200" b="0" i="0" u="none" strike="noStrike" kern="1200" baseline="0" dirty="0" err="1">
                <a:solidFill>
                  <a:schemeClr val="tx1"/>
                </a:solidFill>
                <a:ea typeface="+mn-ea"/>
                <a:cs typeface="+mn-cs"/>
              </a:rPr>
              <a:t>repas</a:t>
            </a:r>
            <a:r>
              <a:rPr lang="en-GB" sz="1200" b="0" i="0" u="none" strike="noStrike" kern="1200" baseline="0" dirty="0">
                <a:solidFill>
                  <a:schemeClr val="tx1"/>
                </a:solidFill>
                <a:ea typeface="+mn-ea"/>
                <a:cs typeface="+mn-cs"/>
              </a:rPr>
              <a:t> (2948)</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b) Yes</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c) Yes</a:t>
            </a:r>
          </a:p>
          <a:p>
            <a:endParaRPr lang="en-GB" sz="1200" b="0" i="0" u="none" strike="noStrike" kern="1200" baseline="0" dirty="0">
              <a:solidFill>
                <a:schemeClr val="tx1"/>
              </a:solidFill>
              <a:ea typeface="+mn-ea"/>
              <a:cs typeface="+mn-cs"/>
            </a:endParaRPr>
          </a:p>
          <a:p>
            <a:r>
              <a:rPr lang="en-GB" sz="1200" b="0" i="0" u="none" strike="noStrike" kern="1200" baseline="0" dirty="0">
                <a:solidFill>
                  <a:schemeClr val="tx1"/>
                </a:solidFill>
                <a:ea typeface="+mn-ea"/>
                <a:cs typeface="+mn-cs"/>
              </a:rPr>
              <a:t>OK – given that we’ve said ‘yes’ to b) and c), why do we think many students just didn’t know or recognise them?</a:t>
            </a:r>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1156209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ea typeface="+mn-ea"/>
                <a:cs typeface="+mn-cs"/>
              </a:rPr>
              <a:t>OK – given that we’ve said ‘yes’ to b) and c), why do we think many students just didn’t know or recognise them?</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Possible reasons to consider:</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1) Some learners’ comprehension is limited by an over-reliance on cognates.  If the word is not similar to English, it is more effort to acquire it (even receptively) and some learners, after five years, acquire relatively few non-cognate words.</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(Reference for this: Raising the Achievement of Young-beginner Readers of French through Strategy Instruction. (</a:t>
            </a:r>
            <a:r>
              <a:rPr lang="en-GB" sz="1200" b="0" i="0" u="none" strike="noStrike" kern="1200" baseline="0" dirty="0" err="1">
                <a:solidFill>
                  <a:schemeClr val="tx1"/>
                </a:solidFill>
                <a:ea typeface="+mn-ea"/>
                <a:cs typeface="+mn-cs"/>
              </a:rPr>
              <a:t>Macaro,E</a:t>
            </a:r>
            <a:r>
              <a:rPr lang="en-GB" sz="1200" b="0" i="0" u="none" strike="noStrike" kern="1200" baseline="0" dirty="0">
                <a:solidFill>
                  <a:schemeClr val="tx1"/>
                </a:solidFill>
                <a:ea typeface="+mn-ea"/>
                <a:cs typeface="+mn-cs"/>
              </a:rPr>
              <a:t>. &amp; </a:t>
            </a:r>
            <a:r>
              <a:rPr lang="en-GB" sz="1200" b="0" i="0" u="none" strike="noStrike" kern="1200" baseline="0" dirty="0" err="1">
                <a:solidFill>
                  <a:schemeClr val="tx1"/>
                </a:solidFill>
                <a:ea typeface="+mn-ea"/>
                <a:cs typeface="+mn-cs"/>
              </a:rPr>
              <a:t>Erler</a:t>
            </a:r>
            <a:r>
              <a:rPr lang="en-GB" sz="1200" b="0" i="0" u="none" strike="noStrike" kern="1200" baseline="0" dirty="0">
                <a:solidFill>
                  <a:schemeClr val="tx1"/>
                </a:solidFill>
                <a:ea typeface="+mn-ea"/>
                <a:cs typeface="+mn-cs"/>
              </a:rPr>
              <a:t>, L., 2008). Applied Linguistics 29/1: 90–119.</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So, when we set out to improve the </a:t>
            </a:r>
            <a:r>
              <a:rPr lang="en-GB" sz="1200" b="1" i="0" u="none" strike="noStrike" kern="1200" baseline="0" dirty="0">
                <a:solidFill>
                  <a:schemeClr val="tx1"/>
                </a:solidFill>
                <a:ea typeface="+mn-ea"/>
                <a:cs typeface="+mn-cs"/>
              </a:rPr>
              <a:t>breadth </a:t>
            </a:r>
            <a:r>
              <a:rPr lang="en-GB" sz="1200" b="0" i="0" u="none" strike="noStrike" kern="1200" baseline="0" dirty="0">
                <a:solidFill>
                  <a:schemeClr val="tx1"/>
                </a:solidFill>
                <a:ea typeface="+mn-ea"/>
                <a:cs typeface="+mn-cs"/>
              </a:rPr>
              <a:t>of learners’ vocabulary, we need perhaps to consider focusing on the ‘harder to acquire’ non-cognates?</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2) Two of these words (</a:t>
            </a:r>
            <a:r>
              <a:rPr lang="en-GB" sz="1200" b="0" i="0" u="none" strike="noStrike" kern="1200" baseline="0" dirty="0" err="1">
                <a:solidFill>
                  <a:schemeClr val="tx1"/>
                </a:solidFill>
                <a:ea typeface="+mn-ea"/>
                <a:cs typeface="+mn-cs"/>
              </a:rPr>
              <a:t>batiments</a:t>
            </a:r>
            <a:r>
              <a:rPr lang="en-GB" sz="1200" b="0" i="0" u="none" strike="noStrike" kern="1200" baseline="0" dirty="0">
                <a:solidFill>
                  <a:schemeClr val="tx1"/>
                </a:solidFill>
                <a:ea typeface="+mn-ea"/>
                <a:cs typeface="+mn-cs"/>
              </a:rPr>
              <a:t> and </a:t>
            </a:r>
            <a:r>
              <a:rPr lang="en-GB" sz="1200" b="0" i="0" u="none" strike="noStrike" kern="1200" baseline="0" dirty="0" err="1">
                <a:solidFill>
                  <a:schemeClr val="tx1"/>
                </a:solidFill>
                <a:ea typeface="+mn-ea"/>
                <a:cs typeface="+mn-cs"/>
              </a:rPr>
              <a:t>repas</a:t>
            </a:r>
            <a:r>
              <a:rPr lang="en-GB" sz="1200" b="0" i="0" u="none" strike="noStrike" kern="1200" baseline="0" dirty="0">
                <a:solidFill>
                  <a:schemeClr val="tx1"/>
                </a:solidFill>
                <a:ea typeface="+mn-ea"/>
                <a:cs typeface="+mn-cs"/>
              </a:rPr>
              <a:t>) are not listed in the topic of school/education on the AQA vocabulary list (they are in Home town, neighbourhood etc.. and Free time activities, respectively).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The AQA vocabulary guidance states very clearly that words learnt in one topic context may be expected to be tested in another!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“Vocabulary listed under a particular theme should be considered transferable, as appropriate, to the</a:t>
            </a:r>
          </a:p>
          <a:p>
            <a:r>
              <a:rPr lang="en-GB" sz="1200" b="0" i="0" u="none" strike="noStrike" kern="1200" baseline="0" dirty="0">
                <a:solidFill>
                  <a:schemeClr val="tx1"/>
                </a:solidFill>
                <a:ea typeface="+mn-ea"/>
                <a:cs typeface="+mn-cs"/>
              </a:rPr>
              <a:t>other themes.” p.22 AQA-8658-Specification 2016 French</a:t>
            </a:r>
            <a:endParaRPr lang="en-GB" baseline="0" dirty="0"/>
          </a:p>
          <a:p>
            <a:endParaRPr lang="en-GB" sz="1200" b="0" i="0" u="none" strike="noStrike" kern="1200" baseline="0" dirty="0">
              <a:solidFill>
                <a:schemeClr val="tx1"/>
              </a:solidFill>
              <a:ea typeface="+mn-ea"/>
              <a:cs typeface="+mn-cs"/>
            </a:endParaRPr>
          </a:p>
          <a:p>
            <a:r>
              <a:rPr lang="en-GB" sz="1200" b="0" i="0" u="none" strike="noStrike" kern="1200" baseline="0" dirty="0">
                <a:solidFill>
                  <a:schemeClr val="tx1"/>
                </a:solidFill>
                <a:ea typeface="+mn-ea"/>
                <a:cs typeface="+mn-cs"/>
              </a:rPr>
              <a:t>GO TO NEXT SLIDE:</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In the text book, they are also learnt in contexts other than school</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If learners encounter the words in one context only they may find it much harder to recognise the word in a different context.  Their knowledge of certain words is too context-dependent.</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The other important point is that, in two cases here, the key words are the ‘category’ words, rather than the specific content words – it can be the case that these words are sometimes overlooked (or at least ‘under-worked’) in our teaching – if they are both non-cognates and category words, they are often not known by less-proficient learners.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a typeface="+mn-ea"/>
                <a:cs typeface="+mn-cs"/>
              </a:rPr>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GO BACK TO PREVIOUS SLIDE:</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3) These words appear as individual words in a list, without the support of a sentence to give additional contextual clues.</a:t>
            </a:r>
          </a:p>
          <a:p>
            <a:pPr marL="0" indent="0">
              <a:buNone/>
            </a:pPr>
            <a:endParaRPr lang="en-GB" sz="1200" b="0" i="0" u="none" strike="noStrike" kern="1200" baseline="0" dirty="0">
              <a:solidFill>
                <a:schemeClr val="tx1"/>
              </a:solidFill>
              <a:ea typeface="+mn-ea"/>
              <a:cs typeface="+mn-cs"/>
            </a:endParaRPr>
          </a:p>
          <a:p>
            <a:pPr marL="0" indent="0">
              <a:buNone/>
            </a:pPr>
            <a:r>
              <a:rPr lang="en-GB" sz="1200" b="0" i="0" u="none" strike="noStrike" kern="1200" baseline="0" dirty="0">
                <a:solidFill>
                  <a:schemeClr val="tx1"/>
                </a:solidFill>
                <a:ea typeface="+mn-ea"/>
                <a:cs typeface="+mn-cs"/>
              </a:rPr>
              <a:t>The suggests that we need also to work on the </a:t>
            </a:r>
            <a:r>
              <a:rPr lang="en-GB" sz="1200" b="1" i="0" u="none" strike="noStrike" kern="1200" baseline="0" dirty="0">
                <a:solidFill>
                  <a:schemeClr val="tx1"/>
                </a:solidFill>
                <a:ea typeface="+mn-ea"/>
                <a:cs typeface="+mn-cs"/>
              </a:rPr>
              <a:t>depth</a:t>
            </a:r>
            <a:r>
              <a:rPr lang="en-GB" sz="1200" b="0" i="0" u="none" strike="noStrike" kern="1200" baseline="0" dirty="0">
                <a:solidFill>
                  <a:schemeClr val="tx1"/>
                </a:solidFill>
                <a:ea typeface="+mn-ea"/>
                <a:cs typeface="+mn-cs"/>
              </a:rPr>
              <a:t> of vocabulary knowledge – at least with respect to developing learners’ ability to know the meaning of words (readily) when they appear in a variety of different thematic contexts, but also when there are limited contextual clues – i.e. when words are presented in isolation, as individual words in a list, without the support of a sentence.</a:t>
            </a:r>
          </a:p>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3210123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Slide</a:t>
            </a:r>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889201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94991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95193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309778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10948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686285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79534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86975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660557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161950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694841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72458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0328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465733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7639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0945557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9531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95119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8662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1372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36970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44629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46295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2476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97070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0706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10946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9608742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7954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15350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17206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3238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65739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48756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550783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99725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60478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3793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89727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871526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26863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25091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99601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9695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44394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801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623750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052553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433008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333792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174901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8406891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01127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51729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4012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1992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78950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798296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287087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842551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640797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710914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831581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98148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13663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350673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6865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070971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63920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547283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593145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149171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276353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40777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544469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618717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2223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78715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939835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85816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56333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2222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641838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625985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419467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795839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593753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624080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9004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432630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909921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10699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55745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12035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942080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849743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688383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562899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918223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18625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49135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48347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362837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71442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51025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296237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94627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373581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578066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685651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3473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5.jp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3.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3.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604813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98975037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36" y="6176964"/>
            <a:ext cx="4749075" cy="644657"/>
          </a:xfrm>
          <a:prstGeom prst="rect">
            <a:avLst/>
          </a:prstGeom>
        </p:spPr>
      </p:pic>
    </p:spTree>
    <p:extLst>
      <p:ext uri="{BB962C8B-B14F-4D97-AF65-F5344CB8AC3E}">
        <p14:creationId xmlns:p14="http://schemas.microsoft.com/office/powerpoint/2010/main" val="28163007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36" y="6176964"/>
            <a:ext cx="4749075" cy="644657"/>
          </a:xfrm>
          <a:prstGeom prst="rect">
            <a:avLst/>
          </a:prstGeom>
        </p:spPr>
      </p:pic>
    </p:spTree>
    <p:extLst>
      <p:ext uri="{BB962C8B-B14F-4D97-AF65-F5344CB8AC3E}">
        <p14:creationId xmlns:p14="http://schemas.microsoft.com/office/powerpoint/2010/main" val="259347863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36" y="6176964"/>
            <a:ext cx="4749075" cy="644657"/>
          </a:xfrm>
          <a:prstGeom prst="rect">
            <a:avLst/>
          </a:prstGeom>
        </p:spPr>
      </p:pic>
    </p:spTree>
    <p:extLst>
      <p:ext uri="{BB962C8B-B14F-4D97-AF65-F5344CB8AC3E}">
        <p14:creationId xmlns:p14="http://schemas.microsoft.com/office/powerpoint/2010/main" val="160518700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36" y="6176964"/>
            <a:ext cx="4749075" cy="644657"/>
          </a:xfrm>
          <a:prstGeom prst="rect">
            <a:avLst/>
          </a:prstGeom>
        </p:spPr>
      </p:pic>
    </p:spTree>
    <p:extLst>
      <p:ext uri="{BB962C8B-B14F-4D97-AF65-F5344CB8AC3E}">
        <p14:creationId xmlns:p14="http://schemas.microsoft.com/office/powerpoint/2010/main" val="128540031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69615713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5464724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15485438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6947759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hyperlink" Target="https://www.lextutor.ca/vp/comp/" TargetMode="External"/><Relationship Id="rId2" Type="http://schemas.openxmlformats.org/officeDocument/2006/relationships/notesSlide" Target="../notesSlides/notesSlide15.xml"/><Relationship Id="rId1" Type="http://schemas.openxmlformats.org/officeDocument/2006/relationships/slideLayout" Target="../slideLayouts/slideLayout51.xml"/><Relationship Id="rId5" Type="http://schemas.openxmlformats.org/officeDocument/2006/relationships/image" Target="../media/image17.jp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doi.org/10.1177/1362168808089921" TargetMode="External"/><Relationship Id="rId4" Type="http://schemas.openxmlformats.org/officeDocument/2006/relationships/hyperlink" Target="http://www.eurosla.org/monographs/EM02/Milton.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resources.ncelp.org/concern/resources/t722h880z?locale=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resources.ncelp.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10.png"/><Relationship Id="rId7" Type="http://schemas.openxmlformats.org/officeDocument/2006/relationships/audio" Target="../media/audio4.wav"/><Relationship Id="rId2" Type="http://schemas.openxmlformats.org/officeDocument/2006/relationships/notesSlide" Target="../notesSlides/notesSlide31.xml"/><Relationship Id="rId1" Type="http://schemas.openxmlformats.org/officeDocument/2006/relationships/slideLayout" Target="../slideLayouts/slideLayout57.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audio" Target="../media/audio6.wav"/></Relationships>
</file>

<file path=ppt/slides/_rels/slide35.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10.png"/><Relationship Id="rId7" Type="http://schemas.openxmlformats.org/officeDocument/2006/relationships/audio" Target="../media/audio10.wav"/><Relationship Id="rId2" Type="http://schemas.openxmlformats.org/officeDocument/2006/relationships/notesSlide" Target="../notesSlides/notesSlide32.xml"/><Relationship Id="rId1" Type="http://schemas.openxmlformats.org/officeDocument/2006/relationships/slideLayout" Target="../slideLayouts/slideLayout68.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 Id="rId9" Type="http://schemas.openxmlformats.org/officeDocument/2006/relationships/audio" Target="../media/audio12.wav"/></Relationships>
</file>

<file path=ppt/slides/_rels/slide36.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image" Target="../media/image10.png"/><Relationship Id="rId7" Type="http://schemas.openxmlformats.org/officeDocument/2006/relationships/audio" Target="../media/audio16.wav"/><Relationship Id="rId2" Type="http://schemas.openxmlformats.org/officeDocument/2006/relationships/notesSlide" Target="../notesSlides/notesSlide33.xml"/><Relationship Id="rId1" Type="http://schemas.openxmlformats.org/officeDocument/2006/relationships/slideLayout" Target="../slideLayouts/slideLayout68.xml"/><Relationship Id="rId6" Type="http://schemas.openxmlformats.org/officeDocument/2006/relationships/audio" Target="../media/audio15.wav"/><Relationship Id="rId5" Type="http://schemas.openxmlformats.org/officeDocument/2006/relationships/audio" Target="../media/audio14.wav"/><Relationship Id="rId4" Type="http://schemas.openxmlformats.org/officeDocument/2006/relationships/audio" Target="../media/audio13.wav"/><Relationship Id="rId9" Type="http://schemas.openxmlformats.org/officeDocument/2006/relationships/audio" Target="../media/audio18.wav"/></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90.xml"/><Relationship Id="rId4" Type="http://schemas.openxmlformats.org/officeDocument/2006/relationships/audio" Target="../media/audio19.wav"/></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www.broxbourne.herts.sch.uk/" TargetMode="External"/><Relationship Id="rId3" Type="http://schemas.openxmlformats.org/officeDocument/2006/relationships/hyperlink" Target="https://www.dartfordgrammarschool.org.uk/" TargetMode="External"/><Relationship Id="rId7" Type="http://schemas.openxmlformats.org/officeDocument/2006/relationships/hyperlink" Target="https://www.stjamesexeter.co.uk/" TargetMode="External"/><Relationship Id="rId12"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swbgs.com/" TargetMode="External"/><Relationship Id="rId11" Type="http://schemas.openxmlformats.org/officeDocument/2006/relationships/hyperlink" Target="http://www.cardinalhume.com/" TargetMode="External"/><Relationship Id="rId5" Type="http://schemas.openxmlformats.org/officeDocument/2006/relationships/hyperlink" Target="http://www.presdales.herts.sch.uk/" TargetMode="External"/><Relationship Id="rId10" Type="http://schemas.openxmlformats.org/officeDocument/2006/relationships/hyperlink" Target="https://www.blatchingtonmill.org.uk/" TargetMode="External"/><Relationship Id="rId4" Type="http://schemas.openxmlformats.org/officeDocument/2006/relationships/hyperlink" Target="http://www.dixonska.com/" TargetMode="External"/><Relationship Id="rId9" Type="http://schemas.openxmlformats.org/officeDocument/2006/relationships/hyperlink" Target="https://www.archbishoptemple.lancs.sch.uk/"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0.wav"/><Relationship Id="rId7"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 Id="rId9"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creativecommons.org/licenses/by-sa/4.0/deed.en" TargetMode="External"/><Relationship Id="rId4" Type="http://schemas.openxmlformats.org/officeDocument/2006/relationships/hyperlink" Target="http://www.spainisculture.com/en/artistas_creadores/antonio_machado.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audio" Target="../media/audio25.wav"/></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53.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31.png"/><Relationship Id="rId18" Type="http://schemas.openxmlformats.org/officeDocument/2006/relationships/image" Target="../media/image36.jpeg"/><Relationship Id="rId3" Type="http://schemas.openxmlformats.org/officeDocument/2006/relationships/audio" Target="../media/audio26.wav"/><Relationship Id="rId7" Type="http://schemas.openxmlformats.org/officeDocument/2006/relationships/audio" Target="../media/audio30.wav"/><Relationship Id="rId12" Type="http://schemas.openxmlformats.org/officeDocument/2006/relationships/image" Target="../media/image30.png"/><Relationship Id="rId17" Type="http://schemas.openxmlformats.org/officeDocument/2006/relationships/image" Target="../media/image35.gif"/><Relationship Id="rId2" Type="http://schemas.openxmlformats.org/officeDocument/2006/relationships/notesSlide" Target="../notesSlides/notesSlide46.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106.xml"/><Relationship Id="rId6" Type="http://schemas.openxmlformats.org/officeDocument/2006/relationships/audio" Target="../media/audio29.wav"/><Relationship Id="rId11" Type="http://schemas.openxmlformats.org/officeDocument/2006/relationships/image" Target="../media/image29.png"/><Relationship Id="rId5" Type="http://schemas.openxmlformats.org/officeDocument/2006/relationships/audio" Target="../media/audio28.wav"/><Relationship Id="rId15" Type="http://schemas.openxmlformats.org/officeDocument/2006/relationships/image" Target="../media/image33.png"/><Relationship Id="rId10" Type="http://schemas.openxmlformats.org/officeDocument/2006/relationships/image" Target="../media/image28.jpeg"/><Relationship Id="rId19" Type="http://schemas.openxmlformats.org/officeDocument/2006/relationships/image" Target="../media/image37.png"/><Relationship Id="rId4" Type="http://schemas.openxmlformats.org/officeDocument/2006/relationships/audio" Target="../media/audio27.wav"/><Relationship Id="rId9" Type="http://schemas.openxmlformats.org/officeDocument/2006/relationships/image" Target="../media/image27.png"/><Relationship Id="rId14" Type="http://schemas.openxmlformats.org/officeDocument/2006/relationships/image" Target="../media/image32.png"/></Relationships>
</file>

<file path=ppt/slides/_rels/slide54.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38.png"/><Relationship Id="rId3" Type="http://schemas.openxmlformats.org/officeDocument/2006/relationships/audio" Target="../media/audio32.wav"/><Relationship Id="rId7" Type="http://schemas.openxmlformats.org/officeDocument/2006/relationships/audio" Target="../media/audio36.wav"/><Relationship Id="rId12"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106.xml"/><Relationship Id="rId6" Type="http://schemas.openxmlformats.org/officeDocument/2006/relationships/audio" Target="../media/audio35.wav"/><Relationship Id="rId11" Type="http://schemas.openxmlformats.org/officeDocument/2006/relationships/image" Target="../media/image39.png"/><Relationship Id="rId5" Type="http://schemas.openxmlformats.org/officeDocument/2006/relationships/audio" Target="../media/audio34.wav"/><Relationship Id="rId10" Type="http://schemas.openxmlformats.org/officeDocument/2006/relationships/image" Target="../media/image35.gif"/><Relationship Id="rId4" Type="http://schemas.openxmlformats.org/officeDocument/2006/relationships/audio" Target="../media/audio33.wav"/><Relationship Id="rId9" Type="http://schemas.openxmlformats.org/officeDocument/2006/relationships/image" Target="../media/image27.png"/><Relationship Id="rId14" Type="http://schemas.openxmlformats.org/officeDocument/2006/relationships/image" Target="../media/image40.png"/></Relationships>
</file>

<file path=ppt/slides/_rels/slide55.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30.png"/><Relationship Id="rId3" Type="http://schemas.openxmlformats.org/officeDocument/2006/relationships/audio" Target="../media/audio38.wav"/><Relationship Id="rId7" Type="http://schemas.openxmlformats.org/officeDocument/2006/relationships/audio" Target="../media/audio42.wav"/><Relationship Id="rId12" Type="http://schemas.openxmlformats.org/officeDocument/2006/relationships/image" Target="../media/image43.png"/><Relationship Id="rId17" Type="http://schemas.openxmlformats.org/officeDocument/2006/relationships/image" Target="../media/image47.png"/><Relationship Id="rId2" Type="http://schemas.openxmlformats.org/officeDocument/2006/relationships/notesSlide" Target="../notesSlides/notesSlide48.xml"/><Relationship Id="rId16" Type="http://schemas.openxmlformats.org/officeDocument/2006/relationships/image" Target="../media/image46.png"/><Relationship Id="rId1" Type="http://schemas.openxmlformats.org/officeDocument/2006/relationships/slideLayout" Target="../slideLayouts/slideLayout106.xml"/><Relationship Id="rId6" Type="http://schemas.openxmlformats.org/officeDocument/2006/relationships/audio" Target="../media/audio41.wav"/><Relationship Id="rId11" Type="http://schemas.openxmlformats.org/officeDocument/2006/relationships/image" Target="../media/image42.png"/><Relationship Id="rId5" Type="http://schemas.openxmlformats.org/officeDocument/2006/relationships/audio" Target="../media/audio40.wav"/><Relationship Id="rId15" Type="http://schemas.openxmlformats.org/officeDocument/2006/relationships/image" Target="../media/image45.png"/><Relationship Id="rId10" Type="http://schemas.openxmlformats.org/officeDocument/2006/relationships/image" Target="../media/image41.png"/><Relationship Id="rId4" Type="http://schemas.openxmlformats.org/officeDocument/2006/relationships/audio" Target="../media/audio39.wav"/><Relationship Id="rId9" Type="http://schemas.openxmlformats.org/officeDocument/2006/relationships/image" Target="../media/image27.png"/><Relationship Id="rId14" Type="http://schemas.openxmlformats.org/officeDocument/2006/relationships/image" Target="../media/image44.jpeg"/></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51.gi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hyperlink" Target="https://doi.org/10.1177/1362168808089921" TargetMode="External"/><Relationship Id="rId4" Type="http://schemas.openxmlformats.org/officeDocument/2006/relationships/hyperlink" Target="http://www.eurosla.org/monographs/EM02/Milton.pdf"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resources.ncelp.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10.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9877" y="2721114"/>
            <a:ext cx="8089094" cy="830997"/>
          </a:xfrm>
          <a:prstGeom prst="rect">
            <a:avLst/>
          </a:prstGeom>
          <a:noFill/>
        </p:spPr>
        <p:txBody>
          <a:bodyPr wrap="square" rtlCol="0">
            <a:spAutoFit/>
          </a:bodyPr>
          <a:lstStyle/>
          <a:p>
            <a:r>
              <a:rPr lang="en-GB" sz="4800" b="1" dirty="0" smtClean="0">
                <a:solidFill>
                  <a:prstClr val="white"/>
                </a:solidFill>
                <a:latin typeface="Century Gothic" panose="020B0502020202020204" pitchFamily="34" charset="0"/>
              </a:rPr>
              <a:t>Vocabulary and Memory </a:t>
            </a:r>
            <a:endParaRPr lang="en-GB" sz="4800" i="1"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2" name="TextBox 1"/>
          <p:cNvSpPr txBox="1"/>
          <p:nvPr/>
        </p:nvSpPr>
        <p:spPr>
          <a:xfrm>
            <a:off x="0" y="6458444"/>
            <a:ext cx="4594577" cy="400110"/>
          </a:xfrm>
          <a:prstGeom prst="rect">
            <a:avLst/>
          </a:prstGeom>
          <a:noFill/>
        </p:spPr>
        <p:txBody>
          <a:bodyPr wrap="square" rtlCol="0">
            <a:spAutoFit/>
          </a:bodyPr>
          <a:lstStyle/>
          <a:p>
            <a:r>
              <a:rPr lang="en-GB" sz="2000" dirty="0" smtClean="0">
                <a:solidFill>
                  <a:schemeClr val="bg1"/>
                </a:solidFill>
                <a:latin typeface="Century Gothic" panose="020B0502020202020204" pitchFamily="34" charset="0"/>
              </a:rPr>
              <a:t>Rachel Hawkes / Robert </a:t>
            </a:r>
            <a:r>
              <a:rPr lang="en-GB" sz="2000" dirty="0" err="1" smtClean="0">
                <a:solidFill>
                  <a:schemeClr val="bg1"/>
                </a:solidFill>
                <a:latin typeface="Century Gothic" panose="020B0502020202020204" pitchFamily="34" charset="0"/>
              </a:rPr>
              <a:t>Woore</a:t>
            </a:r>
            <a:endParaRPr lang="en-GB" sz="2000" dirty="0">
              <a:solidFill>
                <a:schemeClr val="bg1"/>
              </a:solidFill>
              <a:latin typeface="Century Gothic" panose="020B0502020202020204" pitchFamily="34" charset="0"/>
            </a:endParaRPr>
          </a:p>
        </p:txBody>
      </p:sp>
      <p:sp>
        <p:nvSpPr>
          <p:cNvPr id="11" name="Rectangle 10"/>
          <p:cNvSpPr/>
          <p:nvPr/>
        </p:nvSpPr>
        <p:spPr>
          <a:xfrm>
            <a:off x="6039555" y="5226782"/>
            <a:ext cx="6096000" cy="923330"/>
          </a:xfrm>
          <a:prstGeom prst="rect">
            <a:avLst/>
          </a:prstGeom>
        </p:spPr>
        <p:txBody>
          <a:bodyPr>
            <a:spAutoFit/>
          </a:bodyPr>
          <a:lstStyle/>
          <a:p>
            <a:pPr marL="109728" algn="ctr"/>
            <a:r>
              <a:rPr lang="en-GB" i="1" dirty="0">
                <a:solidFill>
                  <a:schemeClr val="accent5">
                    <a:lumMod val="50000"/>
                  </a:schemeClr>
                </a:solidFill>
                <a:latin typeface="Century Gothic" panose="020B0502020202020204" pitchFamily="34" charset="0"/>
              </a:rPr>
              <a:t>Without grammar very little can be conveyed, </a:t>
            </a:r>
          </a:p>
          <a:p>
            <a:pPr marL="109728" algn="ctr"/>
            <a:r>
              <a:rPr lang="en-GB" i="1" dirty="0">
                <a:solidFill>
                  <a:schemeClr val="accent5">
                    <a:lumMod val="50000"/>
                  </a:schemeClr>
                </a:solidFill>
                <a:latin typeface="Century Gothic" panose="020B0502020202020204" pitchFamily="34" charset="0"/>
              </a:rPr>
              <a:t>without vocabulary nothing can be conveyed.</a:t>
            </a:r>
          </a:p>
          <a:p>
            <a:pPr marL="109728" algn="r"/>
            <a:r>
              <a:rPr lang="en-GB" dirty="0">
                <a:solidFill>
                  <a:schemeClr val="accent5">
                    <a:lumMod val="50000"/>
                  </a:schemeClr>
                </a:solidFill>
                <a:latin typeface="Century Gothic" panose="020B0502020202020204" pitchFamily="34" charset="0"/>
              </a:rPr>
              <a:t>David Wilkins </a:t>
            </a:r>
          </a:p>
        </p:txBody>
      </p:sp>
    </p:spTree>
    <p:extLst>
      <p:ext uri="{BB962C8B-B14F-4D97-AF65-F5344CB8AC3E}">
        <p14:creationId xmlns:p14="http://schemas.microsoft.com/office/powerpoint/2010/main" val="2596921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742387" cy="867128"/>
          </a:xfrm>
          <a:prstGeom prst="rect">
            <a:avLst/>
          </a:prstGeom>
        </p:spPr>
      </p:pic>
      <p:sp>
        <p:nvSpPr>
          <p:cNvPr id="2" name="Title 1"/>
          <p:cNvSpPr>
            <a:spLocks noGrp="1"/>
          </p:cNvSpPr>
          <p:nvPr>
            <p:ph type="title"/>
          </p:nvPr>
        </p:nvSpPr>
        <p:spPr>
          <a:xfrm>
            <a:off x="49926" y="0"/>
            <a:ext cx="10515600" cy="1325563"/>
          </a:xfrm>
        </p:spPr>
        <p:txBody>
          <a:bodyPr/>
          <a:lstStyle/>
          <a:p>
            <a:r>
              <a:rPr lang="en-GB" b="1" dirty="0">
                <a:solidFill>
                  <a:schemeClr val="bg1"/>
                </a:solidFill>
              </a:rPr>
              <a:t>Possible responses…</a:t>
            </a:r>
          </a:p>
        </p:txBody>
      </p:sp>
      <p:sp>
        <p:nvSpPr>
          <p:cNvPr id="5" name="Rounded Rectangular Callout 4"/>
          <p:cNvSpPr/>
          <p:nvPr/>
        </p:nvSpPr>
        <p:spPr>
          <a:xfrm>
            <a:off x="1467059" y="1690690"/>
            <a:ext cx="3840667" cy="1761959"/>
          </a:xfrm>
          <a:prstGeom prst="wedgeRoundRectCallou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prstClr val="white"/>
                </a:solidFill>
                <a:latin typeface="Century Gothic" panose="020B0502020202020204" pitchFamily="34" charset="0"/>
              </a:rPr>
              <a:t>J’adore</a:t>
            </a:r>
            <a:r>
              <a:rPr lang="en-GB" sz="4400" dirty="0">
                <a:solidFill>
                  <a:prstClr val="white"/>
                </a:solidFill>
                <a:latin typeface="Century Gothic" panose="020B0502020202020204" pitchFamily="34" charset="0"/>
              </a:rPr>
              <a:t> les </a:t>
            </a:r>
            <a:r>
              <a:rPr lang="en-GB" sz="4400" dirty="0" err="1">
                <a:solidFill>
                  <a:prstClr val="white"/>
                </a:solidFill>
                <a:latin typeface="Century Gothic" panose="020B0502020202020204" pitchFamily="34" charset="0"/>
              </a:rPr>
              <a:t>repas</a:t>
            </a:r>
            <a:r>
              <a:rPr lang="en-GB" sz="4400" dirty="0">
                <a:solidFill>
                  <a:prstClr val="white"/>
                </a:solidFill>
                <a:latin typeface="Century Gothic" panose="020B0502020202020204" pitchFamily="34" charset="0"/>
              </a:rPr>
              <a:t>!</a:t>
            </a:r>
          </a:p>
        </p:txBody>
      </p:sp>
      <p:sp>
        <p:nvSpPr>
          <p:cNvPr id="6" name="Rounded Rectangular Callout 5"/>
          <p:cNvSpPr/>
          <p:nvPr/>
        </p:nvSpPr>
        <p:spPr>
          <a:xfrm>
            <a:off x="6327228" y="1690689"/>
            <a:ext cx="4364218" cy="1761958"/>
          </a:xfrm>
          <a:prstGeom prst="wedgeRoundRectCallou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prstClr val="white"/>
                </a:solidFill>
                <a:latin typeface="Century Gothic" panose="020B0502020202020204" pitchFamily="34" charset="0"/>
              </a:rPr>
              <a:t>Je </a:t>
            </a:r>
            <a:r>
              <a:rPr lang="en-GB" sz="4400" dirty="0" err="1">
                <a:solidFill>
                  <a:prstClr val="white"/>
                </a:solidFill>
                <a:latin typeface="Century Gothic" panose="020B0502020202020204" pitchFamily="34" charset="0"/>
              </a:rPr>
              <a:t>déteste</a:t>
            </a:r>
            <a:r>
              <a:rPr lang="en-GB" sz="4400" dirty="0">
                <a:solidFill>
                  <a:prstClr val="white"/>
                </a:solidFill>
                <a:latin typeface="Century Gothic" panose="020B0502020202020204" pitchFamily="34" charset="0"/>
              </a:rPr>
              <a:t> les </a:t>
            </a:r>
            <a:r>
              <a:rPr lang="en-GB" sz="4400" dirty="0" err="1">
                <a:solidFill>
                  <a:prstClr val="white"/>
                </a:solidFill>
                <a:latin typeface="Century Gothic" panose="020B0502020202020204" pitchFamily="34" charset="0"/>
              </a:rPr>
              <a:t>bâtiments</a:t>
            </a:r>
            <a:r>
              <a:rPr lang="en-GB" sz="4400" dirty="0">
                <a:solidFill>
                  <a:prstClr val="white"/>
                </a:solidFill>
                <a:latin typeface="Century Gothic" panose="020B0502020202020204" pitchFamily="34" charset="0"/>
              </a:rPr>
              <a:t>!</a:t>
            </a:r>
          </a:p>
        </p:txBody>
      </p:sp>
      <p:sp>
        <p:nvSpPr>
          <p:cNvPr id="8" name="TextBox 7"/>
          <p:cNvSpPr txBox="1"/>
          <p:nvPr/>
        </p:nvSpPr>
        <p:spPr>
          <a:xfrm>
            <a:off x="512467" y="4085713"/>
            <a:ext cx="11244104" cy="1384995"/>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Our aim should be ‘</a:t>
            </a:r>
            <a:r>
              <a:rPr lang="en-GB" sz="2800" i="1" dirty="0">
                <a:solidFill>
                  <a:srgbClr val="4472C4">
                    <a:lumMod val="50000"/>
                  </a:srgbClr>
                </a:solidFill>
                <a:latin typeface="Century Gothic" panose="020B0502020202020204" pitchFamily="34" charset="0"/>
              </a:rPr>
              <a:t>to give students the language they need in order to read texts, not to teach them to manage as well as they can without that language'. </a:t>
            </a:r>
            <a:r>
              <a:rPr lang="en-GB" dirty="0">
                <a:solidFill>
                  <a:srgbClr val="4472C4">
                    <a:lumMod val="50000"/>
                  </a:srgbClr>
                </a:solidFill>
                <a:latin typeface="Century Gothic" panose="020B0502020202020204" pitchFamily="34" charset="0"/>
              </a:rPr>
              <a:t>(Swan, 2008:267)</a:t>
            </a:r>
          </a:p>
        </p:txBody>
      </p:sp>
      <p:sp>
        <p:nvSpPr>
          <p:cNvPr id="9" name="TextBox 8"/>
          <p:cNvSpPr txBox="1"/>
          <p:nvPr/>
        </p:nvSpPr>
        <p:spPr>
          <a:xfrm>
            <a:off x="512467" y="5580552"/>
            <a:ext cx="4934606" cy="523220"/>
          </a:xfrm>
          <a:prstGeom prst="rect">
            <a:avLst/>
          </a:prstGeom>
          <a:noFill/>
        </p:spPr>
        <p:txBody>
          <a:bodyPr wrap="square" rtlCol="0">
            <a:spAutoFit/>
          </a:bodyPr>
          <a:lstStyle/>
          <a:p>
            <a:r>
              <a:rPr lang="en-GB" sz="1400" i="1" dirty="0">
                <a:solidFill>
                  <a:srgbClr val="4472C4">
                    <a:lumMod val="50000"/>
                  </a:srgbClr>
                </a:solidFill>
                <a:latin typeface="Century Gothic" panose="020B0502020202020204" pitchFamily="34" charset="0"/>
              </a:rPr>
              <a:t>Talking sense about learning strategies, </a:t>
            </a:r>
            <a:r>
              <a:rPr lang="en-GB" sz="1400" dirty="0">
                <a:solidFill>
                  <a:srgbClr val="4472C4">
                    <a:lumMod val="50000"/>
                  </a:srgbClr>
                </a:solidFill>
                <a:latin typeface="Century Gothic" panose="020B0502020202020204" pitchFamily="34" charset="0"/>
              </a:rPr>
              <a:t/>
            </a:r>
            <a:br>
              <a:rPr lang="en-GB" sz="1400" dirty="0">
                <a:solidFill>
                  <a:srgbClr val="4472C4">
                    <a:lumMod val="50000"/>
                  </a:srgbClr>
                </a:solidFill>
                <a:latin typeface="Century Gothic" panose="020B0502020202020204" pitchFamily="34" charset="0"/>
              </a:rPr>
            </a:br>
            <a:r>
              <a:rPr lang="en-GB" sz="1400" dirty="0">
                <a:solidFill>
                  <a:srgbClr val="4472C4">
                    <a:lumMod val="50000"/>
                  </a:srgbClr>
                </a:solidFill>
                <a:latin typeface="Century Gothic" panose="020B0502020202020204" pitchFamily="34" charset="0"/>
              </a:rPr>
              <a:t>Swan (2008), RELC, Vol. 39(2), 262-273.</a:t>
            </a:r>
          </a:p>
        </p:txBody>
      </p:sp>
    </p:spTree>
    <p:extLst>
      <p:ext uri="{BB962C8B-B14F-4D97-AF65-F5344CB8AC3E}">
        <p14:creationId xmlns:p14="http://schemas.microsoft.com/office/powerpoint/2010/main" val="331812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3090" y="1494549"/>
            <a:ext cx="9306910" cy="4351338"/>
          </a:xfrm>
        </p:spPr>
        <p:txBody>
          <a:bodyPr>
            <a:normAutofit/>
          </a:bodyPr>
          <a:lstStyle/>
          <a:p>
            <a:pPr>
              <a:lnSpc>
                <a:spcPct val="150000"/>
              </a:lnSpc>
            </a:pPr>
            <a:r>
              <a:rPr lang="en-GB" dirty="0"/>
              <a:t>Why is vocabulary important?</a:t>
            </a:r>
          </a:p>
          <a:p>
            <a:pPr>
              <a:lnSpc>
                <a:spcPct val="150000"/>
              </a:lnSpc>
            </a:pPr>
            <a:r>
              <a:rPr lang="en-GB" dirty="0"/>
              <a:t>How many words do learners need to know?</a:t>
            </a:r>
          </a:p>
          <a:p>
            <a:pPr>
              <a:lnSpc>
                <a:spcPct val="150000"/>
              </a:lnSpc>
            </a:pPr>
            <a:r>
              <a:rPr lang="en-GB" dirty="0" smtClean="0"/>
              <a:t>Which </a:t>
            </a:r>
            <a:r>
              <a:rPr lang="en-GB" dirty="0"/>
              <a:t>words do learners need to know?</a:t>
            </a:r>
          </a:p>
          <a:p>
            <a:pPr>
              <a:lnSpc>
                <a:spcPct val="150000"/>
              </a:lnSpc>
            </a:pPr>
            <a:r>
              <a:rPr lang="en-GB" dirty="0"/>
              <a:t>How can they best learn the words</a:t>
            </a:r>
            <a:r>
              <a:rPr lang="en-GB" dirty="0" smtClean="0"/>
              <a:t>?</a:t>
            </a:r>
          </a:p>
          <a:p>
            <a:pPr>
              <a:lnSpc>
                <a:spcPct val="150000"/>
              </a:lnSpc>
            </a:pPr>
            <a:r>
              <a:rPr lang="en-GB" dirty="0"/>
              <a:t>What does it mean to know a word?</a:t>
            </a:r>
          </a:p>
          <a:p>
            <a:pPr>
              <a:lnSpc>
                <a:spcPct val="150000"/>
              </a:lnSpc>
            </a:pPr>
            <a:endParaRPr lang="en-GB" dirty="0"/>
          </a:p>
        </p:txBody>
      </p:sp>
      <p:sp>
        <p:nvSpPr>
          <p:cNvPr id="4" name="Cloud 3"/>
          <p:cNvSpPr/>
          <p:nvPr/>
        </p:nvSpPr>
        <p:spPr>
          <a:xfrm>
            <a:off x="3136414" y="1360846"/>
            <a:ext cx="4912315" cy="840737"/>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5" name="Cloud 4"/>
          <p:cNvSpPr/>
          <p:nvPr/>
        </p:nvSpPr>
        <p:spPr>
          <a:xfrm>
            <a:off x="3714540" y="2257753"/>
            <a:ext cx="7029660" cy="728389"/>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 name="Cloud 5"/>
          <p:cNvSpPr/>
          <p:nvPr/>
        </p:nvSpPr>
        <p:spPr>
          <a:xfrm>
            <a:off x="3550144" y="3107622"/>
            <a:ext cx="4663128" cy="657929"/>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7" name="Cloud 6"/>
          <p:cNvSpPr/>
          <p:nvPr/>
        </p:nvSpPr>
        <p:spPr>
          <a:xfrm>
            <a:off x="3203464" y="3842813"/>
            <a:ext cx="4209707" cy="728389"/>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8" name="Cloud 7"/>
          <p:cNvSpPr/>
          <p:nvPr/>
        </p:nvSpPr>
        <p:spPr>
          <a:xfrm>
            <a:off x="4267281" y="4571202"/>
            <a:ext cx="5675707" cy="728389"/>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948574" cy="867128"/>
          </a:xfrm>
          <a:prstGeom prst="rect">
            <a:avLst/>
          </a:prstGeom>
        </p:spPr>
      </p:pic>
      <p:sp>
        <p:nvSpPr>
          <p:cNvPr id="2" name="Title 1"/>
          <p:cNvSpPr>
            <a:spLocks noGrp="1"/>
          </p:cNvSpPr>
          <p:nvPr>
            <p:ph type="title"/>
          </p:nvPr>
        </p:nvSpPr>
        <p:spPr>
          <a:xfrm>
            <a:off x="84574" y="35283"/>
            <a:ext cx="10515600" cy="1325563"/>
          </a:xfrm>
        </p:spPr>
        <p:txBody>
          <a:bodyPr/>
          <a:lstStyle/>
          <a:p>
            <a:r>
              <a:rPr lang="en-GB" dirty="0">
                <a:solidFill>
                  <a:schemeClr val="bg1"/>
                </a:solidFill>
              </a:rPr>
              <a:t>There’s quite a lot to know!</a:t>
            </a:r>
          </a:p>
        </p:txBody>
      </p:sp>
    </p:spTree>
    <p:extLst>
      <p:ext uri="{BB962C8B-B14F-4D97-AF65-F5344CB8AC3E}">
        <p14:creationId xmlns:p14="http://schemas.microsoft.com/office/powerpoint/2010/main" val="165491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0686"/>
            <a:ext cx="10515600" cy="1809229"/>
          </a:xfrm>
        </p:spPr>
        <p:txBody>
          <a:bodyPr/>
          <a:lstStyle/>
          <a:p>
            <a:pPr algn="ctr"/>
            <a:r>
              <a:rPr lang="en-GB" b="1" dirty="0" smtClean="0"/>
              <a:t>How many words to learners need to know?</a:t>
            </a:r>
            <a:endParaRPr lang="en-GB" b="1" dirty="0"/>
          </a:p>
        </p:txBody>
      </p:sp>
    </p:spTree>
    <p:extLst>
      <p:ext uri="{BB962C8B-B14F-4D97-AF65-F5344CB8AC3E}">
        <p14:creationId xmlns:p14="http://schemas.microsoft.com/office/powerpoint/2010/main" val="32846164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10484182" cy="867128"/>
          </a:xfrm>
          <a:prstGeom prst="rect">
            <a:avLst/>
          </a:prstGeom>
        </p:spPr>
      </p:pic>
      <p:sp>
        <p:nvSpPr>
          <p:cNvPr id="2" name="Title 1"/>
          <p:cNvSpPr>
            <a:spLocks noGrp="1"/>
          </p:cNvSpPr>
          <p:nvPr>
            <p:ph type="title"/>
          </p:nvPr>
        </p:nvSpPr>
        <p:spPr>
          <a:xfrm>
            <a:off x="120580" y="28110"/>
            <a:ext cx="11776667" cy="1325563"/>
          </a:xfrm>
        </p:spPr>
        <p:txBody>
          <a:bodyPr>
            <a:normAutofit/>
          </a:bodyPr>
          <a:lstStyle/>
          <a:p>
            <a:r>
              <a:rPr lang="en-GB" sz="3200" dirty="0">
                <a:solidFill>
                  <a:schemeClr val="bg1"/>
                </a:solidFill>
              </a:rPr>
              <a:t>What’s in a number? </a:t>
            </a:r>
            <a:r>
              <a:rPr lang="en-GB" sz="3200" dirty="0" smtClean="0">
                <a:solidFill>
                  <a:schemeClr val="bg1"/>
                </a:solidFill>
              </a:rPr>
              <a:t>If </a:t>
            </a:r>
            <a:r>
              <a:rPr lang="en-GB" sz="3200" dirty="0">
                <a:solidFill>
                  <a:schemeClr val="bg1"/>
                </a:solidFill>
              </a:rPr>
              <a:t>this is the answer, …?</a:t>
            </a:r>
          </a:p>
        </p:txBody>
      </p:sp>
      <p:sp>
        <p:nvSpPr>
          <p:cNvPr id="6" name="Text Placeholder 5"/>
          <p:cNvSpPr>
            <a:spLocks noGrp="1"/>
          </p:cNvSpPr>
          <p:nvPr>
            <p:ph type="body" idx="1"/>
          </p:nvPr>
        </p:nvSpPr>
        <p:spPr>
          <a:xfrm>
            <a:off x="519451" y="1079525"/>
            <a:ext cx="3868340" cy="823912"/>
          </a:xfrm>
        </p:spPr>
        <p:txBody>
          <a:bodyPr/>
          <a:lstStyle/>
          <a:p>
            <a:r>
              <a:rPr lang="en-GB" dirty="0"/>
              <a:t>Answers</a:t>
            </a:r>
          </a:p>
        </p:txBody>
      </p:sp>
      <p:sp>
        <p:nvSpPr>
          <p:cNvPr id="4" name="Content Placeholder 3"/>
          <p:cNvSpPr>
            <a:spLocks noGrp="1"/>
          </p:cNvSpPr>
          <p:nvPr>
            <p:ph sz="half" idx="2"/>
          </p:nvPr>
        </p:nvSpPr>
        <p:spPr>
          <a:xfrm>
            <a:off x="519451" y="2093119"/>
            <a:ext cx="3868340" cy="4363916"/>
          </a:xfrm>
        </p:spPr>
        <p:txBody>
          <a:bodyPr>
            <a:normAutofit/>
          </a:bodyPr>
          <a:lstStyle/>
          <a:p>
            <a:pPr marL="514350" indent="-514350">
              <a:lnSpc>
                <a:spcPct val="100000"/>
              </a:lnSpc>
              <a:buFont typeface="+mj-lt"/>
              <a:buAutoNum type="arabicPeriod"/>
            </a:pPr>
            <a:r>
              <a:rPr lang="en-GB" dirty="0"/>
              <a:t>5-10</a:t>
            </a:r>
          </a:p>
          <a:p>
            <a:pPr marL="514350" indent="-514350">
              <a:lnSpc>
                <a:spcPct val="100000"/>
              </a:lnSpc>
              <a:buFont typeface="+mj-lt"/>
              <a:buAutoNum type="arabicPeriod"/>
            </a:pPr>
            <a:r>
              <a:rPr lang="en-GB" dirty="0"/>
              <a:t>98%</a:t>
            </a:r>
          </a:p>
          <a:p>
            <a:pPr marL="514350" indent="-514350">
              <a:lnSpc>
                <a:spcPct val="100000"/>
              </a:lnSpc>
              <a:buFont typeface="+mj-lt"/>
              <a:buAutoNum type="arabicPeriod"/>
            </a:pPr>
            <a:r>
              <a:rPr lang="en-GB" dirty="0"/>
              <a:t>1772</a:t>
            </a:r>
          </a:p>
          <a:p>
            <a:pPr marL="514350" indent="-514350">
              <a:lnSpc>
                <a:spcPct val="100000"/>
              </a:lnSpc>
              <a:buFont typeface="+mj-lt"/>
              <a:buAutoNum type="arabicPeriod"/>
            </a:pPr>
            <a:r>
              <a:rPr lang="en-GB" dirty="0"/>
              <a:t>8</a:t>
            </a:r>
          </a:p>
          <a:p>
            <a:pPr marL="514350" indent="-514350">
              <a:lnSpc>
                <a:spcPct val="100000"/>
              </a:lnSpc>
              <a:buFont typeface="+mj-lt"/>
              <a:buAutoNum type="arabicPeriod"/>
            </a:pPr>
            <a:r>
              <a:rPr lang="en-GB" dirty="0"/>
              <a:t>2000</a:t>
            </a:r>
          </a:p>
          <a:p>
            <a:pPr marL="514350" indent="-514350">
              <a:lnSpc>
                <a:spcPct val="100000"/>
              </a:lnSpc>
              <a:buFont typeface="+mj-lt"/>
              <a:buAutoNum type="arabicPeriod"/>
            </a:pPr>
            <a:r>
              <a:rPr lang="en-GB" dirty="0"/>
              <a:t>3</a:t>
            </a:r>
          </a:p>
          <a:p>
            <a:pPr marL="514350" indent="-514350">
              <a:lnSpc>
                <a:spcPct val="100000"/>
              </a:lnSpc>
              <a:buFont typeface="+mj-lt"/>
              <a:buAutoNum type="arabicPeriod"/>
            </a:pPr>
            <a:r>
              <a:rPr lang="en-GB" dirty="0"/>
              <a:t>4222</a:t>
            </a:r>
          </a:p>
          <a:p>
            <a:endParaRPr lang="en-GB" dirty="0"/>
          </a:p>
          <a:p>
            <a:endParaRPr lang="en-GB" dirty="0"/>
          </a:p>
        </p:txBody>
      </p:sp>
      <p:sp>
        <p:nvSpPr>
          <p:cNvPr id="7" name="Text Placeholder 6"/>
          <p:cNvSpPr>
            <a:spLocks noGrp="1"/>
          </p:cNvSpPr>
          <p:nvPr>
            <p:ph type="body" sz="quarter" idx="3"/>
          </p:nvPr>
        </p:nvSpPr>
        <p:spPr>
          <a:xfrm>
            <a:off x="3598395" y="1079525"/>
            <a:ext cx="2199505" cy="823912"/>
          </a:xfrm>
        </p:spPr>
        <p:txBody>
          <a:bodyPr/>
          <a:lstStyle/>
          <a:p>
            <a:r>
              <a:rPr lang="en-GB" dirty="0"/>
              <a:t>What is…</a:t>
            </a:r>
          </a:p>
        </p:txBody>
      </p:sp>
      <p:sp>
        <p:nvSpPr>
          <p:cNvPr id="5" name="Content Placeholder 4"/>
          <p:cNvSpPr>
            <a:spLocks noGrp="1"/>
          </p:cNvSpPr>
          <p:nvPr>
            <p:ph sz="quarter" idx="4"/>
          </p:nvPr>
        </p:nvSpPr>
        <p:spPr>
          <a:xfrm>
            <a:off x="3756213" y="2056981"/>
            <a:ext cx="8050600" cy="4599685"/>
          </a:xfrm>
        </p:spPr>
        <p:txBody>
          <a:bodyPr>
            <a:normAutofit/>
          </a:bodyPr>
          <a:lstStyle/>
          <a:p>
            <a:pPr marL="514350" indent="-514350">
              <a:buFont typeface="+mj-lt"/>
              <a:buAutoNum type="alphaLcParenR"/>
            </a:pPr>
            <a:r>
              <a:rPr lang="en-GB" sz="2000" dirty="0"/>
              <a:t>…the lexical frequency ranking of the verb SER in Spanish?</a:t>
            </a:r>
          </a:p>
          <a:p>
            <a:pPr marL="514350" indent="-514350">
              <a:buFont typeface="+mj-lt"/>
              <a:buAutoNum type="alphaLcParenR"/>
            </a:pPr>
            <a:r>
              <a:rPr lang="en-GB" sz="2000" dirty="0"/>
              <a:t>…the expected size of vocabulary needed to function adequately at CEFR Threshold B1 level?</a:t>
            </a:r>
          </a:p>
          <a:p>
            <a:pPr marL="514350" indent="-514350">
              <a:buFont typeface="+mj-lt"/>
              <a:buAutoNum type="alphaLcParenR"/>
            </a:pPr>
            <a:r>
              <a:rPr lang="en-GB" sz="2000" dirty="0"/>
              <a:t>…the number of new words learners might be expected to learn </a:t>
            </a:r>
            <a:r>
              <a:rPr lang="en-GB" sz="2000" b="1" dirty="0"/>
              <a:t>on average </a:t>
            </a:r>
            <a:r>
              <a:rPr lang="en-GB" sz="2000" dirty="0"/>
              <a:t>each lesson?</a:t>
            </a:r>
          </a:p>
          <a:p>
            <a:pPr marL="514350" indent="-514350">
              <a:buFont typeface="+mj-lt"/>
              <a:buAutoNum type="alphaLcParenR"/>
            </a:pPr>
            <a:r>
              <a:rPr lang="en-GB" sz="2000" dirty="0"/>
              <a:t>…the lexical coverage needed for comfortable comprehension of a text?</a:t>
            </a:r>
          </a:p>
          <a:p>
            <a:pPr marL="514350" indent="-514350">
              <a:buFont typeface="+mj-lt"/>
              <a:buAutoNum type="alphaLcParenR"/>
            </a:pPr>
            <a:r>
              <a:rPr lang="en-GB" sz="2000" dirty="0"/>
              <a:t>…the lexical frequency ranking of the verb SEIN in German?</a:t>
            </a:r>
          </a:p>
          <a:p>
            <a:pPr marL="514350" indent="-514350">
              <a:buFont typeface="+mj-lt"/>
              <a:buAutoNum type="alphaLcParenR"/>
            </a:pPr>
            <a:r>
              <a:rPr lang="en-GB" sz="2000" dirty="0"/>
              <a:t>…the number of words on the AQA Spanish Higher Minimal Core Vocabulary list?</a:t>
            </a:r>
          </a:p>
          <a:p>
            <a:pPr marL="514350" indent="-514350">
              <a:buFont typeface="+mj-lt"/>
              <a:buAutoNum type="alphaLcParenR"/>
            </a:pPr>
            <a:r>
              <a:rPr lang="en-GB" sz="2000" dirty="0"/>
              <a:t>…the lexical frequency ranking of the noun POULET in French?</a:t>
            </a:r>
          </a:p>
        </p:txBody>
      </p:sp>
      <p:cxnSp>
        <p:nvCxnSpPr>
          <p:cNvPr id="9" name="Straight Arrow Connector 8"/>
          <p:cNvCxnSpPr/>
          <p:nvPr/>
        </p:nvCxnSpPr>
        <p:spPr>
          <a:xfrm>
            <a:off x="1933303" y="2377440"/>
            <a:ext cx="1822910" cy="862149"/>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933303" y="2908330"/>
            <a:ext cx="1822910" cy="1034567"/>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981873" y="3494674"/>
            <a:ext cx="1774340" cy="1554585"/>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933303" y="2349713"/>
            <a:ext cx="1858822" cy="1689428"/>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981873" y="2770428"/>
            <a:ext cx="1774340" cy="1747941"/>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951259" y="4646205"/>
            <a:ext cx="1804954" cy="404882"/>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981873" y="5631024"/>
            <a:ext cx="1774340" cy="121543"/>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46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32079" y="1228397"/>
            <a:ext cx="11364686" cy="3970318"/>
          </a:xfrm>
          <a:prstGeom prst="rect">
            <a:avLst/>
          </a:prstGeom>
        </p:spPr>
        <p:txBody>
          <a:bodyPr wrap="square">
            <a:spAutoFit/>
          </a:bodyPr>
          <a:lstStyle/>
          <a:p>
            <a:r>
              <a:rPr lang="en-GB" sz="2800" dirty="0">
                <a:solidFill>
                  <a:srgbClr val="4472C4">
                    <a:lumMod val="50000"/>
                  </a:srgbClr>
                </a:solidFill>
                <a:latin typeface="Century Gothic" panose="020B0502020202020204" pitchFamily="34" charset="0"/>
              </a:rPr>
              <a:t>'According to standard frequency lists, the first 1000 words make up approximately 75% word tokens of a text, and the first 2000 approximately 85% (Meara 1995, 33). The Common European Framework of References for Language Learning and Teaching (CEFR) suggests a vocabulary of 500 words for its first level, A1 (‘Breakthrough’), 1200 words for its second level, A2 (‘</a:t>
            </a:r>
            <a:r>
              <a:rPr lang="en-GB" sz="2800" dirty="0" err="1">
                <a:solidFill>
                  <a:srgbClr val="4472C4">
                    <a:lumMod val="50000"/>
                  </a:srgbClr>
                </a:solidFill>
                <a:latin typeface="Century Gothic" panose="020B0502020202020204" pitchFamily="34" charset="0"/>
              </a:rPr>
              <a:t>Waystage</a:t>
            </a:r>
            <a:r>
              <a:rPr lang="en-GB" sz="2800" dirty="0">
                <a:solidFill>
                  <a:srgbClr val="4472C4">
                    <a:lumMod val="50000"/>
                  </a:srgbClr>
                </a:solidFill>
                <a:latin typeface="Century Gothic" panose="020B0502020202020204" pitchFamily="34" charset="0"/>
              </a:rPr>
              <a:t>’), and 2000 words for its third level, B1 (‘Threshold’) (Council of Europe 2001).’ </a:t>
            </a:r>
            <a:br>
              <a:rPr lang="en-GB" sz="2800" dirty="0">
                <a:solidFill>
                  <a:srgbClr val="4472C4">
                    <a:lumMod val="50000"/>
                  </a:srgbClr>
                </a:solidFill>
                <a:latin typeface="Century Gothic" panose="020B0502020202020204" pitchFamily="34" charset="0"/>
              </a:rPr>
            </a:br>
            <a:endParaRPr lang="en-GB" sz="2800" dirty="0">
              <a:solidFill>
                <a:srgbClr val="4472C4">
                  <a:lumMod val="50000"/>
                </a:srgbClr>
              </a:solidFill>
              <a:latin typeface="Century Gothic" panose="020B0502020202020204" pitchFamily="34" charset="0"/>
            </a:endParaRPr>
          </a:p>
        </p:txBody>
      </p:sp>
      <p:sp>
        <p:nvSpPr>
          <p:cNvPr id="3" name="Rectangle 2"/>
          <p:cNvSpPr/>
          <p:nvPr/>
        </p:nvSpPr>
        <p:spPr>
          <a:xfrm>
            <a:off x="8874170" y="5198715"/>
            <a:ext cx="2922595" cy="461665"/>
          </a:xfrm>
          <a:prstGeom prst="rect">
            <a:avLst/>
          </a:prstGeom>
        </p:spPr>
        <p:txBody>
          <a:bodyPr wrap="none">
            <a:spAutoFit/>
          </a:bodyPr>
          <a:lstStyle/>
          <a:p>
            <a:r>
              <a:rPr lang="en-GB" sz="2400" dirty="0">
                <a:solidFill>
                  <a:srgbClr val="4472C4">
                    <a:lumMod val="50000"/>
                  </a:srgbClr>
                </a:solidFill>
                <a:latin typeface="Century Gothic" panose="020B0502020202020204" pitchFamily="34" charset="0"/>
              </a:rPr>
              <a:t>(</a:t>
            </a:r>
            <a:r>
              <a:rPr lang="en-GB" sz="2400" dirty="0" err="1">
                <a:solidFill>
                  <a:srgbClr val="4472C4">
                    <a:lumMod val="50000"/>
                  </a:srgbClr>
                </a:solidFill>
                <a:latin typeface="Century Gothic" panose="020B0502020202020204" pitchFamily="34" charset="0"/>
              </a:rPr>
              <a:t>Häcker</a:t>
            </a:r>
            <a:r>
              <a:rPr lang="en-GB" sz="2400" dirty="0">
                <a:solidFill>
                  <a:srgbClr val="4472C4">
                    <a:lumMod val="50000"/>
                  </a:srgbClr>
                </a:solidFill>
                <a:latin typeface="Century Gothic" panose="020B0502020202020204" pitchFamily="34" charset="0"/>
              </a:rPr>
              <a:t>, 2008:215)</a:t>
            </a:r>
          </a:p>
        </p:txBody>
      </p:sp>
    </p:spTree>
    <p:extLst>
      <p:ext uri="{BB962C8B-B14F-4D97-AF65-F5344CB8AC3E}">
        <p14:creationId xmlns:p14="http://schemas.microsoft.com/office/powerpoint/2010/main" val="36196617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774826" y="860425"/>
            <a:ext cx="8651875" cy="4154984"/>
          </a:xfrm>
          <a:prstGeom prst="rect">
            <a:avLst/>
          </a:prstGeom>
          <a:solidFill>
            <a:schemeClr val="bg1">
              <a:alpha val="77000"/>
            </a:schemeClr>
          </a:solidFill>
          <a:ln w="57150">
            <a:solidFill>
              <a:srgbClr val="FF9966"/>
            </a:solidFill>
          </a:ln>
        </p:spPr>
        <p:txBody>
          <a:bodyPr>
            <a:spAutoFit/>
          </a:bodyPr>
          <a:lstStyle/>
          <a:p>
            <a:pPr>
              <a:defRPr/>
            </a:pPr>
            <a:r>
              <a:rPr lang="en-GB" sz="2400" dirty="0">
                <a:solidFill>
                  <a:srgbClr val="4472C4">
                    <a:lumMod val="50000"/>
                  </a:srgbClr>
                </a:solidFill>
                <a:latin typeface="Century Gothic" panose="020B0502020202020204" pitchFamily="34" charset="0"/>
                <a:cs typeface="Arial" panose="020B0604020202020204" pitchFamily="34" charset="0"/>
              </a:rPr>
              <a:t>Actually, I have _____ my mind and heart for what I _____ to say to you today.  I have asked myself what I _____ I had known at my own _____, and what important _____ I have learned in the number of years that have _____ between that day and this.</a:t>
            </a:r>
          </a:p>
          <a:p>
            <a:pPr>
              <a:defRPr/>
            </a:pPr>
            <a:r>
              <a:rPr lang="en-GB" sz="2400" dirty="0">
                <a:solidFill>
                  <a:srgbClr val="4472C4">
                    <a:lumMod val="50000"/>
                  </a:srgbClr>
                </a:solidFill>
                <a:latin typeface="Century Gothic" panose="020B0502020202020204" pitchFamily="34" charset="0"/>
                <a:cs typeface="Arial" panose="020B0604020202020204" pitchFamily="34" charset="0"/>
              </a:rPr>
              <a:t> </a:t>
            </a:r>
          </a:p>
          <a:p>
            <a:pPr>
              <a:defRPr/>
            </a:pPr>
            <a:r>
              <a:rPr lang="en-GB" sz="2400" dirty="0">
                <a:solidFill>
                  <a:srgbClr val="4472C4">
                    <a:lumMod val="50000"/>
                  </a:srgbClr>
                </a:solidFill>
                <a:latin typeface="Century Gothic" panose="020B0502020202020204" pitchFamily="34" charset="0"/>
                <a:cs typeface="Arial" panose="020B0604020202020204" pitchFamily="34" charset="0"/>
              </a:rPr>
              <a:t>I have come up with two answers on this _____ day, when we are _____ together to _____ your _____ success.  I have decided to talk to you about the benefits of _____; and, as you stand on the _____ of what is sometimes called real life, I want to _____ the _____  _____ of _____.</a:t>
            </a:r>
          </a:p>
        </p:txBody>
      </p:sp>
      <p:sp>
        <p:nvSpPr>
          <p:cNvPr id="3" name="TextBox 2"/>
          <p:cNvSpPr txBox="1"/>
          <p:nvPr/>
        </p:nvSpPr>
        <p:spPr>
          <a:xfrm>
            <a:off x="1524000" y="5630397"/>
            <a:ext cx="9144000" cy="461665"/>
          </a:xfrm>
          <a:prstGeom prst="rect">
            <a:avLst/>
          </a:prstGeom>
          <a:noFill/>
        </p:spPr>
        <p:txBody>
          <a:bodyPr>
            <a:spAutoFit/>
          </a:bodyPr>
          <a:lstStyle/>
          <a:p>
            <a:pPr algn="ctr">
              <a:defRPr/>
            </a:pPr>
            <a:r>
              <a:rPr lang="en-GB" sz="2400" dirty="0">
                <a:solidFill>
                  <a:srgbClr val="4472C4">
                    <a:lumMod val="50000"/>
                  </a:srgbClr>
                </a:solidFill>
                <a:latin typeface="Century Gothic" panose="020B0502020202020204" pitchFamily="34" charset="0"/>
                <a:cs typeface="Arial" panose="020B0604020202020204" pitchFamily="34" charset="0"/>
              </a:rPr>
              <a:t>Words ≥ 1K removed (85.0% coverage)</a:t>
            </a:r>
          </a:p>
        </p:txBody>
      </p:sp>
    </p:spTree>
    <p:extLst>
      <p:ext uri="{BB962C8B-B14F-4D97-AF65-F5344CB8AC3E}">
        <p14:creationId xmlns:p14="http://schemas.microsoft.com/office/powerpoint/2010/main" val="9290126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hlinkClick r:id="rId3"/>
          </p:cNvPr>
          <p:cNvSpPr txBox="1"/>
          <p:nvPr/>
        </p:nvSpPr>
        <p:spPr>
          <a:xfrm>
            <a:off x="0" y="5890581"/>
            <a:ext cx="4208929" cy="415498"/>
          </a:xfrm>
          <a:prstGeom prst="rect">
            <a:avLst/>
          </a:prstGeom>
          <a:noFill/>
        </p:spPr>
        <p:txBody>
          <a:bodyPr wrap="square">
            <a:spAutoFit/>
          </a:bodyPr>
          <a:lstStyle/>
          <a:p>
            <a:pPr>
              <a:defRPr/>
            </a:pPr>
            <a:r>
              <a:rPr lang="en-GB" sz="900" dirty="0">
                <a:solidFill>
                  <a:srgbClr val="4472C4">
                    <a:lumMod val="50000"/>
                  </a:srgbClr>
                </a:solidFill>
                <a:latin typeface="Century Gothic" panose="020B0502020202020204" pitchFamily="34" charset="0"/>
                <a:cs typeface="Arial" panose="020B0604020202020204" pitchFamily="34" charset="0"/>
              </a:rPr>
              <a:t>Word frequencies based on the </a:t>
            </a:r>
            <a:r>
              <a:rPr lang="en-GB" sz="900" dirty="0" smtClean="0">
                <a:solidFill>
                  <a:srgbClr val="4472C4">
                    <a:lumMod val="50000"/>
                  </a:srgbClr>
                </a:solidFill>
                <a:latin typeface="Century Gothic" panose="020B0502020202020204" pitchFamily="34" charset="0"/>
                <a:cs typeface="Arial" panose="020B0604020202020204" pitchFamily="34" charset="0"/>
              </a:rPr>
              <a:t/>
            </a:r>
            <a:br>
              <a:rPr lang="en-GB" sz="900" dirty="0" smtClean="0">
                <a:solidFill>
                  <a:srgbClr val="4472C4">
                    <a:lumMod val="50000"/>
                  </a:srgbClr>
                </a:solidFill>
                <a:latin typeface="Century Gothic" panose="020B0502020202020204" pitchFamily="34" charset="0"/>
                <a:cs typeface="Arial" panose="020B0604020202020204" pitchFamily="34" charset="0"/>
              </a:rPr>
            </a:br>
            <a:r>
              <a:rPr lang="en-GB" sz="900" i="1" dirty="0" smtClean="0">
                <a:solidFill>
                  <a:srgbClr val="4472C4">
                    <a:lumMod val="50000"/>
                  </a:srgbClr>
                </a:solidFill>
                <a:latin typeface="Century Gothic" panose="020B0502020202020204" pitchFamily="34" charset="0"/>
                <a:cs typeface="Arial" panose="020B0604020202020204" pitchFamily="34" charset="0"/>
              </a:rPr>
              <a:t>Corpus </a:t>
            </a:r>
            <a:r>
              <a:rPr lang="en-GB" sz="900" i="1" dirty="0">
                <a:solidFill>
                  <a:srgbClr val="4472C4">
                    <a:lumMod val="50000"/>
                  </a:srgbClr>
                </a:solidFill>
                <a:latin typeface="Century Gothic" panose="020B0502020202020204" pitchFamily="34" charset="0"/>
                <a:cs typeface="Arial" panose="020B0604020202020204" pitchFamily="34" charset="0"/>
              </a:rPr>
              <a:t>of Contemporary American</a:t>
            </a:r>
            <a:r>
              <a:rPr lang="en-GB" sz="900" dirty="0">
                <a:solidFill>
                  <a:srgbClr val="4472C4">
                    <a:lumMod val="50000"/>
                  </a:srgbClr>
                </a:solidFill>
                <a:latin typeface="Century Gothic" panose="020B0502020202020204" pitchFamily="34" charset="0"/>
                <a:cs typeface="Arial" panose="020B0604020202020204" pitchFamily="34" charset="0"/>
              </a:rPr>
              <a:t> </a:t>
            </a:r>
            <a:r>
              <a:rPr lang="en-GB" sz="900" i="1" dirty="0">
                <a:solidFill>
                  <a:srgbClr val="4472C4">
                    <a:lumMod val="50000"/>
                  </a:srgbClr>
                </a:solidFill>
                <a:latin typeface="Century Gothic" panose="020B0502020202020204" pitchFamily="34" charset="0"/>
                <a:cs typeface="Arial" panose="020B0604020202020204" pitchFamily="34" charset="0"/>
              </a:rPr>
              <a:t>English</a:t>
            </a:r>
            <a:r>
              <a:rPr lang="en-GB" sz="1200" i="1" dirty="0">
                <a:solidFill>
                  <a:srgbClr val="4472C4">
                    <a:lumMod val="50000"/>
                  </a:srgbClr>
                </a:solidFill>
                <a:latin typeface="Century Gothic" panose="020B0502020202020204" pitchFamily="34" charset="0"/>
                <a:cs typeface="Arial" panose="020B0604020202020204" pitchFamily="34" charset="0"/>
              </a:rPr>
              <a:t>.</a:t>
            </a:r>
            <a:endParaRPr lang="en-GB" sz="1200" dirty="0">
              <a:solidFill>
                <a:srgbClr val="4472C4">
                  <a:lumMod val="50000"/>
                </a:srgbClr>
              </a:solidFill>
              <a:latin typeface="Century Gothic" panose="020B0502020202020204" pitchFamily="34" charset="0"/>
              <a:cs typeface="Arial" panose="020B0604020202020204" pitchFamily="34" charset="0"/>
            </a:endParaRPr>
          </a:p>
        </p:txBody>
      </p:sp>
      <p:sp>
        <p:nvSpPr>
          <p:cNvPr id="3" name="TextBox 2"/>
          <p:cNvSpPr txBox="1"/>
          <p:nvPr/>
        </p:nvSpPr>
        <p:spPr>
          <a:xfrm>
            <a:off x="399929" y="1169260"/>
            <a:ext cx="11465168" cy="2246769"/>
          </a:xfrm>
          <a:prstGeom prst="rect">
            <a:avLst/>
          </a:prstGeom>
          <a:solidFill>
            <a:schemeClr val="bg1">
              <a:alpha val="77000"/>
            </a:schemeClr>
          </a:solidFill>
          <a:ln w="38100">
            <a:solidFill>
              <a:srgbClr val="E56700"/>
            </a:solidFill>
          </a:ln>
        </p:spPr>
        <p:txBody>
          <a:bodyPr wrap="square">
            <a:spAutoFit/>
          </a:bodyPr>
          <a:lstStyle/>
          <a:p>
            <a:pPr>
              <a:defRPr/>
            </a:pPr>
            <a:r>
              <a:rPr lang="en-GB" sz="2000" dirty="0">
                <a:solidFill>
                  <a:srgbClr val="4472C4">
                    <a:lumMod val="50000"/>
                  </a:srgbClr>
                </a:solidFill>
                <a:latin typeface="Century Gothic" panose="020B0502020202020204" pitchFamily="34" charset="0"/>
                <a:cs typeface="Arial" panose="020B0604020202020204" pitchFamily="34" charset="0"/>
              </a:rPr>
              <a:t>Actually, I have wracked my mind and heart for what I ought to say to you today.  I have asked myself what I wish I had known at my own graduation, and what important lessons I have learned in the number of years that have expired between that day and this.</a:t>
            </a:r>
          </a:p>
          <a:p>
            <a:pPr>
              <a:defRPr/>
            </a:pPr>
            <a:r>
              <a:rPr lang="en-GB" sz="2000" dirty="0">
                <a:solidFill>
                  <a:srgbClr val="4472C4">
                    <a:lumMod val="50000"/>
                  </a:srgbClr>
                </a:solidFill>
                <a:latin typeface="Century Gothic" panose="020B0502020202020204" pitchFamily="34" charset="0"/>
                <a:cs typeface="Arial" panose="020B0604020202020204" pitchFamily="34" charset="0"/>
              </a:rPr>
              <a:t>I have come up with two answers on this wonderful day, when we are gathered together to celebrate your academic success.  I have decided to talk to you about the benefits of failure; and, as you stand on the threshold of what is sometimes called real life, I want to extol the crucial importance of imagination.</a:t>
            </a:r>
          </a:p>
        </p:txBody>
      </p:sp>
      <p:sp>
        <p:nvSpPr>
          <p:cNvPr id="4" name="TextBox 3"/>
          <p:cNvSpPr txBox="1"/>
          <p:nvPr/>
        </p:nvSpPr>
        <p:spPr>
          <a:xfrm>
            <a:off x="1560513" y="244344"/>
            <a:ext cx="9144000" cy="646113"/>
          </a:xfrm>
          <a:prstGeom prst="rect">
            <a:avLst/>
          </a:prstGeom>
          <a:noFill/>
        </p:spPr>
        <p:txBody>
          <a:bodyPr>
            <a:spAutoFit/>
          </a:bodyPr>
          <a:lstStyle/>
          <a:p>
            <a:pPr algn="ctr">
              <a:defRPr/>
            </a:pPr>
            <a:r>
              <a:rPr lang="en-GB" b="1" dirty="0">
                <a:solidFill>
                  <a:srgbClr val="4472C4">
                    <a:lumMod val="50000"/>
                  </a:srgbClr>
                </a:solidFill>
                <a:latin typeface="Century Gothic" panose="020B0502020202020204" pitchFamily="34" charset="0"/>
                <a:cs typeface="Arial" panose="020B0604020202020204" pitchFamily="34" charset="0"/>
              </a:rPr>
              <a:t>Full text: J. K. Rowling – Harvard Commencement Address, 2011: </a:t>
            </a:r>
            <a:br>
              <a:rPr lang="en-GB" b="1" dirty="0">
                <a:solidFill>
                  <a:srgbClr val="4472C4">
                    <a:lumMod val="50000"/>
                  </a:srgbClr>
                </a:solidFill>
                <a:latin typeface="Century Gothic" panose="020B0502020202020204" pitchFamily="34" charset="0"/>
                <a:cs typeface="Arial" panose="020B0604020202020204" pitchFamily="34" charset="0"/>
              </a:rPr>
            </a:br>
            <a:r>
              <a:rPr lang="en-GB" b="1" i="1" dirty="0">
                <a:solidFill>
                  <a:srgbClr val="4472C4">
                    <a:lumMod val="50000"/>
                  </a:srgbClr>
                </a:solidFill>
                <a:latin typeface="Century Gothic" panose="020B0502020202020204" pitchFamily="34" charset="0"/>
                <a:cs typeface="Arial" panose="020B0604020202020204" pitchFamily="34" charset="0"/>
              </a:rPr>
              <a:t>The Fringe Benefits of Failure and the Importance of Imagination</a:t>
            </a:r>
            <a:r>
              <a:rPr lang="en-GB" dirty="0">
                <a:solidFill>
                  <a:srgbClr val="4472C4">
                    <a:lumMod val="50000"/>
                  </a:srgbClr>
                </a:solidFill>
                <a:latin typeface="Century Gothic" panose="020B0502020202020204" pitchFamily="34" charset="0"/>
                <a:cs typeface="Arial" panose="020B0604020202020204" pitchFamily="34" charset="0"/>
              </a:rPr>
              <a:t>.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1849" y="3754447"/>
            <a:ext cx="2594159" cy="255163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1690" y="3620158"/>
            <a:ext cx="1788607" cy="2685921"/>
          </a:xfrm>
          <a:prstGeom prst="rect">
            <a:avLst/>
          </a:prstGeom>
        </p:spPr>
      </p:pic>
    </p:spTree>
    <p:extLst>
      <p:ext uri="{BB962C8B-B14F-4D97-AF65-F5344CB8AC3E}">
        <p14:creationId xmlns:p14="http://schemas.microsoft.com/office/powerpoint/2010/main" val="37242029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50831"/>
            <a:ext cx="10515600" cy="1889615"/>
          </a:xfrm>
        </p:spPr>
        <p:txBody>
          <a:bodyPr/>
          <a:lstStyle/>
          <a:p>
            <a:pPr algn="ctr"/>
            <a:r>
              <a:rPr lang="en-GB" b="1" dirty="0"/>
              <a:t>Which words do learners need to know? And why?</a:t>
            </a:r>
          </a:p>
        </p:txBody>
      </p:sp>
    </p:spTree>
    <p:extLst>
      <p:ext uri="{BB962C8B-B14F-4D97-AF65-F5344CB8AC3E}">
        <p14:creationId xmlns:p14="http://schemas.microsoft.com/office/powerpoint/2010/main" val="20569452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207553" y="0"/>
            <a:ext cx="7429375" cy="707886"/>
          </a:xfrm>
          <a:prstGeom prst="rect">
            <a:avLst/>
          </a:prstGeom>
          <a:noFill/>
        </p:spPr>
        <p:txBody>
          <a:bodyPr wrap="square" rtlCol="0">
            <a:spAutoFit/>
          </a:bodyPr>
          <a:lstStyle/>
          <a:p>
            <a:r>
              <a:rPr lang="en-GB" sz="4000" b="1" dirty="0" smtClean="0">
                <a:solidFill>
                  <a:prstClr val="white"/>
                </a:solidFill>
                <a:latin typeface="Century Gothic" panose="020B0502020202020204" pitchFamily="34" charset="0"/>
              </a:rPr>
              <a:t>VOCABULARY </a:t>
            </a:r>
            <a:endParaRPr lang="en-GB" sz="4000" b="1" dirty="0">
              <a:solidFill>
                <a:prstClr val="white"/>
              </a:solidFill>
              <a:latin typeface="Century Gothic" panose="020B0502020202020204" pitchFamily="34" charset="0"/>
            </a:endParaRPr>
          </a:p>
        </p:txBody>
      </p:sp>
      <p:sp>
        <p:nvSpPr>
          <p:cNvPr id="14" name="Title 3"/>
          <p:cNvSpPr txBox="1">
            <a:spLocks/>
          </p:cNvSpPr>
          <p:nvPr/>
        </p:nvSpPr>
        <p:spPr>
          <a:xfrm>
            <a:off x="0" y="255972"/>
            <a:ext cx="9144000" cy="3612566"/>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the frequency principle</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the verb lexicon</a:t>
            </a:r>
          </a:p>
          <a:p>
            <a:pPr marL="457200" indent="-457200">
              <a:buFont typeface="Wingdings" panose="05000000000000000000" pitchFamily="2" charset="2"/>
              <a:buChar char="§"/>
            </a:pPr>
            <a:r>
              <a:rPr lang="en-GB" sz="2800" dirty="0" smtClean="0">
                <a:solidFill>
                  <a:prstClr val="white"/>
                </a:solidFill>
                <a:latin typeface="Century Gothic" panose="020B0502020202020204" pitchFamily="34" charset="0"/>
              </a:rPr>
              <a:t>mixed </a:t>
            </a:r>
            <a:r>
              <a:rPr lang="en-GB" sz="2800" dirty="0">
                <a:solidFill>
                  <a:prstClr val="white"/>
                </a:solidFill>
                <a:latin typeface="Century Gothic" panose="020B0502020202020204" pitchFamily="34" charset="0"/>
              </a:rPr>
              <a:t>word class vocabulary sets</a:t>
            </a:r>
          </a:p>
          <a:p>
            <a:pPr marL="457200" indent="-457200">
              <a:buFont typeface="Wingdings" panose="05000000000000000000" pitchFamily="2" charset="2"/>
              <a:buChar char="§"/>
            </a:pPr>
            <a:r>
              <a:rPr lang="en-GB" sz="2800" dirty="0" smtClean="0">
                <a:solidFill>
                  <a:prstClr val="white"/>
                </a:solidFill>
                <a:latin typeface="Century Gothic" panose="020B0502020202020204" pitchFamily="34" charset="0"/>
              </a:rPr>
              <a:t>developing </a:t>
            </a:r>
            <a:r>
              <a:rPr lang="en-GB" sz="2800" dirty="0">
                <a:solidFill>
                  <a:prstClr val="white"/>
                </a:solidFill>
                <a:latin typeface="Century Gothic" panose="020B0502020202020204" pitchFamily="34" charset="0"/>
              </a:rPr>
              <a:t>depth </a:t>
            </a:r>
            <a:r>
              <a:rPr lang="en-GB" sz="2800" dirty="0" smtClean="0">
                <a:solidFill>
                  <a:prstClr val="white"/>
                </a:solidFill>
                <a:latin typeface="Century Gothic" panose="020B0502020202020204" pitchFamily="34" charset="0"/>
              </a:rPr>
              <a:t/>
            </a:r>
            <a:br>
              <a:rPr lang="en-GB" sz="2800" dirty="0" smtClean="0">
                <a:solidFill>
                  <a:prstClr val="white"/>
                </a:solidFill>
                <a:latin typeface="Century Gothic" panose="020B0502020202020204" pitchFamily="34" charset="0"/>
              </a:rPr>
            </a:br>
            <a:r>
              <a:rPr lang="en-GB" sz="2800" dirty="0" smtClean="0">
                <a:solidFill>
                  <a:prstClr val="white"/>
                </a:solidFill>
                <a:latin typeface="Century Gothic" panose="020B0502020202020204" pitchFamily="34" charset="0"/>
              </a:rPr>
              <a:t>(e.g</a:t>
            </a:r>
            <a:r>
              <a:rPr lang="en-GB" sz="2800" dirty="0">
                <a:solidFill>
                  <a:prstClr val="white"/>
                </a:solidFill>
                <a:latin typeface="Century Gothic" panose="020B0502020202020204" pitchFamily="34" charset="0"/>
              </a:rPr>
              <a:t>. through information </a:t>
            </a:r>
            <a:r>
              <a:rPr lang="en-GB" sz="2800" dirty="0" smtClean="0">
                <a:solidFill>
                  <a:prstClr val="white"/>
                </a:solidFill>
                <a:latin typeface="Century Gothic" panose="020B0502020202020204" pitchFamily="34" charset="0"/>
              </a:rPr>
              <a:t>gaps and rich texts)</a:t>
            </a:r>
          </a:p>
          <a:p>
            <a:pPr marL="457200" indent="-457200">
              <a:buFont typeface="Wingdings" panose="05000000000000000000" pitchFamily="2" charset="2"/>
              <a:buChar char="§"/>
            </a:pPr>
            <a:r>
              <a:rPr lang="en-GB" sz="2800" dirty="0" smtClean="0">
                <a:solidFill>
                  <a:prstClr val="white"/>
                </a:solidFill>
                <a:latin typeface="Century Gothic" panose="020B0502020202020204" pitchFamily="34" charset="0"/>
              </a:rPr>
              <a:t>planned four-stage revisiting</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Rectangle 10"/>
          <p:cNvSpPr/>
          <p:nvPr/>
        </p:nvSpPr>
        <p:spPr>
          <a:xfrm>
            <a:off x="41201" y="3612566"/>
            <a:ext cx="11984447" cy="2677656"/>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400" i="1" dirty="0">
                <a:solidFill>
                  <a:srgbClr val="002060"/>
                </a:solidFill>
                <a:latin typeface="Century Gothic" panose="020B0502020202020204" pitchFamily="34" charset="0"/>
              </a:rPr>
              <a:t>Davies, M, &amp; Davies, K.H. (2018). A Frequency Dictionary of Spanish: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err="1">
                <a:solidFill>
                  <a:srgbClr val="002060"/>
                </a:solidFill>
                <a:latin typeface="Century Gothic" panose="020B0502020202020204" pitchFamily="34" charset="0"/>
              </a:rPr>
              <a:t>Häcker</a:t>
            </a:r>
            <a:r>
              <a:rPr lang="en-GB" sz="1400" dirty="0">
                <a:solidFill>
                  <a:srgbClr val="002060"/>
                </a:solidFill>
                <a:latin typeface="Century Gothic" panose="020B0502020202020204" pitchFamily="34" charset="0"/>
              </a:rPr>
              <a:t>, M. (2008). Eleven pets and 20 ways to express one's opinion: the vocabulary learners of German acquire at English secondary schools, </a:t>
            </a:r>
            <a:r>
              <a:rPr lang="en-GB" sz="1400" i="1" dirty="0">
                <a:solidFill>
                  <a:srgbClr val="002060"/>
                </a:solidFill>
                <a:latin typeface="Century Gothic" panose="020B0502020202020204" pitchFamily="34" charset="0"/>
              </a:rPr>
              <a:t>The Language Learning Journal, 36:2, 215-226.</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Jones, R.L. &amp; </a:t>
            </a:r>
            <a:r>
              <a:rPr lang="en-GB" sz="1400" dirty="0" err="1">
                <a:solidFill>
                  <a:srgbClr val="002060"/>
                </a:solidFill>
                <a:latin typeface="Century Gothic" panose="020B0502020202020204" pitchFamily="34" charset="0"/>
              </a:rPr>
              <a:t>Tschirner</a:t>
            </a:r>
            <a:r>
              <a:rPr lang="en-GB" sz="1400" dirty="0">
                <a:solidFill>
                  <a:srgbClr val="002060"/>
                </a:solidFill>
                <a:latin typeface="Century Gothic" panose="020B0502020202020204" pitchFamily="34" charset="0"/>
              </a:rPr>
              <a:t>, E. (2006). </a:t>
            </a:r>
            <a:r>
              <a:rPr lang="en-GB" sz="1400" i="1" dirty="0">
                <a:solidFill>
                  <a:srgbClr val="002060"/>
                </a:solidFill>
                <a:latin typeface="Century Gothic" panose="020B0502020202020204" pitchFamily="34" charset="0"/>
              </a:rPr>
              <a:t>A frequency dictionary of German: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Lonsdale, D. &amp; Le Bras, Y. (2009) </a:t>
            </a:r>
            <a:r>
              <a:rPr lang="en-GB" sz="1400" i="1" dirty="0">
                <a:solidFill>
                  <a:srgbClr val="002060"/>
                </a:solidFill>
                <a:latin typeface="Century Gothic" panose="020B0502020202020204" pitchFamily="34" charset="0"/>
              </a:rPr>
              <a:t>A Frequency dictionary for French.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(2006). Language </a:t>
            </a:r>
            <a:r>
              <a:rPr lang="en-GB" sz="1400" dirty="0" err="1">
                <a:solidFill>
                  <a:srgbClr val="002060"/>
                </a:solidFill>
                <a:latin typeface="Century Gothic" panose="020B0502020202020204" pitchFamily="34" charset="0"/>
              </a:rPr>
              <a:t>Lite</a:t>
            </a:r>
            <a:r>
              <a:rPr lang="en-GB" sz="1400" dirty="0">
                <a:solidFill>
                  <a:srgbClr val="002060"/>
                </a:solidFill>
                <a:latin typeface="Century Gothic" panose="020B0502020202020204" pitchFamily="34" charset="0"/>
              </a:rPr>
              <a:t>? Learning French Vocabulary in School. </a:t>
            </a:r>
            <a:r>
              <a:rPr lang="en-GB" sz="1400" i="1" dirty="0">
                <a:solidFill>
                  <a:srgbClr val="002060"/>
                </a:solidFill>
                <a:latin typeface="Century Gothic" panose="020B0502020202020204" pitchFamily="34" charset="0"/>
              </a:rPr>
              <a:t>Journal of French Language Studies, 16,187-205. </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(2009). </a:t>
            </a:r>
            <a:r>
              <a:rPr lang="en-GB" sz="1400" i="1" dirty="0">
                <a:solidFill>
                  <a:srgbClr val="002060"/>
                </a:solidFill>
                <a:latin typeface="Century Gothic" panose="020B0502020202020204" pitchFamily="34" charset="0"/>
              </a:rPr>
              <a:t>Measuring second language vocabulary acquisition. </a:t>
            </a:r>
            <a:r>
              <a:rPr lang="en-GB" sz="1400" dirty="0">
                <a:solidFill>
                  <a:srgbClr val="002060"/>
                </a:solidFill>
                <a:latin typeface="Century Gothic" panose="020B0502020202020204" pitchFamily="34" charset="0"/>
              </a:rPr>
              <a:t>Multilingual Matters</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cs typeface="Times New Roman" panose="02020603050405020304" pitchFamily="18" charset="0"/>
              </a:rPr>
              <a:t>Milton, J. (2013). Measuring the contribution of vocabulary knowledge to proficiency in the four skills. </a:t>
            </a:r>
            <a:r>
              <a:rPr lang="en-GB" sz="1400" i="1" dirty="0" err="1">
                <a:solidFill>
                  <a:srgbClr val="002060"/>
                </a:solidFill>
                <a:latin typeface="Century Gothic" panose="020B0502020202020204" pitchFamily="34" charset="0"/>
                <a:cs typeface="Times New Roman" panose="02020603050405020304" pitchFamily="18" charset="0"/>
              </a:rPr>
              <a:t>Eurosla</a:t>
            </a:r>
            <a:r>
              <a:rPr lang="en-GB" sz="1400" i="1" dirty="0">
                <a:solidFill>
                  <a:srgbClr val="002060"/>
                </a:solidFill>
                <a:latin typeface="Century Gothic" panose="020B0502020202020204" pitchFamily="34" charset="0"/>
                <a:cs typeface="Times New Roman" panose="02020603050405020304" pitchFamily="18" charset="0"/>
              </a:rPr>
              <a:t> Monographs Series 2, 57-78.</a:t>
            </a:r>
            <a:r>
              <a:rPr lang="en-GB" sz="1400" dirty="0">
                <a:solidFill>
                  <a:srgbClr val="002060"/>
                </a:solidFill>
                <a:latin typeface="Century Gothic" panose="020B0502020202020204" pitchFamily="34" charset="0"/>
                <a:cs typeface="Times New Roman" panose="02020603050405020304" pitchFamily="18" charset="0"/>
              </a:rPr>
              <a:t>   </a:t>
            </a:r>
            <a:br>
              <a:rPr lang="en-GB" sz="1400" dirty="0">
                <a:solidFill>
                  <a:srgbClr val="002060"/>
                </a:solidFill>
                <a:latin typeface="Century Gothic" panose="020B0502020202020204" pitchFamily="34" charset="0"/>
                <a:cs typeface="Times New Roman" panose="02020603050405020304" pitchFamily="18" charset="0"/>
              </a:rPr>
            </a:br>
            <a:r>
              <a:rPr lang="en-GB" sz="1400" u="sng" dirty="0">
                <a:solidFill>
                  <a:srgbClr val="002060"/>
                </a:solidFill>
                <a:latin typeface="Century Gothic" panose="020B0502020202020204" pitchFamily="34" charset="0"/>
                <a:cs typeface="Times New Roman" panose="02020603050405020304" pitchFamily="18" charset="0"/>
                <a:hlinkClick r:id="rId4"/>
              </a:rPr>
              <a:t>http://www.eurosla.org/monographs/EM02/Milton.pdf</a:t>
            </a:r>
            <a:endParaRPr lang="en-GB" sz="1400" dirty="0">
              <a:solidFill>
                <a:srgbClr val="002060"/>
              </a:solidFill>
              <a:latin typeface="Century Gothic" panose="020B0502020202020204" pitchFamily="34" charset="0"/>
            </a:endParaRPr>
          </a:p>
          <a:p>
            <a:r>
              <a:rPr lang="en-GB" sz="1400" dirty="0">
                <a:solidFill>
                  <a:srgbClr val="002060"/>
                </a:solidFill>
                <a:latin typeface="Century Gothic" panose="020B0502020202020204" pitchFamily="34" charset="0"/>
                <a:cs typeface="Times New Roman" panose="02020603050405020304" pitchFamily="18" charset="0"/>
              </a:rPr>
              <a:t>Schmitt, N. (2008).  Review Article. Instructed second language vocabulary learning.  </a:t>
            </a:r>
            <a:r>
              <a:rPr lang="en-GB" sz="1400" i="1" dirty="0">
                <a:solidFill>
                  <a:srgbClr val="002060"/>
                </a:solidFill>
                <a:latin typeface="Century Gothic" panose="020B0502020202020204" pitchFamily="34" charset="0"/>
                <a:cs typeface="Times New Roman" panose="02020603050405020304" pitchFamily="18" charset="0"/>
              </a:rPr>
              <a:t>Language Teaching Research, 12(3), 329–363. </a:t>
            </a:r>
            <a:r>
              <a:rPr lang="en-GB" sz="1400" dirty="0">
                <a:solidFill>
                  <a:srgbClr val="002060"/>
                </a:solidFill>
                <a:latin typeface="Century Gothic" panose="020B0502020202020204" pitchFamily="34" charset="0"/>
                <a:cs typeface="Times New Roman" panose="02020603050405020304" pitchFamily="18" charset="0"/>
                <a:hlinkClick r:id="rId5"/>
              </a:rPr>
              <a:t>https://doi.org/10.1177/1362168808089921</a:t>
            </a:r>
            <a:r>
              <a:rPr lang="en-GB" sz="1400" dirty="0">
                <a:solidFill>
                  <a:srgbClr val="002060"/>
                </a:solidFill>
                <a:latin typeface="Century Gothic" panose="020B0502020202020204" pitchFamily="34" charset="0"/>
                <a:cs typeface="Times New Roman" panose="02020603050405020304" pitchFamily="18" charset="0"/>
              </a:rPr>
              <a:t/>
            </a:r>
            <a:br>
              <a:rPr lang="en-GB" sz="1400" dirty="0">
                <a:solidFill>
                  <a:srgbClr val="002060"/>
                </a:solidFill>
                <a:latin typeface="Century Gothic" panose="020B0502020202020204" pitchFamily="34" charset="0"/>
                <a:cs typeface="Times New Roman" panose="02020603050405020304" pitchFamily="18" charset="0"/>
              </a:rPr>
            </a:br>
            <a:r>
              <a:rPr lang="en-GB" sz="1400" dirty="0">
                <a:solidFill>
                  <a:srgbClr val="002060"/>
                </a:solidFill>
                <a:latin typeface="Century Gothic" panose="020B0502020202020204" pitchFamily="34" charset="0"/>
              </a:rPr>
              <a:t>Swan, M. (2008). Talking Sense about Learning Strategies, </a:t>
            </a:r>
            <a:r>
              <a:rPr lang="en-GB" sz="1400" i="1" dirty="0">
                <a:solidFill>
                  <a:srgbClr val="002060"/>
                </a:solidFill>
                <a:latin typeface="Century Gothic" panose="020B0502020202020204" pitchFamily="34" charset="0"/>
              </a:rPr>
              <a:t>RELC, Vol 39(2), 262-273.</a:t>
            </a:r>
            <a:endParaRPr lang="en-GB" sz="1400" dirty="0">
              <a:solidFill>
                <a:srgbClr val="002060"/>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4858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Which words?</a:t>
            </a:r>
            <a:endParaRPr lang="en-GB" sz="3600" b="1" dirty="0">
              <a:solidFill>
                <a:schemeClr val="bg1"/>
              </a:solidFill>
            </a:endParaRPr>
          </a:p>
        </p:txBody>
      </p:sp>
      <p:sp>
        <p:nvSpPr>
          <p:cNvPr id="5" name="Content Placeholder 4"/>
          <p:cNvSpPr>
            <a:spLocks noGrp="1"/>
          </p:cNvSpPr>
          <p:nvPr>
            <p:ph idx="1"/>
          </p:nvPr>
        </p:nvSpPr>
        <p:spPr>
          <a:xfrm>
            <a:off x="754117" y="1966698"/>
            <a:ext cx="10515600" cy="2500200"/>
          </a:xfrm>
        </p:spPr>
        <p:txBody>
          <a:bodyPr>
            <a:normAutofit/>
          </a:bodyPr>
          <a:lstStyle/>
          <a:p>
            <a:pPr marL="0" indent="0">
              <a:buNone/>
            </a:pPr>
            <a:r>
              <a:rPr lang="en-GB" dirty="0">
                <a:solidFill>
                  <a:schemeClr val="accent1">
                    <a:lumMod val="50000"/>
                  </a:schemeClr>
                </a:solidFill>
              </a:rPr>
              <a:t>Vocabulary to be taught should be </a:t>
            </a:r>
            <a:r>
              <a:rPr lang="en-GB" b="1" dirty="0">
                <a:solidFill>
                  <a:schemeClr val="accent1">
                    <a:lumMod val="50000"/>
                  </a:schemeClr>
                </a:solidFill>
              </a:rPr>
              <a:t>informed by frequency of occurrence</a:t>
            </a:r>
            <a:r>
              <a:rPr lang="en-GB" dirty="0">
                <a:solidFill>
                  <a:schemeClr val="accent1">
                    <a:lumMod val="50000"/>
                  </a:schemeClr>
                </a:solidFill>
              </a:rPr>
              <a:t> in the language, and </a:t>
            </a:r>
            <a:r>
              <a:rPr lang="en-GB" b="1" dirty="0">
                <a:solidFill>
                  <a:schemeClr val="accent1">
                    <a:lumMod val="50000"/>
                  </a:schemeClr>
                </a:solidFill>
              </a:rPr>
              <a:t>special attention </a:t>
            </a:r>
            <a:r>
              <a:rPr lang="en-GB" dirty="0">
                <a:solidFill>
                  <a:schemeClr val="accent1">
                    <a:lumMod val="50000"/>
                  </a:schemeClr>
                </a:solidFill>
              </a:rPr>
              <a:t>should be paid </a:t>
            </a:r>
            <a:r>
              <a:rPr lang="en-GB" b="1" dirty="0">
                <a:solidFill>
                  <a:schemeClr val="accent1">
                    <a:lumMod val="50000"/>
                  </a:schemeClr>
                </a:solidFill>
              </a:rPr>
              <a:t>to common verbs</a:t>
            </a:r>
            <a:r>
              <a:rPr lang="en-GB" dirty="0">
                <a:solidFill>
                  <a:schemeClr val="accent1">
                    <a:lumMod val="50000"/>
                  </a:schemeClr>
                </a:solidFill>
              </a:rPr>
              <a:t> in the early stages... A consequence of not attending to frequency of occurrence in vocabulary choice is pupils realising that they cannot say or understand basic things in the language. </a:t>
            </a:r>
          </a:p>
          <a:p>
            <a:pPr marL="0" indent="0">
              <a:buNone/>
            </a:pPr>
            <a:endParaRPr lang="en-GB" dirty="0"/>
          </a:p>
        </p:txBody>
      </p:sp>
      <p:sp>
        <p:nvSpPr>
          <p:cNvPr id="6" name="Rectangle 5"/>
          <p:cNvSpPr/>
          <p:nvPr/>
        </p:nvSpPr>
        <p:spPr>
          <a:xfrm>
            <a:off x="2126734" y="4376280"/>
            <a:ext cx="10183367" cy="584775"/>
          </a:xfrm>
          <a:prstGeom prst="rect">
            <a:avLst/>
          </a:prstGeom>
        </p:spPr>
        <p:txBody>
          <a:bodyPr wrap="square">
            <a:spAutoFit/>
          </a:bodyPr>
          <a:lstStyle/>
          <a:p>
            <a:r>
              <a:rPr lang="en-GB" sz="1600" dirty="0">
                <a:solidFill>
                  <a:srgbClr val="5B9BD5">
                    <a:lumMod val="50000"/>
                  </a:srgbClr>
                </a:solidFill>
                <a:latin typeface="Century Gothic" panose="020B0502020202020204" pitchFamily="34" charset="0"/>
              </a:rPr>
              <a:t>Anon. 2016. </a:t>
            </a:r>
            <a:r>
              <a:rPr lang="en-GB" sz="1600" i="1" dirty="0">
                <a:solidFill>
                  <a:srgbClr val="5B9BD5">
                    <a:lumMod val="50000"/>
                  </a:srgbClr>
                </a:solidFill>
                <a:latin typeface="Century Gothic" panose="020B0502020202020204" pitchFamily="34" charset="0"/>
              </a:rPr>
              <a:t>Modern Foreign Languages Pedagogy Review. A review of modern foreign languages teaching practice in key stage 3 and key stage 4. (Chair: Ian </a:t>
            </a:r>
            <a:r>
              <a:rPr lang="en-GB" sz="1600" i="1" dirty="0" err="1">
                <a:solidFill>
                  <a:srgbClr val="5B9BD5">
                    <a:lumMod val="50000"/>
                  </a:srgbClr>
                </a:solidFill>
                <a:latin typeface="Century Gothic" panose="020B0502020202020204" pitchFamily="34" charset="0"/>
              </a:rPr>
              <a:t>Bauckham</a:t>
            </a:r>
            <a:r>
              <a:rPr lang="en-GB" sz="1600" i="1" dirty="0">
                <a:solidFill>
                  <a:srgbClr val="5B9BD5">
                    <a:lumMod val="50000"/>
                  </a:srgbClr>
                </a:solidFill>
                <a:latin typeface="Century Gothic" panose="020B0502020202020204" pitchFamily="34" charset="0"/>
              </a:rPr>
              <a:t>)</a:t>
            </a:r>
            <a:r>
              <a:rPr lang="en-GB" sz="1600" dirty="0">
                <a:solidFill>
                  <a:srgbClr val="5B9BD5">
                    <a:lumMod val="50000"/>
                  </a:srgbClr>
                </a:solidFill>
                <a:latin typeface="Century Gothic" panose="020B0502020202020204" pitchFamily="34" charset="0"/>
              </a:rPr>
              <a:t>. Teaching Schools Council.</a:t>
            </a:r>
            <a:endParaRPr lang="en-GB" sz="1400" dirty="0">
              <a:solidFill>
                <a:srgbClr val="5B9BD5">
                  <a:lumMod val="50000"/>
                </a:srgbClr>
              </a:solidFill>
              <a:latin typeface="Century Gothic" panose="020B0502020202020204" pitchFamily="34" charset="0"/>
            </a:endParaRPr>
          </a:p>
        </p:txBody>
      </p:sp>
      <p:sp>
        <p:nvSpPr>
          <p:cNvPr id="7" name="TextBox 6"/>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 / Emma Marsden</a:t>
            </a:r>
          </a:p>
        </p:txBody>
      </p:sp>
      <p:sp>
        <p:nvSpPr>
          <p:cNvPr id="2" name="Rectangle 1"/>
          <p:cNvSpPr/>
          <p:nvPr/>
        </p:nvSpPr>
        <p:spPr>
          <a:xfrm>
            <a:off x="201628" y="5908966"/>
            <a:ext cx="8756927" cy="369332"/>
          </a:xfrm>
          <a:prstGeom prst="rect">
            <a:avLst/>
          </a:prstGeom>
        </p:spPr>
        <p:txBody>
          <a:bodyPr wrap="square">
            <a:spAutoFit/>
          </a:bodyPr>
          <a:lstStyle/>
          <a:p>
            <a:r>
              <a:rPr lang="en-GB" dirty="0" smtClean="0">
                <a:latin typeface="Century Gothic" panose="020B0502020202020204" pitchFamily="34" charset="0"/>
                <a:hlinkClick r:id="rId4"/>
              </a:rPr>
              <a:t>https://resources.ncelp.org/concern/resources/t722h880z?locale=en</a:t>
            </a:r>
            <a:endParaRPr lang="en-GB" dirty="0">
              <a:latin typeface="Century Gothic" panose="020B0502020202020204" pitchFamily="34" charset="0"/>
            </a:endParaRPr>
          </a:p>
        </p:txBody>
      </p:sp>
      <p:sp>
        <p:nvSpPr>
          <p:cNvPr id="3" name="Rectangle 2"/>
          <p:cNvSpPr/>
          <p:nvPr/>
        </p:nvSpPr>
        <p:spPr>
          <a:xfrm>
            <a:off x="203216" y="5536557"/>
            <a:ext cx="5396029" cy="461665"/>
          </a:xfrm>
          <a:prstGeom prst="rect">
            <a:avLst/>
          </a:prstGeom>
        </p:spPr>
        <p:txBody>
          <a:bodyPr wrap="none">
            <a:spAutoFit/>
          </a:bodyPr>
          <a:lstStyle/>
          <a:p>
            <a:r>
              <a:rPr lang="en-GB" sz="2400" b="1" dirty="0" smtClean="0">
                <a:solidFill>
                  <a:srgbClr val="5B9BD5">
                    <a:lumMod val="50000"/>
                  </a:srgbClr>
                </a:solidFill>
                <a:latin typeface="Century Gothic" panose="020B0502020202020204" pitchFamily="34" charset="0"/>
              </a:rPr>
              <a:t>Vocabulary lists, rationale and uses</a:t>
            </a:r>
            <a:endParaRPr lang="en-GB" sz="1600" b="1" dirty="0"/>
          </a:p>
        </p:txBody>
      </p:sp>
    </p:spTree>
    <p:extLst>
      <p:ext uri="{BB962C8B-B14F-4D97-AF65-F5344CB8AC3E}">
        <p14:creationId xmlns:p14="http://schemas.microsoft.com/office/powerpoint/2010/main" val="5213321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98876" y="195942"/>
            <a:ext cx="8420781" cy="6017665"/>
          </a:xfrm>
          <a:prstGeom prst="rect">
            <a:avLst/>
          </a:prstGeom>
          <a:effectLst>
            <a:outerShdw blurRad="50800" dist="38100" dir="5400000" algn="t" rotWithShape="0">
              <a:prstClr val="black">
                <a:alpha val="40000"/>
              </a:prstClr>
            </a:outerShdw>
          </a:effectLst>
        </p:spPr>
      </p:pic>
      <p:sp>
        <p:nvSpPr>
          <p:cNvPr id="3" name="Rectangle 2"/>
          <p:cNvSpPr/>
          <p:nvPr/>
        </p:nvSpPr>
        <p:spPr>
          <a:xfrm>
            <a:off x="7847541" y="0"/>
            <a:ext cx="4344459" cy="461665"/>
          </a:xfrm>
          <a:prstGeom prst="rect">
            <a:avLst/>
          </a:prstGeom>
        </p:spPr>
        <p:txBody>
          <a:bodyPr wrap="none">
            <a:spAutoFit/>
          </a:bodyPr>
          <a:lstStyle/>
          <a:p>
            <a:r>
              <a:rPr lang="en-GB" sz="2400" dirty="0">
                <a:solidFill>
                  <a:prstClr val="black"/>
                </a:solidFill>
                <a:latin typeface="Century Gothic" panose="020B0502020202020204" pitchFamily="34" charset="0"/>
                <a:hlinkClick r:id="rId4"/>
              </a:rPr>
              <a:t>https://resources.ncelp.org/</a:t>
            </a:r>
            <a:endParaRPr lang="en-GB" sz="24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4646634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096000" cy="86712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437872775"/>
              </p:ext>
            </p:extLst>
          </p:nvPr>
        </p:nvGraphicFramePr>
        <p:xfrm>
          <a:off x="162226" y="1390841"/>
          <a:ext cx="5771547" cy="4811024"/>
        </p:xfrm>
        <a:graphic>
          <a:graphicData uri="http://schemas.openxmlformats.org/drawingml/2006/table">
            <a:tbl>
              <a:tblPr firstRow="1" firstCol="1" bandRow="1">
                <a:tableStyleId>{5940675A-B579-460E-94D1-54222C63F5DA}</a:tableStyleId>
              </a:tblPr>
              <a:tblGrid>
                <a:gridCol w="416344">
                  <a:extLst>
                    <a:ext uri="{9D8B030D-6E8A-4147-A177-3AD203B41FA5}">
                      <a16:colId xmlns="" xmlns:a16="http://schemas.microsoft.com/office/drawing/2014/main" val="20000"/>
                    </a:ext>
                  </a:extLst>
                </a:gridCol>
                <a:gridCol w="1518475">
                  <a:extLst>
                    <a:ext uri="{9D8B030D-6E8A-4147-A177-3AD203B41FA5}">
                      <a16:colId xmlns="" xmlns:a16="http://schemas.microsoft.com/office/drawing/2014/main" val="20001"/>
                    </a:ext>
                  </a:extLst>
                </a:gridCol>
                <a:gridCol w="1699989">
                  <a:extLst>
                    <a:ext uri="{9D8B030D-6E8A-4147-A177-3AD203B41FA5}">
                      <a16:colId xmlns="" xmlns:a16="http://schemas.microsoft.com/office/drawing/2014/main" val="20002"/>
                    </a:ext>
                  </a:extLst>
                </a:gridCol>
                <a:gridCol w="2136739">
                  <a:extLst>
                    <a:ext uri="{9D8B030D-6E8A-4147-A177-3AD203B41FA5}">
                      <a16:colId xmlns="" xmlns:a16="http://schemas.microsoft.com/office/drawing/2014/main" val="20003"/>
                    </a:ext>
                  </a:extLst>
                </a:gridCol>
              </a:tblGrid>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 </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b="1" dirty="0">
                          <a:solidFill>
                            <a:schemeClr val="accent1">
                              <a:lumMod val="50000"/>
                            </a:schemeClr>
                          </a:solidFill>
                          <a:effectLst/>
                          <a:latin typeface="Century Gothic" panose="020B0502020202020204" pitchFamily="34" charset="0"/>
                        </a:rPr>
                        <a:t>Word</a:t>
                      </a:r>
                      <a:endParaRPr lang="en-GB" sz="18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b="1" dirty="0">
                          <a:solidFill>
                            <a:schemeClr val="accent1">
                              <a:lumMod val="50000"/>
                            </a:schemeClr>
                          </a:solidFill>
                          <a:effectLst/>
                          <a:latin typeface="Century Gothic" panose="020B0502020202020204" pitchFamily="34" charset="0"/>
                        </a:rPr>
                        <a:t>Frequency ranking</a:t>
                      </a:r>
                      <a:endParaRPr lang="en-GB" sz="18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b="1" dirty="0">
                          <a:solidFill>
                            <a:schemeClr val="accent1">
                              <a:lumMod val="50000"/>
                            </a:schemeClr>
                          </a:solidFill>
                          <a:effectLst/>
                          <a:latin typeface="Century Gothic" panose="020B0502020202020204" pitchFamily="34" charset="0"/>
                        </a:rPr>
                        <a:t>Part of speech</a:t>
                      </a:r>
                      <a:endParaRPr lang="en-GB" sz="18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la plaza</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806</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la </a:t>
                      </a:r>
                      <a:r>
                        <a:rPr lang="en-GB" sz="1800" dirty="0" err="1">
                          <a:solidFill>
                            <a:schemeClr val="accent1">
                              <a:lumMod val="50000"/>
                            </a:schemeClr>
                          </a:solidFill>
                          <a:effectLst/>
                          <a:latin typeface="Century Gothic" panose="020B0502020202020204" pitchFamily="34" charset="0"/>
                        </a:rPr>
                        <a:t>iglesia</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437</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3</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el </a:t>
                      </a:r>
                      <a:r>
                        <a:rPr lang="en-GB" sz="1800" dirty="0" err="1">
                          <a:solidFill>
                            <a:schemeClr val="accent1">
                              <a:lumMod val="50000"/>
                            </a:schemeClr>
                          </a:solidFill>
                          <a:effectLst/>
                          <a:latin typeface="Century Gothic" panose="020B0502020202020204" pitchFamily="34" charset="0"/>
                        </a:rPr>
                        <a:t>teatro</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605</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3"/>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4</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ser</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7</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4"/>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5</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grande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66</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adjective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5"/>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6</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pequeño</a:t>
                      </a:r>
                      <a:r>
                        <a:rPr lang="en-GB" sz="1800" dirty="0">
                          <a:solidFill>
                            <a:schemeClr val="accent1">
                              <a:lumMod val="50000"/>
                            </a:schemeClr>
                          </a:solidFill>
                          <a:effectLst/>
                          <a:latin typeface="Century Gothic" panose="020B0502020202020204" pitchFamily="34" charset="0"/>
                        </a:rPr>
                        <a:t>/a</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202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adjective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6"/>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7</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estar</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21</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7"/>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8</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cerca</a:t>
                      </a:r>
                      <a:r>
                        <a:rPr lang="en-GB" sz="1800" dirty="0">
                          <a:solidFill>
                            <a:schemeClr val="accent1">
                              <a:lumMod val="50000"/>
                            </a:schemeClr>
                          </a:solidFill>
                          <a:effectLst/>
                          <a:latin typeface="Century Gothic" panose="020B0502020202020204" pitchFamily="34" charset="0"/>
                        </a:rPr>
                        <a:t> (de)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1042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8"/>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9</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lejos</a:t>
                      </a:r>
                      <a:r>
                        <a:rPr lang="en-GB" sz="1800" dirty="0">
                          <a:solidFill>
                            <a:schemeClr val="accent1">
                              <a:lumMod val="50000"/>
                            </a:schemeClr>
                          </a:solidFill>
                          <a:effectLst/>
                          <a:latin typeface="Century Gothic" panose="020B0502020202020204" pitchFamily="34" charset="0"/>
                        </a:rPr>
                        <a:t> (de)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833</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9"/>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10</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el </a:t>
                      </a:r>
                      <a:r>
                        <a:rPr lang="en-GB" sz="1800" dirty="0" err="1">
                          <a:solidFill>
                            <a:schemeClr val="accent1">
                              <a:lumMod val="50000"/>
                            </a:schemeClr>
                          </a:solidFill>
                          <a:effectLst/>
                          <a:latin typeface="Century Gothic" panose="020B0502020202020204" pitchFamily="34" charset="0"/>
                        </a:rPr>
                        <a:t>museo</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1114</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10"/>
                  </a:ext>
                </a:extLst>
              </a:tr>
            </a:tbl>
          </a:graphicData>
        </a:graphic>
      </p:graphicFrame>
      <p:sp>
        <p:nvSpPr>
          <p:cNvPr id="5" name="Title 3"/>
          <p:cNvSpPr txBox="1">
            <a:spLocks/>
          </p:cNvSpPr>
          <p:nvPr/>
        </p:nvSpPr>
        <p:spPr>
          <a:xfrm>
            <a:off x="188383" y="0"/>
            <a:ext cx="5320595"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err="1">
                <a:solidFill>
                  <a:prstClr val="white"/>
                </a:solidFill>
                <a:latin typeface="Century Gothic" panose="020B0502020202020204" pitchFamily="34" charset="0"/>
              </a:rPr>
              <a:t>En</a:t>
            </a:r>
            <a:r>
              <a:rPr lang="en-GB" sz="3600" b="1" dirty="0">
                <a:solidFill>
                  <a:prstClr val="white"/>
                </a:solidFill>
                <a:latin typeface="Century Gothic" panose="020B0502020202020204" pitchFamily="34" charset="0"/>
              </a:rPr>
              <a:t> la ciudad [in town]</a:t>
            </a:r>
          </a:p>
        </p:txBody>
      </p:sp>
      <p:graphicFrame>
        <p:nvGraphicFramePr>
          <p:cNvPr id="9" name="Table 8"/>
          <p:cNvGraphicFramePr>
            <a:graphicFrameLocks noGrp="1"/>
          </p:cNvGraphicFramePr>
          <p:nvPr>
            <p:extLst>
              <p:ext uri="{D42A27DB-BD31-4B8C-83A1-F6EECF244321}">
                <p14:modId xmlns:p14="http://schemas.microsoft.com/office/powerpoint/2010/main" val="167277480"/>
              </p:ext>
            </p:extLst>
          </p:nvPr>
        </p:nvGraphicFramePr>
        <p:xfrm>
          <a:off x="6122156" y="489862"/>
          <a:ext cx="5954486" cy="5865115"/>
        </p:xfrm>
        <a:graphic>
          <a:graphicData uri="http://schemas.openxmlformats.org/drawingml/2006/table">
            <a:tbl>
              <a:tblPr firstRow="1" firstCol="1" bandRow="1">
                <a:tableStyleId>{5940675A-B579-460E-94D1-54222C63F5DA}</a:tableStyleId>
              </a:tblPr>
              <a:tblGrid>
                <a:gridCol w="1464129">
                  <a:extLst>
                    <a:ext uri="{9D8B030D-6E8A-4147-A177-3AD203B41FA5}">
                      <a16:colId xmlns="" xmlns:a16="http://schemas.microsoft.com/office/drawing/2014/main" val="20000"/>
                    </a:ext>
                  </a:extLst>
                </a:gridCol>
                <a:gridCol w="1534885">
                  <a:extLst>
                    <a:ext uri="{9D8B030D-6E8A-4147-A177-3AD203B41FA5}">
                      <a16:colId xmlns="" xmlns:a16="http://schemas.microsoft.com/office/drawing/2014/main" val="20001"/>
                    </a:ext>
                  </a:extLst>
                </a:gridCol>
                <a:gridCol w="1534886">
                  <a:extLst>
                    <a:ext uri="{9D8B030D-6E8A-4147-A177-3AD203B41FA5}">
                      <a16:colId xmlns="" xmlns:a16="http://schemas.microsoft.com/office/drawing/2014/main" val="20002"/>
                    </a:ext>
                  </a:extLst>
                </a:gridCol>
                <a:gridCol w="1420586">
                  <a:extLst>
                    <a:ext uri="{9D8B030D-6E8A-4147-A177-3AD203B41FA5}">
                      <a16:colId xmlns="" xmlns:a16="http://schemas.microsoft.com/office/drawing/2014/main" val="20003"/>
                    </a:ext>
                  </a:extLst>
                </a:gridCol>
              </a:tblGrid>
              <a:tr h="214190">
                <a:tc gridSpan="2">
                  <a:txBody>
                    <a:bodyPr/>
                    <a:lstStyle/>
                    <a:p>
                      <a:pPr algn="l">
                        <a:lnSpc>
                          <a:spcPct val="107000"/>
                        </a:lnSpc>
                        <a:spcAft>
                          <a:spcPts val="0"/>
                        </a:spcAft>
                      </a:pPr>
                      <a:r>
                        <a:rPr lang="en-GB" sz="1400" b="1" dirty="0" smtClean="0">
                          <a:solidFill>
                            <a:schemeClr val="accent1">
                              <a:lumMod val="50000"/>
                            </a:schemeClr>
                          </a:solidFill>
                          <a:effectLst/>
                          <a:latin typeface="Century Gothic" panose="020B0502020202020204" pitchFamily="34" charset="0"/>
                        </a:rPr>
                        <a:t>¿</a:t>
                      </a:r>
                      <a:r>
                        <a:rPr lang="en-GB" sz="1400" b="1" dirty="0" err="1" smtClean="0">
                          <a:solidFill>
                            <a:schemeClr val="accent1">
                              <a:lumMod val="50000"/>
                            </a:schemeClr>
                          </a:solidFill>
                          <a:effectLst/>
                          <a:latin typeface="Century Gothic" panose="020B0502020202020204" pitchFamily="34" charset="0"/>
                        </a:rPr>
                        <a:t>Qué</a:t>
                      </a:r>
                      <a:r>
                        <a:rPr lang="en-GB" sz="1400" b="1" dirty="0" smtClean="0">
                          <a:solidFill>
                            <a:schemeClr val="accent1">
                              <a:lumMod val="50000"/>
                            </a:schemeClr>
                          </a:solidFill>
                          <a:effectLst/>
                          <a:latin typeface="Century Gothic" panose="020B0502020202020204" pitchFamily="34" charset="0"/>
                        </a:rPr>
                        <a:t> hay </a:t>
                      </a:r>
                      <a:r>
                        <a:rPr lang="en-GB" sz="1400" b="1" dirty="0" err="1" smtClean="0">
                          <a:solidFill>
                            <a:schemeClr val="accent1">
                              <a:lumMod val="50000"/>
                            </a:schemeClr>
                          </a:solidFill>
                          <a:effectLst/>
                          <a:latin typeface="Century Gothic" panose="020B0502020202020204" pitchFamily="34" charset="0"/>
                        </a:rPr>
                        <a:t>en</a:t>
                      </a:r>
                      <a:r>
                        <a:rPr lang="en-GB" sz="1400" b="1" dirty="0" smtClean="0">
                          <a:solidFill>
                            <a:schemeClr val="accent1">
                              <a:lumMod val="50000"/>
                            </a:schemeClr>
                          </a:solidFill>
                          <a:effectLst/>
                          <a:latin typeface="Century Gothic" panose="020B0502020202020204" pitchFamily="34" charset="0"/>
                        </a:rPr>
                        <a:t> </a:t>
                      </a:r>
                      <a:r>
                        <a:rPr lang="en-GB" sz="1400" b="1" dirty="0" err="1" smtClean="0">
                          <a:solidFill>
                            <a:schemeClr val="accent1">
                              <a:lumMod val="50000"/>
                            </a:schemeClr>
                          </a:solidFill>
                          <a:effectLst/>
                          <a:latin typeface="Century Gothic" panose="020B0502020202020204" pitchFamily="34" charset="0"/>
                        </a:rPr>
                        <a:t>tu</a:t>
                      </a:r>
                      <a:r>
                        <a:rPr lang="en-GB" sz="1400" b="1" baseline="0" dirty="0" smtClean="0">
                          <a:solidFill>
                            <a:schemeClr val="accent1">
                              <a:lumMod val="50000"/>
                            </a:schemeClr>
                          </a:solidFill>
                          <a:effectLst/>
                          <a:latin typeface="Century Gothic" panose="020B0502020202020204" pitchFamily="34" charset="0"/>
                        </a:rPr>
                        <a:t> ciudad?</a:t>
                      </a:r>
                      <a:endParaRPr lang="en-GB" sz="14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What is there in your town?</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214190">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rPr>
                        <a:t>Hay…</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rPr>
                        <a:t>There is…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En</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In…</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477005">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castillo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castle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mi barrio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my neighbourhood</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568578">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centro</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comercial</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 shopping centre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mi ciudad</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my town/city</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3"/>
                  </a:ext>
                </a:extLst>
              </a:tr>
              <a:tr h="318003">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estadio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stadium</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mi pueblo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my village/town</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4"/>
                  </a:ext>
                </a:extLst>
              </a:tr>
              <a:tr h="379051">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mercado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market</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a:t>
                      </a:r>
                      <a:r>
                        <a:rPr lang="en-GB" sz="1400" b="0" baseline="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hay </a:t>
                      </a:r>
                      <a:r>
                        <a:rPr lang="en-GB" sz="1400" b="0" baseline="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a:t>
                      </a:r>
                      <a:r>
                        <a:rPr lang="en-GB" sz="1400" b="0" baseline="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There isn’t a museum.</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5"/>
                  </a:ext>
                </a:extLst>
              </a:tr>
              <a:tr h="379051">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museum</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 hay nada.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There’s nothing.</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6"/>
                  </a:ext>
                </a:extLst>
              </a:tr>
              <a:tr h="379051">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parque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park</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unos</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some museums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7"/>
                  </a:ext>
                </a:extLst>
              </a:tr>
              <a:tr h="379051">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piscina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swimming pool</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unas</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tiendas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some shops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8"/>
                  </a:ext>
                </a:extLst>
              </a:tr>
              <a:tr h="318003">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baseline="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plaza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square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muchos</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lot of museums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9"/>
                  </a:ext>
                </a:extLst>
              </a:tr>
              <a:tr h="379051">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polideportivo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sports centre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muchas</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tiendas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lot of shops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10"/>
                  </a:ext>
                </a:extLst>
              </a:tr>
              <a:tr h="214190">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restaurante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restaurant</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endParaRPr lang="en-GB"/>
                    </a:p>
                  </a:txBody>
                  <a:tcPr marL="68580" marR="68580" marT="0" marB="0" anchor="ctr"/>
                </a:tc>
                <a:tc>
                  <a:txBody>
                    <a:bodyPr/>
                    <a:lstStyle/>
                    <a:p>
                      <a:endParaRPr lang="en-GB" dirty="0"/>
                    </a:p>
                  </a:txBody>
                  <a:tcPr marL="68580" marR="68580" marT="0" marB="0" anchor="ctr"/>
                </a:tc>
              </a:tr>
              <a:tr h="214190">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tienda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shop</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r>
              <a:tr h="318003">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universidad</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university</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r>
            </a:tbl>
          </a:graphicData>
        </a:graphic>
      </p:graphicFrame>
      <p:sp>
        <p:nvSpPr>
          <p:cNvPr id="2" name="Rectangle 1"/>
          <p:cNvSpPr/>
          <p:nvPr/>
        </p:nvSpPr>
        <p:spPr>
          <a:xfrm>
            <a:off x="2197100" y="1390841"/>
            <a:ext cx="1473200" cy="4811024"/>
          </a:xfrm>
          <a:prstGeom prst="rec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858682" y="1390841"/>
            <a:ext cx="1970617" cy="4811024"/>
          </a:xfrm>
          <a:prstGeom prst="rec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308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Which words?</a:t>
            </a: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 / Emma Marsden</a:t>
            </a:r>
          </a:p>
        </p:txBody>
      </p:sp>
      <p:sp>
        <p:nvSpPr>
          <p:cNvPr id="7" name="Content Placeholder 4"/>
          <p:cNvSpPr>
            <a:spLocks noGrp="1"/>
          </p:cNvSpPr>
          <p:nvPr>
            <p:ph idx="1"/>
          </p:nvPr>
        </p:nvSpPr>
        <p:spPr>
          <a:xfrm>
            <a:off x="754117" y="1966698"/>
            <a:ext cx="10515600" cy="2500200"/>
          </a:xfrm>
        </p:spPr>
        <p:txBody>
          <a:bodyPr>
            <a:normAutofit/>
          </a:bodyPr>
          <a:lstStyle/>
          <a:p>
            <a:pPr marL="0" indent="0">
              <a:buNone/>
            </a:pPr>
            <a:r>
              <a:rPr lang="en-GB" dirty="0">
                <a:solidFill>
                  <a:schemeClr val="accent1">
                    <a:lumMod val="50000"/>
                  </a:schemeClr>
                </a:solidFill>
              </a:rPr>
              <a:t>In the early stages of a language course, particular attention should be paid to the </a:t>
            </a:r>
            <a:r>
              <a:rPr lang="en-GB" b="1" dirty="0">
                <a:solidFill>
                  <a:schemeClr val="accent1">
                    <a:lumMod val="50000"/>
                  </a:schemeClr>
                </a:solidFill>
              </a:rPr>
              <a:t>planned building of pupils’ verb lexicon</a:t>
            </a:r>
            <a:r>
              <a:rPr lang="en-GB" dirty="0">
                <a:solidFill>
                  <a:schemeClr val="accent1">
                    <a:lumMod val="50000"/>
                  </a:schemeClr>
                </a:solidFill>
              </a:rPr>
              <a:t>, focussing on the </a:t>
            </a:r>
            <a:r>
              <a:rPr lang="en-GB" b="1" dirty="0">
                <a:solidFill>
                  <a:schemeClr val="accent1">
                    <a:lumMod val="50000"/>
                  </a:schemeClr>
                </a:solidFill>
              </a:rPr>
              <a:t>meaning of the stem or infinitive form of common verbs.</a:t>
            </a:r>
            <a:r>
              <a:rPr lang="en-GB" dirty="0">
                <a:solidFill>
                  <a:schemeClr val="accent1">
                    <a:lumMod val="50000"/>
                  </a:schemeClr>
                </a:solidFill>
              </a:rPr>
              <a:t> A strong basic verb lexicon has been found to relate positively to pupils’ ability to effectively manipulate those verbs at later stages. </a:t>
            </a:r>
          </a:p>
          <a:p>
            <a:pPr marL="0" indent="0">
              <a:buNone/>
            </a:pPr>
            <a:endParaRPr lang="en-GB" dirty="0"/>
          </a:p>
        </p:txBody>
      </p:sp>
      <p:sp>
        <p:nvSpPr>
          <p:cNvPr id="9" name="Rectangle 8"/>
          <p:cNvSpPr/>
          <p:nvPr/>
        </p:nvSpPr>
        <p:spPr>
          <a:xfrm>
            <a:off x="920234" y="5481176"/>
            <a:ext cx="10183367" cy="584775"/>
          </a:xfrm>
          <a:prstGeom prst="rect">
            <a:avLst/>
          </a:prstGeom>
        </p:spPr>
        <p:txBody>
          <a:bodyPr wrap="square">
            <a:spAutoFit/>
          </a:bodyPr>
          <a:lstStyle/>
          <a:p>
            <a:r>
              <a:rPr lang="en-GB" sz="1600" dirty="0">
                <a:solidFill>
                  <a:srgbClr val="5B9BD5">
                    <a:lumMod val="50000"/>
                  </a:srgbClr>
                </a:solidFill>
                <a:latin typeface="Century Gothic" panose="020B0502020202020204" pitchFamily="34" charset="0"/>
              </a:rPr>
              <a:t>Anon. 2016. </a:t>
            </a:r>
            <a:r>
              <a:rPr lang="en-GB" sz="1600" i="1" dirty="0">
                <a:solidFill>
                  <a:srgbClr val="5B9BD5">
                    <a:lumMod val="50000"/>
                  </a:srgbClr>
                </a:solidFill>
                <a:latin typeface="Century Gothic" panose="020B0502020202020204" pitchFamily="34" charset="0"/>
              </a:rPr>
              <a:t>Modern Foreign Languages Pedagogy Review. A review of modern foreign languages teaching practice in key stage 3 and key stage 4. (Chair: Ian </a:t>
            </a:r>
            <a:r>
              <a:rPr lang="en-GB" sz="1600" i="1" dirty="0" err="1">
                <a:solidFill>
                  <a:srgbClr val="5B9BD5">
                    <a:lumMod val="50000"/>
                  </a:srgbClr>
                </a:solidFill>
                <a:latin typeface="Century Gothic" panose="020B0502020202020204" pitchFamily="34" charset="0"/>
              </a:rPr>
              <a:t>Bauckham</a:t>
            </a:r>
            <a:r>
              <a:rPr lang="en-GB" sz="1600" i="1" dirty="0">
                <a:solidFill>
                  <a:srgbClr val="5B9BD5">
                    <a:lumMod val="50000"/>
                  </a:srgbClr>
                </a:solidFill>
                <a:latin typeface="Century Gothic" panose="020B0502020202020204" pitchFamily="34" charset="0"/>
              </a:rPr>
              <a:t>)</a:t>
            </a:r>
            <a:r>
              <a:rPr lang="en-GB" sz="1600" dirty="0">
                <a:solidFill>
                  <a:srgbClr val="5B9BD5">
                    <a:lumMod val="50000"/>
                  </a:srgbClr>
                </a:solidFill>
                <a:latin typeface="Century Gothic" panose="020B0502020202020204" pitchFamily="34" charset="0"/>
              </a:rPr>
              <a:t>. Teaching Schools Council.</a:t>
            </a:r>
            <a:endParaRPr lang="en-GB" sz="1400"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35130154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591463"/>
            <a:ext cx="9144000" cy="42862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6863"/>
            <a:ext cx="9425355" cy="867128"/>
          </a:xfrm>
          <a:prstGeom prst="rect">
            <a:avLst/>
          </a:prstGeom>
        </p:spPr>
      </p:pic>
      <p:sp>
        <p:nvSpPr>
          <p:cNvPr id="6" name="TextBox 5"/>
          <p:cNvSpPr txBox="1"/>
          <p:nvPr/>
        </p:nvSpPr>
        <p:spPr>
          <a:xfrm>
            <a:off x="117481" y="303436"/>
            <a:ext cx="9036567" cy="646331"/>
          </a:xfrm>
          <a:prstGeom prst="rect">
            <a:avLst/>
          </a:prstGeom>
          <a:noFill/>
        </p:spPr>
        <p:txBody>
          <a:bodyPr wrap="square" rtlCol="0">
            <a:spAutoFit/>
          </a:bodyPr>
          <a:lstStyle/>
          <a:p>
            <a:r>
              <a:rPr lang="en-GB" sz="3600" b="1" dirty="0" smtClean="0">
                <a:solidFill>
                  <a:prstClr val="white"/>
                </a:solidFill>
                <a:latin typeface="Century Gothic" panose="020B0502020202020204" pitchFamily="34" charset="0"/>
              </a:rPr>
              <a:t>Which verbs do Y7 learners </a:t>
            </a:r>
            <a:r>
              <a:rPr lang="en-GB" sz="3600" b="1" dirty="0">
                <a:solidFill>
                  <a:prstClr val="white"/>
                </a:solidFill>
                <a:latin typeface="Century Gothic" panose="020B0502020202020204" pitchFamily="34" charset="0"/>
              </a:rPr>
              <a:t>l</a:t>
            </a:r>
            <a:r>
              <a:rPr lang="en-GB" sz="3600" b="1" dirty="0" smtClean="0">
                <a:solidFill>
                  <a:prstClr val="white"/>
                </a:solidFill>
                <a:latin typeface="Century Gothic" panose="020B0502020202020204" pitchFamily="34" charset="0"/>
              </a:rPr>
              <a:t>earn?</a:t>
            </a:r>
            <a:endParaRPr lang="en-GB" sz="36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0207109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6060139" y="53788"/>
          <a:ext cx="5776818" cy="6228528"/>
        </p:xfrm>
        <a:graphic>
          <a:graphicData uri="http://schemas.openxmlformats.org/drawingml/2006/table">
            <a:tbl>
              <a:tblPr firstRow="1" bandRow="1">
                <a:tableStyleId>{5940675A-B579-460E-94D1-54222C63F5DA}</a:tableStyleId>
              </a:tblPr>
              <a:tblGrid>
                <a:gridCol w="2888409">
                  <a:extLst>
                    <a:ext uri="{9D8B030D-6E8A-4147-A177-3AD203B41FA5}">
                      <a16:colId xmlns="" xmlns:a16="http://schemas.microsoft.com/office/drawing/2014/main" val="20000"/>
                    </a:ext>
                  </a:extLst>
                </a:gridCol>
                <a:gridCol w="2888409">
                  <a:extLst>
                    <a:ext uri="{9D8B030D-6E8A-4147-A177-3AD203B41FA5}">
                      <a16:colId xmlns="" xmlns:a16="http://schemas.microsoft.com/office/drawing/2014/main" val="20001"/>
                    </a:ext>
                  </a:extLst>
                </a:gridCol>
              </a:tblGrid>
              <a:tr h="475864">
                <a:tc>
                  <a:txBody>
                    <a:bodyPr/>
                    <a:lstStyle/>
                    <a:p>
                      <a:r>
                        <a:rPr lang="en-GB" sz="2000" dirty="0">
                          <a:solidFill>
                            <a:schemeClr val="accent5">
                              <a:lumMod val="50000"/>
                            </a:schemeClr>
                          </a:solidFill>
                          <a:latin typeface="Century Gothic" panose="020B0502020202020204" pitchFamily="34" charset="0"/>
                        </a:rPr>
                        <a:t>sein</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chemeClr val="accent5">
                              <a:lumMod val="50000"/>
                            </a:schemeClr>
                          </a:solidFill>
                          <a:latin typeface="Century Gothic" panose="020B0502020202020204" pitchFamily="34" charset="0"/>
                        </a:rPr>
                        <a:t>sehen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 xmlns:a16="http://schemas.microsoft.com/office/drawing/2014/main" val="10000"/>
                  </a:ext>
                </a:extLst>
              </a:tr>
              <a:tr h="475864">
                <a:tc>
                  <a:txBody>
                    <a:bodyPr/>
                    <a:lstStyle/>
                    <a:p>
                      <a:r>
                        <a:rPr lang="en-GB" sz="2000" dirty="0" err="1">
                          <a:solidFill>
                            <a:schemeClr val="accent5">
                              <a:lumMod val="50000"/>
                            </a:schemeClr>
                          </a:solidFill>
                          <a:latin typeface="Century Gothic" panose="020B0502020202020204" pitchFamily="34" charset="0"/>
                        </a:rPr>
                        <a:t>haben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chemeClr val="accent5">
                              <a:lumMod val="50000"/>
                            </a:schemeClr>
                          </a:solidFill>
                          <a:latin typeface="Century Gothic" panose="020B0502020202020204" pitchFamily="34" charset="0"/>
                        </a:rPr>
                        <a:t>lassen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 xmlns:a16="http://schemas.microsoft.com/office/drawing/2014/main" val="10001"/>
                  </a:ext>
                </a:extLst>
              </a:tr>
              <a:tr h="475864">
                <a:tc>
                  <a:txBody>
                    <a:bodyPr/>
                    <a:lstStyle/>
                    <a:p>
                      <a:r>
                        <a:rPr lang="en-GB" sz="2000" dirty="0" err="1">
                          <a:solidFill>
                            <a:schemeClr val="accent5">
                              <a:lumMod val="50000"/>
                            </a:schemeClr>
                          </a:solidFill>
                          <a:latin typeface="Century Gothic" panose="020B0502020202020204" pitchFamily="34" charset="0"/>
                        </a:rPr>
                        <a:t>werden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chemeClr val="accent5">
                              <a:lumMod val="50000"/>
                            </a:schemeClr>
                          </a:solidFill>
                          <a:latin typeface="Century Gothic" panose="020B0502020202020204" pitchFamily="34" charset="0"/>
                        </a:rPr>
                        <a:t>stehen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 xmlns:a16="http://schemas.microsoft.com/office/drawing/2014/main" val="10002"/>
                  </a:ext>
                </a:extLst>
              </a:tr>
              <a:tr h="475864">
                <a:tc>
                  <a:txBody>
                    <a:bodyPr/>
                    <a:lstStyle/>
                    <a:p>
                      <a:r>
                        <a:rPr lang="en-GB" sz="2000" dirty="0" err="1">
                          <a:solidFill>
                            <a:schemeClr val="accent5">
                              <a:lumMod val="50000"/>
                            </a:schemeClr>
                          </a:solidFill>
                          <a:latin typeface="Century Gothic" panose="020B0502020202020204" pitchFamily="34" charset="0"/>
                        </a:rPr>
                        <a:t>können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chemeClr val="accent5">
                              <a:lumMod val="50000"/>
                            </a:schemeClr>
                          </a:solidFill>
                          <a:latin typeface="Century Gothic" panose="020B0502020202020204" pitchFamily="34" charset="0"/>
                        </a:rPr>
                        <a:t>finden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 xmlns:a16="http://schemas.microsoft.com/office/drawing/2014/main" val="10003"/>
                  </a:ext>
                </a:extLst>
              </a:tr>
              <a:tr h="475864">
                <a:tc>
                  <a:txBody>
                    <a:bodyPr/>
                    <a:lstStyle/>
                    <a:p>
                      <a:r>
                        <a:rPr lang="en-GB" sz="2000" dirty="0" err="1">
                          <a:solidFill>
                            <a:schemeClr val="accent5">
                              <a:lumMod val="50000"/>
                            </a:schemeClr>
                          </a:solidFill>
                          <a:latin typeface="Century Gothic" panose="020B0502020202020204" pitchFamily="34" charset="0"/>
                        </a:rPr>
                        <a:t>müssen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chemeClr val="accent5">
                              <a:lumMod val="50000"/>
                            </a:schemeClr>
                          </a:solidFill>
                          <a:latin typeface="Century Gothic" panose="020B0502020202020204" pitchFamily="34" charset="0"/>
                        </a:rPr>
                        <a:t>bleiben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 xmlns:a16="http://schemas.microsoft.com/office/drawing/2014/main" val="10004"/>
                  </a:ext>
                </a:extLst>
              </a:tr>
              <a:tr h="475864">
                <a:tc>
                  <a:txBody>
                    <a:bodyPr/>
                    <a:lstStyle/>
                    <a:p>
                      <a:r>
                        <a:rPr lang="en-GB" sz="2000" dirty="0" err="1">
                          <a:solidFill>
                            <a:schemeClr val="accent5">
                              <a:lumMod val="50000"/>
                            </a:schemeClr>
                          </a:solidFill>
                          <a:latin typeface="Century Gothic" panose="020B0502020202020204" pitchFamily="34" charset="0"/>
                        </a:rPr>
                        <a:t>sagen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chemeClr val="accent5">
                              <a:lumMod val="50000"/>
                            </a:schemeClr>
                          </a:solidFill>
                          <a:latin typeface="Century Gothic" panose="020B0502020202020204" pitchFamily="34" charset="0"/>
                        </a:rPr>
                        <a:t>liegen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 xmlns:a16="http://schemas.microsoft.com/office/drawing/2014/main" val="10005"/>
                  </a:ext>
                </a:extLst>
              </a:tr>
              <a:tr h="475864">
                <a:tc>
                  <a:txBody>
                    <a:bodyPr/>
                    <a:lstStyle/>
                    <a:p>
                      <a:r>
                        <a:rPr lang="en-GB" sz="2000" dirty="0" err="1">
                          <a:solidFill>
                            <a:schemeClr val="accent5">
                              <a:lumMod val="50000"/>
                            </a:schemeClr>
                          </a:solidFill>
                          <a:latin typeface="Century Gothic" panose="020B0502020202020204" pitchFamily="34" charset="0"/>
                        </a:rPr>
                        <a:t>machen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chemeClr val="accent5">
                              <a:lumMod val="50000"/>
                            </a:schemeClr>
                          </a:solidFill>
                          <a:latin typeface="Century Gothic" panose="020B0502020202020204" pitchFamily="34" charset="0"/>
                        </a:rPr>
                        <a:t>heißen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 xmlns:a16="http://schemas.microsoft.com/office/drawing/2014/main" val="10006"/>
                  </a:ext>
                </a:extLst>
              </a:tr>
              <a:tr h="475864">
                <a:tc>
                  <a:txBody>
                    <a:bodyPr/>
                    <a:lstStyle/>
                    <a:p>
                      <a:r>
                        <a:rPr lang="en-GB" sz="2000" dirty="0" err="1">
                          <a:solidFill>
                            <a:schemeClr val="accent5">
                              <a:lumMod val="50000"/>
                            </a:schemeClr>
                          </a:solidFill>
                          <a:latin typeface="Century Gothic" panose="020B0502020202020204" pitchFamily="34" charset="0"/>
                        </a:rPr>
                        <a:t>geben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chemeClr val="accent5">
                              <a:lumMod val="50000"/>
                            </a:schemeClr>
                          </a:solidFill>
                          <a:latin typeface="Century Gothic" panose="020B0502020202020204" pitchFamily="34" charset="0"/>
                        </a:rPr>
                        <a:t>denken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 xmlns:a16="http://schemas.microsoft.com/office/drawing/2014/main" val="10007"/>
                  </a:ext>
                </a:extLst>
              </a:tr>
              <a:tr h="475864">
                <a:tc>
                  <a:txBody>
                    <a:bodyPr/>
                    <a:lstStyle/>
                    <a:p>
                      <a:r>
                        <a:rPr lang="en-GB" sz="2000" dirty="0" err="1">
                          <a:solidFill>
                            <a:schemeClr val="accent5">
                              <a:lumMod val="50000"/>
                            </a:schemeClr>
                          </a:solidFill>
                          <a:latin typeface="Century Gothic" panose="020B0502020202020204" pitchFamily="34" charset="0"/>
                        </a:rPr>
                        <a:t>kommen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chemeClr val="accent5">
                              <a:lumMod val="50000"/>
                            </a:schemeClr>
                          </a:solidFill>
                          <a:latin typeface="Century Gothic" panose="020B0502020202020204" pitchFamily="34" charset="0"/>
                        </a:rPr>
                        <a:t>nehmen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 xmlns:a16="http://schemas.microsoft.com/office/drawing/2014/main" val="10008"/>
                  </a:ext>
                </a:extLst>
              </a:tr>
              <a:tr h="475864">
                <a:tc>
                  <a:txBody>
                    <a:bodyPr/>
                    <a:lstStyle/>
                    <a:p>
                      <a:r>
                        <a:rPr lang="en-GB" sz="2000" dirty="0" err="1">
                          <a:solidFill>
                            <a:schemeClr val="accent5">
                              <a:lumMod val="50000"/>
                            </a:schemeClr>
                          </a:solidFill>
                          <a:latin typeface="Century Gothic" panose="020B0502020202020204" pitchFamily="34" charset="0"/>
                        </a:rPr>
                        <a:t>sollen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chemeClr val="accent5">
                              <a:lumMod val="50000"/>
                            </a:schemeClr>
                          </a:solidFill>
                          <a:latin typeface="Century Gothic" panose="020B0502020202020204" pitchFamily="34" charset="0"/>
                        </a:rPr>
                        <a:t>tun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 xmlns:a16="http://schemas.microsoft.com/office/drawing/2014/main" val="10009"/>
                  </a:ext>
                </a:extLst>
              </a:tr>
              <a:tr h="475864">
                <a:tc>
                  <a:txBody>
                    <a:bodyPr/>
                    <a:lstStyle/>
                    <a:p>
                      <a:r>
                        <a:rPr lang="en-GB" sz="2000" dirty="0" err="1">
                          <a:solidFill>
                            <a:schemeClr val="accent5">
                              <a:lumMod val="50000"/>
                            </a:schemeClr>
                          </a:solidFill>
                          <a:latin typeface="Century Gothic" panose="020B0502020202020204" pitchFamily="34" charset="0"/>
                        </a:rPr>
                        <a:t>wollen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chemeClr val="accent5">
                              <a:lumMod val="50000"/>
                            </a:schemeClr>
                          </a:solidFill>
                          <a:latin typeface="Century Gothic" panose="020B0502020202020204" pitchFamily="34" charset="0"/>
                        </a:rPr>
                        <a:t>dürfen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 xmlns:a16="http://schemas.microsoft.com/office/drawing/2014/main" val="10010"/>
                  </a:ext>
                </a:extLst>
              </a:tr>
              <a:tr h="475864">
                <a:tc>
                  <a:txBody>
                    <a:bodyPr/>
                    <a:lstStyle/>
                    <a:p>
                      <a:r>
                        <a:rPr lang="en-GB" sz="2000" dirty="0" err="1">
                          <a:solidFill>
                            <a:schemeClr val="accent5">
                              <a:lumMod val="50000"/>
                            </a:schemeClr>
                          </a:solidFill>
                          <a:latin typeface="Century Gothic" panose="020B0502020202020204" pitchFamily="34" charset="0"/>
                        </a:rPr>
                        <a:t>gehen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chemeClr val="accent5">
                              <a:lumMod val="50000"/>
                            </a:schemeClr>
                          </a:solidFill>
                          <a:latin typeface="Century Gothic" panose="020B0502020202020204" pitchFamily="34" charset="0"/>
                        </a:rPr>
                        <a:t>glauben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 xmlns:a16="http://schemas.microsoft.com/office/drawing/2014/main" val="10011"/>
                  </a:ext>
                </a:extLst>
              </a:tr>
              <a:tr h="475864">
                <a:tc>
                  <a:txBody>
                    <a:bodyPr/>
                    <a:lstStyle/>
                    <a:p>
                      <a:r>
                        <a:rPr lang="en-GB" sz="2000" dirty="0" err="1">
                          <a:solidFill>
                            <a:schemeClr val="accent5">
                              <a:lumMod val="50000"/>
                            </a:schemeClr>
                          </a:solidFill>
                          <a:latin typeface="Century Gothic" panose="020B0502020202020204" pitchFamily="34" charset="0"/>
                        </a:rPr>
                        <a:t>wissen</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800" dirty="0">
                        <a:solidFill>
                          <a:schemeClr val="accent5">
                            <a:lumMod val="50000"/>
                          </a:schemeClr>
                        </a:solidFill>
                        <a:latin typeface="Century Gothic" panose="020B0502020202020204" pitchFamily="34" charset="0"/>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 xmlns:a16="http://schemas.microsoft.com/office/drawing/2014/main" val="10012"/>
                  </a:ext>
                </a:extLst>
              </a:tr>
            </a:tbl>
          </a:graphicData>
        </a:graphic>
      </p:graphicFrame>
      <p:sp>
        <p:nvSpPr>
          <p:cNvPr id="3" name="TextBox 2"/>
          <p:cNvSpPr txBox="1"/>
          <p:nvPr/>
        </p:nvSpPr>
        <p:spPr>
          <a:xfrm>
            <a:off x="910944" y="550740"/>
            <a:ext cx="4074459" cy="830997"/>
          </a:xfrm>
          <a:prstGeom prst="rect">
            <a:avLst/>
          </a:prstGeom>
          <a:noFill/>
        </p:spPr>
        <p:txBody>
          <a:bodyPr wrap="square" rtlCol="0">
            <a:spAutoFit/>
          </a:bodyPr>
          <a:lstStyle/>
          <a:p>
            <a:pPr algn="ctr"/>
            <a:r>
              <a:rPr lang="en-GB" sz="2400" dirty="0">
                <a:solidFill>
                  <a:srgbClr val="4472C4">
                    <a:lumMod val="50000"/>
                  </a:srgbClr>
                </a:solidFill>
                <a:latin typeface="Century Gothic" panose="020B0502020202020204" pitchFamily="34" charset="0"/>
              </a:rPr>
              <a:t>25 most common verbs in German.</a:t>
            </a:r>
          </a:p>
        </p:txBody>
      </p:sp>
      <p:sp>
        <p:nvSpPr>
          <p:cNvPr id="4" name="Rectangle 3"/>
          <p:cNvSpPr/>
          <p:nvPr/>
        </p:nvSpPr>
        <p:spPr>
          <a:xfrm>
            <a:off x="291402" y="4891852"/>
            <a:ext cx="5554707" cy="1200329"/>
          </a:xfrm>
          <a:prstGeom prst="rect">
            <a:avLst/>
          </a:prstGeom>
        </p:spPr>
        <p:txBody>
          <a:bodyPr wrap="square">
            <a:spAutoFit/>
          </a:bodyPr>
          <a:lstStyle/>
          <a:p>
            <a:r>
              <a:rPr lang="en-GB" dirty="0">
                <a:solidFill>
                  <a:srgbClr val="4472C4">
                    <a:lumMod val="50000"/>
                  </a:srgbClr>
                </a:solidFill>
                <a:latin typeface="Century Gothic" panose="020B0502020202020204" pitchFamily="34" charset="0"/>
              </a:rPr>
              <a:t>Source: </a:t>
            </a:r>
          </a:p>
          <a:p>
            <a:r>
              <a:rPr lang="en-GB" dirty="0">
                <a:solidFill>
                  <a:srgbClr val="4472C4">
                    <a:lumMod val="50000"/>
                  </a:srgbClr>
                </a:solidFill>
                <a:latin typeface="Century Gothic" panose="020B0502020202020204" pitchFamily="34" charset="0"/>
              </a:rPr>
              <a:t>A frequency dictionary of German: core vocabulary for learners. </a:t>
            </a:r>
            <a:br>
              <a:rPr lang="en-GB" dirty="0">
                <a:solidFill>
                  <a:srgbClr val="4472C4">
                    <a:lumMod val="50000"/>
                  </a:srgbClr>
                </a:solidFill>
                <a:latin typeface="Century Gothic" panose="020B0502020202020204" pitchFamily="34" charset="0"/>
              </a:rPr>
            </a:br>
            <a:r>
              <a:rPr lang="en-GB" dirty="0">
                <a:solidFill>
                  <a:srgbClr val="4472C4">
                    <a:lumMod val="50000"/>
                  </a:srgbClr>
                </a:solidFill>
                <a:latin typeface="Century Gothic" panose="020B0502020202020204" pitchFamily="34" charset="0"/>
              </a:rPr>
              <a:t>Randall </a:t>
            </a:r>
            <a:r>
              <a:rPr lang="en-GB" dirty="0" err="1">
                <a:solidFill>
                  <a:srgbClr val="4472C4">
                    <a:lumMod val="50000"/>
                  </a:srgbClr>
                </a:solidFill>
                <a:latin typeface="Century Gothic" panose="020B0502020202020204" pitchFamily="34" charset="0"/>
              </a:rPr>
              <a:t>L.Jones</a:t>
            </a:r>
            <a:r>
              <a:rPr lang="en-GB" dirty="0">
                <a:solidFill>
                  <a:srgbClr val="4472C4">
                    <a:lumMod val="50000"/>
                  </a:srgbClr>
                </a:solidFill>
                <a:latin typeface="Century Gothic" panose="020B0502020202020204" pitchFamily="34" charset="0"/>
              </a:rPr>
              <a:t> and Erwin </a:t>
            </a:r>
            <a:r>
              <a:rPr lang="en-GB" dirty="0" err="1">
                <a:solidFill>
                  <a:srgbClr val="4472C4">
                    <a:lumMod val="50000"/>
                  </a:srgbClr>
                </a:solidFill>
                <a:latin typeface="Century Gothic" panose="020B0502020202020204" pitchFamily="34" charset="0"/>
              </a:rPr>
              <a:t>Tschirner</a:t>
            </a:r>
            <a:r>
              <a:rPr lang="en-GB" dirty="0">
                <a:solidFill>
                  <a:srgbClr val="4472C4">
                    <a:lumMod val="50000"/>
                  </a:srgbClr>
                </a:solidFill>
                <a:latin typeface="Century Gothic" panose="020B0502020202020204" pitchFamily="34" charset="0"/>
              </a:rPr>
              <a:t>. Routledge. </a:t>
            </a:r>
          </a:p>
        </p:txBody>
      </p:sp>
      <p:sp>
        <p:nvSpPr>
          <p:cNvPr id="5" name="TextBox 4"/>
          <p:cNvSpPr txBox="1"/>
          <p:nvPr/>
        </p:nvSpPr>
        <p:spPr>
          <a:xfrm>
            <a:off x="170821" y="2246463"/>
            <a:ext cx="5554707" cy="1569660"/>
          </a:xfrm>
          <a:prstGeom prst="rect">
            <a:avLst/>
          </a:prstGeom>
          <a:noFill/>
        </p:spPr>
        <p:txBody>
          <a:bodyPr wrap="square" rtlCol="0">
            <a:spAutoFit/>
          </a:bodyPr>
          <a:lstStyle/>
          <a:p>
            <a:pPr algn="ctr"/>
            <a:r>
              <a:rPr lang="en-GB" sz="3200" b="1" dirty="0">
                <a:solidFill>
                  <a:srgbClr val="FF6600"/>
                </a:solidFill>
                <a:latin typeface="Century Gothic" panose="020B0502020202020204" pitchFamily="34" charset="0"/>
              </a:rPr>
              <a:t>Which verbs from our Y7 SOW are not in the 25 </a:t>
            </a:r>
            <a:endParaRPr lang="en-GB" sz="3200" b="1" dirty="0" smtClean="0">
              <a:solidFill>
                <a:srgbClr val="FF6600"/>
              </a:solidFill>
              <a:latin typeface="Century Gothic" panose="020B0502020202020204" pitchFamily="34" charset="0"/>
            </a:endParaRPr>
          </a:p>
          <a:p>
            <a:pPr algn="ctr"/>
            <a:r>
              <a:rPr lang="en-GB" sz="3200" b="1" dirty="0" smtClean="0">
                <a:solidFill>
                  <a:srgbClr val="FF6600"/>
                </a:solidFill>
                <a:latin typeface="Century Gothic" panose="020B0502020202020204" pitchFamily="34" charset="0"/>
              </a:rPr>
              <a:t>most common</a:t>
            </a:r>
            <a:r>
              <a:rPr lang="en-GB" sz="3200" b="1" dirty="0">
                <a:solidFill>
                  <a:srgbClr val="FF6600"/>
                </a:solidFill>
                <a:latin typeface="Century Gothic" panose="020B0502020202020204" pitchFamily="34" charset="0"/>
              </a:rPr>
              <a:t>?</a:t>
            </a:r>
          </a:p>
        </p:txBody>
      </p:sp>
    </p:spTree>
    <p:extLst>
      <p:ext uri="{BB962C8B-B14F-4D97-AF65-F5344CB8AC3E}">
        <p14:creationId xmlns:p14="http://schemas.microsoft.com/office/powerpoint/2010/main" val="39355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0" y="0"/>
            <a:ext cx="7919508" cy="1325563"/>
          </a:xfrm>
        </p:spPr>
        <p:txBody>
          <a:bodyPr>
            <a:normAutofit/>
          </a:bodyPr>
          <a:lstStyle/>
          <a:p>
            <a:r>
              <a:rPr lang="en-GB" sz="2800" b="1" dirty="0">
                <a:solidFill>
                  <a:schemeClr val="bg1"/>
                </a:solidFill>
              </a:rPr>
              <a:t>First encounters with high-frequency verbs</a:t>
            </a:r>
          </a:p>
        </p:txBody>
      </p:sp>
      <p:sp>
        <p:nvSpPr>
          <p:cNvPr id="5" name="Content Placeholder 4"/>
          <p:cNvSpPr>
            <a:spLocks noGrp="1"/>
          </p:cNvSpPr>
          <p:nvPr>
            <p:ph idx="1"/>
          </p:nvPr>
        </p:nvSpPr>
        <p:spPr>
          <a:xfrm>
            <a:off x="416010" y="1699957"/>
            <a:ext cx="10777151" cy="3973068"/>
          </a:xfrm>
        </p:spPr>
        <p:txBody>
          <a:bodyPr>
            <a:normAutofit/>
          </a:bodyPr>
          <a:lstStyle/>
          <a:p>
            <a:pPr>
              <a:lnSpc>
                <a:spcPct val="150000"/>
              </a:lnSpc>
              <a:buFont typeface="Wingdings" panose="05000000000000000000" pitchFamily="2" charset="2"/>
              <a:buChar char="§"/>
            </a:pPr>
            <a:r>
              <a:rPr lang="en-GB" dirty="0"/>
              <a:t>25 highest frequency verbs</a:t>
            </a:r>
          </a:p>
          <a:p>
            <a:pPr>
              <a:lnSpc>
                <a:spcPct val="150000"/>
              </a:lnSpc>
              <a:buFont typeface="Wingdings" panose="05000000000000000000" pitchFamily="2" charset="2"/>
              <a:buChar char="§"/>
            </a:pPr>
            <a:r>
              <a:rPr lang="en-GB" dirty="0"/>
              <a:t>15 high </a:t>
            </a:r>
            <a:r>
              <a:rPr lang="en-GB" dirty="0" smtClean="0"/>
              <a:t>frequency prototype verbs</a:t>
            </a:r>
            <a:endParaRPr lang="en-GB" dirty="0"/>
          </a:p>
          <a:p>
            <a:pPr>
              <a:lnSpc>
                <a:spcPct val="150000"/>
              </a:lnSpc>
              <a:buFont typeface="Wingdings" panose="05000000000000000000" pitchFamily="2" charset="2"/>
              <a:buChar char="§"/>
            </a:pPr>
            <a:r>
              <a:rPr lang="en-GB" dirty="0" smtClean="0"/>
              <a:t>Long </a:t>
            </a:r>
            <a:r>
              <a:rPr lang="en-GB" dirty="0"/>
              <a:t>form (infinitive) and short form (3</a:t>
            </a:r>
            <a:r>
              <a:rPr lang="en-GB" baseline="30000" dirty="0"/>
              <a:t>rd</a:t>
            </a:r>
            <a:r>
              <a:rPr lang="en-GB" dirty="0"/>
              <a:t> person singular)</a:t>
            </a:r>
          </a:p>
          <a:p>
            <a:pPr>
              <a:lnSpc>
                <a:spcPct val="150000"/>
              </a:lnSpc>
              <a:buFont typeface="Wingdings" panose="05000000000000000000" pitchFamily="2" charset="2"/>
              <a:buChar char="§"/>
            </a:pPr>
            <a:r>
              <a:rPr lang="en-GB" dirty="0"/>
              <a:t>Sentences (revisiting high-frequency (phonics) vocabulary</a:t>
            </a:r>
            <a:r>
              <a:rPr lang="en-GB" dirty="0" smtClean="0"/>
              <a:t>)</a:t>
            </a:r>
            <a:endParaRPr lang="en-GB" dirty="0"/>
          </a:p>
        </p:txBody>
      </p:sp>
      <p:sp>
        <p:nvSpPr>
          <p:cNvPr id="2" name="Rectangle 1"/>
          <p:cNvSpPr/>
          <p:nvPr/>
        </p:nvSpPr>
        <p:spPr>
          <a:xfrm>
            <a:off x="416010" y="5511453"/>
            <a:ext cx="11532973" cy="646331"/>
          </a:xfrm>
          <a:prstGeom prst="rect">
            <a:avLst/>
          </a:prstGeom>
        </p:spPr>
        <p:txBody>
          <a:bodyPr wrap="square">
            <a:spAutoFit/>
          </a:bodyPr>
          <a:lstStyle/>
          <a:p>
            <a:r>
              <a:rPr lang="en-GB" i="1" dirty="0">
                <a:solidFill>
                  <a:srgbClr val="4472C4">
                    <a:lumMod val="50000"/>
                  </a:srgbClr>
                </a:solidFill>
                <a:latin typeface="Century Gothic" panose="020B0502020202020204" pitchFamily="34" charset="0"/>
              </a:rPr>
              <a:t>NB: these are for first encounters with these important verbs. Further practice and gradual extension to working with further pairs of forms/meanings would follow (e.g. next step - 1</a:t>
            </a:r>
            <a:r>
              <a:rPr lang="en-GB" i="1" baseline="30000" dirty="0">
                <a:solidFill>
                  <a:srgbClr val="4472C4">
                    <a:lumMod val="50000"/>
                  </a:srgbClr>
                </a:solidFill>
                <a:latin typeface="Century Gothic" panose="020B0502020202020204" pitchFamily="34" charset="0"/>
              </a:rPr>
              <a:t>st</a:t>
            </a:r>
            <a:r>
              <a:rPr lang="en-GB" i="1" dirty="0">
                <a:solidFill>
                  <a:srgbClr val="4472C4">
                    <a:lumMod val="50000"/>
                  </a:srgbClr>
                </a:solidFill>
                <a:latin typeface="Century Gothic" panose="020B0502020202020204" pitchFamily="34" charset="0"/>
              </a:rPr>
              <a:t> and 2</a:t>
            </a:r>
            <a:r>
              <a:rPr lang="en-GB" i="1" baseline="30000" dirty="0">
                <a:solidFill>
                  <a:srgbClr val="4472C4">
                    <a:lumMod val="50000"/>
                  </a:srgbClr>
                </a:solidFill>
                <a:latin typeface="Century Gothic" panose="020B0502020202020204" pitchFamily="34" charset="0"/>
              </a:rPr>
              <a:t>nd</a:t>
            </a:r>
            <a:r>
              <a:rPr lang="en-GB" i="1" dirty="0">
                <a:solidFill>
                  <a:srgbClr val="4472C4">
                    <a:lumMod val="50000"/>
                  </a:srgbClr>
                </a:solidFill>
                <a:latin typeface="Century Gothic" panose="020B0502020202020204" pitchFamily="34" charset="0"/>
              </a:rPr>
              <a:t> person singular)</a:t>
            </a:r>
          </a:p>
        </p:txBody>
      </p:sp>
    </p:spTree>
    <p:extLst>
      <p:ext uri="{BB962C8B-B14F-4D97-AF65-F5344CB8AC3E}">
        <p14:creationId xmlns:p14="http://schemas.microsoft.com/office/powerpoint/2010/main" val="156065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4" name="TextBox 83"/>
          <p:cNvSpPr txBox="1"/>
          <p:nvPr/>
        </p:nvSpPr>
        <p:spPr>
          <a:xfrm>
            <a:off x="9632606" y="2552566"/>
            <a:ext cx="230863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penser</a:t>
            </a:r>
            <a:endParaRPr lang="en-GB" sz="3600" b="1" dirty="0">
              <a:solidFill>
                <a:srgbClr val="5B9BD5">
                  <a:lumMod val="50000"/>
                </a:srgbClr>
              </a:solidFill>
              <a:latin typeface="Century Gothic" panose="020B0502020202020204" pitchFamily="34" charset="0"/>
            </a:endParaRPr>
          </a:p>
        </p:txBody>
      </p:sp>
      <p:sp>
        <p:nvSpPr>
          <p:cNvPr id="69" name="TextBox 68"/>
          <p:cNvSpPr txBox="1"/>
          <p:nvPr/>
        </p:nvSpPr>
        <p:spPr>
          <a:xfrm>
            <a:off x="4999704" y="3141952"/>
            <a:ext cx="2303715" cy="584775"/>
          </a:xfrm>
          <a:prstGeom prst="rect">
            <a:avLst/>
          </a:prstGeom>
          <a:noFill/>
        </p:spPr>
        <p:txBody>
          <a:bodyPr wrap="square" rtlCol="0">
            <a:spAutoFit/>
          </a:bodyPr>
          <a:lstStyle/>
          <a:p>
            <a:pPr algn="ctr"/>
            <a:r>
              <a:rPr lang="en-GB" sz="3200" b="1" dirty="0" err="1">
                <a:solidFill>
                  <a:srgbClr val="5B9BD5">
                    <a:lumMod val="50000"/>
                  </a:srgbClr>
                </a:solidFill>
                <a:latin typeface="Century Gothic" panose="020B0502020202020204" pitchFamily="34" charset="0"/>
              </a:rPr>
              <a:t>demande</a:t>
            </a:r>
            <a:endParaRPr lang="en-GB" sz="3200" b="1" dirty="0">
              <a:solidFill>
                <a:srgbClr val="5B9BD5">
                  <a:lumMod val="50000"/>
                </a:srgbClr>
              </a:solidFill>
              <a:latin typeface="Century Gothic" panose="020B0502020202020204" pitchFamily="34" charset="0"/>
            </a:endParaRPr>
          </a:p>
        </p:txBody>
      </p:sp>
      <p:sp>
        <p:nvSpPr>
          <p:cNvPr id="74" name="TextBox 73"/>
          <p:cNvSpPr txBox="1"/>
          <p:nvPr/>
        </p:nvSpPr>
        <p:spPr>
          <a:xfrm>
            <a:off x="357338" y="3141952"/>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met</a:t>
            </a:r>
          </a:p>
        </p:txBody>
      </p:sp>
      <p:sp>
        <p:nvSpPr>
          <p:cNvPr id="42" name="TextBox 41"/>
          <p:cNvSpPr txBox="1"/>
          <p:nvPr/>
        </p:nvSpPr>
        <p:spPr>
          <a:xfrm>
            <a:off x="5009540" y="1924582"/>
            <a:ext cx="230371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donne</a:t>
            </a:r>
            <a:endParaRPr lang="en-GB" sz="3600" b="1" dirty="0">
              <a:solidFill>
                <a:srgbClr val="5B9BD5">
                  <a:lumMod val="50000"/>
                </a:srgbClr>
              </a:solidFill>
              <a:latin typeface="Century Gothic" panose="020B0502020202020204" pitchFamily="34" charset="0"/>
            </a:endParaRPr>
          </a:p>
        </p:txBody>
      </p:sp>
      <p:sp>
        <p:nvSpPr>
          <p:cNvPr id="47" name="TextBox 46"/>
          <p:cNvSpPr txBox="1"/>
          <p:nvPr/>
        </p:nvSpPr>
        <p:spPr>
          <a:xfrm>
            <a:off x="367174" y="192458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vient</a:t>
            </a:r>
            <a:endParaRPr lang="en-GB" sz="3600" b="1" dirty="0">
              <a:solidFill>
                <a:srgbClr val="5B9BD5">
                  <a:lumMod val="50000"/>
                </a:srgbClr>
              </a:solidFill>
              <a:latin typeface="Century Gothic" panose="020B0502020202020204" pitchFamily="34" charset="0"/>
            </a:endParaRPr>
          </a:p>
        </p:txBody>
      </p:sp>
      <p:sp>
        <p:nvSpPr>
          <p:cNvPr id="16" name="TextBox 15"/>
          <p:cNvSpPr txBox="1"/>
          <p:nvPr/>
        </p:nvSpPr>
        <p:spPr>
          <a:xfrm>
            <a:off x="2652195" y="689752"/>
            <a:ext cx="2324871"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a</a:t>
            </a:r>
          </a:p>
        </p:txBody>
      </p:sp>
      <p:graphicFrame>
        <p:nvGraphicFramePr>
          <p:cNvPr id="2" name="Table 1"/>
          <p:cNvGraphicFramePr>
            <a:graphicFrameLocks noGrp="1"/>
          </p:cNvGraphicFramePr>
          <p:nvPr/>
        </p:nvGraphicFramePr>
        <p:xfrm>
          <a:off x="348478" y="189826"/>
          <a:ext cx="11581450" cy="6116970"/>
        </p:xfrm>
        <a:graphic>
          <a:graphicData uri="http://schemas.openxmlformats.org/drawingml/2006/table">
            <a:tbl>
              <a:tblPr firstRow="1" bandRow="1">
                <a:tableStyleId>{5940675A-B579-460E-94D1-54222C63F5DA}</a:tableStyleId>
              </a:tblPr>
              <a:tblGrid>
                <a:gridCol w="2316290">
                  <a:extLst>
                    <a:ext uri="{9D8B030D-6E8A-4147-A177-3AD203B41FA5}">
                      <a16:colId xmlns="" xmlns:a16="http://schemas.microsoft.com/office/drawing/2014/main" val="20000"/>
                    </a:ext>
                  </a:extLst>
                </a:gridCol>
                <a:gridCol w="2316290">
                  <a:extLst>
                    <a:ext uri="{9D8B030D-6E8A-4147-A177-3AD203B41FA5}">
                      <a16:colId xmlns="" xmlns:a16="http://schemas.microsoft.com/office/drawing/2014/main" val="20001"/>
                    </a:ext>
                  </a:extLst>
                </a:gridCol>
                <a:gridCol w="2316290">
                  <a:extLst>
                    <a:ext uri="{9D8B030D-6E8A-4147-A177-3AD203B41FA5}">
                      <a16:colId xmlns="" xmlns:a16="http://schemas.microsoft.com/office/drawing/2014/main" val="20002"/>
                    </a:ext>
                  </a:extLst>
                </a:gridCol>
                <a:gridCol w="2316290">
                  <a:extLst>
                    <a:ext uri="{9D8B030D-6E8A-4147-A177-3AD203B41FA5}">
                      <a16:colId xmlns="" xmlns:a16="http://schemas.microsoft.com/office/drawing/2014/main" val="20003"/>
                    </a:ext>
                  </a:extLst>
                </a:gridCol>
                <a:gridCol w="2316290">
                  <a:extLst>
                    <a:ext uri="{9D8B030D-6E8A-4147-A177-3AD203B41FA5}">
                      <a16:colId xmlns="" xmlns:a16="http://schemas.microsoft.com/office/drawing/2014/main" val="20004"/>
                    </a:ext>
                  </a:extLst>
                </a:gridCol>
              </a:tblGrid>
              <a:tr h="1223394">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0"/>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1"/>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2"/>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3"/>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3" name="TextBox 2"/>
          <p:cNvSpPr txBox="1"/>
          <p:nvPr/>
        </p:nvSpPr>
        <p:spPr>
          <a:xfrm>
            <a:off x="4974608" y="100366"/>
            <a:ext cx="2317492"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faire</a:t>
            </a:r>
          </a:p>
        </p:txBody>
      </p:sp>
      <p:sp>
        <p:nvSpPr>
          <p:cNvPr id="4" name="TextBox 3"/>
          <p:cNvSpPr txBox="1"/>
          <p:nvPr/>
        </p:nvSpPr>
        <p:spPr>
          <a:xfrm>
            <a:off x="4836916" y="116572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does, makes | is doing, is making</a:t>
            </a:r>
          </a:p>
        </p:txBody>
      </p:sp>
      <p:sp>
        <p:nvSpPr>
          <p:cNvPr id="5" name="TextBox 4"/>
          <p:cNvSpPr txBox="1"/>
          <p:nvPr/>
        </p:nvSpPr>
        <p:spPr>
          <a:xfrm>
            <a:off x="4988385" y="689752"/>
            <a:ext cx="2303715"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fait</a:t>
            </a:r>
          </a:p>
        </p:txBody>
      </p:sp>
      <p:sp>
        <p:nvSpPr>
          <p:cNvPr id="6" name="TextBox 5"/>
          <p:cNvSpPr txBox="1"/>
          <p:nvPr/>
        </p:nvSpPr>
        <p:spPr>
          <a:xfrm>
            <a:off x="4963288" y="56379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do, to make | doing, making</a:t>
            </a:r>
          </a:p>
        </p:txBody>
      </p:sp>
      <p:sp>
        <p:nvSpPr>
          <p:cNvPr id="7" name="TextBox 6"/>
          <p:cNvSpPr txBox="1"/>
          <p:nvPr/>
        </p:nvSpPr>
        <p:spPr>
          <a:xfrm>
            <a:off x="6900419" y="131483"/>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25</a:t>
            </a:r>
          </a:p>
        </p:txBody>
      </p:sp>
      <p:sp>
        <p:nvSpPr>
          <p:cNvPr id="8" name="TextBox 7"/>
          <p:cNvSpPr txBox="1"/>
          <p:nvPr/>
        </p:nvSpPr>
        <p:spPr>
          <a:xfrm>
            <a:off x="3277297" y="6356823"/>
            <a:ext cx="5956419" cy="371742"/>
          </a:xfrm>
          <a:prstGeom prst="rect">
            <a:avLst/>
          </a:prstGeom>
          <a:noFill/>
        </p:spPr>
        <p:txBody>
          <a:bodyPr wrap="square" rtlCol="0">
            <a:spAutoFit/>
          </a:bodyPr>
          <a:lstStyle/>
          <a:p>
            <a:r>
              <a:rPr lang="en-GB" dirty="0">
                <a:solidFill>
                  <a:prstClr val="white"/>
                </a:solidFill>
                <a:latin typeface="Century Gothic" panose="020B0502020202020204" pitchFamily="34" charset="0"/>
              </a:rPr>
              <a:t>25 most common French verbs </a:t>
            </a:r>
          </a:p>
        </p:txBody>
      </p:sp>
      <p:sp>
        <p:nvSpPr>
          <p:cNvPr id="9" name="TextBox 8"/>
          <p:cNvSpPr txBox="1"/>
          <p:nvPr/>
        </p:nvSpPr>
        <p:spPr>
          <a:xfrm>
            <a:off x="348475" y="10036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être</a:t>
            </a:r>
            <a:endParaRPr lang="en-GB" sz="3600" b="1" dirty="0">
              <a:solidFill>
                <a:srgbClr val="5B9BD5">
                  <a:lumMod val="50000"/>
                </a:srgbClr>
              </a:solidFill>
              <a:latin typeface="Century Gothic" panose="020B0502020202020204" pitchFamily="34" charset="0"/>
            </a:endParaRPr>
          </a:p>
        </p:txBody>
      </p:sp>
      <p:sp>
        <p:nvSpPr>
          <p:cNvPr id="10" name="TextBox 9"/>
          <p:cNvSpPr txBox="1"/>
          <p:nvPr/>
        </p:nvSpPr>
        <p:spPr>
          <a:xfrm>
            <a:off x="334700" y="116572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is</a:t>
            </a:r>
          </a:p>
        </p:txBody>
      </p:sp>
      <p:sp>
        <p:nvSpPr>
          <p:cNvPr id="11" name="TextBox 10"/>
          <p:cNvSpPr txBox="1"/>
          <p:nvPr/>
        </p:nvSpPr>
        <p:spPr>
          <a:xfrm>
            <a:off x="346019" y="68975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est</a:t>
            </a:r>
            <a:endParaRPr lang="en-GB" sz="3600" b="1" dirty="0">
              <a:solidFill>
                <a:srgbClr val="5B9BD5">
                  <a:lumMod val="50000"/>
                </a:srgbClr>
              </a:solidFill>
              <a:latin typeface="Century Gothic" panose="020B0502020202020204" pitchFamily="34" charset="0"/>
            </a:endParaRPr>
          </a:p>
        </p:txBody>
      </p:sp>
      <p:sp>
        <p:nvSpPr>
          <p:cNvPr id="12" name="TextBox 11"/>
          <p:cNvSpPr txBox="1"/>
          <p:nvPr/>
        </p:nvSpPr>
        <p:spPr>
          <a:xfrm>
            <a:off x="346020" y="580886"/>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be| being</a:t>
            </a:r>
          </a:p>
        </p:txBody>
      </p:sp>
      <p:sp>
        <p:nvSpPr>
          <p:cNvPr id="13" name="TextBox 12"/>
          <p:cNvSpPr txBox="1"/>
          <p:nvPr/>
        </p:nvSpPr>
        <p:spPr>
          <a:xfrm>
            <a:off x="2274290" y="1314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5</a:t>
            </a:r>
          </a:p>
        </p:txBody>
      </p:sp>
      <p:sp>
        <p:nvSpPr>
          <p:cNvPr id="14" name="TextBox 13"/>
          <p:cNvSpPr txBox="1"/>
          <p:nvPr/>
        </p:nvSpPr>
        <p:spPr>
          <a:xfrm>
            <a:off x="2659572" y="100366"/>
            <a:ext cx="23037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avoir</a:t>
            </a:r>
            <a:endParaRPr lang="en-GB" sz="3600" b="1" dirty="0">
              <a:solidFill>
                <a:srgbClr val="5B9BD5">
                  <a:lumMod val="50000"/>
                </a:srgbClr>
              </a:solidFill>
              <a:latin typeface="Century Gothic" panose="020B0502020202020204" pitchFamily="34" charset="0"/>
            </a:endParaRPr>
          </a:p>
        </p:txBody>
      </p:sp>
      <p:sp>
        <p:nvSpPr>
          <p:cNvPr id="15" name="TextBox 14"/>
          <p:cNvSpPr txBox="1"/>
          <p:nvPr/>
        </p:nvSpPr>
        <p:spPr>
          <a:xfrm>
            <a:off x="2652195" y="1165722"/>
            <a:ext cx="2324871"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has</a:t>
            </a:r>
          </a:p>
        </p:txBody>
      </p:sp>
      <p:sp>
        <p:nvSpPr>
          <p:cNvPr id="17" name="TextBox 16"/>
          <p:cNvSpPr txBox="1"/>
          <p:nvPr/>
        </p:nvSpPr>
        <p:spPr>
          <a:xfrm>
            <a:off x="2659571" y="563794"/>
            <a:ext cx="232881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have | having</a:t>
            </a:r>
          </a:p>
        </p:txBody>
      </p:sp>
      <p:sp>
        <p:nvSpPr>
          <p:cNvPr id="18" name="TextBox 17"/>
          <p:cNvSpPr txBox="1"/>
          <p:nvPr/>
        </p:nvSpPr>
        <p:spPr>
          <a:xfrm>
            <a:off x="4582923" y="1314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8</a:t>
            </a:r>
          </a:p>
        </p:txBody>
      </p:sp>
      <p:sp>
        <p:nvSpPr>
          <p:cNvPr id="29" name="TextBox 28"/>
          <p:cNvSpPr txBox="1"/>
          <p:nvPr/>
        </p:nvSpPr>
        <p:spPr>
          <a:xfrm>
            <a:off x="7292101" y="100366"/>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aller</a:t>
            </a:r>
            <a:endParaRPr lang="en-GB" sz="3600" b="1" dirty="0">
              <a:solidFill>
                <a:srgbClr val="5B9BD5">
                  <a:lumMod val="50000"/>
                </a:srgbClr>
              </a:solidFill>
              <a:latin typeface="Century Gothic" panose="020B0502020202020204" pitchFamily="34" charset="0"/>
            </a:endParaRPr>
          </a:p>
        </p:txBody>
      </p:sp>
      <p:sp>
        <p:nvSpPr>
          <p:cNvPr id="30" name="TextBox 29"/>
          <p:cNvSpPr txBox="1"/>
          <p:nvPr/>
        </p:nvSpPr>
        <p:spPr>
          <a:xfrm>
            <a:off x="7292099" y="68975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va</a:t>
            </a:r>
            <a:endParaRPr lang="en-GB" sz="3600" b="1" dirty="0">
              <a:solidFill>
                <a:srgbClr val="5B9BD5">
                  <a:lumMod val="50000"/>
                </a:srgbClr>
              </a:solidFill>
              <a:latin typeface="Century Gothic" panose="020B0502020202020204" pitchFamily="34" charset="0"/>
            </a:endParaRPr>
          </a:p>
        </p:txBody>
      </p:sp>
      <p:sp>
        <p:nvSpPr>
          <p:cNvPr id="31" name="TextBox 30"/>
          <p:cNvSpPr txBox="1"/>
          <p:nvPr/>
        </p:nvSpPr>
        <p:spPr>
          <a:xfrm>
            <a:off x="9224688" y="148710"/>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53</a:t>
            </a:r>
          </a:p>
        </p:txBody>
      </p:sp>
      <p:sp>
        <p:nvSpPr>
          <p:cNvPr id="32" name="TextBox 31"/>
          <p:cNvSpPr txBox="1"/>
          <p:nvPr/>
        </p:nvSpPr>
        <p:spPr>
          <a:xfrm>
            <a:off x="9621287" y="100366"/>
            <a:ext cx="230863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trouver</a:t>
            </a:r>
            <a:endParaRPr lang="en-GB" sz="3600" b="1" dirty="0">
              <a:solidFill>
                <a:srgbClr val="5B9BD5">
                  <a:lumMod val="50000"/>
                </a:srgbClr>
              </a:solidFill>
              <a:latin typeface="Century Gothic" panose="020B0502020202020204" pitchFamily="34" charset="0"/>
            </a:endParaRPr>
          </a:p>
        </p:txBody>
      </p:sp>
      <p:sp>
        <p:nvSpPr>
          <p:cNvPr id="33" name="TextBox 32"/>
          <p:cNvSpPr txBox="1"/>
          <p:nvPr/>
        </p:nvSpPr>
        <p:spPr>
          <a:xfrm>
            <a:off x="9635070" y="689752"/>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trouve</a:t>
            </a:r>
            <a:endParaRPr lang="en-GB" sz="3600" b="1" dirty="0">
              <a:solidFill>
                <a:srgbClr val="5B9BD5">
                  <a:lumMod val="50000"/>
                </a:srgbClr>
              </a:solidFill>
              <a:latin typeface="Century Gothic" panose="020B0502020202020204" pitchFamily="34" charset="0"/>
            </a:endParaRPr>
          </a:p>
        </p:txBody>
      </p:sp>
      <p:sp>
        <p:nvSpPr>
          <p:cNvPr id="34" name="TextBox 33"/>
          <p:cNvSpPr txBox="1"/>
          <p:nvPr/>
        </p:nvSpPr>
        <p:spPr>
          <a:xfrm>
            <a:off x="11557899" y="1314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83</a:t>
            </a:r>
          </a:p>
        </p:txBody>
      </p:sp>
      <p:sp>
        <p:nvSpPr>
          <p:cNvPr id="35" name="TextBox 34"/>
          <p:cNvSpPr txBox="1"/>
          <p:nvPr/>
        </p:nvSpPr>
        <p:spPr>
          <a:xfrm>
            <a:off x="7317574" y="114890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goes | is going</a:t>
            </a:r>
          </a:p>
        </p:txBody>
      </p:sp>
      <p:sp>
        <p:nvSpPr>
          <p:cNvPr id="36" name="TextBox 35"/>
          <p:cNvSpPr txBox="1"/>
          <p:nvPr/>
        </p:nvSpPr>
        <p:spPr>
          <a:xfrm>
            <a:off x="7317574" y="56406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go| going</a:t>
            </a:r>
          </a:p>
        </p:txBody>
      </p:sp>
      <p:sp>
        <p:nvSpPr>
          <p:cNvPr id="37" name="TextBox 36"/>
          <p:cNvSpPr txBox="1"/>
          <p:nvPr/>
        </p:nvSpPr>
        <p:spPr>
          <a:xfrm>
            <a:off x="9623751" y="116572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finds | is finding</a:t>
            </a:r>
          </a:p>
        </p:txBody>
      </p:sp>
      <p:sp>
        <p:nvSpPr>
          <p:cNvPr id="38" name="TextBox 37"/>
          <p:cNvSpPr txBox="1"/>
          <p:nvPr/>
        </p:nvSpPr>
        <p:spPr>
          <a:xfrm>
            <a:off x="9623751" y="58088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find| finding</a:t>
            </a:r>
          </a:p>
        </p:txBody>
      </p:sp>
      <p:sp>
        <p:nvSpPr>
          <p:cNvPr id="39" name="TextBox 38"/>
          <p:cNvSpPr txBox="1"/>
          <p:nvPr/>
        </p:nvSpPr>
        <p:spPr>
          <a:xfrm>
            <a:off x="2673350" y="1889413"/>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passe</a:t>
            </a:r>
            <a:endParaRPr lang="en-GB" sz="3600" b="1" dirty="0">
              <a:solidFill>
                <a:srgbClr val="5B9BD5">
                  <a:lumMod val="50000"/>
                </a:srgbClr>
              </a:solidFill>
              <a:latin typeface="Century Gothic" panose="020B0502020202020204" pitchFamily="34" charset="0"/>
            </a:endParaRPr>
          </a:p>
        </p:txBody>
      </p:sp>
      <p:sp>
        <p:nvSpPr>
          <p:cNvPr id="40" name="TextBox 39"/>
          <p:cNvSpPr txBox="1"/>
          <p:nvPr/>
        </p:nvSpPr>
        <p:spPr>
          <a:xfrm>
            <a:off x="4995763" y="1335196"/>
            <a:ext cx="2317492"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donner</a:t>
            </a:r>
          </a:p>
        </p:txBody>
      </p:sp>
      <p:sp>
        <p:nvSpPr>
          <p:cNvPr id="41" name="TextBox 40"/>
          <p:cNvSpPr txBox="1"/>
          <p:nvPr/>
        </p:nvSpPr>
        <p:spPr>
          <a:xfrm>
            <a:off x="4858071" y="240055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gives | is giving</a:t>
            </a:r>
          </a:p>
        </p:txBody>
      </p:sp>
      <p:sp>
        <p:nvSpPr>
          <p:cNvPr id="43" name="TextBox 42"/>
          <p:cNvSpPr txBox="1"/>
          <p:nvPr/>
        </p:nvSpPr>
        <p:spPr>
          <a:xfrm>
            <a:off x="4984443" y="179862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give | giving</a:t>
            </a:r>
          </a:p>
        </p:txBody>
      </p:sp>
      <p:sp>
        <p:nvSpPr>
          <p:cNvPr id="44" name="TextBox 43"/>
          <p:cNvSpPr txBox="1"/>
          <p:nvPr/>
        </p:nvSpPr>
        <p:spPr>
          <a:xfrm>
            <a:off x="6921574" y="1366313"/>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45</a:t>
            </a:r>
          </a:p>
        </p:txBody>
      </p:sp>
      <p:sp>
        <p:nvSpPr>
          <p:cNvPr id="45" name="TextBox 44"/>
          <p:cNvSpPr txBox="1"/>
          <p:nvPr/>
        </p:nvSpPr>
        <p:spPr>
          <a:xfrm>
            <a:off x="369630" y="133519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venir</a:t>
            </a:r>
            <a:endParaRPr lang="en-GB" sz="3600" b="1" dirty="0">
              <a:solidFill>
                <a:srgbClr val="5B9BD5">
                  <a:lumMod val="50000"/>
                </a:srgbClr>
              </a:solidFill>
              <a:latin typeface="Century Gothic" panose="020B0502020202020204" pitchFamily="34" charset="0"/>
            </a:endParaRPr>
          </a:p>
        </p:txBody>
      </p:sp>
      <p:sp>
        <p:nvSpPr>
          <p:cNvPr id="46" name="TextBox 45"/>
          <p:cNvSpPr txBox="1"/>
          <p:nvPr/>
        </p:nvSpPr>
        <p:spPr>
          <a:xfrm>
            <a:off x="355855" y="240055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comes | is coming</a:t>
            </a:r>
          </a:p>
        </p:txBody>
      </p:sp>
      <p:sp>
        <p:nvSpPr>
          <p:cNvPr id="48" name="TextBox 47"/>
          <p:cNvSpPr txBox="1"/>
          <p:nvPr/>
        </p:nvSpPr>
        <p:spPr>
          <a:xfrm>
            <a:off x="367175" y="1815716"/>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come| coming</a:t>
            </a:r>
          </a:p>
        </p:txBody>
      </p:sp>
      <p:sp>
        <p:nvSpPr>
          <p:cNvPr id="49" name="TextBox 48"/>
          <p:cNvSpPr txBox="1"/>
          <p:nvPr/>
        </p:nvSpPr>
        <p:spPr>
          <a:xfrm>
            <a:off x="2295445" y="13663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88</a:t>
            </a:r>
          </a:p>
        </p:txBody>
      </p:sp>
      <p:sp>
        <p:nvSpPr>
          <p:cNvPr id="50" name="TextBox 49"/>
          <p:cNvSpPr txBox="1"/>
          <p:nvPr/>
        </p:nvSpPr>
        <p:spPr>
          <a:xfrm>
            <a:off x="2680727" y="1335196"/>
            <a:ext cx="230371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passer</a:t>
            </a:r>
          </a:p>
        </p:txBody>
      </p:sp>
      <p:sp>
        <p:nvSpPr>
          <p:cNvPr id="51" name="TextBox 50"/>
          <p:cNvSpPr txBox="1"/>
          <p:nvPr/>
        </p:nvSpPr>
        <p:spPr>
          <a:xfrm>
            <a:off x="2673350" y="2400552"/>
            <a:ext cx="2324871"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spends (time) | is spending (time)</a:t>
            </a:r>
          </a:p>
        </p:txBody>
      </p:sp>
      <p:sp>
        <p:nvSpPr>
          <p:cNvPr id="52" name="TextBox 51"/>
          <p:cNvSpPr txBox="1"/>
          <p:nvPr/>
        </p:nvSpPr>
        <p:spPr>
          <a:xfrm>
            <a:off x="2680726" y="1857239"/>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spend (time) | spending (time)</a:t>
            </a:r>
          </a:p>
        </p:txBody>
      </p:sp>
      <p:sp>
        <p:nvSpPr>
          <p:cNvPr id="53" name="TextBox 52"/>
          <p:cNvSpPr txBox="1"/>
          <p:nvPr/>
        </p:nvSpPr>
        <p:spPr>
          <a:xfrm>
            <a:off x="4604078" y="13663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90</a:t>
            </a:r>
          </a:p>
        </p:txBody>
      </p:sp>
      <p:sp>
        <p:nvSpPr>
          <p:cNvPr id="54" name="TextBox 53"/>
          <p:cNvSpPr txBox="1"/>
          <p:nvPr/>
        </p:nvSpPr>
        <p:spPr>
          <a:xfrm>
            <a:off x="7313256" y="1335196"/>
            <a:ext cx="230461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dire</a:t>
            </a:r>
          </a:p>
        </p:txBody>
      </p:sp>
      <p:sp>
        <p:nvSpPr>
          <p:cNvPr id="55" name="TextBox 54"/>
          <p:cNvSpPr txBox="1"/>
          <p:nvPr/>
        </p:nvSpPr>
        <p:spPr>
          <a:xfrm>
            <a:off x="7313254" y="192458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dit</a:t>
            </a:r>
            <a:endParaRPr lang="en-GB" sz="3600" b="1" dirty="0">
              <a:solidFill>
                <a:srgbClr val="5B9BD5">
                  <a:lumMod val="50000"/>
                </a:srgbClr>
              </a:solidFill>
              <a:latin typeface="Century Gothic" panose="020B0502020202020204" pitchFamily="34" charset="0"/>
            </a:endParaRPr>
          </a:p>
        </p:txBody>
      </p:sp>
      <p:sp>
        <p:nvSpPr>
          <p:cNvPr id="56" name="TextBox 55"/>
          <p:cNvSpPr txBox="1"/>
          <p:nvPr/>
        </p:nvSpPr>
        <p:spPr>
          <a:xfrm>
            <a:off x="9234120" y="1371817"/>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37</a:t>
            </a:r>
          </a:p>
        </p:txBody>
      </p:sp>
      <p:sp>
        <p:nvSpPr>
          <p:cNvPr id="57" name="TextBox 56"/>
          <p:cNvSpPr txBox="1"/>
          <p:nvPr/>
        </p:nvSpPr>
        <p:spPr>
          <a:xfrm>
            <a:off x="9642442" y="1335196"/>
            <a:ext cx="230863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prendre</a:t>
            </a:r>
            <a:endParaRPr lang="en-GB" sz="3600" b="1" dirty="0">
              <a:solidFill>
                <a:srgbClr val="5B9BD5">
                  <a:lumMod val="50000"/>
                </a:srgbClr>
              </a:solidFill>
              <a:latin typeface="Century Gothic" panose="020B0502020202020204" pitchFamily="34" charset="0"/>
            </a:endParaRPr>
          </a:p>
        </p:txBody>
      </p:sp>
      <p:sp>
        <p:nvSpPr>
          <p:cNvPr id="58" name="TextBox 57"/>
          <p:cNvSpPr txBox="1"/>
          <p:nvPr/>
        </p:nvSpPr>
        <p:spPr>
          <a:xfrm>
            <a:off x="9656225" y="1924582"/>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prend</a:t>
            </a:r>
            <a:endParaRPr lang="en-GB" sz="3600" b="1" dirty="0">
              <a:solidFill>
                <a:srgbClr val="5B9BD5">
                  <a:lumMod val="50000"/>
                </a:srgbClr>
              </a:solidFill>
              <a:latin typeface="Century Gothic" panose="020B0502020202020204" pitchFamily="34" charset="0"/>
            </a:endParaRPr>
          </a:p>
        </p:txBody>
      </p:sp>
      <p:sp>
        <p:nvSpPr>
          <p:cNvPr id="59" name="TextBox 58"/>
          <p:cNvSpPr txBox="1"/>
          <p:nvPr/>
        </p:nvSpPr>
        <p:spPr>
          <a:xfrm>
            <a:off x="11555608" y="13663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43</a:t>
            </a:r>
          </a:p>
        </p:txBody>
      </p:sp>
      <p:sp>
        <p:nvSpPr>
          <p:cNvPr id="60" name="TextBox 59"/>
          <p:cNvSpPr txBox="1"/>
          <p:nvPr/>
        </p:nvSpPr>
        <p:spPr>
          <a:xfrm>
            <a:off x="7338729" y="238373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tells, says | is telling, is saying</a:t>
            </a:r>
          </a:p>
        </p:txBody>
      </p:sp>
      <p:sp>
        <p:nvSpPr>
          <p:cNvPr id="61" name="TextBox 60"/>
          <p:cNvSpPr txBox="1"/>
          <p:nvPr/>
        </p:nvSpPr>
        <p:spPr>
          <a:xfrm>
            <a:off x="7338729" y="179889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tell, say| telling, saying</a:t>
            </a:r>
          </a:p>
        </p:txBody>
      </p:sp>
      <p:sp>
        <p:nvSpPr>
          <p:cNvPr id="62" name="TextBox 61"/>
          <p:cNvSpPr txBox="1"/>
          <p:nvPr/>
        </p:nvSpPr>
        <p:spPr>
          <a:xfrm>
            <a:off x="9644906" y="240055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takes | is taking</a:t>
            </a:r>
          </a:p>
        </p:txBody>
      </p:sp>
      <p:sp>
        <p:nvSpPr>
          <p:cNvPr id="63" name="TextBox 62"/>
          <p:cNvSpPr txBox="1"/>
          <p:nvPr/>
        </p:nvSpPr>
        <p:spPr>
          <a:xfrm>
            <a:off x="9644906" y="181571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take | taking</a:t>
            </a:r>
          </a:p>
        </p:txBody>
      </p:sp>
      <p:sp>
        <p:nvSpPr>
          <p:cNvPr id="64" name="TextBox 63"/>
          <p:cNvSpPr txBox="1"/>
          <p:nvPr/>
        </p:nvSpPr>
        <p:spPr>
          <a:xfrm>
            <a:off x="5009136" y="4376782"/>
            <a:ext cx="230371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doit</a:t>
            </a:r>
            <a:endParaRPr lang="en-GB" sz="3600" b="1" dirty="0">
              <a:solidFill>
                <a:srgbClr val="5B9BD5">
                  <a:lumMod val="50000"/>
                </a:srgbClr>
              </a:solidFill>
              <a:latin typeface="Century Gothic" panose="020B0502020202020204" pitchFamily="34" charset="0"/>
            </a:endParaRPr>
          </a:p>
        </p:txBody>
      </p:sp>
      <p:sp>
        <p:nvSpPr>
          <p:cNvPr id="65" name="TextBox 64"/>
          <p:cNvSpPr txBox="1"/>
          <p:nvPr/>
        </p:nvSpPr>
        <p:spPr>
          <a:xfrm>
            <a:off x="366770" y="437678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peut</a:t>
            </a:r>
            <a:endParaRPr lang="en-GB" sz="3600" b="1" dirty="0">
              <a:solidFill>
                <a:srgbClr val="5B9BD5">
                  <a:lumMod val="50000"/>
                </a:srgbClr>
              </a:solidFill>
              <a:latin typeface="Century Gothic" panose="020B0502020202020204" pitchFamily="34" charset="0"/>
            </a:endParaRPr>
          </a:p>
        </p:txBody>
      </p:sp>
      <p:sp>
        <p:nvSpPr>
          <p:cNvPr id="66" name="TextBox 65"/>
          <p:cNvSpPr txBox="1"/>
          <p:nvPr/>
        </p:nvSpPr>
        <p:spPr>
          <a:xfrm>
            <a:off x="2663514" y="3118506"/>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porte</a:t>
            </a:r>
            <a:endParaRPr lang="en-GB" sz="3600" b="1" dirty="0">
              <a:solidFill>
                <a:srgbClr val="5B9BD5">
                  <a:lumMod val="50000"/>
                </a:srgbClr>
              </a:solidFill>
              <a:latin typeface="Century Gothic" panose="020B0502020202020204" pitchFamily="34" charset="0"/>
            </a:endParaRPr>
          </a:p>
        </p:txBody>
      </p:sp>
      <p:sp>
        <p:nvSpPr>
          <p:cNvPr id="67" name="TextBox 66"/>
          <p:cNvSpPr txBox="1"/>
          <p:nvPr/>
        </p:nvSpPr>
        <p:spPr>
          <a:xfrm>
            <a:off x="4985927" y="2622904"/>
            <a:ext cx="2317492" cy="584775"/>
          </a:xfrm>
          <a:prstGeom prst="rect">
            <a:avLst/>
          </a:prstGeom>
          <a:noFill/>
        </p:spPr>
        <p:txBody>
          <a:bodyPr wrap="square" rtlCol="0">
            <a:spAutoFit/>
          </a:bodyPr>
          <a:lstStyle/>
          <a:p>
            <a:pPr algn="ctr"/>
            <a:r>
              <a:rPr lang="en-GB" sz="3200" b="1" dirty="0">
                <a:solidFill>
                  <a:srgbClr val="5B9BD5">
                    <a:lumMod val="50000"/>
                  </a:srgbClr>
                </a:solidFill>
                <a:latin typeface="Century Gothic" panose="020B0502020202020204" pitchFamily="34" charset="0"/>
              </a:rPr>
              <a:t>demander</a:t>
            </a:r>
          </a:p>
        </p:txBody>
      </p:sp>
      <p:sp>
        <p:nvSpPr>
          <p:cNvPr id="68" name="TextBox 67"/>
          <p:cNvSpPr txBox="1"/>
          <p:nvPr/>
        </p:nvSpPr>
        <p:spPr>
          <a:xfrm>
            <a:off x="4848235" y="361792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asks | is asking</a:t>
            </a:r>
          </a:p>
        </p:txBody>
      </p:sp>
      <p:sp>
        <p:nvSpPr>
          <p:cNvPr id="70" name="TextBox 69"/>
          <p:cNvSpPr txBox="1"/>
          <p:nvPr/>
        </p:nvSpPr>
        <p:spPr>
          <a:xfrm>
            <a:off x="4974607" y="301599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ask | asking</a:t>
            </a:r>
          </a:p>
        </p:txBody>
      </p:sp>
      <p:sp>
        <p:nvSpPr>
          <p:cNvPr id="71" name="TextBox 70"/>
          <p:cNvSpPr txBox="1"/>
          <p:nvPr/>
        </p:nvSpPr>
        <p:spPr>
          <a:xfrm>
            <a:off x="6911738" y="2560237"/>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80</a:t>
            </a:r>
          </a:p>
        </p:txBody>
      </p:sp>
      <p:sp>
        <p:nvSpPr>
          <p:cNvPr id="72" name="TextBox 71"/>
          <p:cNvSpPr txBox="1"/>
          <p:nvPr/>
        </p:nvSpPr>
        <p:spPr>
          <a:xfrm>
            <a:off x="359794" y="255256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mettre</a:t>
            </a:r>
            <a:endParaRPr lang="en-GB" sz="3600" b="1" dirty="0">
              <a:solidFill>
                <a:srgbClr val="5B9BD5">
                  <a:lumMod val="50000"/>
                </a:srgbClr>
              </a:solidFill>
              <a:latin typeface="Century Gothic" panose="020B0502020202020204" pitchFamily="34" charset="0"/>
            </a:endParaRPr>
          </a:p>
        </p:txBody>
      </p:sp>
      <p:sp>
        <p:nvSpPr>
          <p:cNvPr id="73" name="TextBox 72"/>
          <p:cNvSpPr txBox="1"/>
          <p:nvPr/>
        </p:nvSpPr>
        <p:spPr>
          <a:xfrm>
            <a:off x="346019" y="361792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puts | is putting</a:t>
            </a:r>
          </a:p>
        </p:txBody>
      </p:sp>
      <p:sp>
        <p:nvSpPr>
          <p:cNvPr id="75" name="TextBox 74"/>
          <p:cNvSpPr txBox="1"/>
          <p:nvPr/>
        </p:nvSpPr>
        <p:spPr>
          <a:xfrm>
            <a:off x="357339" y="3033086"/>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put | putting</a:t>
            </a:r>
          </a:p>
        </p:txBody>
      </p:sp>
      <p:sp>
        <p:nvSpPr>
          <p:cNvPr id="76" name="TextBox 75"/>
          <p:cNvSpPr txBox="1"/>
          <p:nvPr/>
        </p:nvSpPr>
        <p:spPr>
          <a:xfrm>
            <a:off x="2285609" y="25836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27</a:t>
            </a:r>
          </a:p>
        </p:txBody>
      </p:sp>
      <p:sp>
        <p:nvSpPr>
          <p:cNvPr id="77" name="TextBox 76"/>
          <p:cNvSpPr txBox="1"/>
          <p:nvPr/>
        </p:nvSpPr>
        <p:spPr>
          <a:xfrm>
            <a:off x="2670891" y="2552566"/>
            <a:ext cx="230371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porter</a:t>
            </a:r>
          </a:p>
        </p:txBody>
      </p:sp>
      <p:sp>
        <p:nvSpPr>
          <p:cNvPr id="78" name="TextBox 77"/>
          <p:cNvSpPr txBox="1"/>
          <p:nvPr/>
        </p:nvSpPr>
        <p:spPr>
          <a:xfrm>
            <a:off x="2663514" y="3617922"/>
            <a:ext cx="2324871" cy="230832"/>
          </a:xfrm>
          <a:prstGeom prst="rect">
            <a:avLst/>
          </a:prstGeom>
          <a:noFill/>
        </p:spPr>
        <p:txBody>
          <a:bodyPr wrap="square" rtlCol="0">
            <a:spAutoFit/>
          </a:bodyPr>
          <a:lstStyle/>
          <a:p>
            <a:pPr algn="ctr"/>
            <a:r>
              <a:rPr lang="en-GB" sz="900" dirty="0">
                <a:solidFill>
                  <a:srgbClr val="5B9BD5">
                    <a:lumMod val="50000"/>
                  </a:srgbClr>
                </a:solidFill>
                <a:latin typeface="Century Gothic" panose="020B0502020202020204" pitchFamily="34" charset="0"/>
              </a:rPr>
              <a:t>wears, carries | is wearing, is carrying</a:t>
            </a:r>
          </a:p>
        </p:txBody>
      </p:sp>
      <p:sp>
        <p:nvSpPr>
          <p:cNvPr id="79" name="TextBox 78"/>
          <p:cNvSpPr txBox="1"/>
          <p:nvPr/>
        </p:nvSpPr>
        <p:spPr>
          <a:xfrm>
            <a:off x="2670890" y="3074609"/>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wear, carry | wearing, carrying</a:t>
            </a:r>
          </a:p>
        </p:txBody>
      </p:sp>
      <p:sp>
        <p:nvSpPr>
          <p:cNvPr id="80" name="TextBox 79"/>
          <p:cNvSpPr txBox="1"/>
          <p:nvPr/>
        </p:nvSpPr>
        <p:spPr>
          <a:xfrm>
            <a:off x="4445230" y="2595406"/>
            <a:ext cx="601939"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105</a:t>
            </a:r>
          </a:p>
        </p:txBody>
      </p:sp>
      <p:sp>
        <p:nvSpPr>
          <p:cNvPr id="81" name="TextBox 80"/>
          <p:cNvSpPr txBox="1"/>
          <p:nvPr/>
        </p:nvSpPr>
        <p:spPr>
          <a:xfrm>
            <a:off x="7303420" y="2552566"/>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rester</a:t>
            </a:r>
            <a:endParaRPr lang="en-GB" sz="3600" b="1" dirty="0">
              <a:solidFill>
                <a:srgbClr val="5B9BD5">
                  <a:lumMod val="50000"/>
                </a:srgbClr>
              </a:solidFill>
              <a:latin typeface="Century Gothic" panose="020B0502020202020204" pitchFamily="34" charset="0"/>
            </a:endParaRPr>
          </a:p>
        </p:txBody>
      </p:sp>
      <p:sp>
        <p:nvSpPr>
          <p:cNvPr id="82" name="TextBox 81"/>
          <p:cNvSpPr txBox="1"/>
          <p:nvPr/>
        </p:nvSpPr>
        <p:spPr>
          <a:xfrm>
            <a:off x="7303418" y="314195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reste</a:t>
            </a:r>
            <a:endParaRPr lang="en-GB" sz="3600" b="1" dirty="0">
              <a:solidFill>
                <a:srgbClr val="5B9BD5">
                  <a:lumMod val="50000"/>
                </a:srgbClr>
              </a:solidFill>
              <a:latin typeface="Century Gothic" panose="020B0502020202020204" pitchFamily="34" charset="0"/>
            </a:endParaRPr>
          </a:p>
        </p:txBody>
      </p:sp>
      <p:sp>
        <p:nvSpPr>
          <p:cNvPr id="83" name="TextBox 82"/>
          <p:cNvSpPr txBox="1"/>
          <p:nvPr/>
        </p:nvSpPr>
        <p:spPr>
          <a:xfrm>
            <a:off x="9085385" y="2589187"/>
            <a:ext cx="626996"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100</a:t>
            </a:r>
          </a:p>
        </p:txBody>
      </p:sp>
      <p:sp>
        <p:nvSpPr>
          <p:cNvPr id="85" name="TextBox 84"/>
          <p:cNvSpPr txBox="1"/>
          <p:nvPr/>
        </p:nvSpPr>
        <p:spPr>
          <a:xfrm>
            <a:off x="9646389" y="3130229"/>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pense</a:t>
            </a:r>
            <a:endParaRPr lang="en-GB" sz="3600" b="1" dirty="0">
              <a:solidFill>
                <a:srgbClr val="5B9BD5">
                  <a:lumMod val="50000"/>
                </a:srgbClr>
              </a:solidFill>
              <a:latin typeface="Century Gothic" panose="020B0502020202020204" pitchFamily="34" charset="0"/>
            </a:endParaRPr>
          </a:p>
        </p:txBody>
      </p:sp>
      <p:sp>
        <p:nvSpPr>
          <p:cNvPr id="86" name="TextBox 85"/>
          <p:cNvSpPr txBox="1"/>
          <p:nvPr/>
        </p:nvSpPr>
        <p:spPr>
          <a:xfrm>
            <a:off x="11415145" y="2583683"/>
            <a:ext cx="59527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116</a:t>
            </a:r>
          </a:p>
        </p:txBody>
      </p:sp>
      <p:sp>
        <p:nvSpPr>
          <p:cNvPr id="87" name="TextBox 86"/>
          <p:cNvSpPr txBox="1"/>
          <p:nvPr/>
        </p:nvSpPr>
        <p:spPr>
          <a:xfrm>
            <a:off x="7328893" y="360110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stays | is staying</a:t>
            </a:r>
          </a:p>
        </p:txBody>
      </p:sp>
      <p:sp>
        <p:nvSpPr>
          <p:cNvPr id="88" name="TextBox 87"/>
          <p:cNvSpPr txBox="1"/>
          <p:nvPr/>
        </p:nvSpPr>
        <p:spPr>
          <a:xfrm>
            <a:off x="7328893" y="301626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stay | staying</a:t>
            </a:r>
          </a:p>
        </p:txBody>
      </p:sp>
      <p:sp>
        <p:nvSpPr>
          <p:cNvPr id="89" name="TextBox 88"/>
          <p:cNvSpPr txBox="1"/>
          <p:nvPr/>
        </p:nvSpPr>
        <p:spPr>
          <a:xfrm>
            <a:off x="9635070" y="361792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thinks | is thinking</a:t>
            </a:r>
          </a:p>
        </p:txBody>
      </p:sp>
      <p:sp>
        <p:nvSpPr>
          <p:cNvPr id="90" name="TextBox 89"/>
          <p:cNvSpPr txBox="1"/>
          <p:nvPr/>
        </p:nvSpPr>
        <p:spPr>
          <a:xfrm>
            <a:off x="9635070" y="303308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think | thinking</a:t>
            </a:r>
          </a:p>
        </p:txBody>
      </p:sp>
      <p:sp>
        <p:nvSpPr>
          <p:cNvPr id="91" name="TextBox 90"/>
          <p:cNvSpPr txBox="1"/>
          <p:nvPr/>
        </p:nvSpPr>
        <p:spPr>
          <a:xfrm>
            <a:off x="2672946" y="4365059"/>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veut</a:t>
            </a:r>
            <a:endParaRPr lang="en-GB" sz="3600" b="1" dirty="0">
              <a:solidFill>
                <a:srgbClr val="5B9BD5">
                  <a:lumMod val="50000"/>
                </a:srgbClr>
              </a:solidFill>
              <a:latin typeface="Century Gothic" panose="020B0502020202020204" pitchFamily="34" charset="0"/>
            </a:endParaRPr>
          </a:p>
        </p:txBody>
      </p:sp>
      <p:sp>
        <p:nvSpPr>
          <p:cNvPr id="92" name="TextBox 91"/>
          <p:cNvSpPr txBox="1"/>
          <p:nvPr/>
        </p:nvSpPr>
        <p:spPr>
          <a:xfrm>
            <a:off x="4995359" y="3787396"/>
            <a:ext cx="2317492"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devoir</a:t>
            </a:r>
          </a:p>
        </p:txBody>
      </p:sp>
      <p:sp>
        <p:nvSpPr>
          <p:cNvPr id="93" name="TextBox 92"/>
          <p:cNvSpPr txBox="1"/>
          <p:nvPr/>
        </p:nvSpPr>
        <p:spPr>
          <a:xfrm>
            <a:off x="4869390" y="485275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has to, must</a:t>
            </a:r>
          </a:p>
        </p:txBody>
      </p:sp>
      <p:sp>
        <p:nvSpPr>
          <p:cNvPr id="94" name="TextBox 93"/>
          <p:cNvSpPr txBox="1"/>
          <p:nvPr/>
        </p:nvSpPr>
        <p:spPr>
          <a:xfrm>
            <a:off x="4984039" y="425082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have to | having to</a:t>
            </a:r>
          </a:p>
        </p:txBody>
      </p:sp>
      <p:sp>
        <p:nvSpPr>
          <p:cNvPr id="95" name="TextBox 94"/>
          <p:cNvSpPr txBox="1"/>
          <p:nvPr/>
        </p:nvSpPr>
        <p:spPr>
          <a:xfrm>
            <a:off x="6921170" y="3818513"/>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39</a:t>
            </a:r>
          </a:p>
        </p:txBody>
      </p:sp>
      <p:sp>
        <p:nvSpPr>
          <p:cNvPr id="96" name="TextBox 95"/>
          <p:cNvSpPr txBox="1"/>
          <p:nvPr/>
        </p:nvSpPr>
        <p:spPr>
          <a:xfrm>
            <a:off x="369226" y="378739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pouvoir</a:t>
            </a:r>
            <a:endParaRPr lang="en-GB" sz="3600" b="1" dirty="0">
              <a:solidFill>
                <a:srgbClr val="5B9BD5">
                  <a:lumMod val="50000"/>
                </a:srgbClr>
              </a:solidFill>
              <a:latin typeface="Century Gothic" panose="020B0502020202020204" pitchFamily="34" charset="0"/>
            </a:endParaRPr>
          </a:p>
        </p:txBody>
      </p:sp>
      <p:sp>
        <p:nvSpPr>
          <p:cNvPr id="97" name="TextBox 96"/>
          <p:cNvSpPr txBox="1"/>
          <p:nvPr/>
        </p:nvSpPr>
        <p:spPr>
          <a:xfrm>
            <a:off x="367174" y="485275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is able, can</a:t>
            </a:r>
          </a:p>
        </p:txBody>
      </p:sp>
      <p:sp>
        <p:nvSpPr>
          <p:cNvPr id="98" name="TextBox 97"/>
          <p:cNvSpPr txBox="1"/>
          <p:nvPr/>
        </p:nvSpPr>
        <p:spPr>
          <a:xfrm>
            <a:off x="366771" y="4303085"/>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be able | being able </a:t>
            </a:r>
          </a:p>
        </p:txBody>
      </p:sp>
      <p:sp>
        <p:nvSpPr>
          <p:cNvPr id="99" name="TextBox 98"/>
          <p:cNvSpPr txBox="1"/>
          <p:nvPr/>
        </p:nvSpPr>
        <p:spPr>
          <a:xfrm>
            <a:off x="2283318" y="38185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20</a:t>
            </a:r>
          </a:p>
        </p:txBody>
      </p:sp>
      <p:sp>
        <p:nvSpPr>
          <p:cNvPr id="100" name="TextBox 99"/>
          <p:cNvSpPr txBox="1"/>
          <p:nvPr/>
        </p:nvSpPr>
        <p:spPr>
          <a:xfrm>
            <a:off x="2680323" y="3787396"/>
            <a:ext cx="23037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vouloir</a:t>
            </a:r>
            <a:endParaRPr lang="en-GB" sz="3600" b="1" dirty="0">
              <a:solidFill>
                <a:srgbClr val="5B9BD5">
                  <a:lumMod val="50000"/>
                </a:srgbClr>
              </a:solidFill>
              <a:latin typeface="Century Gothic" panose="020B0502020202020204" pitchFamily="34" charset="0"/>
            </a:endParaRPr>
          </a:p>
        </p:txBody>
      </p:sp>
      <p:sp>
        <p:nvSpPr>
          <p:cNvPr id="101" name="TextBox 100"/>
          <p:cNvSpPr txBox="1"/>
          <p:nvPr/>
        </p:nvSpPr>
        <p:spPr>
          <a:xfrm>
            <a:off x="2684669" y="4852752"/>
            <a:ext cx="2324871"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wants</a:t>
            </a:r>
          </a:p>
        </p:txBody>
      </p:sp>
      <p:sp>
        <p:nvSpPr>
          <p:cNvPr id="102" name="TextBox 101"/>
          <p:cNvSpPr txBox="1"/>
          <p:nvPr/>
        </p:nvSpPr>
        <p:spPr>
          <a:xfrm>
            <a:off x="2680322" y="4309439"/>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want | wanting</a:t>
            </a:r>
          </a:p>
        </p:txBody>
      </p:sp>
      <p:sp>
        <p:nvSpPr>
          <p:cNvPr id="103" name="TextBox 102"/>
          <p:cNvSpPr txBox="1"/>
          <p:nvPr/>
        </p:nvSpPr>
        <p:spPr>
          <a:xfrm>
            <a:off x="4603674" y="38185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57</a:t>
            </a:r>
          </a:p>
        </p:txBody>
      </p:sp>
      <p:sp>
        <p:nvSpPr>
          <p:cNvPr id="104" name="TextBox 103"/>
          <p:cNvSpPr txBox="1"/>
          <p:nvPr/>
        </p:nvSpPr>
        <p:spPr>
          <a:xfrm>
            <a:off x="7312852" y="3787396"/>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voir</a:t>
            </a:r>
            <a:endParaRPr lang="en-GB" sz="3600" b="1" dirty="0">
              <a:solidFill>
                <a:srgbClr val="5B9BD5">
                  <a:lumMod val="50000"/>
                </a:srgbClr>
              </a:solidFill>
              <a:latin typeface="Century Gothic" panose="020B0502020202020204" pitchFamily="34" charset="0"/>
            </a:endParaRPr>
          </a:p>
        </p:txBody>
      </p:sp>
      <p:sp>
        <p:nvSpPr>
          <p:cNvPr id="105" name="TextBox 104"/>
          <p:cNvSpPr txBox="1"/>
          <p:nvPr/>
        </p:nvSpPr>
        <p:spPr>
          <a:xfrm>
            <a:off x="7312850" y="437678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voit</a:t>
            </a:r>
            <a:endParaRPr lang="en-GB" sz="3600" b="1" dirty="0">
              <a:solidFill>
                <a:srgbClr val="5B9BD5">
                  <a:lumMod val="50000"/>
                </a:srgbClr>
              </a:solidFill>
              <a:latin typeface="Century Gothic" panose="020B0502020202020204" pitchFamily="34" charset="0"/>
            </a:endParaRPr>
          </a:p>
        </p:txBody>
      </p:sp>
      <p:sp>
        <p:nvSpPr>
          <p:cNvPr id="106" name="TextBox 105"/>
          <p:cNvSpPr txBox="1"/>
          <p:nvPr/>
        </p:nvSpPr>
        <p:spPr>
          <a:xfrm>
            <a:off x="9233716" y="3824017"/>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69</a:t>
            </a:r>
          </a:p>
        </p:txBody>
      </p:sp>
      <p:sp>
        <p:nvSpPr>
          <p:cNvPr id="107" name="TextBox 106"/>
          <p:cNvSpPr txBox="1"/>
          <p:nvPr/>
        </p:nvSpPr>
        <p:spPr>
          <a:xfrm>
            <a:off x="9642038" y="3787396"/>
            <a:ext cx="2308638"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savoir</a:t>
            </a:r>
          </a:p>
        </p:txBody>
      </p:sp>
      <p:sp>
        <p:nvSpPr>
          <p:cNvPr id="108" name="TextBox 107"/>
          <p:cNvSpPr txBox="1"/>
          <p:nvPr/>
        </p:nvSpPr>
        <p:spPr>
          <a:xfrm>
            <a:off x="9655821" y="4376782"/>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sait</a:t>
            </a:r>
            <a:endParaRPr lang="en-GB" sz="3600" b="1" dirty="0">
              <a:solidFill>
                <a:srgbClr val="5B9BD5">
                  <a:lumMod val="50000"/>
                </a:srgbClr>
              </a:solidFill>
              <a:latin typeface="Century Gothic" panose="020B0502020202020204" pitchFamily="34" charset="0"/>
            </a:endParaRPr>
          </a:p>
        </p:txBody>
      </p:sp>
      <p:sp>
        <p:nvSpPr>
          <p:cNvPr id="109" name="TextBox 108"/>
          <p:cNvSpPr txBox="1"/>
          <p:nvPr/>
        </p:nvSpPr>
        <p:spPr>
          <a:xfrm>
            <a:off x="11555204" y="38185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67</a:t>
            </a:r>
          </a:p>
        </p:txBody>
      </p:sp>
      <p:sp>
        <p:nvSpPr>
          <p:cNvPr id="110" name="TextBox 109"/>
          <p:cNvSpPr txBox="1"/>
          <p:nvPr/>
        </p:nvSpPr>
        <p:spPr>
          <a:xfrm>
            <a:off x="7350048" y="483593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sees | is seeing</a:t>
            </a:r>
          </a:p>
        </p:txBody>
      </p:sp>
      <p:sp>
        <p:nvSpPr>
          <p:cNvPr id="111" name="TextBox 110"/>
          <p:cNvSpPr txBox="1"/>
          <p:nvPr/>
        </p:nvSpPr>
        <p:spPr>
          <a:xfrm>
            <a:off x="7338325" y="425109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see | seeing</a:t>
            </a:r>
          </a:p>
        </p:txBody>
      </p:sp>
      <p:sp>
        <p:nvSpPr>
          <p:cNvPr id="112" name="TextBox 111"/>
          <p:cNvSpPr txBox="1"/>
          <p:nvPr/>
        </p:nvSpPr>
        <p:spPr>
          <a:xfrm>
            <a:off x="9656225" y="485275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knows | is knowing</a:t>
            </a:r>
          </a:p>
        </p:txBody>
      </p:sp>
      <p:sp>
        <p:nvSpPr>
          <p:cNvPr id="113" name="TextBox 112"/>
          <p:cNvSpPr txBox="1"/>
          <p:nvPr/>
        </p:nvSpPr>
        <p:spPr>
          <a:xfrm>
            <a:off x="9644502" y="426791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know | knowing</a:t>
            </a:r>
          </a:p>
        </p:txBody>
      </p:sp>
      <p:sp>
        <p:nvSpPr>
          <p:cNvPr id="114" name="TextBox 113"/>
          <p:cNvSpPr txBox="1"/>
          <p:nvPr/>
        </p:nvSpPr>
        <p:spPr>
          <a:xfrm>
            <a:off x="4999704" y="5572811"/>
            <a:ext cx="230371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parle</a:t>
            </a:r>
            <a:endParaRPr lang="en-GB" sz="3600" b="1" dirty="0">
              <a:solidFill>
                <a:srgbClr val="5B9BD5">
                  <a:lumMod val="50000"/>
                </a:srgbClr>
              </a:solidFill>
              <a:latin typeface="Century Gothic" panose="020B0502020202020204" pitchFamily="34" charset="0"/>
            </a:endParaRPr>
          </a:p>
        </p:txBody>
      </p:sp>
      <p:sp>
        <p:nvSpPr>
          <p:cNvPr id="115" name="TextBox 114"/>
          <p:cNvSpPr txBox="1"/>
          <p:nvPr/>
        </p:nvSpPr>
        <p:spPr>
          <a:xfrm>
            <a:off x="357338" y="5584534"/>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tient</a:t>
            </a:r>
            <a:endParaRPr lang="en-GB" sz="3600" b="1" dirty="0">
              <a:solidFill>
                <a:srgbClr val="5B9BD5">
                  <a:lumMod val="50000"/>
                </a:srgbClr>
              </a:solidFill>
              <a:latin typeface="Century Gothic" panose="020B0502020202020204" pitchFamily="34" charset="0"/>
            </a:endParaRPr>
          </a:p>
        </p:txBody>
      </p:sp>
      <p:sp>
        <p:nvSpPr>
          <p:cNvPr id="116" name="TextBox 115"/>
          <p:cNvSpPr txBox="1"/>
          <p:nvPr/>
        </p:nvSpPr>
        <p:spPr>
          <a:xfrm>
            <a:off x="2663514" y="5549365"/>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montre</a:t>
            </a:r>
            <a:endParaRPr lang="en-GB" sz="3600" b="1" dirty="0">
              <a:solidFill>
                <a:srgbClr val="5B9BD5">
                  <a:lumMod val="50000"/>
                </a:srgbClr>
              </a:solidFill>
              <a:latin typeface="Century Gothic" panose="020B0502020202020204" pitchFamily="34" charset="0"/>
            </a:endParaRPr>
          </a:p>
        </p:txBody>
      </p:sp>
      <p:sp>
        <p:nvSpPr>
          <p:cNvPr id="117" name="TextBox 116"/>
          <p:cNvSpPr txBox="1"/>
          <p:nvPr/>
        </p:nvSpPr>
        <p:spPr>
          <a:xfrm>
            <a:off x="4985927" y="4995148"/>
            <a:ext cx="2317492"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parler</a:t>
            </a:r>
            <a:endParaRPr lang="en-GB" sz="3600" b="1" dirty="0">
              <a:solidFill>
                <a:srgbClr val="5B9BD5">
                  <a:lumMod val="50000"/>
                </a:srgbClr>
              </a:solidFill>
              <a:latin typeface="Century Gothic" panose="020B0502020202020204" pitchFamily="34" charset="0"/>
            </a:endParaRPr>
          </a:p>
        </p:txBody>
      </p:sp>
      <p:sp>
        <p:nvSpPr>
          <p:cNvPr id="118" name="TextBox 117"/>
          <p:cNvSpPr txBox="1"/>
          <p:nvPr/>
        </p:nvSpPr>
        <p:spPr>
          <a:xfrm>
            <a:off x="4848235" y="6060504"/>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speaks | is speaking</a:t>
            </a:r>
          </a:p>
        </p:txBody>
      </p:sp>
      <p:sp>
        <p:nvSpPr>
          <p:cNvPr id="119" name="TextBox 118"/>
          <p:cNvSpPr txBox="1"/>
          <p:nvPr/>
        </p:nvSpPr>
        <p:spPr>
          <a:xfrm>
            <a:off x="4974607" y="5493745"/>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speak | speaking</a:t>
            </a:r>
          </a:p>
        </p:txBody>
      </p:sp>
      <p:sp>
        <p:nvSpPr>
          <p:cNvPr id="120" name="TextBox 119"/>
          <p:cNvSpPr txBox="1"/>
          <p:nvPr/>
        </p:nvSpPr>
        <p:spPr>
          <a:xfrm>
            <a:off x="6765054" y="5026265"/>
            <a:ext cx="599611"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106</a:t>
            </a:r>
          </a:p>
        </p:txBody>
      </p:sp>
      <p:sp>
        <p:nvSpPr>
          <p:cNvPr id="121" name="TextBox 120"/>
          <p:cNvSpPr txBox="1"/>
          <p:nvPr/>
        </p:nvSpPr>
        <p:spPr>
          <a:xfrm>
            <a:off x="359794" y="4995148"/>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tenir</a:t>
            </a:r>
            <a:endParaRPr lang="en-GB" sz="3600" b="1" dirty="0">
              <a:solidFill>
                <a:srgbClr val="5B9BD5">
                  <a:lumMod val="50000"/>
                </a:srgbClr>
              </a:solidFill>
              <a:latin typeface="Century Gothic" panose="020B0502020202020204" pitchFamily="34" charset="0"/>
            </a:endParaRPr>
          </a:p>
        </p:txBody>
      </p:sp>
      <p:sp>
        <p:nvSpPr>
          <p:cNvPr id="122" name="TextBox 121"/>
          <p:cNvSpPr txBox="1"/>
          <p:nvPr/>
        </p:nvSpPr>
        <p:spPr>
          <a:xfrm>
            <a:off x="346019" y="6060504"/>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holds | is holding</a:t>
            </a:r>
          </a:p>
        </p:txBody>
      </p:sp>
      <p:sp>
        <p:nvSpPr>
          <p:cNvPr id="123" name="TextBox 122"/>
          <p:cNvSpPr txBox="1"/>
          <p:nvPr/>
        </p:nvSpPr>
        <p:spPr>
          <a:xfrm>
            <a:off x="357339" y="5475668"/>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hold | holding</a:t>
            </a:r>
          </a:p>
        </p:txBody>
      </p:sp>
      <p:sp>
        <p:nvSpPr>
          <p:cNvPr id="124" name="TextBox 123"/>
          <p:cNvSpPr txBox="1"/>
          <p:nvPr/>
        </p:nvSpPr>
        <p:spPr>
          <a:xfrm>
            <a:off x="2145323" y="5026265"/>
            <a:ext cx="593213"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104</a:t>
            </a:r>
          </a:p>
        </p:txBody>
      </p:sp>
      <p:sp>
        <p:nvSpPr>
          <p:cNvPr id="125" name="TextBox 124"/>
          <p:cNvSpPr txBox="1"/>
          <p:nvPr/>
        </p:nvSpPr>
        <p:spPr>
          <a:xfrm>
            <a:off x="2635722" y="5053763"/>
            <a:ext cx="23037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montrer</a:t>
            </a:r>
            <a:endParaRPr lang="en-GB" sz="3600" b="1" dirty="0">
              <a:solidFill>
                <a:srgbClr val="5B9BD5">
                  <a:lumMod val="50000"/>
                </a:srgbClr>
              </a:solidFill>
              <a:latin typeface="Century Gothic" panose="020B0502020202020204" pitchFamily="34" charset="0"/>
            </a:endParaRPr>
          </a:p>
        </p:txBody>
      </p:sp>
      <p:sp>
        <p:nvSpPr>
          <p:cNvPr id="126" name="TextBox 125"/>
          <p:cNvSpPr txBox="1"/>
          <p:nvPr/>
        </p:nvSpPr>
        <p:spPr>
          <a:xfrm>
            <a:off x="2663514" y="6060504"/>
            <a:ext cx="2324871"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shows | is showing</a:t>
            </a:r>
          </a:p>
        </p:txBody>
      </p:sp>
      <p:sp>
        <p:nvSpPr>
          <p:cNvPr id="127" name="TextBox 126"/>
          <p:cNvSpPr txBox="1"/>
          <p:nvPr/>
        </p:nvSpPr>
        <p:spPr>
          <a:xfrm>
            <a:off x="2670890" y="5517191"/>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show | showing</a:t>
            </a:r>
          </a:p>
        </p:txBody>
      </p:sp>
      <p:sp>
        <p:nvSpPr>
          <p:cNvPr id="128" name="TextBox 127"/>
          <p:cNvSpPr txBox="1"/>
          <p:nvPr/>
        </p:nvSpPr>
        <p:spPr>
          <a:xfrm>
            <a:off x="4468143" y="5014542"/>
            <a:ext cx="59075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108</a:t>
            </a:r>
          </a:p>
        </p:txBody>
      </p:sp>
      <p:sp>
        <p:nvSpPr>
          <p:cNvPr id="129" name="TextBox 128"/>
          <p:cNvSpPr txBox="1"/>
          <p:nvPr/>
        </p:nvSpPr>
        <p:spPr>
          <a:xfrm>
            <a:off x="7303420" y="4995148"/>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falloir</a:t>
            </a:r>
            <a:endParaRPr lang="en-GB" sz="3600" b="1" dirty="0">
              <a:solidFill>
                <a:srgbClr val="5B9BD5">
                  <a:lumMod val="50000"/>
                </a:srgbClr>
              </a:solidFill>
              <a:latin typeface="Century Gothic" panose="020B0502020202020204" pitchFamily="34" charset="0"/>
            </a:endParaRPr>
          </a:p>
        </p:txBody>
      </p:sp>
      <p:sp>
        <p:nvSpPr>
          <p:cNvPr id="130" name="TextBox 129"/>
          <p:cNvSpPr txBox="1"/>
          <p:nvPr/>
        </p:nvSpPr>
        <p:spPr>
          <a:xfrm>
            <a:off x="7303418" y="5584534"/>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faut</a:t>
            </a:r>
            <a:endParaRPr lang="en-GB" sz="3600" b="1" dirty="0">
              <a:solidFill>
                <a:srgbClr val="5B9BD5">
                  <a:lumMod val="50000"/>
                </a:srgbClr>
              </a:solidFill>
              <a:latin typeface="Century Gothic" panose="020B0502020202020204" pitchFamily="34" charset="0"/>
            </a:endParaRPr>
          </a:p>
        </p:txBody>
      </p:sp>
      <p:sp>
        <p:nvSpPr>
          <p:cNvPr id="131" name="TextBox 130"/>
          <p:cNvSpPr txBox="1"/>
          <p:nvPr/>
        </p:nvSpPr>
        <p:spPr>
          <a:xfrm>
            <a:off x="9224284" y="5031769"/>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68</a:t>
            </a:r>
          </a:p>
        </p:txBody>
      </p:sp>
      <p:sp>
        <p:nvSpPr>
          <p:cNvPr id="132" name="TextBox 131"/>
          <p:cNvSpPr txBox="1"/>
          <p:nvPr/>
        </p:nvSpPr>
        <p:spPr>
          <a:xfrm>
            <a:off x="9607107" y="5076328"/>
            <a:ext cx="2308638" cy="461665"/>
          </a:xfrm>
          <a:prstGeom prst="rect">
            <a:avLst/>
          </a:prstGeom>
          <a:noFill/>
        </p:spPr>
        <p:txBody>
          <a:bodyPr wrap="square" rtlCol="0">
            <a:spAutoFit/>
          </a:bodyPr>
          <a:lstStyle/>
          <a:p>
            <a:pPr algn="ctr"/>
            <a:r>
              <a:rPr lang="en-GB" sz="2400" b="1" dirty="0" err="1">
                <a:solidFill>
                  <a:srgbClr val="5B9BD5">
                    <a:lumMod val="50000"/>
                  </a:srgbClr>
                </a:solidFill>
                <a:latin typeface="Century Gothic" panose="020B0502020202020204" pitchFamily="34" charset="0"/>
              </a:rPr>
              <a:t>comprendre</a:t>
            </a:r>
            <a:endParaRPr lang="en-GB" sz="2400" b="1" dirty="0">
              <a:solidFill>
                <a:srgbClr val="5B9BD5">
                  <a:lumMod val="50000"/>
                </a:srgbClr>
              </a:solidFill>
              <a:latin typeface="Century Gothic" panose="020B0502020202020204" pitchFamily="34" charset="0"/>
            </a:endParaRPr>
          </a:p>
        </p:txBody>
      </p:sp>
      <p:sp>
        <p:nvSpPr>
          <p:cNvPr id="133" name="TextBox 132"/>
          <p:cNvSpPr txBox="1"/>
          <p:nvPr/>
        </p:nvSpPr>
        <p:spPr>
          <a:xfrm>
            <a:off x="9646389" y="5584534"/>
            <a:ext cx="2294855" cy="584775"/>
          </a:xfrm>
          <a:prstGeom prst="rect">
            <a:avLst/>
          </a:prstGeom>
          <a:noFill/>
        </p:spPr>
        <p:txBody>
          <a:bodyPr wrap="square" rtlCol="0">
            <a:spAutoFit/>
          </a:bodyPr>
          <a:lstStyle/>
          <a:p>
            <a:pPr algn="ctr"/>
            <a:r>
              <a:rPr lang="en-GB" sz="3200" b="1" dirty="0" err="1">
                <a:solidFill>
                  <a:srgbClr val="5B9BD5">
                    <a:lumMod val="50000"/>
                  </a:srgbClr>
                </a:solidFill>
                <a:latin typeface="Century Gothic" panose="020B0502020202020204" pitchFamily="34" charset="0"/>
              </a:rPr>
              <a:t>comprend</a:t>
            </a:r>
            <a:endParaRPr lang="en-GB" sz="3200" b="1" dirty="0">
              <a:solidFill>
                <a:srgbClr val="5B9BD5">
                  <a:lumMod val="50000"/>
                </a:srgbClr>
              </a:solidFill>
              <a:latin typeface="Century Gothic" panose="020B0502020202020204" pitchFamily="34" charset="0"/>
            </a:endParaRPr>
          </a:p>
        </p:txBody>
      </p:sp>
      <p:sp>
        <p:nvSpPr>
          <p:cNvPr id="134" name="TextBox 133"/>
          <p:cNvSpPr txBox="1"/>
          <p:nvPr/>
        </p:nvSpPr>
        <p:spPr>
          <a:xfrm>
            <a:off x="11545772" y="5026265"/>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95</a:t>
            </a:r>
          </a:p>
        </p:txBody>
      </p:sp>
      <p:sp>
        <p:nvSpPr>
          <p:cNvPr id="135" name="TextBox 134"/>
          <p:cNvSpPr txBox="1"/>
          <p:nvPr/>
        </p:nvSpPr>
        <p:spPr>
          <a:xfrm>
            <a:off x="7328893" y="604368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is necessary</a:t>
            </a:r>
          </a:p>
        </p:txBody>
      </p:sp>
      <p:sp>
        <p:nvSpPr>
          <p:cNvPr id="136" name="TextBox 135"/>
          <p:cNvSpPr txBox="1"/>
          <p:nvPr/>
        </p:nvSpPr>
        <p:spPr>
          <a:xfrm>
            <a:off x="7328893" y="545884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be necessary</a:t>
            </a:r>
          </a:p>
        </p:txBody>
      </p:sp>
      <p:sp>
        <p:nvSpPr>
          <p:cNvPr id="137" name="TextBox 136"/>
          <p:cNvSpPr txBox="1"/>
          <p:nvPr/>
        </p:nvSpPr>
        <p:spPr>
          <a:xfrm>
            <a:off x="9635070" y="606050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understands | is understanding</a:t>
            </a:r>
          </a:p>
        </p:txBody>
      </p:sp>
      <p:sp>
        <p:nvSpPr>
          <p:cNvPr id="138" name="TextBox 137"/>
          <p:cNvSpPr txBox="1"/>
          <p:nvPr/>
        </p:nvSpPr>
        <p:spPr>
          <a:xfrm>
            <a:off x="9635070" y="5475668"/>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understand | understanding</a:t>
            </a:r>
          </a:p>
        </p:txBody>
      </p:sp>
      <p:sp>
        <p:nvSpPr>
          <p:cNvPr id="139" name="Rectangle 138"/>
          <p:cNvSpPr/>
          <p:nvPr/>
        </p:nvSpPr>
        <p:spPr>
          <a:xfrm>
            <a:off x="2985317" y="6608374"/>
            <a:ext cx="6096000" cy="246221"/>
          </a:xfrm>
          <a:prstGeom prst="rect">
            <a:avLst/>
          </a:prstGeom>
        </p:spPr>
        <p:txBody>
          <a:bodyPr>
            <a:spAutoFit/>
          </a:bodyPr>
          <a:lstStyle/>
          <a:p>
            <a:r>
              <a:rPr lang="en-GB" sz="1000" i="1" dirty="0">
                <a:solidFill>
                  <a:prstClr val="white"/>
                </a:solidFill>
                <a:latin typeface="Century Gothic" panose="020B0502020202020204" pitchFamily="34" charset="0"/>
              </a:rPr>
              <a:t>Source: A Frequency Dictionary of French (</a:t>
            </a:r>
            <a:r>
              <a:rPr lang="en-GB" sz="1000" i="1" dirty="0" err="1">
                <a:solidFill>
                  <a:prstClr val="white"/>
                </a:solidFill>
                <a:latin typeface="Century Gothic" panose="020B0502020202020204" pitchFamily="34" charset="0"/>
              </a:rPr>
              <a:t>Londsale</a:t>
            </a:r>
            <a:r>
              <a:rPr lang="en-GB" sz="1000" i="1" dirty="0">
                <a:solidFill>
                  <a:prstClr val="white"/>
                </a:solidFill>
                <a:latin typeface="Century Gothic" panose="020B0502020202020204" pitchFamily="34" charset="0"/>
              </a:rPr>
              <a:t> &amp; Le Bras, 2009), published by Routledge.]</a:t>
            </a:r>
          </a:p>
        </p:txBody>
      </p:sp>
    </p:spTree>
    <p:extLst>
      <p:ext uri="{BB962C8B-B14F-4D97-AF65-F5344CB8AC3E}">
        <p14:creationId xmlns:p14="http://schemas.microsoft.com/office/powerpoint/2010/main" val="10913364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48478" y="189824"/>
          <a:ext cx="11581450" cy="6040968"/>
        </p:xfrm>
        <a:graphic>
          <a:graphicData uri="http://schemas.openxmlformats.org/drawingml/2006/table">
            <a:tbl>
              <a:tblPr firstRow="1" bandRow="1">
                <a:tableStyleId>{5940675A-B579-460E-94D1-54222C63F5DA}</a:tableStyleId>
              </a:tblPr>
              <a:tblGrid>
                <a:gridCol w="2316290">
                  <a:extLst>
                    <a:ext uri="{9D8B030D-6E8A-4147-A177-3AD203B41FA5}">
                      <a16:colId xmlns="" xmlns:a16="http://schemas.microsoft.com/office/drawing/2014/main" val="20000"/>
                    </a:ext>
                  </a:extLst>
                </a:gridCol>
                <a:gridCol w="2316290">
                  <a:extLst>
                    <a:ext uri="{9D8B030D-6E8A-4147-A177-3AD203B41FA5}">
                      <a16:colId xmlns="" xmlns:a16="http://schemas.microsoft.com/office/drawing/2014/main" val="20001"/>
                    </a:ext>
                  </a:extLst>
                </a:gridCol>
                <a:gridCol w="2316290">
                  <a:extLst>
                    <a:ext uri="{9D8B030D-6E8A-4147-A177-3AD203B41FA5}">
                      <a16:colId xmlns="" xmlns:a16="http://schemas.microsoft.com/office/drawing/2014/main" val="20002"/>
                    </a:ext>
                  </a:extLst>
                </a:gridCol>
                <a:gridCol w="2316290">
                  <a:extLst>
                    <a:ext uri="{9D8B030D-6E8A-4147-A177-3AD203B41FA5}">
                      <a16:colId xmlns="" xmlns:a16="http://schemas.microsoft.com/office/drawing/2014/main" val="20003"/>
                    </a:ext>
                  </a:extLst>
                </a:gridCol>
                <a:gridCol w="2316290">
                  <a:extLst>
                    <a:ext uri="{9D8B030D-6E8A-4147-A177-3AD203B41FA5}">
                      <a16:colId xmlns="" xmlns:a16="http://schemas.microsoft.com/office/drawing/2014/main" val="20004"/>
                    </a:ext>
                  </a:extLst>
                </a:gridCol>
              </a:tblGrid>
              <a:tr h="2013656">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0"/>
                  </a:ext>
                </a:extLst>
              </a:tr>
              <a:tr h="2013656">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1"/>
                  </a:ext>
                </a:extLst>
              </a:tr>
              <a:tr h="2013656">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
        <p:nvSpPr>
          <p:cNvPr id="8" name="TextBox 7"/>
          <p:cNvSpPr txBox="1"/>
          <p:nvPr/>
        </p:nvSpPr>
        <p:spPr>
          <a:xfrm>
            <a:off x="3277297" y="6356823"/>
            <a:ext cx="5956419" cy="371742"/>
          </a:xfrm>
          <a:prstGeom prst="rect">
            <a:avLst/>
          </a:prstGeom>
          <a:noFill/>
        </p:spPr>
        <p:txBody>
          <a:bodyPr wrap="square" rtlCol="0">
            <a:spAutoFit/>
          </a:bodyPr>
          <a:lstStyle/>
          <a:p>
            <a:r>
              <a:rPr lang="en-GB" dirty="0">
                <a:solidFill>
                  <a:prstClr val="white"/>
                </a:solidFill>
                <a:latin typeface="Century Gothic" panose="020B0502020202020204" pitchFamily="34" charset="0"/>
              </a:rPr>
              <a:t>15 high-frequency </a:t>
            </a:r>
            <a:r>
              <a:rPr lang="en-GB" dirty="0" smtClean="0">
                <a:solidFill>
                  <a:prstClr val="white"/>
                </a:solidFill>
                <a:latin typeface="Century Gothic" panose="020B0502020202020204" pitchFamily="34" charset="0"/>
              </a:rPr>
              <a:t>prototype </a:t>
            </a:r>
            <a:r>
              <a:rPr lang="en-GB" dirty="0">
                <a:solidFill>
                  <a:prstClr val="white"/>
                </a:solidFill>
                <a:latin typeface="Century Gothic" panose="020B0502020202020204" pitchFamily="34" charset="0"/>
              </a:rPr>
              <a:t>French verbs </a:t>
            </a:r>
          </a:p>
        </p:txBody>
      </p:sp>
      <p:sp>
        <p:nvSpPr>
          <p:cNvPr id="9" name="TextBox 8"/>
          <p:cNvSpPr txBox="1"/>
          <p:nvPr/>
        </p:nvSpPr>
        <p:spPr>
          <a:xfrm>
            <a:off x="350934" y="234551"/>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jouer</a:t>
            </a:r>
            <a:endParaRPr lang="en-GB" sz="4000" b="1" dirty="0">
              <a:solidFill>
                <a:srgbClr val="5B9BD5">
                  <a:lumMod val="50000"/>
                </a:srgbClr>
              </a:solidFill>
              <a:latin typeface="Century Gothic" panose="020B0502020202020204" pitchFamily="34" charset="0"/>
            </a:endParaRPr>
          </a:p>
        </p:txBody>
      </p:sp>
      <p:sp>
        <p:nvSpPr>
          <p:cNvPr id="10" name="TextBox 9"/>
          <p:cNvSpPr txBox="1"/>
          <p:nvPr/>
        </p:nvSpPr>
        <p:spPr>
          <a:xfrm>
            <a:off x="332175" y="186595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plays | is playing</a:t>
            </a:r>
          </a:p>
        </p:txBody>
      </p:sp>
      <p:sp>
        <p:nvSpPr>
          <p:cNvPr id="11" name="TextBox 10"/>
          <p:cNvSpPr txBox="1"/>
          <p:nvPr/>
        </p:nvSpPr>
        <p:spPr>
          <a:xfrm>
            <a:off x="341523" y="1227276"/>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joue</a:t>
            </a:r>
            <a:endParaRPr lang="en-GB" sz="3600" b="1" dirty="0">
              <a:solidFill>
                <a:srgbClr val="5B9BD5">
                  <a:lumMod val="50000"/>
                </a:srgbClr>
              </a:solidFill>
              <a:latin typeface="Century Gothic" panose="020B0502020202020204" pitchFamily="34" charset="0"/>
            </a:endParaRPr>
          </a:p>
        </p:txBody>
      </p:sp>
      <p:sp>
        <p:nvSpPr>
          <p:cNvPr id="12" name="TextBox 11"/>
          <p:cNvSpPr txBox="1"/>
          <p:nvPr/>
        </p:nvSpPr>
        <p:spPr>
          <a:xfrm>
            <a:off x="332175" y="861259"/>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play | playing</a:t>
            </a:r>
          </a:p>
        </p:txBody>
      </p:sp>
      <p:sp>
        <p:nvSpPr>
          <p:cNvPr id="13" name="TextBox 12"/>
          <p:cNvSpPr txBox="1"/>
          <p:nvPr/>
        </p:nvSpPr>
        <p:spPr>
          <a:xfrm>
            <a:off x="2136886" y="153268"/>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219</a:t>
            </a:r>
          </a:p>
        </p:txBody>
      </p:sp>
      <p:sp>
        <p:nvSpPr>
          <p:cNvPr id="139" name="Rectangle 138"/>
          <p:cNvSpPr/>
          <p:nvPr/>
        </p:nvSpPr>
        <p:spPr>
          <a:xfrm>
            <a:off x="2985317" y="6608374"/>
            <a:ext cx="6096000" cy="246221"/>
          </a:xfrm>
          <a:prstGeom prst="rect">
            <a:avLst/>
          </a:prstGeom>
        </p:spPr>
        <p:txBody>
          <a:bodyPr>
            <a:spAutoFit/>
          </a:bodyPr>
          <a:lstStyle/>
          <a:p>
            <a:r>
              <a:rPr lang="en-GB" sz="1000" i="1" dirty="0">
                <a:solidFill>
                  <a:prstClr val="white"/>
                </a:solidFill>
                <a:latin typeface="Century Gothic" panose="020B0502020202020204" pitchFamily="34" charset="0"/>
              </a:rPr>
              <a:t>Source: A Frequency Dictionary of French (</a:t>
            </a:r>
            <a:r>
              <a:rPr lang="en-GB" sz="1000" i="1" dirty="0" err="1">
                <a:solidFill>
                  <a:prstClr val="white"/>
                </a:solidFill>
                <a:latin typeface="Century Gothic" panose="020B0502020202020204" pitchFamily="34" charset="0"/>
              </a:rPr>
              <a:t>Londsale</a:t>
            </a:r>
            <a:r>
              <a:rPr lang="en-GB" sz="1000" i="1" dirty="0">
                <a:solidFill>
                  <a:prstClr val="white"/>
                </a:solidFill>
                <a:latin typeface="Century Gothic" panose="020B0502020202020204" pitchFamily="34" charset="0"/>
              </a:rPr>
              <a:t> &amp; Le Bras, 2009), published by Routledge.]</a:t>
            </a:r>
          </a:p>
        </p:txBody>
      </p:sp>
      <p:sp>
        <p:nvSpPr>
          <p:cNvPr id="140" name="TextBox 139"/>
          <p:cNvSpPr txBox="1"/>
          <p:nvPr/>
        </p:nvSpPr>
        <p:spPr>
          <a:xfrm>
            <a:off x="2664486" y="242205"/>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manger</a:t>
            </a:r>
          </a:p>
        </p:txBody>
      </p:sp>
      <p:sp>
        <p:nvSpPr>
          <p:cNvPr id="141" name="TextBox 140"/>
          <p:cNvSpPr txBox="1"/>
          <p:nvPr/>
        </p:nvSpPr>
        <p:spPr>
          <a:xfrm>
            <a:off x="2645727" y="1873607"/>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eats | is eating</a:t>
            </a:r>
          </a:p>
        </p:txBody>
      </p:sp>
      <p:sp>
        <p:nvSpPr>
          <p:cNvPr id="142" name="TextBox 141"/>
          <p:cNvSpPr txBox="1"/>
          <p:nvPr/>
        </p:nvSpPr>
        <p:spPr>
          <a:xfrm>
            <a:off x="2655075" y="1234930"/>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mange</a:t>
            </a:r>
          </a:p>
        </p:txBody>
      </p:sp>
      <p:sp>
        <p:nvSpPr>
          <p:cNvPr id="143" name="TextBox 142"/>
          <p:cNvSpPr txBox="1"/>
          <p:nvPr/>
        </p:nvSpPr>
        <p:spPr>
          <a:xfrm>
            <a:off x="2645727" y="868913"/>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eat | eating</a:t>
            </a:r>
          </a:p>
        </p:txBody>
      </p:sp>
      <p:sp>
        <p:nvSpPr>
          <p:cNvPr id="144" name="TextBox 143"/>
          <p:cNvSpPr txBox="1"/>
          <p:nvPr/>
        </p:nvSpPr>
        <p:spPr>
          <a:xfrm>
            <a:off x="4292600" y="160922"/>
            <a:ext cx="770662"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1338</a:t>
            </a:r>
          </a:p>
        </p:txBody>
      </p:sp>
      <p:sp>
        <p:nvSpPr>
          <p:cNvPr id="145" name="TextBox 144"/>
          <p:cNvSpPr txBox="1"/>
          <p:nvPr/>
        </p:nvSpPr>
        <p:spPr>
          <a:xfrm>
            <a:off x="4973055" y="242205"/>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écouter</a:t>
            </a:r>
            <a:endParaRPr lang="en-GB" sz="4000" b="1" dirty="0">
              <a:solidFill>
                <a:srgbClr val="5B9BD5">
                  <a:lumMod val="50000"/>
                </a:srgbClr>
              </a:solidFill>
              <a:latin typeface="Century Gothic" panose="020B0502020202020204" pitchFamily="34" charset="0"/>
            </a:endParaRPr>
          </a:p>
        </p:txBody>
      </p:sp>
      <p:sp>
        <p:nvSpPr>
          <p:cNvPr id="146" name="TextBox 145"/>
          <p:cNvSpPr txBox="1"/>
          <p:nvPr/>
        </p:nvSpPr>
        <p:spPr>
          <a:xfrm>
            <a:off x="4954296" y="1873607"/>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listens | is listening</a:t>
            </a:r>
          </a:p>
        </p:txBody>
      </p:sp>
      <p:sp>
        <p:nvSpPr>
          <p:cNvPr id="147" name="TextBox 146"/>
          <p:cNvSpPr txBox="1"/>
          <p:nvPr/>
        </p:nvSpPr>
        <p:spPr>
          <a:xfrm>
            <a:off x="4963644" y="1234930"/>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écoute</a:t>
            </a:r>
            <a:endParaRPr lang="en-GB" sz="3600" b="1" dirty="0">
              <a:solidFill>
                <a:srgbClr val="5B9BD5">
                  <a:lumMod val="50000"/>
                </a:srgbClr>
              </a:solidFill>
              <a:latin typeface="Century Gothic" panose="020B0502020202020204" pitchFamily="34" charset="0"/>
            </a:endParaRPr>
          </a:p>
        </p:txBody>
      </p:sp>
      <p:sp>
        <p:nvSpPr>
          <p:cNvPr id="148" name="TextBox 147"/>
          <p:cNvSpPr txBox="1"/>
          <p:nvPr/>
        </p:nvSpPr>
        <p:spPr>
          <a:xfrm>
            <a:off x="4954296" y="868913"/>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listen | listening</a:t>
            </a:r>
          </a:p>
        </p:txBody>
      </p:sp>
      <p:sp>
        <p:nvSpPr>
          <p:cNvPr id="149" name="TextBox 148"/>
          <p:cNvSpPr txBox="1"/>
          <p:nvPr/>
        </p:nvSpPr>
        <p:spPr>
          <a:xfrm>
            <a:off x="6759007" y="160922"/>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429</a:t>
            </a:r>
          </a:p>
        </p:txBody>
      </p:sp>
      <p:sp>
        <p:nvSpPr>
          <p:cNvPr id="150" name="TextBox 149"/>
          <p:cNvSpPr txBox="1"/>
          <p:nvPr/>
        </p:nvSpPr>
        <p:spPr>
          <a:xfrm>
            <a:off x="7281703" y="271552"/>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chanter</a:t>
            </a:r>
          </a:p>
        </p:txBody>
      </p:sp>
      <p:sp>
        <p:nvSpPr>
          <p:cNvPr id="151" name="TextBox 150"/>
          <p:cNvSpPr txBox="1"/>
          <p:nvPr/>
        </p:nvSpPr>
        <p:spPr>
          <a:xfrm>
            <a:off x="7256528" y="1903932"/>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sings | is singing</a:t>
            </a:r>
          </a:p>
        </p:txBody>
      </p:sp>
      <p:sp>
        <p:nvSpPr>
          <p:cNvPr id="152" name="TextBox 151"/>
          <p:cNvSpPr txBox="1"/>
          <p:nvPr/>
        </p:nvSpPr>
        <p:spPr>
          <a:xfrm>
            <a:off x="7265876" y="1265255"/>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chante</a:t>
            </a:r>
            <a:endParaRPr lang="en-GB" sz="3600" b="1" dirty="0">
              <a:solidFill>
                <a:srgbClr val="5B9BD5">
                  <a:lumMod val="50000"/>
                </a:srgbClr>
              </a:solidFill>
              <a:latin typeface="Century Gothic" panose="020B0502020202020204" pitchFamily="34" charset="0"/>
            </a:endParaRPr>
          </a:p>
        </p:txBody>
      </p:sp>
      <p:sp>
        <p:nvSpPr>
          <p:cNvPr id="153" name="TextBox 152"/>
          <p:cNvSpPr txBox="1"/>
          <p:nvPr/>
        </p:nvSpPr>
        <p:spPr>
          <a:xfrm>
            <a:off x="7256528" y="899238"/>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sing | singing</a:t>
            </a:r>
          </a:p>
        </p:txBody>
      </p:sp>
      <p:sp>
        <p:nvSpPr>
          <p:cNvPr id="154" name="TextBox 153"/>
          <p:cNvSpPr txBox="1"/>
          <p:nvPr/>
        </p:nvSpPr>
        <p:spPr>
          <a:xfrm>
            <a:off x="8881533" y="191247"/>
            <a:ext cx="79253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1820</a:t>
            </a:r>
          </a:p>
        </p:txBody>
      </p:sp>
      <p:sp>
        <p:nvSpPr>
          <p:cNvPr id="155" name="TextBox 154"/>
          <p:cNvSpPr txBox="1"/>
          <p:nvPr/>
        </p:nvSpPr>
        <p:spPr>
          <a:xfrm>
            <a:off x="9590272" y="319297"/>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étudier</a:t>
            </a:r>
            <a:endParaRPr lang="en-GB" sz="4000" b="1" dirty="0">
              <a:solidFill>
                <a:srgbClr val="5B9BD5">
                  <a:lumMod val="50000"/>
                </a:srgbClr>
              </a:solidFill>
              <a:latin typeface="Century Gothic" panose="020B0502020202020204" pitchFamily="34" charset="0"/>
            </a:endParaRPr>
          </a:p>
        </p:txBody>
      </p:sp>
      <p:sp>
        <p:nvSpPr>
          <p:cNvPr id="156" name="TextBox 155"/>
          <p:cNvSpPr txBox="1"/>
          <p:nvPr/>
        </p:nvSpPr>
        <p:spPr>
          <a:xfrm>
            <a:off x="9574542" y="190005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studies | is studying</a:t>
            </a:r>
          </a:p>
        </p:txBody>
      </p:sp>
      <p:sp>
        <p:nvSpPr>
          <p:cNvPr id="157" name="TextBox 156"/>
          <p:cNvSpPr txBox="1"/>
          <p:nvPr/>
        </p:nvSpPr>
        <p:spPr>
          <a:xfrm>
            <a:off x="9583890" y="1261376"/>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étudie</a:t>
            </a:r>
            <a:endParaRPr lang="en-GB" sz="3600" b="1" dirty="0">
              <a:solidFill>
                <a:srgbClr val="5B9BD5">
                  <a:lumMod val="50000"/>
                </a:srgbClr>
              </a:solidFill>
              <a:latin typeface="Century Gothic" panose="020B0502020202020204" pitchFamily="34" charset="0"/>
            </a:endParaRPr>
          </a:p>
        </p:txBody>
      </p:sp>
      <p:sp>
        <p:nvSpPr>
          <p:cNvPr id="158" name="TextBox 157"/>
          <p:cNvSpPr txBox="1"/>
          <p:nvPr/>
        </p:nvSpPr>
        <p:spPr>
          <a:xfrm>
            <a:off x="9571513" y="946005"/>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study | studying</a:t>
            </a:r>
          </a:p>
        </p:txBody>
      </p:sp>
      <p:sp>
        <p:nvSpPr>
          <p:cNvPr id="159" name="TextBox 158"/>
          <p:cNvSpPr txBox="1"/>
          <p:nvPr/>
        </p:nvSpPr>
        <p:spPr>
          <a:xfrm>
            <a:off x="11379019" y="153268"/>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960</a:t>
            </a:r>
          </a:p>
        </p:txBody>
      </p:sp>
      <p:sp>
        <p:nvSpPr>
          <p:cNvPr id="160" name="TextBox 159"/>
          <p:cNvSpPr txBox="1"/>
          <p:nvPr/>
        </p:nvSpPr>
        <p:spPr>
          <a:xfrm>
            <a:off x="366898" y="2333871"/>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regarder</a:t>
            </a:r>
            <a:endParaRPr lang="en-GB" sz="3600" b="1" dirty="0">
              <a:solidFill>
                <a:srgbClr val="5B9BD5">
                  <a:lumMod val="50000"/>
                </a:srgbClr>
              </a:solidFill>
              <a:latin typeface="Century Gothic" panose="020B0502020202020204" pitchFamily="34" charset="0"/>
            </a:endParaRPr>
          </a:p>
        </p:txBody>
      </p:sp>
      <p:sp>
        <p:nvSpPr>
          <p:cNvPr id="161" name="TextBox 160"/>
          <p:cNvSpPr txBox="1"/>
          <p:nvPr/>
        </p:nvSpPr>
        <p:spPr>
          <a:xfrm>
            <a:off x="332175" y="3888838"/>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watches | is watching</a:t>
            </a:r>
          </a:p>
        </p:txBody>
      </p:sp>
      <p:sp>
        <p:nvSpPr>
          <p:cNvPr id="162" name="TextBox 161"/>
          <p:cNvSpPr txBox="1"/>
          <p:nvPr/>
        </p:nvSpPr>
        <p:spPr>
          <a:xfrm>
            <a:off x="341523" y="3250161"/>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regarde</a:t>
            </a:r>
            <a:endParaRPr lang="en-GB" sz="3600" b="1" dirty="0">
              <a:solidFill>
                <a:srgbClr val="5B9BD5">
                  <a:lumMod val="50000"/>
                </a:srgbClr>
              </a:solidFill>
              <a:latin typeface="Century Gothic" panose="020B0502020202020204" pitchFamily="34" charset="0"/>
            </a:endParaRPr>
          </a:p>
        </p:txBody>
      </p:sp>
      <p:sp>
        <p:nvSpPr>
          <p:cNvPr id="163" name="TextBox 162"/>
          <p:cNvSpPr txBox="1"/>
          <p:nvPr/>
        </p:nvSpPr>
        <p:spPr>
          <a:xfrm>
            <a:off x="332175" y="2884144"/>
            <a:ext cx="2313552" cy="523220"/>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watch, look | watching, looking</a:t>
            </a:r>
          </a:p>
        </p:txBody>
      </p:sp>
      <p:sp>
        <p:nvSpPr>
          <p:cNvPr id="164" name="TextBox 163"/>
          <p:cNvSpPr txBox="1"/>
          <p:nvPr/>
        </p:nvSpPr>
        <p:spPr>
          <a:xfrm>
            <a:off x="2136886" y="2176153"/>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425</a:t>
            </a:r>
          </a:p>
        </p:txBody>
      </p:sp>
      <p:sp>
        <p:nvSpPr>
          <p:cNvPr id="165" name="TextBox 164"/>
          <p:cNvSpPr txBox="1"/>
          <p:nvPr/>
        </p:nvSpPr>
        <p:spPr>
          <a:xfrm>
            <a:off x="2664486" y="2265090"/>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écrire</a:t>
            </a:r>
            <a:endParaRPr lang="en-GB" sz="4000" b="1" dirty="0">
              <a:solidFill>
                <a:srgbClr val="5B9BD5">
                  <a:lumMod val="50000"/>
                </a:srgbClr>
              </a:solidFill>
              <a:latin typeface="Century Gothic" panose="020B0502020202020204" pitchFamily="34" charset="0"/>
            </a:endParaRPr>
          </a:p>
        </p:txBody>
      </p:sp>
      <p:sp>
        <p:nvSpPr>
          <p:cNvPr id="166" name="TextBox 165"/>
          <p:cNvSpPr txBox="1"/>
          <p:nvPr/>
        </p:nvSpPr>
        <p:spPr>
          <a:xfrm>
            <a:off x="2645727" y="3896492"/>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writes | is writing</a:t>
            </a:r>
          </a:p>
        </p:txBody>
      </p:sp>
      <p:sp>
        <p:nvSpPr>
          <p:cNvPr id="167" name="TextBox 166"/>
          <p:cNvSpPr txBox="1"/>
          <p:nvPr/>
        </p:nvSpPr>
        <p:spPr>
          <a:xfrm>
            <a:off x="2655075" y="3257815"/>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écrit</a:t>
            </a:r>
            <a:endParaRPr lang="en-GB" sz="3600" b="1" dirty="0">
              <a:solidFill>
                <a:srgbClr val="5B9BD5">
                  <a:lumMod val="50000"/>
                </a:srgbClr>
              </a:solidFill>
              <a:latin typeface="Century Gothic" panose="020B0502020202020204" pitchFamily="34" charset="0"/>
            </a:endParaRPr>
          </a:p>
        </p:txBody>
      </p:sp>
      <p:sp>
        <p:nvSpPr>
          <p:cNvPr id="168" name="TextBox 167"/>
          <p:cNvSpPr txBox="1"/>
          <p:nvPr/>
        </p:nvSpPr>
        <p:spPr>
          <a:xfrm>
            <a:off x="2645727" y="2891798"/>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write | writing</a:t>
            </a:r>
          </a:p>
        </p:txBody>
      </p:sp>
      <p:sp>
        <p:nvSpPr>
          <p:cNvPr id="169" name="TextBox 168"/>
          <p:cNvSpPr txBox="1"/>
          <p:nvPr/>
        </p:nvSpPr>
        <p:spPr>
          <a:xfrm>
            <a:off x="4292600" y="2183807"/>
            <a:ext cx="770662"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382</a:t>
            </a:r>
          </a:p>
        </p:txBody>
      </p:sp>
      <p:sp>
        <p:nvSpPr>
          <p:cNvPr id="170" name="TextBox 169"/>
          <p:cNvSpPr txBox="1"/>
          <p:nvPr/>
        </p:nvSpPr>
        <p:spPr>
          <a:xfrm>
            <a:off x="4973218" y="2367405"/>
            <a:ext cx="2311096" cy="584775"/>
          </a:xfrm>
          <a:prstGeom prst="rect">
            <a:avLst/>
          </a:prstGeom>
          <a:noFill/>
        </p:spPr>
        <p:txBody>
          <a:bodyPr wrap="square" rtlCol="0">
            <a:spAutoFit/>
          </a:bodyPr>
          <a:lstStyle/>
          <a:p>
            <a:pPr algn="ctr"/>
            <a:r>
              <a:rPr lang="en-GB" sz="3200" b="1" dirty="0" err="1">
                <a:solidFill>
                  <a:srgbClr val="5B9BD5">
                    <a:lumMod val="50000"/>
                  </a:srgbClr>
                </a:solidFill>
                <a:latin typeface="Century Gothic" panose="020B0502020202020204" pitchFamily="34" charset="0"/>
              </a:rPr>
              <a:t>apprendre</a:t>
            </a:r>
            <a:endParaRPr lang="en-GB" sz="3200" b="1" dirty="0">
              <a:solidFill>
                <a:srgbClr val="5B9BD5">
                  <a:lumMod val="50000"/>
                </a:srgbClr>
              </a:solidFill>
              <a:latin typeface="Century Gothic" panose="020B0502020202020204" pitchFamily="34" charset="0"/>
            </a:endParaRPr>
          </a:p>
        </p:txBody>
      </p:sp>
      <p:sp>
        <p:nvSpPr>
          <p:cNvPr id="171" name="TextBox 170"/>
          <p:cNvSpPr txBox="1"/>
          <p:nvPr/>
        </p:nvSpPr>
        <p:spPr>
          <a:xfrm>
            <a:off x="4954296" y="3896492"/>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learns | is learning</a:t>
            </a:r>
          </a:p>
        </p:txBody>
      </p:sp>
      <p:sp>
        <p:nvSpPr>
          <p:cNvPr id="172" name="TextBox 171"/>
          <p:cNvSpPr txBox="1"/>
          <p:nvPr/>
        </p:nvSpPr>
        <p:spPr>
          <a:xfrm>
            <a:off x="4963644" y="3257815"/>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apprend</a:t>
            </a:r>
            <a:endParaRPr lang="en-GB" sz="3600" b="1" dirty="0">
              <a:solidFill>
                <a:srgbClr val="5B9BD5">
                  <a:lumMod val="50000"/>
                </a:srgbClr>
              </a:solidFill>
              <a:latin typeface="Century Gothic" panose="020B0502020202020204" pitchFamily="34" charset="0"/>
            </a:endParaRPr>
          </a:p>
        </p:txBody>
      </p:sp>
      <p:sp>
        <p:nvSpPr>
          <p:cNvPr id="173" name="TextBox 172"/>
          <p:cNvSpPr txBox="1"/>
          <p:nvPr/>
        </p:nvSpPr>
        <p:spPr>
          <a:xfrm>
            <a:off x="4954296" y="2891798"/>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learn | learning</a:t>
            </a:r>
          </a:p>
        </p:txBody>
      </p:sp>
      <p:sp>
        <p:nvSpPr>
          <p:cNvPr id="174" name="TextBox 173"/>
          <p:cNvSpPr txBox="1"/>
          <p:nvPr/>
        </p:nvSpPr>
        <p:spPr>
          <a:xfrm>
            <a:off x="6759007" y="2183807"/>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327</a:t>
            </a:r>
          </a:p>
        </p:txBody>
      </p:sp>
      <p:sp>
        <p:nvSpPr>
          <p:cNvPr id="175" name="TextBox 174"/>
          <p:cNvSpPr txBox="1"/>
          <p:nvPr/>
        </p:nvSpPr>
        <p:spPr>
          <a:xfrm>
            <a:off x="7281703" y="2294437"/>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dormir</a:t>
            </a:r>
            <a:endParaRPr lang="en-GB" sz="4000" b="1" dirty="0">
              <a:solidFill>
                <a:srgbClr val="5B9BD5">
                  <a:lumMod val="50000"/>
                </a:srgbClr>
              </a:solidFill>
              <a:latin typeface="Century Gothic" panose="020B0502020202020204" pitchFamily="34" charset="0"/>
            </a:endParaRPr>
          </a:p>
        </p:txBody>
      </p:sp>
      <p:sp>
        <p:nvSpPr>
          <p:cNvPr id="176" name="TextBox 175"/>
          <p:cNvSpPr txBox="1"/>
          <p:nvPr/>
        </p:nvSpPr>
        <p:spPr>
          <a:xfrm>
            <a:off x="7256528" y="3926817"/>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sleeps | is sleeping</a:t>
            </a:r>
          </a:p>
        </p:txBody>
      </p:sp>
      <p:sp>
        <p:nvSpPr>
          <p:cNvPr id="177" name="TextBox 176"/>
          <p:cNvSpPr txBox="1"/>
          <p:nvPr/>
        </p:nvSpPr>
        <p:spPr>
          <a:xfrm>
            <a:off x="7265876" y="3288140"/>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dort</a:t>
            </a:r>
            <a:endParaRPr lang="en-GB" sz="3600" b="1" dirty="0">
              <a:solidFill>
                <a:srgbClr val="5B9BD5">
                  <a:lumMod val="50000"/>
                </a:srgbClr>
              </a:solidFill>
              <a:latin typeface="Century Gothic" panose="020B0502020202020204" pitchFamily="34" charset="0"/>
            </a:endParaRPr>
          </a:p>
        </p:txBody>
      </p:sp>
      <p:sp>
        <p:nvSpPr>
          <p:cNvPr id="178" name="TextBox 177"/>
          <p:cNvSpPr txBox="1"/>
          <p:nvPr/>
        </p:nvSpPr>
        <p:spPr>
          <a:xfrm>
            <a:off x="7256528" y="2922123"/>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sleep | sleeping</a:t>
            </a:r>
          </a:p>
        </p:txBody>
      </p:sp>
      <p:sp>
        <p:nvSpPr>
          <p:cNvPr id="179" name="TextBox 178"/>
          <p:cNvSpPr txBox="1"/>
          <p:nvPr/>
        </p:nvSpPr>
        <p:spPr>
          <a:xfrm>
            <a:off x="8881533" y="2214132"/>
            <a:ext cx="79253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1836</a:t>
            </a:r>
          </a:p>
        </p:txBody>
      </p:sp>
      <p:sp>
        <p:nvSpPr>
          <p:cNvPr id="180" name="TextBox 179"/>
          <p:cNvSpPr txBox="1"/>
          <p:nvPr/>
        </p:nvSpPr>
        <p:spPr>
          <a:xfrm>
            <a:off x="9592056" y="2308266"/>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travailler</a:t>
            </a:r>
            <a:endParaRPr lang="en-GB" sz="4000" b="1" dirty="0">
              <a:solidFill>
                <a:srgbClr val="5B9BD5">
                  <a:lumMod val="50000"/>
                </a:srgbClr>
              </a:solidFill>
              <a:latin typeface="Century Gothic" panose="020B0502020202020204" pitchFamily="34" charset="0"/>
            </a:endParaRPr>
          </a:p>
        </p:txBody>
      </p:sp>
      <p:sp>
        <p:nvSpPr>
          <p:cNvPr id="181" name="TextBox 180"/>
          <p:cNvSpPr txBox="1"/>
          <p:nvPr/>
        </p:nvSpPr>
        <p:spPr>
          <a:xfrm>
            <a:off x="9574308" y="3906519"/>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works | is working</a:t>
            </a:r>
          </a:p>
        </p:txBody>
      </p:sp>
      <p:sp>
        <p:nvSpPr>
          <p:cNvPr id="182" name="TextBox 181"/>
          <p:cNvSpPr txBox="1"/>
          <p:nvPr/>
        </p:nvSpPr>
        <p:spPr>
          <a:xfrm>
            <a:off x="9581684" y="3286216"/>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travaille</a:t>
            </a:r>
            <a:endParaRPr lang="en-GB" sz="3600" b="1" dirty="0">
              <a:solidFill>
                <a:srgbClr val="5B9BD5">
                  <a:lumMod val="50000"/>
                </a:srgbClr>
              </a:solidFill>
              <a:latin typeface="Century Gothic" panose="020B0502020202020204" pitchFamily="34" charset="0"/>
            </a:endParaRPr>
          </a:p>
        </p:txBody>
      </p:sp>
      <p:sp>
        <p:nvSpPr>
          <p:cNvPr id="183" name="TextBox 182"/>
          <p:cNvSpPr txBox="1"/>
          <p:nvPr/>
        </p:nvSpPr>
        <p:spPr>
          <a:xfrm>
            <a:off x="9573297" y="2934974"/>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work | working</a:t>
            </a:r>
          </a:p>
        </p:txBody>
      </p:sp>
      <p:sp>
        <p:nvSpPr>
          <p:cNvPr id="184" name="TextBox 183"/>
          <p:cNvSpPr txBox="1"/>
          <p:nvPr/>
        </p:nvSpPr>
        <p:spPr>
          <a:xfrm>
            <a:off x="11379019" y="2176153"/>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290</a:t>
            </a:r>
          </a:p>
        </p:txBody>
      </p:sp>
      <p:sp>
        <p:nvSpPr>
          <p:cNvPr id="185" name="TextBox 184"/>
          <p:cNvSpPr txBox="1"/>
          <p:nvPr/>
        </p:nvSpPr>
        <p:spPr>
          <a:xfrm>
            <a:off x="367237" y="4268087"/>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préparer</a:t>
            </a:r>
            <a:endParaRPr lang="en-GB" sz="3600" b="1" dirty="0">
              <a:solidFill>
                <a:srgbClr val="5B9BD5">
                  <a:lumMod val="50000"/>
                </a:srgbClr>
              </a:solidFill>
              <a:latin typeface="Century Gothic" panose="020B0502020202020204" pitchFamily="34" charset="0"/>
            </a:endParaRPr>
          </a:p>
        </p:txBody>
      </p:sp>
      <p:sp>
        <p:nvSpPr>
          <p:cNvPr id="186" name="TextBox 185"/>
          <p:cNvSpPr txBox="1"/>
          <p:nvPr/>
        </p:nvSpPr>
        <p:spPr>
          <a:xfrm>
            <a:off x="348478" y="5899489"/>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prepares | is preparing</a:t>
            </a:r>
          </a:p>
        </p:txBody>
      </p:sp>
      <p:sp>
        <p:nvSpPr>
          <p:cNvPr id="187" name="TextBox 186"/>
          <p:cNvSpPr txBox="1"/>
          <p:nvPr/>
        </p:nvSpPr>
        <p:spPr>
          <a:xfrm>
            <a:off x="357826" y="526081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prépare</a:t>
            </a:r>
            <a:endParaRPr lang="en-GB" sz="3600" b="1" dirty="0">
              <a:solidFill>
                <a:srgbClr val="5B9BD5">
                  <a:lumMod val="50000"/>
                </a:srgbClr>
              </a:solidFill>
              <a:latin typeface="Century Gothic" panose="020B0502020202020204" pitchFamily="34" charset="0"/>
            </a:endParaRPr>
          </a:p>
        </p:txBody>
      </p:sp>
      <p:sp>
        <p:nvSpPr>
          <p:cNvPr id="188" name="TextBox 187"/>
          <p:cNvSpPr txBox="1"/>
          <p:nvPr/>
        </p:nvSpPr>
        <p:spPr>
          <a:xfrm>
            <a:off x="348478" y="4894795"/>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prepare | preparing</a:t>
            </a:r>
          </a:p>
        </p:txBody>
      </p:sp>
      <p:sp>
        <p:nvSpPr>
          <p:cNvPr id="189" name="TextBox 188"/>
          <p:cNvSpPr txBox="1"/>
          <p:nvPr/>
        </p:nvSpPr>
        <p:spPr>
          <a:xfrm>
            <a:off x="2153189" y="4186804"/>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201</a:t>
            </a:r>
          </a:p>
        </p:txBody>
      </p:sp>
      <p:sp>
        <p:nvSpPr>
          <p:cNvPr id="190" name="TextBox 189"/>
          <p:cNvSpPr txBox="1"/>
          <p:nvPr/>
        </p:nvSpPr>
        <p:spPr>
          <a:xfrm>
            <a:off x="2680789" y="4275741"/>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aider</a:t>
            </a:r>
          </a:p>
        </p:txBody>
      </p:sp>
      <p:sp>
        <p:nvSpPr>
          <p:cNvPr id="191" name="TextBox 190"/>
          <p:cNvSpPr txBox="1"/>
          <p:nvPr/>
        </p:nvSpPr>
        <p:spPr>
          <a:xfrm>
            <a:off x="2662030" y="590714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helps | is helping</a:t>
            </a:r>
          </a:p>
        </p:txBody>
      </p:sp>
      <p:sp>
        <p:nvSpPr>
          <p:cNvPr id="192" name="TextBox 191"/>
          <p:cNvSpPr txBox="1"/>
          <p:nvPr/>
        </p:nvSpPr>
        <p:spPr>
          <a:xfrm>
            <a:off x="2671378" y="5268466"/>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aide</a:t>
            </a:r>
          </a:p>
        </p:txBody>
      </p:sp>
      <p:sp>
        <p:nvSpPr>
          <p:cNvPr id="193" name="TextBox 192"/>
          <p:cNvSpPr txBox="1"/>
          <p:nvPr/>
        </p:nvSpPr>
        <p:spPr>
          <a:xfrm>
            <a:off x="2662030" y="4902449"/>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help | helping</a:t>
            </a:r>
          </a:p>
        </p:txBody>
      </p:sp>
      <p:sp>
        <p:nvSpPr>
          <p:cNvPr id="194" name="TextBox 193"/>
          <p:cNvSpPr txBox="1"/>
          <p:nvPr/>
        </p:nvSpPr>
        <p:spPr>
          <a:xfrm>
            <a:off x="4308903" y="4194458"/>
            <a:ext cx="770662"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413</a:t>
            </a:r>
          </a:p>
        </p:txBody>
      </p:sp>
      <p:sp>
        <p:nvSpPr>
          <p:cNvPr id="195" name="TextBox 194"/>
          <p:cNvSpPr txBox="1"/>
          <p:nvPr/>
        </p:nvSpPr>
        <p:spPr>
          <a:xfrm>
            <a:off x="4989358" y="4275741"/>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sortir</a:t>
            </a:r>
            <a:endParaRPr lang="en-GB" sz="4000" b="1" dirty="0">
              <a:solidFill>
                <a:srgbClr val="5B9BD5">
                  <a:lumMod val="50000"/>
                </a:srgbClr>
              </a:solidFill>
              <a:latin typeface="Century Gothic" panose="020B0502020202020204" pitchFamily="34" charset="0"/>
            </a:endParaRPr>
          </a:p>
        </p:txBody>
      </p:sp>
      <p:sp>
        <p:nvSpPr>
          <p:cNvPr id="196" name="TextBox 195"/>
          <p:cNvSpPr txBox="1"/>
          <p:nvPr/>
        </p:nvSpPr>
        <p:spPr>
          <a:xfrm>
            <a:off x="4970599" y="590714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goes out | is going out</a:t>
            </a:r>
          </a:p>
        </p:txBody>
      </p:sp>
      <p:sp>
        <p:nvSpPr>
          <p:cNvPr id="197" name="TextBox 196"/>
          <p:cNvSpPr txBox="1"/>
          <p:nvPr/>
        </p:nvSpPr>
        <p:spPr>
          <a:xfrm>
            <a:off x="4979947" y="5268466"/>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sort</a:t>
            </a:r>
          </a:p>
        </p:txBody>
      </p:sp>
      <p:sp>
        <p:nvSpPr>
          <p:cNvPr id="198" name="TextBox 197"/>
          <p:cNvSpPr txBox="1"/>
          <p:nvPr/>
        </p:nvSpPr>
        <p:spPr>
          <a:xfrm>
            <a:off x="4970599" y="4902449"/>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go out | going out</a:t>
            </a:r>
          </a:p>
        </p:txBody>
      </p:sp>
      <p:sp>
        <p:nvSpPr>
          <p:cNvPr id="199" name="TextBox 198"/>
          <p:cNvSpPr txBox="1"/>
          <p:nvPr/>
        </p:nvSpPr>
        <p:spPr>
          <a:xfrm>
            <a:off x="6775310" y="4194458"/>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309</a:t>
            </a:r>
          </a:p>
        </p:txBody>
      </p:sp>
      <p:sp>
        <p:nvSpPr>
          <p:cNvPr id="200" name="TextBox 199"/>
          <p:cNvSpPr txBox="1"/>
          <p:nvPr/>
        </p:nvSpPr>
        <p:spPr>
          <a:xfrm>
            <a:off x="7298006" y="4305088"/>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courir</a:t>
            </a:r>
            <a:endParaRPr lang="en-GB" sz="4000" b="1" dirty="0">
              <a:solidFill>
                <a:srgbClr val="5B9BD5">
                  <a:lumMod val="50000"/>
                </a:srgbClr>
              </a:solidFill>
              <a:latin typeface="Century Gothic" panose="020B0502020202020204" pitchFamily="34" charset="0"/>
            </a:endParaRPr>
          </a:p>
        </p:txBody>
      </p:sp>
      <p:sp>
        <p:nvSpPr>
          <p:cNvPr id="201" name="TextBox 200"/>
          <p:cNvSpPr txBox="1"/>
          <p:nvPr/>
        </p:nvSpPr>
        <p:spPr>
          <a:xfrm>
            <a:off x="7272831" y="5937468"/>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runs | is running</a:t>
            </a:r>
          </a:p>
        </p:txBody>
      </p:sp>
      <p:sp>
        <p:nvSpPr>
          <p:cNvPr id="202" name="TextBox 201"/>
          <p:cNvSpPr txBox="1"/>
          <p:nvPr/>
        </p:nvSpPr>
        <p:spPr>
          <a:xfrm>
            <a:off x="7282179" y="5298791"/>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court</a:t>
            </a:r>
          </a:p>
        </p:txBody>
      </p:sp>
      <p:sp>
        <p:nvSpPr>
          <p:cNvPr id="203" name="TextBox 202"/>
          <p:cNvSpPr txBox="1"/>
          <p:nvPr/>
        </p:nvSpPr>
        <p:spPr>
          <a:xfrm>
            <a:off x="7272831" y="4932774"/>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run | running</a:t>
            </a:r>
          </a:p>
        </p:txBody>
      </p:sp>
      <p:sp>
        <p:nvSpPr>
          <p:cNvPr id="204" name="TextBox 203"/>
          <p:cNvSpPr txBox="1"/>
          <p:nvPr/>
        </p:nvSpPr>
        <p:spPr>
          <a:xfrm>
            <a:off x="8897836" y="4224783"/>
            <a:ext cx="79253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1447</a:t>
            </a:r>
          </a:p>
        </p:txBody>
      </p:sp>
      <p:sp>
        <p:nvSpPr>
          <p:cNvPr id="205" name="TextBox 204"/>
          <p:cNvSpPr txBox="1"/>
          <p:nvPr/>
        </p:nvSpPr>
        <p:spPr>
          <a:xfrm>
            <a:off x="9610815" y="4310497"/>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marcher</a:t>
            </a:r>
          </a:p>
        </p:txBody>
      </p:sp>
      <p:sp>
        <p:nvSpPr>
          <p:cNvPr id="206" name="TextBox 205"/>
          <p:cNvSpPr txBox="1"/>
          <p:nvPr/>
        </p:nvSpPr>
        <p:spPr>
          <a:xfrm>
            <a:off x="9589062" y="5924355"/>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walks | is walking</a:t>
            </a:r>
          </a:p>
        </p:txBody>
      </p:sp>
      <p:sp>
        <p:nvSpPr>
          <p:cNvPr id="207" name="TextBox 206"/>
          <p:cNvSpPr txBox="1"/>
          <p:nvPr/>
        </p:nvSpPr>
        <p:spPr>
          <a:xfrm>
            <a:off x="9609102" y="5300711"/>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marche</a:t>
            </a:r>
            <a:endParaRPr lang="en-GB" sz="3600" b="1" dirty="0">
              <a:solidFill>
                <a:srgbClr val="5B9BD5">
                  <a:lumMod val="50000"/>
                </a:srgbClr>
              </a:solidFill>
              <a:latin typeface="Century Gothic" panose="020B0502020202020204" pitchFamily="34" charset="0"/>
            </a:endParaRPr>
          </a:p>
        </p:txBody>
      </p:sp>
      <p:sp>
        <p:nvSpPr>
          <p:cNvPr id="208" name="TextBox 207"/>
          <p:cNvSpPr txBox="1"/>
          <p:nvPr/>
        </p:nvSpPr>
        <p:spPr>
          <a:xfrm>
            <a:off x="9608225" y="4939390"/>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walk | walking</a:t>
            </a:r>
          </a:p>
        </p:txBody>
      </p:sp>
      <p:sp>
        <p:nvSpPr>
          <p:cNvPr id="209" name="TextBox 208"/>
          <p:cNvSpPr txBox="1"/>
          <p:nvPr/>
        </p:nvSpPr>
        <p:spPr>
          <a:xfrm>
            <a:off x="11287748" y="4186804"/>
            <a:ext cx="720398"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1532</a:t>
            </a:r>
          </a:p>
        </p:txBody>
      </p:sp>
    </p:spTree>
    <p:extLst>
      <p:ext uri="{BB962C8B-B14F-4D97-AF65-F5344CB8AC3E}">
        <p14:creationId xmlns:p14="http://schemas.microsoft.com/office/powerpoint/2010/main" val="30740752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91024"/>
            <a:ext cx="10515600" cy="1748939"/>
          </a:xfrm>
        </p:spPr>
        <p:txBody>
          <a:bodyPr/>
          <a:lstStyle/>
          <a:p>
            <a:pPr algn="ctr"/>
            <a:r>
              <a:rPr lang="en-GB" b="1" dirty="0"/>
              <a:t>How can they best learn the words?</a:t>
            </a:r>
          </a:p>
        </p:txBody>
      </p:sp>
    </p:spTree>
    <p:extLst>
      <p:ext uri="{BB962C8B-B14F-4D97-AF65-F5344CB8AC3E}">
        <p14:creationId xmlns:p14="http://schemas.microsoft.com/office/powerpoint/2010/main" val="14333527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334" y="1918464"/>
            <a:ext cx="7886700" cy="4351338"/>
          </a:xfrm>
        </p:spPr>
        <p:txBody>
          <a:bodyPr/>
          <a:lstStyle/>
          <a:p>
            <a:r>
              <a:rPr lang="en-GB" dirty="0"/>
              <a:t>Learning new words (breadth)</a:t>
            </a:r>
          </a:p>
          <a:p>
            <a:r>
              <a:rPr lang="en-GB" dirty="0"/>
              <a:t>Consolidating and extending word knowledge (depth)</a:t>
            </a:r>
          </a:p>
          <a:p>
            <a:r>
              <a:rPr lang="en-GB" dirty="0"/>
              <a:t>Using words more quickly (automaticity/fluency)</a:t>
            </a:r>
          </a:p>
        </p:txBody>
      </p:sp>
      <p:sp>
        <p:nvSpPr>
          <p:cNvPr id="4" name="Rounded Rectangular Callout 3"/>
          <p:cNvSpPr/>
          <p:nvPr/>
        </p:nvSpPr>
        <p:spPr>
          <a:xfrm>
            <a:off x="7625577" y="1508975"/>
            <a:ext cx="4000365" cy="3271212"/>
          </a:xfrm>
          <a:prstGeom prst="wedgeRoundRectCallout">
            <a:avLst>
              <a:gd name="adj1" fmla="val 49018"/>
              <a:gd name="adj2" fmla="val 74576"/>
              <a:gd name="adj3" fmla="val 16667"/>
            </a:avLst>
          </a:prstGeom>
          <a:solidFill>
            <a:schemeClr val="bg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4472C4">
                    <a:lumMod val="50000"/>
                  </a:srgbClr>
                </a:solidFill>
                <a:latin typeface="Century Gothic" panose="020B0502020202020204" pitchFamily="34" charset="0"/>
              </a:rPr>
              <a:t>‘Most vocabulary tasks focus their attention almost solely on introducing the meaning of new words.’</a:t>
            </a:r>
            <a:br>
              <a:rPr lang="en-GB" sz="2200" dirty="0">
                <a:solidFill>
                  <a:srgbClr val="4472C4">
                    <a:lumMod val="50000"/>
                  </a:srgbClr>
                </a:solidFill>
                <a:latin typeface="Century Gothic" panose="020B0502020202020204" pitchFamily="34" charset="0"/>
              </a:rPr>
            </a:br>
            <a:r>
              <a:rPr lang="en-GB" dirty="0">
                <a:solidFill>
                  <a:srgbClr val="4472C4">
                    <a:lumMod val="50000"/>
                  </a:srgbClr>
                </a:solidFill>
                <a:latin typeface="Century Gothic" panose="020B0502020202020204" pitchFamily="34" charset="0"/>
              </a:rPr>
              <a:t>(Schmitt, 2008:343)</a:t>
            </a:r>
            <a:endParaRPr lang="en-GB" sz="2200" dirty="0">
              <a:solidFill>
                <a:srgbClr val="4472C4">
                  <a:lumMod val="50000"/>
                </a:srgbClr>
              </a:solidFill>
              <a:latin typeface="Century Gothic" panose="020B0502020202020204" pitchFamily="34" charset="0"/>
            </a:endParaRPr>
          </a:p>
        </p:txBody>
      </p:sp>
      <p:sp>
        <p:nvSpPr>
          <p:cNvPr id="5" name="Rectangle 4"/>
          <p:cNvSpPr/>
          <p:nvPr/>
        </p:nvSpPr>
        <p:spPr>
          <a:xfrm>
            <a:off x="615955" y="4370698"/>
            <a:ext cx="7503459" cy="954107"/>
          </a:xfrm>
          <a:prstGeom prst="rect">
            <a:avLst/>
          </a:prstGeom>
        </p:spPr>
        <p:txBody>
          <a:bodyPr wrap="square">
            <a:spAutoFit/>
          </a:bodyPr>
          <a:lstStyle/>
          <a:p>
            <a:r>
              <a:rPr lang="en-GB" sz="2800" dirty="0">
                <a:solidFill>
                  <a:srgbClr val="4472C4">
                    <a:lumMod val="50000"/>
                  </a:srgbClr>
                </a:solidFill>
                <a:latin typeface="Century Gothic" panose="020B0502020202020204" pitchFamily="34" charset="0"/>
              </a:rPr>
              <a:t>Different tasks are needed to develop these different aspects. (Schmitt, 2008)</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6863"/>
            <a:ext cx="2512089" cy="867128"/>
          </a:xfrm>
          <a:prstGeom prst="rect">
            <a:avLst/>
          </a:prstGeom>
        </p:spPr>
      </p:pic>
      <p:sp>
        <p:nvSpPr>
          <p:cNvPr id="7" name="TextBox 6"/>
          <p:cNvSpPr txBox="1"/>
          <p:nvPr/>
        </p:nvSpPr>
        <p:spPr>
          <a:xfrm>
            <a:off x="180070" y="268853"/>
            <a:ext cx="1849697" cy="769441"/>
          </a:xfrm>
          <a:prstGeom prst="rect">
            <a:avLst/>
          </a:prstGeom>
          <a:noFill/>
        </p:spPr>
        <p:txBody>
          <a:bodyPr wrap="square" rtlCol="0">
            <a:spAutoFit/>
          </a:bodyPr>
          <a:lstStyle/>
          <a:p>
            <a:r>
              <a:rPr lang="en-GB" sz="4400" b="1" dirty="0" smtClean="0">
                <a:solidFill>
                  <a:prstClr val="white"/>
                </a:solidFill>
                <a:latin typeface="Century Gothic" panose="020B0502020202020204" pitchFamily="34" charset="0"/>
              </a:rPr>
              <a:t>How?</a:t>
            </a:r>
            <a:endParaRPr lang="en-GB" sz="4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945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681" y="1393958"/>
            <a:ext cx="11354638" cy="4351338"/>
          </a:xfrm>
        </p:spPr>
        <p:txBody>
          <a:bodyPr>
            <a:normAutofit/>
          </a:bodyPr>
          <a:lstStyle/>
          <a:p>
            <a:pPr>
              <a:buFont typeface="Wingdings" panose="05000000000000000000" pitchFamily="2" charset="2"/>
              <a:buChar char="§"/>
            </a:pPr>
            <a:r>
              <a:rPr lang="en-GB" dirty="0"/>
              <a:t>L1 translation can be efficient for establishing form-meaning link initially. </a:t>
            </a:r>
          </a:p>
          <a:p>
            <a:pPr marL="0" indent="0">
              <a:buNone/>
            </a:pPr>
            <a:endParaRPr lang="en-GB" sz="900" dirty="0"/>
          </a:p>
          <a:p>
            <a:pPr marL="514350" indent="-514350">
              <a:buFont typeface="+mj-lt"/>
              <a:buAutoNum type="arabicPeriod"/>
            </a:pPr>
            <a:endParaRPr lang="en-GB" dirty="0"/>
          </a:p>
          <a:p>
            <a:pPr>
              <a:buFont typeface="Wingdings" panose="05000000000000000000" pitchFamily="2" charset="2"/>
              <a:buChar char="§"/>
            </a:pPr>
            <a:r>
              <a:rPr lang="en-GB" dirty="0"/>
              <a:t>Seeing and hearing words in context then becomes important to develop depth of knowledge (collocation, shades of meaning, etc.).</a:t>
            </a:r>
          </a:p>
          <a:p>
            <a:pPr>
              <a:buFont typeface="Wingdings" panose="05000000000000000000" pitchFamily="2" charset="2"/>
              <a:buChar char="§"/>
            </a:pPr>
            <a:r>
              <a:rPr lang="en-GB" dirty="0"/>
              <a:t>Multiple exposures and use are important to consolidate knowledge and develop fluency, anywhere between 5 – 20 encounters. (Nation, 2001:81)</a:t>
            </a:r>
          </a:p>
          <a:p>
            <a:pPr marL="514350" indent="-514350">
              <a:buFont typeface="+mj-lt"/>
              <a:buAutoNum type="arabicPeriod"/>
            </a:pPr>
            <a:endParaRPr lang="en-GB" dirty="0"/>
          </a:p>
          <a:p>
            <a:pPr marL="514350" indent="-514350">
              <a:buFont typeface="+mj-lt"/>
              <a:buAutoNum type="arabicPeriod"/>
            </a:pPr>
            <a:endParaRPr lang="en-GB" dirty="0"/>
          </a:p>
        </p:txBody>
      </p:sp>
      <p:sp>
        <p:nvSpPr>
          <p:cNvPr id="4" name="TextBox 3"/>
          <p:cNvSpPr txBox="1"/>
          <p:nvPr/>
        </p:nvSpPr>
        <p:spPr>
          <a:xfrm>
            <a:off x="924448" y="2308642"/>
            <a:ext cx="11193864" cy="584775"/>
          </a:xfrm>
          <a:prstGeom prst="rect">
            <a:avLst/>
          </a:prstGeom>
          <a:noFill/>
        </p:spPr>
        <p:txBody>
          <a:bodyPr wrap="square" rtlCol="0">
            <a:spAutoFit/>
          </a:bodyPr>
          <a:lstStyle/>
          <a:p>
            <a:r>
              <a:rPr lang="en-GB" sz="1600" i="1" dirty="0">
                <a:solidFill>
                  <a:srgbClr val="FF6600"/>
                </a:solidFill>
                <a:latin typeface="Century Gothic" panose="020B0502020202020204" pitchFamily="34" charset="0"/>
              </a:rPr>
              <a:t>This could be done at home, even in advance of a lesson (‘flipped learning’) and mediated by technology (e.g. </a:t>
            </a:r>
            <a:r>
              <a:rPr lang="en-GB" sz="1600" i="1" dirty="0" err="1">
                <a:solidFill>
                  <a:srgbClr val="FF6600"/>
                </a:solidFill>
                <a:latin typeface="Century Gothic" panose="020B0502020202020204" pitchFamily="34" charset="0"/>
              </a:rPr>
              <a:t>Memrise</a:t>
            </a:r>
            <a:r>
              <a:rPr lang="en-GB" sz="1600" i="1" dirty="0">
                <a:solidFill>
                  <a:srgbClr val="FF6600"/>
                </a:solidFill>
                <a:latin typeface="Century Gothic" panose="020B0502020202020204" pitchFamily="34" charset="0"/>
              </a:rPr>
              <a:t>, Quizlet)</a:t>
            </a:r>
          </a:p>
        </p:txBody>
      </p:sp>
      <p:sp>
        <p:nvSpPr>
          <p:cNvPr id="5" name="TextBox 4"/>
          <p:cNvSpPr txBox="1"/>
          <p:nvPr/>
        </p:nvSpPr>
        <p:spPr>
          <a:xfrm>
            <a:off x="931147" y="5591456"/>
            <a:ext cx="10842172" cy="584775"/>
          </a:xfrm>
          <a:prstGeom prst="rect">
            <a:avLst/>
          </a:prstGeom>
          <a:noFill/>
        </p:spPr>
        <p:txBody>
          <a:bodyPr wrap="square" rtlCol="0">
            <a:spAutoFit/>
          </a:bodyPr>
          <a:lstStyle/>
          <a:p>
            <a:r>
              <a:rPr lang="en-GB" sz="1600" i="1" dirty="0">
                <a:solidFill>
                  <a:srgbClr val="FF6600"/>
                </a:solidFill>
                <a:latin typeface="Century Gothic" panose="020B0502020202020204" pitchFamily="34" charset="0"/>
              </a:rPr>
              <a:t>For high-frequency words, spontaneous target language interaction and ‘reading for interest’ may help with this.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2512089" cy="867128"/>
          </a:xfrm>
          <a:prstGeom prst="rect">
            <a:avLst/>
          </a:prstGeom>
        </p:spPr>
      </p:pic>
      <p:sp>
        <p:nvSpPr>
          <p:cNvPr id="8" name="TextBox 7"/>
          <p:cNvSpPr txBox="1"/>
          <p:nvPr/>
        </p:nvSpPr>
        <p:spPr>
          <a:xfrm>
            <a:off x="180070" y="268853"/>
            <a:ext cx="1849697" cy="769441"/>
          </a:xfrm>
          <a:prstGeom prst="rect">
            <a:avLst/>
          </a:prstGeom>
          <a:noFill/>
        </p:spPr>
        <p:txBody>
          <a:bodyPr wrap="square" rtlCol="0">
            <a:spAutoFit/>
          </a:bodyPr>
          <a:lstStyle/>
          <a:p>
            <a:r>
              <a:rPr lang="en-GB" sz="4400" b="1" dirty="0" smtClean="0">
                <a:solidFill>
                  <a:prstClr val="white"/>
                </a:solidFill>
                <a:latin typeface="Century Gothic" panose="020B0502020202020204" pitchFamily="34" charset="0"/>
              </a:rPr>
              <a:t>How?</a:t>
            </a:r>
            <a:endParaRPr lang="en-GB" sz="4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6260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418" y="430988"/>
            <a:ext cx="3422698" cy="561394"/>
          </a:xfrm>
        </p:spPr>
        <p:txBody>
          <a:bodyPr>
            <a:normAutofit fontScale="90000"/>
          </a:bodyPr>
          <a:lstStyle/>
          <a:p>
            <a:r>
              <a:rPr lang="en-GB" dirty="0"/>
              <a:t>NCELP team</a:t>
            </a:r>
          </a:p>
        </p:txBody>
      </p:sp>
      <p:sp>
        <p:nvSpPr>
          <p:cNvPr id="4" name="TextBox 3">
            <a:extLst>
              <a:ext uri="{FF2B5EF4-FFF2-40B4-BE49-F238E27FC236}">
                <a16:creationId xmlns="" xmlns:a16="http://schemas.microsoft.com/office/drawing/2014/main" id="{85590EE8-F339-764B-AF36-E2188E27FCDF}"/>
              </a:ext>
            </a:extLst>
          </p:cNvPr>
          <p:cNvSpPr txBox="1"/>
          <p:nvPr/>
        </p:nvSpPr>
        <p:spPr>
          <a:xfrm>
            <a:off x="145209" y="992382"/>
            <a:ext cx="5715263" cy="954107"/>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Director: </a:t>
            </a:r>
            <a:r>
              <a:rPr lang="en-US" sz="2000" kern="0" dirty="0">
                <a:solidFill>
                  <a:srgbClr val="5B9BD5">
                    <a:lumMod val="50000"/>
                  </a:srgbClr>
                </a:solidFill>
                <a:latin typeface="Century Gothic" panose="020B0502020202020204" pitchFamily="34" charset="0"/>
              </a:rPr>
              <a:t>Prof </a:t>
            </a:r>
            <a:r>
              <a:rPr lang="en-US" sz="2000" dirty="0">
                <a:solidFill>
                  <a:srgbClr val="5B9BD5">
                    <a:lumMod val="50000"/>
                  </a:srgbClr>
                </a:solidFill>
                <a:latin typeface="Century Gothic" panose="020B0502020202020204" pitchFamily="34" charset="0"/>
              </a:rPr>
              <a:t>Emma Marsden </a:t>
            </a:r>
            <a:r>
              <a:rPr lang="en-US" sz="1600" dirty="0">
                <a:solidFill>
                  <a:srgbClr val="5B9BD5">
                    <a:lumMod val="50000"/>
                  </a:srgbClr>
                </a:solidFill>
                <a:latin typeface="Century Gothic" panose="020B0502020202020204" pitchFamily="34" charset="0"/>
              </a:rPr>
              <a:t>(University of York)</a:t>
            </a:r>
            <a:endParaRPr lang="en-US" sz="1600" b="1" kern="0" dirty="0">
              <a:solidFill>
                <a:srgbClr val="EA5F00"/>
              </a:solidFill>
              <a:latin typeface="Century Gothic" panose="020B0502020202020204" pitchFamily="34" charset="0"/>
            </a:endParaRPr>
          </a:p>
          <a:p>
            <a:pPr>
              <a:defRPr/>
            </a:pPr>
            <a:r>
              <a:rPr lang="en-US" sz="2000" b="1" kern="0" dirty="0">
                <a:solidFill>
                  <a:srgbClr val="EA5F00"/>
                </a:solidFill>
                <a:latin typeface="Century Gothic" panose="020B0502020202020204" pitchFamily="34" charset="0"/>
              </a:rPr>
              <a:t>Co-Director: </a:t>
            </a:r>
            <a:r>
              <a:rPr lang="en-US" sz="2000" dirty="0" err="1">
                <a:solidFill>
                  <a:srgbClr val="5B9BD5">
                    <a:lumMod val="50000"/>
                  </a:srgbClr>
                </a:solidFill>
                <a:latin typeface="Century Gothic" panose="020B0502020202020204" pitchFamily="34" charset="0"/>
              </a:rPr>
              <a:t>Dr</a:t>
            </a:r>
            <a:r>
              <a:rPr lang="en-US" sz="2000" dirty="0">
                <a:solidFill>
                  <a:srgbClr val="5B9BD5">
                    <a:lumMod val="50000"/>
                  </a:srgbClr>
                </a:solidFill>
                <a:latin typeface="Century Gothic" panose="020B0502020202020204" pitchFamily="34" charset="0"/>
              </a:rPr>
              <a:t> Rachel Hawkes </a:t>
            </a:r>
            <a:r>
              <a:rPr lang="en-US" sz="1600" dirty="0" smtClean="0">
                <a:solidFill>
                  <a:srgbClr val="5B9BD5">
                    <a:lumMod val="50000"/>
                  </a:srgbClr>
                </a:solidFill>
                <a:latin typeface="Century Gothic" panose="020B0502020202020204" pitchFamily="34" charset="0"/>
              </a:rPr>
              <a:t>(Cam </a:t>
            </a:r>
            <a:r>
              <a:rPr lang="en-US" sz="1600" dirty="0">
                <a:solidFill>
                  <a:srgbClr val="5B9BD5">
                    <a:lumMod val="50000"/>
                  </a:srgbClr>
                </a:solidFill>
                <a:latin typeface="Century Gothic" panose="020B0502020202020204" pitchFamily="34" charset="0"/>
              </a:rPr>
              <a:t>Academy Trust)</a:t>
            </a:r>
            <a:endParaRPr lang="en-US" sz="2000" kern="0" dirty="0">
              <a:solidFill>
                <a:srgbClr val="5B9BD5">
                  <a:lumMod val="50000"/>
                </a:srgbClr>
              </a:solidFill>
              <a:latin typeface="Century Gothic" panose="020B0502020202020204" pitchFamily="34" charset="0"/>
            </a:endParaRPr>
          </a:p>
        </p:txBody>
      </p:sp>
      <p:sp>
        <p:nvSpPr>
          <p:cNvPr id="5" name="TextBox 4">
            <a:extLst>
              <a:ext uri="{FF2B5EF4-FFF2-40B4-BE49-F238E27FC236}">
                <a16:creationId xmlns="" xmlns:a16="http://schemas.microsoft.com/office/drawing/2014/main" id="{85590EE8-F339-764B-AF36-E2188E27FCDF}"/>
              </a:ext>
            </a:extLst>
          </p:cNvPr>
          <p:cNvSpPr txBox="1"/>
          <p:nvPr/>
        </p:nvSpPr>
        <p:spPr>
          <a:xfrm>
            <a:off x="234535" y="2036425"/>
            <a:ext cx="2920769" cy="1323439"/>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Resource developers</a:t>
            </a:r>
          </a:p>
          <a:p>
            <a:pPr>
              <a:defRPr/>
            </a:pPr>
            <a:r>
              <a:rPr lang="en-US" sz="2000" kern="0" dirty="0" err="1">
                <a:solidFill>
                  <a:srgbClr val="5B9BD5">
                    <a:lumMod val="50000"/>
                  </a:srgbClr>
                </a:solidFill>
                <a:latin typeface="Century Gothic" panose="020B0502020202020204" pitchFamily="34" charset="0"/>
              </a:rPr>
              <a:t>Dr</a:t>
            </a:r>
            <a:r>
              <a:rPr lang="en-US" sz="2000" kern="0" dirty="0">
                <a:solidFill>
                  <a:srgbClr val="5B9BD5">
                    <a:lumMod val="50000"/>
                  </a:srgbClr>
                </a:solidFill>
                <a:latin typeface="Century Gothic" panose="020B0502020202020204" pitchFamily="34" charset="0"/>
              </a:rPr>
              <a:t> Inge </a:t>
            </a:r>
            <a:r>
              <a:rPr lang="en-US" sz="2000" kern="0" dirty="0" err="1">
                <a:solidFill>
                  <a:srgbClr val="5B9BD5">
                    <a:lumMod val="50000"/>
                  </a:srgbClr>
                </a:solidFill>
                <a:latin typeface="Century Gothic" panose="020B0502020202020204" pitchFamily="34" charset="0"/>
              </a:rPr>
              <a:t>Alferink</a:t>
            </a:r>
            <a:r>
              <a:rPr lang="en-US" sz="2000" kern="0" dirty="0">
                <a:solidFill>
                  <a:srgbClr val="5B9BD5">
                    <a:lumMod val="50000"/>
                  </a:srgbClr>
                </a:solidFill>
                <a:latin typeface="Century Gothic" panose="020B0502020202020204" pitchFamily="34" charset="0"/>
              </a:rPr>
              <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Nick Avery</a:t>
            </a:r>
          </a:p>
          <a:p>
            <a:pPr>
              <a:defRPr/>
            </a:pPr>
            <a:r>
              <a:rPr lang="en-US" sz="2000" kern="0" dirty="0">
                <a:solidFill>
                  <a:srgbClr val="5B9BD5">
                    <a:lumMod val="50000"/>
                  </a:srgbClr>
                </a:solidFill>
                <a:latin typeface="Century Gothic" panose="020B0502020202020204" pitchFamily="34" charset="0"/>
              </a:rPr>
              <a:t>Natalie Finlayson</a:t>
            </a:r>
          </a:p>
        </p:txBody>
      </p:sp>
      <p:sp>
        <p:nvSpPr>
          <p:cNvPr id="6" name="TextBox 5">
            <a:extLst>
              <a:ext uri="{FF2B5EF4-FFF2-40B4-BE49-F238E27FC236}">
                <a16:creationId xmlns="" xmlns:a16="http://schemas.microsoft.com/office/drawing/2014/main" id="{85590EE8-F339-764B-AF36-E2188E27FCDF}"/>
              </a:ext>
            </a:extLst>
          </p:cNvPr>
          <p:cNvSpPr txBox="1"/>
          <p:nvPr/>
        </p:nvSpPr>
        <p:spPr>
          <a:xfrm>
            <a:off x="3155304" y="2349561"/>
            <a:ext cx="2920769" cy="1015663"/>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CPD providers</a:t>
            </a:r>
          </a:p>
          <a:p>
            <a:pPr>
              <a:defRPr/>
            </a:pPr>
            <a:r>
              <a:rPr lang="en-US" sz="2000" kern="0" dirty="0">
                <a:solidFill>
                  <a:srgbClr val="5B9BD5">
                    <a:lumMod val="50000"/>
                  </a:srgbClr>
                </a:solidFill>
                <a:latin typeface="Century Gothic" panose="020B0502020202020204" pitchFamily="34" charset="0"/>
              </a:rPr>
              <a:t>Victoria Hobson</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Stephen Owen</a:t>
            </a:r>
          </a:p>
        </p:txBody>
      </p:sp>
      <p:sp>
        <p:nvSpPr>
          <p:cNvPr id="7" name="TextBox 6">
            <a:extLst>
              <a:ext uri="{FF2B5EF4-FFF2-40B4-BE49-F238E27FC236}">
                <a16:creationId xmlns="" xmlns:a16="http://schemas.microsoft.com/office/drawing/2014/main" id="{85590EE8-F339-764B-AF36-E2188E27FCDF}"/>
              </a:ext>
            </a:extLst>
          </p:cNvPr>
          <p:cNvSpPr txBox="1"/>
          <p:nvPr/>
        </p:nvSpPr>
        <p:spPr>
          <a:xfrm>
            <a:off x="333418" y="4875503"/>
            <a:ext cx="2920769" cy="1323439"/>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Tech team for Gaming Grammar</a:t>
            </a:r>
          </a:p>
          <a:p>
            <a:pPr>
              <a:defRPr/>
            </a:pPr>
            <a:r>
              <a:rPr lang="en-US" sz="2000" kern="0" dirty="0">
                <a:solidFill>
                  <a:srgbClr val="5B9BD5">
                    <a:lumMod val="50000"/>
                  </a:srgbClr>
                </a:solidFill>
                <a:latin typeface="Century Gothic" panose="020B0502020202020204" pitchFamily="34" charset="0"/>
              </a:rPr>
              <a:t>Andy Wood</a:t>
            </a:r>
            <a:br>
              <a:rPr lang="en-US" sz="2000" kern="0" dirty="0">
                <a:solidFill>
                  <a:srgbClr val="5B9BD5">
                    <a:lumMod val="50000"/>
                  </a:srgbClr>
                </a:solidFill>
                <a:latin typeface="Century Gothic" panose="020B0502020202020204" pitchFamily="34" charset="0"/>
              </a:rPr>
            </a:br>
            <a:r>
              <a:rPr lang="en-US" sz="2000" kern="0" dirty="0" err="1">
                <a:solidFill>
                  <a:srgbClr val="5B9BD5">
                    <a:lumMod val="50000"/>
                  </a:srgbClr>
                </a:solidFill>
                <a:latin typeface="Century Gothic" panose="020B0502020202020204" pitchFamily="34" charset="0"/>
              </a:rPr>
              <a:t>Dr</a:t>
            </a:r>
            <a:r>
              <a:rPr lang="en-US" sz="2000" kern="0" dirty="0">
                <a:solidFill>
                  <a:srgbClr val="5B9BD5">
                    <a:lumMod val="50000"/>
                  </a:srgbClr>
                </a:solidFill>
                <a:latin typeface="Century Gothic" panose="020B0502020202020204" pitchFamily="34" charset="0"/>
              </a:rPr>
              <a:t> Nick </a:t>
            </a:r>
            <a:r>
              <a:rPr lang="en-US" sz="2000" kern="0" dirty="0" err="1">
                <a:solidFill>
                  <a:srgbClr val="5B9BD5">
                    <a:lumMod val="50000"/>
                  </a:srgbClr>
                </a:solidFill>
                <a:latin typeface="Century Gothic" panose="020B0502020202020204" pitchFamily="34" charset="0"/>
              </a:rPr>
              <a:t>Sephton</a:t>
            </a:r>
            <a:endParaRPr lang="en-US" sz="2000" kern="0" dirty="0">
              <a:solidFill>
                <a:srgbClr val="5B9BD5">
                  <a:lumMod val="50000"/>
                </a:srgbClr>
              </a:solidFill>
              <a:latin typeface="Century Gothic" panose="020B0502020202020204" pitchFamily="34" charset="0"/>
            </a:endParaRPr>
          </a:p>
        </p:txBody>
      </p:sp>
      <p:sp>
        <p:nvSpPr>
          <p:cNvPr id="8" name="TextBox 7">
            <a:extLst>
              <a:ext uri="{FF2B5EF4-FFF2-40B4-BE49-F238E27FC236}">
                <a16:creationId xmlns="" xmlns:a16="http://schemas.microsoft.com/office/drawing/2014/main" id="{85590EE8-F339-764B-AF36-E2188E27FCDF}"/>
              </a:ext>
            </a:extLst>
          </p:cNvPr>
          <p:cNvSpPr txBox="1"/>
          <p:nvPr/>
        </p:nvSpPr>
        <p:spPr>
          <a:xfrm>
            <a:off x="3056422" y="4875503"/>
            <a:ext cx="2920769" cy="1323439"/>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Tech team, </a:t>
            </a:r>
            <a:br>
              <a:rPr lang="en-US" sz="2000" b="1" kern="0" dirty="0">
                <a:solidFill>
                  <a:srgbClr val="EA5F00"/>
                </a:solidFill>
                <a:latin typeface="Century Gothic" panose="020B0502020202020204" pitchFamily="34" charset="0"/>
              </a:rPr>
            </a:br>
            <a:r>
              <a:rPr lang="en-US" sz="2000" b="1" kern="0" dirty="0">
                <a:solidFill>
                  <a:srgbClr val="EA5F00"/>
                </a:solidFill>
                <a:latin typeface="Century Gothic" panose="020B0502020202020204" pitchFamily="34" charset="0"/>
              </a:rPr>
              <a:t>Resource Portal</a:t>
            </a:r>
          </a:p>
          <a:p>
            <a:pPr>
              <a:defRPr/>
            </a:pPr>
            <a:r>
              <a:rPr lang="en-US" sz="2000" kern="0" dirty="0" err="1">
                <a:solidFill>
                  <a:srgbClr val="5B9BD5">
                    <a:lumMod val="50000"/>
                  </a:srgbClr>
                </a:solidFill>
                <a:latin typeface="Century Gothic" panose="020B0502020202020204" pitchFamily="34" charset="0"/>
              </a:rPr>
              <a:t>Dr</a:t>
            </a:r>
            <a:r>
              <a:rPr lang="en-US" sz="2000" kern="0" dirty="0">
                <a:solidFill>
                  <a:srgbClr val="5B9BD5">
                    <a:lumMod val="50000"/>
                  </a:srgbClr>
                </a:solidFill>
                <a:latin typeface="Century Gothic" panose="020B0502020202020204" pitchFamily="34" charset="0"/>
              </a:rPr>
              <a:t> Frank Feng</a:t>
            </a:r>
            <a:br>
              <a:rPr lang="en-US" sz="2000" kern="0" dirty="0">
                <a:solidFill>
                  <a:srgbClr val="5B9BD5">
                    <a:lumMod val="50000"/>
                  </a:srgbClr>
                </a:solidFill>
                <a:latin typeface="Century Gothic" panose="020B0502020202020204" pitchFamily="34" charset="0"/>
              </a:rPr>
            </a:br>
            <a:r>
              <a:rPr lang="en-US" sz="2000" kern="0" dirty="0" err="1">
                <a:solidFill>
                  <a:srgbClr val="5B9BD5">
                    <a:lumMod val="50000"/>
                  </a:srgbClr>
                </a:solidFill>
                <a:latin typeface="Century Gothic" panose="020B0502020202020204" pitchFamily="34" charset="0"/>
              </a:rPr>
              <a:t>Dr</a:t>
            </a:r>
            <a:r>
              <a:rPr lang="en-US" sz="2000" kern="0" dirty="0">
                <a:solidFill>
                  <a:srgbClr val="5B9BD5">
                    <a:lumMod val="50000"/>
                  </a:srgbClr>
                </a:solidFill>
                <a:latin typeface="Century Gothic" panose="020B0502020202020204" pitchFamily="34" charset="0"/>
              </a:rPr>
              <a:t> Sebastian </a:t>
            </a:r>
            <a:r>
              <a:rPr lang="en-US" sz="2000" kern="0" dirty="0" err="1">
                <a:solidFill>
                  <a:srgbClr val="5B9BD5">
                    <a:lumMod val="50000"/>
                  </a:srgbClr>
                </a:solidFill>
                <a:latin typeface="Century Gothic" panose="020B0502020202020204" pitchFamily="34" charset="0"/>
              </a:rPr>
              <a:t>Pelucha</a:t>
            </a:r>
            <a:endParaRPr lang="en-US" sz="2000" kern="0" dirty="0">
              <a:solidFill>
                <a:srgbClr val="5B9BD5">
                  <a:lumMod val="50000"/>
                </a:srgbClr>
              </a:solidFill>
              <a:latin typeface="Century Gothic" panose="020B0502020202020204" pitchFamily="34" charset="0"/>
            </a:endParaRPr>
          </a:p>
        </p:txBody>
      </p:sp>
      <p:sp>
        <p:nvSpPr>
          <p:cNvPr id="9" name="TextBox 8">
            <a:extLst>
              <a:ext uri="{FF2B5EF4-FFF2-40B4-BE49-F238E27FC236}">
                <a16:creationId xmlns="" xmlns:a16="http://schemas.microsoft.com/office/drawing/2014/main" id="{85590EE8-F339-764B-AF36-E2188E27FCDF}"/>
              </a:ext>
            </a:extLst>
          </p:cNvPr>
          <p:cNvSpPr txBox="1"/>
          <p:nvPr/>
        </p:nvSpPr>
        <p:spPr>
          <a:xfrm>
            <a:off x="6174956" y="697597"/>
            <a:ext cx="5897179" cy="5324535"/>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Research and CPD specialists</a:t>
            </a:r>
            <a:br>
              <a:rPr lang="en-US" sz="2000" b="1" kern="0" dirty="0">
                <a:solidFill>
                  <a:srgbClr val="EA5F00"/>
                </a:solidFill>
                <a:latin typeface="Century Gothic" panose="020B0502020202020204" pitchFamily="34" charset="0"/>
              </a:rPr>
            </a:br>
            <a:endParaRPr lang="en-US" sz="2000" b="1" kern="0" dirty="0">
              <a:solidFill>
                <a:srgbClr val="EA5F00"/>
              </a:solidFill>
              <a:latin typeface="Century Gothic" panose="020B0502020202020204" pitchFamily="34" charset="0"/>
            </a:endParaRPr>
          </a:p>
          <a:p>
            <a:pPr>
              <a:defRPr/>
            </a:pPr>
            <a:r>
              <a:rPr lang="en-US" sz="2000" b="1" kern="0" dirty="0">
                <a:solidFill>
                  <a:srgbClr val="EA5F00"/>
                </a:solidFill>
                <a:latin typeface="Century Gothic" panose="020B0502020202020204" pitchFamily="34" charset="0"/>
              </a:rPr>
              <a:t>Prof Suzanne Graham </a:t>
            </a:r>
            <a:r>
              <a:rPr lang="en-US" sz="2000" kern="0" dirty="0">
                <a:solidFill>
                  <a:srgbClr val="5B9BD5">
                    <a:lumMod val="50000"/>
                  </a:srgbClr>
                </a:solidFill>
                <a:latin typeface="Century Gothic" panose="020B0502020202020204" pitchFamily="34" charset="0"/>
              </a:rPr>
              <a:t>(University of Reading)</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KS2-3 transition, literature, meaningful practice</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
            </a:r>
            <a:br>
              <a:rPr lang="en-US" sz="2000" kern="0" dirty="0">
                <a:solidFill>
                  <a:srgbClr val="5B9BD5">
                    <a:lumMod val="50000"/>
                  </a:srgbClr>
                </a:solidFill>
                <a:latin typeface="Century Gothic" panose="020B0502020202020204" pitchFamily="34" charset="0"/>
              </a:rPr>
            </a:br>
            <a:r>
              <a:rPr lang="en-US" sz="2000" b="1" kern="0" dirty="0" err="1">
                <a:solidFill>
                  <a:srgbClr val="EA5F00"/>
                </a:solidFill>
                <a:latin typeface="Century Gothic" panose="020B0502020202020204" pitchFamily="34" charset="0"/>
              </a:rPr>
              <a:t>Dr</a:t>
            </a:r>
            <a:r>
              <a:rPr lang="en-US" sz="2000" b="1" kern="0" dirty="0">
                <a:solidFill>
                  <a:srgbClr val="EA5F00"/>
                </a:solidFill>
                <a:latin typeface="Century Gothic" panose="020B0502020202020204" pitchFamily="34" charset="0"/>
              </a:rPr>
              <a:t> Rowena Kasprowicz </a:t>
            </a:r>
            <a:r>
              <a:rPr lang="en-US" sz="2000" kern="0" dirty="0">
                <a:solidFill>
                  <a:srgbClr val="5B9BD5">
                    <a:lumMod val="50000"/>
                  </a:srgbClr>
                </a:solidFill>
                <a:latin typeface="Century Gothic" panose="020B0502020202020204" pitchFamily="34" charset="0"/>
              </a:rPr>
              <a:t>(University of Reading)</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KS2 knowledge about language, grammar</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
            </a:r>
            <a:br>
              <a:rPr lang="en-US" sz="2000" kern="0" dirty="0">
                <a:solidFill>
                  <a:srgbClr val="5B9BD5">
                    <a:lumMod val="50000"/>
                  </a:srgbClr>
                </a:solidFill>
                <a:latin typeface="Century Gothic" panose="020B0502020202020204" pitchFamily="34" charset="0"/>
              </a:rPr>
            </a:br>
            <a:r>
              <a:rPr lang="en-US" sz="2000" b="1" kern="0" dirty="0" smtClean="0">
                <a:solidFill>
                  <a:srgbClr val="EA5F00"/>
                </a:solidFill>
                <a:latin typeface="Century Gothic" panose="020B0502020202020204" pitchFamily="34" charset="0"/>
              </a:rPr>
              <a:t>Prof R</a:t>
            </a:r>
            <a:r>
              <a:rPr lang="en-US" sz="2000" b="1" kern="0" dirty="0" err="1" smtClean="0">
                <a:solidFill>
                  <a:srgbClr val="EA5F00"/>
                </a:solidFill>
                <a:latin typeface="Century Gothic" panose="020B0502020202020204" pitchFamily="34" charset="0"/>
              </a:rPr>
              <a:t>ené</a:t>
            </a:r>
            <a:r>
              <a:rPr lang="en-US" sz="2000" b="1" kern="0" dirty="0" smtClean="0">
                <a:solidFill>
                  <a:srgbClr val="EA5F00"/>
                </a:solidFill>
                <a:latin typeface="Century Gothic" panose="020B0502020202020204" pitchFamily="34" charset="0"/>
              </a:rPr>
              <a:t> </a:t>
            </a:r>
            <a:r>
              <a:rPr lang="en-US" sz="2000" b="1" kern="0" dirty="0">
                <a:solidFill>
                  <a:srgbClr val="EA5F00"/>
                </a:solidFill>
                <a:latin typeface="Century Gothic" panose="020B0502020202020204" pitchFamily="34" charset="0"/>
              </a:rPr>
              <a:t>Koglbauer </a:t>
            </a:r>
            <a:r>
              <a:rPr lang="en-US" sz="2000" kern="0" dirty="0">
                <a:solidFill>
                  <a:srgbClr val="5B9BD5">
                    <a:lumMod val="50000"/>
                  </a:srgbClr>
                </a:solidFill>
                <a:latin typeface="Century Gothic" panose="020B0502020202020204" pitchFamily="34" charset="0"/>
              </a:rPr>
              <a:t>(University of Newcastle)</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School FL policy, leadership training, CALL</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
            </a:r>
            <a:br>
              <a:rPr lang="en-US" sz="2000" kern="0" dirty="0">
                <a:solidFill>
                  <a:srgbClr val="5B9BD5">
                    <a:lumMod val="50000"/>
                  </a:srgbClr>
                </a:solidFill>
                <a:latin typeface="Century Gothic" panose="020B0502020202020204" pitchFamily="34" charset="0"/>
              </a:rPr>
            </a:br>
            <a:r>
              <a:rPr lang="en-US" sz="2000" b="1" kern="0" dirty="0">
                <a:solidFill>
                  <a:srgbClr val="EA5F00"/>
                </a:solidFill>
                <a:latin typeface="Century Gothic" panose="020B0502020202020204" pitchFamily="34" charset="0"/>
              </a:rPr>
              <a:t>David Shanks </a:t>
            </a:r>
            <a:r>
              <a:rPr lang="en-US" sz="2000" kern="0" dirty="0">
                <a:solidFill>
                  <a:srgbClr val="5B9BD5">
                    <a:lumMod val="50000"/>
                  </a:srgbClr>
                </a:solidFill>
                <a:latin typeface="Century Gothic" panose="020B0502020202020204" pitchFamily="34" charset="0"/>
              </a:rPr>
              <a:t>(Harris Federation)</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School FL policy, CALL, differentiation</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
            </a:r>
            <a:br>
              <a:rPr lang="en-US" sz="2000" kern="0" dirty="0">
                <a:solidFill>
                  <a:srgbClr val="5B9BD5">
                    <a:lumMod val="50000"/>
                  </a:srgbClr>
                </a:solidFill>
                <a:latin typeface="Century Gothic" panose="020B0502020202020204" pitchFamily="34" charset="0"/>
              </a:rPr>
            </a:br>
            <a:r>
              <a:rPr lang="en-US" sz="2000" b="1" kern="0" dirty="0" err="1">
                <a:solidFill>
                  <a:srgbClr val="EA5F00"/>
                </a:solidFill>
                <a:latin typeface="Century Gothic" panose="020B0502020202020204" pitchFamily="34" charset="0"/>
              </a:rPr>
              <a:t>Dr</a:t>
            </a:r>
            <a:r>
              <a:rPr lang="en-US" sz="2000" b="1" kern="0" dirty="0">
                <a:solidFill>
                  <a:srgbClr val="EA5F00"/>
                </a:solidFill>
                <a:latin typeface="Century Gothic" panose="020B0502020202020204" pitchFamily="34" charset="0"/>
              </a:rPr>
              <a:t> Robert </a:t>
            </a:r>
            <a:r>
              <a:rPr lang="en-US" sz="2000" b="1" kern="0" dirty="0" err="1">
                <a:solidFill>
                  <a:srgbClr val="EA5F00"/>
                </a:solidFill>
                <a:latin typeface="Century Gothic" panose="020B0502020202020204" pitchFamily="34" charset="0"/>
              </a:rPr>
              <a:t>Woore</a:t>
            </a:r>
            <a:r>
              <a:rPr lang="en-US" sz="2000" b="1" kern="0" dirty="0">
                <a:solidFill>
                  <a:srgbClr val="EA5F00"/>
                </a:solidFill>
                <a:latin typeface="Century Gothic" panose="020B0502020202020204" pitchFamily="34" charset="0"/>
              </a:rPr>
              <a:t> </a:t>
            </a:r>
            <a:r>
              <a:rPr lang="en-US" sz="2000" kern="0" dirty="0">
                <a:solidFill>
                  <a:srgbClr val="5B9BD5">
                    <a:lumMod val="50000"/>
                  </a:srgbClr>
                </a:solidFill>
                <a:latin typeface="Century Gothic" panose="020B0502020202020204" pitchFamily="34" charset="0"/>
              </a:rPr>
              <a:t>(University of Oxford)</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Teaching and learning phonics, reading, vocabulary</a:t>
            </a:r>
          </a:p>
        </p:txBody>
      </p:sp>
      <p:sp>
        <p:nvSpPr>
          <p:cNvPr id="10" name="TextBox 9">
            <a:extLst>
              <a:ext uri="{FF2B5EF4-FFF2-40B4-BE49-F238E27FC236}">
                <a16:creationId xmlns="" xmlns:a16="http://schemas.microsoft.com/office/drawing/2014/main" id="{85590EE8-F339-764B-AF36-E2188E27FCDF}"/>
              </a:ext>
            </a:extLst>
          </p:cNvPr>
          <p:cNvSpPr txBox="1"/>
          <p:nvPr/>
        </p:nvSpPr>
        <p:spPr>
          <a:xfrm>
            <a:off x="333418" y="3811500"/>
            <a:ext cx="6447890" cy="707886"/>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Management and administration</a:t>
            </a:r>
          </a:p>
          <a:p>
            <a:pPr>
              <a:defRPr/>
            </a:pPr>
            <a:r>
              <a:rPr lang="en-US" sz="2000" kern="0" dirty="0">
                <a:solidFill>
                  <a:srgbClr val="5B9BD5">
                    <a:lumMod val="50000"/>
                  </a:srgbClr>
                </a:solidFill>
                <a:latin typeface="Century Gothic" panose="020B0502020202020204" pitchFamily="34" charset="0"/>
              </a:rPr>
              <a:t>Ann </a:t>
            </a:r>
            <a:r>
              <a:rPr lang="en-US" sz="2000" kern="0" dirty="0" err="1">
                <a:solidFill>
                  <a:srgbClr val="5B9BD5">
                    <a:lumMod val="50000"/>
                  </a:srgbClr>
                </a:solidFill>
                <a:latin typeface="Century Gothic" panose="020B0502020202020204" pitchFamily="34" charset="0"/>
              </a:rPr>
              <a:t>Mannion</a:t>
            </a:r>
            <a:r>
              <a:rPr lang="en-US" sz="2000" kern="0" dirty="0">
                <a:solidFill>
                  <a:srgbClr val="5B9BD5">
                    <a:lumMod val="50000"/>
                  </a:srgbClr>
                </a:solidFill>
                <a:latin typeface="Century Gothic" panose="020B0502020202020204" pitchFamily="34" charset="0"/>
              </a:rPr>
              <a:t>, Heather Bradley, Wendy Burns</a:t>
            </a:r>
          </a:p>
        </p:txBody>
      </p:sp>
    </p:spTree>
    <p:extLst>
      <p:ext uri="{BB962C8B-B14F-4D97-AF65-F5344CB8AC3E}">
        <p14:creationId xmlns:p14="http://schemas.microsoft.com/office/powerpoint/2010/main" val="309398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09888569"/>
              </p:ext>
            </p:extLst>
          </p:nvPr>
        </p:nvGraphicFramePr>
        <p:xfrm>
          <a:off x="2779295" y="1018106"/>
          <a:ext cx="6464859" cy="4748183"/>
        </p:xfrm>
        <a:graphic>
          <a:graphicData uri="http://schemas.openxmlformats.org/drawingml/2006/table">
            <a:tbl>
              <a:tblPr firstRow="1" firstCol="1" bandRow="1">
                <a:tableStyleId>{5940675A-B579-460E-94D1-54222C63F5DA}</a:tableStyleId>
              </a:tblPr>
              <a:tblGrid>
                <a:gridCol w="427393">
                  <a:extLst>
                    <a:ext uri="{9D8B030D-6E8A-4147-A177-3AD203B41FA5}">
                      <a16:colId xmlns:a16="http://schemas.microsoft.com/office/drawing/2014/main" xmlns="" val="20000"/>
                    </a:ext>
                  </a:extLst>
                </a:gridCol>
                <a:gridCol w="2793126">
                  <a:extLst>
                    <a:ext uri="{9D8B030D-6E8A-4147-A177-3AD203B41FA5}">
                      <a16:colId xmlns:a16="http://schemas.microsoft.com/office/drawing/2014/main" xmlns="" val="20001"/>
                    </a:ext>
                  </a:extLst>
                </a:gridCol>
                <a:gridCol w="3244340">
                  <a:extLst>
                    <a:ext uri="{9D8B030D-6E8A-4147-A177-3AD203B41FA5}">
                      <a16:colId xmlns:a16="http://schemas.microsoft.com/office/drawing/2014/main" xmlns="" val="20002"/>
                    </a:ext>
                  </a:extLst>
                </a:gridCol>
              </a:tblGrid>
              <a:tr h="431653">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xmlns="" val="10000"/>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la plaza</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town square</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la </a:t>
                      </a:r>
                      <a:r>
                        <a:rPr lang="en-GB" sz="2000" dirty="0" err="1">
                          <a:solidFill>
                            <a:schemeClr val="accent1">
                              <a:lumMod val="50000"/>
                            </a:schemeClr>
                          </a:solidFill>
                          <a:effectLst/>
                          <a:latin typeface="Century Gothic" panose="020B0502020202020204" pitchFamily="34" charset="0"/>
                        </a:rPr>
                        <a:t>iglesia</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church</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el </a:t>
                      </a:r>
                      <a:r>
                        <a:rPr lang="en-GB" sz="2000" dirty="0" err="1">
                          <a:solidFill>
                            <a:schemeClr val="accent1">
                              <a:lumMod val="50000"/>
                            </a:schemeClr>
                          </a:solidFill>
                          <a:effectLst/>
                          <a:latin typeface="Century Gothic" panose="020B0502020202020204" pitchFamily="34" charset="0"/>
                        </a:rPr>
                        <a:t>teatro</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theatre</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6"/>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rPr>
                        <a:t>ser</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be [permanent]</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rPr>
                        <a:t>grande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big</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6</a:t>
                      </a: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rPr>
                        <a:t>pequeño</a:t>
                      </a:r>
                      <a:r>
                        <a:rPr lang="en-GB" sz="2000" dirty="0">
                          <a:solidFill>
                            <a:schemeClr val="accent1">
                              <a:lumMod val="50000"/>
                            </a:schemeClr>
                          </a:solidFill>
                          <a:effectLst/>
                          <a:latin typeface="Century Gothic" panose="020B0502020202020204" pitchFamily="34" charset="0"/>
                        </a:rPr>
                        <a:t>/a</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small</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7</a:t>
                      </a: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rPr>
                        <a:t>estar</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be [location]</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7"/>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rPr>
                        <a:t>cerca</a:t>
                      </a:r>
                      <a:r>
                        <a:rPr lang="en-GB" sz="2000" dirty="0">
                          <a:solidFill>
                            <a:schemeClr val="accent1">
                              <a:lumMod val="50000"/>
                            </a:schemeClr>
                          </a:solidFill>
                          <a:effectLst/>
                          <a:latin typeface="Century Gothic" panose="020B0502020202020204" pitchFamily="34" charset="0"/>
                        </a:rPr>
                        <a:t> (de)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near (to)</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8"/>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dirty="0" err="1">
                          <a:solidFill>
                            <a:schemeClr val="accent1">
                              <a:lumMod val="50000"/>
                            </a:schemeClr>
                          </a:solidFill>
                          <a:effectLst/>
                          <a:latin typeface="Century Gothic" panose="020B0502020202020204" pitchFamily="34" charset="0"/>
                        </a:rPr>
                        <a:t>lejos</a:t>
                      </a:r>
                      <a:r>
                        <a:rPr lang="en-GB" sz="2000" dirty="0">
                          <a:solidFill>
                            <a:schemeClr val="accent1">
                              <a:lumMod val="50000"/>
                            </a:schemeClr>
                          </a:solidFill>
                          <a:effectLst/>
                          <a:latin typeface="Century Gothic" panose="020B0502020202020204" pitchFamily="34" charset="0"/>
                        </a:rPr>
                        <a:t> (de)</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far (from)</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9"/>
                  </a:ext>
                </a:extLst>
              </a:tr>
              <a:tr h="431653">
                <a:tc>
                  <a:txBody>
                    <a:bodyPr/>
                    <a:lstStyle/>
                    <a:p>
                      <a:pPr algn="ctr">
                        <a:lnSpc>
                          <a:spcPct val="107000"/>
                        </a:lnSpc>
                        <a:spcAft>
                          <a:spcPts val="0"/>
                        </a:spcAft>
                      </a:pPr>
                      <a:r>
                        <a:rPr lang="en-GB" sz="2000" b="1" dirty="0" smtClean="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10</a:t>
                      </a:r>
                      <a:endPar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rPr>
                        <a:t>el </a:t>
                      </a:r>
                      <a:r>
                        <a:rPr lang="en-GB" sz="2000" dirty="0" err="1">
                          <a:solidFill>
                            <a:schemeClr val="accent1">
                              <a:lumMod val="50000"/>
                            </a:schemeClr>
                          </a:solidFill>
                          <a:effectLst/>
                          <a:latin typeface="Century Gothic" panose="020B0502020202020204" pitchFamily="34" charset="0"/>
                        </a:rPr>
                        <a:t>museo</a:t>
                      </a:r>
                      <a:endParaRPr lang="en-GB" sz="20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smtClean="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museum</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r>
            </a:tbl>
          </a:graphicData>
        </a:graphic>
      </p:graphicFrame>
      <p:grpSp>
        <p:nvGrpSpPr>
          <p:cNvPr id="24" name="Group 23"/>
          <p:cNvGrpSpPr/>
          <p:nvPr/>
        </p:nvGrpSpPr>
        <p:grpSpPr>
          <a:xfrm>
            <a:off x="3296981" y="1462192"/>
            <a:ext cx="2698414" cy="4284887"/>
            <a:chOff x="-2698414" y="783402"/>
            <a:chExt cx="2698414" cy="4284887"/>
          </a:xfrm>
        </p:grpSpPr>
        <p:sp>
          <p:nvSpPr>
            <p:cNvPr id="14" name="Rectangle 13"/>
            <p:cNvSpPr/>
            <p:nvPr/>
          </p:nvSpPr>
          <p:spPr>
            <a:xfrm>
              <a:off x="-2698414" y="783402"/>
              <a:ext cx="2698413" cy="34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5" name="Rectangle 14"/>
            <p:cNvSpPr/>
            <p:nvPr/>
          </p:nvSpPr>
          <p:spPr>
            <a:xfrm>
              <a:off x="-2698413" y="1223744"/>
              <a:ext cx="2698413" cy="352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6" name="Rectangle 15"/>
            <p:cNvSpPr/>
            <p:nvPr/>
          </p:nvSpPr>
          <p:spPr>
            <a:xfrm>
              <a:off x="-2698413" y="1645669"/>
              <a:ext cx="2698413" cy="344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7" name="Rectangle 16"/>
            <p:cNvSpPr/>
            <p:nvPr/>
          </p:nvSpPr>
          <p:spPr>
            <a:xfrm>
              <a:off x="-2698413" y="2110957"/>
              <a:ext cx="2698413" cy="310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8" name="Rectangle 17"/>
            <p:cNvSpPr/>
            <p:nvPr/>
          </p:nvSpPr>
          <p:spPr>
            <a:xfrm>
              <a:off x="-2698413" y="2531062"/>
              <a:ext cx="2698413" cy="34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19" name="Rectangle 18"/>
            <p:cNvSpPr/>
            <p:nvPr/>
          </p:nvSpPr>
          <p:spPr>
            <a:xfrm>
              <a:off x="-2698413" y="2942834"/>
              <a:ext cx="2698413" cy="358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0" name="Rectangle 19"/>
            <p:cNvSpPr/>
            <p:nvPr/>
          </p:nvSpPr>
          <p:spPr>
            <a:xfrm>
              <a:off x="-2698413" y="3386396"/>
              <a:ext cx="2698413" cy="360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1" name="Rectangle 20"/>
            <p:cNvSpPr/>
            <p:nvPr/>
          </p:nvSpPr>
          <p:spPr>
            <a:xfrm>
              <a:off x="-2698414" y="3824742"/>
              <a:ext cx="2698413" cy="365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2" name="Rectangle 21"/>
            <p:cNvSpPr/>
            <p:nvPr/>
          </p:nvSpPr>
          <p:spPr>
            <a:xfrm>
              <a:off x="-2698413" y="4260082"/>
              <a:ext cx="2698413" cy="359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3" name="Rectangle 22"/>
            <p:cNvSpPr/>
            <p:nvPr/>
          </p:nvSpPr>
          <p:spPr>
            <a:xfrm>
              <a:off x="-2698413" y="4709036"/>
              <a:ext cx="2698413" cy="359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grpSp>
      <p:grpSp>
        <p:nvGrpSpPr>
          <p:cNvPr id="25" name="Group 24"/>
          <p:cNvGrpSpPr/>
          <p:nvPr/>
        </p:nvGrpSpPr>
        <p:grpSpPr>
          <a:xfrm>
            <a:off x="6303224" y="1465073"/>
            <a:ext cx="2698414" cy="4284887"/>
            <a:chOff x="-2698414" y="783402"/>
            <a:chExt cx="2698414" cy="4284887"/>
          </a:xfrm>
        </p:grpSpPr>
        <p:sp>
          <p:nvSpPr>
            <p:cNvPr id="26" name="Rectangle 25"/>
            <p:cNvSpPr/>
            <p:nvPr/>
          </p:nvSpPr>
          <p:spPr>
            <a:xfrm>
              <a:off x="-2698414" y="783402"/>
              <a:ext cx="2698413" cy="34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7" name="Rectangle 26"/>
            <p:cNvSpPr/>
            <p:nvPr/>
          </p:nvSpPr>
          <p:spPr>
            <a:xfrm>
              <a:off x="-2698413" y="1223744"/>
              <a:ext cx="2698413" cy="352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8" name="Rectangle 27"/>
            <p:cNvSpPr/>
            <p:nvPr/>
          </p:nvSpPr>
          <p:spPr>
            <a:xfrm>
              <a:off x="-2698413" y="1645669"/>
              <a:ext cx="2698413" cy="344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29" name="Rectangle 28"/>
            <p:cNvSpPr/>
            <p:nvPr/>
          </p:nvSpPr>
          <p:spPr>
            <a:xfrm>
              <a:off x="-2698413" y="2110957"/>
              <a:ext cx="2698413" cy="310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30" name="Rectangle 29"/>
            <p:cNvSpPr/>
            <p:nvPr/>
          </p:nvSpPr>
          <p:spPr>
            <a:xfrm>
              <a:off x="-2698413" y="2531062"/>
              <a:ext cx="2698413" cy="34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31" name="Rectangle 30"/>
            <p:cNvSpPr/>
            <p:nvPr/>
          </p:nvSpPr>
          <p:spPr>
            <a:xfrm>
              <a:off x="-2698413" y="2942834"/>
              <a:ext cx="2698413" cy="358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32" name="Rectangle 31"/>
            <p:cNvSpPr/>
            <p:nvPr/>
          </p:nvSpPr>
          <p:spPr>
            <a:xfrm>
              <a:off x="-2698413" y="3386396"/>
              <a:ext cx="2698413" cy="360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33" name="Rectangle 32"/>
            <p:cNvSpPr/>
            <p:nvPr/>
          </p:nvSpPr>
          <p:spPr>
            <a:xfrm>
              <a:off x="-2698414" y="3824742"/>
              <a:ext cx="2698413" cy="365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34" name="Rectangle 33"/>
            <p:cNvSpPr/>
            <p:nvPr/>
          </p:nvSpPr>
          <p:spPr>
            <a:xfrm>
              <a:off x="-2698413" y="4260082"/>
              <a:ext cx="2698413" cy="359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sp>
          <p:nvSpPr>
            <p:cNvPr id="35" name="Rectangle 34"/>
            <p:cNvSpPr/>
            <p:nvPr/>
          </p:nvSpPr>
          <p:spPr>
            <a:xfrm>
              <a:off x="-2698413" y="4709036"/>
              <a:ext cx="2698413" cy="359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latin typeface="Century Gothic" panose="020B0502020202020204" pitchFamily="34" charset="0"/>
              </a:endParaRPr>
            </a:p>
          </p:txBody>
        </p:sp>
      </p:grpSp>
    </p:spTree>
    <p:extLst>
      <p:ext uri="{BB962C8B-B14F-4D97-AF65-F5344CB8AC3E}">
        <p14:creationId xmlns:p14="http://schemas.microsoft.com/office/powerpoint/2010/main" val="337243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ounded Rectangle 55"/>
          <p:cNvSpPr/>
          <p:nvPr/>
        </p:nvSpPr>
        <p:spPr>
          <a:xfrm>
            <a:off x="7255113" y="1437260"/>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accent5">
                    <a:lumMod val="50000"/>
                  </a:schemeClr>
                </a:solidFill>
                <a:latin typeface="Century Gothic" panose="020B0502020202020204" pitchFamily="34" charset="0"/>
              </a:rPr>
              <a:t>near (to)</a:t>
            </a:r>
            <a:endParaRPr lang="en-GB" sz="1600" dirty="0">
              <a:solidFill>
                <a:schemeClr val="accent5">
                  <a:lumMod val="50000"/>
                </a:schemeClr>
              </a:solidFill>
              <a:latin typeface="Century Gothic" panose="020B0502020202020204" pitchFamily="34" charset="0"/>
            </a:endParaRPr>
          </a:p>
        </p:txBody>
      </p:sp>
      <p:sp>
        <p:nvSpPr>
          <p:cNvPr id="60" name="Rounded Rectangle 59"/>
          <p:cNvSpPr/>
          <p:nvPr/>
        </p:nvSpPr>
        <p:spPr>
          <a:xfrm>
            <a:off x="5374921" y="298659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accent5">
                    <a:lumMod val="50000"/>
                  </a:schemeClr>
                </a:solidFill>
                <a:latin typeface="Century Gothic" panose="020B0502020202020204" pitchFamily="34" charset="0"/>
              </a:rPr>
              <a:t>big</a:t>
            </a:r>
            <a:endParaRPr lang="en-GB" sz="1600" dirty="0">
              <a:solidFill>
                <a:schemeClr val="accent5">
                  <a:lumMod val="50000"/>
                </a:schemeClr>
              </a:solidFill>
              <a:latin typeface="Century Gothic" panose="020B0502020202020204" pitchFamily="34" charset="0"/>
            </a:endParaRPr>
          </a:p>
        </p:txBody>
      </p:sp>
      <p:sp>
        <p:nvSpPr>
          <p:cNvPr id="61" name="Rounded Rectangle 60"/>
          <p:cNvSpPr/>
          <p:nvPr/>
        </p:nvSpPr>
        <p:spPr>
          <a:xfrm>
            <a:off x="3587136" y="298659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accent5">
                    <a:lumMod val="50000"/>
                  </a:schemeClr>
                </a:solidFill>
                <a:latin typeface="Century Gothic" panose="020B0502020202020204" pitchFamily="34" charset="0"/>
              </a:rPr>
              <a:t>to be </a:t>
            </a:r>
            <a:r>
              <a:rPr lang="en-GB" sz="1200" dirty="0" smtClean="0">
                <a:solidFill>
                  <a:schemeClr val="accent5">
                    <a:lumMod val="50000"/>
                  </a:schemeClr>
                </a:solidFill>
                <a:latin typeface="Century Gothic" panose="020B0502020202020204" pitchFamily="34" charset="0"/>
              </a:rPr>
              <a:t>[permanent]</a:t>
            </a:r>
            <a:endParaRPr lang="en-GB" sz="1200" dirty="0">
              <a:solidFill>
                <a:schemeClr val="accent5">
                  <a:lumMod val="50000"/>
                </a:schemeClr>
              </a:solidFill>
              <a:latin typeface="Century Gothic" panose="020B0502020202020204" pitchFamily="34" charset="0"/>
            </a:endParaRPr>
          </a:p>
        </p:txBody>
      </p:sp>
      <p:sp>
        <p:nvSpPr>
          <p:cNvPr id="62" name="Rounded Rectangle 61"/>
          <p:cNvSpPr/>
          <p:nvPr/>
        </p:nvSpPr>
        <p:spPr>
          <a:xfrm>
            <a:off x="7255113" y="2986594"/>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accent5">
                    <a:lumMod val="50000"/>
                  </a:schemeClr>
                </a:solidFill>
                <a:latin typeface="Century Gothic" panose="020B0502020202020204" pitchFamily="34" charset="0"/>
              </a:rPr>
              <a:t>theatre</a:t>
            </a:r>
            <a:endParaRPr lang="en-GB" sz="1600" dirty="0">
              <a:solidFill>
                <a:schemeClr val="accent5">
                  <a:lumMod val="50000"/>
                </a:schemeClr>
              </a:solidFill>
              <a:latin typeface="Century Gothic" panose="020B0502020202020204" pitchFamily="34" charset="0"/>
            </a:endParaRPr>
          </a:p>
        </p:txBody>
      </p:sp>
      <p:sp>
        <p:nvSpPr>
          <p:cNvPr id="63" name="Rounded Rectangle 62"/>
          <p:cNvSpPr/>
          <p:nvPr/>
        </p:nvSpPr>
        <p:spPr>
          <a:xfrm>
            <a:off x="5374921" y="4568584"/>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accent5">
                    <a:lumMod val="50000"/>
                  </a:schemeClr>
                </a:solidFill>
                <a:latin typeface="Century Gothic" panose="020B0502020202020204" pitchFamily="34" charset="0"/>
              </a:rPr>
              <a:t>small</a:t>
            </a:r>
            <a:endParaRPr lang="en-GB" sz="1600" dirty="0">
              <a:solidFill>
                <a:schemeClr val="accent5">
                  <a:lumMod val="50000"/>
                </a:schemeClr>
              </a:solidFill>
              <a:latin typeface="Century Gothic" panose="020B0502020202020204" pitchFamily="34" charset="0"/>
            </a:endParaRPr>
          </a:p>
        </p:txBody>
      </p:sp>
      <p:sp>
        <p:nvSpPr>
          <p:cNvPr id="64" name="Rounded Rectangle 63"/>
          <p:cNvSpPr/>
          <p:nvPr/>
        </p:nvSpPr>
        <p:spPr>
          <a:xfrm>
            <a:off x="3587136" y="456858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accent5">
                    <a:lumMod val="50000"/>
                  </a:schemeClr>
                </a:solidFill>
                <a:latin typeface="Century Gothic" panose="020B0502020202020204" pitchFamily="34" charset="0"/>
              </a:rPr>
              <a:t>far (from)</a:t>
            </a:r>
            <a:endParaRPr lang="en-GB" sz="1600" dirty="0">
              <a:solidFill>
                <a:schemeClr val="accent5">
                  <a:lumMod val="50000"/>
                </a:schemeClr>
              </a:solidFill>
              <a:latin typeface="Century Gothic" panose="020B0502020202020204" pitchFamily="34" charset="0"/>
            </a:endParaRPr>
          </a:p>
        </p:txBody>
      </p:sp>
      <p:sp>
        <p:nvSpPr>
          <p:cNvPr id="65" name="Rounded Rectangle 64"/>
          <p:cNvSpPr/>
          <p:nvPr/>
        </p:nvSpPr>
        <p:spPr>
          <a:xfrm>
            <a:off x="7255113" y="456858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accent5">
                    <a:lumMod val="50000"/>
                  </a:schemeClr>
                </a:solidFill>
                <a:latin typeface="Century Gothic" panose="020B0502020202020204" pitchFamily="34" charset="0"/>
              </a:rPr>
              <a:t>church</a:t>
            </a:r>
            <a:endParaRPr lang="en-GB" sz="1600" dirty="0">
              <a:solidFill>
                <a:schemeClr val="accent5">
                  <a:lumMod val="50000"/>
                </a:schemeClr>
              </a:solidFill>
              <a:latin typeface="Century Gothic" panose="020B0502020202020204" pitchFamily="34" charset="0"/>
            </a:endParaRPr>
          </a:p>
        </p:txBody>
      </p:sp>
      <p:grpSp>
        <p:nvGrpSpPr>
          <p:cNvPr id="30" name="Group 29">
            <a:extLst>
              <a:ext uri="{FF2B5EF4-FFF2-40B4-BE49-F238E27FC236}">
                <a16:creationId xmlns:a16="http://schemas.microsoft.com/office/drawing/2014/main" xmlns="" id="{DF490909-AE5B-4B91-A84A-E895A8A0D918}"/>
              </a:ext>
            </a:extLst>
          </p:cNvPr>
          <p:cNvGrpSpPr/>
          <p:nvPr/>
        </p:nvGrpSpPr>
        <p:grpSpPr>
          <a:xfrm>
            <a:off x="7202790" y="1393535"/>
            <a:ext cx="1440000" cy="1440000"/>
            <a:chOff x="6832977" y="1469527"/>
            <a:chExt cx="1440000" cy="1440000"/>
          </a:xfrm>
        </p:grpSpPr>
        <p:sp>
          <p:nvSpPr>
            <p:cNvPr id="31" name="Rounded Rectangle 30"/>
            <p:cNvSpPr/>
            <p:nvPr/>
          </p:nvSpPr>
          <p:spPr>
            <a:xfrm>
              <a:off x="6832977" y="146952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2" name="TextBox 31">
              <a:extLst>
                <a:ext uri="{FF2B5EF4-FFF2-40B4-BE49-F238E27FC236}">
                  <a16:creationId xmlns:a16="http://schemas.microsoft.com/office/drawing/2014/main" xmlns="" id="{10ACD655-779A-42D6-A7A5-B50B4E282E28}"/>
                </a:ext>
              </a:extLst>
            </p:cNvPr>
            <p:cNvSpPr txBox="1"/>
            <p:nvPr/>
          </p:nvSpPr>
          <p:spPr>
            <a:xfrm>
              <a:off x="7298209" y="1792040"/>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C</a:t>
              </a:r>
            </a:p>
          </p:txBody>
        </p:sp>
      </p:grpSp>
      <p:grpSp>
        <p:nvGrpSpPr>
          <p:cNvPr id="33" name="Group 32">
            <a:extLst>
              <a:ext uri="{FF2B5EF4-FFF2-40B4-BE49-F238E27FC236}">
                <a16:creationId xmlns:a16="http://schemas.microsoft.com/office/drawing/2014/main" xmlns="" id="{EF41723D-7217-4DDF-8AD2-06535C60AB20}"/>
              </a:ext>
            </a:extLst>
          </p:cNvPr>
          <p:cNvGrpSpPr/>
          <p:nvPr/>
        </p:nvGrpSpPr>
        <p:grpSpPr>
          <a:xfrm>
            <a:off x="3534594" y="2938065"/>
            <a:ext cx="1440000" cy="1440000"/>
            <a:chOff x="3753543" y="3019213"/>
            <a:chExt cx="1440000" cy="1440000"/>
          </a:xfrm>
        </p:grpSpPr>
        <p:sp>
          <p:nvSpPr>
            <p:cNvPr id="34" name="Rounded Rectangle 33"/>
            <p:cNvSpPr/>
            <p:nvPr/>
          </p:nvSpPr>
          <p:spPr>
            <a:xfrm>
              <a:off x="3753543" y="3019213"/>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5" name="TextBox 34">
              <a:extLst>
                <a:ext uri="{FF2B5EF4-FFF2-40B4-BE49-F238E27FC236}">
                  <a16:creationId xmlns:a16="http://schemas.microsoft.com/office/drawing/2014/main" xmlns="" id="{C2BE7500-C1D6-431E-BA46-01A48EBA02AE}"/>
                </a:ext>
              </a:extLst>
            </p:cNvPr>
            <p:cNvSpPr txBox="1"/>
            <p:nvPr/>
          </p:nvSpPr>
          <p:spPr>
            <a:xfrm>
              <a:off x="4196675" y="3375243"/>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D</a:t>
              </a:r>
            </a:p>
          </p:txBody>
        </p:sp>
      </p:grpSp>
      <p:grpSp>
        <p:nvGrpSpPr>
          <p:cNvPr id="36" name="Group 35">
            <a:extLst>
              <a:ext uri="{FF2B5EF4-FFF2-40B4-BE49-F238E27FC236}">
                <a16:creationId xmlns:a16="http://schemas.microsoft.com/office/drawing/2014/main" xmlns="" id="{CC80A98F-7749-48D2-8407-26A595C8EE25}"/>
              </a:ext>
            </a:extLst>
          </p:cNvPr>
          <p:cNvGrpSpPr/>
          <p:nvPr/>
        </p:nvGrpSpPr>
        <p:grpSpPr>
          <a:xfrm>
            <a:off x="5308578" y="2938065"/>
            <a:ext cx="1440000" cy="1440000"/>
            <a:chOff x="5300339" y="3009160"/>
            <a:chExt cx="1440000" cy="1440000"/>
          </a:xfrm>
        </p:grpSpPr>
        <p:sp>
          <p:nvSpPr>
            <p:cNvPr id="37" name="Rounded Rectangle 36"/>
            <p:cNvSpPr/>
            <p:nvPr/>
          </p:nvSpPr>
          <p:spPr>
            <a:xfrm>
              <a:off x="5300339" y="3009160"/>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8" name="TextBox 37">
              <a:extLst>
                <a:ext uri="{FF2B5EF4-FFF2-40B4-BE49-F238E27FC236}">
                  <a16:creationId xmlns:a16="http://schemas.microsoft.com/office/drawing/2014/main" xmlns="" id="{6BCEE9E7-FA8E-45CD-9FFA-1A589DFE5059}"/>
                </a:ext>
              </a:extLst>
            </p:cNvPr>
            <p:cNvSpPr txBox="1"/>
            <p:nvPr/>
          </p:nvSpPr>
          <p:spPr>
            <a:xfrm>
              <a:off x="5751608" y="3375243"/>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E</a:t>
              </a:r>
            </a:p>
          </p:txBody>
        </p:sp>
      </p:grpSp>
      <p:grpSp>
        <p:nvGrpSpPr>
          <p:cNvPr id="39" name="Group 38">
            <a:extLst>
              <a:ext uri="{FF2B5EF4-FFF2-40B4-BE49-F238E27FC236}">
                <a16:creationId xmlns:a16="http://schemas.microsoft.com/office/drawing/2014/main" xmlns="" id="{A832D4D8-1E7A-4CA7-8B1E-466A4E3A9F44}"/>
              </a:ext>
            </a:extLst>
          </p:cNvPr>
          <p:cNvGrpSpPr/>
          <p:nvPr/>
        </p:nvGrpSpPr>
        <p:grpSpPr>
          <a:xfrm>
            <a:off x="7202790" y="2953480"/>
            <a:ext cx="1440000" cy="1440000"/>
            <a:chOff x="6832977" y="2999107"/>
            <a:chExt cx="1440000" cy="1440000"/>
          </a:xfrm>
        </p:grpSpPr>
        <p:sp>
          <p:nvSpPr>
            <p:cNvPr id="40" name="Rounded Rectangle 39"/>
            <p:cNvSpPr/>
            <p:nvPr/>
          </p:nvSpPr>
          <p:spPr>
            <a:xfrm>
              <a:off x="6832977" y="299910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1" name="TextBox 40">
              <a:extLst>
                <a:ext uri="{FF2B5EF4-FFF2-40B4-BE49-F238E27FC236}">
                  <a16:creationId xmlns:a16="http://schemas.microsoft.com/office/drawing/2014/main" xmlns="" id="{493BF04A-2944-43F4-926B-03AED49765E5}"/>
                </a:ext>
              </a:extLst>
            </p:cNvPr>
            <p:cNvSpPr txBox="1"/>
            <p:nvPr/>
          </p:nvSpPr>
          <p:spPr>
            <a:xfrm>
              <a:off x="7294261" y="3342036"/>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F</a:t>
              </a:r>
            </a:p>
          </p:txBody>
        </p:sp>
      </p:grpSp>
      <p:grpSp>
        <p:nvGrpSpPr>
          <p:cNvPr id="42" name="Group 41">
            <a:extLst>
              <a:ext uri="{FF2B5EF4-FFF2-40B4-BE49-F238E27FC236}">
                <a16:creationId xmlns:a16="http://schemas.microsoft.com/office/drawing/2014/main" xmlns="" id="{A060647B-9812-46D0-B534-2B96CF317976}"/>
              </a:ext>
            </a:extLst>
          </p:cNvPr>
          <p:cNvGrpSpPr/>
          <p:nvPr/>
        </p:nvGrpSpPr>
        <p:grpSpPr>
          <a:xfrm>
            <a:off x="3514246" y="4520055"/>
            <a:ext cx="1440000" cy="1440000"/>
            <a:chOff x="3753543" y="4568899"/>
            <a:chExt cx="1440000" cy="1440000"/>
          </a:xfrm>
        </p:grpSpPr>
        <p:sp>
          <p:nvSpPr>
            <p:cNvPr id="43" name="Rounded Rectangle 42"/>
            <p:cNvSpPr/>
            <p:nvPr/>
          </p:nvSpPr>
          <p:spPr>
            <a:xfrm>
              <a:off x="3753543" y="4568899"/>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4" name="TextBox 43">
              <a:extLst>
                <a:ext uri="{FF2B5EF4-FFF2-40B4-BE49-F238E27FC236}">
                  <a16:creationId xmlns:a16="http://schemas.microsoft.com/office/drawing/2014/main" xmlns="" id="{2795096D-6F89-4A0A-8019-36837A89B55C}"/>
                </a:ext>
              </a:extLst>
            </p:cNvPr>
            <p:cNvSpPr txBox="1"/>
            <p:nvPr/>
          </p:nvSpPr>
          <p:spPr>
            <a:xfrm>
              <a:off x="4188089" y="4899461"/>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G</a:t>
              </a:r>
            </a:p>
          </p:txBody>
        </p:sp>
      </p:grpSp>
      <p:grpSp>
        <p:nvGrpSpPr>
          <p:cNvPr id="45" name="Group 44">
            <a:extLst>
              <a:ext uri="{FF2B5EF4-FFF2-40B4-BE49-F238E27FC236}">
                <a16:creationId xmlns:a16="http://schemas.microsoft.com/office/drawing/2014/main" xmlns="" id="{E193859B-EE12-4ADB-868C-AAA4824F5980}"/>
              </a:ext>
            </a:extLst>
          </p:cNvPr>
          <p:cNvGrpSpPr/>
          <p:nvPr/>
        </p:nvGrpSpPr>
        <p:grpSpPr>
          <a:xfrm>
            <a:off x="5308578" y="4530075"/>
            <a:ext cx="1440000" cy="1440000"/>
            <a:chOff x="5293260" y="4548793"/>
            <a:chExt cx="1440000" cy="1440000"/>
          </a:xfrm>
        </p:grpSpPr>
        <p:sp>
          <p:nvSpPr>
            <p:cNvPr id="46" name="Rounded Rectangle 45"/>
            <p:cNvSpPr/>
            <p:nvPr/>
          </p:nvSpPr>
          <p:spPr>
            <a:xfrm>
              <a:off x="5293260" y="4548793"/>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7" name="TextBox 46">
              <a:extLst>
                <a:ext uri="{FF2B5EF4-FFF2-40B4-BE49-F238E27FC236}">
                  <a16:creationId xmlns:a16="http://schemas.microsoft.com/office/drawing/2014/main" xmlns="" id="{6EFD4A5A-AE09-4A0A-B32F-FC464C5F0AF4}"/>
                </a:ext>
              </a:extLst>
            </p:cNvPr>
            <p:cNvSpPr txBox="1"/>
            <p:nvPr/>
          </p:nvSpPr>
          <p:spPr>
            <a:xfrm>
              <a:off x="5751608" y="4869261"/>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H</a:t>
              </a:r>
            </a:p>
          </p:txBody>
        </p:sp>
      </p:grpSp>
      <p:grpSp>
        <p:nvGrpSpPr>
          <p:cNvPr id="48" name="Group 47">
            <a:extLst>
              <a:ext uri="{FF2B5EF4-FFF2-40B4-BE49-F238E27FC236}">
                <a16:creationId xmlns:a16="http://schemas.microsoft.com/office/drawing/2014/main" xmlns="" id="{16508996-50D1-4944-B572-CDAB1AD8003A}"/>
              </a:ext>
            </a:extLst>
          </p:cNvPr>
          <p:cNvGrpSpPr/>
          <p:nvPr/>
        </p:nvGrpSpPr>
        <p:grpSpPr>
          <a:xfrm>
            <a:off x="7212804" y="4526873"/>
            <a:ext cx="1440000" cy="1440000"/>
            <a:chOff x="6832974" y="4565876"/>
            <a:chExt cx="1440000" cy="1440000"/>
          </a:xfrm>
        </p:grpSpPr>
        <p:sp>
          <p:nvSpPr>
            <p:cNvPr id="49" name="Rounded Rectangle 48"/>
            <p:cNvSpPr/>
            <p:nvPr/>
          </p:nvSpPr>
          <p:spPr>
            <a:xfrm>
              <a:off x="6832974" y="4565876"/>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50" name="TextBox 49">
              <a:extLst>
                <a:ext uri="{FF2B5EF4-FFF2-40B4-BE49-F238E27FC236}">
                  <a16:creationId xmlns:a16="http://schemas.microsoft.com/office/drawing/2014/main" xmlns="" id="{A49CAFEE-1A15-4FFD-8106-6116E42DDDCE}"/>
                </a:ext>
              </a:extLst>
            </p:cNvPr>
            <p:cNvSpPr txBox="1"/>
            <p:nvPr/>
          </p:nvSpPr>
          <p:spPr>
            <a:xfrm>
              <a:off x="7309484" y="4919567"/>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I</a:t>
              </a:r>
            </a:p>
          </p:txBody>
        </p:sp>
      </p:grpSp>
      <p:sp>
        <p:nvSpPr>
          <p:cNvPr id="54" name="Rounded Rectangle 53"/>
          <p:cNvSpPr/>
          <p:nvPr/>
        </p:nvSpPr>
        <p:spPr>
          <a:xfrm>
            <a:off x="5374921" y="1437261"/>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accent5">
                    <a:lumMod val="50000"/>
                  </a:schemeClr>
                </a:solidFill>
                <a:latin typeface="Century Gothic" panose="020B0502020202020204" pitchFamily="34" charset="0"/>
              </a:rPr>
              <a:t>museum</a:t>
            </a:r>
            <a:endParaRPr lang="en-GB" sz="1400" dirty="0">
              <a:solidFill>
                <a:schemeClr val="accent5">
                  <a:lumMod val="50000"/>
                </a:schemeClr>
              </a:solidFill>
              <a:latin typeface="Century Gothic" panose="020B0502020202020204" pitchFamily="34" charset="0"/>
            </a:endParaRPr>
          </a:p>
        </p:txBody>
      </p:sp>
      <p:sp>
        <p:nvSpPr>
          <p:cNvPr id="55" name="Rounded Rectangle 54"/>
          <p:cNvSpPr/>
          <p:nvPr/>
        </p:nvSpPr>
        <p:spPr>
          <a:xfrm>
            <a:off x="3587136" y="1437261"/>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accent5">
                    <a:lumMod val="50000"/>
                  </a:schemeClr>
                </a:solidFill>
                <a:latin typeface="Century Gothic" panose="020B0502020202020204" pitchFamily="34" charset="0"/>
              </a:rPr>
              <a:t>to be </a:t>
            </a:r>
            <a:r>
              <a:rPr lang="en-GB" sz="1600" dirty="0" smtClean="0">
                <a:solidFill>
                  <a:schemeClr val="accent5">
                    <a:lumMod val="50000"/>
                  </a:schemeClr>
                </a:solidFill>
                <a:latin typeface="Century Gothic" panose="020B0502020202020204" pitchFamily="34" charset="0"/>
              </a:rPr>
              <a:t>[location]</a:t>
            </a:r>
            <a:endParaRPr lang="en-GB" sz="1600" dirty="0">
              <a:solidFill>
                <a:schemeClr val="accent5">
                  <a:lumMod val="50000"/>
                </a:schemeClr>
              </a:solidFill>
              <a:latin typeface="Century Gothic" panose="020B0502020202020204" pitchFamily="34" charset="0"/>
            </a:endParaRPr>
          </a:p>
        </p:txBody>
      </p:sp>
      <p:sp>
        <p:nvSpPr>
          <p:cNvPr id="66" name="Rounded Rectangle 65"/>
          <p:cNvSpPr/>
          <p:nvPr/>
        </p:nvSpPr>
        <p:spPr>
          <a:xfrm>
            <a:off x="10039748" y="4512210"/>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accent5">
                    <a:lumMod val="50000"/>
                  </a:schemeClr>
                </a:solidFill>
                <a:latin typeface="Century Gothic" panose="020B0502020202020204" pitchFamily="34" charset="0"/>
              </a:rPr>
              <a:t>town square</a:t>
            </a:r>
            <a:endParaRPr lang="en-GB" sz="1600" dirty="0">
              <a:solidFill>
                <a:schemeClr val="accent5">
                  <a:lumMod val="50000"/>
                </a:schemeClr>
              </a:solidFill>
              <a:latin typeface="Century Gothic" panose="020B0502020202020204" pitchFamily="34" charset="0"/>
            </a:endParaRPr>
          </a:p>
        </p:txBody>
      </p:sp>
      <p:sp>
        <p:nvSpPr>
          <p:cNvPr id="67" name="Rectangle 66"/>
          <p:cNvSpPr/>
          <p:nvPr/>
        </p:nvSpPr>
        <p:spPr>
          <a:xfrm>
            <a:off x="11558492" y="-95723"/>
            <a:ext cx="633508" cy="1107996"/>
          </a:xfrm>
          <a:prstGeom prst="rect">
            <a:avLst/>
          </a:prstGeom>
          <a:noFill/>
        </p:spPr>
        <p:txBody>
          <a:bodyPr wrap="none" lIns="91440" tIns="45720" rIns="91440" bIns="45720">
            <a:spAutoFit/>
          </a:bodyPr>
          <a:lstStyle/>
          <a:p>
            <a:pPr algn="ctr"/>
            <a:r>
              <a:rPr lang="en-US" sz="6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endPar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grpSp>
        <p:nvGrpSpPr>
          <p:cNvPr id="24" name="Group 23"/>
          <p:cNvGrpSpPr/>
          <p:nvPr/>
        </p:nvGrpSpPr>
        <p:grpSpPr>
          <a:xfrm>
            <a:off x="3534813" y="1388731"/>
            <a:ext cx="1440000" cy="1440000"/>
            <a:chOff x="4385389" y="1642187"/>
            <a:chExt cx="1623526" cy="1623600"/>
          </a:xfrm>
        </p:grpSpPr>
        <p:sp>
          <p:nvSpPr>
            <p:cNvPr id="25" name="Rounded Rectangle 24"/>
            <p:cNvSpPr/>
            <p:nvPr/>
          </p:nvSpPr>
          <p:spPr>
            <a:xfrm>
              <a:off x="4385389" y="1642187"/>
              <a:ext cx="1623526" cy="162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26" name="TextBox 25"/>
            <p:cNvSpPr txBox="1"/>
            <p:nvPr/>
          </p:nvSpPr>
          <p:spPr>
            <a:xfrm>
              <a:off x="4893926" y="2005820"/>
              <a:ext cx="605960" cy="83284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A</a:t>
              </a:r>
            </a:p>
          </p:txBody>
        </p:sp>
      </p:grpSp>
      <p:grpSp>
        <p:nvGrpSpPr>
          <p:cNvPr id="27" name="Group 26">
            <a:extLst>
              <a:ext uri="{FF2B5EF4-FFF2-40B4-BE49-F238E27FC236}">
                <a16:creationId xmlns:a16="http://schemas.microsoft.com/office/drawing/2014/main" xmlns="" id="{6A987AA9-CE6C-4773-8EC2-F865B72C55A2}"/>
              </a:ext>
            </a:extLst>
          </p:cNvPr>
          <p:cNvGrpSpPr/>
          <p:nvPr/>
        </p:nvGrpSpPr>
        <p:grpSpPr>
          <a:xfrm>
            <a:off x="5322598" y="1388731"/>
            <a:ext cx="1440000" cy="1440000"/>
            <a:chOff x="5293260" y="1469527"/>
            <a:chExt cx="1440000" cy="1440000"/>
          </a:xfrm>
        </p:grpSpPr>
        <p:sp>
          <p:nvSpPr>
            <p:cNvPr id="28" name="Rounded Rectangle 27"/>
            <p:cNvSpPr/>
            <p:nvPr/>
          </p:nvSpPr>
          <p:spPr>
            <a:xfrm>
              <a:off x="5293260" y="146952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9" name="TextBox 28">
              <a:extLst>
                <a:ext uri="{FF2B5EF4-FFF2-40B4-BE49-F238E27FC236}">
                  <a16:creationId xmlns:a16="http://schemas.microsoft.com/office/drawing/2014/main" xmlns="" id="{49BFBF02-78D4-49B6-AC87-3D274603E8A7}"/>
                </a:ext>
              </a:extLst>
            </p:cNvPr>
            <p:cNvSpPr txBox="1"/>
            <p:nvPr/>
          </p:nvSpPr>
          <p:spPr>
            <a:xfrm>
              <a:off x="5744529" y="1812895"/>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B</a:t>
              </a:r>
            </a:p>
          </p:txBody>
        </p:sp>
      </p:grpSp>
      <p:grpSp>
        <p:nvGrpSpPr>
          <p:cNvPr id="51" name="Group 50">
            <a:extLst>
              <a:ext uri="{FF2B5EF4-FFF2-40B4-BE49-F238E27FC236}">
                <a16:creationId xmlns:a16="http://schemas.microsoft.com/office/drawing/2014/main" xmlns="" id="{16508996-50D1-4944-B572-CDAB1AD8003A}"/>
              </a:ext>
            </a:extLst>
          </p:cNvPr>
          <p:cNvGrpSpPr/>
          <p:nvPr/>
        </p:nvGrpSpPr>
        <p:grpSpPr>
          <a:xfrm>
            <a:off x="9987425" y="4471527"/>
            <a:ext cx="1440000" cy="1440000"/>
            <a:chOff x="6832974" y="4565876"/>
            <a:chExt cx="1440000" cy="1440000"/>
          </a:xfrm>
        </p:grpSpPr>
        <p:sp>
          <p:nvSpPr>
            <p:cNvPr id="52" name="Rounded Rectangle 51"/>
            <p:cNvSpPr/>
            <p:nvPr/>
          </p:nvSpPr>
          <p:spPr>
            <a:xfrm>
              <a:off x="6832974" y="4565876"/>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53" name="TextBox 52">
              <a:extLst>
                <a:ext uri="{FF2B5EF4-FFF2-40B4-BE49-F238E27FC236}">
                  <a16:creationId xmlns:a16="http://schemas.microsoft.com/office/drawing/2014/main" xmlns="" id="{A49CAFEE-1A15-4FFD-8106-6116E42DDDCE}"/>
                </a:ext>
              </a:extLst>
            </p:cNvPr>
            <p:cNvSpPr txBox="1"/>
            <p:nvPr/>
          </p:nvSpPr>
          <p:spPr>
            <a:xfrm>
              <a:off x="7309484" y="4919567"/>
              <a:ext cx="537461" cy="738664"/>
            </a:xfrm>
            <a:prstGeom prst="rect">
              <a:avLst/>
            </a:prstGeom>
            <a:noFill/>
          </p:spPr>
          <p:txBody>
            <a:bodyPr wrap="square" rtlCol="0">
              <a:spAutoFit/>
            </a:bodyPr>
            <a:lstStyle/>
            <a:p>
              <a:pPr algn="ctr"/>
              <a:r>
                <a:rPr lang="en-GB" sz="4200" b="1" dirty="0" smtClean="0">
                  <a:solidFill>
                    <a:srgbClr val="1F4E79"/>
                  </a:solidFill>
                  <a:latin typeface="Century Gothic" panose="020B0502020202020204" pitchFamily="34" charset="0"/>
                </a:rPr>
                <a:t>J</a:t>
              </a:r>
              <a:endParaRPr lang="en-GB" sz="4200" b="1" dirty="0">
                <a:solidFill>
                  <a:srgbClr val="1F4E79"/>
                </a:solidFill>
                <a:latin typeface="Century Gothic" panose="020B0502020202020204" pitchFamily="34" charset="0"/>
              </a:endParaRPr>
            </a:p>
          </p:txBody>
        </p:sp>
      </p:grpSp>
    </p:spTree>
    <p:extLst>
      <p:ext uri="{BB962C8B-B14F-4D97-AF65-F5344CB8AC3E}">
        <p14:creationId xmlns:p14="http://schemas.microsoft.com/office/powerpoint/2010/main" val="369284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ounded Rectangle 65"/>
          <p:cNvSpPr/>
          <p:nvPr/>
        </p:nvSpPr>
        <p:spPr>
          <a:xfrm>
            <a:off x="10039748" y="4512210"/>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accent5">
                    <a:lumMod val="50000"/>
                  </a:schemeClr>
                </a:solidFill>
                <a:latin typeface="Century Gothic" panose="020B0502020202020204" pitchFamily="34" charset="0"/>
              </a:rPr>
              <a:t>big</a:t>
            </a:r>
            <a:endParaRPr lang="en-GB" sz="1600" dirty="0">
              <a:solidFill>
                <a:schemeClr val="accent5">
                  <a:lumMod val="50000"/>
                </a:schemeClr>
              </a:solidFill>
              <a:latin typeface="Century Gothic" panose="020B0502020202020204" pitchFamily="34" charset="0"/>
            </a:endParaRPr>
          </a:p>
        </p:txBody>
      </p:sp>
      <p:sp>
        <p:nvSpPr>
          <p:cNvPr id="54" name="Rounded Rectangle 53"/>
          <p:cNvSpPr/>
          <p:nvPr/>
        </p:nvSpPr>
        <p:spPr>
          <a:xfrm>
            <a:off x="5374921" y="1437261"/>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accent5">
                    <a:lumMod val="50000"/>
                  </a:schemeClr>
                </a:solidFill>
                <a:latin typeface="Century Gothic" panose="020B0502020202020204" pitchFamily="34" charset="0"/>
              </a:rPr>
              <a:t>town square</a:t>
            </a:r>
            <a:endParaRPr lang="en-GB" sz="1400" dirty="0">
              <a:solidFill>
                <a:schemeClr val="accent5">
                  <a:lumMod val="50000"/>
                </a:schemeClr>
              </a:solidFill>
              <a:latin typeface="Century Gothic" panose="020B0502020202020204" pitchFamily="34" charset="0"/>
            </a:endParaRPr>
          </a:p>
        </p:txBody>
      </p:sp>
      <p:sp>
        <p:nvSpPr>
          <p:cNvPr id="55" name="Rounded Rectangle 54"/>
          <p:cNvSpPr/>
          <p:nvPr/>
        </p:nvSpPr>
        <p:spPr>
          <a:xfrm>
            <a:off x="3587136" y="1437261"/>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accent5">
                    <a:lumMod val="50000"/>
                  </a:schemeClr>
                </a:solidFill>
                <a:latin typeface="Century Gothic" panose="020B0502020202020204" pitchFamily="34" charset="0"/>
              </a:rPr>
              <a:t>far (from)</a:t>
            </a:r>
            <a:endParaRPr lang="en-GB" sz="1600" dirty="0">
              <a:solidFill>
                <a:schemeClr val="accent5">
                  <a:lumMod val="50000"/>
                </a:schemeClr>
              </a:solidFill>
              <a:latin typeface="Century Gothic" panose="020B0502020202020204" pitchFamily="34" charset="0"/>
            </a:endParaRPr>
          </a:p>
        </p:txBody>
      </p:sp>
      <p:sp>
        <p:nvSpPr>
          <p:cNvPr id="56" name="Rounded Rectangle 55"/>
          <p:cNvSpPr/>
          <p:nvPr/>
        </p:nvSpPr>
        <p:spPr>
          <a:xfrm>
            <a:off x="7255113" y="1437260"/>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accent5">
                    <a:lumMod val="50000"/>
                  </a:schemeClr>
                </a:solidFill>
                <a:latin typeface="Century Gothic" panose="020B0502020202020204" pitchFamily="34" charset="0"/>
              </a:rPr>
              <a:t>to be </a:t>
            </a:r>
            <a:r>
              <a:rPr lang="en-GB" sz="1200" dirty="0" smtClean="0">
                <a:solidFill>
                  <a:schemeClr val="accent5">
                    <a:lumMod val="50000"/>
                  </a:schemeClr>
                </a:solidFill>
                <a:latin typeface="Century Gothic" panose="020B0502020202020204" pitchFamily="34" charset="0"/>
              </a:rPr>
              <a:t>[permanent]</a:t>
            </a:r>
            <a:endParaRPr lang="en-GB" sz="1050" dirty="0">
              <a:solidFill>
                <a:schemeClr val="accent5">
                  <a:lumMod val="50000"/>
                </a:schemeClr>
              </a:solidFill>
              <a:latin typeface="Century Gothic" panose="020B0502020202020204" pitchFamily="34" charset="0"/>
            </a:endParaRPr>
          </a:p>
        </p:txBody>
      </p:sp>
      <p:sp>
        <p:nvSpPr>
          <p:cNvPr id="60" name="Rounded Rectangle 59"/>
          <p:cNvSpPr/>
          <p:nvPr/>
        </p:nvSpPr>
        <p:spPr>
          <a:xfrm>
            <a:off x="5374921" y="298659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accent5">
                    <a:lumMod val="50000"/>
                  </a:schemeClr>
                </a:solidFill>
                <a:latin typeface="Century Gothic" panose="020B0502020202020204" pitchFamily="34" charset="0"/>
              </a:rPr>
              <a:t>church</a:t>
            </a:r>
            <a:endParaRPr lang="en-GB" sz="1600" dirty="0">
              <a:solidFill>
                <a:schemeClr val="accent5">
                  <a:lumMod val="50000"/>
                </a:schemeClr>
              </a:solidFill>
              <a:latin typeface="Century Gothic" panose="020B0502020202020204" pitchFamily="34" charset="0"/>
            </a:endParaRPr>
          </a:p>
        </p:txBody>
      </p:sp>
      <p:sp>
        <p:nvSpPr>
          <p:cNvPr id="61" name="Rounded Rectangle 60"/>
          <p:cNvSpPr/>
          <p:nvPr/>
        </p:nvSpPr>
        <p:spPr>
          <a:xfrm>
            <a:off x="3587136" y="298659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accent5">
                    <a:lumMod val="50000"/>
                  </a:schemeClr>
                </a:solidFill>
                <a:latin typeface="Century Gothic" panose="020B0502020202020204" pitchFamily="34" charset="0"/>
              </a:rPr>
              <a:t>small</a:t>
            </a:r>
            <a:endParaRPr lang="en-GB" sz="1200" dirty="0">
              <a:solidFill>
                <a:schemeClr val="accent5">
                  <a:lumMod val="50000"/>
                </a:schemeClr>
              </a:solidFill>
              <a:latin typeface="Century Gothic" panose="020B0502020202020204" pitchFamily="34" charset="0"/>
            </a:endParaRPr>
          </a:p>
        </p:txBody>
      </p:sp>
      <p:sp>
        <p:nvSpPr>
          <p:cNvPr id="62" name="Rounded Rectangle 61"/>
          <p:cNvSpPr/>
          <p:nvPr/>
        </p:nvSpPr>
        <p:spPr>
          <a:xfrm>
            <a:off x="7255113" y="2986594"/>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accent5">
                    <a:lumMod val="50000"/>
                  </a:schemeClr>
                </a:solidFill>
                <a:latin typeface="Century Gothic" panose="020B0502020202020204" pitchFamily="34" charset="0"/>
              </a:rPr>
              <a:t>near (to)</a:t>
            </a:r>
            <a:endParaRPr lang="en-GB" sz="1600" dirty="0">
              <a:solidFill>
                <a:schemeClr val="accent5">
                  <a:lumMod val="50000"/>
                </a:schemeClr>
              </a:solidFill>
              <a:latin typeface="Century Gothic" panose="020B0502020202020204" pitchFamily="34" charset="0"/>
            </a:endParaRPr>
          </a:p>
        </p:txBody>
      </p:sp>
      <p:sp>
        <p:nvSpPr>
          <p:cNvPr id="63" name="Rounded Rectangle 62"/>
          <p:cNvSpPr/>
          <p:nvPr/>
        </p:nvSpPr>
        <p:spPr>
          <a:xfrm>
            <a:off x="5374921" y="4568584"/>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to be </a:t>
            </a:r>
            <a:r>
              <a:rPr lang="en-GB" sz="1600" dirty="0">
                <a:solidFill>
                  <a:schemeClr val="accent5">
                    <a:lumMod val="50000"/>
                  </a:schemeClr>
                </a:solidFill>
                <a:latin typeface="Century Gothic" panose="020B0502020202020204" pitchFamily="34" charset="0"/>
              </a:rPr>
              <a:t>[location]</a:t>
            </a:r>
          </a:p>
        </p:txBody>
      </p:sp>
      <p:sp>
        <p:nvSpPr>
          <p:cNvPr id="64" name="Rounded Rectangle 63"/>
          <p:cNvSpPr/>
          <p:nvPr/>
        </p:nvSpPr>
        <p:spPr>
          <a:xfrm>
            <a:off x="3587136" y="456858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accent5">
                    <a:lumMod val="50000"/>
                  </a:schemeClr>
                </a:solidFill>
                <a:latin typeface="Century Gothic" panose="020B0502020202020204" pitchFamily="34" charset="0"/>
              </a:rPr>
              <a:t>museum</a:t>
            </a:r>
            <a:endParaRPr lang="en-GB" sz="1400" dirty="0">
              <a:solidFill>
                <a:schemeClr val="accent5">
                  <a:lumMod val="50000"/>
                </a:schemeClr>
              </a:solidFill>
              <a:latin typeface="Century Gothic" panose="020B0502020202020204" pitchFamily="34" charset="0"/>
            </a:endParaRPr>
          </a:p>
        </p:txBody>
      </p:sp>
      <p:sp>
        <p:nvSpPr>
          <p:cNvPr id="65" name="Rounded Rectangle 64"/>
          <p:cNvSpPr/>
          <p:nvPr/>
        </p:nvSpPr>
        <p:spPr>
          <a:xfrm>
            <a:off x="7255113" y="456858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accent5">
                    <a:lumMod val="50000"/>
                  </a:schemeClr>
                </a:solidFill>
                <a:latin typeface="Century Gothic" panose="020B0502020202020204" pitchFamily="34" charset="0"/>
              </a:rPr>
              <a:t>theatre</a:t>
            </a:r>
            <a:endParaRPr lang="en-GB" sz="1600" dirty="0">
              <a:solidFill>
                <a:schemeClr val="accent5">
                  <a:lumMod val="50000"/>
                </a:schemeClr>
              </a:solidFill>
              <a:latin typeface="Century Gothic" panose="020B0502020202020204" pitchFamily="34" charset="0"/>
            </a:endParaRPr>
          </a:p>
        </p:txBody>
      </p:sp>
      <p:grpSp>
        <p:nvGrpSpPr>
          <p:cNvPr id="24" name="Group 23"/>
          <p:cNvGrpSpPr/>
          <p:nvPr/>
        </p:nvGrpSpPr>
        <p:grpSpPr>
          <a:xfrm>
            <a:off x="3519595" y="1404603"/>
            <a:ext cx="1440000" cy="1440000"/>
            <a:chOff x="4385389" y="1642187"/>
            <a:chExt cx="1623526" cy="1623600"/>
          </a:xfrm>
        </p:grpSpPr>
        <p:sp>
          <p:nvSpPr>
            <p:cNvPr id="25" name="Rounded Rectangle 24"/>
            <p:cNvSpPr/>
            <p:nvPr/>
          </p:nvSpPr>
          <p:spPr>
            <a:xfrm>
              <a:off x="4385389" y="1642187"/>
              <a:ext cx="1623526" cy="162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26" name="TextBox 25"/>
            <p:cNvSpPr txBox="1"/>
            <p:nvPr/>
          </p:nvSpPr>
          <p:spPr>
            <a:xfrm>
              <a:off x="4893926" y="2005820"/>
              <a:ext cx="605960" cy="83284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A</a:t>
              </a:r>
            </a:p>
          </p:txBody>
        </p:sp>
      </p:grpSp>
      <p:grpSp>
        <p:nvGrpSpPr>
          <p:cNvPr id="27" name="Group 26">
            <a:extLst>
              <a:ext uri="{FF2B5EF4-FFF2-40B4-BE49-F238E27FC236}">
                <a16:creationId xmlns:a16="http://schemas.microsoft.com/office/drawing/2014/main" xmlns="" id="{6A987AA9-CE6C-4773-8EC2-F865B72C55A2}"/>
              </a:ext>
            </a:extLst>
          </p:cNvPr>
          <p:cNvGrpSpPr/>
          <p:nvPr/>
        </p:nvGrpSpPr>
        <p:grpSpPr>
          <a:xfrm>
            <a:off x="5338760" y="1427072"/>
            <a:ext cx="1440000" cy="1440000"/>
            <a:chOff x="5293260" y="1469527"/>
            <a:chExt cx="1440000" cy="1440000"/>
          </a:xfrm>
        </p:grpSpPr>
        <p:sp>
          <p:nvSpPr>
            <p:cNvPr id="28" name="Rounded Rectangle 27"/>
            <p:cNvSpPr/>
            <p:nvPr/>
          </p:nvSpPr>
          <p:spPr>
            <a:xfrm>
              <a:off x="5293260" y="146952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9" name="TextBox 28">
              <a:extLst>
                <a:ext uri="{FF2B5EF4-FFF2-40B4-BE49-F238E27FC236}">
                  <a16:creationId xmlns:a16="http://schemas.microsoft.com/office/drawing/2014/main" xmlns="" id="{49BFBF02-78D4-49B6-AC87-3D274603E8A7}"/>
                </a:ext>
              </a:extLst>
            </p:cNvPr>
            <p:cNvSpPr txBox="1"/>
            <p:nvPr/>
          </p:nvSpPr>
          <p:spPr>
            <a:xfrm>
              <a:off x="5744529" y="1812895"/>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B</a:t>
              </a:r>
            </a:p>
          </p:txBody>
        </p:sp>
      </p:grpSp>
      <p:grpSp>
        <p:nvGrpSpPr>
          <p:cNvPr id="30" name="Group 29">
            <a:extLst>
              <a:ext uri="{FF2B5EF4-FFF2-40B4-BE49-F238E27FC236}">
                <a16:creationId xmlns:a16="http://schemas.microsoft.com/office/drawing/2014/main" xmlns="" id="{DF490909-AE5B-4B91-A84A-E895A8A0D918}"/>
              </a:ext>
            </a:extLst>
          </p:cNvPr>
          <p:cNvGrpSpPr/>
          <p:nvPr/>
        </p:nvGrpSpPr>
        <p:grpSpPr>
          <a:xfrm>
            <a:off x="7185604" y="1405939"/>
            <a:ext cx="1440000" cy="1440000"/>
            <a:chOff x="6832977" y="1469527"/>
            <a:chExt cx="1440000" cy="1440000"/>
          </a:xfrm>
        </p:grpSpPr>
        <p:sp>
          <p:nvSpPr>
            <p:cNvPr id="31" name="Rounded Rectangle 30"/>
            <p:cNvSpPr/>
            <p:nvPr/>
          </p:nvSpPr>
          <p:spPr>
            <a:xfrm>
              <a:off x="6832977" y="146952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2" name="TextBox 31">
              <a:extLst>
                <a:ext uri="{FF2B5EF4-FFF2-40B4-BE49-F238E27FC236}">
                  <a16:creationId xmlns:a16="http://schemas.microsoft.com/office/drawing/2014/main" xmlns="" id="{10ACD655-779A-42D6-A7A5-B50B4E282E28}"/>
                </a:ext>
              </a:extLst>
            </p:cNvPr>
            <p:cNvSpPr txBox="1"/>
            <p:nvPr/>
          </p:nvSpPr>
          <p:spPr>
            <a:xfrm>
              <a:off x="7298209" y="1792040"/>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C</a:t>
              </a:r>
            </a:p>
          </p:txBody>
        </p:sp>
      </p:grpSp>
      <p:grpSp>
        <p:nvGrpSpPr>
          <p:cNvPr id="33" name="Group 32">
            <a:extLst>
              <a:ext uri="{FF2B5EF4-FFF2-40B4-BE49-F238E27FC236}">
                <a16:creationId xmlns:a16="http://schemas.microsoft.com/office/drawing/2014/main" xmlns="" id="{EF41723D-7217-4DDF-8AD2-06535C60AB20}"/>
              </a:ext>
            </a:extLst>
          </p:cNvPr>
          <p:cNvGrpSpPr/>
          <p:nvPr/>
        </p:nvGrpSpPr>
        <p:grpSpPr>
          <a:xfrm>
            <a:off x="3539066" y="2953480"/>
            <a:ext cx="1440000" cy="1440000"/>
            <a:chOff x="3753543" y="3019213"/>
            <a:chExt cx="1440000" cy="1440000"/>
          </a:xfrm>
        </p:grpSpPr>
        <p:sp>
          <p:nvSpPr>
            <p:cNvPr id="34" name="Rounded Rectangle 33"/>
            <p:cNvSpPr/>
            <p:nvPr/>
          </p:nvSpPr>
          <p:spPr>
            <a:xfrm>
              <a:off x="3753543" y="3019213"/>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5" name="TextBox 34">
              <a:extLst>
                <a:ext uri="{FF2B5EF4-FFF2-40B4-BE49-F238E27FC236}">
                  <a16:creationId xmlns:a16="http://schemas.microsoft.com/office/drawing/2014/main" xmlns="" id="{C2BE7500-C1D6-431E-BA46-01A48EBA02AE}"/>
                </a:ext>
              </a:extLst>
            </p:cNvPr>
            <p:cNvSpPr txBox="1"/>
            <p:nvPr/>
          </p:nvSpPr>
          <p:spPr>
            <a:xfrm>
              <a:off x="4196675" y="3375243"/>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D</a:t>
              </a:r>
            </a:p>
          </p:txBody>
        </p:sp>
      </p:grpSp>
      <p:grpSp>
        <p:nvGrpSpPr>
          <p:cNvPr id="36" name="Group 35">
            <a:extLst>
              <a:ext uri="{FF2B5EF4-FFF2-40B4-BE49-F238E27FC236}">
                <a16:creationId xmlns:a16="http://schemas.microsoft.com/office/drawing/2014/main" xmlns="" id="{CC80A98F-7749-48D2-8407-26A595C8EE25}"/>
              </a:ext>
            </a:extLst>
          </p:cNvPr>
          <p:cNvGrpSpPr/>
          <p:nvPr/>
        </p:nvGrpSpPr>
        <p:grpSpPr>
          <a:xfrm>
            <a:off x="5322598" y="2938065"/>
            <a:ext cx="1440000" cy="1440000"/>
            <a:chOff x="5300339" y="3009160"/>
            <a:chExt cx="1440000" cy="1440000"/>
          </a:xfrm>
        </p:grpSpPr>
        <p:sp>
          <p:nvSpPr>
            <p:cNvPr id="37" name="Rounded Rectangle 36"/>
            <p:cNvSpPr/>
            <p:nvPr/>
          </p:nvSpPr>
          <p:spPr>
            <a:xfrm>
              <a:off x="5300339" y="3009160"/>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8" name="TextBox 37">
              <a:extLst>
                <a:ext uri="{FF2B5EF4-FFF2-40B4-BE49-F238E27FC236}">
                  <a16:creationId xmlns:a16="http://schemas.microsoft.com/office/drawing/2014/main" xmlns="" id="{6BCEE9E7-FA8E-45CD-9FFA-1A589DFE5059}"/>
                </a:ext>
              </a:extLst>
            </p:cNvPr>
            <p:cNvSpPr txBox="1"/>
            <p:nvPr/>
          </p:nvSpPr>
          <p:spPr>
            <a:xfrm>
              <a:off x="5751608" y="3375243"/>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E</a:t>
              </a:r>
            </a:p>
          </p:txBody>
        </p:sp>
      </p:grpSp>
      <p:grpSp>
        <p:nvGrpSpPr>
          <p:cNvPr id="39" name="Group 38">
            <a:extLst>
              <a:ext uri="{FF2B5EF4-FFF2-40B4-BE49-F238E27FC236}">
                <a16:creationId xmlns:a16="http://schemas.microsoft.com/office/drawing/2014/main" xmlns="" id="{A832D4D8-1E7A-4CA7-8B1E-466A4E3A9F44}"/>
              </a:ext>
            </a:extLst>
          </p:cNvPr>
          <p:cNvGrpSpPr/>
          <p:nvPr/>
        </p:nvGrpSpPr>
        <p:grpSpPr>
          <a:xfrm>
            <a:off x="7199566" y="2938065"/>
            <a:ext cx="1440000" cy="1440000"/>
            <a:chOff x="6832977" y="2999107"/>
            <a:chExt cx="1440000" cy="1440000"/>
          </a:xfrm>
        </p:grpSpPr>
        <p:sp>
          <p:nvSpPr>
            <p:cNvPr id="40" name="Rounded Rectangle 39"/>
            <p:cNvSpPr/>
            <p:nvPr/>
          </p:nvSpPr>
          <p:spPr>
            <a:xfrm>
              <a:off x="6832977" y="299910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1" name="TextBox 40">
              <a:extLst>
                <a:ext uri="{FF2B5EF4-FFF2-40B4-BE49-F238E27FC236}">
                  <a16:creationId xmlns:a16="http://schemas.microsoft.com/office/drawing/2014/main" xmlns="" id="{493BF04A-2944-43F4-926B-03AED49765E5}"/>
                </a:ext>
              </a:extLst>
            </p:cNvPr>
            <p:cNvSpPr txBox="1"/>
            <p:nvPr/>
          </p:nvSpPr>
          <p:spPr>
            <a:xfrm>
              <a:off x="7294261" y="3342036"/>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F</a:t>
              </a:r>
            </a:p>
          </p:txBody>
        </p:sp>
      </p:grpSp>
      <p:grpSp>
        <p:nvGrpSpPr>
          <p:cNvPr id="42" name="Group 41">
            <a:extLst>
              <a:ext uri="{FF2B5EF4-FFF2-40B4-BE49-F238E27FC236}">
                <a16:creationId xmlns:a16="http://schemas.microsoft.com/office/drawing/2014/main" xmlns="" id="{A060647B-9812-46D0-B534-2B96CF317976}"/>
              </a:ext>
            </a:extLst>
          </p:cNvPr>
          <p:cNvGrpSpPr/>
          <p:nvPr/>
        </p:nvGrpSpPr>
        <p:grpSpPr>
          <a:xfrm>
            <a:off x="3530928" y="4475842"/>
            <a:ext cx="1440000" cy="1440000"/>
            <a:chOff x="3753543" y="4568899"/>
            <a:chExt cx="1440000" cy="1440000"/>
          </a:xfrm>
        </p:grpSpPr>
        <p:sp>
          <p:nvSpPr>
            <p:cNvPr id="43" name="Rounded Rectangle 42"/>
            <p:cNvSpPr/>
            <p:nvPr/>
          </p:nvSpPr>
          <p:spPr>
            <a:xfrm>
              <a:off x="3753543" y="4568899"/>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4" name="TextBox 43">
              <a:extLst>
                <a:ext uri="{FF2B5EF4-FFF2-40B4-BE49-F238E27FC236}">
                  <a16:creationId xmlns:a16="http://schemas.microsoft.com/office/drawing/2014/main" xmlns="" id="{2795096D-6F89-4A0A-8019-36837A89B55C}"/>
                </a:ext>
              </a:extLst>
            </p:cNvPr>
            <p:cNvSpPr txBox="1"/>
            <p:nvPr/>
          </p:nvSpPr>
          <p:spPr>
            <a:xfrm>
              <a:off x="4188089" y="4899461"/>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G</a:t>
              </a:r>
            </a:p>
          </p:txBody>
        </p:sp>
      </p:grpSp>
      <p:grpSp>
        <p:nvGrpSpPr>
          <p:cNvPr id="45" name="Group 44">
            <a:extLst>
              <a:ext uri="{FF2B5EF4-FFF2-40B4-BE49-F238E27FC236}">
                <a16:creationId xmlns:a16="http://schemas.microsoft.com/office/drawing/2014/main" xmlns="" id="{E193859B-EE12-4ADB-868C-AAA4824F5980}"/>
              </a:ext>
            </a:extLst>
          </p:cNvPr>
          <p:cNvGrpSpPr/>
          <p:nvPr/>
        </p:nvGrpSpPr>
        <p:grpSpPr>
          <a:xfrm>
            <a:off x="5342077" y="4471527"/>
            <a:ext cx="1440000" cy="1440000"/>
            <a:chOff x="5293260" y="4548793"/>
            <a:chExt cx="1440000" cy="1440000"/>
          </a:xfrm>
        </p:grpSpPr>
        <p:sp>
          <p:nvSpPr>
            <p:cNvPr id="46" name="Rounded Rectangle 45"/>
            <p:cNvSpPr/>
            <p:nvPr/>
          </p:nvSpPr>
          <p:spPr>
            <a:xfrm>
              <a:off x="5293260" y="4548793"/>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7" name="TextBox 46">
              <a:extLst>
                <a:ext uri="{FF2B5EF4-FFF2-40B4-BE49-F238E27FC236}">
                  <a16:creationId xmlns:a16="http://schemas.microsoft.com/office/drawing/2014/main" xmlns="" id="{6EFD4A5A-AE09-4A0A-B32F-FC464C5F0AF4}"/>
                </a:ext>
              </a:extLst>
            </p:cNvPr>
            <p:cNvSpPr txBox="1"/>
            <p:nvPr/>
          </p:nvSpPr>
          <p:spPr>
            <a:xfrm>
              <a:off x="5751608" y="4869261"/>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H</a:t>
              </a:r>
            </a:p>
          </p:txBody>
        </p:sp>
      </p:grpSp>
      <p:grpSp>
        <p:nvGrpSpPr>
          <p:cNvPr id="48" name="Group 47">
            <a:extLst>
              <a:ext uri="{FF2B5EF4-FFF2-40B4-BE49-F238E27FC236}">
                <a16:creationId xmlns:a16="http://schemas.microsoft.com/office/drawing/2014/main" xmlns="" id="{16508996-50D1-4944-B572-CDAB1AD8003A}"/>
              </a:ext>
            </a:extLst>
          </p:cNvPr>
          <p:cNvGrpSpPr/>
          <p:nvPr/>
        </p:nvGrpSpPr>
        <p:grpSpPr>
          <a:xfrm>
            <a:off x="7207581" y="4463681"/>
            <a:ext cx="1440000" cy="1440000"/>
            <a:chOff x="6832974" y="4565876"/>
            <a:chExt cx="1440000" cy="1440000"/>
          </a:xfrm>
        </p:grpSpPr>
        <p:sp>
          <p:nvSpPr>
            <p:cNvPr id="49" name="Rounded Rectangle 48"/>
            <p:cNvSpPr/>
            <p:nvPr/>
          </p:nvSpPr>
          <p:spPr>
            <a:xfrm>
              <a:off x="6832974" y="4565876"/>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50" name="TextBox 49">
              <a:extLst>
                <a:ext uri="{FF2B5EF4-FFF2-40B4-BE49-F238E27FC236}">
                  <a16:creationId xmlns:a16="http://schemas.microsoft.com/office/drawing/2014/main" xmlns="" id="{A49CAFEE-1A15-4FFD-8106-6116E42DDDCE}"/>
                </a:ext>
              </a:extLst>
            </p:cNvPr>
            <p:cNvSpPr txBox="1"/>
            <p:nvPr/>
          </p:nvSpPr>
          <p:spPr>
            <a:xfrm>
              <a:off x="7309484" y="4919567"/>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I</a:t>
              </a:r>
            </a:p>
          </p:txBody>
        </p:sp>
      </p:grpSp>
      <p:grpSp>
        <p:nvGrpSpPr>
          <p:cNvPr id="51" name="Group 50">
            <a:extLst>
              <a:ext uri="{FF2B5EF4-FFF2-40B4-BE49-F238E27FC236}">
                <a16:creationId xmlns:a16="http://schemas.microsoft.com/office/drawing/2014/main" xmlns="" id="{16508996-50D1-4944-B572-CDAB1AD8003A}"/>
              </a:ext>
            </a:extLst>
          </p:cNvPr>
          <p:cNvGrpSpPr/>
          <p:nvPr/>
        </p:nvGrpSpPr>
        <p:grpSpPr>
          <a:xfrm>
            <a:off x="9987425" y="4441327"/>
            <a:ext cx="1440000" cy="1440000"/>
            <a:chOff x="6832974" y="4565876"/>
            <a:chExt cx="1440000" cy="1440000"/>
          </a:xfrm>
        </p:grpSpPr>
        <p:sp>
          <p:nvSpPr>
            <p:cNvPr id="52" name="Rounded Rectangle 51"/>
            <p:cNvSpPr/>
            <p:nvPr/>
          </p:nvSpPr>
          <p:spPr>
            <a:xfrm>
              <a:off x="6832974" y="4565876"/>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53" name="TextBox 52">
              <a:extLst>
                <a:ext uri="{FF2B5EF4-FFF2-40B4-BE49-F238E27FC236}">
                  <a16:creationId xmlns:a16="http://schemas.microsoft.com/office/drawing/2014/main" xmlns="" id="{A49CAFEE-1A15-4FFD-8106-6116E42DDDCE}"/>
                </a:ext>
              </a:extLst>
            </p:cNvPr>
            <p:cNvSpPr txBox="1"/>
            <p:nvPr/>
          </p:nvSpPr>
          <p:spPr>
            <a:xfrm>
              <a:off x="7309484" y="4919567"/>
              <a:ext cx="537461" cy="738664"/>
            </a:xfrm>
            <a:prstGeom prst="rect">
              <a:avLst/>
            </a:prstGeom>
            <a:noFill/>
          </p:spPr>
          <p:txBody>
            <a:bodyPr wrap="square" rtlCol="0">
              <a:spAutoFit/>
            </a:bodyPr>
            <a:lstStyle/>
            <a:p>
              <a:pPr algn="ctr"/>
              <a:r>
                <a:rPr lang="en-GB" sz="4200" b="1" dirty="0" smtClean="0">
                  <a:solidFill>
                    <a:srgbClr val="1F4E79"/>
                  </a:solidFill>
                  <a:latin typeface="Century Gothic" panose="020B0502020202020204" pitchFamily="34" charset="0"/>
                </a:rPr>
                <a:t>J</a:t>
              </a:r>
              <a:endParaRPr lang="en-GB" sz="4200" b="1" dirty="0">
                <a:solidFill>
                  <a:srgbClr val="1F4E79"/>
                </a:solidFill>
                <a:latin typeface="Century Gothic" panose="020B0502020202020204" pitchFamily="34" charset="0"/>
              </a:endParaRPr>
            </a:p>
          </p:txBody>
        </p:sp>
      </p:grpSp>
      <p:sp>
        <p:nvSpPr>
          <p:cNvPr id="67" name="Rectangle 66"/>
          <p:cNvSpPr/>
          <p:nvPr/>
        </p:nvSpPr>
        <p:spPr>
          <a:xfrm>
            <a:off x="11558492" y="-95723"/>
            <a:ext cx="633508" cy="1107996"/>
          </a:xfrm>
          <a:prstGeom prst="rect">
            <a:avLst/>
          </a:prstGeom>
          <a:noFill/>
        </p:spPr>
        <p:txBody>
          <a:bodyPr wrap="none" lIns="91440" tIns="45720" rIns="91440" bIns="45720">
            <a:spAutoFit/>
          </a:bodyPr>
          <a:lstStyle/>
          <a:p>
            <a:pPr algn="ctr"/>
            <a:r>
              <a:rPr lang="en-US" sz="6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a:t>
            </a:r>
            <a:endPar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62369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ounded Rectangle 65"/>
          <p:cNvSpPr/>
          <p:nvPr/>
        </p:nvSpPr>
        <p:spPr>
          <a:xfrm>
            <a:off x="10039748" y="4512210"/>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accent5">
                    <a:lumMod val="50000"/>
                  </a:schemeClr>
                </a:solidFill>
                <a:latin typeface="Century Gothic" panose="020B0502020202020204" pitchFamily="34" charset="0"/>
              </a:rPr>
              <a:t>theatre</a:t>
            </a:r>
            <a:endParaRPr lang="en-GB" sz="1600" dirty="0">
              <a:solidFill>
                <a:schemeClr val="accent5">
                  <a:lumMod val="50000"/>
                </a:schemeClr>
              </a:solidFill>
              <a:latin typeface="Century Gothic" panose="020B0502020202020204" pitchFamily="34" charset="0"/>
            </a:endParaRPr>
          </a:p>
        </p:txBody>
      </p:sp>
      <p:sp>
        <p:nvSpPr>
          <p:cNvPr id="54" name="Rounded Rectangle 53"/>
          <p:cNvSpPr/>
          <p:nvPr/>
        </p:nvSpPr>
        <p:spPr>
          <a:xfrm>
            <a:off x="5374921" y="1437261"/>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solidFill>
                  <a:srgbClr val="4472C4">
                    <a:lumMod val="50000"/>
                  </a:srgbClr>
                </a:solidFill>
                <a:latin typeface="Century Gothic" panose="020B0502020202020204" pitchFamily="34" charset="0"/>
              </a:rPr>
              <a:t>to be </a:t>
            </a:r>
            <a:r>
              <a:rPr lang="en-GB" sz="1200" dirty="0">
                <a:solidFill>
                  <a:srgbClr val="4472C4">
                    <a:lumMod val="50000"/>
                  </a:srgbClr>
                </a:solidFill>
                <a:latin typeface="Century Gothic" panose="020B0502020202020204" pitchFamily="34" charset="0"/>
              </a:rPr>
              <a:t>[permanent]</a:t>
            </a:r>
          </a:p>
        </p:txBody>
      </p:sp>
      <p:sp>
        <p:nvSpPr>
          <p:cNvPr id="55" name="Rounded Rectangle 54"/>
          <p:cNvSpPr/>
          <p:nvPr/>
        </p:nvSpPr>
        <p:spPr>
          <a:xfrm>
            <a:off x="3587136" y="1437261"/>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accent5">
                    <a:lumMod val="50000"/>
                  </a:schemeClr>
                </a:solidFill>
                <a:latin typeface="Century Gothic" panose="020B0502020202020204" pitchFamily="34" charset="0"/>
              </a:rPr>
              <a:t>small</a:t>
            </a:r>
            <a:endParaRPr lang="en-GB" sz="1600" dirty="0">
              <a:solidFill>
                <a:schemeClr val="accent5">
                  <a:lumMod val="50000"/>
                </a:schemeClr>
              </a:solidFill>
              <a:latin typeface="Century Gothic" panose="020B0502020202020204" pitchFamily="34" charset="0"/>
            </a:endParaRPr>
          </a:p>
        </p:txBody>
      </p:sp>
      <p:sp>
        <p:nvSpPr>
          <p:cNvPr id="56" name="Rounded Rectangle 55"/>
          <p:cNvSpPr/>
          <p:nvPr/>
        </p:nvSpPr>
        <p:spPr>
          <a:xfrm>
            <a:off x="7255113" y="1437260"/>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accent5">
                  <a:lumMod val="50000"/>
                </a:schemeClr>
              </a:solidFill>
              <a:latin typeface="Century Gothic" panose="020B0502020202020204" pitchFamily="34" charset="0"/>
            </a:endParaRPr>
          </a:p>
        </p:txBody>
      </p:sp>
      <p:sp>
        <p:nvSpPr>
          <p:cNvPr id="60" name="Rounded Rectangle 59"/>
          <p:cNvSpPr/>
          <p:nvPr/>
        </p:nvSpPr>
        <p:spPr>
          <a:xfrm>
            <a:off x="5374921" y="298659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solidFill>
                  <a:srgbClr val="4472C4">
                    <a:lumMod val="50000"/>
                  </a:srgbClr>
                </a:solidFill>
                <a:latin typeface="Century Gothic" panose="020B0502020202020204" pitchFamily="34" charset="0"/>
              </a:rPr>
              <a:t>to be </a:t>
            </a:r>
            <a:r>
              <a:rPr lang="en-GB" sz="1600" dirty="0">
                <a:solidFill>
                  <a:srgbClr val="4472C4">
                    <a:lumMod val="50000"/>
                  </a:srgbClr>
                </a:solidFill>
                <a:latin typeface="Century Gothic" panose="020B0502020202020204" pitchFamily="34" charset="0"/>
              </a:rPr>
              <a:t>[location]</a:t>
            </a:r>
          </a:p>
        </p:txBody>
      </p:sp>
      <p:sp>
        <p:nvSpPr>
          <p:cNvPr id="61" name="Rounded Rectangle 60"/>
          <p:cNvSpPr/>
          <p:nvPr/>
        </p:nvSpPr>
        <p:spPr>
          <a:xfrm>
            <a:off x="3587136" y="298659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accent5">
                  <a:lumMod val="50000"/>
                </a:schemeClr>
              </a:solidFill>
              <a:latin typeface="Century Gothic" panose="020B0502020202020204" pitchFamily="34" charset="0"/>
            </a:endParaRPr>
          </a:p>
        </p:txBody>
      </p:sp>
      <p:sp>
        <p:nvSpPr>
          <p:cNvPr id="62" name="Rounded Rectangle 61"/>
          <p:cNvSpPr/>
          <p:nvPr/>
        </p:nvSpPr>
        <p:spPr>
          <a:xfrm>
            <a:off x="7255113" y="2986594"/>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accent5">
                    <a:lumMod val="50000"/>
                  </a:schemeClr>
                </a:solidFill>
                <a:latin typeface="Century Gothic" panose="020B0502020202020204" pitchFamily="34" charset="0"/>
              </a:rPr>
              <a:t>town square</a:t>
            </a:r>
            <a:endParaRPr lang="en-GB" sz="1600" dirty="0">
              <a:solidFill>
                <a:schemeClr val="accent5">
                  <a:lumMod val="50000"/>
                </a:schemeClr>
              </a:solidFill>
              <a:latin typeface="Century Gothic" panose="020B0502020202020204" pitchFamily="34" charset="0"/>
            </a:endParaRPr>
          </a:p>
        </p:txBody>
      </p:sp>
      <p:sp>
        <p:nvSpPr>
          <p:cNvPr id="63" name="Rounded Rectangle 62"/>
          <p:cNvSpPr/>
          <p:nvPr/>
        </p:nvSpPr>
        <p:spPr>
          <a:xfrm>
            <a:off x="5374921" y="4568584"/>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accent5">
                    <a:lumMod val="50000"/>
                  </a:schemeClr>
                </a:solidFill>
                <a:latin typeface="Century Gothic" panose="020B0502020202020204" pitchFamily="34" charset="0"/>
              </a:rPr>
              <a:t>church</a:t>
            </a:r>
            <a:endParaRPr lang="en-GB" sz="1600" dirty="0">
              <a:solidFill>
                <a:schemeClr val="accent5">
                  <a:lumMod val="50000"/>
                </a:schemeClr>
              </a:solidFill>
              <a:latin typeface="Century Gothic" panose="020B0502020202020204" pitchFamily="34" charset="0"/>
            </a:endParaRPr>
          </a:p>
        </p:txBody>
      </p:sp>
      <p:sp>
        <p:nvSpPr>
          <p:cNvPr id="64" name="Rounded Rectangle 63"/>
          <p:cNvSpPr/>
          <p:nvPr/>
        </p:nvSpPr>
        <p:spPr>
          <a:xfrm>
            <a:off x="3587136" y="456858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accent5">
                    <a:lumMod val="50000"/>
                  </a:schemeClr>
                </a:solidFill>
                <a:latin typeface="Century Gothic" panose="020B0502020202020204" pitchFamily="34" charset="0"/>
              </a:rPr>
              <a:t>far (from)</a:t>
            </a:r>
            <a:endParaRPr lang="en-GB" sz="1600" dirty="0">
              <a:solidFill>
                <a:schemeClr val="accent5">
                  <a:lumMod val="50000"/>
                </a:schemeClr>
              </a:solidFill>
              <a:latin typeface="Century Gothic" panose="020B0502020202020204" pitchFamily="34" charset="0"/>
            </a:endParaRPr>
          </a:p>
        </p:txBody>
      </p:sp>
      <p:sp>
        <p:nvSpPr>
          <p:cNvPr id="65" name="Rounded Rectangle 64"/>
          <p:cNvSpPr/>
          <p:nvPr/>
        </p:nvSpPr>
        <p:spPr>
          <a:xfrm>
            <a:off x="7255113" y="456858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accent5">
                    <a:lumMod val="50000"/>
                  </a:schemeClr>
                </a:solidFill>
                <a:latin typeface="Century Gothic" panose="020B0502020202020204" pitchFamily="34" charset="0"/>
              </a:rPr>
              <a:t>museum</a:t>
            </a:r>
            <a:endParaRPr lang="en-GB" sz="1400" dirty="0">
              <a:solidFill>
                <a:schemeClr val="accent5">
                  <a:lumMod val="50000"/>
                </a:schemeClr>
              </a:solidFill>
              <a:latin typeface="Century Gothic" panose="020B0502020202020204" pitchFamily="34" charset="0"/>
            </a:endParaRPr>
          </a:p>
        </p:txBody>
      </p:sp>
      <p:sp>
        <p:nvSpPr>
          <p:cNvPr id="2" name="Rectangle 1"/>
          <p:cNvSpPr/>
          <p:nvPr/>
        </p:nvSpPr>
        <p:spPr>
          <a:xfrm>
            <a:off x="3658958" y="3429000"/>
            <a:ext cx="1274708" cy="400110"/>
          </a:xfrm>
          <a:prstGeom prst="rect">
            <a:avLst/>
          </a:prstGeom>
        </p:spPr>
        <p:txBody>
          <a:bodyPr wrap="none">
            <a:spAutoFit/>
          </a:bodyPr>
          <a:lstStyle/>
          <a:p>
            <a:pPr lvl="0" algn="ctr"/>
            <a:r>
              <a:rPr lang="en-GB" sz="2000" dirty="0">
                <a:solidFill>
                  <a:srgbClr val="4472C4">
                    <a:lumMod val="50000"/>
                  </a:srgbClr>
                </a:solidFill>
                <a:latin typeface="Century Gothic" panose="020B0502020202020204" pitchFamily="34" charset="0"/>
              </a:rPr>
              <a:t>near (to)</a:t>
            </a:r>
            <a:endParaRPr lang="en-GB" sz="1600" dirty="0">
              <a:solidFill>
                <a:srgbClr val="4472C4">
                  <a:lumMod val="50000"/>
                </a:srgbClr>
              </a:solidFill>
              <a:latin typeface="Century Gothic" panose="020B0502020202020204" pitchFamily="34" charset="0"/>
            </a:endParaRPr>
          </a:p>
        </p:txBody>
      </p:sp>
      <p:sp>
        <p:nvSpPr>
          <p:cNvPr id="57" name="Rectangle 56"/>
          <p:cNvSpPr/>
          <p:nvPr/>
        </p:nvSpPr>
        <p:spPr>
          <a:xfrm>
            <a:off x="7661206" y="1924323"/>
            <a:ext cx="583814" cy="400110"/>
          </a:xfrm>
          <a:prstGeom prst="rect">
            <a:avLst/>
          </a:prstGeom>
        </p:spPr>
        <p:txBody>
          <a:bodyPr wrap="none">
            <a:spAutoFit/>
          </a:bodyPr>
          <a:lstStyle/>
          <a:p>
            <a:pPr lvl="0" algn="ctr"/>
            <a:r>
              <a:rPr lang="en-GB" sz="2000" dirty="0" smtClean="0">
                <a:solidFill>
                  <a:srgbClr val="4472C4">
                    <a:lumMod val="50000"/>
                  </a:srgbClr>
                </a:solidFill>
                <a:latin typeface="Century Gothic" panose="020B0502020202020204" pitchFamily="34" charset="0"/>
              </a:rPr>
              <a:t>big</a:t>
            </a:r>
            <a:endParaRPr lang="en-GB" sz="1600" dirty="0">
              <a:solidFill>
                <a:srgbClr val="4472C4">
                  <a:lumMod val="50000"/>
                </a:srgbClr>
              </a:solidFill>
              <a:latin typeface="Century Gothic" panose="020B0502020202020204" pitchFamily="34" charset="0"/>
            </a:endParaRPr>
          </a:p>
        </p:txBody>
      </p:sp>
      <p:grpSp>
        <p:nvGrpSpPr>
          <p:cNvPr id="24" name="Group 23"/>
          <p:cNvGrpSpPr/>
          <p:nvPr/>
        </p:nvGrpSpPr>
        <p:grpSpPr>
          <a:xfrm>
            <a:off x="3564820" y="1340203"/>
            <a:ext cx="1440000" cy="1440000"/>
            <a:chOff x="4385389" y="1642187"/>
            <a:chExt cx="1623526" cy="1623600"/>
          </a:xfrm>
        </p:grpSpPr>
        <p:sp>
          <p:nvSpPr>
            <p:cNvPr id="25" name="Rounded Rectangle 24"/>
            <p:cNvSpPr/>
            <p:nvPr/>
          </p:nvSpPr>
          <p:spPr>
            <a:xfrm>
              <a:off x="4385389" y="1642187"/>
              <a:ext cx="1623526" cy="162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26" name="TextBox 25"/>
            <p:cNvSpPr txBox="1"/>
            <p:nvPr/>
          </p:nvSpPr>
          <p:spPr>
            <a:xfrm>
              <a:off x="4893926" y="2005820"/>
              <a:ext cx="605960" cy="83284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A</a:t>
              </a:r>
            </a:p>
          </p:txBody>
        </p:sp>
      </p:grpSp>
      <p:grpSp>
        <p:nvGrpSpPr>
          <p:cNvPr id="27" name="Group 26">
            <a:extLst>
              <a:ext uri="{FF2B5EF4-FFF2-40B4-BE49-F238E27FC236}">
                <a16:creationId xmlns:a16="http://schemas.microsoft.com/office/drawing/2014/main" xmlns="" id="{6A987AA9-CE6C-4773-8EC2-F865B72C55A2}"/>
              </a:ext>
            </a:extLst>
          </p:cNvPr>
          <p:cNvGrpSpPr/>
          <p:nvPr/>
        </p:nvGrpSpPr>
        <p:grpSpPr>
          <a:xfrm>
            <a:off x="5339488" y="1340203"/>
            <a:ext cx="1440000" cy="1440000"/>
            <a:chOff x="5293260" y="1469527"/>
            <a:chExt cx="1440000" cy="1440000"/>
          </a:xfrm>
        </p:grpSpPr>
        <p:sp>
          <p:nvSpPr>
            <p:cNvPr id="28" name="Rounded Rectangle 27"/>
            <p:cNvSpPr/>
            <p:nvPr/>
          </p:nvSpPr>
          <p:spPr>
            <a:xfrm>
              <a:off x="5293260" y="146952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9" name="TextBox 28">
              <a:extLst>
                <a:ext uri="{FF2B5EF4-FFF2-40B4-BE49-F238E27FC236}">
                  <a16:creationId xmlns:a16="http://schemas.microsoft.com/office/drawing/2014/main" xmlns="" id="{49BFBF02-78D4-49B6-AC87-3D274603E8A7}"/>
                </a:ext>
              </a:extLst>
            </p:cNvPr>
            <p:cNvSpPr txBox="1"/>
            <p:nvPr/>
          </p:nvSpPr>
          <p:spPr>
            <a:xfrm>
              <a:off x="5744529" y="1812895"/>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B</a:t>
              </a:r>
            </a:p>
          </p:txBody>
        </p:sp>
      </p:grpSp>
      <p:grpSp>
        <p:nvGrpSpPr>
          <p:cNvPr id="30" name="Group 29">
            <a:extLst>
              <a:ext uri="{FF2B5EF4-FFF2-40B4-BE49-F238E27FC236}">
                <a16:creationId xmlns:a16="http://schemas.microsoft.com/office/drawing/2014/main" xmlns="" id="{DF490909-AE5B-4B91-A84A-E895A8A0D918}"/>
              </a:ext>
            </a:extLst>
          </p:cNvPr>
          <p:cNvGrpSpPr/>
          <p:nvPr/>
        </p:nvGrpSpPr>
        <p:grpSpPr>
          <a:xfrm>
            <a:off x="7190191" y="1342993"/>
            <a:ext cx="1440000" cy="1440000"/>
            <a:chOff x="6832977" y="1469527"/>
            <a:chExt cx="1440000" cy="1440000"/>
          </a:xfrm>
        </p:grpSpPr>
        <p:sp>
          <p:nvSpPr>
            <p:cNvPr id="31" name="Rounded Rectangle 30"/>
            <p:cNvSpPr/>
            <p:nvPr/>
          </p:nvSpPr>
          <p:spPr>
            <a:xfrm>
              <a:off x="6832977" y="146952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2" name="TextBox 31">
              <a:extLst>
                <a:ext uri="{FF2B5EF4-FFF2-40B4-BE49-F238E27FC236}">
                  <a16:creationId xmlns:a16="http://schemas.microsoft.com/office/drawing/2014/main" xmlns="" id="{10ACD655-779A-42D6-A7A5-B50B4E282E28}"/>
                </a:ext>
              </a:extLst>
            </p:cNvPr>
            <p:cNvSpPr txBox="1"/>
            <p:nvPr/>
          </p:nvSpPr>
          <p:spPr>
            <a:xfrm>
              <a:off x="7298209" y="1792040"/>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C</a:t>
              </a:r>
            </a:p>
          </p:txBody>
        </p:sp>
      </p:grpSp>
      <p:grpSp>
        <p:nvGrpSpPr>
          <p:cNvPr id="33" name="Group 32">
            <a:extLst>
              <a:ext uri="{FF2B5EF4-FFF2-40B4-BE49-F238E27FC236}">
                <a16:creationId xmlns:a16="http://schemas.microsoft.com/office/drawing/2014/main" xmlns="" id="{EF41723D-7217-4DDF-8AD2-06535C60AB20}"/>
              </a:ext>
            </a:extLst>
          </p:cNvPr>
          <p:cNvGrpSpPr/>
          <p:nvPr/>
        </p:nvGrpSpPr>
        <p:grpSpPr>
          <a:xfrm>
            <a:off x="3588945" y="2909055"/>
            <a:ext cx="1440000" cy="1440000"/>
            <a:chOff x="3753543" y="3019213"/>
            <a:chExt cx="1440000" cy="1440000"/>
          </a:xfrm>
        </p:grpSpPr>
        <p:sp>
          <p:nvSpPr>
            <p:cNvPr id="34" name="Rounded Rectangle 33"/>
            <p:cNvSpPr/>
            <p:nvPr/>
          </p:nvSpPr>
          <p:spPr>
            <a:xfrm>
              <a:off x="3753543" y="3019213"/>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5" name="TextBox 34">
              <a:extLst>
                <a:ext uri="{FF2B5EF4-FFF2-40B4-BE49-F238E27FC236}">
                  <a16:creationId xmlns:a16="http://schemas.microsoft.com/office/drawing/2014/main" xmlns="" id="{C2BE7500-C1D6-431E-BA46-01A48EBA02AE}"/>
                </a:ext>
              </a:extLst>
            </p:cNvPr>
            <p:cNvSpPr txBox="1"/>
            <p:nvPr/>
          </p:nvSpPr>
          <p:spPr>
            <a:xfrm>
              <a:off x="4196675" y="3375243"/>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D</a:t>
              </a:r>
            </a:p>
          </p:txBody>
        </p:sp>
      </p:grpSp>
      <p:grpSp>
        <p:nvGrpSpPr>
          <p:cNvPr id="36" name="Group 35">
            <a:extLst>
              <a:ext uri="{FF2B5EF4-FFF2-40B4-BE49-F238E27FC236}">
                <a16:creationId xmlns:a16="http://schemas.microsoft.com/office/drawing/2014/main" xmlns="" id="{CC80A98F-7749-48D2-8407-26A595C8EE25}"/>
              </a:ext>
            </a:extLst>
          </p:cNvPr>
          <p:cNvGrpSpPr/>
          <p:nvPr/>
        </p:nvGrpSpPr>
        <p:grpSpPr>
          <a:xfrm>
            <a:off x="5322598" y="2887834"/>
            <a:ext cx="1440000" cy="1440000"/>
            <a:chOff x="5300339" y="3009160"/>
            <a:chExt cx="1440000" cy="1440000"/>
          </a:xfrm>
        </p:grpSpPr>
        <p:sp>
          <p:nvSpPr>
            <p:cNvPr id="37" name="Rounded Rectangle 36"/>
            <p:cNvSpPr/>
            <p:nvPr/>
          </p:nvSpPr>
          <p:spPr>
            <a:xfrm>
              <a:off x="5300339" y="3009160"/>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8" name="TextBox 37">
              <a:extLst>
                <a:ext uri="{FF2B5EF4-FFF2-40B4-BE49-F238E27FC236}">
                  <a16:creationId xmlns:a16="http://schemas.microsoft.com/office/drawing/2014/main" xmlns="" id="{6BCEE9E7-FA8E-45CD-9FFA-1A589DFE5059}"/>
                </a:ext>
              </a:extLst>
            </p:cNvPr>
            <p:cNvSpPr txBox="1"/>
            <p:nvPr/>
          </p:nvSpPr>
          <p:spPr>
            <a:xfrm>
              <a:off x="5751608" y="3375243"/>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E</a:t>
              </a:r>
            </a:p>
          </p:txBody>
        </p:sp>
      </p:grpSp>
      <p:grpSp>
        <p:nvGrpSpPr>
          <p:cNvPr id="39" name="Group 38">
            <a:extLst>
              <a:ext uri="{FF2B5EF4-FFF2-40B4-BE49-F238E27FC236}">
                <a16:creationId xmlns:a16="http://schemas.microsoft.com/office/drawing/2014/main" xmlns="" id="{A832D4D8-1E7A-4CA7-8B1E-466A4E3A9F44}"/>
              </a:ext>
            </a:extLst>
          </p:cNvPr>
          <p:cNvGrpSpPr/>
          <p:nvPr/>
        </p:nvGrpSpPr>
        <p:grpSpPr>
          <a:xfrm>
            <a:off x="7190191" y="2903249"/>
            <a:ext cx="1440000" cy="1440000"/>
            <a:chOff x="6832977" y="2999107"/>
            <a:chExt cx="1440000" cy="1440000"/>
          </a:xfrm>
        </p:grpSpPr>
        <p:sp>
          <p:nvSpPr>
            <p:cNvPr id="40" name="Rounded Rectangle 39"/>
            <p:cNvSpPr/>
            <p:nvPr/>
          </p:nvSpPr>
          <p:spPr>
            <a:xfrm>
              <a:off x="6832977" y="299910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1" name="TextBox 40">
              <a:extLst>
                <a:ext uri="{FF2B5EF4-FFF2-40B4-BE49-F238E27FC236}">
                  <a16:creationId xmlns:a16="http://schemas.microsoft.com/office/drawing/2014/main" xmlns="" id="{493BF04A-2944-43F4-926B-03AED49765E5}"/>
                </a:ext>
              </a:extLst>
            </p:cNvPr>
            <p:cNvSpPr txBox="1"/>
            <p:nvPr/>
          </p:nvSpPr>
          <p:spPr>
            <a:xfrm>
              <a:off x="7294261" y="3342036"/>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F</a:t>
              </a:r>
            </a:p>
          </p:txBody>
        </p:sp>
      </p:grpSp>
      <p:grpSp>
        <p:nvGrpSpPr>
          <p:cNvPr id="42" name="Group 41">
            <a:extLst>
              <a:ext uri="{FF2B5EF4-FFF2-40B4-BE49-F238E27FC236}">
                <a16:creationId xmlns:a16="http://schemas.microsoft.com/office/drawing/2014/main" xmlns="" id="{A060647B-9812-46D0-B534-2B96CF317976}"/>
              </a:ext>
            </a:extLst>
          </p:cNvPr>
          <p:cNvGrpSpPr/>
          <p:nvPr/>
        </p:nvGrpSpPr>
        <p:grpSpPr>
          <a:xfrm>
            <a:off x="3564601" y="4471527"/>
            <a:ext cx="1440000" cy="1440000"/>
            <a:chOff x="3753543" y="4568899"/>
            <a:chExt cx="1440000" cy="1440000"/>
          </a:xfrm>
        </p:grpSpPr>
        <p:sp>
          <p:nvSpPr>
            <p:cNvPr id="43" name="Rounded Rectangle 42"/>
            <p:cNvSpPr/>
            <p:nvPr/>
          </p:nvSpPr>
          <p:spPr>
            <a:xfrm>
              <a:off x="3753543" y="4568899"/>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4" name="TextBox 43">
              <a:extLst>
                <a:ext uri="{FF2B5EF4-FFF2-40B4-BE49-F238E27FC236}">
                  <a16:creationId xmlns:a16="http://schemas.microsoft.com/office/drawing/2014/main" xmlns="" id="{2795096D-6F89-4A0A-8019-36837A89B55C}"/>
                </a:ext>
              </a:extLst>
            </p:cNvPr>
            <p:cNvSpPr txBox="1"/>
            <p:nvPr/>
          </p:nvSpPr>
          <p:spPr>
            <a:xfrm>
              <a:off x="4188089" y="4899461"/>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G</a:t>
              </a:r>
            </a:p>
          </p:txBody>
        </p:sp>
      </p:grpSp>
      <p:grpSp>
        <p:nvGrpSpPr>
          <p:cNvPr id="45" name="Group 44">
            <a:extLst>
              <a:ext uri="{FF2B5EF4-FFF2-40B4-BE49-F238E27FC236}">
                <a16:creationId xmlns:a16="http://schemas.microsoft.com/office/drawing/2014/main" xmlns="" id="{E193859B-EE12-4ADB-868C-AAA4824F5980}"/>
              </a:ext>
            </a:extLst>
          </p:cNvPr>
          <p:cNvGrpSpPr/>
          <p:nvPr/>
        </p:nvGrpSpPr>
        <p:grpSpPr>
          <a:xfrm>
            <a:off x="5339488" y="4493685"/>
            <a:ext cx="1440000" cy="1440000"/>
            <a:chOff x="5293260" y="4548793"/>
            <a:chExt cx="1440000" cy="1440000"/>
          </a:xfrm>
        </p:grpSpPr>
        <p:sp>
          <p:nvSpPr>
            <p:cNvPr id="46" name="Rounded Rectangle 45"/>
            <p:cNvSpPr/>
            <p:nvPr/>
          </p:nvSpPr>
          <p:spPr>
            <a:xfrm>
              <a:off x="5293260" y="4548793"/>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7" name="TextBox 46">
              <a:extLst>
                <a:ext uri="{FF2B5EF4-FFF2-40B4-BE49-F238E27FC236}">
                  <a16:creationId xmlns:a16="http://schemas.microsoft.com/office/drawing/2014/main" xmlns="" id="{6EFD4A5A-AE09-4A0A-B32F-FC464C5F0AF4}"/>
                </a:ext>
              </a:extLst>
            </p:cNvPr>
            <p:cNvSpPr txBox="1"/>
            <p:nvPr/>
          </p:nvSpPr>
          <p:spPr>
            <a:xfrm>
              <a:off x="5751608" y="4869261"/>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H</a:t>
              </a:r>
            </a:p>
          </p:txBody>
        </p:sp>
      </p:grpSp>
      <p:grpSp>
        <p:nvGrpSpPr>
          <p:cNvPr id="48" name="Group 47">
            <a:extLst>
              <a:ext uri="{FF2B5EF4-FFF2-40B4-BE49-F238E27FC236}">
                <a16:creationId xmlns:a16="http://schemas.microsoft.com/office/drawing/2014/main" xmlns="" id="{16508996-50D1-4944-B572-CDAB1AD8003A}"/>
              </a:ext>
            </a:extLst>
          </p:cNvPr>
          <p:cNvGrpSpPr/>
          <p:nvPr/>
        </p:nvGrpSpPr>
        <p:grpSpPr>
          <a:xfrm>
            <a:off x="7202403" y="4521979"/>
            <a:ext cx="1440000" cy="1440000"/>
            <a:chOff x="6832974" y="4565876"/>
            <a:chExt cx="1440000" cy="1440000"/>
          </a:xfrm>
        </p:grpSpPr>
        <p:sp>
          <p:nvSpPr>
            <p:cNvPr id="49" name="Rounded Rectangle 48"/>
            <p:cNvSpPr/>
            <p:nvPr/>
          </p:nvSpPr>
          <p:spPr>
            <a:xfrm>
              <a:off x="6832974" y="4565876"/>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50" name="TextBox 49">
              <a:extLst>
                <a:ext uri="{FF2B5EF4-FFF2-40B4-BE49-F238E27FC236}">
                  <a16:creationId xmlns:a16="http://schemas.microsoft.com/office/drawing/2014/main" xmlns="" id="{A49CAFEE-1A15-4FFD-8106-6116E42DDDCE}"/>
                </a:ext>
              </a:extLst>
            </p:cNvPr>
            <p:cNvSpPr txBox="1"/>
            <p:nvPr/>
          </p:nvSpPr>
          <p:spPr>
            <a:xfrm>
              <a:off x="7309484" y="4919567"/>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I</a:t>
              </a:r>
            </a:p>
          </p:txBody>
        </p:sp>
      </p:grpSp>
      <p:grpSp>
        <p:nvGrpSpPr>
          <p:cNvPr id="51" name="Group 50">
            <a:extLst>
              <a:ext uri="{FF2B5EF4-FFF2-40B4-BE49-F238E27FC236}">
                <a16:creationId xmlns:a16="http://schemas.microsoft.com/office/drawing/2014/main" xmlns="" id="{16508996-50D1-4944-B572-CDAB1AD8003A}"/>
              </a:ext>
            </a:extLst>
          </p:cNvPr>
          <p:cNvGrpSpPr/>
          <p:nvPr/>
        </p:nvGrpSpPr>
        <p:grpSpPr>
          <a:xfrm>
            <a:off x="9935102" y="4463485"/>
            <a:ext cx="1440000" cy="1440000"/>
            <a:chOff x="6832974" y="4565876"/>
            <a:chExt cx="1440000" cy="1440000"/>
          </a:xfrm>
        </p:grpSpPr>
        <p:sp>
          <p:nvSpPr>
            <p:cNvPr id="52" name="Rounded Rectangle 51"/>
            <p:cNvSpPr/>
            <p:nvPr/>
          </p:nvSpPr>
          <p:spPr>
            <a:xfrm>
              <a:off x="6832974" y="4565876"/>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53" name="TextBox 52">
              <a:extLst>
                <a:ext uri="{FF2B5EF4-FFF2-40B4-BE49-F238E27FC236}">
                  <a16:creationId xmlns:a16="http://schemas.microsoft.com/office/drawing/2014/main" xmlns="" id="{A49CAFEE-1A15-4FFD-8106-6116E42DDDCE}"/>
                </a:ext>
              </a:extLst>
            </p:cNvPr>
            <p:cNvSpPr txBox="1"/>
            <p:nvPr/>
          </p:nvSpPr>
          <p:spPr>
            <a:xfrm>
              <a:off x="7309484" y="4919567"/>
              <a:ext cx="537461" cy="738664"/>
            </a:xfrm>
            <a:prstGeom prst="rect">
              <a:avLst/>
            </a:prstGeom>
            <a:noFill/>
          </p:spPr>
          <p:txBody>
            <a:bodyPr wrap="square" rtlCol="0">
              <a:spAutoFit/>
            </a:bodyPr>
            <a:lstStyle/>
            <a:p>
              <a:pPr algn="ctr"/>
              <a:r>
                <a:rPr lang="en-GB" sz="4200" b="1" dirty="0" smtClean="0">
                  <a:solidFill>
                    <a:srgbClr val="1F4E79"/>
                  </a:solidFill>
                  <a:latin typeface="Century Gothic" panose="020B0502020202020204" pitchFamily="34" charset="0"/>
                </a:rPr>
                <a:t>J</a:t>
              </a:r>
              <a:endParaRPr lang="en-GB" sz="4200" b="1" dirty="0">
                <a:solidFill>
                  <a:srgbClr val="1F4E79"/>
                </a:solidFill>
                <a:latin typeface="Century Gothic" panose="020B0502020202020204" pitchFamily="34" charset="0"/>
              </a:endParaRPr>
            </a:p>
          </p:txBody>
        </p:sp>
      </p:grpSp>
      <p:sp>
        <p:nvSpPr>
          <p:cNvPr id="67" name="Rectangle 66"/>
          <p:cNvSpPr/>
          <p:nvPr/>
        </p:nvSpPr>
        <p:spPr>
          <a:xfrm>
            <a:off x="11558492" y="-95723"/>
            <a:ext cx="633508" cy="1107996"/>
          </a:xfrm>
          <a:prstGeom prst="rect">
            <a:avLst/>
          </a:prstGeom>
          <a:noFill/>
        </p:spPr>
        <p:txBody>
          <a:bodyPr wrap="none" lIns="91440" tIns="45720" rIns="91440" bIns="45720">
            <a:spAutoFit/>
          </a:bodyPr>
          <a:lstStyle/>
          <a:p>
            <a:pPr algn="ctr"/>
            <a:r>
              <a:rPr lang="en-US" sz="6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a:t>
            </a:r>
            <a:endPar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5761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2432957" cy="867128"/>
          </a:xfrm>
          <a:prstGeom prst="rect">
            <a:avLst/>
          </a:prstGeom>
        </p:spPr>
      </p:pic>
      <p:sp>
        <p:nvSpPr>
          <p:cNvPr id="4" name="Action Button: Custom 3">
            <a:hlinkClick r:id="" action="ppaction://noaction" highlightClick="1">
              <a:snd r:embed="rId4" name="Spanish1A1.wav"/>
            </a:hlinkClick>
          </p:cNvPr>
          <p:cNvSpPr/>
          <p:nvPr/>
        </p:nvSpPr>
        <p:spPr>
          <a:xfrm>
            <a:off x="307290" y="1551214"/>
            <a:ext cx="823311" cy="804092"/>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1</a:t>
            </a:r>
          </a:p>
        </p:txBody>
      </p:sp>
      <p:sp>
        <p:nvSpPr>
          <p:cNvPr id="5" name="Action Button: Custom 4">
            <a:hlinkClick r:id="" action="ppaction://noaction" highlightClick="1">
              <a:snd r:embed="rId5" name="Spanish1A2.wav"/>
            </a:hlinkClick>
          </p:cNvPr>
          <p:cNvSpPr/>
          <p:nvPr/>
        </p:nvSpPr>
        <p:spPr>
          <a:xfrm>
            <a:off x="307290" y="3085765"/>
            <a:ext cx="823311" cy="75198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2</a:t>
            </a:r>
          </a:p>
        </p:txBody>
      </p:sp>
      <p:sp>
        <p:nvSpPr>
          <p:cNvPr id="6" name="Action Button: Custom 5">
            <a:hlinkClick r:id="" action="ppaction://noaction" highlightClick="1">
              <a:snd r:embed="rId6" name="Spanish1A3.wav"/>
            </a:hlinkClick>
          </p:cNvPr>
          <p:cNvSpPr/>
          <p:nvPr/>
        </p:nvSpPr>
        <p:spPr>
          <a:xfrm>
            <a:off x="307290" y="4900869"/>
            <a:ext cx="809624" cy="79537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3</a:t>
            </a:r>
          </a:p>
        </p:txBody>
      </p:sp>
      <p:sp>
        <p:nvSpPr>
          <p:cNvPr id="7" name="Action Button: Custom 6">
            <a:hlinkClick r:id="" action="ppaction://noaction" highlightClick="1">
              <a:snd r:embed="rId7" name="Spanish1A4.wav"/>
            </a:hlinkClick>
          </p:cNvPr>
          <p:cNvSpPr/>
          <p:nvPr/>
        </p:nvSpPr>
        <p:spPr>
          <a:xfrm>
            <a:off x="6059488" y="1423015"/>
            <a:ext cx="823311" cy="810300"/>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4</a:t>
            </a:r>
          </a:p>
        </p:txBody>
      </p:sp>
      <p:sp>
        <p:nvSpPr>
          <p:cNvPr id="8" name="Action Button: Custom 7">
            <a:hlinkClick r:id="" action="ppaction://noaction" highlightClick="1">
              <a:snd r:embed="rId8" name="Spanish1A5.wav"/>
            </a:hlinkClick>
          </p:cNvPr>
          <p:cNvSpPr/>
          <p:nvPr/>
        </p:nvSpPr>
        <p:spPr>
          <a:xfrm>
            <a:off x="6067958" y="2882007"/>
            <a:ext cx="823311" cy="827547"/>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5</a:t>
            </a:r>
          </a:p>
        </p:txBody>
      </p:sp>
      <p:sp>
        <p:nvSpPr>
          <p:cNvPr id="10" name="Action Button: Custom 9">
            <a:hlinkClick r:id="" action="ppaction://noaction" highlightClick="1">
              <a:snd r:embed="rId9" name="Spanish1A6.wav"/>
            </a:hlinkClick>
          </p:cNvPr>
          <p:cNvSpPr/>
          <p:nvPr/>
        </p:nvSpPr>
        <p:spPr>
          <a:xfrm>
            <a:off x="6059488" y="4766352"/>
            <a:ext cx="831781" cy="801691"/>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6</a:t>
            </a:r>
          </a:p>
        </p:txBody>
      </p:sp>
      <p:sp>
        <p:nvSpPr>
          <p:cNvPr id="12" name="Rectangle 11"/>
          <p:cNvSpPr/>
          <p:nvPr/>
        </p:nvSpPr>
        <p:spPr>
          <a:xfrm>
            <a:off x="0" y="327912"/>
            <a:ext cx="6257432" cy="646331"/>
          </a:xfrm>
          <a:prstGeom prst="rect">
            <a:avLst/>
          </a:prstGeom>
        </p:spPr>
        <p:txBody>
          <a:bodyPr wrap="square">
            <a:spAutoFit/>
          </a:bodyPr>
          <a:lstStyle/>
          <a:p>
            <a:r>
              <a:rPr lang="en-GB" sz="3600" b="1" dirty="0" err="1" smtClean="0">
                <a:solidFill>
                  <a:prstClr val="white"/>
                </a:solidFill>
                <a:latin typeface="Century Gothic" panose="020B0502020202020204" pitchFamily="34" charset="0"/>
                <a:ea typeface="SimSun" panose="02010600030101010101" pitchFamily="2" charset="-122"/>
                <a:cs typeface="Times New Roman" panose="02020603050405020304" pitchFamily="18" charset="0"/>
              </a:rPr>
              <a:t>Escucha</a:t>
            </a:r>
            <a:r>
              <a:rPr lang="en-GB" sz="3600" b="1" dirty="0" smtClean="0">
                <a:solidFill>
                  <a:prstClr val="white"/>
                </a:solidFill>
                <a:latin typeface="Century Gothic" panose="020B0502020202020204" pitchFamily="34" charset="0"/>
                <a:ea typeface="SimSun" panose="02010600030101010101" pitchFamily="2" charset="-122"/>
                <a:cs typeface="Times New Roman" panose="02020603050405020304" pitchFamily="18" charset="0"/>
              </a:rPr>
              <a:t>.</a:t>
            </a:r>
            <a:endParaRPr lang="en-GB" sz="3600" b="1" dirty="0">
              <a:solidFill>
                <a:prstClr val="white"/>
              </a:solidFill>
            </a:endParaRPr>
          </a:p>
        </p:txBody>
      </p:sp>
      <p:sp>
        <p:nvSpPr>
          <p:cNvPr id="2" name="TextBox 1"/>
          <p:cNvSpPr txBox="1"/>
          <p:nvPr/>
        </p:nvSpPr>
        <p:spPr>
          <a:xfrm>
            <a:off x="1284551" y="1628110"/>
            <a:ext cx="4620986" cy="400110"/>
          </a:xfrm>
          <a:prstGeom prst="rect">
            <a:avLst/>
          </a:prstGeom>
          <a:noFill/>
        </p:spPr>
        <p:txBody>
          <a:bodyPr wrap="square" rtlCol="0">
            <a:spAutoFit/>
          </a:bodyPr>
          <a:lstStyle/>
          <a:p>
            <a:r>
              <a:rPr lang="en-GB" sz="2000" dirty="0" smtClean="0">
                <a:solidFill>
                  <a:schemeClr val="accent5">
                    <a:lumMod val="50000"/>
                  </a:schemeClr>
                </a:solidFill>
                <a:latin typeface="Century Gothic" panose="020B0502020202020204" pitchFamily="34" charset="0"/>
              </a:rPr>
              <a:t>church – to be [permanent] - small</a:t>
            </a:r>
            <a:endParaRPr lang="en-GB" sz="2000" dirty="0">
              <a:solidFill>
                <a:schemeClr val="accent5">
                  <a:lumMod val="50000"/>
                </a:schemeClr>
              </a:solidFill>
              <a:latin typeface="Century Gothic" panose="020B0502020202020204" pitchFamily="34" charset="0"/>
            </a:endParaRPr>
          </a:p>
        </p:txBody>
      </p:sp>
      <p:sp>
        <p:nvSpPr>
          <p:cNvPr id="11" name="TextBox 10"/>
          <p:cNvSpPr txBox="1"/>
          <p:nvPr/>
        </p:nvSpPr>
        <p:spPr>
          <a:xfrm>
            <a:off x="1284551" y="2028111"/>
            <a:ext cx="4620986" cy="461665"/>
          </a:xfrm>
          <a:prstGeom prst="rect">
            <a:avLst/>
          </a:prstGeom>
          <a:noFill/>
        </p:spPr>
        <p:txBody>
          <a:bodyPr wrap="square" rtlCol="0">
            <a:spAutoFit/>
          </a:bodyPr>
          <a:lstStyle/>
          <a:p>
            <a:r>
              <a:rPr lang="en-GB" sz="2400" b="1" dirty="0" smtClean="0">
                <a:solidFill>
                  <a:schemeClr val="accent5">
                    <a:lumMod val="50000"/>
                  </a:schemeClr>
                </a:solidFill>
                <a:latin typeface="Century Gothic" panose="020B0502020202020204" pitchFamily="34" charset="0"/>
              </a:rPr>
              <a:t>La </a:t>
            </a:r>
            <a:r>
              <a:rPr lang="en-GB" sz="2400" b="1" dirty="0" err="1" smtClean="0">
                <a:solidFill>
                  <a:schemeClr val="accent5">
                    <a:lumMod val="50000"/>
                  </a:schemeClr>
                </a:solidFill>
                <a:latin typeface="Century Gothic" panose="020B0502020202020204" pitchFamily="34" charset="0"/>
              </a:rPr>
              <a:t>iglesia</a:t>
            </a:r>
            <a:r>
              <a:rPr lang="en-GB" sz="2400" b="1" dirty="0" smtClean="0">
                <a:solidFill>
                  <a:schemeClr val="accent5">
                    <a:lumMod val="50000"/>
                  </a:schemeClr>
                </a:solidFill>
                <a:latin typeface="Century Gothic" panose="020B0502020202020204" pitchFamily="34" charset="0"/>
              </a:rPr>
              <a:t> </a:t>
            </a:r>
            <a:r>
              <a:rPr lang="en-GB" sz="2400" b="1" dirty="0" err="1" smtClean="0">
                <a:solidFill>
                  <a:schemeClr val="accent5">
                    <a:lumMod val="50000"/>
                  </a:schemeClr>
                </a:solidFill>
                <a:latin typeface="Century Gothic" panose="020B0502020202020204" pitchFamily="34" charset="0"/>
              </a:rPr>
              <a:t>es</a:t>
            </a:r>
            <a:r>
              <a:rPr lang="en-GB" sz="2400" b="1" dirty="0" smtClean="0">
                <a:solidFill>
                  <a:schemeClr val="accent5">
                    <a:lumMod val="50000"/>
                  </a:schemeClr>
                </a:solidFill>
                <a:latin typeface="Century Gothic" panose="020B0502020202020204" pitchFamily="34" charset="0"/>
              </a:rPr>
              <a:t> </a:t>
            </a:r>
            <a:r>
              <a:rPr lang="en-GB" sz="2400" b="1" dirty="0" err="1" smtClean="0">
                <a:solidFill>
                  <a:schemeClr val="accent5">
                    <a:lumMod val="50000"/>
                  </a:schemeClr>
                </a:solidFill>
                <a:latin typeface="Century Gothic" panose="020B0502020202020204" pitchFamily="34" charset="0"/>
              </a:rPr>
              <a:t>pequeña</a:t>
            </a:r>
            <a:r>
              <a:rPr lang="en-GB" sz="2400" b="1" dirty="0" smtClean="0">
                <a:solidFill>
                  <a:schemeClr val="accent5">
                    <a:lumMod val="50000"/>
                  </a:schemeClr>
                </a:solidFill>
                <a:latin typeface="Century Gothic" panose="020B0502020202020204" pitchFamily="34" charset="0"/>
              </a:rPr>
              <a:t>.</a:t>
            </a:r>
            <a:endParaRPr lang="en-GB" sz="2400" b="1" dirty="0">
              <a:solidFill>
                <a:schemeClr val="accent5">
                  <a:lumMod val="50000"/>
                </a:schemeClr>
              </a:solidFill>
              <a:latin typeface="Century Gothic" panose="020B0502020202020204" pitchFamily="34" charset="0"/>
            </a:endParaRPr>
          </a:p>
        </p:txBody>
      </p:sp>
      <p:sp>
        <p:nvSpPr>
          <p:cNvPr id="14" name="TextBox 13"/>
          <p:cNvSpPr txBox="1"/>
          <p:nvPr/>
        </p:nvSpPr>
        <p:spPr>
          <a:xfrm>
            <a:off x="1284551" y="3095725"/>
            <a:ext cx="4620986" cy="400110"/>
          </a:xfrm>
          <a:prstGeom prst="rect">
            <a:avLst/>
          </a:prstGeom>
          <a:noFill/>
        </p:spPr>
        <p:txBody>
          <a:bodyPr wrap="square" rtlCol="0">
            <a:spAutoFit/>
          </a:bodyPr>
          <a:lstStyle/>
          <a:p>
            <a:r>
              <a:rPr lang="en-GB" sz="2000" dirty="0" smtClean="0">
                <a:solidFill>
                  <a:schemeClr val="accent5">
                    <a:lumMod val="50000"/>
                  </a:schemeClr>
                </a:solidFill>
                <a:latin typeface="Century Gothic" panose="020B0502020202020204" pitchFamily="34" charset="0"/>
              </a:rPr>
              <a:t>museum – to be [location] - far</a:t>
            </a:r>
            <a:endParaRPr lang="en-GB" sz="2000" dirty="0">
              <a:solidFill>
                <a:schemeClr val="accent5">
                  <a:lumMod val="50000"/>
                </a:schemeClr>
              </a:solidFill>
              <a:latin typeface="Century Gothic" panose="020B0502020202020204" pitchFamily="34" charset="0"/>
            </a:endParaRPr>
          </a:p>
        </p:txBody>
      </p:sp>
      <p:sp>
        <p:nvSpPr>
          <p:cNvPr id="15" name="TextBox 14"/>
          <p:cNvSpPr txBox="1"/>
          <p:nvPr/>
        </p:nvSpPr>
        <p:spPr>
          <a:xfrm>
            <a:off x="1284551" y="3461759"/>
            <a:ext cx="4620986" cy="461665"/>
          </a:xfrm>
          <a:prstGeom prst="rect">
            <a:avLst/>
          </a:prstGeom>
          <a:noFill/>
        </p:spPr>
        <p:txBody>
          <a:bodyPr wrap="square" rtlCol="0">
            <a:spAutoFit/>
          </a:bodyPr>
          <a:lstStyle/>
          <a:p>
            <a:r>
              <a:rPr lang="en-GB" sz="2400" b="1" dirty="0" smtClean="0">
                <a:solidFill>
                  <a:schemeClr val="accent5">
                    <a:lumMod val="50000"/>
                  </a:schemeClr>
                </a:solidFill>
                <a:latin typeface="Century Gothic" panose="020B0502020202020204" pitchFamily="34" charset="0"/>
              </a:rPr>
              <a:t>El </a:t>
            </a:r>
            <a:r>
              <a:rPr lang="en-GB" sz="2400" b="1" dirty="0" err="1" smtClean="0">
                <a:solidFill>
                  <a:schemeClr val="accent5">
                    <a:lumMod val="50000"/>
                  </a:schemeClr>
                </a:solidFill>
                <a:latin typeface="Century Gothic" panose="020B0502020202020204" pitchFamily="34" charset="0"/>
              </a:rPr>
              <a:t>museo</a:t>
            </a:r>
            <a:r>
              <a:rPr lang="en-GB" sz="2400" b="1" dirty="0" smtClean="0">
                <a:solidFill>
                  <a:schemeClr val="accent5">
                    <a:lumMod val="50000"/>
                  </a:schemeClr>
                </a:solidFill>
                <a:latin typeface="Century Gothic" panose="020B0502020202020204" pitchFamily="34" charset="0"/>
              </a:rPr>
              <a:t> </a:t>
            </a:r>
            <a:r>
              <a:rPr lang="en-GB" sz="2400" b="1" dirty="0" err="1" smtClean="0">
                <a:solidFill>
                  <a:schemeClr val="accent5">
                    <a:lumMod val="50000"/>
                  </a:schemeClr>
                </a:solidFill>
                <a:latin typeface="Century Gothic" panose="020B0502020202020204" pitchFamily="34" charset="0"/>
              </a:rPr>
              <a:t>está</a:t>
            </a:r>
            <a:r>
              <a:rPr lang="en-GB" sz="2400" b="1" dirty="0" smtClean="0">
                <a:solidFill>
                  <a:schemeClr val="accent5">
                    <a:lumMod val="50000"/>
                  </a:schemeClr>
                </a:solidFill>
                <a:latin typeface="Century Gothic" panose="020B0502020202020204" pitchFamily="34" charset="0"/>
              </a:rPr>
              <a:t> </a:t>
            </a:r>
            <a:r>
              <a:rPr lang="en-GB" sz="2400" b="1" dirty="0" err="1" smtClean="0">
                <a:solidFill>
                  <a:schemeClr val="accent5">
                    <a:lumMod val="50000"/>
                  </a:schemeClr>
                </a:solidFill>
                <a:latin typeface="Century Gothic" panose="020B0502020202020204" pitchFamily="34" charset="0"/>
              </a:rPr>
              <a:t>lejos</a:t>
            </a:r>
            <a:r>
              <a:rPr lang="en-GB" sz="2400" b="1" dirty="0" smtClean="0">
                <a:solidFill>
                  <a:schemeClr val="accent5">
                    <a:lumMod val="50000"/>
                  </a:schemeClr>
                </a:solidFill>
                <a:latin typeface="Century Gothic" panose="020B0502020202020204" pitchFamily="34" charset="0"/>
              </a:rPr>
              <a:t>.</a:t>
            </a:r>
            <a:endParaRPr lang="en-GB" sz="2400" b="1" dirty="0">
              <a:solidFill>
                <a:schemeClr val="accent5">
                  <a:lumMod val="50000"/>
                </a:schemeClr>
              </a:solidFill>
              <a:latin typeface="Century Gothic" panose="020B0502020202020204" pitchFamily="34" charset="0"/>
            </a:endParaRPr>
          </a:p>
        </p:txBody>
      </p:sp>
      <p:sp>
        <p:nvSpPr>
          <p:cNvPr id="16" name="TextBox 15"/>
          <p:cNvSpPr txBox="1"/>
          <p:nvPr/>
        </p:nvSpPr>
        <p:spPr>
          <a:xfrm>
            <a:off x="1216478" y="4898445"/>
            <a:ext cx="4620986" cy="400110"/>
          </a:xfrm>
          <a:prstGeom prst="rect">
            <a:avLst/>
          </a:prstGeom>
          <a:noFill/>
        </p:spPr>
        <p:txBody>
          <a:bodyPr wrap="square" rtlCol="0">
            <a:spAutoFit/>
          </a:bodyPr>
          <a:lstStyle/>
          <a:p>
            <a:r>
              <a:rPr lang="en-GB" sz="2000" dirty="0" smtClean="0">
                <a:solidFill>
                  <a:schemeClr val="accent5">
                    <a:lumMod val="50000"/>
                  </a:schemeClr>
                </a:solidFill>
                <a:latin typeface="Century Gothic" panose="020B0502020202020204" pitchFamily="34" charset="0"/>
              </a:rPr>
              <a:t>theatre – to be [permanent] - big</a:t>
            </a:r>
            <a:endParaRPr lang="en-GB" sz="2000" dirty="0">
              <a:solidFill>
                <a:schemeClr val="accent5">
                  <a:lumMod val="50000"/>
                </a:schemeClr>
              </a:solidFill>
              <a:latin typeface="Century Gothic" panose="020B0502020202020204" pitchFamily="34" charset="0"/>
            </a:endParaRPr>
          </a:p>
        </p:txBody>
      </p:sp>
      <p:sp>
        <p:nvSpPr>
          <p:cNvPr id="17" name="TextBox 16"/>
          <p:cNvSpPr txBox="1"/>
          <p:nvPr/>
        </p:nvSpPr>
        <p:spPr>
          <a:xfrm>
            <a:off x="1216478" y="5337210"/>
            <a:ext cx="4620986" cy="461665"/>
          </a:xfrm>
          <a:prstGeom prst="rect">
            <a:avLst/>
          </a:prstGeom>
          <a:noFill/>
        </p:spPr>
        <p:txBody>
          <a:bodyPr wrap="square" rtlCol="0">
            <a:spAutoFit/>
          </a:bodyPr>
          <a:lstStyle/>
          <a:p>
            <a:r>
              <a:rPr lang="en-GB" sz="2400" b="1" dirty="0" smtClean="0">
                <a:solidFill>
                  <a:schemeClr val="accent5">
                    <a:lumMod val="50000"/>
                  </a:schemeClr>
                </a:solidFill>
                <a:latin typeface="Century Gothic" panose="020B0502020202020204" pitchFamily="34" charset="0"/>
              </a:rPr>
              <a:t>El </a:t>
            </a:r>
            <a:r>
              <a:rPr lang="en-GB" sz="2400" b="1" dirty="0" err="1" smtClean="0">
                <a:solidFill>
                  <a:schemeClr val="accent5">
                    <a:lumMod val="50000"/>
                  </a:schemeClr>
                </a:solidFill>
                <a:latin typeface="Century Gothic" panose="020B0502020202020204" pitchFamily="34" charset="0"/>
              </a:rPr>
              <a:t>teatro</a:t>
            </a:r>
            <a:r>
              <a:rPr lang="en-GB" sz="2400" b="1" dirty="0" smtClean="0">
                <a:solidFill>
                  <a:schemeClr val="accent5">
                    <a:lumMod val="50000"/>
                  </a:schemeClr>
                </a:solidFill>
                <a:latin typeface="Century Gothic" panose="020B0502020202020204" pitchFamily="34" charset="0"/>
              </a:rPr>
              <a:t> </a:t>
            </a:r>
            <a:r>
              <a:rPr lang="en-GB" sz="2400" b="1" dirty="0" err="1" smtClean="0">
                <a:solidFill>
                  <a:schemeClr val="accent5">
                    <a:lumMod val="50000"/>
                  </a:schemeClr>
                </a:solidFill>
                <a:latin typeface="Century Gothic" panose="020B0502020202020204" pitchFamily="34" charset="0"/>
              </a:rPr>
              <a:t>es</a:t>
            </a:r>
            <a:r>
              <a:rPr lang="en-GB" sz="2400" b="1" dirty="0" smtClean="0">
                <a:solidFill>
                  <a:schemeClr val="accent5">
                    <a:lumMod val="50000"/>
                  </a:schemeClr>
                </a:solidFill>
                <a:latin typeface="Century Gothic" panose="020B0502020202020204" pitchFamily="34" charset="0"/>
              </a:rPr>
              <a:t> </a:t>
            </a:r>
            <a:r>
              <a:rPr lang="en-GB" sz="2400" b="1" dirty="0" err="1" smtClean="0">
                <a:solidFill>
                  <a:schemeClr val="accent5">
                    <a:lumMod val="50000"/>
                  </a:schemeClr>
                </a:solidFill>
                <a:latin typeface="Century Gothic" panose="020B0502020202020204" pitchFamily="34" charset="0"/>
              </a:rPr>
              <a:t>grande</a:t>
            </a:r>
            <a:r>
              <a:rPr lang="en-GB" sz="2400" b="1" dirty="0" smtClean="0">
                <a:solidFill>
                  <a:schemeClr val="accent5">
                    <a:lumMod val="50000"/>
                  </a:schemeClr>
                </a:solidFill>
                <a:latin typeface="Century Gothic" panose="020B0502020202020204" pitchFamily="34" charset="0"/>
              </a:rPr>
              <a:t>.</a:t>
            </a:r>
            <a:endParaRPr lang="en-GB" sz="2400" b="1" dirty="0">
              <a:solidFill>
                <a:schemeClr val="accent5">
                  <a:lumMod val="50000"/>
                </a:schemeClr>
              </a:solidFill>
              <a:latin typeface="Century Gothic" panose="020B0502020202020204" pitchFamily="34" charset="0"/>
            </a:endParaRPr>
          </a:p>
        </p:txBody>
      </p:sp>
      <p:sp>
        <p:nvSpPr>
          <p:cNvPr id="18" name="TextBox 17"/>
          <p:cNvSpPr txBox="1"/>
          <p:nvPr/>
        </p:nvSpPr>
        <p:spPr>
          <a:xfrm>
            <a:off x="7104822" y="1551214"/>
            <a:ext cx="5087177" cy="400110"/>
          </a:xfrm>
          <a:prstGeom prst="rect">
            <a:avLst/>
          </a:prstGeom>
          <a:noFill/>
        </p:spPr>
        <p:txBody>
          <a:bodyPr wrap="square" rtlCol="0">
            <a:spAutoFit/>
          </a:bodyPr>
          <a:lstStyle/>
          <a:p>
            <a:r>
              <a:rPr lang="en-GB" sz="2000" dirty="0" smtClean="0">
                <a:solidFill>
                  <a:schemeClr val="accent5">
                    <a:lumMod val="50000"/>
                  </a:schemeClr>
                </a:solidFill>
                <a:latin typeface="Century Gothic" panose="020B0502020202020204" pitchFamily="34" charset="0"/>
              </a:rPr>
              <a:t>town square – to be [location] - near</a:t>
            </a:r>
            <a:endParaRPr lang="en-GB" sz="2000" dirty="0">
              <a:solidFill>
                <a:schemeClr val="accent5">
                  <a:lumMod val="50000"/>
                </a:schemeClr>
              </a:solidFill>
              <a:latin typeface="Century Gothic" panose="020B0502020202020204" pitchFamily="34" charset="0"/>
            </a:endParaRPr>
          </a:p>
        </p:txBody>
      </p:sp>
      <p:sp>
        <p:nvSpPr>
          <p:cNvPr id="19" name="TextBox 18"/>
          <p:cNvSpPr txBox="1"/>
          <p:nvPr/>
        </p:nvSpPr>
        <p:spPr>
          <a:xfrm>
            <a:off x="7104823" y="1934286"/>
            <a:ext cx="4620986" cy="461665"/>
          </a:xfrm>
          <a:prstGeom prst="rect">
            <a:avLst/>
          </a:prstGeom>
          <a:noFill/>
        </p:spPr>
        <p:txBody>
          <a:bodyPr wrap="square" rtlCol="0">
            <a:spAutoFit/>
          </a:bodyPr>
          <a:lstStyle/>
          <a:p>
            <a:r>
              <a:rPr lang="en-GB" sz="2400" b="1" dirty="0" smtClean="0">
                <a:solidFill>
                  <a:schemeClr val="accent5">
                    <a:lumMod val="50000"/>
                  </a:schemeClr>
                </a:solidFill>
                <a:latin typeface="Century Gothic" panose="020B0502020202020204" pitchFamily="34" charset="0"/>
              </a:rPr>
              <a:t>La plaza </a:t>
            </a:r>
            <a:r>
              <a:rPr lang="en-GB" sz="2400" b="1" dirty="0" err="1" smtClean="0">
                <a:solidFill>
                  <a:schemeClr val="accent5">
                    <a:lumMod val="50000"/>
                  </a:schemeClr>
                </a:solidFill>
                <a:latin typeface="Century Gothic" panose="020B0502020202020204" pitchFamily="34" charset="0"/>
              </a:rPr>
              <a:t>está</a:t>
            </a:r>
            <a:r>
              <a:rPr lang="en-GB" sz="2400" b="1" dirty="0" smtClean="0">
                <a:solidFill>
                  <a:schemeClr val="accent5">
                    <a:lumMod val="50000"/>
                  </a:schemeClr>
                </a:solidFill>
                <a:latin typeface="Century Gothic" panose="020B0502020202020204" pitchFamily="34" charset="0"/>
              </a:rPr>
              <a:t> </a:t>
            </a:r>
            <a:r>
              <a:rPr lang="en-GB" sz="2400" b="1" dirty="0" err="1" smtClean="0">
                <a:solidFill>
                  <a:schemeClr val="accent5">
                    <a:lumMod val="50000"/>
                  </a:schemeClr>
                </a:solidFill>
                <a:latin typeface="Century Gothic" panose="020B0502020202020204" pitchFamily="34" charset="0"/>
              </a:rPr>
              <a:t>cerca</a:t>
            </a:r>
            <a:r>
              <a:rPr lang="en-GB" sz="2400" b="1" dirty="0" smtClean="0">
                <a:solidFill>
                  <a:schemeClr val="accent5">
                    <a:lumMod val="50000"/>
                  </a:schemeClr>
                </a:solidFill>
                <a:latin typeface="Century Gothic" panose="020B0502020202020204" pitchFamily="34" charset="0"/>
              </a:rPr>
              <a:t>.</a:t>
            </a:r>
            <a:endParaRPr lang="en-GB" sz="2400" b="1" dirty="0">
              <a:solidFill>
                <a:schemeClr val="accent5">
                  <a:lumMod val="50000"/>
                </a:schemeClr>
              </a:solidFill>
              <a:latin typeface="Century Gothic" panose="020B0502020202020204" pitchFamily="34" charset="0"/>
            </a:endParaRPr>
          </a:p>
        </p:txBody>
      </p:sp>
      <p:sp>
        <p:nvSpPr>
          <p:cNvPr id="20" name="TextBox 19"/>
          <p:cNvSpPr txBox="1"/>
          <p:nvPr/>
        </p:nvSpPr>
        <p:spPr>
          <a:xfrm>
            <a:off x="7104823" y="3018829"/>
            <a:ext cx="5778420" cy="400110"/>
          </a:xfrm>
          <a:prstGeom prst="rect">
            <a:avLst/>
          </a:prstGeom>
          <a:noFill/>
        </p:spPr>
        <p:txBody>
          <a:bodyPr wrap="square" rtlCol="0">
            <a:spAutoFit/>
          </a:bodyPr>
          <a:lstStyle/>
          <a:p>
            <a:r>
              <a:rPr lang="en-GB" sz="2000" dirty="0" err="1" smtClean="0">
                <a:solidFill>
                  <a:schemeClr val="accent5">
                    <a:lumMod val="50000"/>
                  </a:schemeClr>
                </a:solidFill>
                <a:latin typeface="Century Gothic" panose="020B0502020202020204" pitchFamily="34" charset="0"/>
              </a:rPr>
              <a:t>chuch</a:t>
            </a:r>
            <a:r>
              <a:rPr lang="en-GB" sz="2000" dirty="0" smtClean="0">
                <a:solidFill>
                  <a:schemeClr val="accent5">
                    <a:lumMod val="50000"/>
                  </a:schemeClr>
                </a:solidFill>
                <a:latin typeface="Century Gothic" panose="020B0502020202020204" pitchFamily="34" charset="0"/>
              </a:rPr>
              <a:t> – to be [location] in the square</a:t>
            </a:r>
            <a:endParaRPr lang="en-GB" sz="2000" dirty="0">
              <a:solidFill>
                <a:schemeClr val="accent5">
                  <a:lumMod val="50000"/>
                </a:schemeClr>
              </a:solidFill>
              <a:latin typeface="Century Gothic" panose="020B0502020202020204" pitchFamily="34" charset="0"/>
            </a:endParaRPr>
          </a:p>
        </p:txBody>
      </p:sp>
      <p:sp>
        <p:nvSpPr>
          <p:cNvPr id="21" name="TextBox 20"/>
          <p:cNvSpPr txBox="1"/>
          <p:nvPr/>
        </p:nvSpPr>
        <p:spPr>
          <a:xfrm>
            <a:off x="7104823" y="3384863"/>
            <a:ext cx="4620986" cy="461665"/>
          </a:xfrm>
          <a:prstGeom prst="rect">
            <a:avLst/>
          </a:prstGeom>
          <a:noFill/>
        </p:spPr>
        <p:txBody>
          <a:bodyPr wrap="square" rtlCol="0">
            <a:spAutoFit/>
          </a:bodyPr>
          <a:lstStyle/>
          <a:p>
            <a:r>
              <a:rPr lang="en-GB" sz="2400" b="1" dirty="0" smtClean="0">
                <a:solidFill>
                  <a:schemeClr val="accent5">
                    <a:lumMod val="50000"/>
                  </a:schemeClr>
                </a:solidFill>
                <a:latin typeface="Century Gothic" panose="020B0502020202020204" pitchFamily="34" charset="0"/>
              </a:rPr>
              <a:t>La </a:t>
            </a:r>
            <a:r>
              <a:rPr lang="en-GB" sz="2400" b="1" dirty="0" err="1" smtClean="0">
                <a:solidFill>
                  <a:schemeClr val="accent5">
                    <a:lumMod val="50000"/>
                  </a:schemeClr>
                </a:solidFill>
                <a:latin typeface="Century Gothic" panose="020B0502020202020204" pitchFamily="34" charset="0"/>
              </a:rPr>
              <a:t>iglesia</a:t>
            </a:r>
            <a:r>
              <a:rPr lang="en-GB" sz="2400" b="1" dirty="0" smtClean="0">
                <a:solidFill>
                  <a:schemeClr val="accent5">
                    <a:lumMod val="50000"/>
                  </a:schemeClr>
                </a:solidFill>
                <a:latin typeface="Century Gothic" panose="020B0502020202020204" pitchFamily="34" charset="0"/>
              </a:rPr>
              <a:t> </a:t>
            </a:r>
            <a:r>
              <a:rPr lang="en-GB" sz="2400" b="1" dirty="0" err="1" smtClean="0">
                <a:solidFill>
                  <a:schemeClr val="accent5">
                    <a:lumMod val="50000"/>
                  </a:schemeClr>
                </a:solidFill>
                <a:latin typeface="Century Gothic" panose="020B0502020202020204" pitchFamily="34" charset="0"/>
              </a:rPr>
              <a:t>está</a:t>
            </a:r>
            <a:r>
              <a:rPr lang="en-GB" sz="2400" b="1" dirty="0" smtClean="0">
                <a:solidFill>
                  <a:schemeClr val="accent5">
                    <a:lumMod val="50000"/>
                  </a:schemeClr>
                </a:solidFill>
                <a:latin typeface="Century Gothic" panose="020B0502020202020204" pitchFamily="34" charset="0"/>
              </a:rPr>
              <a:t> </a:t>
            </a:r>
            <a:r>
              <a:rPr lang="en-GB" sz="2400" b="1" dirty="0" err="1" smtClean="0">
                <a:solidFill>
                  <a:schemeClr val="accent5">
                    <a:lumMod val="50000"/>
                  </a:schemeClr>
                </a:solidFill>
                <a:latin typeface="Century Gothic" panose="020B0502020202020204" pitchFamily="34" charset="0"/>
              </a:rPr>
              <a:t>en</a:t>
            </a:r>
            <a:r>
              <a:rPr lang="en-GB" sz="2400" b="1" dirty="0" smtClean="0">
                <a:solidFill>
                  <a:schemeClr val="accent5">
                    <a:lumMod val="50000"/>
                  </a:schemeClr>
                </a:solidFill>
                <a:latin typeface="Century Gothic" panose="020B0502020202020204" pitchFamily="34" charset="0"/>
              </a:rPr>
              <a:t> la plaza.</a:t>
            </a:r>
            <a:endParaRPr lang="en-GB" sz="2400" b="1" dirty="0">
              <a:solidFill>
                <a:schemeClr val="accent5">
                  <a:lumMod val="50000"/>
                </a:schemeClr>
              </a:solidFill>
              <a:latin typeface="Century Gothic" panose="020B0502020202020204" pitchFamily="34" charset="0"/>
            </a:endParaRPr>
          </a:p>
        </p:txBody>
      </p:sp>
      <p:sp>
        <p:nvSpPr>
          <p:cNvPr id="22" name="TextBox 21"/>
          <p:cNvSpPr txBox="1"/>
          <p:nvPr/>
        </p:nvSpPr>
        <p:spPr>
          <a:xfrm>
            <a:off x="7036749" y="4821549"/>
            <a:ext cx="5155249" cy="400110"/>
          </a:xfrm>
          <a:prstGeom prst="rect">
            <a:avLst/>
          </a:prstGeom>
          <a:noFill/>
        </p:spPr>
        <p:txBody>
          <a:bodyPr wrap="square" rtlCol="0">
            <a:spAutoFit/>
          </a:bodyPr>
          <a:lstStyle/>
          <a:p>
            <a:r>
              <a:rPr lang="en-GB" sz="2000" dirty="0" smtClean="0">
                <a:solidFill>
                  <a:schemeClr val="accent5">
                    <a:lumMod val="50000"/>
                  </a:schemeClr>
                </a:solidFill>
                <a:latin typeface="Century Gothic" panose="020B0502020202020204" pitchFamily="34" charset="0"/>
              </a:rPr>
              <a:t>museum – to be [permanent] - small</a:t>
            </a:r>
            <a:endParaRPr lang="en-GB" sz="2000" dirty="0">
              <a:solidFill>
                <a:schemeClr val="accent5">
                  <a:lumMod val="50000"/>
                </a:schemeClr>
              </a:solidFill>
              <a:latin typeface="Century Gothic" panose="020B0502020202020204" pitchFamily="34" charset="0"/>
            </a:endParaRPr>
          </a:p>
        </p:txBody>
      </p:sp>
      <p:sp>
        <p:nvSpPr>
          <p:cNvPr id="23" name="TextBox 22"/>
          <p:cNvSpPr txBox="1"/>
          <p:nvPr/>
        </p:nvSpPr>
        <p:spPr>
          <a:xfrm>
            <a:off x="7036749" y="5248476"/>
            <a:ext cx="4620986" cy="461665"/>
          </a:xfrm>
          <a:prstGeom prst="rect">
            <a:avLst/>
          </a:prstGeom>
          <a:noFill/>
        </p:spPr>
        <p:txBody>
          <a:bodyPr wrap="square" rtlCol="0">
            <a:spAutoFit/>
          </a:bodyPr>
          <a:lstStyle/>
          <a:p>
            <a:r>
              <a:rPr lang="en-GB" sz="2400" b="1" dirty="0" smtClean="0">
                <a:solidFill>
                  <a:schemeClr val="accent5">
                    <a:lumMod val="50000"/>
                  </a:schemeClr>
                </a:solidFill>
                <a:latin typeface="Century Gothic" panose="020B0502020202020204" pitchFamily="34" charset="0"/>
              </a:rPr>
              <a:t>El </a:t>
            </a:r>
            <a:r>
              <a:rPr lang="en-GB" sz="2400" b="1" dirty="0" err="1" smtClean="0">
                <a:solidFill>
                  <a:schemeClr val="accent5">
                    <a:lumMod val="50000"/>
                  </a:schemeClr>
                </a:solidFill>
                <a:latin typeface="Century Gothic" panose="020B0502020202020204" pitchFamily="34" charset="0"/>
              </a:rPr>
              <a:t>museo</a:t>
            </a:r>
            <a:r>
              <a:rPr lang="en-GB" sz="2400" b="1" dirty="0" smtClean="0">
                <a:solidFill>
                  <a:schemeClr val="accent5">
                    <a:lumMod val="50000"/>
                  </a:schemeClr>
                </a:solidFill>
                <a:latin typeface="Century Gothic" panose="020B0502020202020204" pitchFamily="34" charset="0"/>
              </a:rPr>
              <a:t> </a:t>
            </a:r>
            <a:r>
              <a:rPr lang="en-GB" sz="2400" b="1" dirty="0" err="1" smtClean="0">
                <a:solidFill>
                  <a:schemeClr val="accent5">
                    <a:lumMod val="50000"/>
                  </a:schemeClr>
                </a:solidFill>
                <a:latin typeface="Century Gothic" panose="020B0502020202020204" pitchFamily="34" charset="0"/>
              </a:rPr>
              <a:t>es</a:t>
            </a:r>
            <a:r>
              <a:rPr lang="en-GB" sz="2400" b="1" dirty="0" smtClean="0">
                <a:solidFill>
                  <a:schemeClr val="accent5">
                    <a:lumMod val="50000"/>
                  </a:schemeClr>
                </a:solidFill>
                <a:latin typeface="Century Gothic" panose="020B0502020202020204" pitchFamily="34" charset="0"/>
              </a:rPr>
              <a:t> </a:t>
            </a:r>
            <a:r>
              <a:rPr lang="en-GB" sz="2400" b="1" dirty="0" err="1" smtClean="0">
                <a:solidFill>
                  <a:schemeClr val="accent5">
                    <a:lumMod val="50000"/>
                  </a:schemeClr>
                </a:solidFill>
                <a:latin typeface="Century Gothic" panose="020B0502020202020204" pitchFamily="34" charset="0"/>
              </a:rPr>
              <a:t>pequeño</a:t>
            </a:r>
            <a:r>
              <a:rPr lang="en-GB" sz="2400" b="1" dirty="0" smtClean="0">
                <a:solidFill>
                  <a:schemeClr val="accent5">
                    <a:lumMod val="50000"/>
                  </a:schemeClr>
                </a:solidFill>
                <a:latin typeface="Century Gothic" panose="020B0502020202020204" pitchFamily="34" charset="0"/>
              </a:rPr>
              <a:t>.</a:t>
            </a:r>
            <a:endParaRPr lang="en-GB" sz="24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60034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4" grpId="0"/>
      <p:bldP spid="15" grpId="0"/>
      <p:bldP spid="16" grpId="0"/>
      <p:bldP spid="17" grpId="0"/>
      <p:bldP spid="18" grpId="0"/>
      <p:bldP spid="19" grpId="0"/>
      <p:bldP spid="20" grpId="0"/>
      <p:bldP spid="21" grpId="0"/>
      <p:bldP spid="22"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649156" cy="867128"/>
          </a:xfrm>
          <a:prstGeom prst="rect">
            <a:avLst/>
          </a:prstGeom>
        </p:spPr>
      </p:pic>
      <p:sp>
        <p:nvSpPr>
          <p:cNvPr id="4" name="Action Button: Custom 3">
            <a:hlinkClick r:id="" action="ppaction://noaction" highlightClick="1">
              <a:snd r:embed="rId4" name="Spanish1E1.wav"/>
            </a:hlinkClick>
          </p:cNvPr>
          <p:cNvSpPr/>
          <p:nvPr/>
        </p:nvSpPr>
        <p:spPr>
          <a:xfrm>
            <a:off x="583636" y="145670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1</a:t>
            </a:r>
          </a:p>
        </p:txBody>
      </p:sp>
      <p:sp>
        <p:nvSpPr>
          <p:cNvPr id="5" name="Action Button: Custom 4">
            <a:hlinkClick r:id="" action="ppaction://noaction" highlightClick="1">
              <a:snd r:embed="rId5" name="Spanish1E2.wav"/>
            </a:hlinkClick>
          </p:cNvPr>
          <p:cNvSpPr/>
          <p:nvPr/>
        </p:nvSpPr>
        <p:spPr>
          <a:xfrm>
            <a:off x="594926" y="2229325"/>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2</a:t>
            </a:r>
          </a:p>
        </p:txBody>
      </p:sp>
      <p:sp>
        <p:nvSpPr>
          <p:cNvPr id="6" name="Action Button: Custom 5">
            <a:hlinkClick r:id="" action="ppaction://noaction" highlightClick="1">
              <a:snd r:embed="rId6" name="Spanish1E3.wav"/>
            </a:hlinkClick>
          </p:cNvPr>
          <p:cNvSpPr/>
          <p:nvPr/>
        </p:nvSpPr>
        <p:spPr>
          <a:xfrm>
            <a:off x="594926" y="3020814"/>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3</a:t>
            </a:r>
          </a:p>
        </p:txBody>
      </p:sp>
      <p:sp>
        <p:nvSpPr>
          <p:cNvPr id="7" name="Action Button: Custom 6">
            <a:hlinkClick r:id="" action="ppaction://noaction" highlightClick="1">
              <a:snd r:embed="rId7" name="Spanish1E4.wav"/>
            </a:hlinkClick>
          </p:cNvPr>
          <p:cNvSpPr/>
          <p:nvPr/>
        </p:nvSpPr>
        <p:spPr>
          <a:xfrm>
            <a:off x="594926" y="3799090"/>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4</a:t>
            </a:r>
          </a:p>
        </p:txBody>
      </p:sp>
      <p:sp>
        <p:nvSpPr>
          <p:cNvPr id="8" name="Action Button: Custom 7">
            <a:hlinkClick r:id="" action="ppaction://noaction" highlightClick="1">
              <a:snd r:embed="rId8" name="Spanish1E5.wav"/>
            </a:hlinkClick>
          </p:cNvPr>
          <p:cNvSpPr/>
          <p:nvPr/>
        </p:nvSpPr>
        <p:spPr>
          <a:xfrm>
            <a:off x="594926" y="4577366"/>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5</a:t>
            </a:r>
          </a:p>
        </p:txBody>
      </p:sp>
      <p:sp>
        <p:nvSpPr>
          <p:cNvPr id="10" name="Action Button: Custom 9">
            <a:hlinkClick r:id="" action="ppaction://noaction" highlightClick="1">
              <a:snd r:embed="rId9" name="Spanish1E6.wav"/>
            </a:hlinkClick>
          </p:cNvPr>
          <p:cNvSpPr/>
          <p:nvPr/>
        </p:nvSpPr>
        <p:spPr>
          <a:xfrm>
            <a:off x="594926" y="535564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6</a:t>
            </a:r>
          </a:p>
        </p:txBody>
      </p:sp>
      <p:sp>
        <p:nvSpPr>
          <p:cNvPr id="11" name="TextBox 10"/>
          <p:cNvSpPr txBox="1"/>
          <p:nvPr/>
        </p:nvSpPr>
        <p:spPr>
          <a:xfrm>
            <a:off x="1438205" y="1522839"/>
            <a:ext cx="7126675" cy="492443"/>
          </a:xfrm>
          <a:prstGeom prst="rect">
            <a:avLst/>
          </a:prstGeom>
          <a:noFill/>
        </p:spPr>
        <p:txBody>
          <a:bodyPr wrap="square" rtlCol="0">
            <a:spAutoFit/>
          </a:bodyPr>
          <a:lstStyle/>
          <a:p>
            <a:r>
              <a:rPr lang="es-ES" sz="2600" dirty="0">
                <a:solidFill>
                  <a:srgbClr val="5B9BD5">
                    <a:lumMod val="50000"/>
                  </a:srgbClr>
                </a:solidFill>
                <a:latin typeface="Century Gothic" panose="020B0502020202020204" pitchFamily="34" charset="0"/>
              </a:rPr>
              <a:t>1. El teatro ________ cerca de la iglesia.</a:t>
            </a:r>
          </a:p>
        </p:txBody>
      </p:sp>
      <p:sp>
        <p:nvSpPr>
          <p:cNvPr id="12" name="TextBox 11"/>
          <p:cNvSpPr txBox="1"/>
          <p:nvPr/>
        </p:nvSpPr>
        <p:spPr>
          <a:xfrm>
            <a:off x="1438205" y="2293839"/>
            <a:ext cx="6886222" cy="492443"/>
          </a:xfrm>
          <a:prstGeom prst="rect">
            <a:avLst/>
          </a:prstGeom>
          <a:noFill/>
        </p:spPr>
        <p:txBody>
          <a:bodyPr wrap="square" rtlCol="0">
            <a:spAutoFit/>
          </a:bodyPr>
          <a:lstStyle/>
          <a:p>
            <a:r>
              <a:rPr lang="en-GB" sz="2600" dirty="0">
                <a:solidFill>
                  <a:srgbClr val="5B9BD5">
                    <a:lumMod val="50000"/>
                  </a:srgbClr>
                </a:solidFill>
                <a:latin typeface="Century Gothic" panose="020B0502020202020204" pitchFamily="34" charset="0"/>
              </a:rPr>
              <a:t>2. La plaza ________ </a:t>
            </a:r>
            <a:r>
              <a:rPr lang="en-GB" sz="2600" dirty="0" err="1">
                <a:solidFill>
                  <a:srgbClr val="5B9BD5">
                    <a:lumMod val="50000"/>
                  </a:srgbClr>
                </a:solidFill>
                <a:latin typeface="Century Gothic" panose="020B0502020202020204" pitchFamily="34" charset="0"/>
              </a:rPr>
              <a:t>muy</a:t>
            </a:r>
            <a:r>
              <a:rPr lang="en-GB" sz="2600" dirty="0">
                <a:solidFill>
                  <a:srgbClr val="5B9BD5">
                    <a:lumMod val="50000"/>
                  </a:srgbClr>
                </a:solidFill>
                <a:latin typeface="Century Gothic" panose="020B0502020202020204" pitchFamily="34" charset="0"/>
              </a:rPr>
              <a:t> </a:t>
            </a:r>
            <a:r>
              <a:rPr lang="en-GB" sz="2600" dirty="0" err="1">
                <a:solidFill>
                  <a:srgbClr val="5B9BD5">
                    <a:lumMod val="50000"/>
                  </a:srgbClr>
                </a:solidFill>
                <a:latin typeface="Century Gothic" panose="020B0502020202020204" pitchFamily="34" charset="0"/>
              </a:rPr>
              <a:t>pequeña</a:t>
            </a:r>
            <a:r>
              <a:rPr lang="en-GB" sz="2600" dirty="0">
                <a:solidFill>
                  <a:srgbClr val="5B9BD5">
                    <a:lumMod val="50000"/>
                  </a:srgbClr>
                </a:solidFill>
                <a:latin typeface="Century Gothic" panose="020B0502020202020204" pitchFamily="34" charset="0"/>
              </a:rPr>
              <a:t>.</a:t>
            </a:r>
          </a:p>
        </p:txBody>
      </p:sp>
      <p:sp>
        <p:nvSpPr>
          <p:cNvPr id="13" name="TextBox 12"/>
          <p:cNvSpPr txBox="1"/>
          <p:nvPr/>
        </p:nvSpPr>
        <p:spPr>
          <a:xfrm>
            <a:off x="1438205" y="3090546"/>
            <a:ext cx="6886222" cy="492443"/>
          </a:xfrm>
          <a:prstGeom prst="rect">
            <a:avLst/>
          </a:prstGeom>
          <a:noFill/>
        </p:spPr>
        <p:txBody>
          <a:bodyPr wrap="square" rtlCol="0">
            <a:spAutoFit/>
          </a:bodyPr>
          <a:lstStyle/>
          <a:p>
            <a:r>
              <a:rPr lang="en-GB" sz="2600" dirty="0">
                <a:solidFill>
                  <a:srgbClr val="5B9BD5">
                    <a:lumMod val="50000"/>
                  </a:srgbClr>
                </a:solidFill>
                <a:latin typeface="Century Gothic" panose="020B0502020202020204" pitchFamily="34" charset="0"/>
              </a:rPr>
              <a:t>3. ¿</a:t>
            </a:r>
            <a:r>
              <a:rPr lang="en-GB" sz="2600" dirty="0" err="1">
                <a:solidFill>
                  <a:srgbClr val="5B9BD5">
                    <a:lumMod val="50000"/>
                  </a:srgbClr>
                </a:solidFill>
                <a:latin typeface="Century Gothic" panose="020B0502020202020204" pitchFamily="34" charset="0"/>
              </a:rPr>
              <a:t>Dónde</a:t>
            </a:r>
            <a:r>
              <a:rPr lang="en-GB" sz="2600" dirty="0">
                <a:solidFill>
                  <a:srgbClr val="5B9BD5">
                    <a:lumMod val="50000"/>
                  </a:srgbClr>
                </a:solidFill>
                <a:latin typeface="Century Gothic" panose="020B0502020202020204" pitchFamily="34" charset="0"/>
              </a:rPr>
              <a:t> _________ la plaza?</a:t>
            </a:r>
          </a:p>
        </p:txBody>
      </p:sp>
      <p:sp>
        <p:nvSpPr>
          <p:cNvPr id="14" name="TextBox 13"/>
          <p:cNvSpPr txBox="1"/>
          <p:nvPr/>
        </p:nvSpPr>
        <p:spPr>
          <a:xfrm>
            <a:off x="1415626" y="3863868"/>
            <a:ext cx="6886222" cy="492443"/>
          </a:xfrm>
          <a:prstGeom prst="rect">
            <a:avLst/>
          </a:prstGeom>
          <a:noFill/>
        </p:spPr>
        <p:txBody>
          <a:bodyPr wrap="square" rtlCol="0">
            <a:spAutoFit/>
          </a:bodyPr>
          <a:lstStyle/>
          <a:p>
            <a:r>
              <a:rPr lang="en-GB" sz="2600" dirty="0">
                <a:solidFill>
                  <a:srgbClr val="5B9BD5">
                    <a:lumMod val="50000"/>
                  </a:srgbClr>
                </a:solidFill>
                <a:latin typeface="Century Gothic" panose="020B0502020202020204" pitchFamily="34" charset="0"/>
              </a:rPr>
              <a:t>4. El </a:t>
            </a:r>
            <a:r>
              <a:rPr lang="en-GB" sz="2600" dirty="0" err="1">
                <a:solidFill>
                  <a:srgbClr val="5B9BD5">
                    <a:lumMod val="50000"/>
                  </a:srgbClr>
                </a:solidFill>
                <a:latin typeface="Century Gothic" panose="020B0502020202020204" pitchFamily="34" charset="0"/>
              </a:rPr>
              <a:t>museo</a:t>
            </a:r>
            <a:r>
              <a:rPr lang="en-GB" sz="2600" dirty="0">
                <a:solidFill>
                  <a:srgbClr val="5B9BD5">
                    <a:lumMod val="50000"/>
                  </a:srgbClr>
                </a:solidFill>
                <a:latin typeface="Century Gothic" panose="020B0502020202020204" pitchFamily="34" charset="0"/>
              </a:rPr>
              <a:t> no __________ </a:t>
            </a:r>
            <a:r>
              <a:rPr lang="en-GB" sz="2600" dirty="0" err="1">
                <a:solidFill>
                  <a:srgbClr val="5B9BD5">
                    <a:lumMod val="50000"/>
                  </a:srgbClr>
                </a:solidFill>
                <a:latin typeface="Century Gothic" panose="020B0502020202020204" pitchFamily="34" charset="0"/>
              </a:rPr>
              <a:t>aburrido</a:t>
            </a:r>
            <a:r>
              <a:rPr lang="en-GB" sz="2600" dirty="0">
                <a:solidFill>
                  <a:srgbClr val="5B9BD5">
                    <a:lumMod val="50000"/>
                  </a:srgbClr>
                </a:solidFill>
                <a:latin typeface="Century Gothic" panose="020B0502020202020204" pitchFamily="34" charset="0"/>
              </a:rPr>
              <a:t>.</a:t>
            </a:r>
          </a:p>
        </p:txBody>
      </p:sp>
      <p:sp>
        <p:nvSpPr>
          <p:cNvPr id="15" name="TextBox 14"/>
          <p:cNvSpPr txBox="1"/>
          <p:nvPr/>
        </p:nvSpPr>
        <p:spPr>
          <a:xfrm>
            <a:off x="1415626" y="4650425"/>
            <a:ext cx="10418833" cy="492443"/>
          </a:xfrm>
          <a:prstGeom prst="rect">
            <a:avLst/>
          </a:prstGeom>
          <a:noFill/>
        </p:spPr>
        <p:txBody>
          <a:bodyPr wrap="square" rtlCol="0">
            <a:spAutoFit/>
          </a:bodyPr>
          <a:lstStyle/>
          <a:p>
            <a:r>
              <a:rPr lang="es-ES" sz="2600" dirty="0">
                <a:solidFill>
                  <a:srgbClr val="5B9BD5">
                    <a:lumMod val="50000"/>
                  </a:srgbClr>
                </a:solidFill>
                <a:latin typeface="Century Gothic" panose="020B0502020202020204" pitchFamily="34" charset="0"/>
              </a:rPr>
              <a:t>5. La iglesia, que ________ grande, _________ en la plaza mayor.</a:t>
            </a:r>
          </a:p>
        </p:txBody>
      </p:sp>
      <p:sp>
        <p:nvSpPr>
          <p:cNvPr id="16" name="TextBox 15"/>
          <p:cNvSpPr txBox="1"/>
          <p:nvPr/>
        </p:nvSpPr>
        <p:spPr>
          <a:xfrm>
            <a:off x="1393048" y="5421425"/>
            <a:ext cx="10463990" cy="492443"/>
          </a:xfrm>
          <a:prstGeom prst="rect">
            <a:avLst/>
          </a:prstGeom>
          <a:noFill/>
        </p:spPr>
        <p:txBody>
          <a:bodyPr wrap="square" rtlCol="0">
            <a:spAutoFit/>
          </a:bodyPr>
          <a:lstStyle/>
          <a:p>
            <a:r>
              <a:rPr lang="es-ES" sz="2600" dirty="0">
                <a:solidFill>
                  <a:srgbClr val="5B9BD5">
                    <a:lumMod val="50000"/>
                  </a:srgbClr>
                </a:solidFill>
                <a:latin typeface="Century Gothic" panose="020B0502020202020204" pitchFamily="34" charset="0"/>
              </a:rPr>
              <a:t>6. La plaza, que _____ en el centro, ______ pequeña.</a:t>
            </a:r>
          </a:p>
        </p:txBody>
      </p:sp>
      <p:sp>
        <p:nvSpPr>
          <p:cNvPr id="21" name="Rectangle 20"/>
          <p:cNvSpPr/>
          <p:nvPr/>
        </p:nvSpPr>
        <p:spPr>
          <a:xfrm>
            <a:off x="120424" y="327757"/>
            <a:ext cx="5536318" cy="646331"/>
          </a:xfrm>
          <a:prstGeom prst="rect">
            <a:avLst/>
          </a:prstGeom>
        </p:spPr>
        <p:txBody>
          <a:bodyPr wrap="square">
            <a:spAutoFit/>
          </a:bodyPr>
          <a:lstStyle/>
          <a:p>
            <a:r>
              <a:rPr lang="en-GB" sz="3600" b="1" dirty="0" smtClean="0">
                <a:solidFill>
                  <a:prstClr val="white"/>
                </a:solidFill>
                <a:latin typeface="Century Gothic" panose="020B0502020202020204" pitchFamily="34" charset="0"/>
              </a:rPr>
              <a:t>¿SER o ESTAR?</a:t>
            </a:r>
            <a:endParaRPr lang="en-GB" sz="36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0125027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649156" cy="867128"/>
          </a:xfrm>
          <a:prstGeom prst="rect">
            <a:avLst/>
          </a:prstGeom>
        </p:spPr>
      </p:pic>
      <p:sp>
        <p:nvSpPr>
          <p:cNvPr id="4" name="Action Button: Custom 3">
            <a:hlinkClick r:id="" action="ppaction://noaction" highlightClick="1">
              <a:snd r:embed="rId4" name="Spanish1E1ANS.wav"/>
            </a:hlinkClick>
          </p:cNvPr>
          <p:cNvSpPr/>
          <p:nvPr/>
        </p:nvSpPr>
        <p:spPr>
          <a:xfrm>
            <a:off x="583636" y="145670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1</a:t>
            </a:r>
          </a:p>
        </p:txBody>
      </p:sp>
      <p:sp>
        <p:nvSpPr>
          <p:cNvPr id="5" name="Action Button: Custom 4">
            <a:hlinkClick r:id="" action="ppaction://noaction" highlightClick="1">
              <a:snd r:embed="rId5" name="Spanish1E2ANS.wav"/>
            </a:hlinkClick>
          </p:cNvPr>
          <p:cNvSpPr/>
          <p:nvPr/>
        </p:nvSpPr>
        <p:spPr>
          <a:xfrm>
            <a:off x="594926" y="2229325"/>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2</a:t>
            </a:r>
          </a:p>
        </p:txBody>
      </p:sp>
      <p:sp>
        <p:nvSpPr>
          <p:cNvPr id="6" name="Action Button: Custom 5">
            <a:hlinkClick r:id="" action="ppaction://noaction" highlightClick="1">
              <a:snd r:embed="rId6" name="Spanish1E3_ANS.wav"/>
            </a:hlinkClick>
          </p:cNvPr>
          <p:cNvSpPr/>
          <p:nvPr/>
        </p:nvSpPr>
        <p:spPr>
          <a:xfrm>
            <a:off x="594926" y="3020814"/>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3</a:t>
            </a:r>
          </a:p>
        </p:txBody>
      </p:sp>
      <p:sp>
        <p:nvSpPr>
          <p:cNvPr id="7" name="Action Button: Custom 6">
            <a:hlinkClick r:id="" action="ppaction://noaction" highlightClick="1">
              <a:snd r:embed="rId7" name="Spanish1E4ANS.wav"/>
            </a:hlinkClick>
          </p:cNvPr>
          <p:cNvSpPr/>
          <p:nvPr/>
        </p:nvSpPr>
        <p:spPr>
          <a:xfrm>
            <a:off x="594926" y="3799090"/>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4</a:t>
            </a:r>
          </a:p>
        </p:txBody>
      </p:sp>
      <p:sp>
        <p:nvSpPr>
          <p:cNvPr id="8" name="Action Button: Custom 7">
            <a:hlinkClick r:id="" action="ppaction://noaction" highlightClick="1">
              <a:snd r:embed="rId8" name="Spanish1E5ANS.wav"/>
            </a:hlinkClick>
          </p:cNvPr>
          <p:cNvSpPr/>
          <p:nvPr/>
        </p:nvSpPr>
        <p:spPr>
          <a:xfrm>
            <a:off x="594926" y="4577366"/>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5</a:t>
            </a:r>
          </a:p>
        </p:txBody>
      </p:sp>
      <p:sp>
        <p:nvSpPr>
          <p:cNvPr id="10" name="Action Button: Custom 9">
            <a:hlinkClick r:id="" action="ppaction://noaction" highlightClick="1">
              <a:snd r:embed="rId9" name="Spanish1E6ANS.wav"/>
            </a:hlinkClick>
          </p:cNvPr>
          <p:cNvSpPr/>
          <p:nvPr/>
        </p:nvSpPr>
        <p:spPr>
          <a:xfrm>
            <a:off x="594926" y="535564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6</a:t>
            </a:r>
          </a:p>
        </p:txBody>
      </p:sp>
      <p:sp>
        <p:nvSpPr>
          <p:cNvPr id="11" name="TextBox 10"/>
          <p:cNvSpPr txBox="1"/>
          <p:nvPr/>
        </p:nvSpPr>
        <p:spPr>
          <a:xfrm>
            <a:off x="1438205" y="1522839"/>
            <a:ext cx="7126675" cy="492443"/>
          </a:xfrm>
          <a:prstGeom prst="rect">
            <a:avLst/>
          </a:prstGeom>
          <a:noFill/>
        </p:spPr>
        <p:txBody>
          <a:bodyPr wrap="square" rtlCol="0">
            <a:spAutoFit/>
          </a:bodyPr>
          <a:lstStyle/>
          <a:p>
            <a:r>
              <a:rPr lang="es-ES" sz="2600" dirty="0">
                <a:solidFill>
                  <a:srgbClr val="5B9BD5">
                    <a:lumMod val="50000"/>
                  </a:srgbClr>
                </a:solidFill>
                <a:latin typeface="Century Gothic" panose="020B0502020202020204" pitchFamily="34" charset="0"/>
              </a:rPr>
              <a:t>1. El teatro ________ cerca de la iglesia.</a:t>
            </a:r>
          </a:p>
        </p:txBody>
      </p:sp>
      <p:sp>
        <p:nvSpPr>
          <p:cNvPr id="12" name="TextBox 11"/>
          <p:cNvSpPr txBox="1"/>
          <p:nvPr/>
        </p:nvSpPr>
        <p:spPr>
          <a:xfrm>
            <a:off x="1438205" y="2293839"/>
            <a:ext cx="6886222" cy="492443"/>
          </a:xfrm>
          <a:prstGeom prst="rect">
            <a:avLst/>
          </a:prstGeom>
          <a:noFill/>
        </p:spPr>
        <p:txBody>
          <a:bodyPr wrap="square" rtlCol="0">
            <a:spAutoFit/>
          </a:bodyPr>
          <a:lstStyle/>
          <a:p>
            <a:r>
              <a:rPr lang="en-GB" sz="2600" dirty="0">
                <a:solidFill>
                  <a:srgbClr val="5B9BD5">
                    <a:lumMod val="50000"/>
                  </a:srgbClr>
                </a:solidFill>
                <a:latin typeface="Century Gothic" panose="020B0502020202020204" pitchFamily="34" charset="0"/>
              </a:rPr>
              <a:t>2. La plaza ________ </a:t>
            </a:r>
            <a:r>
              <a:rPr lang="en-GB" sz="2600" dirty="0" err="1">
                <a:solidFill>
                  <a:srgbClr val="5B9BD5">
                    <a:lumMod val="50000"/>
                  </a:srgbClr>
                </a:solidFill>
                <a:latin typeface="Century Gothic" panose="020B0502020202020204" pitchFamily="34" charset="0"/>
              </a:rPr>
              <a:t>muy</a:t>
            </a:r>
            <a:r>
              <a:rPr lang="en-GB" sz="2600" dirty="0">
                <a:solidFill>
                  <a:srgbClr val="5B9BD5">
                    <a:lumMod val="50000"/>
                  </a:srgbClr>
                </a:solidFill>
                <a:latin typeface="Century Gothic" panose="020B0502020202020204" pitchFamily="34" charset="0"/>
              </a:rPr>
              <a:t> </a:t>
            </a:r>
            <a:r>
              <a:rPr lang="en-GB" sz="2600" dirty="0" err="1">
                <a:solidFill>
                  <a:srgbClr val="5B9BD5">
                    <a:lumMod val="50000"/>
                  </a:srgbClr>
                </a:solidFill>
                <a:latin typeface="Century Gothic" panose="020B0502020202020204" pitchFamily="34" charset="0"/>
              </a:rPr>
              <a:t>pequeña</a:t>
            </a:r>
            <a:r>
              <a:rPr lang="en-GB" sz="2600" dirty="0">
                <a:solidFill>
                  <a:srgbClr val="5B9BD5">
                    <a:lumMod val="50000"/>
                  </a:srgbClr>
                </a:solidFill>
                <a:latin typeface="Century Gothic" panose="020B0502020202020204" pitchFamily="34" charset="0"/>
              </a:rPr>
              <a:t>.</a:t>
            </a:r>
          </a:p>
        </p:txBody>
      </p:sp>
      <p:sp>
        <p:nvSpPr>
          <p:cNvPr id="13" name="TextBox 12"/>
          <p:cNvSpPr txBox="1"/>
          <p:nvPr/>
        </p:nvSpPr>
        <p:spPr>
          <a:xfrm>
            <a:off x="1438205" y="3090546"/>
            <a:ext cx="6886222" cy="492443"/>
          </a:xfrm>
          <a:prstGeom prst="rect">
            <a:avLst/>
          </a:prstGeom>
          <a:noFill/>
        </p:spPr>
        <p:txBody>
          <a:bodyPr wrap="square" rtlCol="0">
            <a:spAutoFit/>
          </a:bodyPr>
          <a:lstStyle/>
          <a:p>
            <a:r>
              <a:rPr lang="en-GB" sz="2600" dirty="0">
                <a:solidFill>
                  <a:srgbClr val="5B9BD5">
                    <a:lumMod val="50000"/>
                  </a:srgbClr>
                </a:solidFill>
                <a:latin typeface="Century Gothic" panose="020B0502020202020204" pitchFamily="34" charset="0"/>
              </a:rPr>
              <a:t>3. ¿</a:t>
            </a:r>
            <a:r>
              <a:rPr lang="en-GB" sz="2600" dirty="0" err="1">
                <a:solidFill>
                  <a:srgbClr val="5B9BD5">
                    <a:lumMod val="50000"/>
                  </a:srgbClr>
                </a:solidFill>
                <a:latin typeface="Century Gothic" panose="020B0502020202020204" pitchFamily="34" charset="0"/>
              </a:rPr>
              <a:t>Dónde</a:t>
            </a:r>
            <a:r>
              <a:rPr lang="en-GB" sz="2600" dirty="0">
                <a:solidFill>
                  <a:srgbClr val="5B9BD5">
                    <a:lumMod val="50000"/>
                  </a:srgbClr>
                </a:solidFill>
                <a:latin typeface="Century Gothic" panose="020B0502020202020204" pitchFamily="34" charset="0"/>
              </a:rPr>
              <a:t> _________ la plaza?</a:t>
            </a:r>
          </a:p>
        </p:txBody>
      </p:sp>
      <p:sp>
        <p:nvSpPr>
          <p:cNvPr id="14" name="TextBox 13"/>
          <p:cNvSpPr txBox="1"/>
          <p:nvPr/>
        </p:nvSpPr>
        <p:spPr>
          <a:xfrm>
            <a:off x="1415626" y="3863868"/>
            <a:ext cx="6886222" cy="492443"/>
          </a:xfrm>
          <a:prstGeom prst="rect">
            <a:avLst/>
          </a:prstGeom>
          <a:noFill/>
        </p:spPr>
        <p:txBody>
          <a:bodyPr wrap="square" rtlCol="0">
            <a:spAutoFit/>
          </a:bodyPr>
          <a:lstStyle/>
          <a:p>
            <a:r>
              <a:rPr lang="en-GB" sz="2600" dirty="0">
                <a:solidFill>
                  <a:srgbClr val="5B9BD5">
                    <a:lumMod val="50000"/>
                  </a:srgbClr>
                </a:solidFill>
                <a:latin typeface="Century Gothic" panose="020B0502020202020204" pitchFamily="34" charset="0"/>
              </a:rPr>
              <a:t>4. El </a:t>
            </a:r>
            <a:r>
              <a:rPr lang="en-GB" sz="2600" dirty="0" err="1">
                <a:solidFill>
                  <a:srgbClr val="5B9BD5">
                    <a:lumMod val="50000"/>
                  </a:srgbClr>
                </a:solidFill>
                <a:latin typeface="Century Gothic" panose="020B0502020202020204" pitchFamily="34" charset="0"/>
              </a:rPr>
              <a:t>museo</a:t>
            </a:r>
            <a:r>
              <a:rPr lang="en-GB" sz="2600" dirty="0">
                <a:solidFill>
                  <a:srgbClr val="5B9BD5">
                    <a:lumMod val="50000"/>
                  </a:srgbClr>
                </a:solidFill>
                <a:latin typeface="Century Gothic" panose="020B0502020202020204" pitchFamily="34" charset="0"/>
              </a:rPr>
              <a:t> no __________ </a:t>
            </a:r>
            <a:r>
              <a:rPr lang="en-GB" sz="2600" dirty="0" err="1">
                <a:solidFill>
                  <a:srgbClr val="5B9BD5">
                    <a:lumMod val="50000"/>
                  </a:srgbClr>
                </a:solidFill>
                <a:latin typeface="Century Gothic" panose="020B0502020202020204" pitchFamily="34" charset="0"/>
              </a:rPr>
              <a:t>aburrido</a:t>
            </a:r>
            <a:r>
              <a:rPr lang="en-GB" sz="2600" dirty="0">
                <a:solidFill>
                  <a:srgbClr val="5B9BD5">
                    <a:lumMod val="50000"/>
                  </a:srgbClr>
                </a:solidFill>
                <a:latin typeface="Century Gothic" panose="020B0502020202020204" pitchFamily="34" charset="0"/>
              </a:rPr>
              <a:t>.</a:t>
            </a:r>
          </a:p>
        </p:txBody>
      </p:sp>
      <p:sp>
        <p:nvSpPr>
          <p:cNvPr id="15" name="TextBox 14"/>
          <p:cNvSpPr txBox="1"/>
          <p:nvPr/>
        </p:nvSpPr>
        <p:spPr>
          <a:xfrm>
            <a:off x="1415626" y="4650425"/>
            <a:ext cx="10418833" cy="492443"/>
          </a:xfrm>
          <a:prstGeom prst="rect">
            <a:avLst/>
          </a:prstGeom>
          <a:noFill/>
        </p:spPr>
        <p:txBody>
          <a:bodyPr wrap="square" rtlCol="0">
            <a:spAutoFit/>
          </a:bodyPr>
          <a:lstStyle/>
          <a:p>
            <a:r>
              <a:rPr lang="es-ES" sz="2600" dirty="0">
                <a:solidFill>
                  <a:srgbClr val="5B9BD5">
                    <a:lumMod val="50000"/>
                  </a:srgbClr>
                </a:solidFill>
                <a:latin typeface="Century Gothic" panose="020B0502020202020204" pitchFamily="34" charset="0"/>
              </a:rPr>
              <a:t>5. La iglesia, que ________ grande, _________ en la plaza mayor.</a:t>
            </a:r>
          </a:p>
        </p:txBody>
      </p:sp>
      <p:sp>
        <p:nvSpPr>
          <p:cNvPr id="16" name="TextBox 15"/>
          <p:cNvSpPr txBox="1"/>
          <p:nvPr/>
        </p:nvSpPr>
        <p:spPr>
          <a:xfrm>
            <a:off x="1393048" y="5421425"/>
            <a:ext cx="10463990" cy="492443"/>
          </a:xfrm>
          <a:prstGeom prst="rect">
            <a:avLst/>
          </a:prstGeom>
          <a:noFill/>
        </p:spPr>
        <p:txBody>
          <a:bodyPr wrap="square" rtlCol="0">
            <a:spAutoFit/>
          </a:bodyPr>
          <a:lstStyle/>
          <a:p>
            <a:r>
              <a:rPr lang="es-ES" sz="2600" dirty="0">
                <a:solidFill>
                  <a:srgbClr val="5B9BD5">
                    <a:lumMod val="50000"/>
                  </a:srgbClr>
                </a:solidFill>
                <a:latin typeface="Century Gothic" panose="020B0502020202020204" pitchFamily="34" charset="0"/>
              </a:rPr>
              <a:t>6. La plaza, que _____ en el centro, ______ pequeña.</a:t>
            </a:r>
          </a:p>
        </p:txBody>
      </p:sp>
      <p:sp>
        <p:nvSpPr>
          <p:cNvPr id="19" name="Rectangle 18"/>
          <p:cNvSpPr/>
          <p:nvPr/>
        </p:nvSpPr>
        <p:spPr>
          <a:xfrm>
            <a:off x="10022816" y="77281"/>
            <a:ext cx="2169184" cy="523220"/>
          </a:xfrm>
          <a:prstGeom prst="rect">
            <a:avLst/>
          </a:prstGeom>
        </p:spPr>
        <p:txBody>
          <a:bodyPr wrap="none">
            <a:spAutoFit/>
          </a:bodyPr>
          <a:lstStyle/>
          <a:p>
            <a:r>
              <a:rPr lang="en-GB" sz="2800" b="1" dirty="0" smtClean="0">
                <a:solidFill>
                  <a:srgbClr val="5B9BD5">
                    <a:lumMod val="50000"/>
                  </a:srgbClr>
                </a:solidFill>
                <a:latin typeface="Century Gothic" panose="020B0502020202020204" pitchFamily="34" charset="0"/>
              </a:rPr>
              <a:t>RESPUESTAS</a:t>
            </a:r>
            <a:endParaRPr lang="en-GB" sz="2800" b="1" dirty="0">
              <a:solidFill>
                <a:srgbClr val="5B9BD5">
                  <a:lumMod val="50000"/>
                </a:srgbClr>
              </a:solidFill>
              <a:latin typeface="Century Gothic" panose="020B0502020202020204" pitchFamily="34" charset="0"/>
            </a:endParaRPr>
          </a:p>
        </p:txBody>
      </p:sp>
      <p:sp>
        <p:nvSpPr>
          <p:cNvPr id="21" name="Rectangle 20"/>
          <p:cNvSpPr/>
          <p:nvPr/>
        </p:nvSpPr>
        <p:spPr>
          <a:xfrm>
            <a:off x="50553" y="301900"/>
            <a:ext cx="5536318" cy="646331"/>
          </a:xfrm>
          <a:prstGeom prst="rect">
            <a:avLst/>
          </a:prstGeom>
        </p:spPr>
        <p:txBody>
          <a:bodyPr wrap="square">
            <a:spAutoFit/>
          </a:bodyPr>
          <a:lstStyle/>
          <a:p>
            <a:r>
              <a:rPr lang="en-GB" sz="3600" b="1" dirty="0">
                <a:solidFill>
                  <a:prstClr val="white"/>
                </a:solidFill>
                <a:latin typeface="Century Gothic" panose="020B0502020202020204" pitchFamily="34" charset="0"/>
              </a:rPr>
              <a:t>¿SER o ESTAR?</a:t>
            </a:r>
          </a:p>
        </p:txBody>
      </p:sp>
      <p:sp>
        <p:nvSpPr>
          <p:cNvPr id="2" name="TextBox 1"/>
          <p:cNvSpPr txBox="1"/>
          <p:nvPr/>
        </p:nvSpPr>
        <p:spPr>
          <a:xfrm>
            <a:off x="3228622" y="1423528"/>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está</a:t>
            </a:r>
            <a:endParaRPr lang="en-GB" sz="3200" b="1" dirty="0">
              <a:solidFill>
                <a:srgbClr val="E56700"/>
              </a:solidFill>
              <a:latin typeface="Century Gothic" panose="020B0502020202020204" pitchFamily="34" charset="0"/>
            </a:endParaRPr>
          </a:p>
        </p:txBody>
      </p:sp>
      <p:sp>
        <p:nvSpPr>
          <p:cNvPr id="18" name="TextBox 17"/>
          <p:cNvSpPr txBox="1"/>
          <p:nvPr/>
        </p:nvSpPr>
        <p:spPr>
          <a:xfrm>
            <a:off x="3228622" y="2201507"/>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a:t>
            </a:r>
            <a:endParaRPr lang="en-GB" sz="3200" b="1" dirty="0">
              <a:solidFill>
                <a:srgbClr val="E56700"/>
              </a:solidFill>
              <a:latin typeface="Century Gothic" panose="020B0502020202020204" pitchFamily="34" charset="0"/>
            </a:endParaRPr>
          </a:p>
        </p:txBody>
      </p:sp>
      <p:sp>
        <p:nvSpPr>
          <p:cNvPr id="20" name="TextBox 19"/>
          <p:cNvSpPr txBox="1"/>
          <p:nvPr/>
        </p:nvSpPr>
        <p:spPr>
          <a:xfrm>
            <a:off x="3239911" y="2984979"/>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está</a:t>
            </a:r>
            <a:endParaRPr lang="en-GB" sz="3200" b="1" dirty="0">
              <a:solidFill>
                <a:srgbClr val="E56700"/>
              </a:solidFill>
              <a:latin typeface="Century Gothic" panose="020B0502020202020204" pitchFamily="34" charset="0"/>
            </a:endParaRPr>
          </a:p>
        </p:txBody>
      </p:sp>
      <p:sp>
        <p:nvSpPr>
          <p:cNvPr id="23" name="TextBox 22"/>
          <p:cNvSpPr txBox="1"/>
          <p:nvPr/>
        </p:nvSpPr>
        <p:spPr>
          <a:xfrm>
            <a:off x="3945466" y="3764767"/>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a:t>
            </a:r>
            <a:endParaRPr lang="en-GB" sz="3200" b="1" dirty="0">
              <a:solidFill>
                <a:srgbClr val="E56700"/>
              </a:solidFill>
              <a:latin typeface="Century Gothic" panose="020B0502020202020204" pitchFamily="34" charset="0"/>
            </a:endParaRPr>
          </a:p>
        </p:txBody>
      </p:sp>
      <p:sp>
        <p:nvSpPr>
          <p:cNvPr id="24" name="TextBox 23"/>
          <p:cNvSpPr txBox="1"/>
          <p:nvPr/>
        </p:nvSpPr>
        <p:spPr>
          <a:xfrm>
            <a:off x="4175760" y="4558093"/>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a:t>
            </a:r>
            <a:endParaRPr lang="en-GB" sz="3200" b="1" dirty="0">
              <a:solidFill>
                <a:srgbClr val="E56700"/>
              </a:solidFill>
              <a:latin typeface="Century Gothic" panose="020B0502020202020204" pitchFamily="34" charset="0"/>
            </a:endParaRPr>
          </a:p>
        </p:txBody>
      </p:sp>
      <p:sp>
        <p:nvSpPr>
          <p:cNvPr id="25" name="TextBox 24"/>
          <p:cNvSpPr txBox="1"/>
          <p:nvPr/>
        </p:nvSpPr>
        <p:spPr>
          <a:xfrm>
            <a:off x="7101837" y="4577366"/>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está</a:t>
            </a:r>
            <a:endParaRPr lang="en-GB" sz="3200" b="1" dirty="0">
              <a:solidFill>
                <a:srgbClr val="E56700"/>
              </a:solidFill>
              <a:latin typeface="Century Gothic" panose="020B0502020202020204" pitchFamily="34" charset="0"/>
            </a:endParaRPr>
          </a:p>
        </p:txBody>
      </p:sp>
      <p:sp>
        <p:nvSpPr>
          <p:cNvPr id="26" name="TextBox 25"/>
          <p:cNvSpPr txBox="1"/>
          <p:nvPr/>
        </p:nvSpPr>
        <p:spPr>
          <a:xfrm>
            <a:off x="3798711" y="5329093"/>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está</a:t>
            </a:r>
            <a:endParaRPr lang="en-GB" sz="3200" b="1" dirty="0">
              <a:solidFill>
                <a:srgbClr val="E56700"/>
              </a:solidFill>
              <a:latin typeface="Century Gothic" panose="020B0502020202020204" pitchFamily="34" charset="0"/>
            </a:endParaRPr>
          </a:p>
        </p:txBody>
      </p:sp>
      <p:sp>
        <p:nvSpPr>
          <p:cNvPr id="27" name="TextBox 26"/>
          <p:cNvSpPr txBox="1"/>
          <p:nvPr/>
        </p:nvSpPr>
        <p:spPr>
          <a:xfrm>
            <a:off x="6913316" y="5329093"/>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a:t>
            </a:r>
            <a:endParaRPr lang="en-GB" sz="3200" b="1" dirty="0">
              <a:solidFill>
                <a:srgbClr val="E56700"/>
              </a:solidFill>
              <a:latin typeface="Century Gothic" panose="020B0502020202020204" pitchFamily="34" charset="0"/>
            </a:endParaRPr>
          </a:p>
        </p:txBody>
      </p:sp>
    </p:spTree>
    <p:extLst>
      <p:ext uri="{BB962C8B-B14F-4D97-AF65-F5344CB8AC3E}">
        <p14:creationId xmlns:p14="http://schemas.microsoft.com/office/powerpoint/2010/main" val="212778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0" grpId="0"/>
      <p:bldP spid="23" grpId="0"/>
      <p:bldP spid="24" grpId="0"/>
      <p:bldP spid="25" grpId="0"/>
      <p:bldP spid="26" grpId="0"/>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9900356" cy="867128"/>
          </a:xfrm>
          <a:prstGeom prst="rect">
            <a:avLst/>
          </a:prstGeom>
        </p:spPr>
      </p:pic>
      <p:sp>
        <p:nvSpPr>
          <p:cNvPr id="4" name="Rectangle 3"/>
          <p:cNvSpPr/>
          <p:nvPr/>
        </p:nvSpPr>
        <p:spPr>
          <a:xfrm>
            <a:off x="137514" y="316475"/>
            <a:ext cx="8636000" cy="646331"/>
          </a:xfrm>
          <a:prstGeom prst="rect">
            <a:avLst/>
          </a:prstGeom>
        </p:spPr>
        <p:txBody>
          <a:bodyPr wrap="square">
            <a:spAutoFit/>
          </a:bodyPr>
          <a:lstStyle/>
          <a:p>
            <a:r>
              <a:rPr lang="en-GB" sz="3600" b="1" dirty="0">
                <a:solidFill>
                  <a:prstClr val="white"/>
                </a:solidFill>
                <a:latin typeface="Century Gothic" panose="020B0502020202020204" pitchFamily="34" charset="0"/>
              </a:rPr>
              <a:t>Sentence-level production tasks </a:t>
            </a:r>
            <a:r>
              <a:rPr lang="en-GB" sz="3600" b="1" dirty="0" smtClean="0">
                <a:solidFill>
                  <a:prstClr val="white"/>
                </a:solidFill>
                <a:latin typeface="Century Gothic" panose="020B0502020202020204" pitchFamily="34" charset="0"/>
              </a:rPr>
              <a:t>[1]</a:t>
            </a:r>
            <a:endParaRPr lang="en-GB" sz="3600" b="1" dirty="0">
              <a:solidFill>
                <a:prstClr val="white"/>
              </a:solidFill>
              <a:latin typeface="Century Gothic" panose="020B0502020202020204" pitchFamily="34" charset="0"/>
            </a:endParaRPr>
          </a:p>
        </p:txBody>
      </p:sp>
      <p:graphicFrame>
        <p:nvGraphicFramePr>
          <p:cNvPr id="2" name="Table 1"/>
          <p:cNvGraphicFramePr>
            <a:graphicFrameLocks noGrp="1"/>
          </p:cNvGraphicFramePr>
          <p:nvPr>
            <p:extLst/>
          </p:nvPr>
        </p:nvGraphicFramePr>
        <p:xfrm>
          <a:off x="137514" y="2100157"/>
          <a:ext cx="7505490" cy="3472506"/>
        </p:xfrm>
        <a:graphic>
          <a:graphicData uri="http://schemas.openxmlformats.org/drawingml/2006/table">
            <a:tbl>
              <a:tblPr bandRow="1"/>
              <a:tblGrid>
                <a:gridCol w="497907">
                  <a:extLst>
                    <a:ext uri="{9D8B030D-6E8A-4147-A177-3AD203B41FA5}">
                      <a16:colId xmlns="" xmlns:a16="http://schemas.microsoft.com/office/drawing/2014/main" val="1658117807"/>
                    </a:ext>
                  </a:extLst>
                </a:gridCol>
                <a:gridCol w="5282300">
                  <a:extLst>
                    <a:ext uri="{9D8B030D-6E8A-4147-A177-3AD203B41FA5}">
                      <a16:colId xmlns="" xmlns:a16="http://schemas.microsoft.com/office/drawing/2014/main" val="3040628855"/>
                    </a:ext>
                  </a:extLst>
                </a:gridCol>
                <a:gridCol w="552090">
                  <a:extLst>
                    <a:ext uri="{9D8B030D-6E8A-4147-A177-3AD203B41FA5}">
                      <a16:colId xmlns="" xmlns:a16="http://schemas.microsoft.com/office/drawing/2014/main" val="198915938"/>
                    </a:ext>
                  </a:extLst>
                </a:gridCol>
                <a:gridCol w="1173193">
                  <a:extLst>
                    <a:ext uri="{9D8B030D-6E8A-4147-A177-3AD203B41FA5}">
                      <a16:colId xmlns="" xmlns:a16="http://schemas.microsoft.com/office/drawing/2014/main" val="2348905979"/>
                    </a:ext>
                  </a:extLst>
                </a:gridCol>
              </a:tblGrid>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1</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la iglesia</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1</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53549286"/>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2</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el museo</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2</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está</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10025826"/>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3</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la plaza</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3</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92608139"/>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4</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el teatro</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4</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está</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74490213"/>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5</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el parque</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5</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85509762"/>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6</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la oficina de correos</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6</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dirty="0" err="1">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está</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77510224"/>
                  </a:ext>
                </a:extLst>
              </a:tr>
            </a:tbl>
          </a:graphicData>
        </a:graphic>
      </p:graphicFrame>
      <p:sp>
        <p:nvSpPr>
          <p:cNvPr id="6" name="Oval 5"/>
          <p:cNvSpPr/>
          <p:nvPr/>
        </p:nvSpPr>
        <p:spPr>
          <a:xfrm>
            <a:off x="7499230" y="962806"/>
            <a:ext cx="4692770" cy="545840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800"/>
              </a:spcAft>
            </a:pPr>
            <a:r>
              <a:rPr lang="en-GB" sz="2000" dirty="0" err="1">
                <a:solidFill>
                  <a:srgbClr val="1F4E79"/>
                </a:solidFill>
                <a:latin typeface="Century Gothic" panose="020B0502020202020204" pitchFamily="34" charset="0"/>
                <a:ea typeface="Calibri" panose="020F0502020204030204" pitchFamily="34" charset="0"/>
              </a:rPr>
              <a:t>en</a:t>
            </a:r>
            <a:r>
              <a:rPr lang="en-GB" sz="2000" dirty="0">
                <a:solidFill>
                  <a:srgbClr val="1F4E79"/>
                </a:solidFill>
                <a:latin typeface="Century Gothic" panose="020B0502020202020204" pitchFamily="34" charset="0"/>
                <a:ea typeface="Calibri" panose="020F0502020204030204" pitchFamily="34" charset="0"/>
              </a:rPr>
              <a:t> la plaza</a:t>
            </a:r>
            <a:endParaRPr lang="en-GB" sz="2000" dirty="0">
              <a:solidFill>
                <a:prstClr val="white"/>
              </a:solidFill>
              <a:ea typeface="Calibri" panose="020F0502020204030204" pitchFamily="34" charset="0"/>
            </a:endParaRPr>
          </a:p>
          <a:p>
            <a:pPr algn="ctr">
              <a:lnSpc>
                <a:spcPct val="150000"/>
              </a:lnSpc>
              <a:spcAft>
                <a:spcPts val="800"/>
              </a:spcAft>
            </a:pPr>
            <a:r>
              <a:rPr lang="en-GB" sz="2000" dirty="0" err="1">
                <a:solidFill>
                  <a:srgbClr val="1F4E79"/>
                </a:solidFill>
                <a:latin typeface="Century Gothic" panose="020B0502020202020204" pitchFamily="34" charset="0"/>
                <a:ea typeface="Calibri" panose="020F0502020204030204" pitchFamily="34" charset="0"/>
              </a:rPr>
              <a:t>grande</a:t>
            </a:r>
            <a:r>
              <a:rPr lang="en-GB" sz="2000" dirty="0">
                <a:solidFill>
                  <a:srgbClr val="1F4E79"/>
                </a:solidFill>
                <a:latin typeface="Century Gothic" panose="020B0502020202020204" pitchFamily="34" charset="0"/>
                <a:ea typeface="Calibri" panose="020F0502020204030204" pitchFamily="34" charset="0"/>
              </a:rPr>
              <a:t>         </a:t>
            </a:r>
            <a:r>
              <a:rPr lang="en-GB" sz="2000" dirty="0" err="1">
                <a:solidFill>
                  <a:srgbClr val="1F4E79"/>
                </a:solidFill>
                <a:latin typeface="Century Gothic" panose="020B0502020202020204" pitchFamily="34" charset="0"/>
                <a:ea typeface="Calibri" panose="020F0502020204030204" pitchFamily="34" charset="0"/>
              </a:rPr>
              <a:t>pequeño</a:t>
            </a:r>
            <a:r>
              <a:rPr lang="en-GB" sz="2000" dirty="0">
                <a:solidFill>
                  <a:srgbClr val="1F4E79"/>
                </a:solidFill>
                <a:latin typeface="Century Gothic" panose="020B0502020202020204" pitchFamily="34" charset="0"/>
                <a:ea typeface="Calibri" panose="020F0502020204030204" pitchFamily="34" charset="0"/>
              </a:rPr>
              <a:t>/a</a:t>
            </a:r>
            <a:r>
              <a:rPr lang="en-GB" sz="2000" dirty="0">
                <a:solidFill>
                  <a:prstClr val="white"/>
                </a:solidFill>
                <a:ea typeface="Calibri" panose="020F0502020204030204" pitchFamily="34" charset="0"/>
              </a:rPr>
              <a:t>  </a:t>
            </a:r>
            <a:r>
              <a:rPr lang="en-GB" sz="2000" dirty="0" err="1">
                <a:solidFill>
                  <a:srgbClr val="1F4E79"/>
                </a:solidFill>
                <a:latin typeface="Century Gothic" panose="020B0502020202020204" pitchFamily="34" charset="0"/>
                <a:ea typeface="Calibri" panose="020F0502020204030204" pitchFamily="34" charset="0"/>
              </a:rPr>
              <a:t>aburrido</a:t>
            </a:r>
            <a:r>
              <a:rPr lang="en-GB" sz="2000" dirty="0">
                <a:solidFill>
                  <a:srgbClr val="1F4E79"/>
                </a:solidFill>
                <a:latin typeface="Century Gothic" panose="020B0502020202020204" pitchFamily="34" charset="0"/>
                <a:ea typeface="Calibri" panose="020F0502020204030204" pitchFamily="34" charset="0"/>
              </a:rPr>
              <a:t>/a      </a:t>
            </a:r>
            <a:r>
              <a:rPr lang="en-GB" sz="2000" dirty="0" err="1">
                <a:solidFill>
                  <a:srgbClr val="1F4E79"/>
                </a:solidFill>
                <a:latin typeface="Century Gothic" panose="020B0502020202020204" pitchFamily="34" charset="0"/>
                <a:ea typeface="Calibri" panose="020F0502020204030204" pitchFamily="34" charset="0"/>
              </a:rPr>
              <a:t>interesante</a:t>
            </a:r>
            <a:endParaRPr lang="en-GB" sz="2000" dirty="0">
              <a:solidFill>
                <a:prstClr val="white"/>
              </a:solidFill>
              <a:ea typeface="Calibri" panose="020F0502020204030204" pitchFamily="34" charset="0"/>
            </a:endParaRPr>
          </a:p>
          <a:p>
            <a:pPr algn="ctr">
              <a:lnSpc>
                <a:spcPct val="150000"/>
              </a:lnSpc>
              <a:spcAft>
                <a:spcPts val="800"/>
              </a:spcAft>
            </a:pPr>
            <a:r>
              <a:rPr lang="en-GB" sz="2000" dirty="0" err="1">
                <a:solidFill>
                  <a:srgbClr val="1F4E79"/>
                </a:solidFill>
                <a:latin typeface="Century Gothic" panose="020B0502020202020204" pitchFamily="34" charset="0"/>
                <a:ea typeface="Calibri" panose="020F0502020204030204" pitchFamily="34" charset="0"/>
              </a:rPr>
              <a:t>en</a:t>
            </a:r>
            <a:r>
              <a:rPr lang="en-GB" sz="2000" dirty="0">
                <a:solidFill>
                  <a:srgbClr val="1F4E79"/>
                </a:solidFill>
                <a:latin typeface="Century Gothic" panose="020B0502020202020204" pitchFamily="34" charset="0"/>
                <a:ea typeface="Calibri" panose="020F0502020204030204" pitchFamily="34" charset="0"/>
              </a:rPr>
              <a:t> </a:t>
            </a:r>
            <a:r>
              <a:rPr lang="en-GB" sz="2000" dirty="0" smtClean="0">
                <a:solidFill>
                  <a:srgbClr val="1F4E79"/>
                </a:solidFill>
                <a:latin typeface="Century Gothic" panose="020B0502020202020204" pitchFamily="34" charset="0"/>
                <a:ea typeface="Calibri" panose="020F0502020204030204" pitchFamily="34" charset="0"/>
              </a:rPr>
              <a:t>la </a:t>
            </a:r>
            <a:r>
              <a:rPr lang="en-GB" sz="2000" dirty="0" err="1" smtClean="0">
                <a:solidFill>
                  <a:srgbClr val="1F4E79"/>
                </a:solidFill>
                <a:latin typeface="Century Gothic" panose="020B0502020202020204" pitchFamily="34" charset="0"/>
                <a:ea typeface="Calibri" panose="020F0502020204030204" pitchFamily="34" charset="0"/>
              </a:rPr>
              <a:t>calle</a:t>
            </a:r>
            <a:r>
              <a:rPr lang="en-GB" sz="2000" dirty="0" smtClean="0">
                <a:solidFill>
                  <a:srgbClr val="1F4E79"/>
                </a:solidFill>
                <a:latin typeface="Century Gothic" panose="020B0502020202020204" pitchFamily="34" charset="0"/>
                <a:ea typeface="Calibri" panose="020F0502020204030204" pitchFamily="34" charset="0"/>
              </a:rPr>
              <a:t> </a:t>
            </a:r>
            <a:r>
              <a:rPr lang="en-GB" sz="2000" dirty="0">
                <a:solidFill>
                  <a:srgbClr val="1F4E79"/>
                </a:solidFill>
                <a:latin typeface="Century Gothic" panose="020B0502020202020204" pitchFamily="34" charset="0"/>
                <a:ea typeface="Calibri" panose="020F0502020204030204" pitchFamily="34" charset="0"/>
              </a:rPr>
              <a:t>González</a:t>
            </a:r>
            <a:r>
              <a:rPr lang="en-GB" sz="2000" dirty="0">
                <a:solidFill>
                  <a:prstClr val="white"/>
                </a:solidFill>
                <a:ea typeface="Calibri" panose="020F0502020204030204" pitchFamily="34" charset="0"/>
              </a:rPr>
              <a:t> </a:t>
            </a:r>
          </a:p>
          <a:p>
            <a:pPr algn="ctr">
              <a:lnSpc>
                <a:spcPct val="150000"/>
              </a:lnSpc>
              <a:spcAft>
                <a:spcPts val="800"/>
              </a:spcAft>
            </a:pPr>
            <a:r>
              <a:rPr lang="en-GB" sz="2000" dirty="0">
                <a:solidFill>
                  <a:srgbClr val="1F4E79"/>
                </a:solidFill>
                <a:latin typeface="Century Gothic" panose="020B0502020202020204" pitchFamily="34" charset="0"/>
                <a:ea typeface="Calibri" panose="020F0502020204030204" pitchFamily="34" charset="0"/>
              </a:rPr>
              <a:t>a la </a:t>
            </a:r>
            <a:r>
              <a:rPr lang="en-GB" sz="2000" dirty="0" err="1">
                <a:solidFill>
                  <a:srgbClr val="1F4E79"/>
                </a:solidFill>
                <a:latin typeface="Century Gothic" panose="020B0502020202020204" pitchFamily="34" charset="0"/>
                <a:ea typeface="Calibri" panose="020F0502020204030204" pitchFamily="34" charset="0"/>
              </a:rPr>
              <a:t>derecha</a:t>
            </a:r>
            <a:r>
              <a:rPr lang="en-GB" sz="2000" dirty="0">
                <a:solidFill>
                  <a:srgbClr val="1F4E79"/>
                </a:solidFill>
                <a:latin typeface="Century Gothic" panose="020B0502020202020204" pitchFamily="34" charset="0"/>
                <a:ea typeface="Calibri" panose="020F0502020204030204" pitchFamily="34" charset="0"/>
              </a:rPr>
              <a:t> </a:t>
            </a:r>
          </a:p>
          <a:p>
            <a:pPr algn="ctr">
              <a:lnSpc>
                <a:spcPct val="150000"/>
              </a:lnSpc>
              <a:spcAft>
                <a:spcPts val="800"/>
              </a:spcAft>
            </a:pPr>
            <a:r>
              <a:rPr lang="en-GB" sz="2000" dirty="0">
                <a:solidFill>
                  <a:srgbClr val="1F4E79"/>
                </a:solidFill>
                <a:latin typeface="Century Gothic" panose="020B0502020202020204" pitchFamily="34" charset="0"/>
                <a:ea typeface="Calibri" panose="020F0502020204030204" pitchFamily="34" charset="0"/>
              </a:rPr>
              <a:t>a la </a:t>
            </a:r>
            <a:r>
              <a:rPr lang="en-GB" sz="2000" dirty="0" err="1">
                <a:solidFill>
                  <a:srgbClr val="1F4E79"/>
                </a:solidFill>
                <a:latin typeface="Century Gothic" panose="020B0502020202020204" pitchFamily="34" charset="0"/>
                <a:ea typeface="Calibri" panose="020F0502020204030204" pitchFamily="34" charset="0"/>
              </a:rPr>
              <a:t>izquierda</a:t>
            </a:r>
            <a:endParaRPr lang="en-GB" sz="2000" dirty="0">
              <a:solidFill>
                <a:prstClr val="white"/>
              </a:solidFill>
              <a:ea typeface="Calibri" panose="020F0502020204030204" pitchFamily="34" charset="0"/>
            </a:endParaRPr>
          </a:p>
          <a:p>
            <a:pPr indent="457200">
              <a:lnSpc>
                <a:spcPct val="150000"/>
              </a:lnSpc>
              <a:spcAft>
                <a:spcPts val="800"/>
              </a:spcAft>
            </a:pPr>
            <a:r>
              <a:rPr lang="en-GB" sz="2000" dirty="0" err="1">
                <a:solidFill>
                  <a:srgbClr val="1F4E79"/>
                </a:solidFill>
                <a:latin typeface="Century Gothic" panose="020B0502020202020204" pitchFamily="34" charset="0"/>
                <a:ea typeface="Calibri" panose="020F0502020204030204" pitchFamily="34" charset="0"/>
              </a:rPr>
              <a:t>lejos</a:t>
            </a:r>
            <a:r>
              <a:rPr lang="en-GB" sz="2000" dirty="0">
                <a:solidFill>
                  <a:srgbClr val="1F4E79"/>
                </a:solidFill>
                <a:latin typeface="Century Gothic" panose="020B0502020202020204" pitchFamily="34" charset="0"/>
                <a:ea typeface="Calibri" panose="020F0502020204030204" pitchFamily="34" charset="0"/>
              </a:rPr>
              <a:t>	</a:t>
            </a:r>
            <a:r>
              <a:rPr lang="en-GB" sz="2000" dirty="0" err="1">
                <a:solidFill>
                  <a:srgbClr val="1F4E79"/>
                </a:solidFill>
                <a:latin typeface="Century Gothic" panose="020B0502020202020204" pitchFamily="34" charset="0"/>
                <a:ea typeface="Calibri" panose="020F0502020204030204" pitchFamily="34" charset="0"/>
              </a:rPr>
              <a:t>cerca</a:t>
            </a:r>
            <a:endParaRPr lang="en-GB" sz="2000" dirty="0">
              <a:solidFill>
                <a:prstClr val="white"/>
              </a:solidFill>
              <a:ea typeface="Calibri" panose="020F0502020204030204" pitchFamily="34" charset="0"/>
            </a:endParaRPr>
          </a:p>
          <a:p>
            <a:pPr algn="ctr">
              <a:lnSpc>
                <a:spcPct val="150000"/>
              </a:lnSpc>
              <a:spcAft>
                <a:spcPts val="800"/>
              </a:spcAft>
            </a:pPr>
            <a:r>
              <a:rPr lang="en-GB" sz="2000" dirty="0" err="1">
                <a:solidFill>
                  <a:srgbClr val="1F4E79"/>
                </a:solidFill>
                <a:latin typeface="Century Gothic" panose="020B0502020202020204" pitchFamily="34" charset="0"/>
                <a:ea typeface="Calibri" panose="020F0502020204030204" pitchFamily="34" charset="0"/>
              </a:rPr>
              <a:t>viejo</a:t>
            </a:r>
            <a:r>
              <a:rPr lang="en-GB" sz="2000" dirty="0">
                <a:solidFill>
                  <a:srgbClr val="1F4E79"/>
                </a:solidFill>
                <a:latin typeface="Century Gothic" panose="020B0502020202020204" pitchFamily="34" charset="0"/>
                <a:ea typeface="Calibri" panose="020F0502020204030204" pitchFamily="34" charset="0"/>
              </a:rPr>
              <a:t>/a		</a:t>
            </a:r>
            <a:r>
              <a:rPr lang="en-GB" sz="2000" dirty="0" err="1">
                <a:solidFill>
                  <a:srgbClr val="1F4E79"/>
                </a:solidFill>
                <a:latin typeface="Century Gothic" panose="020B0502020202020204" pitchFamily="34" charset="0"/>
                <a:ea typeface="Calibri" panose="020F0502020204030204" pitchFamily="34" charset="0"/>
              </a:rPr>
              <a:t>nuevo</a:t>
            </a:r>
            <a:r>
              <a:rPr lang="en-GB" sz="2000" dirty="0">
                <a:solidFill>
                  <a:srgbClr val="1F4E79"/>
                </a:solidFill>
                <a:latin typeface="Century Gothic" panose="020B0502020202020204" pitchFamily="34" charset="0"/>
                <a:ea typeface="Calibri" panose="020F0502020204030204" pitchFamily="34" charset="0"/>
              </a:rPr>
              <a:t>/a</a:t>
            </a:r>
            <a:endParaRPr lang="en-GB" sz="2000" dirty="0">
              <a:solidFill>
                <a:prstClr val="white"/>
              </a:solidFill>
              <a:ea typeface="Calibri" panose="020F0502020204030204" pitchFamily="34" charset="0"/>
            </a:endParaRPr>
          </a:p>
          <a:p>
            <a:pPr algn="ctr">
              <a:lnSpc>
                <a:spcPct val="150000"/>
              </a:lnSpc>
              <a:spcAft>
                <a:spcPts val="800"/>
              </a:spcAft>
            </a:pPr>
            <a:r>
              <a:rPr lang="en-GB" sz="2000" dirty="0">
                <a:solidFill>
                  <a:srgbClr val="1F4E79"/>
                </a:solidFill>
                <a:latin typeface="Century Gothic" panose="020B0502020202020204" pitchFamily="34" charset="0"/>
                <a:ea typeface="Calibri" panose="020F0502020204030204" pitchFamily="34" charset="0"/>
              </a:rPr>
              <a:t>al </a:t>
            </a:r>
            <a:r>
              <a:rPr lang="en-GB" sz="2000" dirty="0" err="1">
                <a:solidFill>
                  <a:srgbClr val="1F4E79"/>
                </a:solidFill>
                <a:latin typeface="Century Gothic" panose="020B0502020202020204" pitchFamily="34" charset="0"/>
                <a:ea typeface="Calibri" panose="020F0502020204030204" pitchFamily="34" charset="0"/>
              </a:rPr>
              <a:t>lado</a:t>
            </a:r>
            <a:r>
              <a:rPr lang="en-GB" sz="2000" dirty="0">
                <a:solidFill>
                  <a:srgbClr val="1F4E79"/>
                </a:solidFill>
                <a:latin typeface="Century Gothic" panose="020B0502020202020204" pitchFamily="34" charset="0"/>
                <a:ea typeface="Calibri" panose="020F0502020204030204" pitchFamily="34" charset="0"/>
              </a:rPr>
              <a:t> del </a:t>
            </a:r>
            <a:r>
              <a:rPr lang="en-GB" sz="2000" dirty="0" err="1">
                <a:solidFill>
                  <a:srgbClr val="1F4E79"/>
                </a:solidFill>
                <a:latin typeface="Century Gothic" panose="020B0502020202020204" pitchFamily="34" charset="0"/>
                <a:ea typeface="Calibri" panose="020F0502020204030204" pitchFamily="34" charset="0"/>
              </a:rPr>
              <a:t>parque</a:t>
            </a:r>
            <a:endParaRPr lang="en-GB" sz="2000" dirty="0">
              <a:solidFill>
                <a:prstClr val="white"/>
              </a:solidFill>
              <a:ea typeface="Calibri" panose="020F0502020204030204" pitchFamily="34" charset="0"/>
            </a:endParaRPr>
          </a:p>
          <a:p>
            <a:pPr algn="ctr">
              <a:lnSpc>
                <a:spcPct val="107000"/>
              </a:lnSpc>
              <a:spcAft>
                <a:spcPts val="800"/>
              </a:spcAft>
            </a:pPr>
            <a:r>
              <a:rPr lang="en-GB" sz="2000" dirty="0">
                <a:solidFill>
                  <a:srgbClr val="1F4E79"/>
                </a:solidFill>
                <a:latin typeface="Century Gothic" panose="020B0502020202020204" pitchFamily="34" charset="0"/>
                <a:ea typeface="Calibri" panose="020F0502020204030204" pitchFamily="34" charset="0"/>
              </a:rPr>
              <a:t> </a:t>
            </a:r>
            <a:endParaRPr lang="en-GB" sz="2000" dirty="0">
              <a:solidFill>
                <a:prstClr val="white"/>
              </a:solidFill>
              <a:ea typeface="Calibri" panose="020F0502020204030204" pitchFamily="34" charset="0"/>
            </a:endParaRPr>
          </a:p>
        </p:txBody>
      </p:sp>
    </p:spTree>
    <p:extLst>
      <p:ext uri="{BB962C8B-B14F-4D97-AF65-F5344CB8AC3E}">
        <p14:creationId xmlns:p14="http://schemas.microsoft.com/office/powerpoint/2010/main" val="30700083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179733" cy="867128"/>
          </a:xfrm>
          <a:prstGeom prst="rect">
            <a:avLst/>
          </a:prstGeom>
        </p:spPr>
      </p:pic>
      <p:sp>
        <p:nvSpPr>
          <p:cNvPr id="2" name="Title 1"/>
          <p:cNvSpPr>
            <a:spLocks noGrp="1"/>
          </p:cNvSpPr>
          <p:nvPr>
            <p:ph type="title"/>
          </p:nvPr>
        </p:nvSpPr>
        <p:spPr>
          <a:xfrm>
            <a:off x="0" y="21925"/>
            <a:ext cx="6484584" cy="1325563"/>
          </a:xfrm>
        </p:spPr>
        <p:txBody>
          <a:bodyPr>
            <a:normAutofit/>
          </a:bodyPr>
          <a:lstStyle/>
          <a:p>
            <a:r>
              <a:rPr lang="en-GB" sz="3600" b="1" dirty="0" err="1" smtClean="0">
                <a:solidFill>
                  <a:schemeClr val="bg1"/>
                </a:solidFill>
              </a:rPr>
              <a:t>Dictogloss</a:t>
            </a:r>
            <a:endParaRPr lang="en-GB" sz="3600" b="1" dirty="0">
              <a:solidFill>
                <a:schemeClr val="bg1"/>
              </a:solidFill>
            </a:endParaRPr>
          </a:p>
        </p:txBody>
      </p:sp>
      <p:sp>
        <p:nvSpPr>
          <p:cNvPr id="3" name="Content Placeholder 2"/>
          <p:cNvSpPr>
            <a:spLocks noGrp="1"/>
          </p:cNvSpPr>
          <p:nvPr>
            <p:ph idx="1"/>
          </p:nvPr>
        </p:nvSpPr>
        <p:spPr>
          <a:xfrm>
            <a:off x="1849120" y="1347488"/>
            <a:ext cx="8493760" cy="4900295"/>
          </a:xfrm>
        </p:spPr>
        <p:txBody>
          <a:bodyPr>
            <a:normAutofit fontScale="92500"/>
          </a:bodyPr>
          <a:lstStyle/>
          <a:p>
            <a:pPr marL="0" indent="0">
              <a:lnSpc>
                <a:spcPct val="200000"/>
              </a:lnSpc>
              <a:buNone/>
            </a:pPr>
            <a:r>
              <a:rPr lang="en-GB" b="1" u="sng" dirty="0"/>
              <a:t>¿</a:t>
            </a:r>
            <a:r>
              <a:rPr lang="en-GB" b="1" u="sng" dirty="0" err="1"/>
              <a:t>Cómo</a:t>
            </a:r>
            <a:r>
              <a:rPr lang="en-GB" b="1" u="sng" dirty="0"/>
              <a:t> </a:t>
            </a:r>
            <a:r>
              <a:rPr lang="en-GB" b="1" u="sng" dirty="0" err="1"/>
              <a:t>es</a:t>
            </a:r>
            <a:r>
              <a:rPr lang="en-GB" b="1" u="sng" dirty="0"/>
              <a:t> </a:t>
            </a:r>
            <a:r>
              <a:rPr lang="en-GB" b="1" u="sng" dirty="0" err="1"/>
              <a:t>tu</a:t>
            </a:r>
            <a:r>
              <a:rPr lang="en-GB" b="1" u="sng" dirty="0"/>
              <a:t> ciudad?</a:t>
            </a:r>
            <a:br>
              <a:rPr lang="en-GB" b="1" u="sng" dirty="0"/>
            </a:br>
            <a:r>
              <a:rPr lang="en-GB" dirty="0" err="1"/>
              <a:t>Mi</a:t>
            </a:r>
            <a:r>
              <a:rPr lang="en-GB" dirty="0"/>
              <a:t> ciudad no </a:t>
            </a:r>
            <a:r>
              <a:rPr lang="en-GB" b="1" dirty="0" err="1">
                <a:solidFill>
                  <a:srgbClr val="EA5F00"/>
                </a:solidFill>
              </a:rPr>
              <a:t>es</a:t>
            </a:r>
            <a:r>
              <a:rPr lang="en-GB" dirty="0"/>
              <a:t> </a:t>
            </a:r>
            <a:r>
              <a:rPr lang="en-GB" b="1" dirty="0" err="1">
                <a:solidFill>
                  <a:srgbClr val="EA5F00"/>
                </a:solidFill>
              </a:rPr>
              <a:t>grande</a:t>
            </a:r>
            <a:r>
              <a:rPr lang="en-GB" dirty="0"/>
              <a:t>. Hay </a:t>
            </a:r>
            <a:r>
              <a:rPr lang="en-GB" dirty="0" err="1"/>
              <a:t>una</a:t>
            </a:r>
            <a:r>
              <a:rPr lang="en-GB" dirty="0"/>
              <a:t> </a:t>
            </a:r>
            <a:r>
              <a:rPr lang="en-GB" b="1" dirty="0">
                <a:solidFill>
                  <a:srgbClr val="EA5F00"/>
                </a:solidFill>
              </a:rPr>
              <a:t>plaza</a:t>
            </a:r>
            <a:r>
              <a:rPr lang="en-GB" dirty="0"/>
              <a:t> </a:t>
            </a:r>
            <a:r>
              <a:rPr lang="en-GB" b="1" dirty="0" err="1">
                <a:solidFill>
                  <a:srgbClr val="EA5F00"/>
                </a:solidFill>
              </a:rPr>
              <a:t>pequeña</a:t>
            </a:r>
            <a:r>
              <a:rPr lang="en-GB" dirty="0"/>
              <a:t> </a:t>
            </a:r>
            <a:r>
              <a:rPr lang="en-GB" dirty="0" err="1"/>
              <a:t>en</a:t>
            </a:r>
            <a:r>
              <a:rPr lang="en-GB" dirty="0"/>
              <a:t> el </a:t>
            </a:r>
            <a:r>
              <a:rPr lang="en-GB" dirty="0" err="1"/>
              <a:t>centro</a:t>
            </a:r>
            <a:r>
              <a:rPr lang="en-GB" dirty="0"/>
              <a:t>.  </a:t>
            </a:r>
            <a:r>
              <a:rPr lang="en-GB" b="1" dirty="0">
                <a:solidFill>
                  <a:srgbClr val="EA5F00"/>
                </a:solidFill>
              </a:rPr>
              <a:t>La </a:t>
            </a:r>
            <a:r>
              <a:rPr lang="en-GB" b="1" dirty="0" err="1">
                <a:solidFill>
                  <a:srgbClr val="EA5F00"/>
                </a:solidFill>
              </a:rPr>
              <a:t>iglesia</a:t>
            </a:r>
            <a:r>
              <a:rPr lang="en-GB" dirty="0"/>
              <a:t> </a:t>
            </a:r>
            <a:r>
              <a:rPr lang="en-GB" b="1" dirty="0" err="1">
                <a:solidFill>
                  <a:srgbClr val="EA5F00"/>
                </a:solidFill>
              </a:rPr>
              <a:t>está</a:t>
            </a:r>
            <a:r>
              <a:rPr lang="en-GB" dirty="0"/>
              <a:t> </a:t>
            </a:r>
            <a:r>
              <a:rPr lang="en-GB" dirty="0" err="1"/>
              <a:t>en</a:t>
            </a:r>
            <a:r>
              <a:rPr lang="en-GB" dirty="0"/>
              <a:t> </a:t>
            </a:r>
            <a:r>
              <a:rPr lang="en-GB" b="1" dirty="0">
                <a:solidFill>
                  <a:srgbClr val="EA5F00"/>
                </a:solidFill>
              </a:rPr>
              <a:t>la plaza </a:t>
            </a:r>
            <a:r>
              <a:rPr lang="en-GB" dirty="0"/>
              <a:t>y </a:t>
            </a:r>
            <a:r>
              <a:rPr lang="en-GB" b="1" dirty="0">
                <a:solidFill>
                  <a:srgbClr val="EA5F00"/>
                </a:solidFill>
              </a:rPr>
              <a:t>el </a:t>
            </a:r>
            <a:r>
              <a:rPr lang="en-GB" b="1" dirty="0" err="1">
                <a:solidFill>
                  <a:srgbClr val="EA5F00"/>
                </a:solidFill>
              </a:rPr>
              <a:t>museo</a:t>
            </a:r>
            <a:r>
              <a:rPr lang="en-GB" b="1" dirty="0">
                <a:solidFill>
                  <a:srgbClr val="EA5F00"/>
                </a:solidFill>
              </a:rPr>
              <a:t> </a:t>
            </a:r>
            <a:r>
              <a:rPr lang="en-GB" b="1" dirty="0" err="1">
                <a:solidFill>
                  <a:srgbClr val="EA5F00"/>
                </a:solidFill>
              </a:rPr>
              <a:t>está</a:t>
            </a:r>
            <a:r>
              <a:rPr lang="en-GB" b="1" dirty="0">
                <a:solidFill>
                  <a:srgbClr val="EA5F00"/>
                </a:solidFill>
              </a:rPr>
              <a:t> </a:t>
            </a:r>
            <a:r>
              <a:rPr lang="en-GB" b="1" dirty="0" err="1">
                <a:solidFill>
                  <a:srgbClr val="EA5F00"/>
                </a:solidFill>
              </a:rPr>
              <a:t>cerca</a:t>
            </a:r>
            <a:r>
              <a:rPr lang="en-GB" b="1" dirty="0">
                <a:solidFill>
                  <a:srgbClr val="EA5F00"/>
                </a:solidFill>
              </a:rPr>
              <a:t> de la </a:t>
            </a:r>
            <a:r>
              <a:rPr lang="en-GB" b="1" dirty="0" err="1">
                <a:solidFill>
                  <a:srgbClr val="EA5F00"/>
                </a:solidFill>
              </a:rPr>
              <a:t>iglesia</a:t>
            </a:r>
            <a:r>
              <a:rPr lang="en-GB" dirty="0"/>
              <a:t>. </a:t>
            </a:r>
            <a:r>
              <a:rPr lang="en-GB" dirty="0" err="1"/>
              <a:t>También</a:t>
            </a:r>
            <a:r>
              <a:rPr lang="en-GB" dirty="0"/>
              <a:t> hay </a:t>
            </a:r>
            <a:r>
              <a:rPr lang="en-GB" b="1" dirty="0">
                <a:solidFill>
                  <a:srgbClr val="EA5F00"/>
                </a:solidFill>
              </a:rPr>
              <a:t>un </a:t>
            </a:r>
            <a:r>
              <a:rPr lang="en-GB" b="1" dirty="0" err="1">
                <a:solidFill>
                  <a:srgbClr val="EA5F00"/>
                </a:solidFill>
              </a:rPr>
              <a:t>teatro</a:t>
            </a:r>
            <a:r>
              <a:rPr lang="en-GB" b="1" dirty="0">
                <a:solidFill>
                  <a:srgbClr val="EA5F00"/>
                </a:solidFill>
              </a:rPr>
              <a:t> </a:t>
            </a:r>
            <a:r>
              <a:rPr lang="en-GB" b="1" dirty="0" err="1">
                <a:solidFill>
                  <a:srgbClr val="EA5F00"/>
                </a:solidFill>
              </a:rPr>
              <a:t>pequeño</a:t>
            </a:r>
            <a:r>
              <a:rPr lang="en-GB" dirty="0"/>
              <a:t>. </a:t>
            </a:r>
            <a:r>
              <a:rPr lang="en-GB" b="1" dirty="0">
                <a:solidFill>
                  <a:srgbClr val="EA5F00"/>
                </a:solidFill>
              </a:rPr>
              <a:t>El </a:t>
            </a:r>
            <a:r>
              <a:rPr lang="en-GB" b="1" dirty="0" err="1">
                <a:solidFill>
                  <a:srgbClr val="EA5F00"/>
                </a:solidFill>
              </a:rPr>
              <a:t>teatro</a:t>
            </a:r>
            <a:r>
              <a:rPr lang="en-GB" b="1" dirty="0">
                <a:solidFill>
                  <a:srgbClr val="EA5F00"/>
                </a:solidFill>
              </a:rPr>
              <a:t> </a:t>
            </a:r>
            <a:r>
              <a:rPr lang="en-GB" b="1" dirty="0" err="1">
                <a:solidFill>
                  <a:srgbClr val="EA5F00"/>
                </a:solidFill>
              </a:rPr>
              <a:t>está</a:t>
            </a:r>
            <a:r>
              <a:rPr lang="en-GB" b="1" dirty="0">
                <a:solidFill>
                  <a:srgbClr val="EA5F00"/>
                </a:solidFill>
              </a:rPr>
              <a:t> </a:t>
            </a:r>
            <a:r>
              <a:rPr lang="en-GB" b="1" dirty="0" err="1">
                <a:solidFill>
                  <a:srgbClr val="EA5F00"/>
                </a:solidFill>
              </a:rPr>
              <a:t>lejos</a:t>
            </a:r>
            <a:r>
              <a:rPr lang="en-GB" b="1" dirty="0">
                <a:solidFill>
                  <a:srgbClr val="EA5F00"/>
                </a:solidFill>
              </a:rPr>
              <a:t> de la plaza</a:t>
            </a:r>
            <a:r>
              <a:rPr lang="en-GB" dirty="0"/>
              <a:t> </a:t>
            </a:r>
            <a:r>
              <a:rPr lang="en-GB" dirty="0" err="1"/>
              <a:t>pero</a:t>
            </a:r>
            <a:r>
              <a:rPr lang="en-GB" dirty="0"/>
              <a:t> </a:t>
            </a:r>
            <a:r>
              <a:rPr lang="en-GB" b="1" dirty="0" err="1">
                <a:solidFill>
                  <a:srgbClr val="EA5F00"/>
                </a:solidFill>
              </a:rPr>
              <a:t>cerca</a:t>
            </a:r>
            <a:r>
              <a:rPr lang="en-GB" b="1" dirty="0">
                <a:solidFill>
                  <a:srgbClr val="EA5F00"/>
                </a:solidFill>
              </a:rPr>
              <a:t> de </a:t>
            </a:r>
            <a:r>
              <a:rPr lang="en-GB" dirty="0"/>
              <a:t>mi casa. </a:t>
            </a:r>
          </a:p>
        </p:txBody>
      </p:sp>
      <p:sp>
        <p:nvSpPr>
          <p:cNvPr id="4" name="Action Button: Forward or Next 3">
            <a:hlinkClick r:id="" action="ppaction://noaction" highlightClick="1">
              <a:snd r:embed="rId4" name="Spanish story introduction.wav"/>
            </a:hlinkClick>
          </p:cNvPr>
          <p:cNvSpPr/>
          <p:nvPr/>
        </p:nvSpPr>
        <p:spPr>
          <a:xfrm>
            <a:off x="11145328" y="296863"/>
            <a:ext cx="828136" cy="867128"/>
          </a:xfrm>
          <a:prstGeom prst="actionButtonForwardNex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Rounded Rectangle 5"/>
          <p:cNvSpPr/>
          <p:nvPr/>
        </p:nvSpPr>
        <p:spPr>
          <a:xfrm>
            <a:off x="1714500" y="2334986"/>
            <a:ext cx="4196443" cy="604157"/>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5959930" y="2334986"/>
            <a:ext cx="4196443" cy="604157"/>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1714500" y="3114475"/>
            <a:ext cx="2232841" cy="604157"/>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4081961" y="3122640"/>
            <a:ext cx="4196443" cy="604157"/>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1714500" y="3893964"/>
            <a:ext cx="4055232" cy="604157"/>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8379280" y="3114474"/>
            <a:ext cx="1777094" cy="604157"/>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5855365" y="3901640"/>
            <a:ext cx="4301008" cy="604157"/>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1714500" y="4768794"/>
            <a:ext cx="1777094" cy="604157"/>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3589866" y="4772632"/>
            <a:ext cx="4789414" cy="604157"/>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8472533" y="4768794"/>
            <a:ext cx="1777094" cy="604157"/>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p:cNvSpPr/>
          <p:nvPr/>
        </p:nvSpPr>
        <p:spPr>
          <a:xfrm>
            <a:off x="1714499" y="5508288"/>
            <a:ext cx="2090057" cy="604157"/>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996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395111" y="2105561"/>
            <a:ext cx="6886222" cy="707886"/>
          </a:xfrm>
          <a:prstGeom prst="rect">
            <a:avLst/>
          </a:prstGeom>
          <a:noFill/>
        </p:spPr>
        <p:txBody>
          <a:bodyPr wrap="square" rtlCol="0">
            <a:spAutoFit/>
          </a:bodyPr>
          <a:lstStyle/>
          <a:p>
            <a:r>
              <a:rPr lang="en-GB" sz="4000" b="1" dirty="0" smtClean="0">
                <a:solidFill>
                  <a:prstClr val="white"/>
                </a:solidFill>
                <a:latin typeface="Century Gothic" panose="020B0502020202020204" pitchFamily="34" charset="0"/>
              </a:rPr>
              <a:t>La plaza tiene una torre</a:t>
            </a:r>
            <a:endParaRPr lang="en-GB" sz="4000" b="1" dirty="0">
              <a:solidFill>
                <a:prstClr val="white"/>
              </a:solidFill>
              <a:latin typeface="Century Gothic" panose="020B0502020202020204" pitchFamily="34" charset="0"/>
            </a:endParaRPr>
          </a:p>
        </p:txBody>
      </p:sp>
      <p:sp>
        <p:nvSpPr>
          <p:cNvPr id="14" name="Title 3"/>
          <p:cNvSpPr txBox="1">
            <a:spLocks/>
          </p:cNvSpPr>
          <p:nvPr/>
        </p:nvSpPr>
        <p:spPr>
          <a:xfrm>
            <a:off x="395111" y="2719314"/>
            <a:ext cx="5320595"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smtClean="0">
                <a:solidFill>
                  <a:prstClr val="white"/>
                </a:solidFill>
                <a:latin typeface="Century Gothic" panose="020B0502020202020204" pitchFamily="34" charset="0"/>
              </a:rPr>
              <a:t>Antonio Machado</a:t>
            </a:r>
            <a:endParaRPr lang="en-GB" sz="3200"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0853362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4FCA6F-F85D-8D47-8FB5-CB2A72FFD6ED}"/>
              </a:ext>
            </a:extLst>
          </p:cNvPr>
          <p:cNvSpPr>
            <a:spLocks noGrp="1"/>
          </p:cNvSpPr>
          <p:nvPr>
            <p:ph type="title"/>
          </p:nvPr>
        </p:nvSpPr>
        <p:spPr>
          <a:xfrm>
            <a:off x="-1878655" y="1278893"/>
            <a:ext cx="10515600" cy="1325563"/>
          </a:xfrm>
        </p:spPr>
        <p:txBody>
          <a:bodyPr/>
          <a:lstStyle/>
          <a:p>
            <a:pPr algn="ctr"/>
            <a:r>
              <a:rPr lang="en-US" dirty="0"/>
              <a:t>The Nine Lead Schools</a:t>
            </a:r>
          </a:p>
        </p:txBody>
      </p:sp>
      <p:sp>
        <p:nvSpPr>
          <p:cNvPr id="3" name="Content Placeholder 2">
            <a:extLst>
              <a:ext uri="{FF2B5EF4-FFF2-40B4-BE49-F238E27FC236}">
                <a16:creationId xmlns="" xmlns:a16="http://schemas.microsoft.com/office/drawing/2014/main" id="{8022F12B-A307-7848-9126-99648C35170D}"/>
              </a:ext>
            </a:extLst>
          </p:cNvPr>
          <p:cNvSpPr>
            <a:spLocks noGrp="1"/>
          </p:cNvSpPr>
          <p:nvPr>
            <p:ph idx="1"/>
          </p:nvPr>
        </p:nvSpPr>
        <p:spPr>
          <a:xfrm>
            <a:off x="264184" y="2242881"/>
            <a:ext cx="8167121" cy="4070407"/>
          </a:xfrm>
        </p:spPr>
        <p:txBody>
          <a:bodyPr>
            <a:normAutofit/>
          </a:bodyPr>
          <a:lstStyle/>
          <a:p>
            <a:r>
              <a:rPr lang="en-GB" sz="2400" u="sng" dirty="0">
                <a:hlinkClick r:id="rId3"/>
              </a:rPr>
              <a:t>Dartford Grammar School, Dartford</a:t>
            </a:r>
            <a:endParaRPr lang="en-GB" sz="2400" dirty="0"/>
          </a:p>
          <a:p>
            <a:r>
              <a:rPr lang="en-GB" sz="2400" u="sng" dirty="0">
                <a:hlinkClick r:id="rId4"/>
              </a:rPr>
              <a:t>Dixons Kings Academy, Bradford</a:t>
            </a:r>
            <a:endParaRPr lang="en-GB" sz="2400" dirty="0"/>
          </a:p>
          <a:p>
            <a:r>
              <a:rPr lang="en-GB" sz="2400" u="sng" dirty="0">
                <a:hlinkClick r:id="rId5"/>
              </a:rPr>
              <a:t>Presdales School, Ware, Hertfordshire</a:t>
            </a:r>
            <a:endParaRPr lang="en-GB" sz="2400" dirty="0"/>
          </a:p>
          <a:p>
            <a:r>
              <a:rPr lang="en-GB" sz="2400" u="sng" dirty="0">
                <a:hlinkClick r:id="rId6"/>
              </a:rPr>
              <a:t>Sir William Borlase’s Grammar School, Marlow</a:t>
            </a:r>
            <a:endParaRPr lang="en-GB" sz="2400" dirty="0"/>
          </a:p>
          <a:p>
            <a:r>
              <a:rPr lang="en-GB" sz="2400" u="sng" dirty="0">
                <a:hlinkClick r:id="rId7"/>
              </a:rPr>
              <a:t>St James’ School, Exeter</a:t>
            </a:r>
            <a:endParaRPr lang="en-GB" sz="2400" dirty="0"/>
          </a:p>
          <a:p>
            <a:r>
              <a:rPr lang="en-GB" sz="2400" u="sng" dirty="0">
                <a:hlinkClick r:id="rId8"/>
              </a:rPr>
              <a:t>The Broxbourne School, Broxbourne, Hertfordshire</a:t>
            </a:r>
            <a:endParaRPr lang="en-GB" sz="2400" dirty="0"/>
          </a:p>
          <a:p>
            <a:r>
              <a:rPr lang="en-GB" sz="2400" u="sng" dirty="0">
                <a:hlinkClick r:id="rId9"/>
              </a:rPr>
              <a:t>Archbishop Temple School, Preston</a:t>
            </a:r>
            <a:endParaRPr lang="en-GB" sz="2400" dirty="0"/>
          </a:p>
          <a:p>
            <a:r>
              <a:rPr lang="en-GB" sz="2400" u="sng" dirty="0">
                <a:hlinkClick r:id="rId10"/>
              </a:rPr>
              <a:t>Blatchington Mill School and Sixth Form, Hove</a:t>
            </a:r>
            <a:endParaRPr lang="en-GB" sz="2400" dirty="0"/>
          </a:p>
          <a:p>
            <a:r>
              <a:rPr lang="en-GB" sz="2400" u="sng" dirty="0">
                <a:hlinkClick r:id="rId11"/>
              </a:rPr>
              <a:t>Cardinal Hume Catholic School, Gateshead</a:t>
            </a:r>
            <a:endParaRPr lang="en-GB" sz="2400" dirty="0"/>
          </a:p>
          <a:p>
            <a:endParaRPr lang="en-US" sz="2400" dirty="0"/>
          </a:p>
        </p:txBody>
      </p:sp>
      <p:sp>
        <p:nvSpPr>
          <p:cNvPr id="4" name="TextBox 3">
            <a:extLst>
              <a:ext uri="{FF2B5EF4-FFF2-40B4-BE49-F238E27FC236}">
                <a16:creationId xmlns="" xmlns:a16="http://schemas.microsoft.com/office/drawing/2014/main" id="{C929AA53-C13D-6449-98C3-26D07C8E3CAB}"/>
              </a:ext>
            </a:extLst>
          </p:cNvPr>
          <p:cNvSpPr txBox="1"/>
          <p:nvPr/>
        </p:nvSpPr>
        <p:spPr>
          <a:xfrm>
            <a:off x="387540" y="130907"/>
            <a:ext cx="7920408" cy="1354217"/>
          </a:xfrm>
          <a:prstGeom prst="rect">
            <a:avLst/>
          </a:prstGeom>
          <a:noFill/>
        </p:spPr>
        <p:txBody>
          <a:bodyPr wrap="square" rtlCol="0">
            <a:spAutoFit/>
          </a:bodyPr>
          <a:lstStyle/>
          <a:p>
            <a:r>
              <a:rPr lang="en-GB" sz="5400" b="1" dirty="0">
                <a:solidFill>
                  <a:srgbClr val="E87D1E"/>
                </a:solidFill>
              </a:rPr>
              <a:t>Working with 9 Hubs:</a:t>
            </a:r>
          </a:p>
          <a:p>
            <a:r>
              <a:rPr lang="en-GB" sz="2800" b="1" dirty="0">
                <a:solidFill>
                  <a:srgbClr val="E87D1E"/>
                </a:solidFill>
              </a:rPr>
              <a:t>9 Lead Schools each with 4 hub schools</a:t>
            </a:r>
          </a:p>
        </p:txBody>
      </p:sp>
      <p:pic>
        <p:nvPicPr>
          <p:cNvPr id="5" name="Picture 4" descr="Lead schools map">
            <a:extLst>
              <a:ext uri="{FF2B5EF4-FFF2-40B4-BE49-F238E27FC236}">
                <a16:creationId xmlns="" xmlns:a16="http://schemas.microsoft.com/office/drawing/2014/main" id="{95DD4187-F8E2-9848-B4BD-F38AD56FF66D}"/>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6380480" y="808016"/>
            <a:ext cx="5811520" cy="5505272"/>
          </a:xfrm>
          <a:prstGeom prst="rect">
            <a:avLst/>
          </a:prstGeom>
          <a:noFill/>
          <a:ln>
            <a:noFill/>
          </a:ln>
        </p:spPr>
      </p:pic>
    </p:spTree>
    <p:extLst>
      <p:ext uri="{BB962C8B-B14F-4D97-AF65-F5344CB8AC3E}">
        <p14:creationId xmlns:p14="http://schemas.microsoft.com/office/powerpoint/2010/main" val="40357639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Plaza Mayor, Madri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 name="Rectangle 5"/>
          <p:cNvSpPr/>
          <p:nvPr/>
        </p:nvSpPr>
        <p:spPr>
          <a:xfrm>
            <a:off x="694193" y="1337785"/>
            <a:ext cx="5405982" cy="1077218"/>
          </a:xfrm>
          <a:prstGeom prst="rect">
            <a:avLst/>
          </a:prstGeom>
        </p:spPr>
        <p:txBody>
          <a:bodyPr wrap="square">
            <a:spAutoFit/>
          </a:bodyPr>
          <a:lstStyle/>
          <a:p>
            <a:r>
              <a:rPr lang="en-GB" sz="3200" b="1" dirty="0" smtClean="0">
                <a:solidFill>
                  <a:srgbClr val="4472C4">
                    <a:lumMod val="75000"/>
                  </a:srgbClr>
                </a:solidFill>
                <a:latin typeface="Century Gothic" panose="020B0502020202020204" pitchFamily="34" charset="0"/>
              </a:rPr>
              <a:t>La </a:t>
            </a:r>
            <a:r>
              <a:rPr lang="en-GB" sz="3200" b="1" dirty="0">
                <a:solidFill>
                  <a:srgbClr val="4472C4">
                    <a:lumMod val="75000"/>
                  </a:srgbClr>
                </a:solidFill>
                <a:latin typeface="Century Gothic" panose="020B0502020202020204" pitchFamily="34" charset="0"/>
              </a:rPr>
              <a:t>plaza tiene una torre, </a:t>
            </a:r>
          </a:p>
          <a:p>
            <a:r>
              <a:rPr lang="en-GB" sz="3200" b="1" dirty="0" smtClean="0">
                <a:solidFill>
                  <a:srgbClr val="4472C4">
                    <a:lumMod val="75000"/>
                  </a:srgbClr>
                </a:solidFill>
                <a:latin typeface="Century Gothic" panose="020B0502020202020204" pitchFamily="34" charset="0"/>
              </a:rPr>
              <a:t>la </a:t>
            </a:r>
            <a:r>
              <a:rPr lang="en-GB" sz="3200" b="1" dirty="0">
                <a:solidFill>
                  <a:srgbClr val="4472C4">
                    <a:lumMod val="75000"/>
                  </a:srgbClr>
                </a:solidFill>
                <a:latin typeface="Century Gothic" panose="020B0502020202020204" pitchFamily="34" charset="0"/>
              </a:rPr>
              <a:t>torre tiene un balcón, </a:t>
            </a:r>
          </a:p>
        </p:txBody>
      </p:sp>
      <p:sp>
        <p:nvSpPr>
          <p:cNvPr id="8" name="Rectangle 7"/>
          <p:cNvSpPr/>
          <p:nvPr/>
        </p:nvSpPr>
        <p:spPr>
          <a:xfrm>
            <a:off x="694193" y="2643868"/>
            <a:ext cx="5581347" cy="1077218"/>
          </a:xfrm>
          <a:prstGeom prst="rect">
            <a:avLst/>
          </a:prstGeom>
        </p:spPr>
        <p:txBody>
          <a:bodyPr wrap="square">
            <a:spAutoFit/>
          </a:bodyPr>
          <a:lstStyle/>
          <a:p>
            <a:r>
              <a:rPr lang="en-GB" sz="3200" b="1" dirty="0" smtClean="0">
                <a:solidFill>
                  <a:srgbClr val="4472C4">
                    <a:lumMod val="75000"/>
                  </a:srgbClr>
                </a:solidFill>
                <a:latin typeface="Century Gothic" panose="020B0502020202020204" pitchFamily="34" charset="0"/>
              </a:rPr>
              <a:t>El balcón tiene una </a:t>
            </a:r>
            <a:r>
              <a:rPr lang="en-GB" sz="3200" b="1" dirty="0" err="1" smtClean="0">
                <a:solidFill>
                  <a:srgbClr val="4472C4">
                    <a:lumMod val="75000"/>
                  </a:srgbClr>
                </a:solidFill>
                <a:latin typeface="Century Gothic" panose="020B0502020202020204" pitchFamily="34" charset="0"/>
              </a:rPr>
              <a:t>dama</a:t>
            </a:r>
            <a:r>
              <a:rPr lang="en-GB" sz="3200" b="1" dirty="0" smtClean="0">
                <a:solidFill>
                  <a:srgbClr val="4472C4">
                    <a:lumMod val="75000"/>
                  </a:srgbClr>
                </a:solidFill>
                <a:latin typeface="Century Gothic" panose="020B0502020202020204" pitchFamily="34" charset="0"/>
              </a:rPr>
              <a:t>,</a:t>
            </a:r>
          </a:p>
          <a:p>
            <a:r>
              <a:rPr lang="en-GB" sz="3200" b="1" dirty="0" smtClean="0">
                <a:solidFill>
                  <a:srgbClr val="4472C4">
                    <a:lumMod val="75000"/>
                  </a:srgbClr>
                </a:solidFill>
                <a:latin typeface="Century Gothic" panose="020B0502020202020204" pitchFamily="34" charset="0"/>
              </a:rPr>
              <a:t>La </a:t>
            </a:r>
            <a:r>
              <a:rPr lang="en-GB" sz="3200" b="1" dirty="0" err="1" smtClean="0">
                <a:solidFill>
                  <a:srgbClr val="4472C4">
                    <a:lumMod val="75000"/>
                  </a:srgbClr>
                </a:solidFill>
                <a:latin typeface="Century Gothic" panose="020B0502020202020204" pitchFamily="34" charset="0"/>
              </a:rPr>
              <a:t>dama</a:t>
            </a:r>
            <a:r>
              <a:rPr lang="en-GB" sz="3200" b="1" dirty="0" smtClean="0">
                <a:solidFill>
                  <a:srgbClr val="4472C4">
                    <a:lumMod val="75000"/>
                  </a:srgbClr>
                </a:solidFill>
                <a:latin typeface="Century Gothic" panose="020B0502020202020204" pitchFamily="34" charset="0"/>
              </a:rPr>
              <a:t> una blanca flor…</a:t>
            </a:r>
            <a:endParaRPr lang="en-GB" sz="3200" b="1" dirty="0">
              <a:solidFill>
                <a:srgbClr val="4472C4">
                  <a:lumMod val="75000"/>
                </a:srgbClr>
              </a:solidFill>
              <a:latin typeface="Century Gothic" panose="020B0502020202020204" pitchFamily="34" charset="0"/>
            </a:endParaRPr>
          </a:p>
        </p:txBody>
      </p:sp>
      <p:sp>
        <p:nvSpPr>
          <p:cNvPr id="7" name="TextBox 6"/>
          <p:cNvSpPr txBox="1"/>
          <p:nvPr/>
        </p:nvSpPr>
        <p:spPr>
          <a:xfrm>
            <a:off x="1678336" y="249123"/>
            <a:ext cx="9194407" cy="1077218"/>
          </a:xfrm>
          <a:prstGeom prst="rect">
            <a:avLst/>
          </a:prstGeom>
          <a:noFill/>
        </p:spPr>
        <p:txBody>
          <a:bodyPr wrap="square" rtlCol="0">
            <a:spAutoFit/>
          </a:bodyPr>
          <a:lstStyle/>
          <a:p>
            <a:r>
              <a:rPr lang="en-GB" sz="3200" dirty="0" smtClean="0">
                <a:solidFill>
                  <a:srgbClr val="4472C4">
                    <a:lumMod val="75000"/>
                  </a:srgbClr>
                </a:solidFill>
                <a:latin typeface="Century Gothic" panose="020B0502020202020204" pitchFamily="34" charset="0"/>
              </a:rPr>
              <a:t>Hoy </a:t>
            </a:r>
            <a:r>
              <a:rPr lang="en-GB" sz="3200" dirty="0" err="1" smtClean="0">
                <a:solidFill>
                  <a:srgbClr val="4472C4">
                    <a:lumMod val="75000"/>
                  </a:srgbClr>
                </a:solidFill>
                <a:latin typeface="Century Gothic" panose="020B0502020202020204" pitchFamily="34" charset="0"/>
              </a:rPr>
              <a:t>leemos</a:t>
            </a:r>
            <a:r>
              <a:rPr lang="en-GB" sz="3200" dirty="0" smtClean="0">
                <a:solidFill>
                  <a:srgbClr val="4472C4">
                    <a:lumMod val="75000"/>
                  </a:srgbClr>
                </a:solidFill>
                <a:latin typeface="Century Gothic" panose="020B0502020202020204" pitchFamily="34" charset="0"/>
              </a:rPr>
              <a:t> un </a:t>
            </a:r>
            <a:r>
              <a:rPr lang="en-GB" sz="3200" dirty="0" err="1" smtClean="0">
                <a:solidFill>
                  <a:srgbClr val="4472C4">
                    <a:lumMod val="75000"/>
                  </a:srgbClr>
                </a:solidFill>
                <a:latin typeface="Century Gothic" panose="020B0502020202020204" pitchFamily="34" charset="0"/>
              </a:rPr>
              <a:t>texto</a:t>
            </a:r>
            <a:r>
              <a:rPr lang="en-GB" sz="3200" dirty="0" smtClean="0">
                <a:solidFill>
                  <a:srgbClr val="4472C4">
                    <a:lumMod val="75000"/>
                  </a:srgbClr>
                </a:solidFill>
                <a:latin typeface="Century Gothic" panose="020B0502020202020204" pitchFamily="34" charset="0"/>
              </a:rPr>
              <a:t>. ¿</a:t>
            </a:r>
            <a:r>
              <a:rPr lang="en-GB" sz="3200" dirty="0" err="1" smtClean="0">
                <a:solidFill>
                  <a:srgbClr val="4472C4">
                    <a:lumMod val="75000"/>
                  </a:srgbClr>
                </a:solidFill>
                <a:latin typeface="Century Gothic" panose="020B0502020202020204" pitchFamily="34" charset="0"/>
              </a:rPr>
              <a:t>Qué</a:t>
            </a:r>
            <a:r>
              <a:rPr lang="en-GB" sz="3200" dirty="0" smtClean="0">
                <a:solidFill>
                  <a:srgbClr val="4472C4">
                    <a:lumMod val="75000"/>
                  </a:srgbClr>
                </a:solidFill>
                <a:latin typeface="Century Gothic" panose="020B0502020202020204" pitchFamily="34" charset="0"/>
              </a:rPr>
              <a:t> </a:t>
            </a:r>
            <a:r>
              <a:rPr lang="en-GB" sz="3200" dirty="0" err="1" smtClean="0">
                <a:solidFill>
                  <a:srgbClr val="4472C4">
                    <a:lumMod val="75000"/>
                  </a:srgbClr>
                </a:solidFill>
                <a:latin typeface="Century Gothic" panose="020B0502020202020204" pitchFamily="34" charset="0"/>
              </a:rPr>
              <a:t>tipo</a:t>
            </a:r>
            <a:r>
              <a:rPr lang="en-GB" sz="3200" dirty="0" smtClean="0">
                <a:solidFill>
                  <a:srgbClr val="4472C4">
                    <a:lumMod val="75000"/>
                  </a:srgbClr>
                </a:solidFill>
                <a:latin typeface="Century Gothic" panose="020B0502020202020204" pitchFamily="34" charset="0"/>
              </a:rPr>
              <a:t> de </a:t>
            </a:r>
            <a:r>
              <a:rPr lang="en-GB" sz="3200" dirty="0" err="1" smtClean="0">
                <a:solidFill>
                  <a:srgbClr val="4472C4">
                    <a:lumMod val="75000"/>
                  </a:srgbClr>
                </a:solidFill>
                <a:latin typeface="Century Gothic" panose="020B0502020202020204" pitchFamily="34" charset="0"/>
              </a:rPr>
              <a:t>texto</a:t>
            </a:r>
            <a:r>
              <a:rPr lang="en-GB" sz="3200" dirty="0" smtClean="0">
                <a:solidFill>
                  <a:srgbClr val="4472C4">
                    <a:lumMod val="75000"/>
                  </a:srgbClr>
                </a:solidFill>
                <a:latin typeface="Century Gothic" panose="020B0502020202020204" pitchFamily="34" charset="0"/>
              </a:rPr>
              <a:t> es?</a:t>
            </a:r>
          </a:p>
          <a:p>
            <a:endParaRPr lang="en-GB" sz="3200" dirty="0">
              <a:solidFill>
                <a:srgbClr val="4472C4">
                  <a:lumMod val="75000"/>
                </a:srgbClr>
              </a:solidFill>
              <a:latin typeface="Century Gothic" panose="020B0502020202020204" pitchFamily="34" charset="0"/>
            </a:endParaRPr>
          </a:p>
        </p:txBody>
      </p:sp>
      <p:sp>
        <p:nvSpPr>
          <p:cNvPr id="18" name="Rectangle 17"/>
          <p:cNvSpPr/>
          <p:nvPr/>
        </p:nvSpPr>
        <p:spPr>
          <a:xfrm>
            <a:off x="7381200" y="1612817"/>
            <a:ext cx="6096000" cy="1569660"/>
          </a:xfrm>
          <a:prstGeom prst="rect">
            <a:avLst/>
          </a:prstGeom>
        </p:spPr>
        <p:txBody>
          <a:bodyPr>
            <a:spAutoFit/>
          </a:bodyPr>
          <a:lstStyle/>
          <a:p>
            <a:r>
              <a:rPr lang="en-GB" sz="3200" dirty="0">
                <a:solidFill>
                  <a:srgbClr val="4472C4">
                    <a:lumMod val="75000"/>
                  </a:srgbClr>
                </a:solidFill>
                <a:latin typeface="Century Gothic" panose="020B0502020202020204" pitchFamily="34" charset="0"/>
              </a:rPr>
              <a:t>¿Un </a:t>
            </a:r>
            <a:r>
              <a:rPr lang="en-GB" sz="3200" dirty="0" err="1">
                <a:solidFill>
                  <a:srgbClr val="4472C4">
                    <a:lumMod val="75000"/>
                  </a:srgbClr>
                </a:solidFill>
                <a:latin typeface="Century Gothic" panose="020B0502020202020204" pitchFamily="34" charset="0"/>
              </a:rPr>
              <a:t>artículo</a:t>
            </a:r>
            <a:r>
              <a:rPr lang="en-GB" sz="3200" dirty="0">
                <a:solidFill>
                  <a:srgbClr val="4472C4">
                    <a:lumMod val="75000"/>
                  </a:srgbClr>
                </a:solidFill>
                <a:latin typeface="Century Gothic" panose="020B0502020202020204" pitchFamily="34" charset="0"/>
              </a:rPr>
              <a:t>?</a:t>
            </a:r>
          </a:p>
          <a:p>
            <a:r>
              <a:rPr lang="en-GB" sz="3200" dirty="0">
                <a:solidFill>
                  <a:srgbClr val="4472C4">
                    <a:lumMod val="75000"/>
                  </a:srgbClr>
                </a:solidFill>
                <a:latin typeface="Century Gothic" panose="020B0502020202020204" pitchFamily="34" charset="0"/>
              </a:rPr>
              <a:t>¿Una </a:t>
            </a:r>
            <a:r>
              <a:rPr lang="en-GB" sz="3200" dirty="0" err="1">
                <a:solidFill>
                  <a:srgbClr val="4472C4">
                    <a:lumMod val="75000"/>
                  </a:srgbClr>
                </a:solidFill>
                <a:latin typeface="Century Gothic" panose="020B0502020202020204" pitchFamily="34" charset="0"/>
              </a:rPr>
              <a:t>novela</a:t>
            </a:r>
            <a:r>
              <a:rPr lang="en-GB" sz="3200" dirty="0">
                <a:solidFill>
                  <a:srgbClr val="4472C4">
                    <a:lumMod val="75000"/>
                  </a:srgbClr>
                </a:solidFill>
                <a:latin typeface="Century Gothic" panose="020B0502020202020204" pitchFamily="34" charset="0"/>
              </a:rPr>
              <a:t>?</a:t>
            </a:r>
          </a:p>
          <a:p>
            <a:r>
              <a:rPr lang="en-GB" sz="3200" dirty="0">
                <a:solidFill>
                  <a:srgbClr val="4472C4">
                    <a:lumMod val="75000"/>
                  </a:srgbClr>
                </a:solidFill>
                <a:latin typeface="Century Gothic" panose="020B0502020202020204" pitchFamily="34" charset="0"/>
              </a:rPr>
              <a:t>¿Un </a:t>
            </a:r>
            <a:r>
              <a:rPr lang="en-GB" sz="3200" dirty="0" err="1">
                <a:solidFill>
                  <a:srgbClr val="4472C4">
                    <a:lumMod val="75000"/>
                  </a:srgbClr>
                </a:solidFill>
                <a:latin typeface="Century Gothic" panose="020B0502020202020204" pitchFamily="34" charset="0"/>
              </a:rPr>
              <a:t>poema</a:t>
            </a:r>
            <a:r>
              <a:rPr lang="en-GB" sz="3200" dirty="0">
                <a:solidFill>
                  <a:srgbClr val="4472C4">
                    <a:lumMod val="75000"/>
                  </a:srgbClr>
                </a:solidFill>
                <a:latin typeface="Century Gothic" panose="020B0502020202020204" pitchFamily="34" charset="0"/>
              </a:rPr>
              <a:t>?</a:t>
            </a:r>
          </a:p>
        </p:txBody>
      </p:sp>
      <p:sp>
        <p:nvSpPr>
          <p:cNvPr id="9" name="TextBox 8"/>
          <p:cNvSpPr txBox="1"/>
          <p:nvPr/>
        </p:nvSpPr>
        <p:spPr>
          <a:xfrm>
            <a:off x="7305367" y="6479458"/>
            <a:ext cx="3165987"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Nick Avery &amp; 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6689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Decision 9"/>
          <p:cNvSpPr/>
          <p:nvPr/>
        </p:nvSpPr>
        <p:spPr>
          <a:xfrm>
            <a:off x="4683060" y="212741"/>
            <a:ext cx="4734838" cy="2748545"/>
          </a:xfrm>
          <a:prstGeom prst="flowChartDecision">
            <a:avLst/>
          </a:prstGeom>
          <a:solidFill>
            <a:srgbClr val="E3EAFD"/>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AutoShape 2" descr="Plaza Mayor, Madri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 name="Rectangle 5"/>
          <p:cNvSpPr/>
          <p:nvPr/>
        </p:nvSpPr>
        <p:spPr>
          <a:xfrm>
            <a:off x="161775" y="1147349"/>
            <a:ext cx="4930775" cy="523220"/>
          </a:xfrm>
          <a:prstGeom prst="rect">
            <a:avLst/>
          </a:prstGeom>
        </p:spPr>
        <p:txBody>
          <a:bodyPr wrap="square">
            <a:spAutoFit/>
          </a:bodyPr>
          <a:lstStyle/>
          <a:p>
            <a:r>
              <a:rPr lang="en-GB" sz="2800" b="1" dirty="0" smtClean="0">
                <a:solidFill>
                  <a:srgbClr val="4472C4">
                    <a:lumMod val="75000"/>
                  </a:srgbClr>
                </a:solidFill>
                <a:latin typeface="Century Gothic" panose="020B0502020202020204" pitchFamily="34" charset="0"/>
              </a:rPr>
              <a:t>La </a:t>
            </a:r>
            <a:r>
              <a:rPr lang="en-GB" sz="2800" b="1" dirty="0">
                <a:solidFill>
                  <a:srgbClr val="4472C4">
                    <a:lumMod val="75000"/>
                  </a:srgbClr>
                </a:solidFill>
                <a:latin typeface="Century Gothic" panose="020B0502020202020204" pitchFamily="34" charset="0"/>
              </a:rPr>
              <a:t>plaza tiene una torre, </a:t>
            </a:r>
          </a:p>
        </p:txBody>
      </p:sp>
      <p:pic>
        <p:nvPicPr>
          <p:cNvPr id="1030" name="Picture 6" descr="http://www.clker.com/cliparts/2/e/b/c/1206570767847217711nicubunu_RPG_map_symbols_Round_Tower.svg.me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6257" y="124733"/>
            <a:ext cx="1446545" cy="205960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4451" y="3960930"/>
            <a:ext cx="5275849" cy="523220"/>
          </a:xfrm>
          <a:prstGeom prst="rect">
            <a:avLst/>
          </a:prstGeom>
        </p:spPr>
        <p:txBody>
          <a:bodyPr wrap="square">
            <a:spAutoFit/>
          </a:bodyPr>
          <a:lstStyle/>
          <a:p>
            <a:r>
              <a:rPr lang="en-GB" sz="2800" b="1" dirty="0" smtClean="0">
                <a:solidFill>
                  <a:srgbClr val="4472C4">
                    <a:lumMod val="75000"/>
                  </a:srgbClr>
                </a:solidFill>
                <a:latin typeface="Century Gothic" panose="020B0502020202020204" pitchFamily="34" charset="0"/>
              </a:rPr>
              <a:t>El balcón tiene </a:t>
            </a:r>
            <a:r>
              <a:rPr lang="en-GB" sz="2800" b="1" dirty="0" err="1" smtClean="0">
                <a:solidFill>
                  <a:srgbClr val="4472C4">
                    <a:lumMod val="75000"/>
                  </a:srgbClr>
                </a:solidFill>
                <a:latin typeface="Century Gothic" panose="020B0502020202020204" pitchFamily="34" charset="0"/>
              </a:rPr>
              <a:t>una</a:t>
            </a:r>
            <a:r>
              <a:rPr lang="en-GB" sz="2800" b="1" dirty="0" smtClean="0">
                <a:solidFill>
                  <a:srgbClr val="4472C4">
                    <a:lumMod val="75000"/>
                  </a:srgbClr>
                </a:solidFill>
                <a:latin typeface="Century Gothic" panose="020B0502020202020204" pitchFamily="34" charset="0"/>
              </a:rPr>
              <a:t> </a:t>
            </a:r>
            <a:r>
              <a:rPr lang="en-GB" sz="2800" b="1" dirty="0" err="1" smtClean="0">
                <a:solidFill>
                  <a:srgbClr val="4472C4">
                    <a:lumMod val="75000"/>
                  </a:srgbClr>
                </a:solidFill>
                <a:latin typeface="Century Gothic" panose="020B0502020202020204" pitchFamily="34" charset="0"/>
              </a:rPr>
              <a:t>dama</a:t>
            </a:r>
            <a:r>
              <a:rPr lang="en-GB" sz="2800" b="1" dirty="0" smtClean="0">
                <a:solidFill>
                  <a:srgbClr val="4472C4">
                    <a:lumMod val="75000"/>
                  </a:srgbClr>
                </a:solidFill>
                <a:latin typeface="Century Gothic" panose="020B0502020202020204" pitchFamily="34" charset="0"/>
              </a:rPr>
              <a:t>,</a:t>
            </a:r>
          </a:p>
        </p:txBody>
      </p:sp>
      <p:grpSp>
        <p:nvGrpSpPr>
          <p:cNvPr id="30" name="Group 29"/>
          <p:cNvGrpSpPr/>
          <p:nvPr/>
        </p:nvGrpSpPr>
        <p:grpSpPr>
          <a:xfrm rot="190464">
            <a:off x="5529426" y="1228457"/>
            <a:ext cx="427964" cy="344632"/>
            <a:chOff x="3211869" y="2150013"/>
            <a:chExt cx="712162" cy="551550"/>
          </a:xfrm>
          <a:effectLst>
            <a:outerShdw blurRad="50800" dist="38100" dir="5400000" algn="t" rotWithShape="0">
              <a:prstClr val="black">
                <a:alpha val="40000"/>
              </a:prstClr>
            </a:outerShdw>
          </a:effectLst>
        </p:grpSpPr>
        <p:sp>
          <p:nvSpPr>
            <p:cNvPr id="31" name="Flowchart: Delay 30"/>
            <p:cNvSpPr/>
            <p:nvPr/>
          </p:nvSpPr>
          <p:spPr>
            <a:xfrm rot="16200000">
              <a:off x="3364246" y="2205053"/>
              <a:ext cx="420831" cy="310752"/>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2" name="Rectangle 31"/>
            <p:cNvSpPr/>
            <p:nvPr/>
          </p:nvSpPr>
          <p:spPr>
            <a:xfrm>
              <a:off x="3211869" y="2570845"/>
              <a:ext cx="712162" cy="130718"/>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3" name="Rectangle 32"/>
            <p:cNvSpPr/>
            <p:nvPr/>
          </p:nvSpPr>
          <p:spPr>
            <a:xfrm>
              <a:off x="3211869" y="2260093"/>
              <a:ext cx="712162" cy="45719"/>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4" name="Straight Connector 33"/>
            <p:cNvCxnSpPr/>
            <p:nvPr/>
          </p:nvCxnSpPr>
          <p:spPr>
            <a:xfrm>
              <a:off x="3253433"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343487"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426615"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520133"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608456"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686387"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774710"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868229" y="2260093"/>
              <a:ext cx="0" cy="353251"/>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154451" y="1665782"/>
            <a:ext cx="4442242" cy="523220"/>
          </a:xfrm>
          <a:prstGeom prst="rect">
            <a:avLst/>
          </a:prstGeom>
        </p:spPr>
        <p:txBody>
          <a:bodyPr wrap="none">
            <a:spAutoFit/>
          </a:bodyPr>
          <a:lstStyle/>
          <a:p>
            <a:r>
              <a:rPr lang="en-GB" sz="2800" b="1" dirty="0">
                <a:solidFill>
                  <a:srgbClr val="4472C4">
                    <a:lumMod val="75000"/>
                  </a:srgbClr>
                </a:solidFill>
                <a:latin typeface="Century Gothic" panose="020B0502020202020204" pitchFamily="34" charset="0"/>
              </a:rPr>
              <a:t>la </a:t>
            </a:r>
            <a:r>
              <a:rPr lang="en-GB" sz="2800" b="1" dirty="0" err="1">
                <a:solidFill>
                  <a:srgbClr val="4472C4">
                    <a:lumMod val="75000"/>
                  </a:srgbClr>
                </a:solidFill>
                <a:latin typeface="Century Gothic" panose="020B0502020202020204" pitchFamily="34" charset="0"/>
              </a:rPr>
              <a:t>torre</a:t>
            </a:r>
            <a:r>
              <a:rPr lang="en-GB" sz="2800" b="1" dirty="0">
                <a:solidFill>
                  <a:srgbClr val="4472C4">
                    <a:lumMod val="75000"/>
                  </a:srgbClr>
                </a:solidFill>
                <a:latin typeface="Century Gothic" panose="020B0502020202020204" pitchFamily="34" charset="0"/>
              </a:rPr>
              <a:t> </a:t>
            </a:r>
            <a:r>
              <a:rPr lang="en-GB" sz="2800" b="1" dirty="0" err="1">
                <a:solidFill>
                  <a:srgbClr val="4472C4">
                    <a:lumMod val="75000"/>
                  </a:srgbClr>
                </a:solidFill>
                <a:latin typeface="Century Gothic" panose="020B0502020202020204" pitchFamily="34" charset="0"/>
              </a:rPr>
              <a:t>tiene</a:t>
            </a:r>
            <a:r>
              <a:rPr lang="en-GB" sz="2800" b="1" dirty="0">
                <a:solidFill>
                  <a:srgbClr val="4472C4">
                    <a:lumMod val="75000"/>
                  </a:srgbClr>
                </a:solidFill>
                <a:latin typeface="Century Gothic" panose="020B0502020202020204" pitchFamily="34" charset="0"/>
              </a:rPr>
              <a:t> un balcón, </a:t>
            </a:r>
          </a:p>
        </p:txBody>
      </p:sp>
      <p:sp>
        <p:nvSpPr>
          <p:cNvPr id="9" name="Rectangle 8"/>
          <p:cNvSpPr/>
          <p:nvPr/>
        </p:nvSpPr>
        <p:spPr>
          <a:xfrm>
            <a:off x="154451" y="4479363"/>
            <a:ext cx="4834978" cy="523220"/>
          </a:xfrm>
          <a:prstGeom prst="rect">
            <a:avLst/>
          </a:prstGeom>
        </p:spPr>
        <p:txBody>
          <a:bodyPr wrap="none">
            <a:spAutoFit/>
          </a:bodyPr>
          <a:lstStyle/>
          <a:p>
            <a:r>
              <a:rPr lang="en-GB" sz="2800" b="1" dirty="0">
                <a:solidFill>
                  <a:srgbClr val="4472C4">
                    <a:lumMod val="75000"/>
                  </a:srgbClr>
                </a:solidFill>
                <a:latin typeface="Century Gothic" panose="020B0502020202020204" pitchFamily="34" charset="0"/>
              </a:rPr>
              <a:t>La </a:t>
            </a:r>
            <a:r>
              <a:rPr lang="en-GB" sz="2800" b="1" dirty="0" err="1">
                <a:solidFill>
                  <a:srgbClr val="4472C4">
                    <a:lumMod val="75000"/>
                  </a:srgbClr>
                </a:solidFill>
                <a:latin typeface="Century Gothic" panose="020B0502020202020204" pitchFamily="34" charset="0"/>
              </a:rPr>
              <a:t>dama</a:t>
            </a:r>
            <a:r>
              <a:rPr lang="en-GB" sz="2800" b="1" dirty="0">
                <a:solidFill>
                  <a:srgbClr val="4472C4">
                    <a:lumMod val="75000"/>
                  </a:srgbClr>
                </a:solidFill>
                <a:latin typeface="Century Gothic" panose="020B0502020202020204" pitchFamily="34" charset="0"/>
              </a:rPr>
              <a:t> </a:t>
            </a:r>
            <a:r>
              <a:rPr lang="en-GB" sz="2800" b="1" dirty="0" err="1">
                <a:solidFill>
                  <a:srgbClr val="4472C4">
                    <a:lumMod val="75000"/>
                  </a:srgbClr>
                </a:solidFill>
                <a:latin typeface="Century Gothic" panose="020B0502020202020204" pitchFamily="34" charset="0"/>
              </a:rPr>
              <a:t>una</a:t>
            </a:r>
            <a:r>
              <a:rPr lang="en-GB" sz="2800" b="1" dirty="0">
                <a:solidFill>
                  <a:srgbClr val="4472C4">
                    <a:lumMod val="75000"/>
                  </a:srgbClr>
                </a:solidFill>
                <a:latin typeface="Century Gothic" panose="020B0502020202020204" pitchFamily="34" charset="0"/>
              </a:rPr>
              <a:t> </a:t>
            </a:r>
            <a:r>
              <a:rPr lang="en-GB" sz="2800" b="1" dirty="0" err="1">
                <a:solidFill>
                  <a:srgbClr val="4472C4">
                    <a:lumMod val="75000"/>
                  </a:srgbClr>
                </a:solidFill>
                <a:latin typeface="Century Gothic" panose="020B0502020202020204" pitchFamily="34" charset="0"/>
              </a:rPr>
              <a:t>blanca</a:t>
            </a:r>
            <a:r>
              <a:rPr lang="en-GB" sz="2800" b="1" dirty="0">
                <a:solidFill>
                  <a:srgbClr val="4472C4">
                    <a:lumMod val="75000"/>
                  </a:srgbClr>
                </a:solidFill>
                <a:latin typeface="Century Gothic" panose="020B0502020202020204" pitchFamily="34" charset="0"/>
              </a:rPr>
              <a:t> flor…</a:t>
            </a:r>
          </a:p>
        </p:txBody>
      </p:sp>
      <p:sp>
        <p:nvSpPr>
          <p:cNvPr id="11" name="Flowchart: Delay 10"/>
          <p:cNvSpPr/>
          <p:nvPr/>
        </p:nvSpPr>
        <p:spPr>
          <a:xfrm rot="16200000">
            <a:off x="5822971" y="3000924"/>
            <a:ext cx="2013895" cy="147496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44577" y="2797909"/>
            <a:ext cx="1802380" cy="2296838"/>
          </a:xfrm>
          <a:prstGeom prst="rect">
            <a:avLst/>
          </a:prstGeom>
        </p:spPr>
      </p:pic>
      <p:pic>
        <p:nvPicPr>
          <p:cNvPr id="2" name="Picture 1"/>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199760">
            <a:off x="5832178" y="2842683"/>
            <a:ext cx="522689" cy="586168"/>
          </a:xfrm>
          <a:prstGeom prst="rect">
            <a:avLst/>
          </a:prstGeom>
        </p:spPr>
      </p:pic>
      <p:grpSp>
        <p:nvGrpSpPr>
          <p:cNvPr id="12" name="Group 11"/>
          <p:cNvGrpSpPr/>
          <p:nvPr/>
        </p:nvGrpSpPr>
        <p:grpSpPr>
          <a:xfrm>
            <a:off x="5259982" y="3237049"/>
            <a:ext cx="3260044" cy="2020905"/>
            <a:chOff x="11434548" y="2924076"/>
            <a:chExt cx="3380217" cy="2095400"/>
          </a:xfrm>
        </p:grpSpPr>
        <p:sp>
          <p:nvSpPr>
            <p:cNvPr id="15" name="Rectangle 14"/>
            <p:cNvSpPr/>
            <p:nvPr/>
          </p:nvSpPr>
          <p:spPr>
            <a:xfrm>
              <a:off x="11434548" y="4399034"/>
              <a:ext cx="3380217" cy="620442"/>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p:cNvSpPr/>
            <p:nvPr/>
          </p:nvSpPr>
          <p:spPr>
            <a:xfrm>
              <a:off x="11434548" y="2924076"/>
              <a:ext cx="3380217" cy="217001"/>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3" name="Straight Connector 12"/>
            <p:cNvCxnSpPr/>
            <p:nvPr/>
          </p:nvCxnSpPr>
          <p:spPr>
            <a:xfrm>
              <a:off x="11631828"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2059262"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453822"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897697"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3316915"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3686808"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4106025"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549906" y="2924076"/>
              <a:ext cx="0" cy="1676676"/>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984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La plaza tiene una torre - line 1.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1000"/>
                                        <p:tgtEl>
                                          <p:spTgt spid="103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4" name="La torre tiene un balcon - line 2.wav"/>
                                        </p:tgtEl>
                                      </p:cMediaNode>
                                    </p:audio>
                                  </p:sub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5" name="3. El balcon tiene una dama.wav"/>
                                        </p:tgtEl>
                                      </p:cMediaNode>
                                    </p:audio>
                                  </p:sub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6" name="4. La dama una blanca flor.wav"/>
                                        </p:tgtEl>
                                      </p:cMediaNode>
                                    </p:audio>
                                  </p:sub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8" grpId="0"/>
      <p:bldP spid="5" grpId="0"/>
      <p:bldP spid="9" grpId="0"/>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138" y="0"/>
            <a:ext cx="11435862" cy="1325563"/>
          </a:xfrm>
        </p:spPr>
        <p:txBody>
          <a:bodyPr/>
          <a:lstStyle/>
          <a:p>
            <a:r>
              <a:rPr lang="en-GB" dirty="0" smtClean="0"/>
              <a:t>El autor: Antonio Machado (1875-1913)</a:t>
            </a:r>
            <a:endParaRPr lang="en-GB" dirty="0"/>
          </a:p>
        </p:txBody>
      </p:sp>
      <p:pic>
        <p:nvPicPr>
          <p:cNvPr id="2050" name="Picture 2" descr="https://cdn.internationalliving.com/wp-content/uploads/2018/06/Spain-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50" y="1014832"/>
            <a:ext cx="5578249" cy="45718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20266" y="1836444"/>
            <a:ext cx="5814646" cy="2062103"/>
          </a:xfrm>
          <a:prstGeom prst="rect">
            <a:avLst/>
          </a:prstGeom>
          <a:noFill/>
        </p:spPr>
        <p:txBody>
          <a:bodyPr wrap="square" rtlCol="0">
            <a:spAutoFit/>
          </a:bodyPr>
          <a:lstStyle/>
          <a:p>
            <a:pPr marL="285750" indent="-285750">
              <a:buFont typeface="Arial" panose="020B0604020202020204" pitchFamily="34" charset="0"/>
              <a:buChar char="•"/>
            </a:pPr>
            <a:r>
              <a:rPr lang="en-GB" sz="3200" dirty="0" err="1" smtClean="0">
                <a:solidFill>
                  <a:srgbClr val="002060"/>
                </a:solidFill>
                <a:latin typeface="Century Gothic" panose="020B0502020202020204" pitchFamily="34" charset="0"/>
              </a:rPr>
              <a:t>Nace</a:t>
            </a:r>
            <a:r>
              <a:rPr lang="en-GB" sz="3200" dirty="0" smtClean="0">
                <a:solidFill>
                  <a:srgbClr val="002060"/>
                </a:solidFill>
                <a:latin typeface="Century Gothic" panose="020B0502020202020204" pitchFamily="34" charset="0"/>
              </a:rPr>
              <a:t> en Valencia </a:t>
            </a:r>
          </a:p>
          <a:p>
            <a:pPr marL="285750" indent="-285750">
              <a:buFont typeface="Arial" panose="020B0604020202020204" pitchFamily="34" charset="0"/>
              <a:buChar char="•"/>
            </a:pPr>
            <a:r>
              <a:rPr lang="en-GB" sz="3200" dirty="0" err="1" smtClean="0">
                <a:solidFill>
                  <a:srgbClr val="002060"/>
                </a:solidFill>
                <a:latin typeface="Century Gothic" panose="020B0502020202020204" pitchFamily="34" charset="0"/>
              </a:rPr>
              <a:t>Estudia</a:t>
            </a:r>
            <a:r>
              <a:rPr lang="en-GB" sz="3200" dirty="0" smtClean="0">
                <a:solidFill>
                  <a:srgbClr val="002060"/>
                </a:solidFill>
                <a:latin typeface="Century Gothic" panose="020B0502020202020204" pitchFamily="34" charset="0"/>
              </a:rPr>
              <a:t> en Madrid</a:t>
            </a:r>
          </a:p>
          <a:p>
            <a:pPr marL="285750" indent="-285750">
              <a:buFont typeface="Arial" panose="020B0604020202020204" pitchFamily="34" charset="0"/>
              <a:buChar char="•"/>
            </a:pPr>
            <a:r>
              <a:rPr lang="en-GB" sz="3200" dirty="0" err="1" smtClean="0">
                <a:solidFill>
                  <a:srgbClr val="002060"/>
                </a:solidFill>
                <a:latin typeface="Century Gothic" panose="020B0502020202020204" pitchFamily="34" charset="0"/>
              </a:rPr>
              <a:t>Viaja</a:t>
            </a:r>
            <a:r>
              <a:rPr lang="en-GB" sz="3200" dirty="0" smtClean="0">
                <a:solidFill>
                  <a:srgbClr val="002060"/>
                </a:solidFill>
                <a:latin typeface="Century Gothic" panose="020B0502020202020204" pitchFamily="34" charset="0"/>
              </a:rPr>
              <a:t> mucho a </a:t>
            </a:r>
            <a:r>
              <a:rPr lang="en-GB" sz="3200" dirty="0" err="1" smtClean="0">
                <a:solidFill>
                  <a:srgbClr val="002060"/>
                </a:solidFill>
                <a:latin typeface="Century Gothic" panose="020B0502020202020204" pitchFamily="34" charset="0"/>
              </a:rPr>
              <a:t>Francia</a:t>
            </a:r>
            <a:endParaRPr lang="en-GB" sz="3200" dirty="0" smtClean="0">
              <a:solidFill>
                <a:srgbClr val="002060"/>
              </a:solidFill>
              <a:latin typeface="Century Gothic" panose="020B0502020202020204" pitchFamily="34" charset="0"/>
            </a:endParaRPr>
          </a:p>
          <a:p>
            <a:pPr marL="285750" indent="-285750">
              <a:buFont typeface="Arial" panose="020B0604020202020204" pitchFamily="34" charset="0"/>
              <a:buChar char="•"/>
            </a:pPr>
            <a:r>
              <a:rPr lang="en-GB" sz="3200" dirty="0" err="1" smtClean="0">
                <a:solidFill>
                  <a:srgbClr val="002060"/>
                </a:solidFill>
                <a:latin typeface="Century Gothic" panose="020B0502020202020204" pitchFamily="34" charset="0"/>
              </a:rPr>
              <a:t>Habla</a:t>
            </a:r>
            <a:r>
              <a:rPr lang="en-GB" sz="3200" dirty="0" smtClean="0">
                <a:solidFill>
                  <a:srgbClr val="002060"/>
                </a:solidFill>
                <a:latin typeface="Century Gothic" panose="020B0502020202020204" pitchFamily="34" charset="0"/>
              </a:rPr>
              <a:t> </a:t>
            </a:r>
            <a:r>
              <a:rPr lang="en-GB" sz="3200" dirty="0" err="1" smtClean="0">
                <a:solidFill>
                  <a:srgbClr val="002060"/>
                </a:solidFill>
                <a:latin typeface="Century Gothic" panose="020B0502020202020204" pitchFamily="34" charset="0"/>
              </a:rPr>
              <a:t>francés</a:t>
            </a:r>
            <a:endParaRPr lang="en-GB" sz="3200" dirty="0">
              <a:solidFill>
                <a:srgbClr val="002060"/>
              </a:solidFill>
              <a:latin typeface="Century Gothic" panose="020B0502020202020204" pitchFamily="34" charset="0"/>
            </a:endParaRPr>
          </a:p>
        </p:txBody>
      </p:sp>
      <p:sp>
        <p:nvSpPr>
          <p:cNvPr id="4" name="TextBox 3"/>
          <p:cNvSpPr txBox="1"/>
          <p:nvPr/>
        </p:nvSpPr>
        <p:spPr>
          <a:xfrm>
            <a:off x="936850" y="5635873"/>
            <a:ext cx="7496317" cy="261610"/>
          </a:xfrm>
          <a:prstGeom prst="rect">
            <a:avLst/>
          </a:prstGeom>
          <a:noFill/>
        </p:spPr>
        <p:txBody>
          <a:bodyPr wrap="square" rtlCol="0">
            <a:spAutoFit/>
          </a:bodyPr>
          <a:lstStyle/>
          <a:p>
            <a:r>
              <a:rPr lang="en-GB" sz="1100" dirty="0" smtClean="0">
                <a:solidFill>
                  <a:prstClr val="black"/>
                </a:solidFill>
                <a:latin typeface="Century Gothic" panose="020B0502020202020204" pitchFamily="34" charset="0"/>
              </a:rPr>
              <a:t>Image by </a:t>
            </a:r>
            <a:r>
              <a:rPr lang="en-GB" sz="1100" dirty="0" smtClean="0">
                <a:solidFill>
                  <a:prstClr val="black"/>
                </a:solidFill>
                <a:latin typeface="Century Gothic" panose="020B0502020202020204" pitchFamily="34" charset="0"/>
                <a:hlinkClick r:id="rId4"/>
              </a:rPr>
              <a:t>spainisculture</a:t>
            </a:r>
            <a:r>
              <a:rPr lang="en-GB" sz="1100" dirty="0" smtClean="0">
                <a:solidFill>
                  <a:prstClr val="black"/>
                </a:solidFill>
                <a:latin typeface="Century Gothic" panose="020B0502020202020204" pitchFamily="34" charset="0"/>
              </a:rPr>
              <a:t> </a:t>
            </a:r>
            <a:r>
              <a:rPr lang="en-GB" sz="1100" dirty="0">
                <a:solidFill>
                  <a:prstClr val="black"/>
                </a:solidFill>
                <a:latin typeface="Century Gothic" panose="020B0502020202020204" pitchFamily="34" charset="0"/>
              </a:rPr>
              <a:t>is licensed under </a:t>
            </a:r>
            <a:r>
              <a:rPr lang="en-GB" sz="1100" u="sng" dirty="0">
                <a:solidFill>
                  <a:prstClr val="black"/>
                </a:solidFill>
                <a:latin typeface="Century Gothic" panose="020B0502020202020204" pitchFamily="34" charset="0"/>
                <a:hlinkClick r:id="rId5"/>
              </a:rPr>
              <a:t>CC BY-SA </a:t>
            </a:r>
            <a:r>
              <a:rPr lang="en-GB" sz="1100" u="sng" dirty="0" smtClean="0">
                <a:solidFill>
                  <a:prstClr val="black"/>
                </a:solidFill>
                <a:latin typeface="Century Gothic" panose="020B0502020202020204" pitchFamily="34" charset="0"/>
                <a:hlinkClick r:id="rId5"/>
              </a:rPr>
              <a:t>4.0</a:t>
            </a:r>
            <a:endParaRPr lang="fr-FR" sz="1100" dirty="0">
              <a:solidFill>
                <a:prstClr val="black"/>
              </a:solidFill>
              <a:latin typeface="Century Gothic" panose="020B0502020202020204" pitchFamily="34" charset="0"/>
            </a:endParaRPr>
          </a:p>
        </p:txBody>
      </p:sp>
      <p:sp>
        <p:nvSpPr>
          <p:cNvPr id="5" name="TextBox 4"/>
          <p:cNvSpPr txBox="1"/>
          <p:nvPr/>
        </p:nvSpPr>
        <p:spPr>
          <a:xfrm>
            <a:off x="7059168" y="4147818"/>
            <a:ext cx="4005072" cy="584775"/>
          </a:xfrm>
          <a:prstGeom prst="rect">
            <a:avLst/>
          </a:prstGeom>
          <a:noFill/>
        </p:spPr>
        <p:txBody>
          <a:bodyPr wrap="square" rtlCol="0">
            <a:spAutoFit/>
          </a:bodyPr>
          <a:lstStyle/>
          <a:p>
            <a:r>
              <a:rPr lang="en-GB" sz="3200" b="1" dirty="0" err="1" smtClean="0">
                <a:solidFill>
                  <a:srgbClr val="002060"/>
                </a:solidFill>
                <a:latin typeface="Century Gothic" panose="020B0502020202020204" pitchFamily="34" charset="0"/>
              </a:rPr>
              <a:t>Intereses</a:t>
            </a:r>
            <a:endParaRPr lang="en-GB" sz="3200" b="1" dirty="0">
              <a:solidFill>
                <a:srgbClr val="002060"/>
              </a:solidFill>
              <a:latin typeface="Century Gothic" panose="020B0502020202020204" pitchFamily="34" charset="0"/>
            </a:endParaRPr>
          </a:p>
        </p:txBody>
      </p:sp>
      <p:sp>
        <p:nvSpPr>
          <p:cNvPr id="13" name="TextBox 12"/>
          <p:cNvSpPr txBox="1"/>
          <p:nvPr/>
        </p:nvSpPr>
        <p:spPr>
          <a:xfrm>
            <a:off x="7059168" y="1319394"/>
            <a:ext cx="4005072" cy="584775"/>
          </a:xfrm>
          <a:prstGeom prst="rect">
            <a:avLst/>
          </a:prstGeom>
          <a:noFill/>
        </p:spPr>
        <p:txBody>
          <a:bodyPr wrap="square" rtlCol="0">
            <a:spAutoFit/>
          </a:bodyPr>
          <a:lstStyle/>
          <a:p>
            <a:r>
              <a:rPr lang="en-GB" sz="3200" b="1" dirty="0" err="1" smtClean="0">
                <a:solidFill>
                  <a:srgbClr val="002060"/>
                </a:solidFill>
                <a:latin typeface="Century Gothic" panose="020B0502020202020204" pitchFamily="34" charset="0"/>
              </a:rPr>
              <a:t>Biografía</a:t>
            </a:r>
            <a:endParaRPr lang="en-GB" sz="3200" b="1" dirty="0">
              <a:solidFill>
                <a:srgbClr val="002060"/>
              </a:solidFill>
              <a:latin typeface="Century Gothic" panose="020B0502020202020204" pitchFamily="34" charset="0"/>
            </a:endParaRPr>
          </a:p>
        </p:txBody>
      </p:sp>
      <p:sp>
        <p:nvSpPr>
          <p:cNvPr id="14" name="TextBox 13"/>
          <p:cNvSpPr txBox="1"/>
          <p:nvPr/>
        </p:nvSpPr>
        <p:spPr>
          <a:xfrm>
            <a:off x="6820266" y="4732593"/>
            <a:ext cx="4005072" cy="1569660"/>
          </a:xfrm>
          <a:prstGeom prst="rect">
            <a:avLst/>
          </a:prstGeom>
          <a:noFill/>
        </p:spPr>
        <p:txBody>
          <a:bodyPr wrap="square" rtlCol="0">
            <a:spAutoFit/>
          </a:bodyPr>
          <a:lstStyle/>
          <a:p>
            <a:pPr marL="457200" indent="-457200">
              <a:buFont typeface="Arial" panose="020B0604020202020204" pitchFamily="34" charset="0"/>
              <a:buChar char="•"/>
            </a:pPr>
            <a:r>
              <a:rPr lang="en-GB" sz="3200" dirty="0" smtClean="0">
                <a:solidFill>
                  <a:srgbClr val="002060"/>
                </a:solidFill>
                <a:latin typeface="Century Gothic" panose="020B0502020202020204" pitchFamily="34" charset="0"/>
              </a:rPr>
              <a:t>La </a:t>
            </a:r>
            <a:r>
              <a:rPr lang="en-GB" sz="3200" dirty="0" err="1" smtClean="0">
                <a:solidFill>
                  <a:srgbClr val="002060"/>
                </a:solidFill>
                <a:latin typeface="Century Gothic" panose="020B0502020202020204" pitchFamily="34" charset="0"/>
              </a:rPr>
              <a:t>memoria</a:t>
            </a:r>
            <a:endParaRPr lang="en-GB" sz="3200" dirty="0" smtClean="0">
              <a:solidFill>
                <a:srgbClr val="002060"/>
              </a:solidFill>
              <a:latin typeface="Century Gothic" panose="020B0502020202020204" pitchFamily="34" charset="0"/>
            </a:endParaRPr>
          </a:p>
          <a:p>
            <a:pPr marL="457200" indent="-457200">
              <a:buFont typeface="Arial" panose="020B0604020202020204" pitchFamily="34" charset="0"/>
              <a:buChar char="•"/>
            </a:pPr>
            <a:r>
              <a:rPr lang="en-GB" sz="3200" dirty="0" smtClean="0">
                <a:solidFill>
                  <a:srgbClr val="002060"/>
                </a:solidFill>
                <a:latin typeface="Century Gothic" panose="020B0502020202020204" pitchFamily="34" charset="0"/>
              </a:rPr>
              <a:t>La </a:t>
            </a:r>
            <a:r>
              <a:rPr lang="en-GB" sz="3200" dirty="0" err="1" smtClean="0">
                <a:solidFill>
                  <a:srgbClr val="002060"/>
                </a:solidFill>
                <a:latin typeface="Century Gothic" panose="020B0502020202020204" pitchFamily="34" charset="0"/>
              </a:rPr>
              <a:t>reflexión</a:t>
            </a:r>
            <a:endParaRPr lang="en-GB" sz="3200" dirty="0" smtClean="0">
              <a:solidFill>
                <a:srgbClr val="002060"/>
              </a:solidFill>
              <a:latin typeface="Century Gothic" panose="020B0502020202020204" pitchFamily="34" charset="0"/>
            </a:endParaRPr>
          </a:p>
          <a:p>
            <a:pPr marL="457200" indent="-457200">
              <a:buFont typeface="Arial" panose="020B0604020202020204" pitchFamily="34" charset="0"/>
              <a:buChar char="•"/>
            </a:pPr>
            <a:r>
              <a:rPr lang="en-GB" sz="3200" dirty="0" smtClean="0">
                <a:solidFill>
                  <a:srgbClr val="002060"/>
                </a:solidFill>
                <a:latin typeface="Century Gothic" panose="020B0502020202020204" pitchFamily="34" charset="0"/>
              </a:rPr>
              <a:t>El romance</a:t>
            </a:r>
            <a:endParaRPr lang="en-GB" sz="3200" dirty="0">
              <a:solidFill>
                <a:srgbClr val="002060"/>
              </a:solidFill>
              <a:latin typeface="Century Gothic" panose="020B0502020202020204" pitchFamily="34" charset="0"/>
            </a:endParaRPr>
          </a:p>
        </p:txBody>
      </p:sp>
      <p:sp>
        <p:nvSpPr>
          <p:cNvPr id="9" name="TextBox 8"/>
          <p:cNvSpPr txBox="1"/>
          <p:nvPr/>
        </p:nvSpPr>
        <p:spPr>
          <a:xfrm>
            <a:off x="7305367" y="6479458"/>
            <a:ext cx="3165987"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Nick Avery &amp; 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84546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7408" y="218149"/>
            <a:ext cx="10515600" cy="1325563"/>
          </a:xfrm>
        </p:spPr>
        <p:txBody>
          <a:bodyPr/>
          <a:lstStyle/>
          <a:p>
            <a:r>
              <a:rPr lang="en-GB" dirty="0" smtClean="0"/>
              <a:t>¿Quién es Antonio Machado?</a:t>
            </a:r>
            <a:endParaRPr lang="en-GB" dirty="0"/>
          </a:p>
        </p:txBody>
      </p:sp>
      <p:pic>
        <p:nvPicPr>
          <p:cNvPr id="4" name="Picture 2" descr="Antonio Machado Â© E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484" y="2290869"/>
            <a:ext cx="4597191" cy="25423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dres Neuman. Photo by Luis Ang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4" y="1485637"/>
            <a:ext cx="2587624" cy="38853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www.loc.gov/static/managed-content/uploads/sites/7/2015/08/Mario-Vargas-Llos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5845" y="1361135"/>
            <a:ext cx="2909734" cy="37244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0486" y="1076127"/>
            <a:ext cx="592696" cy="369332"/>
          </a:xfrm>
          <a:prstGeom prst="rect">
            <a:avLst/>
          </a:prstGeom>
          <a:noFill/>
        </p:spPr>
        <p:txBody>
          <a:bodyPr wrap="square" rtlCol="0">
            <a:spAutoFit/>
          </a:bodyPr>
          <a:lstStyle/>
          <a:p>
            <a:r>
              <a:rPr lang="en-GB" b="1" dirty="0" smtClean="0">
                <a:solidFill>
                  <a:prstClr val="black"/>
                </a:solidFill>
                <a:latin typeface="Century Gothic" panose="020B0502020202020204" pitchFamily="34" charset="0"/>
              </a:rPr>
              <a:t>A</a:t>
            </a:r>
            <a:endParaRPr lang="en-GB" b="1" dirty="0">
              <a:solidFill>
                <a:prstClr val="black"/>
              </a:solidFill>
              <a:latin typeface="Century Gothic" panose="020B0502020202020204" pitchFamily="34" charset="0"/>
            </a:endParaRPr>
          </a:p>
        </p:txBody>
      </p:sp>
      <p:sp>
        <p:nvSpPr>
          <p:cNvPr id="14" name="TextBox 13"/>
          <p:cNvSpPr txBox="1"/>
          <p:nvPr/>
        </p:nvSpPr>
        <p:spPr>
          <a:xfrm>
            <a:off x="3425078" y="1921537"/>
            <a:ext cx="592696" cy="369332"/>
          </a:xfrm>
          <a:prstGeom prst="rect">
            <a:avLst/>
          </a:prstGeom>
          <a:noFill/>
        </p:spPr>
        <p:txBody>
          <a:bodyPr wrap="square" rtlCol="0">
            <a:spAutoFit/>
          </a:bodyPr>
          <a:lstStyle/>
          <a:p>
            <a:r>
              <a:rPr lang="en-GB" b="1" dirty="0" smtClean="0">
                <a:solidFill>
                  <a:prstClr val="black"/>
                </a:solidFill>
                <a:latin typeface="Century Gothic" panose="020B0502020202020204" pitchFamily="34" charset="0"/>
              </a:rPr>
              <a:t>B</a:t>
            </a:r>
            <a:endParaRPr lang="en-GB" b="1" dirty="0">
              <a:solidFill>
                <a:prstClr val="black"/>
              </a:solidFill>
              <a:latin typeface="Century Gothic" panose="020B0502020202020204" pitchFamily="34" charset="0"/>
            </a:endParaRPr>
          </a:p>
        </p:txBody>
      </p:sp>
      <p:sp>
        <p:nvSpPr>
          <p:cNvPr id="15" name="TextBox 14"/>
          <p:cNvSpPr txBox="1"/>
          <p:nvPr/>
        </p:nvSpPr>
        <p:spPr>
          <a:xfrm>
            <a:off x="8182068" y="1300971"/>
            <a:ext cx="592696" cy="369332"/>
          </a:xfrm>
          <a:prstGeom prst="rect">
            <a:avLst/>
          </a:prstGeom>
          <a:noFill/>
        </p:spPr>
        <p:txBody>
          <a:bodyPr wrap="square" rtlCol="0">
            <a:spAutoFit/>
          </a:bodyPr>
          <a:lstStyle/>
          <a:p>
            <a:r>
              <a:rPr lang="en-GB" b="1" dirty="0" smtClean="0">
                <a:solidFill>
                  <a:prstClr val="black"/>
                </a:solidFill>
                <a:latin typeface="Century Gothic" panose="020B0502020202020204" pitchFamily="34" charset="0"/>
              </a:rPr>
              <a:t>C</a:t>
            </a:r>
            <a:endParaRPr lang="en-GB" b="1" dirty="0">
              <a:solidFill>
                <a:prstClr val="black"/>
              </a:solidFill>
              <a:latin typeface="Century Gothic" panose="020B0502020202020204" pitchFamily="34" charset="0"/>
            </a:endParaRPr>
          </a:p>
        </p:txBody>
      </p:sp>
      <p:sp>
        <p:nvSpPr>
          <p:cNvPr id="3" name="TextBox 2"/>
          <p:cNvSpPr txBox="1"/>
          <p:nvPr/>
        </p:nvSpPr>
        <p:spPr>
          <a:xfrm>
            <a:off x="7305367" y="6479458"/>
            <a:ext cx="3165987"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Nick Avery &amp; 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441886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tonio Machado Â© E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469268"/>
            <a:ext cx="5674009" cy="3137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35952" y="1469268"/>
            <a:ext cx="5768368" cy="2862322"/>
          </a:xfrm>
          <a:prstGeom prst="rect">
            <a:avLst/>
          </a:prstGeom>
          <a:noFill/>
        </p:spPr>
        <p:txBody>
          <a:bodyPr wrap="square" rtlCol="0">
            <a:spAutoFit/>
          </a:bodyPr>
          <a:lstStyle/>
          <a:p>
            <a:r>
              <a:rPr lang="en-GB" sz="3600" dirty="0" smtClean="0">
                <a:solidFill>
                  <a:srgbClr val="4472C4">
                    <a:lumMod val="75000"/>
                  </a:srgbClr>
                </a:solidFill>
                <a:latin typeface="Century Gothic" panose="020B0502020202020204" pitchFamily="34" charset="0"/>
              </a:rPr>
              <a:t>¿</a:t>
            </a:r>
            <a:r>
              <a:rPr lang="en-GB" sz="3600" dirty="0" err="1" smtClean="0">
                <a:solidFill>
                  <a:srgbClr val="4472C4">
                    <a:lumMod val="75000"/>
                  </a:srgbClr>
                </a:solidFill>
                <a:latin typeface="Century Gothic" panose="020B0502020202020204" pitchFamily="34" charset="0"/>
              </a:rPr>
              <a:t>Cómo</a:t>
            </a:r>
            <a:r>
              <a:rPr lang="en-GB" sz="3600" dirty="0" smtClean="0">
                <a:solidFill>
                  <a:srgbClr val="4472C4">
                    <a:lumMod val="75000"/>
                  </a:srgbClr>
                </a:solidFill>
                <a:latin typeface="Century Gothic" panose="020B0502020202020204" pitchFamily="34" charset="0"/>
              </a:rPr>
              <a:t> </a:t>
            </a:r>
            <a:r>
              <a:rPr lang="en-GB" sz="3600" dirty="0" err="1" smtClean="0">
                <a:solidFill>
                  <a:srgbClr val="4472C4">
                    <a:lumMod val="75000"/>
                  </a:srgbClr>
                </a:solidFill>
                <a:latin typeface="Century Gothic" panose="020B0502020202020204" pitchFamily="34" charset="0"/>
              </a:rPr>
              <a:t>está</a:t>
            </a:r>
            <a:r>
              <a:rPr lang="en-GB" sz="3600" dirty="0" smtClean="0">
                <a:solidFill>
                  <a:srgbClr val="4472C4">
                    <a:lumMod val="75000"/>
                  </a:srgbClr>
                </a:solidFill>
                <a:latin typeface="Century Gothic" panose="020B0502020202020204" pitchFamily="34" charset="0"/>
              </a:rPr>
              <a:t> </a:t>
            </a:r>
            <a:r>
              <a:rPr lang="en-GB" sz="3600" dirty="0" err="1" smtClean="0">
                <a:solidFill>
                  <a:srgbClr val="4472C4">
                    <a:lumMod val="75000"/>
                  </a:srgbClr>
                </a:solidFill>
                <a:latin typeface="Century Gothic" panose="020B0502020202020204" pitchFamily="34" charset="0"/>
              </a:rPr>
              <a:t>en</a:t>
            </a:r>
            <a:r>
              <a:rPr lang="en-GB" sz="3600" dirty="0" smtClean="0">
                <a:solidFill>
                  <a:srgbClr val="4472C4">
                    <a:lumMod val="75000"/>
                  </a:srgbClr>
                </a:solidFill>
                <a:latin typeface="Century Gothic" panose="020B0502020202020204" pitchFamily="34" charset="0"/>
              </a:rPr>
              <a:t> la foto?</a:t>
            </a:r>
          </a:p>
          <a:p>
            <a:endParaRPr lang="en-GB" sz="3600" dirty="0" smtClean="0">
              <a:solidFill>
                <a:srgbClr val="4472C4">
                  <a:lumMod val="75000"/>
                </a:srgbClr>
              </a:solidFill>
              <a:latin typeface="Century Gothic" panose="020B0502020202020204" pitchFamily="34" charset="0"/>
            </a:endParaRPr>
          </a:p>
          <a:p>
            <a:pPr marL="342900" indent="-342900">
              <a:buFont typeface="Arial" panose="020B0604020202020204" pitchFamily="34" charset="0"/>
              <a:buChar char="•"/>
            </a:pPr>
            <a:r>
              <a:rPr lang="en-GB" sz="3600" dirty="0" smtClean="0">
                <a:solidFill>
                  <a:srgbClr val="4472C4">
                    <a:lumMod val="75000"/>
                  </a:srgbClr>
                </a:solidFill>
                <a:latin typeface="Century Gothic" panose="020B0502020202020204" pitchFamily="34" charset="0"/>
              </a:rPr>
              <a:t>Está </a:t>
            </a:r>
            <a:r>
              <a:rPr lang="en-GB" sz="3600" dirty="0" err="1" smtClean="0">
                <a:solidFill>
                  <a:srgbClr val="4472C4">
                    <a:lumMod val="75000"/>
                  </a:srgbClr>
                </a:solidFill>
                <a:latin typeface="Century Gothic" panose="020B0502020202020204" pitchFamily="34" charset="0"/>
              </a:rPr>
              <a:t>serio</a:t>
            </a:r>
            <a:endParaRPr lang="en-GB" sz="3600" dirty="0" smtClean="0">
              <a:solidFill>
                <a:srgbClr val="4472C4">
                  <a:lumMod val="75000"/>
                </a:srgbClr>
              </a:solidFill>
              <a:latin typeface="Century Gothic" panose="020B0502020202020204" pitchFamily="34" charset="0"/>
            </a:endParaRPr>
          </a:p>
          <a:p>
            <a:pPr marL="342900" indent="-342900">
              <a:buFont typeface="Arial" panose="020B0604020202020204" pitchFamily="34" charset="0"/>
              <a:buChar char="•"/>
            </a:pPr>
            <a:r>
              <a:rPr lang="en-GB" sz="3600" dirty="0" smtClean="0">
                <a:solidFill>
                  <a:srgbClr val="4472C4">
                    <a:lumMod val="75000"/>
                  </a:srgbClr>
                </a:solidFill>
                <a:latin typeface="Century Gothic" panose="020B0502020202020204" pitchFamily="34" charset="0"/>
              </a:rPr>
              <a:t>Está </a:t>
            </a:r>
            <a:r>
              <a:rPr lang="en-GB" sz="3600" dirty="0" err="1" smtClean="0">
                <a:solidFill>
                  <a:srgbClr val="4472C4">
                    <a:lumMod val="75000"/>
                  </a:srgbClr>
                </a:solidFill>
                <a:latin typeface="Century Gothic" panose="020B0502020202020204" pitchFamily="34" charset="0"/>
              </a:rPr>
              <a:t>alegre</a:t>
            </a:r>
            <a:endParaRPr lang="en-GB" sz="3600" dirty="0" smtClean="0">
              <a:solidFill>
                <a:srgbClr val="4472C4">
                  <a:lumMod val="75000"/>
                </a:srgbClr>
              </a:solidFill>
              <a:latin typeface="Century Gothic" panose="020B0502020202020204" pitchFamily="34" charset="0"/>
            </a:endParaRPr>
          </a:p>
          <a:p>
            <a:pPr marL="342900" indent="-342900">
              <a:buFont typeface="Arial" panose="020B0604020202020204" pitchFamily="34" charset="0"/>
              <a:buChar char="•"/>
            </a:pPr>
            <a:r>
              <a:rPr lang="en-GB" sz="3600" dirty="0" smtClean="0">
                <a:solidFill>
                  <a:srgbClr val="4472C4">
                    <a:lumMod val="75000"/>
                  </a:srgbClr>
                </a:solidFill>
                <a:latin typeface="Century Gothic" panose="020B0502020202020204" pitchFamily="34" charset="0"/>
              </a:rPr>
              <a:t>Está </a:t>
            </a:r>
            <a:r>
              <a:rPr lang="en-GB" sz="3600" dirty="0" err="1" smtClean="0">
                <a:solidFill>
                  <a:srgbClr val="4472C4">
                    <a:lumMod val="75000"/>
                  </a:srgbClr>
                </a:solidFill>
                <a:latin typeface="Century Gothic" panose="020B0502020202020204" pitchFamily="34" charset="0"/>
              </a:rPr>
              <a:t>raro</a:t>
            </a:r>
            <a:endParaRPr lang="en-GB" sz="3600" dirty="0">
              <a:solidFill>
                <a:srgbClr val="4472C4">
                  <a:lumMod val="75000"/>
                </a:srgbClr>
              </a:solidFill>
              <a:latin typeface="Century Gothic" panose="020B0502020202020204" pitchFamily="34" charset="0"/>
            </a:endParaRPr>
          </a:p>
        </p:txBody>
      </p:sp>
      <p:sp>
        <p:nvSpPr>
          <p:cNvPr id="6" name="TextBox 5"/>
          <p:cNvSpPr txBox="1"/>
          <p:nvPr/>
        </p:nvSpPr>
        <p:spPr>
          <a:xfrm>
            <a:off x="7305367" y="6479458"/>
            <a:ext cx="3165987"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Nick Avery &amp; 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2474663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5458021" cy="646331"/>
          </a:xfrm>
          <a:prstGeom prst="rect">
            <a:avLst/>
          </a:prstGeom>
          <a:noFill/>
        </p:spPr>
        <p:txBody>
          <a:bodyPr wrap="square" rtlCol="0">
            <a:spAutoFit/>
          </a:bodyPr>
          <a:lstStyle/>
          <a:p>
            <a:r>
              <a:rPr lang="en-GB" sz="3600" dirty="0" smtClean="0">
                <a:solidFill>
                  <a:srgbClr val="4472C4">
                    <a:lumMod val="75000"/>
                  </a:srgbClr>
                </a:solidFill>
                <a:latin typeface="Century Gothic" panose="020B0502020202020204" pitchFamily="34" charset="0"/>
              </a:rPr>
              <a:t>Palabras importantes</a:t>
            </a:r>
            <a:endParaRPr lang="en-GB" sz="3600" dirty="0">
              <a:solidFill>
                <a:srgbClr val="4472C4">
                  <a:lumMod val="75000"/>
                </a:srgbClr>
              </a:solidFill>
              <a:latin typeface="Century Gothic" panose="020B0502020202020204" pitchFamily="34" charset="0"/>
            </a:endParaRPr>
          </a:p>
        </p:txBody>
      </p:sp>
      <p:graphicFrame>
        <p:nvGraphicFramePr>
          <p:cNvPr id="5" name="Table 4"/>
          <p:cNvGraphicFramePr>
            <a:graphicFrameLocks noGrp="1"/>
          </p:cNvGraphicFramePr>
          <p:nvPr>
            <p:extLst/>
          </p:nvPr>
        </p:nvGraphicFramePr>
        <p:xfrm>
          <a:off x="2152687" y="646331"/>
          <a:ext cx="9033055" cy="5486400"/>
        </p:xfrm>
        <a:graphic>
          <a:graphicData uri="http://schemas.openxmlformats.org/drawingml/2006/table">
            <a:tbl>
              <a:tblPr firstRow="1" bandRow="1">
                <a:tableStyleId>{8A107856-5554-42FB-B03E-39F5DBC370BA}</a:tableStyleId>
              </a:tblPr>
              <a:tblGrid>
                <a:gridCol w="4064000">
                  <a:extLst>
                    <a:ext uri="{9D8B030D-6E8A-4147-A177-3AD203B41FA5}">
                      <a16:colId xmlns:a16="http://schemas.microsoft.com/office/drawing/2014/main" xmlns="" val="1153989214"/>
                    </a:ext>
                  </a:extLst>
                </a:gridCol>
                <a:gridCol w="4969055">
                  <a:extLst>
                    <a:ext uri="{9D8B030D-6E8A-4147-A177-3AD203B41FA5}">
                      <a16:colId xmlns:a16="http://schemas.microsoft.com/office/drawing/2014/main" xmlns="" val="3655561854"/>
                    </a:ext>
                  </a:extLst>
                </a:gridCol>
              </a:tblGrid>
              <a:tr h="365544">
                <a:tc>
                  <a:txBody>
                    <a:bodyPr/>
                    <a:lstStyle/>
                    <a:p>
                      <a:r>
                        <a:rPr lang="en-GB" sz="2400" b="0" dirty="0" smtClean="0">
                          <a:solidFill>
                            <a:schemeClr val="accent5">
                              <a:lumMod val="75000"/>
                            </a:schemeClr>
                          </a:solidFill>
                          <a:latin typeface="Century Gothic" panose="020B0502020202020204" pitchFamily="34" charset="0"/>
                        </a:rPr>
                        <a:t>plaza (f)</a:t>
                      </a:r>
                      <a:endParaRPr lang="en-GB" sz="2400" b="0" dirty="0">
                        <a:solidFill>
                          <a:schemeClr val="accent5">
                            <a:lumMod val="75000"/>
                          </a:schemeClr>
                        </a:solidFill>
                        <a:latin typeface="Century Gothic" panose="020B0502020202020204" pitchFamily="34" charset="0"/>
                      </a:endParaRPr>
                    </a:p>
                  </a:txBody>
                  <a:tcPr/>
                </a:tc>
                <a:tc>
                  <a:txBody>
                    <a:bodyPr/>
                    <a:lstStyle/>
                    <a:p>
                      <a:r>
                        <a:rPr lang="en-GB" sz="2400" b="0" dirty="0" smtClean="0">
                          <a:solidFill>
                            <a:schemeClr val="accent5">
                              <a:lumMod val="75000"/>
                            </a:schemeClr>
                          </a:solidFill>
                          <a:latin typeface="Century Gothic" panose="020B0502020202020204" pitchFamily="34" charset="0"/>
                        </a:rPr>
                        <a:t>square</a:t>
                      </a:r>
                      <a:endParaRPr lang="en-GB" sz="2400" b="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xmlns="" val="3944752111"/>
                  </a:ext>
                </a:extLst>
              </a:tr>
              <a:tr h="365544">
                <a:tc>
                  <a:txBody>
                    <a:bodyPr/>
                    <a:lstStyle/>
                    <a:p>
                      <a:r>
                        <a:rPr lang="en-GB" sz="2400" dirty="0" smtClean="0">
                          <a:solidFill>
                            <a:schemeClr val="accent5">
                              <a:lumMod val="75000"/>
                            </a:schemeClr>
                          </a:solidFill>
                          <a:latin typeface="Century Gothic" panose="020B0502020202020204" pitchFamily="34" charset="0"/>
                        </a:rPr>
                        <a:t>balcón (m)</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smtClean="0">
                          <a:solidFill>
                            <a:schemeClr val="accent5">
                              <a:lumMod val="75000"/>
                            </a:schemeClr>
                          </a:solidFill>
                          <a:latin typeface="Century Gothic" panose="020B0502020202020204" pitchFamily="34" charset="0"/>
                        </a:rPr>
                        <a:t>balcony</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xmlns="" val="1945088639"/>
                  </a:ext>
                </a:extLst>
              </a:tr>
              <a:tr h="365544">
                <a:tc>
                  <a:txBody>
                    <a:bodyPr/>
                    <a:lstStyle/>
                    <a:p>
                      <a:r>
                        <a:rPr lang="en-GB" sz="2400" dirty="0" err="1" smtClean="0">
                          <a:solidFill>
                            <a:schemeClr val="accent5">
                              <a:lumMod val="75000"/>
                            </a:schemeClr>
                          </a:solidFill>
                          <a:latin typeface="Century Gothic" panose="020B0502020202020204" pitchFamily="34" charset="0"/>
                        </a:rPr>
                        <a:t>dama</a:t>
                      </a:r>
                      <a:r>
                        <a:rPr lang="en-GB" sz="2400" dirty="0" smtClean="0">
                          <a:solidFill>
                            <a:schemeClr val="accent5">
                              <a:lumMod val="75000"/>
                            </a:schemeClr>
                          </a:solidFill>
                          <a:latin typeface="Century Gothic" panose="020B0502020202020204" pitchFamily="34" charset="0"/>
                        </a:rPr>
                        <a:t>(f)</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smtClean="0">
                          <a:solidFill>
                            <a:schemeClr val="accent5">
                              <a:lumMod val="75000"/>
                            </a:schemeClr>
                          </a:solidFill>
                          <a:latin typeface="Century Gothic" panose="020B0502020202020204" pitchFamily="34" charset="0"/>
                        </a:rPr>
                        <a:t>lady</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xmlns="" val="2015774055"/>
                  </a:ext>
                </a:extLst>
              </a:tr>
              <a:tr h="365544">
                <a:tc>
                  <a:txBody>
                    <a:bodyPr/>
                    <a:lstStyle/>
                    <a:p>
                      <a:r>
                        <a:rPr lang="en-GB" sz="2400" dirty="0" err="1" smtClean="0">
                          <a:solidFill>
                            <a:schemeClr val="accent5">
                              <a:lumMod val="75000"/>
                            </a:schemeClr>
                          </a:solidFill>
                          <a:latin typeface="Century Gothic" panose="020B0502020202020204" pitchFamily="34" charset="0"/>
                        </a:rPr>
                        <a:t>blanco</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smtClean="0">
                          <a:solidFill>
                            <a:schemeClr val="accent5">
                              <a:lumMod val="75000"/>
                            </a:schemeClr>
                          </a:solidFill>
                          <a:latin typeface="Century Gothic" panose="020B0502020202020204" pitchFamily="34" charset="0"/>
                        </a:rPr>
                        <a:t>white</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xmlns="" val="2932789739"/>
                  </a:ext>
                </a:extLst>
              </a:tr>
              <a:tr h="365544">
                <a:tc>
                  <a:txBody>
                    <a:bodyPr/>
                    <a:lstStyle/>
                    <a:p>
                      <a:r>
                        <a:rPr lang="en-GB" sz="2400" dirty="0" smtClean="0">
                          <a:solidFill>
                            <a:schemeClr val="accent5">
                              <a:lumMod val="75000"/>
                            </a:schemeClr>
                          </a:solidFill>
                          <a:latin typeface="Century Gothic" panose="020B0502020202020204" pitchFamily="34" charset="0"/>
                        </a:rPr>
                        <a:t>flor (f)</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smtClean="0">
                          <a:solidFill>
                            <a:schemeClr val="accent5">
                              <a:lumMod val="75000"/>
                            </a:schemeClr>
                          </a:solidFill>
                          <a:latin typeface="Century Gothic" panose="020B0502020202020204" pitchFamily="34" charset="0"/>
                        </a:rPr>
                        <a:t>flower</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xmlns="" val="820909637"/>
                  </a:ext>
                </a:extLst>
              </a:tr>
              <a:tr h="365544">
                <a:tc>
                  <a:txBody>
                    <a:bodyPr/>
                    <a:lstStyle/>
                    <a:p>
                      <a:r>
                        <a:rPr lang="en-GB" sz="2400" dirty="0" smtClean="0">
                          <a:solidFill>
                            <a:schemeClr val="accent5">
                              <a:lumMod val="75000"/>
                            </a:schemeClr>
                          </a:solidFill>
                          <a:latin typeface="Century Gothic" panose="020B0502020202020204" pitchFamily="34" charset="0"/>
                        </a:rPr>
                        <a:t>torre</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smtClean="0">
                          <a:solidFill>
                            <a:schemeClr val="accent5">
                              <a:lumMod val="75000"/>
                            </a:schemeClr>
                          </a:solidFill>
                          <a:latin typeface="Century Gothic" panose="020B0502020202020204" pitchFamily="34" charset="0"/>
                        </a:rPr>
                        <a:t>tower</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xmlns="" val="2376012837"/>
                  </a:ext>
                </a:extLst>
              </a:tr>
              <a:tr h="365544">
                <a:tc>
                  <a:txBody>
                    <a:bodyPr/>
                    <a:lstStyle/>
                    <a:p>
                      <a:r>
                        <a:rPr lang="en-GB" sz="2400" dirty="0" smtClean="0">
                          <a:solidFill>
                            <a:schemeClr val="accent5">
                              <a:lumMod val="75000"/>
                            </a:schemeClr>
                          </a:solidFill>
                          <a:latin typeface="Century Gothic" panose="020B0502020202020204" pitchFamily="34" charset="0"/>
                        </a:rPr>
                        <a:t>caballero (m)</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smtClean="0">
                          <a:solidFill>
                            <a:schemeClr val="accent5">
                              <a:lumMod val="75000"/>
                            </a:schemeClr>
                          </a:solidFill>
                          <a:latin typeface="Century Gothic" panose="020B0502020202020204" pitchFamily="34" charset="0"/>
                        </a:rPr>
                        <a:t>gentleman, knight</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xmlns="" val="2750566901"/>
                  </a:ext>
                </a:extLst>
              </a:tr>
              <a:tr h="365544">
                <a:tc>
                  <a:txBody>
                    <a:bodyPr/>
                    <a:lstStyle/>
                    <a:p>
                      <a:r>
                        <a:rPr lang="en-GB" sz="2400" dirty="0" err="1" smtClean="0">
                          <a:solidFill>
                            <a:schemeClr val="accent5">
                              <a:lumMod val="75000"/>
                            </a:schemeClr>
                          </a:solidFill>
                          <a:latin typeface="Century Gothic" panose="020B0502020202020204" pitchFamily="34" charset="0"/>
                        </a:rPr>
                        <a:t>su</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smtClean="0">
                          <a:solidFill>
                            <a:schemeClr val="accent5">
                              <a:lumMod val="75000"/>
                            </a:schemeClr>
                          </a:solidFill>
                          <a:latin typeface="Century Gothic" panose="020B0502020202020204" pitchFamily="34" charset="0"/>
                        </a:rPr>
                        <a:t>his/her/its</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xmlns="" val="1379272624"/>
                  </a:ext>
                </a:extLst>
              </a:tr>
              <a:tr h="365544">
                <a:tc>
                  <a:txBody>
                    <a:bodyPr/>
                    <a:lstStyle/>
                    <a:p>
                      <a:r>
                        <a:rPr lang="en-GB" sz="2400" dirty="0" err="1" smtClean="0">
                          <a:solidFill>
                            <a:schemeClr val="accent5">
                              <a:lumMod val="75000"/>
                            </a:schemeClr>
                          </a:solidFill>
                          <a:latin typeface="Century Gothic" panose="020B0502020202020204" pitchFamily="34" charset="0"/>
                        </a:rPr>
                        <a:t>quién</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smtClean="0">
                          <a:solidFill>
                            <a:schemeClr val="accent5">
                              <a:lumMod val="75000"/>
                            </a:schemeClr>
                          </a:solidFill>
                          <a:latin typeface="Century Gothic" panose="020B0502020202020204" pitchFamily="34" charset="0"/>
                        </a:rPr>
                        <a:t>who</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xmlns="" val="3754594698"/>
                  </a:ext>
                </a:extLst>
              </a:tr>
              <a:tr h="365544">
                <a:tc>
                  <a:txBody>
                    <a:bodyPr/>
                    <a:lstStyle/>
                    <a:p>
                      <a:r>
                        <a:rPr lang="en-GB" sz="2400" dirty="0" smtClean="0">
                          <a:solidFill>
                            <a:schemeClr val="accent5">
                              <a:lumMod val="75000"/>
                            </a:schemeClr>
                          </a:solidFill>
                          <a:latin typeface="Century Gothic" panose="020B0502020202020204" pitchFamily="34" charset="0"/>
                        </a:rPr>
                        <a:t>saber / sabe</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smtClean="0">
                          <a:solidFill>
                            <a:schemeClr val="accent5">
                              <a:lumMod val="75000"/>
                            </a:schemeClr>
                          </a:solidFill>
                          <a:latin typeface="Century Gothic" panose="020B0502020202020204" pitchFamily="34" charset="0"/>
                        </a:rPr>
                        <a:t>to know / knows</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xmlns="" val="505938447"/>
                  </a:ext>
                </a:extLst>
              </a:tr>
              <a:tr h="365544">
                <a:tc>
                  <a:txBody>
                    <a:bodyPr/>
                    <a:lstStyle/>
                    <a:p>
                      <a:r>
                        <a:rPr lang="en-GB" sz="2400" dirty="0" err="1" smtClean="0">
                          <a:solidFill>
                            <a:schemeClr val="accent5">
                              <a:lumMod val="75000"/>
                            </a:schemeClr>
                          </a:solidFill>
                          <a:latin typeface="Century Gothic" panose="020B0502020202020204" pitchFamily="34" charset="0"/>
                        </a:rPr>
                        <a:t>pasar</a:t>
                      </a:r>
                      <a:r>
                        <a:rPr lang="en-GB" sz="2400" dirty="0" smtClean="0">
                          <a:solidFill>
                            <a:schemeClr val="accent5">
                              <a:lumMod val="75000"/>
                            </a:schemeClr>
                          </a:solidFill>
                          <a:latin typeface="Century Gothic" panose="020B0502020202020204" pitchFamily="34" charset="0"/>
                        </a:rPr>
                        <a:t> / </a:t>
                      </a:r>
                      <a:r>
                        <a:rPr lang="en-GB" sz="2400" dirty="0" err="1" smtClean="0">
                          <a:solidFill>
                            <a:schemeClr val="accent5">
                              <a:lumMod val="75000"/>
                            </a:schemeClr>
                          </a:solidFill>
                          <a:latin typeface="Century Gothic" panose="020B0502020202020204" pitchFamily="34" charset="0"/>
                        </a:rPr>
                        <a:t>pasa</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smtClean="0">
                          <a:solidFill>
                            <a:schemeClr val="accent5">
                              <a:lumMod val="75000"/>
                            </a:schemeClr>
                          </a:solidFill>
                          <a:latin typeface="Century Gothic" panose="020B0502020202020204" pitchFamily="34" charset="0"/>
                        </a:rPr>
                        <a:t>to pass</a:t>
                      </a:r>
                      <a:r>
                        <a:rPr lang="en-GB" sz="2400" baseline="0" dirty="0" smtClean="0">
                          <a:solidFill>
                            <a:schemeClr val="accent5">
                              <a:lumMod val="75000"/>
                            </a:schemeClr>
                          </a:solidFill>
                          <a:latin typeface="Century Gothic" panose="020B0502020202020204" pitchFamily="34" charset="0"/>
                        </a:rPr>
                        <a:t> / passes</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xmlns="" val="10010"/>
                  </a:ext>
                </a:extLst>
              </a:tr>
              <a:tr h="365544">
                <a:tc>
                  <a:txBody>
                    <a:bodyPr/>
                    <a:lstStyle/>
                    <a:p>
                      <a:r>
                        <a:rPr lang="en-GB" sz="2400" dirty="0" err="1" smtClean="0">
                          <a:solidFill>
                            <a:schemeClr val="accent5">
                              <a:lumMod val="75000"/>
                            </a:schemeClr>
                          </a:solidFill>
                          <a:latin typeface="Century Gothic" panose="020B0502020202020204" pitchFamily="34" charset="0"/>
                        </a:rPr>
                        <a:t>llevar</a:t>
                      </a:r>
                      <a:r>
                        <a:rPr lang="en-GB" sz="2400" dirty="0" smtClean="0">
                          <a:solidFill>
                            <a:schemeClr val="accent5">
                              <a:lumMod val="75000"/>
                            </a:schemeClr>
                          </a:solidFill>
                          <a:latin typeface="Century Gothic" panose="020B0502020202020204" pitchFamily="34" charset="0"/>
                        </a:rPr>
                        <a:t> / </a:t>
                      </a:r>
                      <a:r>
                        <a:rPr lang="en-GB" sz="2400" dirty="0" err="1" smtClean="0">
                          <a:solidFill>
                            <a:schemeClr val="accent5">
                              <a:lumMod val="75000"/>
                            </a:schemeClr>
                          </a:solidFill>
                          <a:latin typeface="Century Gothic" panose="020B0502020202020204" pitchFamily="34" charset="0"/>
                        </a:rPr>
                        <a:t>lleva</a:t>
                      </a:r>
                      <a:endParaRPr lang="en-GB" sz="2400" dirty="0">
                        <a:solidFill>
                          <a:schemeClr val="accent5">
                            <a:lumMod val="75000"/>
                          </a:schemeClr>
                        </a:solidFill>
                        <a:latin typeface="Century Gothic" panose="020B0502020202020204" pitchFamily="34" charset="0"/>
                      </a:endParaRPr>
                    </a:p>
                  </a:txBody>
                  <a:tcPr/>
                </a:tc>
                <a:tc>
                  <a:txBody>
                    <a:bodyPr/>
                    <a:lstStyle/>
                    <a:p>
                      <a:r>
                        <a:rPr lang="en-GB" sz="2400" dirty="0" smtClean="0">
                          <a:solidFill>
                            <a:schemeClr val="accent5">
                              <a:lumMod val="75000"/>
                            </a:schemeClr>
                          </a:solidFill>
                          <a:latin typeface="Century Gothic" panose="020B0502020202020204" pitchFamily="34" charset="0"/>
                        </a:rPr>
                        <a:t>to carry, to wear / carries, wears</a:t>
                      </a:r>
                      <a:endParaRPr lang="en-GB" sz="2400" dirty="0">
                        <a:solidFill>
                          <a:schemeClr val="accent5">
                            <a:lumMod val="75000"/>
                          </a:schemeClr>
                        </a:solidFill>
                        <a:latin typeface="Century Gothic" panose="020B0502020202020204" pitchFamily="34" charset="0"/>
                      </a:endParaRPr>
                    </a:p>
                  </a:txBody>
                  <a:tcPr/>
                </a:tc>
                <a:extLst>
                  <a:ext uri="{0D108BD9-81ED-4DB2-BD59-A6C34878D82A}">
                    <a16:rowId xmlns:a16="http://schemas.microsoft.com/office/drawing/2014/main" xmlns="" val="10011"/>
                  </a:ext>
                </a:extLst>
              </a:tr>
            </a:tbl>
          </a:graphicData>
        </a:graphic>
      </p:graphicFrame>
      <p:sp>
        <p:nvSpPr>
          <p:cNvPr id="2" name="Rectangle 1"/>
          <p:cNvSpPr/>
          <p:nvPr/>
        </p:nvSpPr>
        <p:spPr>
          <a:xfrm>
            <a:off x="6212910" y="658857"/>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Rectangle 5"/>
          <p:cNvSpPr/>
          <p:nvPr/>
        </p:nvSpPr>
        <p:spPr>
          <a:xfrm>
            <a:off x="6212910" y="1114816"/>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6212910" y="1570775"/>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6212910" y="2026734"/>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p:cNvSpPr/>
          <p:nvPr/>
        </p:nvSpPr>
        <p:spPr>
          <a:xfrm>
            <a:off x="6212910" y="2482693"/>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6212910" y="2938652"/>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10"/>
          <p:cNvSpPr/>
          <p:nvPr/>
        </p:nvSpPr>
        <p:spPr>
          <a:xfrm>
            <a:off x="6204607" y="3391613"/>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p:cNvSpPr/>
          <p:nvPr/>
        </p:nvSpPr>
        <p:spPr>
          <a:xfrm>
            <a:off x="6212910" y="3855334"/>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12"/>
          <p:cNvSpPr/>
          <p:nvPr/>
        </p:nvSpPr>
        <p:spPr>
          <a:xfrm>
            <a:off x="6212910" y="4309922"/>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Rectangle 13"/>
          <p:cNvSpPr/>
          <p:nvPr/>
        </p:nvSpPr>
        <p:spPr>
          <a:xfrm>
            <a:off x="6214998" y="4750420"/>
            <a:ext cx="4972832" cy="430907"/>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14"/>
          <p:cNvSpPr/>
          <p:nvPr/>
        </p:nvSpPr>
        <p:spPr>
          <a:xfrm>
            <a:off x="6217086" y="5190918"/>
            <a:ext cx="4972832" cy="467363"/>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p:cNvSpPr/>
          <p:nvPr/>
        </p:nvSpPr>
        <p:spPr>
          <a:xfrm>
            <a:off x="6206648" y="5668994"/>
            <a:ext cx="4972832" cy="453024"/>
          </a:xfrm>
          <a:prstGeom prst="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TextBox 16"/>
          <p:cNvSpPr txBox="1"/>
          <p:nvPr/>
        </p:nvSpPr>
        <p:spPr>
          <a:xfrm>
            <a:off x="7305367" y="6479458"/>
            <a:ext cx="3165987"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Nick Avery &amp; 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24643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4724"/>
            <a:ext cx="10515600" cy="1325563"/>
          </a:xfrm>
        </p:spPr>
        <p:txBody>
          <a:bodyPr/>
          <a:lstStyle/>
          <a:p>
            <a:r>
              <a:rPr lang="en-GB" dirty="0" err="1" smtClean="0">
                <a:solidFill>
                  <a:srgbClr val="002060"/>
                </a:solidFill>
              </a:rPr>
              <a:t>Ahora</a:t>
            </a:r>
            <a:r>
              <a:rPr lang="en-GB" dirty="0" smtClean="0">
                <a:solidFill>
                  <a:srgbClr val="002060"/>
                </a:solidFill>
              </a:rPr>
              <a:t> </a:t>
            </a:r>
            <a:r>
              <a:rPr lang="en-GB" dirty="0" err="1" smtClean="0">
                <a:solidFill>
                  <a:srgbClr val="002060"/>
                </a:solidFill>
              </a:rPr>
              <a:t>escuchar</a:t>
            </a:r>
            <a:r>
              <a:rPr lang="en-GB" dirty="0" smtClean="0">
                <a:solidFill>
                  <a:srgbClr val="002060"/>
                </a:solidFill>
              </a:rPr>
              <a:t> el poema</a:t>
            </a:r>
            <a:endParaRPr lang="en-GB" dirty="0">
              <a:solidFill>
                <a:srgbClr val="002060"/>
              </a:solidFill>
            </a:endParaRPr>
          </a:p>
        </p:txBody>
      </p:sp>
      <p:sp>
        <p:nvSpPr>
          <p:cNvPr id="7" name="Title 1"/>
          <p:cNvSpPr txBox="1">
            <a:spLocks/>
          </p:cNvSpPr>
          <p:nvPr/>
        </p:nvSpPr>
        <p:spPr>
          <a:xfrm>
            <a:off x="838200" y="16549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dirty="0" smtClean="0">
                <a:solidFill>
                  <a:srgbClr val="002060"/>
                </a:solidFill>
              </a:rPr>
              <a:t>¿Cómo está la </a:t>
            </a:r>
            <a:r>
              <a:rPr lang="en-GB" dirty="0" err="1" smtClean="0">
                <a:solidFill>
                  <a:srgbClr val="002060"/>
                </a:solidFill>
              </a:rPr>
              <a:t>narradora</a:t>
            </a:r>
            <a:r>
              <a:rPr lang="en-GB" dirty="0" smtClean="0">
                <a:solidFill>
                  <a:srgbClr val="002060"/>
                </a:solidFill>
              </a:rPr>
              <a:t>? </a:t>
            </a:r>
            <a:endParaRPr lang="en-GB" dirty="0">
              <a:solidFill>
                <a:srgbClr val="002060"/>
              </a:solidFill>
            </a:endParaRPr>
          </a:p>
        </p:txBody>
      </p:sp>
      <p:sp>
        <p:nvSpPr>
          <p:cNvPr id="8" name="TextBox 7"/>
          <p:cNvSpPr txBox="1"/>
          <p:nvPr/>
        </p:nvSpPr>
        <p:spPr>
          <a:xfrm>
            <a:off x="986035" y="2688128"/>
            <a:ext cx="4919662" cy="3046988"/>
          </a:xfrm>
          <a:prstGeom prst="rect">
            <a:avLst/>
          </a:prstGeom>
          <a:noFill/>
        </p:spPr>
        <p:txBody>
          <a:bodyPr wrap="square" rtlCol="0">
            <a:spAutoFit/>
          </a:bodyPr>
          <a:lstStyle/>
          <a:p>
            <a:pPr marL="514350" indent="-514350">
              <a:buFont typeface="Arial" panose="020B0604020202020204" pitchFamily="34" charset="0"/>
              <a:buChar char="•"/>
            </a:pPr>
            <a:r>
              <a:rPr lang="en-GB" sz="3200" dirty="0" err="1" smtClean="0">
                <a:solidFill>
                  <a:srgbClr val="002060"/>
                </a:solidFill>
                <a:latin typeface="Century Gothic" panose="020B0502020202020204" pitchFamily="34" charset="0"/>
              </a:rPr>
              <a:t>tonta</a:t>
            </a:r>
            <a:endParaRPr lang="en-GB" sz="3200" dirty="0" smtClean="0">
              <a:solidFill>
                <a:srgbClr val="002060"/>
              </a:solidFill>
              <a:latin typeface="Century Gothic" panose="020B0502020202020204" pitchFamily="34" charset="0"/>
            </a:endParaRPr>
          </a:p>
          <a:p>
            <a:pPr marL="514350" indent="-514350">
              <a:buFont typeface="Arial" panose="020B0604020202020204" pitchFamily="34" charset="0"/>
              <a:buChar char="•"/>
            </a:pPr>
            <a:r>
              <a:rPr lang="en-GB" sz="3200" dirty="0" err="1">
                <a:solidFill>
                  <a:srgbClr val="002060"/>
                </a:solidFill>
                <a:latin typeface="Century Gothic" panose="020B0502020202020204" pitchFamily="34" charset="0"/>
              </a:rPr>
              <a:t>r</a:t>
            </a:r>
            <a:r>
              <a:rPr lang="en-GB" sz="3200" dirty="0" err="1" smtClean="0">
                <a:solidFill>
                  <a:srgbClr val="002060"/>
                </a:solidFill>
                <a:latin typeface="Century Gothic" panose="020B0502020202020204" pitchFamily="34" charset="0"/>
              </a:rPr>
              <a:t>ara</a:t>
            </a:r>
            <a:endParaRPr lang="en-GB" sz="3200" dirty="0" smtClean="0">
              <a:solidFill>
                <a:srgbClr val="002060"/>
              </a:solidFill>
              <a:latin typeface="Century Gothic" panose="020B0502020202020204" pitchFamily="34" charset="0"/>
            </a:endParaRPr>
          </a:p>
          <a:p>
            <a:pPr marL="514350" indent="-514350">
              <a:buFont typeface="Arial" panose="020B0604020202020204" pitchFamily="34" charset="0"/>
              <a:buChar char="•"/>
            </a:pPr>
            <a:r>
              <a:rPr lang="en-GB" sz="3200" dirty="0" err="1" smtClean="0">
                <a:solidFill>
                  <a:srgbClr val="002060"/>
                </a:solidFill>
                <a:latin typeface="Century Gothic" panose="020B0502020202020204" pitchFamily="34" charset="0"/>
              </a:rPr>
              <a:t>alegre</a:t>
            </a:r>
            <a:endParaRPr lang="en-GB" sz="3200" dirty="0" smtClean="0">
              <a:solidFill>
                <a:srgbClr val="002060"/>
              </a:solidFill>
              <a:latin typeface="Century Gothic" panose="020B0502020202020204" pitchFamily="34" charset="0"/>
            </a:endParaRPr>
          </a:p>
          <a:p>
            <a:pPr marL="514350" indent="-514350">
              <a:buFont typeface="Arial" panose="020B0604020202020204" pitchFamily="34" charset="0"/>
              <a:buChar char="•"/>
            </a:pPr>
            <a:r>
              <a:rPr lang="en-GB" sz="3200" dirty="0" err="1">
                <a:solidFill>
                  <a:srgbClr val="002060"/>
                </a:solidFill>
                <a:latin typeface="Century Gothic" panose="020B0502020202020204" pitchFamily="34" charset="0"/>
              </a:rPr>
              <a:t>n</a:t>
            </a:r>
            <a:r>
              <a:rPr lang="en-GB" sz="3200" dirty="0" err="1" smtClean="0">
                <a:solidFill>
                  <a:srgbClr val="002060"/>
                </a:solidFill>
                <a:latin typeface="Century Gothic" panose="020B0502020202020204" pitchFamily="34" charset="0"/>
              </a:rPr>
              <a:t>erviosa</a:t>
            </a:r>
            <a:endParaRPr lang="en-GB" sz="3200" dirty="0" smtClean="0">
              <a:solidFill>
                <a:srgbClr val="002060"/>
              </a:solidFill>
              <a:latin typeface="Century Gothic" panose="020B0502020202020204" pitchFamily="34" charset="0"/>
            </a:endParaRPr>
          </a:p>
          <a:p>
            <a:pPr marL="514350" indent="-514350">
              <a:buFont typeface="Arial" panose="020B0604020202020204" pitchFamily="34" charset="0"/>
              <a:buChar char="•"/>
            </a:pPr>
            <a:r>
              <a:rPr lang="en-GB" sz="3200" dirty="0" err="1">
                <a:solidFill>
                  <a:srgbClr val="002060"/>
                </a:solidFill>
                <a:latin typeface="Century Gothic" panose="020B0502020202020204" pitchFamily="34" charset="0"/>
              </a:rPr>
              <a:t>t</a:t>
            </a:r>
            <a:r>
              <a:rPr lang="en-GB" sz="3200" dirty="0" err="1" smtClean="0">
                <a:solidFill>
                  <a:srgbClr val="002060"/>
                </a:solidFill>
                <a:latin typeface="Century Gothic" panose="020B0502020202020204" pitchFamily="34" charset="0"/>
              </a:rPr>
              <a:t>ranquila</a:t>
            </a:r>
            <a:endParaRPr lang="en-GB" sz="3200" dirty="0" smtClean="0">
              <a:solidFill>
                <a:srgbClr val="002060"/>
              </a:solidFill>
              <a:latin typeface="Century Gothic" panose="020B0502020202020204" pitchFamily="34" charset="0"/>
            </a:endParaRPr>
          </a:p>
          <a:p>
            <a:pPr marL="514350" indent="-514350">
              <a:buFont typeface="Arial" panose="020B0604020202020204" pitchFamily="34" charset="0"/>
              <a:buChar char="•"/>
            </a:pPr>
            <a:r>
              <a:rPr lang="en-GB" sz="3200" dirty="0" err="1" smtClean="0">
                <a:solidFill>
                  <a:srgbClr val="002060"/>
                </a:solidFill>
                <a:latin typeface="Century Gothic" panose="020B0502020202020204" pitchFamily="34" charset="0"/>
              </a:rPr>
              <a:t>seria</a:t>
            </a:r>
            <a:endParaRPr lang="en-GB" sz="3200" dirty="0" smtClean="0">
              <a:solidFill>
                <a:srgbClr val="002060"/>
              </a:solidFill>
              <a:latin typeface="Century Gothic" panose="020B0502020202020204" pitchFamily="34" charset="0"/>
            </a:endParaRPr>
          </a:p>
        </p:txBody>
      </p:sp>
      <p:sp>
        <p:nvSpPr>
          <p:cNvPr id="5" name="TextBox 4"/>
          <p:cNvSpPr txBox="1"/>
          <p:nvPr/>
        </p:nvSpPr>
        <p:spPr>
          <a:xfrm>
            <a:off x="7305367" y="6479458"/>
            <a:ext cx="3165987"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Nick Avery &amp; Rachel Hawkes</a:t>
            </a:r>
            <a:endParaRPr lang="en-GB" sz="1200" dirty="0">
              <a:solidFill>
                <a:prstClr val="white"/>
              </a:solidFill>
              <a:latin typeface="Century Gothic" panose="020B0502020202020204" pitchFamily="34" charset="0"/>
            </a:endParaRPr>
          </a:p>
        </p:txBody>
      </p:sp>
      <p:sp>
        <p:nvSpPr>
          <p:cNvPr id="6" name="Rounded Rectangle 38"/>
          <p:cNvSpPr/>
          <p:nvPr/>
        </p:nvSpPr>
        <p:spPr>
          <a:xfrm>
            <a:off x="10722478" y="5882130"/>
            <a:ext cx="1423602" cy="400919"/>
          </a:xfrm>
          <a:prstGeom prst="roundRect">
            <a:avLst/>
          </a:prstGeom>
          <a:solidFill>
            <a:srgbClr val="E87D1E"/>
          </a:solidFill>
          <a:ln>
            <a:solidFill>
              <a:srgbClr val="E567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escuchar</a:t>
            </a:r>
            <a:endParaRPr lang="en-GB" b="1" dirty="0">
              <a:solidFill>
                <a:prstClr val="white"/>
              </a:solidFill>
              <a:latin typeface="Century Gothic" panose="020B0502020202020204" pitchFamily="34" charset="0"/>
            </a:endParaRPr>
          </a:p>
        </p:txBody>
      </p:sp>
      <p:sp>
        <p:nvSpPr>
          <p:cNvPr id="3" name="Action Button: Forward or Next 2">
            <a:hlinkClick r:id="" action="ppaction://noaction" highlightClick="1">
              <a:snd r:embed="rId3" name="Poesía de Antonio Machado - happy.wav"/>
            </a:hlinkClick>
          </p:cNvPr>
          <p:cNvSpPr/>
          <p:nvPr/>
        </p:nvSpPr>
        <p:spPr>
          <a:xfrm>
            <a:off x="986034" y="1195693"/>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Action Button: Forward or Next 8">
            <a:hlinkClick r:id="" action="ppaction://noaction" highlightClick="1">
              <a:snd r:embed="rId4" name="Poesía de Antonio Machado - serious.wav"/>
            </a:hlinkClick>
          </p:cNvPr>
          <p:cNvSpPr/>
          <p:nvPr/>
        </p:nvSpPr>
        <p:spPr>
          <a:xfrm>
            <a:off x="986034" y="1656155"/>
            <a:ext cx="360983" cy="366927"/>
          </a:xfrm>
          <a:prstGeom prst="actionButtonForwardNex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1417264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6041" y="752421"/>
            <a:ext cx="11100816" cy="646331"/>
          </a:xfrm>
          <a:prstGeom prst="rect">
            <a:avLst/>
          </a:prstGeom>
          <a:noFill/>
        </p:spPr>
        <p:txBody>
          <a:bodyPr wrap="square" rtlCol="0">
            <a:spAutoFit/>
          </a:bodyPr>
          <a:lstStyle/>
          <a:p>
            <a:r>
              <a:rPr lang="en-GB" sz="3600" dirty="0" err="1" smtClean="0">
                <a:solidFill>
                  <a:srgbClr val="002060"/>
                </a:solidFill>
                <a:latin typeface="Century Gothic" panose="020B0502020202020204" pitchFamily="34" charset="0"/>
              </a:rPr>
              <a:t>Completa</a:t>
            </a:r>
            <a:r>
              <a:rPr lang="en-GB" sz="3600" dirty="0" smtClean="0">
                <a:solidFill>
                  <a:srgbClr val="002060"/>
                </a:solidFill>
                <a:latin typeface="Century Gothic" panose="020B0502020202020204" pitchFamily="34" charset="0"/>
              </a:rPr>
              <a:t> esta parte del poema con LA o UNA</a:t>
            </a:r>
            <a:endParaRPr lang="en-GB" sz="3600" dirty="0">
              <a:solidFill>
                <a:srgbClr val="002060"/>
              </a:solidFill>
              <a:latin typeface="Century Gothic" panose="020B0502020202020204" pitchFamily="34" charset="0"/>
            </a:endParaRPr>
          </a:p>
        </p:txBody>
      </p:sp>
      <p:sp>
        <p:nvSpPr>
          <p:cNvPr id="5" name="Rectangle 4"/>
          <p:cNvSpPr/>
          <p:nvPr/>
        </p:nvSpPr>
        <p:spPr>
          <a:xfrm>
            <a:off x="3176016" y="2034647"/>
            <a:ext cx="6096000" cy="3257815"/>
          </a:xfrm>
          <a:prstGeom prst="rect">
            <a:avLst/>
          </a:prstGeom>
        </p:spPr>
        <p:txBody>
          <a:bodyPr>
            <a:spAutoFit/>
          </a:bodyPr>
          <a:lstStyle/>
          <a:p>
            <a:pPr>
              <a:lnSpc>
                <a:spcPct val="200000"/>
              </a:lnSpc>
            </a:pPr>
            <a:r>
              <a:rPr lang="en-GB" sz="3600" i="1" dirty="0">
                <a:solidFill>
                  <a:srgbClr val="4472C4">
                    <a:lumMod val="50000"/>
                  </a:srgbClr>
                </a:solidFill>
                <a:latin typeface="Century Gothic" panose="020B0502020202020204" pitchFamily="34" charset="0"/>
                <a:cs typeface="Arial" panose="020B0604020202020204" pitchFamily="34" charset="0"/>
              </a:rPr>
              <a:t>La plaza tiene </a:t>
            </a:r>
            <a:r>
              <a:rPr lang="en-GB" sz="3600" i="1" dirty="0" smtClean="0">
                <a:solidFill>
                  <a:srgbClr val="4472C4">
                    <a:lumMod val="50000"/>
                  </a:srgbClr>
                </a:solidFill>
                <a:latin typeface="Century Gothic" panose="020B0502020202020204" pitchFamily="34" charset="0"/>
                <a:cs typeface="Arial" panose="020B0604020202020204" pitchFamily="34" charset="0"/>
              </a:rPr>
              <a:t>____ </a:t>
            </a:r>
            <a:r>
              <a:rPr lang="en-GB" sz="3600" i="1" dirty="0">
                <a:solidFill>
                  <a:srgbClr val="4472C4">
                    <a:lumMod val="50000"/>
                  </a:srgbClr>
                </a:solidFill>
                <a:latin typeface="Century Gothic" panose="020B0502020202020204" pitchFamily="34" charset="0"/>
                <a:cs typeface="Arial" panose="020B0604020202020204" pitchFamily="34" charset="0"/>
              </a:rPr>
              <a:t>torre, </a:t>
            </a:r>
            <a:br>
              <a:rPr lang="en-GB" sz="3600" i="1" dirty="0">
                <a:solidFill>
                  <a:srgbClr val="4472C4">
                    <a:lumMod val="50000"/>
                  </a:srgbClr>
                </a:solidFill>
                <a:latin typeface="Century Gothic" panose="020B0502020202020204" pitchFamily="34" charset="0"/>
                <a:cs typeface="Arial" panose="020B0604020202020204" pitchFamily="34" charset="0"/>
              </a:rPr>
            </a:br>
            <a:r>
              <a:rPr lang="en-GB" sz="3600" i="1" dirty="0" smtClean="0">
                <a:solidFill>
                  <a:srgbClr val="4472C4">
                    <a:lumMod val="50000"/>
                  </a:srgbClr>
                </a:solidFill>
                <a:latin typeface="Century Gothic" panose="020B0502020202020204" pitchFamily="34" charset="0"/>
                <a:cs typeface="Arial" panose="020B0604020202020204" pitchFamily="34" charset="0"/>
              </a:rPr>
              <a:t>____ </a:t>
            </a:r>
            <a:r>
              <a:rPr lang="en-GB" sz="3600" i="1" dirty="0">
                <a:solidFill>
                  <a:srgbClr val="4472C4">
                    <a:lumMod val="50000"/>
                  </a:srgbClr>
                </a:solidFill>
                <a:latin typeface="Century Gothic" panose="020B0502020202020204" pitchFamily="34" charset="0"/>
                <a:cs typeface="Arial" panose="020B0604020202020204" pitchFamily="34" charset="0"/>
              </a:rPr>
              <a:t>torre tiene un balcón, </a:t>
            </a:r>
            <a:br>
              <a:rPr lang="en-GB" sz="3600" i="1" dirty="0">
                <a:solidFill>
                  <a:srgbClr val="4472C4">
                    <a:lumMod val="50000"/>
                  </a:srgbClr>
                </a:solidFill>
                <a:latin typeface="Century Gothic" panose="020B0502020202020204" pitchFamily="34" charset="0"/>
                <a:cs typeface="Arial" panose="020B0604020202020204" pitchFamily="34" charset="0"/>
              </a:rPr>
            </a:br>
            <a:endParaRPr lang="en-GB" sz="3600" i="1" dirty="0">
              <a:solidFill>
                <a:prstClr val="black"/>
              </a:solidFill>
            </a:endParaRPr>
          </a:p>
        </p:txBody>
      </p:sp>
      <p:sp>
        <p:nvSpPr>
          <p:cNvPr id="2" name="TextBox 1"/>
          <p:cNvSpPr txBox="1"/>
          <p:nvPr/>
        </p:nvSpPr>
        <p:spPr>
          <a:xfrm>
            <a:off x="6496449" y="2365829"/>
            <a:ext cx="1567542" cy="646331"/>
          </a:xfrm>
          <a:prstGeom prst="rect">
            <a:avLst/>
          </a:prstGeom>
          <a:noFill/>
        </p:spPr>
        <p:txBody>
          <a:bodyPr wrap="square" rtlCol="0">
            <a:spAutoFit/>
          </a:bodyPr>
          <a:lstStyle/>
          <a:p>
            <a:r>
              <a:rPr lang="en-GB" sz="3600" i="1" dirty="0" smtClean="0">
                <a:solidFill>
                  <a:srgbClr val="EA5F00"/>
                </a:solidFill>
                <a:latin typeface="Century Gothic" panose="020B0502020202020204" pitchFamily="34" charset="0"/>
              </a:rPr>
              <a:t>una</a:t>
            </a:r>
            <a:endParaRPr lang="en-GB" sz="3600" i="1" dirty="0">
              <a:solidFill>
                <a:srgbClr val="EA5F00"/>
              </a:solidFill>
              <a:latin typeface="Century Gothic" panose="020B0502020202020204" pitchFamily="34" charset="0"/>
            </a:endParaRPr>
          </a:p>
        </p:txBody>
      </p:sp>
      <p:sp>
        <p:nvSpPr>
          <p:cNvPr id="6" name="TextBox 5"/>
          <p:cNvSpPr txBox="1"/>
          <p:nvPr/>
        </p:nvSpPr>
        <p:spPr>
          <a:xfrm>
            <a:off x="3393730" y="3441988"/>
            <a:ext cx="858955" cy="646331"/>
          </a:xfrm>
          <a:prstGeom prst="rect">
            <a:avLst/>
          </a:prstGeom>
          <a:noFill/>
        </p:spPr>
        <p:txBody>
          <a:bodyPr wrap="square" rtlCol="0">
            <a:spAutoFit/>
          </a:bodyPr>
          <a:lstStyle/>
          <a:p>
            <a:r>
              <a:rPr lang="en-GB" sz="3600" i="1" dirty="0" smtClean="0">
                <a:solidFill>
                  <a:srgbClr val="EA5F00"/>
                </a:solidFill>
                <a:latin typeface="Century Gothic" panose="020B0502020202020204" pitchFamily="34" charset="0"/>
              </a:rPr>
              <a:t>La</a:t>
            </a:r>
            <a:endParaRPr lang="en-GB" sz="3600" i="1" dirty="0">
              <a:solidFill>
                <a:srgbClr val="EA5F00"/>
              </a:solidFill>
              <a:latin typeface="Century Gothic" panose="020B0502020202020204" pitchFamily="34" charset="0"/>
            </a:endParaRPr>
          </a:p>
        </p:txBody>
      </p:sp>
      <p:sp>
        <p:nvSpPr>
          <p:cNvPr id="7" name="TextBox 6"/>
          <p:cNvSpPr txBox="1"/>
          <p:nvPr/>
        </p:nvSpPr>
        <p:spPr>
          <a:xfrm>
            <a:off x="7305367" y="6479458"/>
            <a:ext cx="3165987"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Nick Avery &amp; Rachel Hawkes</a:t>
            </a:r>
            <a:endParaRPr lang="en-GB" sz="1200" dirty="0">
              <a:solidFill>
                <a:prstClr val="white"/>
              </a:solidFill>
              <a:latin typeface="Century Gothic" panose="020B0502020202020204" pitchFamily="34" charset="0"/>
            </a:endParaRPr>
          </a:p>
        </p:txBody>
      </p:sp>
      <p:sp>
        <p:nvSpPr>
          <p:cNvPr id="8" name="Rounded Rectangle 38"/>
          <p:cNvSpPr/>
          <p:nvPr/>
        </p:nvSpPr>
        <p:spPr>
          <a:xfrm>
            <a:off x="11012129" y="5882130"/>
            <a:ext cx="1133951" cy="400919"/>
          </a:xfrm>
          <a:prstGeom prst="roundRect">
            <a:avLst/>
          </a:prstGeom>
          <a:solidFill>
            <a:srgbClr val="E87D1E"/>
          </a:solidFill>
          <a:ln>
            <a:solidFill>
              <a:srgbClr val="E567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escribir</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1762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07661" y="1820180"/>
            <a:ext cx="7205603" cy="3708387"/>
          </a:xfrm>
          <a:prstGeom prst="rect">
            <a:avLst/>
          </a:prstGeom>
        </p:spPr>
        <p:txBody>
          <a:bodyPr wrap="square">
            <a:spAutoFit/>
          </a:bodyPr>
          <a:lstStyle/>
          <a:p>
            <a:pPr>
              <a:lnSpc>
                <a:spcPct val="200000"/>
              </a:lnSpc>
            </a:pPr>
            <a:r>
              <a:rPr lang="en-GB" sz="3600" i="1" dirty="0" smtClean="0">
                <a:solidFill>
                  <a:srgbClr val="4472C4">
                    <a:lumMod val="50000"/>
                  </a:srgbClr>
                </a:solidFill>
                <a:latin typeface="Century Gothic" panose="020B0502020202020204" pitchFamily="34" charset="0"/>
                <a:cs typeface="Arial" panose="020B0604020202020204" pitchFamily="34" charset="0"/>
              </a:rPr>
              <a:t>La </a:t>
            </a:r>
            <a:r>
              <a:rPr lang="en-GB" sz="3600" i="1" dirty="0">
                <a:solidFill>
                  <a:srgbClr val="4472C4">
                    <a:lumMod val="50000"/>
                  </a:srgbClr>
                </a:solidFill>
                <a:latin typeface="Century Gothic" panose="020B0502020202020204" pitchFamily="34" charset="0"/>
                <a:cs typeface="Arial" panose="020B0604020202020204" pitchFamily="34" charset="0"/>
              </a:rPr>
              <a:t>torre tiene </a:t>
            </a:r>
            <a:r>
              <a:rPr lang="en-GB" sz="3600" i="1" dirty="0" smtClean="0">
                <a:solidFill>
                  <a:srgbClr val="4472C4">
                    <a:lumMod val="50000"/>
                  </a:srgbClr>
                </a:solidFill>
                <a:latin typeface="Century Gothic" panose="020B0502020202020204" pitchFamily="34" charset="0"/>
                <a:cs typeface="Arial" panose="020B0604020202020204" pitchFamily="34" charset="0"/>
              </a:rPr>
              <a:t>___ </a:t>
            </a:r>
            <a:r>
              <a:rPr lang="en-GB" sz="3600" i="1" dirty="0">
                <a:solidFill>
                  <a:srgbClr val="4472C4">
                    <a:lumMod val="50000"/>
                  </a:srgbClr>
                </a:solidFill>
                <a:latin typeface="Century Gothic" panose="020B0502020202020204" pitchFamily="34" charset="0"/>
                <a:cs typeface="Arial" panose="020B0604020202020204" pitchFamily="34" charset="0"/>
              </a:rPr>
              <a:t>balcón, </a:t>
            </a:r>
            <a:br>
              <a:rPr lang="en-GB" sz="3600" i="1" dirty="0">
                <a:solidFill>
                  <a:srgbClr val="4472C4">
                    <a:lumMod val="50000"/>
                  </a:srgbClr>
                </a:solidFill>
                <a:latin typeface="Century Gothic" panose="020B0502020202020204" pitchFamily="34" charset="0"/>
                <a:cs typeface="Arial" panose="020B0604020202020204" pitchFamily="34" charset="0"/>
              </a:rPr>
            </a:br>
            <a:r>
              <a:rPr lang="en-GB" sz="3600" i="1" dirty="0" smtClean="0">
                <a:solidFill>
                  <a:srgbClr val="4472C4">
                    <a:lumMod val="50000"/>
                  </a:srgbClr>
                </a:solidFill>
                <a:latin typeface="Century Gothic" panose="020B0502020202020204" pitchFamily="34" charset="0"/>
                <a:cs typeface="Arial" panose="020B0604020202020204" pitchFamily="34" charset="0"/>
              </a:rPr>
              <a:t>___ </a:t>
            </a:r>
            <a:r>
              <a:rPr lang="en-GB" sz="3600" i="1" dirty="0">
                <a:solidFill>
                  <a:srgbClr val="4472C4">
                    <a:lumMod val="50000"/>
                  </a:srgbClr>
                </a:solidFill>
                <a:latin typeface="Century Gothic" panose="020B0502020202020204" pitchFamily="34" charset="0"/>
                <a:cs typeface="Arial" panose="020B0604020202020204" pitchFamily="34" charset="0"/>
              </a:rPr>
              <a:t>balcón tiene </a:t>
            </a:r>
            <a:r>
              <a:rPr lang="en-GB" sz="3600" i="1" dirty="0" smtClean="0">
                <a:solidFill>
                  <a:srgbClr val="4472C4">
                    <a:lumMod val="50000"/>
                  </a:srgbClr>
                </a:solidFill>
                <a:latin typeface="Century Gothic" panose="020B0502020202020204" pitchFamily="34" charset="0"/>
                <a:cs typeface="Arial" panose="020B0604020202020204" pitchFamily="34" charset="0"/>
              </a:rPr>
              <a:t>una </a:t>
            </a:r>
            <a:r>
              <a:rPr lang="en-GB" sz="3600" i="1" dirty="0">
                <a:solidFill>
                  <a:srgbClr val="4472C4">
                    <a:lumMod val="50000"/>
                  </a:srgbClr>
                </a:solidFill>
                <a:latin typeface="Century Gothic" panose="020B0502020202020204" pitchFamily="34" charset="0"/>
                <a:cs typeface="Arial" panose="020B0604020202020204" pitchFamily="34" charset="0"/>
              </a:rPr>
              <a:t>dama, </a:t>
            </a:r>
            <a:br>
              <a:rPr lang="en-GB" sz="3600" i="1" dirty="0">
                <a:solidFill>
                  <a:srgbClr val="4472C4">
                    <a:lumMod val="50000"/>
                  </a:srgbClr>
                </a:solidFill>
                <a:latin typeface="Century Gothic" panose="020B0502020202020204" pitchFamily="34" charset="0"/>
                <a:cs typeface="Arial" panose="020B0604020202020204" pitchFamily="34" charset="0"/>
              </a:rPr>
            </a:br>
            <a:endParaRPr lang="en-US" altLang="en-US" sz="5400" i="1" dirty="0">
              <a:solidFill>
                <a:srgbClr val="4472C4">
                  <a:lumMod val="50000"/>
                </a:srgbClr>
              </a:solidFill>
              <a:latin typeface="Century Gothic" panose="020B0502020202020204" pitchFamily="34" charset="0"/>
              <a:cs typeface="Arial" panose="020B0604020202020204" pitchFamily="34" charset="0"/>
            </a:endParaRPr>
          </a:p>
        </p:txBody>
      </p:sp>
      <p:sp>
        <p:nvSpPr>
          <p:cNvPr id="6" name="TextBox 5"/>
          <p:cNvSpPr txBox="1"/>
          <p:nvPr/>
        </p:nvSpPr>
        <p:spPr>
          <a:xfrm>
            <a:off x="1091184" y="621792"/>
            <a:ext cx="11100816" cy="646331"/>
          </a:xfrm>
          <a:prstGeom prst="rect">
            <a:avLst/>
          </a:prstGeom>
          <a:noFill/>
        </p:spPr>
        <p:txBody>
          <a:bodyPr wrap="square" rtlCol="0">
            <a:spAutoFit/>
          </a:bodyPr>
          <a:lstStyle/>
          <a:p>
            <a:r>
              <a:rPr lang="en-GB" sz="3600" dirty="0" err="1" smtClean="0">
                <a:solidFill>
                  <a:srgbClr val="002060"/>
                </a:solidFill>
                <a:latin typeface="Century Gothic" panose="020B0502020202020204" pitchFamily="34" charset="0"/>
              </a:rPr>
              <a:t>Completa</a:t>
            </a:r>
            <a:r>
              <a:rPr lang="en-GB" sz="3600" dirty="0" smtClean="0">
                <a:solidFill>
                  <a:srgbClr val="002060"/>
                </a:solidFill>
                <a:latin typeface="Century Gothic" panose="020B0502020202020204" pitchFamily="34" charset="0"/>
              </a:rPr>
              <a:t> esta parte del poema con EL o UN</a:t>
            </a:r>
            <a:endParaRPr lang="en-GB" sz="3600" dirty="0">
              <a:solidFill>
                <a:srgbClr val="002060"/>
              </a:solidFill>
              <a:latin typeface="Century Gothic" panose="020B0502020202020204" pitchFamily="34" charset="0"/>
            </a:endParaRPr>
          </a:p>
        </p:txBody>
      </p:sp>
      <p:sp>
        <p:nvSpPr>
          <p:cNvPr id="5" name="TextBox 4"/>
          <p:cNvSpPr txBox="1"/>
          <p:nvPr/>
        </p:nvSpPr>
        <p:spPr>
          <a:xfrm>
            <a:off x="6051007" y="2150071"/>
            <a:ext cx="815992" cy="646331"/>
          </a:xfrm>
          <a:prstGeom prst="rect">
            <a:avLst/>
          </a:prstGeom>
          <a:noFill/>
        </p:spPr>
        <p:txBody>
          <a:bodyPr wrap="square" rtlCol="0">
            <a:spAutoFit/>
          </a:bodyPr>
          <a:lstStyle/>
          <a:p>
            <a:r>
              <a:rPr lang="en-GB" sz="3600" i="1" dirty="0" smtClean="0">
                <a:solidFill>
                  <a:srgbClr val="EA5F00"/>
                </a:solidFill>
                <a:latin typeface="Century Gothic" panose="020B0502020202020204" pitchFamily="34" charset="0"/>
              </a:rPr>
              <a:t>un</a:t>
            </a:r>
            <a:endParaRPr lang="en-GB" sz="3600" i="1" dirty="0">
              <a:solidFill>
                <a:srgbClr val="EA5F00"/>
              </a:solidFill>
              <a:latin typeface="Century Gothic" panose="020B0502020202020204" pitchFamily="34" charset="0"/>
            </a:endParaRPr>
          </a:p>
        </p:txBody>
      </p:sp>
      <p:sp>
        <p:nvSpPr>
          <p:cNvPr id="7" name="TextBox 6"/>
          <p:cNvSpPr txBox="1"/>
          <p:nvPr/>
        </p:nvSpPr>
        <p:spPr>
          <a:xfrm>
            <a:off x="3106204" y="3211717"/>
            <a:ext cx="858955" cy="646331"/>
          </a:xfrm>
          <a:prstGeom prst="rect">
            <a:avLst/>
          </a:prstGeom>
          <a:noFill/>
        </p:spPr>
        <p:txBody>
          <a:bodyPr wrap="square" rtlCol="0">
            <a:spAutoFit/>
          </a:bodyPr>
          <a:lstStyle/>
          <a:p>
            <a:r>
              <a:rPr lang="en-GB" sz="3600" i="1" dirty="0" smtClean="0">
                <a:solidFill>
                  <a:srgbClr val="EA5F00"/>
                </a:solidFill>
                <a:latin typeface="Century Gothic" panose="020B0502020202020204" pitchFamily="34" charset="0"/>
              </a:rPr>
              <a:t>El</a:t>
            </a:r>
            <a:endParaRPr lang="en-GB" sz="3600" i="1" dirty="0">
              <a:solidFill>
                <a:srgbClr val="EA5F00"/>
              </a:solidFill>
              <a:latin typeface="Century Gothic" panose="020B0502020202020204" pitchFamily="34" charset="0"/>
            </a:endParaRPr>
          </a:p>
        </p:txBody>
      </p:sp>
      <p:sp>
        <p:nvSpPr>
          <p:cNvPr id="8" name="TextBox 7"/>
          <p:cNvSpPr txBox="1"/>
          <p:nvPr/>
        </p:nvSpPr>
        <p:spPr>
          <a:xfrm>
            <a:off x="7305367" y="6479458"/>
            <a:ext cx="3165987"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Nick Avery &amp; Rachel Hawkes</a:t>
            </a:r>
            <a:endParaRPr lang="en-GB" sz="1200" dirty="0">
              <a:solidFill>
                <a:prstClr val="white"/>
              </a:solidFill>
              <a:latin typeface="Century Gothic" panose="020B0502020202020204" pitchFamily="34" charset="0"/>
            </a:endParaRPr>
          </a:p>
        </p:txBody>
      </p:sp>
      <p:sp>
        <p:nvSpPr>
          <p:cNvPr id="9" name="Rounded Rectangle 38"/>
          <p:cNvSpPr/>
          <p:nvPr/>
        </p:nvSpPr>
        <p:spPr>
          <a:xfrm>
            <a:off x="11012129" y="5882130"/>
            <a:ext cx="1133951" cy="400919"/>
          </a:xfrm>
          <a:prstGeom prst="roundRect">
            <a:avLst/>
          </a:prstGeom>
          <a:solidFill>
            <a:srgbClr val="E87D1E"/>
          </a:solidFill>
          <a:ln>
            <a:solidFill>
              <a:srgbClr val="E567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escribir</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5518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1184" y="621792"/>
            <a:ext cx="11100816" cy="646331"/>
          </a:xfrm>
          <a:prstGeom prst="rect">
            <a:avLst/>
          </a:prstGeom>
          <a:noFill/>
        </p:spPr>
        <p:txBody>
          <a:bodyPr wrap="square" rtlCol="0">
            <a:spAutoFit/>
          </a:bodyPr>
          <a:lstStyle/>
          <a:p>
            <a:r>
              <a:rPr lang="en-GB" sz="3600" dirty="0" err="1" smtClean="0">
                <a:solidFill>
                  <a:srgbClr val="002060"/>
                </a:solidFill>
                <a:latin typeface="Century Gothic" panose="020B0502020202020204" pitchFamily="34" charset="0"/>
              </a:rPr>
              <a:t>Completa</a:t>
            </a:r>
            <a:r>
              <a:rPr lang="en-GB" sz="3600" dirty="0" smtClean="0">
                <a:solidFill>
                  <a:srgbClr val="002060"/>
                </a:solidFill>
                <a:latin typeface="Century Gothic" panose="020B0502020202020204" pitchFamily="34" charset="0"/>
              </a:rPr>
              <a:t> esta parte del poema con LA o UNA</a:t>
            </a:r>
            <a:endParaRPr lang="en-GB" sz="3600" dirty="0">
              <a:solidFill>
                <a:srgbClr val="002060"/>
              </a:solidFill>
              <a:latin typeface="Century Gothic" panose="020B0502020202020204" pitchFamily="34" charset="0"/>
            </a:endParaRPr>
          </a:p>
        </p:txBody>
      </p:sp>
      <p:sp>
        <p:nvSpPr>
          <p:cNvPr id="5" name="Rectangle 4"/>
          <p:cNvSpPr/>
          <p:nvPr/>
        </p:nvSpPr>
        <p:spPr>
          <a:xfrm>
            <a:off x="3176016" y="2034647"/>
            <a:ext cx="6809232" cy="2308324"/>
          </a:xfrm>
          <a:prstGeom prst="rect">
            <a:avLst/>
          </a:prstGeom>
        </p:spPr>
        <p:txBody>
          <a:bodyPr wrap="square">
            <a:spAutoFit/>
          </a:bodyPr>
          <a:lstStyle/>
          <a:p>
            <a:pPr>
              <a:lnSpc>
                <a:spcPct val="200000"/>
              </a:lnSpc>
            </a:pPr>
            <a:r>
              <a:rPr lang="es-ES" sz="3600" i="1" dirty="0">
                <a:solidFill>
                  <a:srgbClr val="002060"/>
                </a:solidFill>
                <a:latin typeface="Century Gothic" panose="020B0502020202020204" pitchFamily="34" charset="0"/>
              </a:rPr>
              <a:t>el balcón tiene </a:t>
            </a:r>
            <a:r>
              <a:rPr lang="es-ES" sz="3600" i="1" dirty="0" smtClean="0">
                <a:solidFill>
                  <a:srgbClr val="002060"/>
                </a:solidFill>
                <a:latin typeface="Century Gothic" panose="020B0502020202020204" pitchFamily="34" charset="0"/>
              </a:rPr>
              <a:t>____ dama,</a:t>
            </a:r>
            <a:r>
              <a:rPr lang="es-ES" sz="3600" i="1" dirty="0">
                <a:solidFill>
                  <a:srgbClr val="002060"/>
                </a:solidFill>
                <a:latin typeface="Century Gothic" panose="020B0502020202020204" pitchFamily="34" charset="0"/>
              </a:rPr>
              <a:t> </a:t>
            </a:r>
            <a:br>
              <a:rPr lang="es-ES" sz="3600" i="1" dirty="0">
                <a:solidFill>
                  <a:srgbClr val="002060"/>
                </a:solidFill>
                <a:latin typeface="Century Gothic" panose="020B0502020202020204" pitchFamily="34" charset="0"/>
              </a:rPr>
            </a:br>
            <a:r>
              <a:rPr lang="es-ES" sz="3600" i="1" dirty="0" smtClean="0">
                <a:solidFill>
                  <a:srgbClr val="002060"/>
                </a:solidFill>
                <a:latin typeface="Century Gothic" panose="020B0502020202020204" pitchFamily="34" charset="0"/>
              </a:rPr>
              <a:t>____ dama </a:t>
            </a:r>
            <a:r>
              <a:rPr lang="es-ES" sz="3600" i="1" dirty="0">
                <a:solidFill>
                  <a:srgbClr val="002060"/>
                </a:solidFill>
                <a:latin typeface="Century Gothic" panose="020B0502020202020204" pitchFamily="34" charset="0"/>
              </a:rPr>
              <a:t>una blanca flor.</a:t>
            </a:r>
            <a:endParaRPr lang="en-GB" sz="3600" i="1" dirty="0">
              <a:solidFill>
                <a:srgbClr val="002060"/>
              </a:solidFill>
            </a:endParaRPr>
          </a:p>
        </p:txBody>
      </p:sp>
      <p:sp>
        <p:nvSpPr>
          <p:cNvPr id="6" name="TextBox 5"/>
          <p:cNvSpPr txBox="1"/>
          <p:nvPr/>
        </p:nvSpPr>
        <p:spPr>
          <a:xfrm>
            <a:off x="6641592" y="2353271"/>
            <a:ext cx="1133565" cy="646331"/>
          </a:xfrm>
          <a:prstGeom prst="rect">
            <a:avLst/>
          </a:prstGeom>
          <a:noFill/>
        </p:spPr>
        <p:txBody>
          <a:bodyPr wrap="square" rtlCol="0">
            <a:spAutoFit/>
          </a:bodyPr>
          <a:lstStyle/>
          <a:p>
            <a:r>
              <a:rPr lang="en-GB" sz="3600" i="1" dirty="0" smtClean="0">
                <a:solidFill>
                  <a:srgbClr val="EA5F00"/>
                </a:solidFill>
                <a:latin typeface="Century Gothic" panose="020B0502020202020204" pitchFamily="34" charset="0"/>
              </a:rPr>
              <a:t>una</a:t>
            </a:r>
            <a:endParaRPr lang="en-GB" sz="3600" i="1" dirty="0">
              <a:solidFill>
                <a:srgbClr val="EA5F00"/>
              </a:solidFill>
              <a:latin typeface="Century Gothic" panose="020B0502020202020204" pitchFamily="34" charset="0"/>
            </a:endParaRPr>
          </a:p>
        </p:txBody>
      </p:sp>
      <p:sp>
        <p:nvSpPr>
          <p:cNvPr id="7" name="TextBox 6"/>
          <p:cNvSpPr txBox="1"/>
          <p:nvPr/>
        </p:nvSpPr>
        <p:spPr>
          <a:xfrm>
            <a:off x="3335673" y="3391043"/>
            <a:ext cx="1133565" cy="646331"/>
          </a:xfrm>
          <a:prstGeom prst="rect">
            <a:avLst/>
          </a:prstGeom>
          <a:noFill/>
        </p:spPr>
        <p:txBody>
          <a:bodyPr wrap="square" rtlCol="0">
            <a:spAutoFit/>
          </a:bodyPr>
          <a:lstStyle/>
          <a:p>
            <a:r>
              <a:rPr lang="en-GB" sz="3600" i="1" dirty="0" smtClean="0">
                <a:solidFill>
                  <a:srgbClr val="EA5F00"/>
                </a:solidFill>
                <a:latin typeface="Century Gothic" panose="020B0502020202020204" pitchFamily="34" charset="0"/>
              </a:rPr>
              <a:t>La</a:t>
            </a:r>
            <a:endParaRPr lang="en-GB" sz="3600" i="1" dirty="0">
              <a:solidFill>
                <a:srgbClr val="EA5F00"/>
              </a:solidFill>
              <a:latin typeface="Century Gothic" panose="020B0502020202020204" pitchFamily="34" charset="0"/>
            </a:endParaRPr>
          </a:p>
        </p:txBody>
      </p:sp>
      <p:sp>
        <p:nvSpPr>
          <p:cNvPr id="8" name="TextBox 7"/>
          <p:cNvSpPr txBox="1"/>
          <p:nvPr/>
        </p:nvSpPr>
        <p:spPr>
          <a:xfrm>
            <a:off x="7305367" y="6479458"/>
            <a:ext cx="3165987"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Nick Avery &amp; Rachel Hawkes</a:t>
            </a:r>
            <a:endParaRPr lang="en-GB" sz="1200" dirty="0">
              <a:solidFill>
                <a:prstClr val="white"/>
              </a:solidFill>
              <a:latin typeface="Century Gothic" panose="020B0502020202020204" pitchFamily="34" charset="0"/>
            </a:endParaRPr>
          </a:p>
        </p:txBody>
      </p:sp>
      <p:sp>
        <p:nvSpPr>
          <p:cNvPr id="9" name="Rounded Rectangle 38"/>
          <p:cNvSpPr/>
          <p:nvPr/>
        </p:nvSpPr>
        <p:spPr>
          <a:xfrm>
            <a:off x="11012129" y="5882130"/>
            <a:ext cx="1133951" cy="400919"/>
          </a:xfrm>
          <a:prstGeom prst="roundRect">
            <a:avLst/>
          </a:prstGeom>
          <a:solidFill>
            <a:srgbClr val="E87D1E"/>
          </a:solidFill>
          <a:ln>
            <a:solidFill>
              <a:srgbClr val="E567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escribir</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79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0686"/>
            <a:ext cx="10515600" cy="1809229"/>
          </a:xfrm>
        </p:spPr>
        <p:txBody>
          <a:bodyPr/>
          <a:lstStyle/>
          <a:p>
            <a:pPr algn="ctr"/>
            <a:r>
              <a:rPr lang="en-GB" b="1" dirty="0"/>
              <a:t>Why is vocabulary learning important?</a:t>
            </a:r>
          </a:p>
        </p:txBody>
      </p:sp>
    </p:spTree>
    <p:extLst>
      <p:ext uri="{BB962C8B-B14F-4D97-AF65-F5344CB8AC3E}">
        <p14:creationId xmlns:p14="http://schemas.microsoft.com/office/powerpoint/2010/main" val="19530927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dos </a:t>
            </a:r>
            <a:r>
              <a:rPr lang="en-GB" dirty="0" err="1" smtClean="0"/>
              <a:t>posibilidades</a:t>
            </a:r>
            <a:endParaRPr lang="en-GB" dirty="0"/>
          </a:p>
        </p:txBody>
      </p:sp>
      <p:sp>
        <p:nvSpPr>
          <p:cNvPr id="3" name="Content Placeholder 2"/>
          <p:cNvSpPr>
            <a:spLocks noGrp="1"/>
          </p:cNvSpPr>
          <p:nvPr>
            <p:ph idx="1"/>
          </p:nvPr>
        </p:nvSpPr>
        <p:spPr/>
        <p:txBody>
          <a:bodyPr/>
          <a:lstStyle/>
          <a:p>
            <a:pPr>
              <a:lnSpc>
                <a:spcPct val="250000"/>
              </a:lnSpc>
            </a:pPr>
            <a:r>
              <a:rPr lang="en-GB" dirty="0" err="1" smtClean="0"/>
              <a:t>una</a:t>
            </a:r>
            <a:r>
              <a:rPr lang="en-GB" dirty="0" smtClean="0"/>
              <a:t> </a:t>
            </a:r>
            <a:r>
              <a:rPr lang="en-GB" dirty="0" err="1" smtClean="0"/>
              <a:t>adaptación</a:t>
            </a:r>
            <a:r>
              <a:rPr lang="en-GB" dirty="0" smtClean="0"/>
              <a:t> oral del </a:t>
            </a:r>
            <a:r>
              <a:rPr lang="en-GB" dirty="0" err="1" smtClean="0"/>
              <a:t>poema</a:t>
            </a:r>
            <a:r>
              <a:rPr lang="en-GB" dirty="0" smtClean="0"/>
              <a:t> </a:t>
            </a:r>
            <a:r>
              <a:rPr lang="en-GB" dirty="0" err="1" smtClean="0"/>
              <a:t>en</a:t>
            </a:r>
            <a:r>
              <a:rPr lang="en-GB" dirty="0" smtClean="0"/>
              <a:t> </a:t>
            </a:r>
            <a:r>
              <a:rPr lang="en-GB" dirty="0" err="1" smtClean="0"/>
              <a:t>grupo</a:t>
            </a:r>
            <a:endParaRPr lang="en-GB" dirty="0" smtClean="0"/>
          </a:p>
          <a:p>
            <a:r>
              <a:rPr lang="en-GB" dirty="0" err="1" smtClean="0"/>
              <a:t>una</a:t>
            </a:r>
            <a:r>
              <a:rPr lang="en-GB" dirty="0" smtClean="0"/>
              <a:t> </a:t>
            </a:r>
            <a:r>
              <a:rPr lang="en-GB" dirty="0" err="1" smtClean="0"/>
              <a:t>versión</a:t>
            </a:r>
            <a:r>
              <a:rPr lang="en-GB" dirty="0" smtClean="0"/>
              <a:t> </a:t>
            </a:r>
            <a:r>
              <a:rPr lang="en-GB" dirty="0" err="1" smtClean="0"/>
              <a:t>moderna</a:t>
            </a:r>
            <a:r>
              <a:rPr lang="en-GB" dirty="0" smtClean="0"/>
              <a:t> (</a:t>
            </a:r>
            <a:r>
              <a:rPr lang="en-GB" dirty="0" err="1" smtClean="0"/>
              <a:t>escrita</a:t>
            </a:r>
            <a:r>
              <a:rPr lang="en-GB" dirty="0" smtClean="0"/>
              <a:t>) del </a:t>
            </a:r>
            <a:r>
              <a:rPr lang="en-GB" dirty="0" err="1" smtClean="0"/>
              <a:t>poema</a:t>
            </a:r>
            <a:endParaRPr lang="en-GB" dirty="0"/>
          </a:p>
        </p:txBody>
      </p:sp>
      <p:sp>
        <p:nvSpPr>
          <p:cNvPr id="4" name="TextBox 3"/>
          <p:cNvSpPr txBox="1"/>
          <p:nvPr/>
        </p:nvSpPr>
        <p:spPr>
          <a:xfrm>
            <a:off x="7305367" y="6479458"/>
            <a:ext cx="3165987"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Nick Avery &amp; 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2223521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64711973"/>
              </p:ext>
            </p:extLst>
          </p:nvPr>
        </p:nvGraphicFramePr>
        <p:xfrm>
          <a:off x="444500" y="340201"/>
          <a:ext cx="11430000" cy="1826260"/>
        </p:xfrm>
        <a:graphic>
          <a:graphicData uri="http://schemas.openxmlformats.org/drawingml/2006/table">
            <a:tbl>
              <a:tblPr firstRow="1" firstCol="1" bandRow="1"/>
              <a:tblGrid>
                <a:gridCol w="4217226"/>
                <a:gridCol w="7212774"/>
              </a:tblGrid>
              <a:tr h="179705">
                <a:tc>
                  <a:txBody>
                    <a:bodyPr/>
                    <a:lstStyle/>
                    <a:p>
                      <a:pPr>
                        <a:lnSpc>
                          <a:spcPct val="107000"/>
                        </a:lnSpc>
                        <a:spcAft>
                          <a:spcPts val="0"/>
                        </a:spcAft>
                      </a:pPr>
                      <a:r>
                        <a:rPr lang="en-GB" sz="2800" b="1" dirty="0">
                          <a:solidFill>
                            <a:schemeClr val="accent5">
                              <a:lumMod val="50000"/>
                            </a:schemeClr>
                          </a:solidFill>
                          <a:effectLst/>
                          <a:latin typeface="Century Gothic" panose="020B0502020202020204" pitchFamily="34" charset="0"/>
                          <a:ea typeface="Batang"/>
                          <a:cs typeface="Times New Roman" panose="02020603050405020304" pitchFamily="18" charset="0"/>
                        </a:rPr>
                        <a:t>Text title</a:t>
                      </a:r>
                      <a:endParaRPr lang="en-GB" sz="2800" dirty="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800">
                          <a:solidFill>
                            <a:schemeClr val="accent5">
                              <a:lumMod val="50000"/>
                            </a:schemeClr>
                          </a:solidFill>
                          <a:effectLst/>
                          <a:latin typeface="Century Gothic" panose="020B0502020202020204" pitchFamily="34" charset="0"/>
                          <a:ea typeface="Batang"/>
                          <a:cs typeface="Times New Roman" panose="02020603050405020304" pitchFamily="18" charset="0"/>
                        </a:rPr>
                        <a:t>La plaza tiene una torre</a:t>
                      </a:r>
                      <a:endParaRPr lang="en-GB" sz="28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275">
                <a:tc>
                  <a:txBody>
                    <a:bodyPr/>
                    <a:lstStyle/>
                    <a:p>
                      <a:pPr>
                        <a:lnSpc>
                          <a:spcPct val="107000"/>
                        </a:lnSpc>
                        <a:spcAft>
                          <a:spcPts val="0"/>
                        </a:spcAft>
                      </a:pPr>
                      <a:r>
                        <a:rPr lang="en-GB" sz="2800" b="1">
                          <a:solidFill>
                            <a:schemeClr val="accent5">
                              <a:lumMod val="50000"/>
                            </a:schemeClr>
                          </a:solidFill>
                          <a:effectLst/>
                          <a:latin typeface="Century Gothic" panose="020B0502020202020204" pitchFamily="34" charset="0"/>
                          <a:ea typeface="Batang"/>
                          <a:cs typeface="Times New Roman" panose="02020603050405020304" pitchFamily="18" charset="0"/>
                        </a:rPr>
                        <a:t>Author</a:t>
                      </a:r>
                      <a:endParaRPr lang="en-GB" sz="28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800">
                          <a:solidFill>
                            <a:schemeClr val="accent5">
                              <a:lumMod val="50000"/>
                            </a:schemeClr>
                          </a:solidFill>
                          <a:effectLst/>
                          <a:latin typeface="Century Gothic" panose="020B0502020202020204" pitchFamily="34" charset="0"/>
                          <a:ea typeface="Batang"/>
                          <a:cs typeface="Times New Roman" panose="02020603050405020304" pitchFamily="18" charset="0"/>
                        </a:rPr>
                        <a:t>Antonio Machado</a:t>
                      </a:r>
                      <a:endParaRPr lang="en-GB" sz="28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9705">
                <a:tc>
                  <a:txBody>
                    <a:bodyPr/>
                    <a:lstStyle/>
                    <a:p>
                      <a:pPr>
                        <a:lnSpc>
                          <a:spcPct val="107000"/>
                        </a:lnSpc>
                        <a:spcAft>
                          <a:spcPts val="0"/>
                        </a:spcAft>
                      </a:pPr>
                      <a:r>
                        <a:rPr lang="en-GB" sz="2800" b="1">
                          <a:solidFill>
                            <a:schemeClr val="accent5">
                              <a:lumMod val="50000"/>
                            </a:schemeClr>
                          </a:solidFill>
                          <a:effectLst/>
                          <a:latin typeface="Century Gothic" panose="020B0502020202020204" pitchFamily="34" charset="0"/>
                          <a:ea typeface="Batang"/>
                          <a:cs typeface="Times New Roman" panose="02020603050405020304" pitchFamily="18" charset="0"/>
                        </a:rPr>
                        <a:t>Suggested teaching </a:t>
                      </a:r>
                      <a:endParaRPr lang="en-GB" sz="28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800">
                          <a:solidFill>
                            <a:schemeClr val="accent5">
                              <a:lumMod val="50000"/>
                            </a:schemeClr>
                          </a:solidFill>
                          <a:effectLst/>
                          <a:latin typeface="Century Gothic" panose="020B0502020202020204" pitchFamily="34" charset="0"/>
                          <a:ea typeface="Batang"/>
                          <a:cs typeface="Times New Roman" panose="02020603050405020304" pitchFamily="18" charset="0"/>
                        </a:rPr>
                        <a:t>Y7 Term 1.1 Week 6</a:t>
                      </a:r>
                      <a:endParaRPr lang="en-GB" sz="28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275">
                <a:tc>
                  <a:txBody>
                    <a:bodyPr/>
                    <a:lstStyle/>
                    <a:p>
                      <a:pPr>
                        <a:lnSpc>
                          <a:spcPct val="107000"/>
                        </a:lnSpc>
                        <a:spcAft>
                          <a:spcPts val="0"/>
                        </a:spcAft>
                      </a:pPr>
                      <a:r>
                        <a:rPr lang="en-GB" sz="2800" b="1" dirty="0">
                          <a:solidFill>
                            <a:schemeClr val="accent5">
                              <a:lumMod val="50000"/>
                            </a:schemeClr>
                          </a:solidFill>
                          <a:effectLst/>
                          <a:latin typeface="Century Gothic" panose="020B0502020202020204" pitchFamily="34" charset="0"/>
                          <a:ea typeface="Batang"/>
                          <a:cs typeface="Times New Roman" panose="02020603050405020304" pitchFamily="18" charset="0"/>
                        </a:rPr>
                        <a:t>Number of lessons</a:t>
                      </a:r>
                      <a:endParaRPr lang="en-GB" sz="2800" dirty="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800" dirty="0">
                          <a:solidFill>
                            <a:schemeClr val="accent5">
                              <a:lumMod val="50000"/>
                            </a:schemeClr>
                          </a:solidFill>
                          <a:effectLst/>
                          <a:latin typeface="Century Gothic" panose="020B0502020202020204" pitchFamily="34" charset="0"/>
                          <a:ea typeface="Batang"/>
                          <a:cs typeface="Times New Roman" panose="02020603050405020304" pitchFamily="18" charset="0"/>
                        </a:rPr>
                        <a:t>2 lessons (50-60 minutes)</a:t>
                      </a:r>
                      <a:endParaRPr lang="en-GB" sz="2800" dirty="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933517733"/>
              </p:ext>
            </p:extLst>
          </p:nvPr>
        </p:nvGraphicFramePr>
        <p:xfrm>
          <a:off x="444500" y="2670016"/>
          <a:ext cx="11430000" cy="3381695"/>
        </p:xfrm>
        <a:graphic>
          <a:graphicData uri="http://schemas.openxmlformats.org/drawingml/2006/table">
            <a:tbl>
              <a:tblPr firstRow="1" firstCol="1" bandRow="1"/>
              <a:tblGrid>
                <a:gridCol w="8269423"/>
                <a:gridCol w="3160577"/>
              </a:tblGrid>
              <a:tr h="184785">
                <a:tc>
                  <a:txBody>
                    <a:bodyPr/>
                    <a:lstStyle/>
                    <a:p>
                      <a:pPr>
                        <a:lnSpc>
                          <a:spcPct val="107000"/>
                        </a:lnSpc>
                        <a:spcAft>
                          <a:spcPts val="0"/>
                        </a:spcAft>
                      </a:pPr>
                      <a:r>
                        <a:rPr lang="en-GB" sz="2400" b="1" dirty="0">
                          <a:solidFill>
                            <a:schemeClr val="accent5">
                              <a:lumMod val="50000"/>
                            </a:schemeClr>
                          </a:solidFill>
                          <a:effectLst/>
                          <a:latin typeface="Century Gothic" panose="020B0502020202020204" pitchFamily="34" charset="0"/>
                          <a:ea typeface="Batang"/>
                          <a:cs typeface="Times New Roman" panose="02020603050405020304" pitchFamily="18" charset="0"/>
                        </a:rPr>
                        <a:t>Text composition</a:t>
                      </a:r>
                      <a:endParaRPr lang="en-GB" sz="2400" dirty="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 </a:t>
                      </a:r>
                      <a:endParaRPr lang="en-GB" sz="24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9570">
                <a:tc>
                  <a:txBody>
                    <a:bodyPr/>
                    <a:lstStyle/>
                    <a:p>
                      <a:pPr>
                        <a:lnSpc>
                          <a:spcPct val="107000"/>
                        </a:lnSpc>
                        <a:spcAft>
                          <a:spcPts val="0"/>
                        </a:spcAft>
                      </a:pP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Total number of words </a:t>
                      </a:r>
                      <a:b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b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(including words that are repeated)</a:t>
                      </a:r>
                      <a:endParaRPr lang="en-GB" sz="24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dirty="0">
                          <a:solidFill>
                            <a:schemeClr val="accent5">
                              <a:lumMod val="50000"/>
                            </a:schemeClr>
                          </a:solidFill>
                          <a:effectLst/>
                          <a:latin typeface="Century Gothic" panose="020B0502020202020204" pitchFamily="34" charset="0"/>
                          <a:ea typeface="Batang"/>
                          <a:cs typeface="Times New Roman" panose="02020603050405020304" pitchFamily="18" charset="0"/>
                        </a:rPr>
                        <a:t>53</a:t>
                      </a:r>
                      <a:endParaRPr lang="en-GB" sz="2400" dirty="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220">
                <a:tc>
                  <a:txBody>
                    <a:bodyPr/>
                    <a:lstStyle/>
                    <a:p>
                      <a:pPr>
                        <a:lnSpc>
                          <a:spcPct val="107000"/>
                        </a:lnSpc>
                        <a:spcAft>
                          <a:spcPts val="0"/>
                        </a:spcAft>
                      </a:pP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 known words </a:t>
                      </a:r>
                      <a:b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b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(if following NCELP SOW)</a:t>
                      </a:r>
                      <a:endParaRPr lang="en-GB" sz="24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45%</a:t>
                      </a:r>
                      <a:endParaRPr lang="en-GB" sz="24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785">
                <a:tc>
                  <a:txBody>
                    <a:bodyPr/>
                    <a:lstStyle/>
                    <a:p>
                      <a:pPr>
                        <a:lnSpc>
                          <a:spcPct val="107000"/>
                        </a:lnSpc>
                        <a:spcAft>
                          <a:spcPts val="0"/>
                        </a:spcAft>
                      </a:pP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 words in most frequent 1000 words*</a:t>
                      </a:r>
                      <a:endParaRPr lang="en-GB" sz="24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77.4%</a:t>
                      </a:r>
                      <a:endParaRPr lang="en-GB" sz="24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785">
                <a:tc>
                  <a:txBody>
                    <a:bodyPr/>
                    <a:lstStyle/>
                    <a:p>
                      <a:pPr>
                        <a:lnSpc>
                          <a:spcPct val="107000"/>
                        </a:lnSpc>
                        <a:spcAft>
                          <a:spcPts val="0"/>
                        </a:spcAft>
                      </a:pP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 words in most frequent 2000 words*</a:t>
                      </a:r>
                      <a:endParaRPr lang="en-GB" sz="24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77.4%</a:t>
                      </a:r>
                      <a:endParaRPr lang="en-GB" sz="24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785">
                <a:tc>
                  <a:txBody>
                    <a:bodyPr/>
                    <a:lstStyle/>
                    <a:p>
                      <a:pPr>
                        <a:lnSpc>
                          <a:spcPct val="107000"/>
                        </a:lnSpc>
                        <a:spcAft>
                          <a:spcPts val="0"/>
                        </a:spcAft>
                      </a:pP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 words in most frequent 3000 words*</a:t>
                      </a:r>
                      <a:endParaRPr lang="en-GB" sz="24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92.5%</a:t>
                      </a:r>
                      <a:endParaRPr lang="en-GB" sz="24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785">
                <a:tc>
                  <a:txBody>
                    <a:bodyPr/>
                    <a:lstStyle/>
                    <a:p>
                      <a:pPr>
                        <a:lnSpc>
                          <a:spcPct val="107000"/>
                        </a:lnSpc>
                        <a:spcAft>
                          <a:spcPts val="0"/>
                        </a:spcAft>
                      </a:pPr>
                      <a:r>
                        <a:rPr lang="en-GB" sz="2400">
                          <a:solidFill>
                            <a:schemeClr val="accent5">
                              <a:lumMod val="50000"/>
                            </a:schemeClr>
                          </a:solidFill>
                          <a:effectLst/>
                          <a:latin typeface="Century Gothic" panose="020B0502020202020204" pitchFamily="34" charset="0"/>
                          <a:ea typeface="Batang"/>
                          <a:cs typeface="Times New Roman" panose="02020603050405020304" pitchFamily="18" charset="0"/>
                        </a:rPr>
                        <a:t>% words outside of most frequency 5000 words*</a:t>
                      </a:r>
                      <a:endParaRPr lang="en-GB" sz="240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dirty="0">
                          <a:solidFill>
                            <a:schemeClr val="accent5">
                              <a:lumMod val="50000"/>
                            </a:schemeClr>
                          </a:solidFill>
                          <a:effectLst/>
                          <a:latin typeface="Century Gothic" panose="020B0502020202020204" pitchFamily="34" charset="0"/>
                          <a:ea typeface="Batang"/>
                          <a:cs typeface="Times New Roman" panose="02020603050405020304" pitchFamily="18" charset="0"/>
                        </a:rPr>
                        <a:t>---</a:t>
                      </a:r>
                      <a:endParaRPr lang="en-GB" sz="2400" dirty="0">
                        <a:solidFill>
                          <a:schemeClr val="accent5">
                            <a:lumMod val="50000"/>
                          </a:schemeClr>
                        </a:solidFill>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1"/>
          <p:cNvSpPr>
            <a:spLocks noChangeArrowheads="1"/>
          </p:cNvSpPr>
          <p:nvPr/>
        </p:nvSpPr>
        <p:spPr bwMode="auto">
          <a:xfrm>
            <a:off x="1379538" y="436086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5092551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83242566"/>
              </p:ext>
            </p:extLst>
          </p:nvPr>
        </p:nvGraphicFramePr>
        <p:xfrm>
          <a:off x="318655" y="236378"/>
          <a:ext cx="11465675" cy="1304544"/>
        </p:xfrm>
        <a:graphic>
          <a:graphicData uri="http://schemas.openxmlformats.org/drawingml/2006/table">
            <a:tbl>
              <a:tblPr firstRow="1" firstCol="1" bandRow="1"/>
              <a:tblGrid>
                <a:gridCol w="3779502"/>
                <a:gridCol w="7686173"/>
              </a:tblGrid>
              <a:tr h="0">
                <a:tc>
                  <a:txBody>
                    <a:bodyPr/>
                    <a:lstStyle/>
                    <a:p>
                      <a:pPr>
                        <a:lnSpc>
                          <a:spcPct val="107000"/>
                        </a:lnSpc>
                        <a:spcAft>
                          <a:spcPts val="0"/>
                        </a:spcAft>
                      </a:pPr>
                      <a:r>
                        <a:rPr lang="en-GB" sz="2000" b="1" dirty="0">
                          <a:solidFill>
                            <a:srgbClr val="1F3864"/>
                          </a:solidFill>
                          <a:effectLst/>
                          <a:latin typeface="Century Gothic" panose="020B0502020202020204" pitchFamily="34" charset="0"/>
                          <a:ea typeface="Batang"/>
                          <a:cs typeface="Times New Roman" panose="02020603050405020304" pitchFamily="18" charset="0"/>
                        </a:rPr>
                        <a:t>Text title</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L’homme qui te ressemble</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2000" b="1">
                          <a:solidFill>
                            <a:srgbClr val="1F3864"/>
                          </a:solidFill>
                          <a:effectLst/>
                          <a:latin typeface="Century Gothic" panose="020B0502020202020204" pitchFamily="34" charset="0"/>
                          <a:ea typeface="Batang"/>
                          <a:cs typeface="Times New Roman" panose="02020603050405020304" pitchFamily="18" charset="0"/>
                        </a:rPr>
                        <a:t>Author</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René Philombe</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2000" b="1" dirty="0">
                          <a:solidFill>
                            <a:srgbClr val="1F3864"/>
                          </a:solidFill>
                          <a:effectLst/>
                          <a:latin typeface="Century Gothic" panose="020B0502020202020204" pitchFamily="34" charset="0"/>
                          <a:ea typeface="Batang"/>
                          <a:cs typeface="Times New Roman" panose="02020603050405020304" pitchFamily="18" charset="0"/>
                        </a:rPr>
                        <a:t>Suggested teaching slot</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Year 7 Term </a:t>
                      </a:r>
                      <a:r>
                        <a:rPr lang="en-GB" sz="2000" dirty="0" smtClean="0">
                          <a:solidFill>
                            <a:srgbClr val="1F3864"/>
                          </a:solidFill>
                          <a:effectLst/>
                          <a:latin typeface="Century Gothic" panose="020B0502020202020204" pitchFamily="34" charset="0"/>
                          <a:ea typeface="Batang"/>
                          <a:cs typeface="Times New Roman" panose="02020603050405020304" pitchFamily="18" charset="0"/>
                        </a:rPr>
                        <a:t>3 </a:t>
                      </a:r>
                      <a:r>
                        <a:rPr lang="en-GB" sz="2000" dirty="0">
                          <a:solidFill>
                            <a:srgbClr val="1F3864"/>
                          </a:solidFill>
                          <a:effectLst/>
                          <a:latin typeface="Century Gothic" panose="020B0502020202020204" pitchFamily="34" charset="0"/>
                          <a:ea typeface="Batang"/>
                          <a:cs typeface="Times New Roman" panose="02020603050405020304" pitchFamily="18" charset="0"/>
                        </a:rPr>
                        <a:t>Week </a:t>
                      </a:r>
                      <a:r>
                        <a:rPr lang="en-GB" sz="2000" dirty="0" smtClean="0">
                          <a:solidFill>
                            <a:srgbClr val="1F3864"/>
                          </a:solidFill>
                          <a:effectLst/>
                          <a:latin typeface="Century Gothic" panose="020B0502020202020204" pitchFamily="34" charset="0"/>
                          <a:ea typeface="Batang"/>
                          <a:cs typeface="Times New Roman" panose="02020603050405020304" pitchFamily="18" charset="0"/>
                        </a:rPr>
                        <a:t>2</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GB" sz="2000" b="1">
                          <a:solidFill>
                            <a:srgbClr val="1F3864"/>
                          </a:solidFill>
                          <a:effectLst/>
                          <a:latin typeface="Century Gothic" panose="020B0502020202020204" pitchFamily="34" charset="0"/>
                          <a:ea typeface="Batang"/>
                          <a:cs typeface="Times New Roman" panose="02020603050405020304" pitchFamily="18" charset="0"/>
                        </a:rPr>
                        <a:t>Number of lessons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Two lessons of 50 - 60 minutes</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Table 4"/>
          <p:cNvGraphicFramePr>
            <a:graphicFrameLocks noGrp="1"/>
          </p:cNvGraphicFramePr>
          <p:nvPr>
            <p:extLst/>
          </p:nvPr>
        </p:nvGraphicFramePr>
        <p:xfrm>
          <a:off x="312767" y="1839074"/>
          <a:ext cx="11471563" cy="2935224"/>
        </p:xfrm>
        <a:graphic>
          <a:graphicData uri="http://schemas.openxmlformats.org/drawingml/2006/table">
            <a:tbl>
              <a:tblPr firstRow="1" firstCol="1" bandRow="1"/>
              <a:tblGrid>
                <a:gridCol w="8298768"/>
                <a:gridCol w="3172795"/>
              </a:tblGrid>
              <a:tr h="174625">
                <a:tc>
                  <a:txBody>
                    <a:bodyPr/>
                    <a:lstStyle/>
                    <a:p>
                      <a:pPr>
                        <a:lnSpc>
                          <a:spcPct val="107000"/>
                        </a:lnSpc>
                        <a:spcAft>
                          <a:spcPts val="0"/>
                        </a:spcAft>
                      </a:pPr>
                      <a:r>
                        <a:rPr lang="en-GB" sz="2000" b="1" dirty="0">
                          <a:solidFill>
                            <a:srgbClr val="1F3864"/>
                          </a:solidFill>
                          <a:effectLst/>
                          <a:latin typeface="Century Gothic" panose="020B0502020202020204" pitchFamily="34" charset="0"/>
                          <a:ea typeface="Batang"/>
                          <a:cs typeface="Times New Roman" panose="02020603050405020304" pitchFamily="18" charset="0"/>
                        </a:rPr>
                        <a:t>Text composition</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861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Total number of words </a:t>
                      </a:r>
                      <a:br>
                        <a:rPr lang="en-GB" sz="2000">
                          <a:solidFill>
                            <a:srgbClr val="1F3864"/>
                          </a:solidFill>
                          <a:effectLst/>
                          <a:latin typeface="Century Gothic" panose="020B0502020202020204" pitchFamily="34" charset="0"/>
                          <a:ea typeface="Batang"/>
                          <a:cs typeface="Times New Roman" panose="02020603050405020304" pitchFamily="18" charset="0"/>
                        </a:rPr>
                      </a:br>
                      <a:r>
                        <a:rPr lang="en-GB" sz="2000">
                          <a:solidFill>
                            <a:srgbClr val="1F3864"/>
                          </a:solidFill>
                          <a:effectLst/>
                          <a:latin typeface="Century Gothic" panose="020B0502020202020204" pitchFamily="34" charset="0"/>
                          <a:ea typeface="Batang"/>
                          <a:cs typeface="Times New Roman" panose="02020603050405020304" pitchFamily="18" charset="0"/>
                        </a:rPr>
                        <a:t>(including words that are repeated)</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136</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2900">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known words </a:t>
                      </a:r>
                      <a:br>
                        <a:rPr lang="en-GB" sz="2000">
                          <a:solidFill>
                            <a:srgbClr val="1F3864"/>
                          </a:solidFill>
                          <a:effectLst/>
                          <a:latin typeface="Century Gothic" panose="020B0502020202020204" pitchFamily="34" charset="0"/>
                          <a:ea typeface="Batang"/>
                          <a:cs typeface="Times New Roman" panose="02020603050405020304" pitchFamily="18" charset="0"/>
                        </a:rPr>
                      </a:br>
                      <a:r>
                        <a:rPr lang="en-GB" sz="2000">
                          <a:solidFill>
                            <a:srgbClr val="1F3864"/>
                          </a:solidFill>
                          <a:effectLst/>
                          <a:latin typeface="Century Gothic" panose="020B0502020202020204" pitchFamily="34" charset="0"/>
                          <a:ea typeface="Batang"/>
                          <a:cs typeface="Times New Roman" panose="02020603050405020304" pitchFamily="18" charset="0"/>
                        </a:rPr>
                        <a:t>(if following NCELP SOW)</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70%</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in most frequent 1000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85%</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in most frequent 2000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91%</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in most frequent 3000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95.3%</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outside of most frequency 5000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4.7%</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Rectangle 1"/>
          <p:cNvSpPr>
            <a:spLocks noChangeArrowheads="1"/>
          </p:cNvSpPr>
          <p:nvPr/>
        </p:nvSpPr>
        <p:spPr bwMode="auto">
          <a:xfrm>
            <a:off x="215785" y="5703487"/>
            <a:ext cx="84850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1600" dirty="0" smtClean="0">
                <a:solidFill>
                  <a:srgbClr val="1F3864"/>
                </a:solidFill>
                <a:latin typeface="Century Gothic" panose="020B0502020202020204" pitchFamily="34" charset="0"/>
                <a:ea typeface="Batang" charset="-127"/>
                <a:cs typeface="Times New Roman" panose="02020603050405020304" pitchFamily="18" charset="0"/>
              </a:rPr>
              <a:t>*Word-frequency data source: </a:t>
            </a:r>
            <a:r>
              <a:rPr lang="en-GB" altLang="en-US" sz="1600" dirty="0" err="1" smtClean="0">
                <a:solidFill>
                  <a:srgbClr val="1F3864"/>
                </a:solidFill>
                <a:latin typeface="Century Gothic" panose="020B0502020202020204" pitchFamily="34" charset="0"/>
                <a:ea typeface="Batang" charset="-127"/>
                <a:cs typeface="Times New Roman" panose="02020603050405020304" pitchFamily="18" charset="0"/>
              </a:rPr>
              <a:t>Londsale</a:t>
            </a:r>
            <a:r>
              <a:rPr lang="en-GB" altLang="en-US" sz="1600" dirty="0" smtClean="0">
                <a:solidFill>
                  <a:srgbClr val="1F3864"/>
                </a:solidFill>
                <a:latin typeface="Century Gothic" panose="020B0502020202020204" pitchFamily="34" charset="0"/>
                <a:ea typeface="Batang" charset="-127"/>
                <a:cs typeface="Times New Roman" panose="02020603050405020304" pitchFamily="18" charset="0"/>
              </a:rPr>
              <a:t>, D., &amp; Le Bras, Y. (2009). </a:t>
            </a:r>
            <a:br>
              <a:rPr lang="en-GB" altLang="en-US" sz="1600" dirty="0" smtClean="0">
                <a:solidFill>
                  <a:srgbClr val="1F3864"/>
                </a:solidFill>
                <a:latin typeface="Century Gothic" panose="020B0502020202020204" pitchFamily="34" charset="0"/>
                <a:ea typeface="Batang" charset="-127"/>
                <a:cs typeface="Times New Roman" panose="02020603050405020304" pitchFamily="18" charset="0"/>
              </a:rPr>
            </a:br>
            <a:r>
              <a:rPr lang="en-GB" altLang="en-US" sz="1600" i="1" dirty="0" smtClean="0">
                <a:solidFill>
                  <a:srgbClr val="1F3864"/>
                </a:solidFill>
                <a:latin typeface="Century Gothic" panose="020B0502020202020204" pitchFamily="34" charset="0"/>
                <a:ea typeface="Batang" charset="-127"/>
                <a:cs typeface="Times New Roman" panose="02020603050405020304" pitchFamily="18" charset="0"/>
              </a:rPr>
              <a:t>A Frequency Dictionary of French: Core vocabulary for learners </a:t>
            </a:r>
            <a:r>
              <a:rPr lang="en-GB" altLang="en-US" sz="1600" dirty="0" smtClean="0">
                <a:solidFill>
                  <a:srgbClr val="1F3864"/>
                </a:solidFill>
                <a:latin typeface="Century Gothic" panose="020B0502020202020204" pitchFamily="34" charset="0"/>
                <a:ea typeface="Batang" charset="-127"/>
                <a:cs typeface="Times New Roman" panose="02020603050405020304" pitchFamily="18" charset="0"/>
              </a:rPr>
              <a:t>London: Routledge.</a:t>
            </a:r>
            <a:endParaRPr lang="en-GB" altLang="en-US" sz="2800" dirty="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6126929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5623570" y="4081514"/>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txBox="1">
            <a:spLocks/>
          </p:cNvSpPr>
          <p:nvPr/>
        </p:nvSpPr>
        <p:spPr>
          <a:xfrm>
            <a:off x="151104" y="244363"/>
            <a:ext cx="5181600" cy="61003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Font typeface="Arial" panose="020B0604020202020204" pitchFamily="34" charset="0"/>
              <a:buNone/>
            </a:pPr>
            <a:r>
              <a:rPr lang="en-GB" dirty="0">
                <a:solidFill>
                  <a:srgbClr val="4472C4">
                    <a:lumMod val="50000"/>
                  </a:srgbClr>
                </a:solidFill>
              </a:rPr>
              <a:t>J’ai </a:t>
            </a:r>
            <a:r>
              <a:rPr lang="en-GB" dirty="0" err="1">
                <a:solidFill>
                  <a:srgbClr val="4472C4">
                    <a:lumMod val="50000"/>
                  </a:srgbClr>
                </a:solidFill>
              </a:rPr>
              <a:t>frappé</a:t>
            </a:r>
            <a:r>
              <a:rPr lang="en-GB" dirty="0">
                <a:solidFill>
                  <a:srgbClr val="4472C4">
                    <a:lumMod val="50000"/>
                  </a:srgbClr>
                </a:solidFill>
              </a:rPr>
              <a:t> à ta </a:t>
            </a:r>
            <a:r>
              <a:rPr lang="en-GB" dirty="0" err="1">
                <a:solidFill>
                  <a:srgbClr val="4472C4">
                    <a:lumMod val="50000"/>
                  </a:srgbClr>
                </a:solidFill>
              </a:rPr>
              <a:t>porte</a:t>
            </a:r>
            <a:endParaRPr lang="en-GB" dirty="0">
              <a:solidFill>
                <a:srgbClr val="4472C4">
                  <a:lumMod val="50000"/>
                </a:srgbClr>
              </a:solidFill>
            </a:endParaRPr>
          </a:p>
          <a:p>
            <a:pPr marL="0" indent="0">
              <a:lnSpc>
                <a:spcPct val="200000"/>
              </a:lnSpc>
              <a:buFont typeface="Arial" panose="020B0604020202020204" pitchFamily="34" charset="0"/>
              <a:buNone/>
            </a:pPr>
            <a:r>
              <a:rPr lang="en-GB" dirty="0">
                <a:solidFill>
                  <a:srgbClr val="4472C4">
                    <a:lumMod val="50000"/>
                  </a:srgbClr>
                </a:solidFill>
              </a:rPr>
              <a:t>J’ai </a:t>
            </a:r>
            <a:r>
              <a:rPr lang="en-GB" dirty="0" err="1">
                <a:solidFill>
                  <a:srgbClr val="4472C4">
                    <a:lumMod val="50000"/>
                  </a:srgbClr>
                </a:solidFill>
              </a:rPr>
              <a:t>frappé</a:t>
            </a:r>
            <a:r>
              <a:rPr lang="en-GB" dirty="0">
                <a:solidFill>
                  <a:srgbClr val="4472C4">
                    <a:lumMod val="50000"/>
                  </a:srgbClr>
                </a:solidFill>
              </a:rPr>
              <a:t> à ton </a:t>
            </a:r>
            <a:r>
              <a:rPr lang="en-GB" dirty="0" err="1">
                <a:solidFill>
                  <a:srgbClr val="4472C4">
                    <a:lumMod val="50000"/>
                  </a:srgbClr>
                </a:solidFill>
              </a:rPr>
              <a:t>cœur</a:t>
            </a:r>
            <a:endParaRPr lang="en-GB" dirty="0">
              <a:solidFill>
                <a:srgbClr val="4472C4">
                  <a:lumMod val="50000"/>
                </a:srgbClr>
              </a:solidFill>
            </a:endParaRPr>
          </a:p>
          <a:p>
            <a:pPr marL="0" indent="0">
              <a:lnSpc>
                <a:spcPct val="200000"/>
              </a:lnSpc>
              <a:buFont typeface="Arial" panose="020B0604020202020204" pitchFamily="34" charset="0"/>
              <a:buNone/>
            </a:pPr>
            <a:r>
              <a:rPr lang="en-GB" dirty="0">
                <a:solidFill>
                  <a:srgbClr val="4472C4">
                    <a:lumMod val="50000"/>
                  </a:srgbClr>
                </a:solidFill>
              </a:rPr>
              <a:t>Pour </a:t>
            </a:r>
            <a:r>
              <a:rPr lang="en-GB" dirty="0" err="1">
                <a:solidFill>
                  <a:srgbClr val="4472C4">
                    <a:lumMod val="50000"/>
                  </a:srgbClr>
                </a:solidFill>
              </a:rPr>
              <a:t>avoir</a:t>
            </a:r>
            <a:r>
              <a:rPr lang="en-GB" dirty="0">
                <a:solidFill>
                  <a:srgbClr val="4472C4">
                    <a:lumMod val="50000"/>
                  </a:srgbClr>
                </a:solidFill>
              </a:rPr>
              <a:t> bon lit</a:t>
            </a:r>
          </a:p>
          <a:p>
            <a:pPr marL="0" indent="0">
              <a:lnSpc>
                <a:spcPct val="200000"/>
              </a:lnSpc>
              <a:buFont typeface="Arial" panose="020B0604020202020204" pitchFamily="34" charset="0"/>
              <a:buNone/>
            </a:pPr>
            <a:r>
              <a:rPr lang="en-GB" dirty="0">
                <a:solidFill>
                  <a:srgbClr val="4472C4">
                    <a:lumMod val="50000"/>
                  </a:srgbClr>
                </a:solidFill>
              </a:rPr>
              <a:t>Pour </a:t>
            </a:r>
            <a:r>
              <a:rPr lang="en-GB" dirty="0" err="1">
                <a:solidFill>
                  <a:srgbClr val="4472C4">
                    <a:lumMod val="50000"/>
                  </a:srgbClr>
                </a:solidFill>
              </a:rPr>
              <a:t>avoir</a:t>
            </a:r>
            <a:r>
              <a:rPr lang="en-GB" dirty="0">
                <a:solidFill>
                  <a:srgbClr val="4472C4">
                    <a:lumMod val="50000"/>
                  </a:srgbClr>
                </a:solidFill>
              </a:rPr>
              <a:t> bon feu</a:t>
            </a:r>
          </a:p>
          <a:p>
            <a:pPr marL="0" indent="0">
              <a:lnSpc>
                <a:spcPct val="200000"/>
              </a:lnSpc>
              <a:buFont typeface="Arial" panose="020B0604020202020204" pitchFamily="34" charset="0"/>
              <a:buNone/>
            </a:pPr>
            <a:r>
              <a:rPr lang="en-GB" dirty="0">
                <a:solidFill>
                  <a:srgbClr val="4472C4">
                    <a:lumMod val="50000"/>
                  </a:srgbClr>
                </a:solidFill>
              </a:rPr>
              <a:t>Pourquoi me </a:t>
            </a:r>
            <a:r>
              <a:rPr lang="en-GB" dirty="0" err="1">
                <a:solidFill>
                  <a:srgbClr val="4472C4">
                    <a:lumMod val="50000"/>
                  </a:srgbClr>
                </a:solidFill>
              </a:rPr>
              <a:t>repousser</a:t>
            </a:r>
            <a:r>
              <a:rPr lang="en-GB" dirty="0">
                <a:solidFill>
                  <a:srgbClr val="4472C4">
                    <a:lumMod val="50000"/>
                  </a:srgbClr>
                </a:solidFill>
              </a:rPr>
              <a:t>?</a:t>
            </a:r>
          </a:p>
          <a:p>
            <a:pPr marL="0" indent="0">
              <a:lnSpc>
                <a:spcPct val="200000"/>
              </a:lnSpc>
              <a:buFont typeface="Arial" panose="020B0604020202020204" pitchFamily="34" charset="0"/>
              <a:buNone/>
            </a:pPr>
            <a:r>
              <a:rPr lang="en-GB" dirty="0" err="1">
                <a:solidFill>
                  <a:srgbClr val="4472C4">
                    <a:lumMod val="50000"/>
                  </a:srgbClr>
                </a:solidFill>
              </a:rPr>
              <a:t>Ouvre-moi</a:t>
            </a:r>
            <a:r>
              <a:rPr lang="en-GB" dirty="0">
                <a:solidFill>
                  <a:srgbClr val="4472C4">
                    <a:lumMod val="50000"/>
                  </a:srgbClr>
                </a:solidFill>
              </a:rPr>
              <a:t>, mon frère.</a:t>
            </a:r>
          </a:p>
          <a:p>
            <a:pPr marL="0" indent="0">
              <a:lnSpc>
                <a:spcPct val="200000"/>
              </a:lnSpc>
              <a:buFont typeface="Arial" panose="020B0604020202020204" pitchFamily="34" charset="0"/>
              <a:buNone/>
            </a:pPr>
            <a:endParaRPr lang="en-GB" dirty="0">
              <a:solidFill>
                <a:srgbClr val="4472C4">
                  <a:lumMod val="50000"/>
                </a:srgbClr>
              </a:solidFill>
            </a:endParaRPr>
          </a:p>
        </p:txBody>
      </p:sp>
      <p:pic>
        <p:nvPicPr>
          <p:cNvPr id="5" name="Picture 4"/>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32398" y="232319"/>
            <a:ext cx="805543" cy="805543"/>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98310" y="232319"/>
            <a:ext cx="554300" cy="875211"/>
          </a:xfrm>
          <a:prstGeom prst="rect">
            <a:avLst/>
          </a:prstGeom>
        </p:spPr>
      </p:pic>
      <p:pic>
        <p:nvPicPr>
          <p:cNvPr id="7" name="Picture 6"/>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4320" y="1223951"/>
            <a:ext cx="805543" cy="805543"/>
          </a:xfrm>
          <a:prstGeom prst="rect">
            <a:avLst/>
          </a:prstGeom>
        </p:spPr>
      </p:pic>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97718" y="1387518"/>
            <a:ext cx="627238" cy="569497"/>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55088" y="2277412"/>
            <a:ext cx="776139" cy="776139"/>
          </a:xfrm>
          <a:prstGeom prst="rect">
            <a:avLst/>
          </a:prstGeom>
        </p:spPr>
      </p:pic>
      <p:pic>
        <p:nvPicPr>
          <p:cNvPr id="10" name="Picture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32398" y="2365523"/>
            <a:ext cx="1120792" cy="633247"/>
          </a:xfrm>
          <a:prstGeom prst="rect">
            <a:avLst/>
          </a:prstGeom>
        </p:spPr>
      </p:pic>
      <p:pic>
        <p:nvPicPr>
          <p:cNvPr id="11" name="Picture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71619" y="3161949"/>
            <a:ext cx="759608" cy="759608"/>
          </a:xfrm>
          <a:prstGeom prst="rect">
            <a:avLst/>
          </a:prstGeom>
        </p:spPr>
      </p:pic>
      <p:pic>
        <p:nvPicPr>
          <p:cNvPr id="12" name="Picture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06211" y="2963504"/>
            <a:ext cx="808316" cy="1102543"/>
          </a:xfrm>
          <a:prstGeom prst="rect">
            <a:avLst/>
          </a:prstGeom>
        </p:spPr>
      </p:pic>
      <p:pic>
        <p:nvPicPr>
          <p:cNvPr id="13" name="Picture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84867" y="4066048"/>
            <a:ext cx="1018350" cy="877009"/>
          </a:xfrm>
          <a:prstGeom prst="rect">
            <a:avLst/>
          </a:prstGeom>
        </p:spPr>
      </p:pic>
      <p:pic>
        <p:nvPicPr>
          <p:cNvPr id="1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l="36618" t="14632" r="34256" b="10568"/>
          <a:stretch>
            <a:fillRect/>
          </a:stretch>
        </p:blipFill>
        <p:spPr bwMode="auto">
          <a:xfrm>
            <a:off x="4471619" y="208166"/>
            <a:ext cx="773385" cy="8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l="36618" t="14632" r="34256" b="10568"/>
          <a:stretch>
            <a:fillRect/>
          </a:stretch>
        </p:blipFill>
        <p:spPr bwMode="auto">
          <a:xfrm>
            <a:off x="4471619" y="1184624"/>
            <a:ext cx="759608" cy="79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45001" y="3804676"/>
            <a:ext cx="1415218" cy="1415218"/>
          </a:xfrm>
          <a:prstGeom prst="rect">
            <a:avLst/>
          </a:prstGeom>
        </p:spPr>
      </p:pic>
      <p:pic>
        <p:nvPicPr>
          <p:cNvPr id="19" name="Picture 1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06814" y="4664797"/>
            <a:ext cx="1999397" cy="1999397"/>
          </a:xfrm>
          <a:prstGeom prst="rect">
            <a:avLst/>
          </a:prstGeom>
        </p:spPr>
      </p:pic>
      <p:pic>
        <p:nvPicPr>
          <p:cNvPr id="20" name="Picture 1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84579" y="5319270"/>
            <a:ext cx="1068611" cy="934872"/>
          </a:xfrm>
          <a:prstGeom prst="rect">
            <a:avLst/>
          </a:prstGeom>
        </p:spPr>
      </p:pic>
      <p:sp>
        <p:nvSpPr>
          <p:cNvPr id="22" name="TextBox 21"/>
          <p:cNvSpPr txBox="1"/>
          <p:nvPr/>
        </p:nvSpPr>
        <p:spPr>
          <a:xfrm>
            <a:off x="10584873" y="13530"/>
            <a:ext cx="1496292" cy="461665"/>
          </a:xfrm>
          <a:prstGeom prst="rect">
            <a:avLst/>
          </a:prstGeom>
          <a:noFill/>
        </p:spPr>
        <p:txBody>
          <a:bodyPr wrap="square" rtlCol="0">
            <a:spAutoFit/>
          </a:bodyPr>
          <a:lstStyle/>
          <a:p>
            <a:pPr algn="r"/>
            <a:r>
              <a:rPr lang="en-GB" sz="2400" b="1" dirty="0" err="1">
                <a:solidFill>
                  <a:srgbClr val="115076"/>
                </a:solidFill>
                <a:latin typeface="Century Gothic" panose="020B0502020202020204" pitchFamily="34" charset="0"/>
              </a:rPr>
              <a:t>Vers</a:t>
            </a:r>
            <a:r>
              <a:rPr lang="en-GB" sz="2400" b="1" dirty="0">
                <a:solidFill>
                  <a:srgbClr val="115076"/>
                </a:solidFill>
                <a:latin typeface="Century Gothic" panose="020B0502020202020204" pitchFamily="34" charset="0"/>
              </a:rPr>
              <a:t> 1</a:t>
            </a:r>
          </a:p>
        </p:txBody>
      </p:sp>
    </p:spTree>
    <p:extLst>
      <p:ext uri="{BB962C8B-B14F-4D97-AF65-F5344CB8AC3E}">
        <p14:creationId xmlns:p14="http://schemas.microsoft.com/office/powerpoint/2010/main" val="7719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ine_1.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4" name="Line_2.wav"/>
                                        </p:tgtEl>
                                      </p:cMediaNode>
                                    </p:audio>
                                  </p:sub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fade">
                                      <p:cBhvr>
                                        <p:cTn id="41" dur="500"/>
                                        <p:tgtEl>
                                          <p:spTgt spid="4">
                                            <p:txEl>
                                              <p:pRg st="2" end="2"/>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5" name="Line_3.wav"/>
                                        </p:tgtEl>
                                      </p:cMediaNode>
                                    </p:audio>
                                  </p:sub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txEl>
                                              <p:pRg st="3" end="3"/>
                                            </p:txEl>
                                          </p:spTgt>
                                        </p:tgtEl>
                                        <p:attrNameLst>
                                          <p:attrName>style.visibility</p:attrName>
                                        </p:attrNameLst>
                                      </p:cBhvr>
                                      <p:to>
                                        <p:strVal val="visible"/>
                                      </p:to>
                                    </p:set>
                                    <p:animEffect transition="in" filter="fade">
                                      <p:cBhvr>
                                        <p:cTn id="54" dur="500"/>
                                        <p:tgtEl>
                                          <p:spTgt spid="4">
                                            <p:txEl>
                                              <p:pRg st="3" end="3"/>
                                            </p:txEl>
                                          </p:spTgt>
                                        </p:tgtEl>
                                      </p:cBhvr>
                                    </p:animEffect>
                                  </p:childTnLst>
                                  <p:subTnLst>
                                    <p:audio>
                                      <p:cMediaNode>
                                        <p:cTn display="0" masterRel="sameClick">
                                          <p:stCondLst>
                                            <p:cond evt="begin" delay="0">
                                              <p:tn val="52"/>
                                            </p:cond>
                                          </p:stCondLst>
                                          <p:endCondLst>
                                            <p:cond evt="onStopAudio" delay="0">
                                              <p:tgtEl>
                                                <p:sldTgt/>
                                              </p:tgtEl>
                                            </p:cond>
                                          </p:endCondLst>
                                        </p:cTn>
                                        <p:tgtEl>
                                          <p:sndTgt r:embed="rId6" name="Line_4.wav"/>
                                        </p:tgtEl>
                                      </p:cMediaNode>
                                    </p:audio>
                                  </p:sub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Effect transition="in" filter="fade">
                                      <p:cBhvr>
                                        <p:cTn id="67" dur="500"/>
                                        <p:tgtEl>
                                          <p:spTgt spid="4">
                                            <p:txEl>
                                              <p:pRg st="4" end="4"/>
                                            </p:txEl>
                                          </p:spTgt>
                                        </p:tgtEl>
                                      </p:cBhvr>
                                    </p:animEffect>
                                  </p:childTnLst>
                                  <p:subTnLst>
                                    <p:audio>
                                      <p:cMediaNode>
                                        <p:cTn display="0" masterRel="sameClick">
                                          <p:stCondLst>
                                            <p:cond evt="begin" delay="0">
                                              <p:tn val="65"/>
                                            </p:cond>
                                          </p:stCondLst>
                                          <p:endCondLst>
                                            <p:cond evt="onStopAudio" delay="0">
                                              <p:tgtEl>
                                                <p:sldTgt/>
                                              </p:tgtEl>
                                            </p:cond>
                                          </p:endCondLst>
                                        </p:cTn>
                                        <p:tgtEl>
                                          <p:sndTgt r:embed="rId7" name="Line_5.wav"/>
                                        </p:tgtEl>
                                      </p:cMediaNode>
                                    </p:audio>
                                  </p:sub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childTnLst>
                          </p:cTn>
                        </p:par>
                        <p:par>
                          <p:cTn id="76" fill="hold">
                            <p:stCondLst>
                              <p:cond delay="1500"/>
                            </p:stCondLst>
                            <p:childTnLst>
                              <p:par>
                                <p:cTn id="77" presetID="10" presetClass="entr" presetSubtype="0" fill="hold"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
                                            <p:txEl>
                                              <p:pRg st="5" end="5"/>
                                            </p:txEl>
                                          </p:spTgt>
                                        </p:tgtEl>
                                        <p:attrNameLst>
                                          <p:attrName>style.visibility</p:attrName>
                                        </p:attrNameLst>
                                      </p:cBhvr>
                                      <p:to>
                                        <p:strVal val="visible"/>
                                      </p:to>
                                    </p:set>
                                    <p:animEffect transition="in" filter="fade">
                                      <p:cBhvr>
                                        <p:cTn id="84" dur="500"/>
                                        <p:tgtEl>
                                          <p:spTgt spid="4">
                                            <p:txEl>
                                              <p:pRg st="5" end="5"/>
                                            </p:txEl>
                                          </p:spTgt>
                                        </p:tgtEl>
                                      </p:cBhvr>
                                    </p:animEffect>
                                  </p:childTnLst>
                                  <p:subTnLst>
                                    <p:audio>
                                      <p:cMediaNode>
                                        <p:cTn display="0" masterRel="sameClick">
                                          <p:stCondLst>
                                            <p:cond evt="begin" delay="0">
                                              <p:tn val="82"/>
                                            </p:cond>
                                          </p:stCondLst>
                                          <p:endCondLst>
                                            <p:cond evt="onStopAudio" delay="0">
                                              <p:tgtEl>
                                                <p:sldTgt/>
                                              </p:tgtEl>
                                            </p:cond>
                                          </p:endCondLst>
                                        </p:cTn>
                                        <p:tgtEl>
                                          <p:sndTgt r:embed="rId8" name="Line_6.wav"/>
                                        </p:tgtEl>
                                      </p:cMediaNode>
                                    </p:audio>
                                  </p:subTnLst>
                                </p:cTn>
                              </p:par>
                            </p:childTnLst>
                          </p:cTn>
                        </p:par>
                        <p:par>
                          <p:cTn id="85" fill="hold">
                            <p:stCondLst>
                              <p:cond delay="500"/>
                            </p:stCondLst>
                            <p:childTnLst>
                              <p:par>
                                <p:cTn id="86" presetID="10" presetClass="entr" presetSubtype="0" fill="hold" nodeType="after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500"/>
                                        <p:tgtEl>
                                          <p:spTgt spid="19"/>
                                        </p:tgtEl>
                                      </p:cBhvr>
                                    </p:animEffect>
                                  </p:childTnLst>
                                </p:cTn>
                              </p:par>
                            </p:childTnLst>
                          </p:cTn>
                        </p:par>
                        <p:par>
                          <p:cTn id="89" fill="hold">
                            <p:stCondLst>
                              <p:cond delay="1000"/>
                            </p:stCondLst>
                            <p:childTnLst>
                              <p:par>
                                <p:cTn id="90" presetID="10" presetClass="entr" presetSubtype="0" fill="hold" nodeType="after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76627" y="133020"/>
            <a:ext cx="5181600" cy="61003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Font typeface="Arial" panose="020B0604020202020204" pitchFamily="34" charset="0"/>
              <a:buNone/>
            </a:pPr>
            <a:r>
              <a:rPr lang="fr-FR" dirty="0">
                <a:solidFill>
                  <a:srgbClr val="4472C4">
                    <a:lumMod val="50000"/>
                  </a:srgbClr>
                </a:solidFill>
              </a:rPr>
              <a:t>Pourquoi me demander</a:t>
            </a:r>
          </a:p>
          <a:p>
            <a:pPr marL="0" indent="0">
              <a:lnSpc>
                <a:spcPct val="200000"/>
              </a:lnSpc>
              <a:buFont typeface="Arial" panose="020B0604020202020204" pitchFamily="34" charset="0"/>
              <a:buNone/>
            </a:pPr>
            <a:r>
              <a:rPr lang="fr-FR" dirty="0">
                <a:solidFill>
                  <a:srgbClr val="4472C4">
                    <a:lumMod val="50000"/>
                  </a:srgbClr>
                </a:solidFill>
              </a:rPr>
              <a:t>Si je suis d’Afrique</a:t>
            </a:r>
          </a:p>
          <a:p>
            <a:pPr marL="0" indent="0">
              <a:lnSpc>
                <a:spcPct val="200000"/>
              </a:lnSpc>
              <a:buFont typeface="Arial" panose="020B0604020202020204" pitchFamily="34" charset="0"/>
              <a:buNone/>
            </a:pPr>
            <a:r>
              <a:rPr lang="fr-FR" dirty="0">
                <a:solidFill>
                  <a:srgbClr val="4472C4">
                    <a:lumMod val="50000"/>
                  </a:srgbClr>
                </a:solidFill>
              </a:rPr>
              <a:t>Si je suis d’Amérique</a:t>
            </a:r>
          </a:p>
          <a:p>
            <a:pPr marL="0" indent="0">
              <a:lnSpc>
                <a:spcPct val="200000"/>
              </a:lnSpc>
              <a:buFont typeface="Arial" panose="020B0604020202020204" pitchFamily="34" charset="0"/>
              <a:buNone/>
            </a:pPr>
            <a:r>
              <a:rPr lang="fr-FR" dirty="0">
                <a:solidFill>
                  <a:srgbClr val="4472C4">
                    <a:lumMod val="50000"/>
                  </a:srgbClr>
                </a:solidFill>
              </a:rPr>
              <a:t>Si je suis d’Asie</a:t>
            </a:r>
          </a:p>
          <a:p>
            <a:pPr marL="0" indent="0">
              <a:lnSpc>
                <a:spcPct val="200000"/>
              </a:lnSpc>
              <a:buFont typeface="Arial" panose="020B0604020202020204" pitchFamily="34" charset="0"/>
              <a:buNone/>
            </a:pPr>
            <a:r>
              <a:rPr lang="fr-FR" dirty="0">
                <a:solidFill>
                  <a:srgbClr val="4472C4">
                    <a:lumMod val="50000"/>
                  </a:srgbClr>
                </a:solidFill>
              </a:rPr>
              <a:t>Si je suis d’Europe?</a:t>
            </a:r>
          </a:p>
          <a:p>
            <a:pPr marL="0" indent="0">
              <a:lnSpc>
                <a:spcPct val="200000"/>
              </a:lnSpc>
              <a:buFont typeface="Arial" panose="020B0604020202020204" pitchFamily="34" charset="0"/>
              <a:buNone/>
            </a:pPr>
            <a:r>
              <a:rPr lang="fr-FR" dirty="0">
                <a:solidFill>
                  <a:srgbClr val="4472C4">
                    <a:lumMod val="50000"/>
                  </a:srgbClr>
                </a:solidFill>
              </a:rPr>
              <a:t>Ouvre-moi, mon frère.</a:t>
            </a:r>
          </a:p>
          <a:p>
            <a:pPr marL="0" indent="0">
              <a:lnSpc>
                <a:spcPct val="200000"/>
              </a:lnSpc>
              <a:buFont typeface="Arial" panose="020B0604020202020204" pitchFamily="34" charset="0"/>
              <a:buNone/>
            </a:pPr>
            <a:endParaRPr lang="en-GB" dirty="0">
              <a:solidFill>
                <a:srgbClr val="4472C4">
                  <a:lumMod val="50000"/>
                </a:srgbClr>
              </a:solidFill>
            </a:endParaRPr>
          </a:p>
        </p:txBody>
      </p:sp>
      <p:pic>
        <p:nvPicPr>
          <p:cNvPr id="3" name="Picture 2"/>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5828287" y="178255"/>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89584" y="162789"/>
            <a:ext cx="1018350" cy="877009"/>
          </a:xfrm>
          <a:prstGeom prst="rect">
            <a:avLst/>
          </a:prstGeom>
        </p:spPr>
      </p:pic>
      <p:pic>
        <p:nvPicPr>
          <p:cNvPr id="5" name="Picture 4"/>
          <p:cNvPicPr>
            <a:picLocks noChangeAspect="1"/>
          </p:cNvPicPr>
          <p:nvPr/>
        </p:nvPicPr>
        <p:blipFill>
          <a:blip r:embed="rId11" cstate="print">
            <a:clrChange>
              <a:clrFrom>
                <a:srgbClr val="EEF2F2"/>
              </a:clrFrom>
              <a:clrTo>
                <a:srgbClr val="EEF2F2">
                  <a:alpha val="0"/>
                </a:srgbClr>
              </a:clrTo>
            </a:clrChange>
            <a:extLst>
              <a:ext uri="{28A0092B-C50C-407E-A947-70E740481C1C}">
                <a14:useLocalDpi xmlns:a14="http://schemas.microsoft.com/office/drawing/2010/main" val="0"/>
              </a:ext>
            </a:extLst>
          </a:blip>
          <a:stretch>
            <a:fillRect/>
          </a:stretch>
        </p:blipFill>
        <p:spPr>
          <a:xfrm>
            <a:off x="6474724" y="-95534"/>
            <a:ext cx="1375803" cy="1375803"/>
          </a:xfrm>
          <a:prstGeom prst="rect">
            <a:avLst/>
          </a:prstGeom>
        </p:spPr>
      </p:pic>
      <p:pic>
        <p:nvPicPr>
          <p:cNvPr id="6" name="Picture 5"/>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4233013" y="1039798"/>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4153269" y="2048911"/>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4153269" y="3050177"/>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4149385" y="4101602"/>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28890" y="4669563"/>
            <a:ext cx="1999397" cy="1999397"/>
          </a:xfrm>
          <a:prstGeom prst="rect">
            <a:avLst/>
          </a:prstGeom>
        </p:spPr>
      </p:pic>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28030" y="5328272"/>
            <a:ext cx="1068611" cy="934872"/>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28030" y="1470569"/>
            <a:ext cx="6504340" cy="3333474"/>
          </a:xfrm>
          <a:prstGeom prst="rect">
            <a:avLst/>
          </a:prstGeom>
        </p:spPr>
      </p:pic>
      <p:cxnSp>
        <p:nvCxnSpPr>
          <p:cNvPr id="14" name="Straight Arrow Connector 13"/>
          <p:cNvCxnSpPr/>
          <p:nvPr/>
        </p:nvCxnSpPr>
        <p:spPr>
          <a:xfrm>
            <a:off x="7761743" y="2290270"/>
            <a:ext cx="718457" cy="37882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707934" y="2620680"/>
            <a:ext cx="712791" cy="18061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707934" y="2824861"/>
            <a:ext cx="1319883" cy="54439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9531169" y="2576458"/>
            <a:ext cx="290049" cy="79280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357864" y="1533195"/>
            <a:ext cx="425553" cy="54169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584873" y="13530"/>
            <a:ext cx="1496292" cy="461665"/>
          </a:xfrm>
          <a:prstGeom prst="rect">
            <a:avLst/>
          </a:prstGeom>
          <a:noFill/>
        </p:spPr>
        <p:txBody>
          <a:bodyPr wrap="square" rtlCol="0">
            <a:spAutoFit/>
          </a:bodyPr>
          <a:lstStyle/>
          <a:p>
            <a:pPr algn="r"/>
            <a:r>
              <a:rPr lang="en-GB" sz="2400" b="1" dirty="0" err="1">
                <a:solidFill>
                  <a:srgbClr val="115076"/>
                </a:solidFill>
                <a:latin typeface="Century Gothic" panose="020B0502020202020204" pitchFamily="34" charset="0"/>
              </a:rPr>
              <a:t>Vers</a:t>
            </a:r>
            <a:r>
              <a:rPr lang="en-GB" sz="2400" b="1" dirty="0">
                <a:solidFill>
                  <a:srgbClr val="115076"/>
                </a:solidFill>
                <a:latin typeface="Century Gothic" panose="020B0502020202020204" pitchFamily="34" charset="0"/>
              </a:rPr>
              <a:t> 2</a:t>
            </a:r>
          </a:p>
        </p:txBody>
      </p:sp>
    </p:spTree>
    <p:extLst>
      <p:ext uri="{BB962C8B-B14F-4D97-AF65-F5344CB8AC3E}">
        <p14:creationId xmlns:p14="http://schemas.microsoft.com/office/powerpoint/2010/main" val="399983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2000"/>
                                        <p:tgtEl>
                                          <p:spTgt spid="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ine_7.wav"/>
                                        </p:tgtEl>
                                      </p:cMediaNode>
                                    </p:audio>
                                  </p:sub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1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left)">
                                      <p:cBhvr>
                                        <p:cTn id="22" dur="2000"/>
                                        <p:tgtEl>
                                          <p:spTgt spid="2">
                                            <p:txEl>
                                              <p:pRg st="1" end="1"/>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Line__8.wav"/>
                                        </p:tgtEl>
                                      </p:cMediaNode>
                                    </p:audio>
                                  </p:sub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wipe(left)">
                                      <p:cBhvr>
                                        <p:cTn id="38" dur="2000"/>
                                        <p:tgtEl>
                                          <p:spTgt spid="2">
                                            <p:txEl>
                                              <p:pRg st="2" end="2"/>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5" name="Line__9.wav"/>
                                        </p:tgtEl>
                                      </p:cMediaNode>
                                    </p:audio>
                                  </p:sub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par>
                          <p:cTn id="43" fill="hold">
                            <p:stCondLst>
                              <p:cond delay="250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par>
                          <p:cTn id="47" fill="hold">
                            <p:stCondLst>
                              <p:cond delay="3000"/>
                            </p:stCondLst>
                            <p:childTnLst>
                              <p:par>
                                <p:cTn id="48" presetID="10" presetClass="entr" presetSubtype="0"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animEffect transition="in" filter="wipe(left)">
                                      <p:cBhvr>
                                        <p:cTn id="55" dur="2000"/>
                                        <p:tgtEl>
                                          <p:spTgt spid="2">
                                            <p:txEl>
                                              <p:pRg st="3" end="3"/>
                                            </p:txEl>
                                          </p:spTgt>
                                        </p:tgtEl>
                                      </p:cBhvr>
                                    </p:animEffect>
                                  </p:childTnLst>
                                  <p:subTnLst>
                                    <p:audio>
                                      <p:cMediaNode>
                                        <p:cTn display="0" masterRel="sameClick">
                                          <p:stCondLst>
                                            <p:cond evt="begin" delay="0">
                                              <p:tn val="53"/>
                                            </p:cond>
                                          </p:stCondLst>
                                          <p:endCondLst>
                                            <p:cond evt="onStopAudio" delay="0">
                                              <p:tgtEl>
                                                <p:sldTgt/>
                                              </p:tgtEl>
                                            </p:cond>
                                          </p:endCondLst>
                                        </p:cTn>
                                        <p:tgtEl>
                                          <p:sndTgt r:embed="rId6" name="Line__10.wav"/>
                                        </p:tgtEl>
                                      </p:cMediaNode>
                                    </p:audio>
                                  </p:sub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childTnLst>
                          </p:cTn>
                        </p:par>
                        <p:par>
                          <p:cTn id="60" fill="hold">
                            <p:stCondLst>
                              <p:cond delay="2500"/>
                            </p:stCondLst>
                            <p:childTnLst>
                              <p:par>
                                <p:cTn id="61" presetID="10" presetClass="entr" presetSubtype="0"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
                                            <p:txEl>
                                              <p:pRg st="4" end="4"/>
                                            </p:txEl>
                                          </p:spTgt>
                                        </p:tgtEl>
                                        <p:attrNameLst>
                                          <p:attrName>style.visibility</p:attrName>
                                        </p:attrNameLst>
                                      </p:cBhvr>
                                      <p:to>
                                        <p:strVal val="visible"/>
                                      </p:to>
                                    </p:set>
                                    <p:animEffect transition="in" filter="wipe(left)">
                                      <p:cBhvr>
                                        <p:cTn id="68" dur="2000"/>
                                        <p:tgtEl>
                                          <p:spTgt spid="2">
                                            <p:txEl>
                                              <p:pRg st="4" end="4"/>
                                            </p:txEl>
                                          </p:spTgt>
                                        </p:tgtEl>
                                      </p:cBhvr>
                                    </p:animEffect>
                                  </p:childTnLst>
                                  <p:subTnLst>
                                    <p:audio>
                                      <p:cMediaNode>
                                        <p:cTn display="0" masterRel="sameClick">
                                          <p:stCondLst>
                                            <p:cond evt="begin" delay="0">
                                              <p:tn val="66"/>
                                            </p:cond>
                                          </p:stCondLst>
                                          <p:endCondLst>
                                            <p:cond evt="onStopAudio" delay="0">
                                              <p:tgtEl>
                                                <p:sldTgt/>
                                              </p:tgtEl>
                                            </p:cond>
                                          </p:endCondLst>
                                        </p:cTn>
                                        <p:tgtEl>
                                          <p:sndTgt r:embed="rId7" name="Line__11.wav"/>
                                        </p:tgtEl>
                                      </p:cMediaNode>
                                    </p:audio>
                                  </p:subTnLst>
                                </p:cTn>
                              </p:par>
                            </p:childTnLst>
                          </p:cTn>
                        </p:par>
                        <p:par>
                          <p:cTn id="69" fill="hold">
                            <p:stCondLst>
                              <p:cond delay="2000"/>
                            </p:stCondLst>
                            <p:childTnLst>
                              <p:par>
                                <p:cTn id="70" presetID="10" presetClass="entr" presetSubtype="0"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childTnLst>
                                </p:cTn>
                              </p:par>
                            </p:childTnLst>
                          </p:cTn>
                        </p:par>
                        <p:par>
                          <p:cTn id="73" fill="hold">
                            <p:stCondLst>
                              <p:cond delay="2500"/>
                            </p:stCondLst>
                            <p:childTnLst>
                              <p:par>
                                <p:cTn id="74" presetID="10" presetClass="entr" presetSubtype="0"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txEl>
                                              <p:pRg st="5" end="5"/>
                                            </p:txEl>
                                          </p:spTgt>
                                        </p:tgtEl>
                                        <p:attrNameLst>
                                          <p:attrName>style.visibility</p:attrName>
                                        </p:attrNameLst>
                                      </p:cBhvr>
                                      <p:to>
                                        <p:strVal val="visible"/>
                                      </p:to>
                                    </p:set>
                                    <p:animEffect transition="in" filter="wipe(left)">
                                      <p:cBhvr>
                                        <p:cTn id="81" dur="2000"/>
                                        <p:tgtEl>
                                          <p:spTgt spid="2">
                                            <p:txEl>
                                              <p:pRg st="5" end="5"/>
                                            </p:txEl>
                                          </p:spTgt>
                                        </p:tgtEl>
                                      </p:cBhvr>
                                    </p:animEffect>
                                  </p:childTnLst>
                                  <p:subTnLst>
                                    <p:audio>
                                      <p:cMediaNode>
                                        <p:cTn display="0" masterRel="sameClick">
                                          <p:stCondLst>
                                            <p:cond evt="begin" delay="0">
                                              <p:tn val="79"/>
                                            </p:cond>
                                          </p:stCondLst>
                                          <p:endCondLst>
                                            <p:cond evt="onStopAudio" delay="0">
                                              <p:tgtEl>
                                                <p:sldTgt/>
                                              </p:tgtEl>
                                            </p:cond>
                                          </p:endCondLst>
                                        </p:cTn>
                                        <p:tgtEl>
                                          <p:sndTgt r:embed="rId8" name="Line__12.wav"/>
                                        </p:tgtEl>
                                      </p:cMediaNode>
                                    </p:audio>
                                  </p:subTnLst>
                                </p:cTn>
                              </p:par>
                            </p:childTnLst>
                          </p:cTn>
                        </p:par>
                        <p:par>
                          <p:cTn id="82" fill="hold">
                            <p:stCondLst>
                              <p:cond delay="2000"/>
                            </p:stCondLst>
                            <p:childTnLst>
                              <p:par>
                                <p:cTn id="83" presetID="10" presetClass="entr" presetSubtype="0" fill="hold" nodeType="after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childTnLst>
                          </p:cTn>
                        </p:par>
                        <p:par>
                          <p:cTn id="86" fill="hold">
                            <p:stCondLst>
                              <p:cond delay="2500"/>
                            </p:stCondLst>
                            <p:childTnLst>
                              <p:par>
                                <p:cTn id="87" presetID="10" presetClass="entr" presetSubtype="0" fill="hold" nodeType="after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fade">
                                      <p:cBhvr>
                                        <p:cTn id="8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27003" y="0"/>
            <a:ext cx="5181600" cy="61003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Font typeface="Arial" panose="020B0604020202020204" pitchFamily="34" charset="0"/>
              <a:buNone/>
            </a:pPr>
            <a:r>
              <a:rPr lang="fr-FR" dirty="0">
                <a:solidFill>
                  <a:srgbClr val="4472C4">
                    <a:lumMod val="50000"/>
                  </a:srgbClr>
                </a:solidFill>
              </a:rPr>
              <a:t>Ouvre-moi ta porte</a:t>
            </a:r>
          </a:p>
          <a:p>
            <a:pPr marL="0" indent="0">
              <a:lnSpc>
                <a:spcPct val="200000"/>
              </a:lnSpc>
              <a:buFont typeface="Arial" panose="020B0604020202020204" pitchFamily="34" charset="0"/>
              <a:buNone/>
            </a:pPr>
            <a:r>
              <a:rPr lang="fr-FR" dirty="0">
                <a:solidFill>
                  <a:srgbClr val="4472C4">
                    <a:lumMod val="50000"/>
                  </a:srgbClr>
                </a:solidFill>
              </a:rPr>
              <a:t>Ouvre-moi ton cœur</a:t>
            </a:r>
          </a:p>
          <a:p>
            <a:pPr marL="0" indent="0">
              <a:lnSpc>
                <a:spcPct val="200000"/>
              </a:lnSpc>
              <a:buFont typeface="Arial" panose="020B0604020202020204" pitchFamily="34" charset="0"/>
              <a:buNone/>
            </a:pPr>
            <a:r>
              <a:rPr lang="fr-FR" dirty="0">
                <a:solidFill>
                  <a:srgbClr val="4472C4">
                    <a:lumMod val="50000"/>
                  </a:srgbClr>
                </a:solidFill>
              </a:rPr>
              <a:t>Car je suis un homme</a:t>
            </a:r>
          </a:p>
          <a:p>
            <a:pPr marL="0" indent="0">
              <a:lnSpc>
                <a:spcPct val="200000"/>
              </a:lnSpc>
              <a:buFont typeface="Arial" panose="020B0604020202020204" pitchFamily="34" charset="0"/>
              <a:buNone/>
            </a:pPr>
            <a:r>
              <a:rPr lang="fr-FR" dirty="0">
                <a:solidFill>
                  <a:srgbClr val="4472C4">
                    <a:lumMod val="50000"/>
                  </a:srgbClr>
                </a:solidFill>
              </a:rPr>
              <a:t>l’homme de tous les temps</a:t>
            </a:r>
          </a:p>
          <a:p>
            <a:pPr marL="0" indent="0">
              <a:lnSpc>
                <a:spcPct val="200000"/>
              </a:lnSpc>
              <a:buFont typeface="Arial" panose="020B0604020202020204" pitchFamily="34" charset="0"/>
              <a:buNone/>
            </a:pPr>
            <a:r>
              <a:rPr lang="fr-FR" dirty="0">
                <a:solidFill>
                  <a:srgbClr val="4472C4">
                    <a:lumMod val="50000"/>
                  </a:srgbClr>
                </a:solidFill>
              </a:rPr>
              <a:t>l’homme de tous les cieux</a:t>
            </a:r>
          </a:p>
          <a:p>
            <a:pPr marL="0" indent="0">
              <a:lnSpc>
                <a:spcPct val="200000"/>
              </a:lnSpc>
              <a:buFont typeface="Arial" panose="020B0604020202020204" pitchFamily="34" charset="0"/>
              <a:buNone/>
            </a:pPr>
            <a:r>
              <a:rPr lang="fr-FR" dirty="0">
                <a:solidFill>
                  <a:srgbClr val="4472C4">
                    <a:lumMod val="50000"/>
                  </a:srgbClr>
                </a:solidFill>
              </a:rPr>
              <a:t>l’homme qui te ressemble!....</a:t>
            </a:r>
          </a:p>
          <a:p>
            <a:pPr marL="0" indent="0">
              <a:lnSpc>
                <a:spcPct val="200000"/>
              </a:lnSpc>
              <a:buFont typeface="Arial" panose="020B0604020202020204" pitchFamily="34" charset="0"/>
              <a:buNone/>
            </a:pPr>
            <a:endParaRPr lang="en-GB" dirty="0">
              <a:solidFill>
                <a:srgbClr val="4472C4">
                  <a:lumMod val="50000"/>
                </a:srgbClr>
              </a:solidFill>
            </a:endParaRPr>
          </a:p>
        </p:txBody>
      </p:sp>
      <p:pic>
        <p:nvPicPr>
          <p:cNvPr id="3" name="Picture 2"/>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4141149" y="2388935"/>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63445" y="921599"/>
            <a:ext cx="1654859" cy="1654859"/>
          </a:xfrm>
          <a:prstGeom prst="rect">
            <a:avLst/>
          </a:prstGeom>
        </p:spPr>
      </p:pic>
      <p:cxnSp>
        <p:nvCxnSpPr>
          <p:cNvPr id="14" name="Straight Arrow Connector 13"/>
          <p:cNvCxnSpPr/>
          <p:nvPr/>
        </p:nvCxnSpPr>
        <p:spPr>
          <a:xfrm>
            <a:off x="7761743" y="2290270"/>
            <a:ext cx="718457" cy="37882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707934" y="2620680"/>
            <a:ext cx="712791" cy="18061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707934" y="2824861"/>
            <a:ext cx="1319883" cy="54439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9531169" y="2576458"/>
            <a:ext cx="290049" cy="79280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357864" y="1533195"/>
            <a:ext cx="425553" cy="54169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38793" y="-267699"/>
            <a:ext cx="1740937" cy="1740937"/>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14414" y="0"/>
            <a:ext cx="842518" cy="1330292"/>
          </a:xfrm>
          <a:prstGeom prst="rect">
            <a:avLst/>
          </a:prstGeom>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52492" y="1464279"/>
            <a:ext cx="627238" cy="569497"/>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06308" y="5035206"/>
            <a:ext cx="1591851" cy="1183007"/>
          </a:xfrm>
          <a:prstGeom prst="rect">
            <a:avLst/>
          </a:prstGeom>
        </p:spPr>
      </p:pic>
      <p:pic>
        <p:nvPicPr>
          <p:cNvPr id="7" name="Picture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67875" y="2620680"/>
            <a:ext cx="2224476" cy="1232731"/>
          </a:xfrm>
          <a:prstGeom prst="rect">
            <a:avLst/>
          </a:prstGeom>
        </p:spPr>
      </p:pic>
      <p:pic>
        <p:nvPicPr>
          <p:cNvPr id="8" name="Picture 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29864" y="2258442"/>
            <a:ext cx="509452" cy="1018903"/>
          </a:xfrm>
          <a:prstGeom prst="rect">
            <a:avLst/>
          </a:prstGeom>
        </p:spPr>
      </p:pic>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36413" y="2943360"/>
            <a:ext cx="509452" cy="1018903"/>
          </a:xfrm>
          <a:prstGeom prst="rect">
            <a:avLst/>
          </a:prstGeom>
        </p:spPr>
      </p:pic>
      <p:pic>
        <p:nvPicPr>
          <p:cNvPr id="22" name="Picture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58020" y="3978869"/>
            <a:ext cx="509452" cy="1018903"/>
          </a:xfrm>
          <a:prstGeom prst="rect">
            <a:avLst/>
          </a:prstGeom>
        </p:spPr>
      </p:pic>
      <p:pic>
        <p:nvPicPr>
          <p:cNvPr id="23" name="Picture 2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81887" y="5097930"/>
            <a:ext cx="509452" cy="1018903"/>
          </a:xfrm>
          <a:prstGeom prst="rect">
            <a:avLst/>
          </a:prstGeom>
        </p:spPr>
      </p:pic>
      <p:pic>
        <p:nvPicPr>
          <p:cNvPr id="9" name="Picture 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93022" y="3953099"/>
            <a:ext cx="1605137" cy="1028291"/>
          </a:xfrm>
          <a:prstGeom prst="rect">
            <a:avLst/>
          </a:prstGeom>
        </p:spPr>
      </p:pic>
      <p:sp>
        <p:nvSpPr>
          <p:cNvPr id="24" name="TextBox 23"/>
          <p:cNvSpPr txBox="1"/>
          <p:nvPr/>
        </p:nvSpPr>
        <p:spPr>
          <a:xfrm>
            <a:off x="10584873" y="13530"/>
            <a:ext cx="1496292" cy="461665"/>
          </a:xfrm>
          <a:prstGeom prst="rect">
            <a:avLst/>
          </a:prstGeom>
          <a:noFill/>
        </p:spPr>
        <p:txBody>
          <a:bodyPr wrap="square" rtlCol="0">
            <a:spAutoFit/>
          </a:bodyPr>
          <a:lstStyle/>
          <a:p>
            <a:pPr algn="r"/>
            <a:r>
              <a:rPr lang="en-GB" sz="2400" b="1" dirty="0" err="1">
                <a:solidFill>
                  <a:srgbClr val="115076"/>
                </a:solidFill>
                <a:latin typeface="Century Gothic" panose="020B0502020202020204" pitchFamily="34" charset="0"/>
              </a:rPr>
              <a:t>Vers</a:t>
            </a:r>
            <a:r>
              <a:rPr lang="en-GB" sz="2400" b="1" dirty="0">
                <a:solidFill>
                  <a:srgbClr val="115076"/>
                </a:solidFill>
                <a:latin typeface="Century Gothic" panose="020B0502020202020204" pitchFamily="34" charset="0"/>
              </a:rPr>
              <a:t> 5</a:t>
            </a:r>
          </a:p>
        </p:txBody>
      </p:sp>
    </p:spTree>
    <p:extLst>
      <p:ext uri="{BB962C8B-B14F-4D97-AF65-F5344CB8AC3E}">
        <p14:creationId xmlns:p14="http://schemas.microsoft.com/office/powerpoint/2010/main" val="139847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ine_25b.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4" name="Line_26b.wav"/>
                                        </p:tgtEl>
                                      </p:cMediaNode>
                                    </p:audio>
                                  </p:sub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fade">
                                      <p:cBhvr>
                                        <p:cTn id="33" dur="500"/>
                                        <p:tgtEl>
                                          <p:spTgt spid="2">
                                            <p:txEl>
                                              <p:pRg st="2" end="2"/>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5" name="Line_27b.wav"/>
                                        </p:tgtEl>
                                      </p:cMediaNode>
                                    </p:audio>
                                  </p:sub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animEffect transition="in" filter="wipe(left)">
                                      <p:cBhvr>
                                        <p:cTn id="46" dur="2000"/>
                                        <p:tgtEl>
                                          <p:spTgt spid="2">
                                            <p:txEl>
                                              <p:pRg st="3" end="3"/>
                                            </p:txEl>
                                          </p:spTgt>
                                        </p:tgtEl>
                                      </p:cBhvr>
                                    </p:animEffect>
                                  </p:childTnLst>
                                  <p:subTnLst>
                                    <p:audio>
                                      <p:cMediaNode>
                                        <p:cTn display="0" masterRel="sameClick">
                                          <p:stCondLst>
                                            <p:cond evt="begin" delay="0">
                                              <p:tn val="44"/>
                                            </p:cond>
                                          </p:stCondLst>
                                          <p:endCondLst>
                                            <p:cond evt="onStopAudio" delay="0">
                                              <p:tgtEl>
                                                <p:sldTgt/>
                                              </p:tgtEl>
                                            </p:cond>
                                          </p:endCondLst>
                                        </p:cTn>
                                        <p:tgtEl>
                                          <p:sndTgt r:embed="rId6" name="Line_28b.wav"/>
                                        </p:tgtEl>
                                      </p:cMediaNode>
                                    </p:audio>
                                  </p:sub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
                                            <p:txEl>
                                              <p:pRg st="4" end="4"/>
                                            </p:txEl>
                                          </p:spTgt>
                                        </p:tgtEl>
                                        <p:attrNameLst>
                                          <p:attrName>style.visibility</p:attrName>
                                        </p:attrNameLst>
                                      </p:cBhvr>
                                      <p:to>
                                        <p:strVal val="visible"/>
                                      </p:to>
                                    </p:set>
                                    <p:animEffect transition="in" filter="wipe(left)">
                                      <p:cBhvr>
                                        <p:cTn id="59" dur="2000"/>
                                        <p:tgtEl>
                                          <p:spTgt spid="2">
                                            <p:txEl>
                                              <p:pRg st="4" end="4"/>
                                            </p:txEl>
                                          </p:spTgt>
                                        </p:tgtEl>
                                      </p:cBhvr>
                                    </p:animEffect>
                                  </p:childTnLst>
                                  <p:subTnLst>
                                    <p:audio>
                                      <p:cMediaNode>
                                        <p:cTn display="0" masterRel="sameClick">
                                          <p:stCondLst>
                                            <p:cond evt="begin" delay="0">
                                              <p:tn val="57"/>
                                            </p:cond>
                                          </p:stCondLst>
                                          <p:endCondLst>
                                            <p:cond evt="onStopAudio" delay="0">
                                              <p:tgtEl>
                                                <p:sldTgt/>
                                              </p:tgtEl>
                                            </p:cond>
                                          </p:endCondLst>
                                        </p:cTn>
                                        <p:tgtEl>
                                          <p:sndTgt r:embed="rId7" name="Line_29b.wav"/>
                                        </p:tgtEl>
                                      </p:cMediaNode>
                                    </p:audio>
                                  </p:subTnLst>
                                </p:cTn>
                              </p:par>
                            </p:childTnLst>
                          </p:cTn>
                        </p:par>
                        <p:par>
                          <p:cTn id="60" fill="hold">
                            <p:stCondLst>
                              <p:cond delay="2000"/>
                            </p:stCondLst>
                            <p:childTnLst>
                              <p:par>
                                <p:cTn id="61" presetID="10" presetClass="entr" presetSubtype="0"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par>
                          <p:cTn id="64" fill="hold">
                            <p:stCondLst>
                              <p:cond delay="2500"/>
                            </p:stCondLst>
                            <p:childTnLst>
                              <p:par>
                                <p:cTn id="65" presetID="10" presetClass="entr" presetSubtype="0"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
                                            <p:txEl>
                                              <p:pRg st="5" end="5"/>
                                            </p:txEl>
                                          </p:spTgt>
                                        </p:tgtEl>
                                        <p:attrNameLst>
                                          <p:attrName>style.visibility</p:attrName>
                                        </p:attrNameLst>
                                      </p:cBhvr>
                                      <p:to>
                                        <p:strVal val="visible"/>
                                      </p:to>
                                    </p:set>
                                    <p:animEffect transition="in" filter="wipe(left)">
                                      <p:cBhvr>
                                        <p:cTn id="72" dur="2000"/>
                                        <p:tgtEl>
                                          <p:spTgt spid="2">
                                            <p:txEl>
                                              <p:pRg st="5" end="5"/>
                                            </p:txEl>
                                          </p:spTgt>
                                        </p:tgtEl>
                                      </p:cBhvr>
                                    </p:animEffect>
                                  </p:childTnLst>
                                  <p:subTnLst>
                                    <p:audio>
                                      <p:cMediaNode>
                                        <p:cTn display="0" masterRel="sameClick">
                                          <p:stCondLst>
                                            <p:cond evt="begin" delay="0">
                                              <p:tn val="70"/>
                                            </p:cond>
                                          </p:stCondLst>
                                          <p:endCondLst>
                                            <p:cond evt="onStopAudio" delay="0">
                                              <p:tgtEl>
                                                <p:sldTgt/>
                                              </p:tgtEl>
                                            </p:cond>
                                          </p:endCondLst>
                                        </p:cTn>
                                        <p:tgtEl>
                                          <p:sndTgt r:embed="rId8" name="Line_30b.wav"/>
                                        </p:tgtEl>
                                      </p:cMediaNode>
                                    </p:audio>
                                  </p:subTnLst>
                                </p:cTn>
                              </p:par>
                            </p:childTnLst>
                          </p:cTn>
                        </p:par>
                        <p:par>
                          <p:cTn id="73" fill="hold">
                            <p:stCondLst>
                              <p:cond delay="2000"/>
                            </p:stCondLst>
                            <p:childTnLst>
                              <p:par>
                                <p:cTn id="74" presetID="10" presetClass="entr" presetSubtype="0" fill="hold"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childTnLst>
                                </p:cTn>
                              </p:par>
                            </p:childTnLst>
                          </p:cTn>
                        </p:par>
                        <p:par>
                          <p:cTn id="77" fill="hold">
                            <p:stCondLst>
                              <p:cond delay="2500"/>
                            </p:stCondLst>
                            <p:childTnLst>
                              <p:par>
                                <p:cTn id="78" presetID="10" presetClass="entr" presetSubtype="0" fill="hold" nodeType="after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fade">
                                      <p:cBhvr>
                                        <p:cTn id="8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681" y="1393958"/>
            <a:ext cx="11354638" cy="4351338"/>
          </a:xfrm>
        </p:spPr>
        <p:txBody>
          <a:bodyPr>
            <a:normAutofit/>
          </a:bodyPr>
          <a:lstStyle/>
          <a:p>
            <a:pPr marL="514350" indent="-514350">
              <a:buFont typeface="+mj-lt"/>
              <a:buAutoNum type="arabicParenR"/>
            </a:pPr>
            <a:r>
              <a:rPr lang="en-GB" dirty="0"/>
              <a:t>L1 translation can be efficient for establishing form-meaning link initially. </a:t>
            </a:r>
          </a:p>
          <a:p>
            <a:pPr marL="0" indent="0">
              <a:buNone/>
            </a:pPr>
            <a:endParaRPr lang="en-GB" sz="900" dirty="0"/>
          </a:p>
          <a:p>
            <a:pPr marL="514350" indent="-514350">
              <a:buFont typeface="+mj-lt"/>
              <a:buAutoNum type="arabicParenR"/>
            </a:pPr>
            <a:endParaRPr lang="en-GB" dirty="0"/>
          </a:p>
          <a:p>
            <a:pPr marL="514350" indent="-514350">
              <a:buFont typeface="+mj-lt"/>
              <a:buAutoNum type="arabicParenR"/>
            </a:pPr>
            <a:r>
              <a:rPr lang="en-GB" dirty="0"/>
              <a:t>Seeing and hearing words in context then becomes important to develop depth of knowledge (collocation, shades of meaning, etc.).</a:t>
            </a:r>
          </a:p>
          <a:p>
            <a:pPr marL="514350" indent="-514350">
              <a:buFont typeface="+mj-lt"/>
              <a:buAutoNum type="arabicParenR"/>
            </a:pPr>
            <a:r>
              <a:rPr lang="en-GB" dirty="0"/>
              <a:t>Multiple exposures and use are important to consolidate knowledge and develop fluency, anywhere between 5 – 20 encounters. (Nation, 2001:81)</a:t>
            </a:r>
          </a:p>
          <a:p>
            <a:pPr marL="514350" indent="-514350">
              <a:buFont typeface="+mj-lt"/>
              <a:buAutoNum type="arabicParenR"/>
            </a:pPr>
            <a:endParaRPr lang="en-GB" dirty="0"/>
          </a:p>
          <a:p>
            <a:pPr marL="514350" indent="-514350">
              <a:buFont typeface="+mj-lt"/>
              <a:buAutoNum type="arabicParenR"/>
            </a:pPr>
            <a:endParaRPr lang="en-GB" dirty="0"/>
          </a:p>
        </p:txBody>
      </p:sp>
      <p:sp>
        <p:nvSpPr>
          <p:cNvPr id="4" name="TextBox 3"/>
          <p:cNvSpPr txBox="1"/>
          <p:nvPr/>
        </p:nvSpPr>
        <p:spPr>
          <a:xfrm>
            <a:off x="924448" y="2308642"/>
            <a:ext cx="11193864" cy="584775"/>
          </a:xfrm>
          <a:prstGeom prst="rect">
            <a:avLst/>
          </a:prstGeom>
          <a:noFill/>
        </p:spPr>
        <p:txBody>
          <a:bodyPr wrap="square" rtlCol="0">
            <a:spAutoFit/>
          </a:bodyPr>
          <a:lstStyle/>
          <a:p>
            <a:r>
              <a:rPr lang="en-GB" sz="1600" i="1" dirty="0">
                <a:solidFill>
                  <a:srgbClr val="FF6600"/>
                </a:solidFill>
                <a:latin typeface="Century Gothic" panose="020B0502020202020204" pitchFamily="34" charset="0"/>
              </a:rPr>
              <a:t>This could be done at home, even in advance of a lesson (‘flipped learning’) and mediated by technology (e.g. </a:t>
            </a:r>
            <a:r>
              <a:rPr lang="en-GB" sz="1600" i="1" dirty="0" err="1">
                <a:solidFill>
                  <a:srgbClr val="FF6600"/>
                </a:solidFill>
                <a:latin typeface="Century Gothic" panose="020B0502020202020204" pitchFamily="34" charset="0"/>
              </a:rPr>
              <a:t>Memrise</a:t>
            </a:r>
            <a:r>
              <a:rPr lang="en-GB" sz="1600" i="1" dirty="0">
                <a:solidFill>
                  <a:srgbClr val="FF6600"/>
                </a:solidFill>
                <a:latin typeface="Century Gothic" panose="020B0502020202020204" pitchFamily="34" charset="0"/>
              </a:rPr>
              <a:t>, Quizlet)</a:t>
            </a:r>
          </a:p>
        </p:txBody>
      </p:sp>
      <p:sp>
        <p:nvSpPr>
          <p:cNvPr id="5" name="TextBox 4"/>
          <p:cNvSpPr txBox="1"/>
          <p:nvPr/>
        </p:nvSpPr>
        <p:spPr>
          <a:xfrm>
            <a:off x="931147" y="5591456"/>
            <a:ext cx="10842172" cy="584775"/>
          </a:xfrm>
          <a:prstGeom prst="rect">
            <a:avLst/>
          </a:prstGeom>
          <a:noFill/>
        </p:spPr>
        <p:txBody>
          <a:bodyPr wrap="square" rtlCol="0">
            <a:spAutoFit/>
          </a:bodyPr>
          <a:lstStyle/>
          <a:p>
            <a:r>
              <a:rPr lang="en-GB" sz="1600" i="1" dirty="0">
                <a:solidFill>
                  <a:srgbClr val="FF6600"/>
                </a:solidFill>
                <a:latin typeface="Century Gothic" panose="020B0502020202020204" pitchFamily="34" charset="0"/>
              </a:rPr>
              <a:t>For high-frequency words, spontaneous target language interaction and ‘reading for interest’ may help with this.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2512089" cy="867128"/>
          </a:xfrm>
          <a:prstGeom prst="rect">
            <a:avLst/>
          </a:prstGeom>
        </p:spPr>
      </p:pic>
      <p:sp>
        <p:nvSpPr>
          <p:cNvPr id="8" name="TextBox 7"/>
          <p:cNvSpPr txBox="1"/>
          <p:nvPr/>
        </p:nvSpPr>
        <p:spPr>
          <a:xfrm>
            <a:off x="180070" y="268853"/>
            <a:ext cx="1849697" cy="769441"/>
          </a:xfrm>
          <a:prstGeom prst="rect">
            <a:avLst/>
          </a:prstGeom>
          <a:noFill/>
        </p:spPr>
        <p:txBody>
          <a:bodyPr wrap="square" rtlCol="0">
            <a:spAutoFit/>
          </a:bodyPr>
          <a:lstStyle/>
          <a:p>
            <a:r>
              <a:rPr lang="en-GB" sz="4400" b="1" dirty="0" smtClean="0">
                <a:solidFill>
                  <a:prstClr val="white"/>
                </a:solidFill>
                <a:latin typeface="Century Gothic" panose="020B0502020202020204" pitchFamily="34" charset="0"/>
              </a:rPr>
              <a:t>How?</a:t>
            </a:r>
            <a:endParaRPr lang="en-GB" sz="4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5248393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1305" y="1489673"/>
            <a:ext cx="11424976" cy="4351338"/>
          </a:xfrm>
        </p:spPr>
        <p:txBody>
          <a:bodyPr/>
          <a:lstStyle/>
          <a:p>
            <a:pPr marL="514350" indent="-514350">
              <a:buFont typeface="+mj-lt"/>
              <a:buAutoNum type="arabicParenR" startAt="4"/>
            </a:pPr>
            <a:r>
              <a:rPr lang="en-GB" sz="3200" dirty="0"/>
              <a:t>Allowing time to forget and then deliberately and systematically revisiting and recycling is crucial.</a:t>
            </a:r>
          </a:p>
          <a:p>
            <a:pPr marL="514350" indent="-514350">
              <a:buFont typeface="+mj-lt"/>
              <a:buAutoNum type="arabicParenR" startAt="4"/>
            </a:pPr>
            <a:endParaRPr lang="en-GB" dirty="0"/>
          </a:p>
          <a:p>
            <a:pPr marL="514350" indent="-514350">
              <a:buFont typeface="+mj-lt"/>
              <a:buAutoNum type="arabicParenR" startAt="4"/>
            </a:pPr>
            <a:endParaRPr lang="en-GB" dirty="0"/>
          </a:p>
        </p:txBody>
      </p:sp>
      <p:sp>
        <p:nvSpPr>
          <p:cNvPr id="4" name="TextBox 3"/>
          <p:cNvSpPr txBox="1"/>
          <p:nvPr/>
        </p:nvSpPr>
        <p:spPr>
          <a:xfrm>
            <a:off x="803867" y="2440672"/>
            <a:ext cx="10892413" cy="707886"/>
          </a:xfrm>
          <a:prstGeom prst="rect">
            <a:avLst/>
          </a:prstGeom>
          <a:noFill/>
        </p:spPr>
        <p:txBody>
          <a:bodyPr wrap="square" rtlCol="0">
            <a:spAutoFit/>
          </a:bodyPr>
          <a:lstStyle/>
          <a:p>
            <a:r>
              <a:rPr lang="en-GB" sz="2000" i="1" dirty="0">
                <a:solidFill>
                  <a:srgbClr val="FF6600"/>
                </a:solidFill>
                <a:latin typeface="Century Gothic" panose="020B0502020202020204" pitchFamily="34" charset="0"/>
              </a:rPr>
              <a:t>This requires more planning and monitoring than a space-limited textbook course can display on its pages.</a:t>
            </a:r>
          </a:p>
        </p:txBody>
      </p:sp>
      <p:sp>
        <p:nvSpPr>
          <p:cNvPr id="6" name="Rectangular Callout 5"/>
          <p:cNvSpPr/>
          <p:nvPr/>
        </p:nvSpPr>
        <p:spPr>
          <a:xfrm>
            <a:off x="422031" y="3665342"/>
            <a:ext cx="11274249" cy="1991880"/>
          </a:xfrm>
          <a:prstGeom prst="wedgeRectCallout">
            <a:avLst>
              <a:gd name="adj1" fmla="val 44436"/>
              <a:gd name="adj2" fmla="val 74421"/>
            </a:avLst>
          </a:prstGeom>
          <a:solidFill>
            <a:srgbClr val="E567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‘Recycling is necessary, and if it is neglected, many partially learned words will be forgotten, wasting all the effort already put into learning them ... Recycling has to be consciously built into vocabulary learning programs, and teachers must guard against presenting lexical items once and then forgetting about them, or else their students will likely do the same.’ </a:t>
            </a:r>
            <a:r>
              <a:rPr lang="en-GB" sz="1400" dirty="0">
                <a:solidFill>
                  <a:prstClr val="white"/>
                </a:solidFill>
                <a:latin typeface="Century Gothic" panose="020B0502020202020204" pitchFamily="34" charset="0"/>
              </a:rPr>
              <a:t>(Schmitt, 2008:343)</a:t>
            </a:r>
            <a:endParaRPr lang="en-GB" sz="1600" dirty="0">
              <a:solidFill>
                <a:prstClr val="white"/>
              </a:solidFill>
              <a:latin typeface="Century Gothic" panose="020B0502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6863"/>
            <a:ext cx="2512089" cy="867128"/>
          </a:xfrm>
          <a:prstGeom prst="rect">
            <a:avLst/>
          </a:prstGeom>
        </p:spPr>
      </p:pic>
      <p:sp>
        <p:nvSpPr>
          <p:cNvPr id="8" name="TextBox 7"/>
          <p:cNvSpPr txBox="1"/>
          <p:nvPr/>
        </p:nvSpPr>
        <p:spPr>
          <a:xfrm>
            <a:off x="180070" y="268853"/>
            <a:ext cx="1849697" cy="769441"/>
          </a:xfrm>
          <a:prstGeom prst="rect">
            <a:avLst/>
          </a:prstGeom>
          <a:noFill/>
        </p:spPr>
        <p:txBody>
          <a:bodyPr wrap="square" rtlCol="0">
            <a:spAutoFit/>
          </a:bodyPr>
          <a:lstStyle/>
          <a:p>
            <a:r>
              <a:rPr lang="en-GB" sz="4400" b="1" dirty="0" smtClean="0">
                <a:solidFill>
                  <a:prstClr val="white"/>
                </a:solidFill>
                <a:latin typeface="Century Gothic" panose="020B0502020202020204" pitchFamily="34" charset="0"/>
              </a:rPr>
              <a:t>How?</a:t>
            </a:r>
            <a:endParaRPr lang="en-GB" sz="44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50545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058891" y="235310"/>
            <a:ext cx="4486534" cy="6040148"/>
          </a:xfrm>
          <a:prstGeom prst="rect">
            <a:avLst/>
          </a:prstGeom>
          <a:ln>
            <a:solidFill>
              <a:schemeClr val="tx1"/>
            </a:solidFill>
          </a:ln>
          <a:effectLst>
            <a:outerShdw blurRad="50800" dist="38100" dir="5400000" algn="t" rotWithShape="0">
              <a:prstClr val="black">
                <a:alpha val="40000"/>
              </a:prstClr>
            </a:outerShdw>
          </a:effectLst>
        </p:spPr>
      </p:pic>
      <p:pic>
        <p:nvPicPr>
          <p:cNvPr id="5" name="Picture 4"/>
          <p:cNvPicPr>
            <a:picLocks noChangeAspect="1"/>
          </p:cNvPicPr>
          <p:nvPr/>
        </p:nvPicPr>
        <p:blipFill>
          <a:blip r:embed="rId4"/>
          <a:stretch>
            <a:fillRect/>
          </a:stretch>
        </p:blipFill>
        <p:spPr>
          <a:xfrm>
            <a:off x="565007" y="2589069"/>
            <a:ext cx="5711104" cy="313462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7058891" cy="867128"/>
          </a:xfrm>
          <a:prstGeom prst="rect">
            <a:avLst/>
          </a:prstGeom>
        </p:spPr>
      </p:pic>
      <p:sp>
        <p:nvSpPr>
          <p:cNvPr id="7" name="Title 3"/>
          <p:cNvSpPr>
            <a:spLocks noGrp="1"/>
          </p:cNvSpPr>
          <p:nvPr>
            <p:ph type="title"/>
          </p:nvPr>
        </p:nvSpPr>
        <p:spPr>
          <a:xfrm>
            <a:off x="0" y="0"/>
            <a:ext cx="10515600" cy="1325563"/>
          </a:xfrm>
        </p:spPr>
        <p:txBody>
          <a:bodyPr>
            <a:normAutofit/>
          </a:bodyPr>
          <a:lstStyle/>
          <a:p>
            <a:r>
              <a:rPr lang="en-GB" sz="2800" b="1" dirty="0" smtClean="0">
                <a:solidFill>
                  <a:schemeClr val="bg1"/>
                </a:solidFill>
              </a:rPr>
              <a:t>Quizlet / Audio learning homework</a:t>
            </a:r>
            <a:endParaRPr lang="en-GB" sz="2800" b="1" dirty="0">
              <a:solidFill>
                <a:schemeClr val="bg1"/>
              </a:solidFill>
            </a:endParaRPr>
          </a:p>
        </p:txBody>
      </p:sp>
    </p:spTree>
    <p:extLst>
      <p:ext uri="{BB962C8B-B14F-4D97-AF65-F5344CB8AC3E}">
        <p14:creationId xmlns:p14="http://schemas.microsoft.com/office/powerpoint/2010/main" val="2679523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BC7A434B-09FE-584B-8B7B-BE1D27CD46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58" y="92821"/>
            <a:ext cx="4349732" cy="6177350"/>
          </a:xfrm>
          <a:prstGeom prst="rect">
            <a:avLst/>
          </a:prstGeom>
          <a:ln w="34925">
            <a:solidFill>
              <a:schemeClr val="accent2"/>
            </a:solidFill>
          </a:ln>
        </p:spPr>
      </p:pic>
      <p:sp>
        <p:nvSpPr>
          <p:cNvPr id="18" name="Rectangle 17">
            <a:extLst>
              <a:ext uri="{FF2B5EF4-FFF2-40B4-BE49-F238E27FC236}">
                <a16:creationId xmlns:a16="http://schemas.microsoft.com/office/drawing/2014/main" xmlns="" id="{890C7C92-EADB-3948-A8E7-7A89A3B11411}"/>
              </a:ext>
            </a:extLst>
          </p:cNvPr>
          <p:cNvSpPr/>
          <p:nvPr/>
        </p:nvSpPr>
        <p:spPr>
          <a:xfrm>
            <a:off x="4961859" y="1010392"/>
            <a:ext cx="6585099" cy="3242041"/>
          </a:xfrm>
          <a:prstGeom prst="rect">
            <a:avLst/>
          </a:prstGeom>
        </p:spPr>
        <p:txBody>
          <a:bodyPr wrap="square">
            <a:spAutoFit/>
          </a:bodyPr>
          <a:lstStyle/>
          <a:p>
            <a:pPr>
              <a:lnSpc>
                <a:spcPct val="150000"/>
              </a:lnSpc>
            </a:pPr>
            <a:r>
              <a:rPr lang="en-GB" sz="2800" dirty="0">
                <a:solidFill>
                  <a:srgbClr val="1F4E79"/>
                </a:solidFill>
                <a:latin typeface="Century Gothic" panose="020B0502020202020204" pitchFamily="34" charset="0"/>
              </a:rPr>
              <a:t>1. I have seen this word before.</a:t>
            </a:r>
          </a:p>
          <a:p>
            <a:pPr>
              <a:lnSpc>
                <a:spcPct val="150000"/>
              </a:lnSpc>
            </a:pPr>
            <a:r>
              <a:rPr lang="en-GB" sz="2800" dirty="0">
                <a:solidFill>
                  <a:srgbClr val="1F4E79"/>
                </a:solidFill>
                <a:latin typeface="Century Gothic" panose="020B0502020202020204" pitchFamily="34" charset="0"/>
              </a:rPr>
              <a:t>2. I know what the word means.</a:t>
            </a:r>
          </a:p>
          <a:p>
            <a:pPr>
              <a:lnSpc>
                <a:spcPct val="150000"/>
              </a:lnSpc>
            </a:pPr>
            <a:r>
              <a:rPr lang="en-GB" sz="2800" dirty="0">
                <a:solidFill>
                  <a:srgbClr val="1F4E79"/>
                </a:solidFill>
                <a:latin typeface="Century Gothic" panose="020B0502020202020204" pitchFamily="34" charset="0"/>
              </a:rPr>
              <a:t>3. I can read the word aloud.</a:t>
            </a:r>
          </a:p>
          <a:p>
            <a:pPr>
              <a:lnSpc>
                <a:spcPct val="150000"/>
              </a:lnSpc>
            </a:pPr>
            <a:r>
              <a:rPr lang="en-GB" sz="2800" dirty="0">
                <a:solidFill>
                  <a:srgbClr val="1F4E79"/>
                </a:solidFill>
                <a:latin typeface="Century Gothic" panose="020B0502020202020204" pitchFamily="34" charset="0"/>
              </a:rPr>
              <a:t>4. I can spell the word correctly.</a:t>
            </a:r>
          </a:p>
          <a:p>
            <a:pPr>
              <a:lnSpc>
                <a:spcPct val="150000"/>
              </a:lnSpc>
            </a:pPr>
            <a:r>
              <a:rPr lang="en-GB" sz="2800" dirty="0">
                <a:solidFill>
                  <a:srgbClr val="1F4E79"/>
                </a:solidFill>
                <a:latin typeface="Century Gothic" panose="020B0502020202020204" pitchFamily="34" charset="0"/>
              </a:rPr>
              <a:t>5. I can use the word in a sentence.</a:t>
            </a:r>
          </a:p>
        </p:txBody>
      </p:sp>
      <p:sp>
        <p:nvSpPr>
          <p:cNvPr id="19" name="TextBox 18">
            <a:extLst>
              <a:ext uri="{FF2B5EF4-FFF2-40B4-BE49-F238E27FC236}">
                <a16:creationId xmlns:a16="http://schemas.microsoft.com/office/drawing/2014/main" xmlns="" id="{1A689466-0657-BF48-B60B-6CECEFDD2767}"/>
              </a:ext>
            </a:extLst>
          </p:cNvPr>
          <p:cNvSpPr txBox="1"/>
          <p:nvPr/>
        </p:nvSpPr>
        <p:spPr>
          <a:xfrm>
            <a:off x="4961859" y="390633"/>
            <a:ext cx="4414991" cy="584775"/>
          </a:xfrm>
          <a:prstGeom prst="rect">
            <a:avLst/>
          </a:prstGeom>
          <a:noFill/>
        </p:spPr>
        <p:txBody>
          <a:bodyPr wrap="none" rtlCol="0">
            <a:spAutoFit/>
          </a:bodyPr>
          <a:lstStyle/>
          <a:p>
            <a:r>
              <a:rPr lang="en-GB" sz="3200" b="1" dirty="0" smtClean="0">
                <a:solidFill>
                  <a:srgbClr val="1F4E79"/>
                </a:solidFill>
                <a:latin typeface="Century Gothic" panose="020B0502020202020204" pitchFamily="34" charset="0"/>
              </a:rPr>
              <a:t>Vocabulary checklist</a:t>
            </a:r>
            <a:endParaRPr lang="en-GB" sz="3200" b="1" dirty="0">
              <a:solidFill>
                <a:srgbClr val="1F4E79"/>
              </a:solidFill>
              <a:latin typeface="Century Gothic" panose="020B0502020202020204" pitchFamily="34" charset="0"/>
            </a:endParaRPr>
          </a:p>
        </p:txBody>
      </p:sp>
      <p:pic>
        <p:nvPicPr>
          <p:cNvPr id="5" name="Picture 4">
            <a:extLst>
              <a:ext uri="{FF2B5EF4-FFF2-40B4-BE49-F238E27FC236}">
                <a16:creationId xmlns:a16="http://schemas.microsoft.com/office/drawing/2014/main" xmlns="" id="{30E75E5A-1818-4045-A74F-B81BC96F6F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491" y="92821"/>
            <a:ext cx="1142934" cy="1180397"/>
          </a:xfrm>
          <a:prstGeom prst="rect">
            <a:avLst/>
          </a:prstGeom>
        </p:spPr>
      </p:pic>
      <p:sp>
        <p:nvSpPr>
          <p:cNvPr id="2" name="Rounded Rectangular Callout 1"/>
          <p:cNvSpPr/>
          <p:nvPr/>
        </p:nvSpPr>
        <p:spPr>
          <a:xfrm>
            <a:off x="4976625" y="4252433"/>
            <a:ext cx="6585099" cy="1669774"/>
          </a:xfrm>
          <a:prstGeom prst="wedgeRoundRectCallout">
            <a:avLst/>
          </a:prstGeom>
          <a:solidFill>
            <a:srgbClr val="FBF0D5"/>
          </a:solidFill>
          <a:ln w="571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1F4E79"/>
                </a:solidFill>
                <a:latin typeface="Century Gothic" panose="020B0502020202020204" pitchFamily="34" charset="0"/>
              </a:rPr>
              <a:t>6. For nouns, I know the gender and the correct word for ‘the’</a:t>
            </a:r>
          </a:p>
        </p:txBody>
      </p:sp>
    </p:spTree>
    <p:extLst>
      <p:ext uri="{BB962C8B-B14F-4D97-AF65-F5344CB8AC3E}">
        <p14:creationId xmlns:p14="http://schemas.microsoft.com/office/powerpoint/2010/main" val="116891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0426" y="1566521"/>
            <a:ext cx="11070531" cy="406055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6863"/>
            <a:ext cx="9877531" cy="867128"/>
          </a:xfrm>
          <a:prstGeom prst="rect">
            <a:avLst/>
          </a:prstGeom>
        </p:spPr>
      </p:pic>
      <p:sp>
        <p:nvSpPr>
          <p:cNvPr id="5" name="TextBox 4"/>
          <p:cNvSpPr txBox="1"/>
          <p:nvPr/>
        </p:nvSpPr>
        <p:spPr>
          <a:xfrm>
            <a:off x="166393" y="428977"/>
            <a:ext cx="10640011" cy="461665"/>
          </a:xfrm>
          <a:prstGeom prst="rect">
            <a:avLst/>
          </a:prstGeom>
          <a:noFill/>
        </p:spPr>
        <p:txBody>
          <a:bodyPr wrap="square" rtlCol="0">
            <a:spAutoFit/>
          </a:bodyPr>
          <a:lstStyle/>
          <a:p>
            <a:r>
              <a:rPr lang="en-GB" sz="2400" b="1" dirty="0">
                <a:solidFill>
                  <a:prstClr val="white"/>
                </a:solidFill>
                <a:latin typeface="Century Gothic" panose="020B0502020202020204" pitchFamily="34" charset="0"/>
              </a:rPr>
              <a:t>AQA French Foundation Writing Paper Q2 (June 2018)</a:t>
            </a:r>
          </a:p>
        </p:txBody>
      </p:sp>
    </p:spTree>
    <p:extLst>
      <p:ext uri="{BB962C8B-B14F-4D97-AF65-F5344CB8AC3E}">
        <p14:creationId xmlns:p14="http://schemas.microsoft.com/office/powerpoint/2010/main" val="39339499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864159" y="1532965"/>
            <a:ext cx="7748868"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Four (</a:t>
            </a:r>
            <a:r>
              <a:rPr lang="en-GB" sz="2800" b="1" dirty="0">
                <a:solidFill>
                  <a:srgbClr val="FF6600"/>
                </a:solidFill>
                <a:latin typeface="Century Gothic" panose="020B0502020202020204" pitchFamily="34" charset="0"/>
              </a:rPr>
              <a:t>five?</a:t>
            </a:r>
            <a:r>
              <a:rPr lang="en-GB" sz="2800" dirty="0">
                <a:solidFill>
                  <a:srgbClr val="4472C4">
                    <a:lumMod val="50000"/>
                  </a:srgbClr>
                </a:solidFill>
                <a:latin typeface="Century Gothic" panose="020B0502020202020204" pitchFamily="34" charset="0"/>
              </a:rPr>
              <a:t>) ‘learning partners’:</a:t>
            </a:r>
          </a:p>
        </p:txBody>
      </p:sp>
      <p:sp>
        <p:nvSpPr>
          <p:cNvPr id="7" name="TextBox 6"/>
          <p:cNvSpPr txBox="1"/>
          <p:nvPr/>
        </p:nvSpPr>
        <p:spPr>
          <a:xfrm>
            <a:off x="975098" y="2056186"/>
            <a:ext cx="4787153" cy="2215991"/>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rgbClr val="4472C4">
                    <a:lumMod val="50000"/>
                  </a:srgbClr>
                </a:solidFill>
                <a:latin typeface="Century Gothic" panose="020B0502020202020204" pitchFamily="34" charset="0"/>
              </a:rPr>
              <a:t>Teachers</a:t>
            </a:r>
          </a:p>
          <a:p>
            <a:pPr marL="285750" indent="-285750">
              <a:buFont typeface="Arial" panose="020B0604020202020204" pitchFamily="34" charset="0"/>
              <a:buChar char="•"/>
            </a:pPr>
            <a:r>
              <a:rPr lang="en-GB" sz="2400" dirty="0">
                <a:solidFill>
                  <a:srgbClr val="4472C4">
                    <a:lumMod val="50000"/>
                  </a:srgbClr>
                </a:solidFill>
                <a:latin typeface="Century Gothic" panose="020B0502020202020204" pitchFamily="34" charset="0"/>
              </a:rPr>
              <a:t>Students</a:t>
            </a:r>
          </a:p>
          <a:p>
            <a:pPr marL="285750" indent="-285750">
              <a:buFont typeface="Arial" panose="020B0604020202020204" pitchFamily="34" charset="0"/>
              <a:buChar char="•"/>
            </a:pPr>
            <a:r>
              <a:rPr lang="en-GB" sz="2400" dirty="0">
                <a:solidFill>
                  <a:srgbClr val="4472C4">
                    <a:lumMod val="50000"/>
                  </a:srgbClr>
                </a:solidFill>
                <a:latin typeface="Century Gothic" panose="020B0502020202020204" pitchFamily="34" charset="0"/>
              </a:rPr>
              <a:t>Materials writers</a:t>
            </a:r>
          </a:p>
          <a:p>
            <a:pPr marL="285750" indent="-285750">
              <a:buFont typeface="Arial" panose="020B0604020202020204" pitchFamily="34" charset="0"/>
              <a:buChar char="•"/>
            </a:pPr>
            <a:r>
              <a:rPr lang="en-GB" sz="2400" dirty="0">
                <a:solidFill>
                  <a:srgbClr val="4472C4">
                    <a:lumMod val="50000"/>
                  </a:srgbClr>
                </a:solidFill>
                <a:latin typeface="Century Gothic" panose="020B0502020202020204" pitchFamily="34" charset="0"/>
              </a:rPr>
              <a:t>Researchers</a:t>
            </a:r>
          </a:p>
          <a:p>
            <a:pPr marL="285750" indent="-285750">
              <a:buFont typeface="Arial" panose="020B0604020202020204" pitchFamily="34" charset="0"/>
              <a:buChar char="•"/>
            </a:pPr>
            <a:r>
              <a:rPr lang="en-GB" sz="2400" b="1" dirty="0">
                <a:solidFill>
                  <a:srgbClr val="FF6600"/>
                </a:solidFill>
                <a:latin typeface="Century Gothic" panose="020B0502020202020204" pitchFamily="34" charset="0"/>
              </a:rPr>
              <a:t>Parents</a:t>
            </a:r>
          </a:p>
          <a:p>
            <a:pPr marL="285750" indent="-285750">
              <a:buFont typeface="Arial" panose="020B0604020202020204" pitchFamily="34" charset="0"/>
              <a:buChar char="•"/>
            </a:pPr>
            <a:endParaRPr lang="en-GB" dirty="0">
              <a:solidFill>
                <a:prstClr val="black"/>
              </a:solidFill>
              <a:latin typeface="Century Gothic" panose="020B0502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9756" y="1506203"/>
            <a:ext cx="2507386" cy="2473730"/>
          </a:xfrm>
          <a:prstGeom prst="rect">
            <a:avLst/>
          </a:prstGeom>
        </p:spPr>
      </p:pic>
      <p:sp>
        <p:nvSpPr>
          <p:cNvPr id="9" name="Rounded Rectangular Callout 8"/>
          <p:cNvSpPr/>
          <p:nvPr/>
        </p:nvSpPr>
        <p:spPr>
          <a:xfrm>
            <a:off x="864159" y="4322144"/>
            <a:ext cx="9003322" cy="1649611"/>
          </a:xfrm>
          <a:prstGeom prst="wedgeRoundRectCallout">
            <a:avLst>
              <a:gd name="adj1" fmla="val 40856"/>
              <a:gd name="adj2" fmla="val -101712"/>
              <a:gd name="adj3" fmla="val 16667"/>
            </a:avLst>
          </a:prstGeom>
          <a:solidFill>
            <a:schemeClr val="bg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4472C4">
                    <a:lumMod val="50000"/>
                  </a:srgbClr>
                </a:solidFill>
                <a:latin typeface="Century Gothic" panose="020B0502020202020204" pitchFamily="34" charset="0"/>
              </a:rPr>
              <a:t>‘Given the magnitude of the lexical learning task, it is unlikely that it can be achieved without strong and active contributions from all four members of this learning partnership.’ </a:t>
            </a:r>
            <a:r>
              <a:rPr lang="en-GB" dirty="0">
                <a:solidFill>
                  <a:srgbClr val="4472C4">
                    <a:lumMod val="50000"/>
                  </a:srgbClr>
                </a:solidFill>
                <a:latin typeface="Century Gothic" panose="020B0502020202020204" pitchFamily="34" charset="0"/>
              </a:rPr>
              <a:t>(Schmitt, 2008:333)</a:t>
            </a:r>
            <a:endParaRPr lang="en-GB" sz="2200" dirty="0">
              <a:solidFill>
                <a:srgbClr val="4472C4">
                  <a:lumMod val="50000"/>
                </a:srgbClr>
              </a:solidFill>
              <a:latin typeface="Century Gothic" panose="020B0502020202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6863"/>
            <a:ext cx="8631535" cy="867128"/>
          </a:xfrm>
          <a:prstGeom prst="rect">
            <a:avLst/>
          </a:prstGeom>
        </p:spPr>
      </p:pic>
      <p:sp>
        <p:nvSpPr>
          <p:cNvPr id="13" name="TextBox 12"/>
          <p:cNvSpPr txBox="1"/>
          <p:nvPr/>
        </p:nvSpPr>
        <p:spPr>
          <a:xfrm>
            <a:off x="117481" y="365691"/>
            <a:ext cx="9551584" cy="584775"/>
          </a:xfrm>
          <a:prstGeom prst="rect">
            <a:avLst/>
          </a:prstGeom>
          <a:noFill/>
        </p:spPr>
        <p:txBody>
          <a:bodyPr wrap="square" rtlCol="0">
            <a:spAutoFit/>
          </a:bodyPr>
          <a:lstStyle/>
          <a:p>
            <a:r>
              <a:rPr lang="en-GB" sz="3200" b="1" dirty="0" smtClean="0">
                <a:solidFill>
                  <a:prstClr val="white"/>
                </a:solidFill>
                <a:latin typeface="Century Gothic" panose="020B0502020202020204" pitchFamily="34" charset="0"/>
              </a:rPr>
              <a:t>How can they best learn the words?</a:t>
            </a:r>
            <a:endParaRPr lang="en-GB" sz="32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27903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0686"/>
            <a:ext cx="10515600" cy="1809229"/>
          </a:xfrm>
        </p:spPr>
        <p:txBody>
          <a:bodyPr/>
          <a:lstStyle/>
          <a:p>
            <a:pPr algn="ctr"/>
            <a:r>
              <a:rPr lang="en-GB" b="1" dirty="0" smtClean="0"/>
              <a:t>What do we know about vocabulary learning?</a:t>
            </a:r>
            <a:endParaRPr lang="en-GB" b="1" dirty="0"/>
          </a:p>
        </p:txBody>
      </p:sp>
    </p:spTree>
    <p:extLst>
      <p:ext uri="{BB962C8B-B14F-4D97-AF65-F5344CB8AC3E}">
        <p14:creationId xmlns:p14="http://schemas.microsoft.com/office/powerpoint/2010/main" val="4108312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10956471" cy="867128"/>
          </a:xfrm>
          <a:prstGeom prst="rect">
            <a:avLst/>
          </a:prstGeom>
        </p:spPr>
      </p:pic>
      <p:sp>
        <p:nvSpPr>
          <p:cNvPr id="4" name="Title 3"/>
          <p:cNvSpPr>
            <a:spLocks noGrp="1"/>
          </p:cNvSpPr>
          <p:nvPr>
            <p:ph type="title"/>
          </p:nvPr>
        </p:nvSpPr>
        <p:spPr>
          <a:xfrm>
            <a:off x="-1" y="0"/>
            <a:ext cx="11119757" cy="1325563"/>
          </a:xfrm>
        </p:spPr>
        <p:txBody>
          <a:bodyPr>
            <a:normAutofit/>
          </a:bodyPr>
          <a:lstStyle/>
          <a:p>
            <a:r>
              <a:rPr lang="en-GB" sz="3200" b="1" dirty="0" smtClean="0">
                <a:solidFill>
                  <a:schemeClr val="bg1"/>
                </a:solidFill>
              </a:rPr>
              <a:t>Some research- and practice-informed answers</a:t>
            </a:r>
            <a:endParaRPr lang="en-GB" sz="3200" b="1" dirty="0">
              <a:solidFill>
                <a:schemeClr val="bg1"/>
              </a:solidFill>
            </a:endParaRPr>
          </a:p>
        </p:txBody>
      </p:sp>
      <p:sp>
        <p:nvSpPr>
          <p:cNvPr id="5" name="Content Placeholder 4"/>
          <p:cNvSpPr>
            <a:spLocks noGrp="1"/>
          </p:cNvSpPr>
          <p:nvPr>
            <p:ph idx="1"/>
          </p:nvPr>
        </p:nvSpPr>
        <p:spPr>
          <a:xfrm>
            <a:off x="838200" y="1633670"/>
            <a:ext cx="10515600" cy="4351338"/>
          </a:xfrm>
        </p:spPr>
        <p:txBody>
          <a:bodyPr>
            <a:normAutofit fontScale="92500" lnSpcReduction="10000"/>
          </a:bodyPr>
          <a:lstStyle/>
          <a:p>
            <a:pPr>
              <a:buFont typeface="Wingdings" panose="05000000000000000000" pitchFamily="2" charset="2"/>
              <a:buChar char="§"/>
            </a:pPr>
            <a:r>
              <a:rPr lang="en-GB" dirty="0"/>
              <a:t>Vocabulary learning is a strong indicator of performance, in </a:t>
            </a:r>
            <a:r>
              <a:rPr lang="en-GB" dirty="0" smtClean="0"/>
              <a:t>aural and written </a:t>
            </a:r>
            <a:r>
              <a:rPr lang="en-GB" dirty="0"/>
              <a:t>modalities.</a:t>
            </a:r>
          </a:p>
          <a:p>
            <a:pPr>
              <a:buFont typeface="Wingdings" panose="05000000000000000000" pitchFamily="2" charset="2"/>
              <a:buChar char="§"/>
            </a:pPr>
            <a:r>
              <a:rPr lang="en-GB" dirty="0"/>
              <a:t>Currently, learners appear to know (after five years’ secondary learning) far fewer words than is ideal.</a:t>
            </a:r>
          </a:p>
          <a:p>
            <a:pPr>
              <a:buFont typeface="Wingdings" panose="05000000000000000000" pitchFamily="2" charset="2"/>
              <a:buChar char="§"/>
            </a:pPr>
            <a:r>
              <a:rPr lang="en-GB" dirty="0"/>
              <a:t>Learners need to know as many words as possible(!), but 2000 would indicate a much stronger basis for GCSE proficiency.</a:t>
            </a:r>
          </a:p>
          <a:p>
            <a:pPr>
              <a:buFont typeface="Wingdings" panose="05000000000000000000" pitchFamily="2" charset="2"/>
              <a:buChar char="§"/>
            </a:pPr>
            <a:r>
              <a:rPr lang="en-GB" dirty="0"/>
              <a:t>Vocabulary selection should balance frequency, GCSE specification, range and personal interest.</a:t>
            </a:r>
          </a:p>
          <a:p>
            <a:pPr>
              <a:buFont typeface="Wingdings" panose="05000000000000000000" pitchFamily="2" charset="2"/>
              <a:buChar char="§"/>
            </a:pPr>
            <a:r>
              <a:rPr lang="en-GB" dirty="0"/>
              <a:t>Verbs can be under-represented in text books.</a:t>
            </a:r>
          </a:p>
          <a:p>
            <a:pPr>
              <a:buFont typeface="Wingdings" panose="05000000000000000000" pitchFamily="2" charset="2"/>
              <a:buChar char="§"/>
            </a:pPr>
            <a:r>
              <a:rPr lang="en-GB" dirty="0"/>
              <a:t>Topic-based vocabulary lists of one single word class are not optimal</a:t>
            </a: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 / Robert </a:t>
            </a:r>
            <a:r>
              <a:rPr lang="en-GB" sz="1200" dirty="0" err="1">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9354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Some answers [cont’d]</a:t>
            </a:r>
            <a:endParaRPr lang="en-GB" sz="3600" b="1" dirty="0">
              <a:solidFill>
                <a:schemeClr val="bg1"/>
              </a:solidFill>
            </a:endParaRPr>
          </a:p>
        </p:txBody>
      </p:sp>
      <p:sp>
        <p:nvSpPr>
          <p:cNvPr id="5" name="Content Placeholder 4"/>
          <p:cNvSpPr>
            <a:spLocks noGrp="1"/>
          </p:cNvSpPr>
          <p:nvPr>
            <p:ph idx="1"/>
          </p:nvPr>
        </p:nvSpPr>
        <p:spPr>
          <a:xfrm>
            <a:off x="478972" y="1406349"/>
            <a:ext cx="10515600" cy="4992933"/>
          </a:xfrm>
        </p:spPr>
        <p:txBody>
          <a:bodyPr>
            <a:normAutofit fontScale="85000" lnSpcReduction="20000"/>
          </a:bodyPr>
          <a:lstStyle/>
          <a:p>
            <a:pPr>
              <a:buFont typeface="Wingdings" panose="05000000000000000000" pitchFamily="2" charset="2"/>
              <a:buChar char="§"/>
            </a:pPr>
            <a:r>
              <a:rPr lang="en-GB" dirty="0"/>
              <a:t>There is no single, best strategy for learning vocabulary</a:t>
            </a:r>
          </a:p>
          <a:p>
            <a:pPr>
              <a:buFont typeface="Wingdings" panose="05000000000000000000" pitchFamily="2" charset="2"/>
              <a:buChar char="§"/>
            </a:pPr>
            <a:r>
              <a:rPr lang="en-US" dirty="0"/>
              <a:t>Errorless teaching techniques (when pupils are unambiguously told the meaning of a new word) are effective…</a:t>
            </a:r>
          </a:p>
          <a:p>
            <a:pPr>
              <a:buFont typeface="Wingdings" panose="05000000000000000000" pitchFamily="2" charset="2"/>
              <a:buChar char="§"/>
            </a:pPr>
            <a:r>
              <a:rPr lang="en-US" dirty="0"/>
              <a:t>providing they are followed by opportunities to use the new words in comprehension, and then productively.</a:t>
            </a:r>
          </a:p>
          <a:p>
            <a:pPr>
              <a:buFont typeface="Wingdings" panose="05000000000000000000" pitchFamily="2" charset="2"/>
              <a:buChar char="§"/>
            </a:pPr>
            <a:r>
              <a:rPr lang="en-US" dirty="0"/>
              <a:t>The more times a pupil is required to recall a word, the more securely it will move into the long term memory. </a:t>
            </a:r>
          </a:p>
          <a:p>
            <a:pPr>
              <a:buFont typeface="Wingdings" panose="05000000000000000000" pitchFamily="2" charset="2"/>
              <a:buChar char="§"/>
            </a:pPr>
            <a:r>
              <a:rPr lang="en-US" dirty="0"/>
              <a:t>Production tasks in which pupils use new words in sentences they compose themselves serve to strengthen vocabulary knowledge.</a:t>
            </a:r>
          </a:p>
          <a:p>
            <a:pPr>
              <a:buFont typeface="Wingdings" panose="05000000000000000000" pitchFamily="2" charset="2"/>
              <a:buChar char="§"/>
            </a:pPr>
            <a:r>
              <a:rPr lang="en-US" dirty="0"/>
              <a:t>Genuine information gap activities are very helpful in assisting </a:t>
            </a:r>
            <a:r>
              <a:rPr lang="en-US" dirty="0" err="1"/>
              <a:t>memorisation</a:t>
            </a:r>
            <a:r>
              <a:rPr lang="en-US" dirty="0" smtClean="0"/>
              <a:t>.</a:t>
            </a:r>
          </a:p>
          <a:p>
            <a:pPr>
              <a:buFont typeface="Wingdings" panose="05000000000000000000" pitchFamily="2" charset="2"/>
              <a:buChar char="§"/>
            </a:pPr>
            <a:r>
              <a:rPr lang="en-US" dirty="0" smtClean="0"/>
              <a:t>Plentiful opportunities to encounter words in multiple contexts deepen vocabulary knowledge </a:t>
            </a:r>
            <a:endParaRPr lang="en-US" dirty="0"/>
          </a:p>
          <a:p>
            <a:pPr>
              <a:buFont typeface="Wingdings" panose="05000000000000000000" pitchFamily="2" charset="2"/>
              <a:buChar char="§"/>
            </a:pPr>
            <a:r>
              <a:rPr lang="en-US" dirty="0"/>
              <a:t>Careful, planned use of ICT can be effective.</a:t>
            </a:r>
            <a:endParaRPr lang="en-GB" dirty="0"/>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 / Robert </a:t>
            </a:r>
            <a:r>
              <a:rPr lang="en-GB" sz="1200" dirty="0" err="1">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18689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9400" y="187327"/>
            <a:ext cx="10515600" cy="1325563"/>
          </a:xfrm>
        </p:spPr>
        <p:txBody>
          <a:bodyPr/>
          <a:lstStyle/>
          <a:p>
            <a:r>
              <a:rPr lang="en-GB" b="1" dirty="0" smtClean="0"/>
              <a:t>FAQs in school this year!</a:t>
            </a:r>
            <a:endParaRPr lang="en-GB" b="1" dirty="0"/>
          </a:p>
        </p:txBody>
      </p:sp>
      <p:sp>
        <p:nvSpPr>
          <p:cNvPr id="3" name="Content Placeholder 2"/>
          <p:cNvSpPr>
            <a:spLocks noGrp="1"/>
          </p:cNvSpPr>
          <p:nvPr>
            <p:ph idx="1"/>
          </p:nvPr>
        </p:nvSpPr>
        <p:spPr>
          <a:xfrm>
            <a:off x="118835" y="1749425"/>
            <a:ext cx="10836729" cy="4351338"/>
          </a:xfrm>
        </p:spPr>
        <p:txBody>
          <a:bodyPr/>
          <a:lstStyle/>
          <a:p>
            <a:pPr>
              <a:lnSpc>
                <a:spcPct val="150000"/>
              </a:lnSpc>
            </a:pPr>
            <a:r>
              <a:rPr lang="en-GB" dirty="0"/>
              <a:t>What is the essential knowledge in your subject?</a:t>
            </a:r>
          </a:p>
          <a:p>
            <a:pPr>
              <a:lnSpc>
                <a:spcPct val="150000"/>
              </a:lnSpc>
            </a:pPr>
            <a:r>
              <a:rPr lang="en-GB" dirty="0"/>
              <a:t>Why are you teaching it in this order?</a:t>
            </a:r>
          </a:p>
          <a:p>
            <a:pPr>
              <a:lnSpc>
                <a:spcPct val="150000"/>
              </a:lnSpc>
            </a:pPr>
            <a:r>
              <a:rPr lang="en-GB" dirty="0"/>
              <a:t>Is teaching clear and do learners understand?</a:t>
            </a:r>
          </a:p>
          <a:p>
            <a:pPr>
              <a:lnSpc>
                <a:spcPct val="150000"/>
              </a:lnSpc>
            </a:pPr>
            <a:r>
              <a:rPr lang="en-GB" dirty="0"/>
              <a:t>Do they remember more, know more and can they do more? (And how do you know?)</a:t>
            </a:r>
          </a:p>
          <a:p>
            <a:pPr>
              <a:lnSpc>
                <a:spcPct val="150000"/>
              </a:lnSpc>
            </a:pPr>
            <a:endParaRPr lang="en-GB" dirty="0"/>
          </a:p>
        </p:txBody>
      </p:sp>
    </p:spTree>
    <p:extLst>
      <p:ext uri="{BB962C8B-B14F-4D97-AF65-F5344CB8AC3E}">
        <p14:creationId xmlns:p14="http://schemas.microsoft.com/office/powerpoint/2010/main" val="385663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2663" y="0"/>
            <a:ext cx="5157787" cy="823912"/>
          </a:xfrm>
        </p:spPr>
        <p:txBody>
          <a:bodyPr anchor="ctr"/>
          <a:lstStyle/>
          <a:p>
            <a:r>
              <a:rPr lang="en-GB" dirty="0" smtClean="0"/>
              <a:t>Ofsted new framework</a:t>
            </a:r>
            <a:endParaRPr lang="en-GB" dirty="0"/>
          </a:p>
        </p:txBody>
      </p:sp>
      <p:sp>
        <p:nvSpPr>
          <p:cNvPr id="4" name="Content Placeholder 3"/>
          <p:cNvSpPr>
            <a:spLocks noGrp="1"/>
          </p:cNvSpPr>
          <p:nvPr>
            <p:ph sz="half" idx="2"/>
          </p:nvPr>
        </p:nvSpPr>
        <p:spPr>
          <a:xfrm>
            <a:off x="242663" y="787571"/>
            <a:ext cx="5580286" cy="5772718"/>
          </a:xfrm>
        </p:spPr>
        <p:txBody>
          <a:bodyPr>
            <a:noAutofit/>
          </a:bodyPr>
          <a:lstStyle/>
          <a:p>
            <a:r>
              <a:rPr lang="en-GB" sz="2000" b="1" dirty="0"/>
              <a:t>careful thinking</a:t>
            </a:r>
            <a:r>
              <a:rPr lang="en-GB" sz="2000" dirty="0"/>
              <a:t> about what students will know and be able to do at the end points </a:t>
            </a:r>
          </a:p>
          <a:p>
            <a:r>
              <a:rPr lang="en-GB" sz="2000" b="1" dirty="0"/>
              <a:t>subject</a:t>
            </a:r>
            <a:r>
              <a:rPr lang="en-GB" sz="2000" dirty="0"/>
              <a:t> </a:t>
            </a:r>
            <a:r>
              <a:rPr lang="en-GB" sz="2000" b="1" dirty="0"/>
              <a:t>content</a:t>
            </a:r>
            <a:r>
              <a:rPr lang="en-GB" sz="2000" dirty="0"/>
              <a:t> that has been identified as </a:t>
            </a:r>
            <a:r>
              <a:rPr lang="en-GB" sz="2000" b="1" dirty="0"/>
              <a:t>most useful</a:t>
            </a:r>
            <a:endParaRPr lang="en-GB" sz="2000" dirty="0"/>
          </a:p>
          <a:p>
            <a:r>
              <a:rPr lang="en-GB" sz="2000" b="1" dirty="0"/>
              <a:t>logical progression, systematic </a:t>
            </a:r>
            <a:r>
              <a:rPr lang="en-GB" sz="2000" dirty="0"/>
              <a:t>and</a:t>
            </a:r>
            <a:r>
              <a:rPr lang="en-GB" sz="2000" b="1" dirty="0"/>
              <a:t> sufficiently explicit teaching</a:t>
            </a:r>
            <a:r>
              <a:rPr lang="en-GB" sz="2000" dirty="0"/>
              <a:t> to enable all pupils to acquire the intended knowledge and skills (p.44, Ofsted, </a:t>
            </a:r>
            <a:r>
              <a:rPr lang="en-GB" sz="2000" dirty="0" smtClean="0"/>
              <a:t>2019).</a:t>
            </a:r>
            <a:endParaRPr lang="en-GB" sz="2000" dirty="0"/>
          </a:p>
          <a:p>
            <a:pPr marL="0" indent="0">
              <a:buNone/>
            </a:pPr>
            <a:r>
              <a:rPr lang="en-GB" sz="2000" dirty="0"/>
              <a:t>Judgements about impact will come from the following sources:</a:t>
            </a:r>
          </a:p>
          <a:p>
            <a:pPr lvl="1"/>
            <a:r>
              <a:rPr lang="en-GB" sz="2000" dirty="0"/>
              <a:t>the progress that students make in terms of </a:t>
            </a:r>
            <a:r>
              <a:rPr lang="en-GB" sz="2000" b="1" i="1" dirty="0"/>
              <a:t>knowing more, remembering more</a:t>
            </a:r>
            <a:r>
              <a:rPr lang="en-GB" sz="2000" dirty="0"/>
              <a:t> and </a:t>
            </a:r>
            <a:r>
              <a:rPr lang="en-GB" sz="2000" b="1" i="1" dirty="0"/>
              <a:t>being able to do more</a:t>
            </a:r>
          </a:p>
          <a:p>
            <a:pPr lvl="1"/>
            <a:r>
              <a:rPr lang="en-GB" sz="2000" dirty="0"/>
              <a:t>discussions with students about what they remember from the content they have studied</a:t>
            </a:r>
          </a:p>
          <a:p>
            <a:pPr marL="0" indent="0">
              <a:buNone/>
            </a:pPr>
            <a:endParaRPr lang="en-GB" sz="2000" dirty="0"/>
          </a:p>
        </p:txBody>
      </p:sp>
      <p:sp>
        <p:nvSpPr>
          <p:cNvPr id="5" name="Text Placeholder 4"/>
          <p:cNvSpPr>
            <a:spLocks noGrp="1"/>
          </p:cNvSpPr>
          <p:nvPr>
            <p:ph type="body" sz="quarter" idx="3"/>
          </p:nvPr>
        </p:nvSpPr>
        <p:spPr>
          <a:xfrm>
            <a:off x="6172201" y="-45186"/>
            <a:ext cx="5183188" cy="823912"/>
          </a:xfrm>
        </p:spPr>
        <p:txBody>
          <a:bodyPr anchor="ctr"/>
          <a:lstStyle/>
          <a:p>
            <a:r>
              <a:rPr lang="en-GB" dirty="0" smtClean="0"/>
              <a:t>NCELP</a:t>
            </a:r>
            <a:endParaRPr lang="en-GB" dirty="0"/>
          </a:p>
        </p:txBody>
      </p:sp>
      <p:sp>
        <p:nvSpPr>
          <p:cNvPr id="6" name="Content Placeholder 5"/>
          <p:cNvSpPr>
            <a:spLocks noGrp="1"/>
          </p:cNvSpPr>
          <p:nvPr>
            <p:ph sz="quarter" idx="4"/>
          </p:nvPr>
        </p:nvSpPr>
        <p:spPr>
          <a:xfrm>
            <a:off x="6172201" y="587830"/>
            <a:ext cx="5780313" cy="6172200"/>
          </a:xfrm>
        </p:spPr>
        <p:txBody>
          <a:bodyPr>
            <a:normAutofit fontScale="77500" lnSpcReduction="20000"/>
          </a:bodyPr>
          <a:lstStyle/>
          <a:p>
            <a:pPr marL="0" indent="0">
              <a:buNone/>
            </a:pPr>
            <a:r>
              <a:rPr lang="en-GB" b="1" dirty="0" smtClean="0">
                <a:solidFill>
                  <a:srgbClr val="4472C4">
                    <a:lumMod val="50000"/>
                  </a:srgbClr>
                </a:solidFill>
              </a:rPr>
              <a:t>Vocabulary</a:t>
            </a:r>
            <a:endParaRPr lang="en-GB" dirty="0" smtClean="0">
              <a:solidFill>
                <a:srgbClr val="4472C4">
                  <a:lumMod val="50000"/>
                </a:srgbClr>
              </a:solidFill>
            </a:endParaRPr>
          </a:p>
          <a:p>
            <a:r>
              <a:rPr lang="en-GB" dirty="0" smtClean="0">
                <a:solidFill>
                  <a:srgbClr val="4472C4">
                    <a:lumMod val="50000"/>
                  </a:srgbClr>
                </a:solidFill>
              </a:rPr>
              <a:t>teaching </a:t>
            </a:r>
            <a:r>
              <a:rPr lang="en-GB" dirty="0">
                <a:solidFill>
                  <a:srgbClr val="4472C4">
                    <a:lumMod val="50000"/>
                  </a:srgbClr>
                </a:solidFill>
              </a:rPr>
              <a:t>of ten new words, on average, per week (assuming a curriculum model of two lessons per week</a:t>
            </a:r>
            <a:r>
              <a:rPr lang="en-GB" dirty="0" smtClean="0">
                <a:solidFill>
                  <a:srgbClr val="4472C4">
                    <a:lumMod val="50000"/>
                  </a:srgbClr>
                </a:solidFill>
              </a:rPr>
              <a:t>),</a:t>
            </a:r>
          </a:p>
          <a:p>
            <a:r>
              <a:rPr lang="en-GB" dirty="0" smtClean="0">
                <a:solidFill>
                  <a:srgbClr val="4472C4">
                    <a:lumMod val="50000"/>
                  </a:srgbClr>
                </a:solidFill>
              </a:rPr>
              <a:t>in </a:t>
            </a:r>
            <a:r>
              <a:rPr lang="en-GB" dirty="0">
                <a:solidFill>
                  <a:srgbClr val="4472C4">
                    <a:lumMod val="50000"/>
                  </a:srgbClr>
                </a:solidFill>
              </a:rPr>
              <a:t>sets of words from different parts of speech, </a:t>
            </a:r>
            <a:endParaRPr lang="en-GB" dirty="0" smtClean="0">
              <a:solidFill>
                <a:srgbClr val="4472C4">
                  <a:lumMod val="50000"/>
                </a:srgbClr>
              </a:solidFill>
            </a:endParaRPr>
          </a:p>
          <a:p>
            <a:r>
              <a:rPr lang="en-GB" dirty="0" smtClean="0">
                <a:solidFill>
                  <a:srgbClr val="4472C4">
                    <a:lumMod val="50000"/>
                  </a:srgbClr>
                </a:solidFill>
              </a:rPr>
              <a:t>including </a:t>
            </a:r>
            <a:r>
              <a:rPr lang="en-GB" dirty="0">
                <a:solidFill>
                  <a:srgbClr val="4472C4">
                    <a:lumMod val="50000"/>
                  </a:srgbClr>
                </a:solidFill>
              </a:rPr>
              <a:t>the most common verbs, </a:t>
            </a:r>
            <a:endParaRPr lang="en-GB" dirty="0" smtClean="0">
              <a:solidFill>
                <a:srgbClr val="4472C4">
                  <a:lumMod val="50000"/>
                </a:srgbClr>
              </a:solidFill>
            </a:endParaRPr>
          </a:p>
          <a:p>
            <a:r>
              <a:rPr lang="en-GB" dirty="0" smtClean="0">
                <a:solidFill>
                  <a:srgbClr val="4472C4">
                    <a:lumMod val="50000"/>
                  </a:srgbClr>
                </a:solidFill>
              </a:rPr>
              <a:t>and </a:t>
            </a:r>
            <a:r>
              <a:rPr lang="en-GB" dirty="0">
                <a:solidFill>
                  <a:srgbClr val="4472C4">
                    <a:lumMod val="50000"/>
                  </a:srgbClr>
                </a:solidFill>
              </a:rPr>
              <a:t>selected on the basis of word frequency </a:t>
            </a:r>
            <a:endParaRPr lang="en-GB" dirty="0" smtClean="0">
              <a:solidFill>
                <a:srgbClr val="4472C4">
                  <a:lumMod val="50000"/>
                </a:srgbClr>
              </a:solidFill>
            </a:endParaRPr>
          </a:p>
          <a:p>
            <a:r>
              <a:rPr lang="en-GB" dirty="0" smtClean="0">
                <a:solidFill>
                  <a:srgbClr val="4472C4">
                    <a:lumMod val="50000"/>
                  </a:srgbClr>
                </a:solidFill>
              </a:rPr>
              <a:t>and </a:t>
            </a:r>
            <a:r>
              <a:rPr lang="en-GB" dirty="0">
                <a:solidFill>
                  <a:srgbClr val="4472C4">
                    <a:lumMod val="50000"/>
                  </a:srgbClr>
                </a:solidFill>
              </a:rPr>
              <a:t>additionally informed by scrutiny of the awarding body vocabulary lists, learner choice, context </a:t>
            </a:r>
            <a:r>
              <a:rPr lang="en-GB" dirty="0" smtClean="0">
                <a:solidFill>
                  <a:srgbClr val="4472C4">
                    <a:lumMod val="50000"/>
                  </a:srgbClr>
                </a:solidFill>
              </a:rPr>
              <a:t>appropriateness</a:t>
            </a:r>
          </a:p>
          <a:p>
            <a:r>
              <a:rPr lang="en-GB" dirty="0" smtClean="0">
                <a:solidFill>
                  <a:srgbClr val="4472C4">
                    <a:lumMod val="50000"/>
                  </a:srgbClr>
                </a:solidFill>
              </a:rPr>
              <a:t>revisited systematically within a week, a month, a term, a year</a:t>
            </a:r>
          </a:p>
          <a:p>
            <a:r>
              <a:rPr lang="en-GB" dirty="0" smtClean="0">
                <a:solidFill>
                  <a:srgbClr val="4472C4">
                    <a:lumMod val="50000"/>
                  </a:srgbClr>
                </a:solidFill>
              </a:rPr>
              <a:t>making strategic, planned use of CALL (</a:t>
            </a:r>
            <a:r>
              <a:rPr lang="en-GB" dirty="0" err="1" smtClean="0">
                <a:solidFill>
                  <a:srgbClr val="4472C4">
                    <a:lumMod val="50000"/>
                  </a:srgbClr>
                </a:solidFill>
              </a:rPr>
              <a:t>quizlet</a:t>
            </a:r>
            <a:r>
              <a:rPr lang="en-GB" dirty="0" smtClean="0">
                <a:solidFill>
                  <a:srgbClr val="4472C4">
                    <a:lumMod val="50000"/>
                  </a:srgbClr>
                </a:solidFill>
              </a:rPr>
              <a:t> / audio learning homework)</a:t>
            </a:r>
          </a:p>
          <a:p>
            <a:r>
              <a:rPr lang="en-GB" dirty="0" smtClean="0">
                <a:solidFill>
                  <a:srgbClr val="4472C4">
                    <a:lumMod val="50000"/>
                  </a:srgbClr>
                </a:solidFill>
              </a:rPr>
              <a:t>400 words end Y7, 1000-1200 end Y9, 2000 end Y11</a:t>
            </a:r>
            <a:endParaRPr lang="en-GB" dirty="0">
              <a:solidFill>
                <a:srgbClr val="4472C4">
                  <a:lumMod val="50000"/>
                </a:srgbClr>
              </a:solidFill>
            </a:endParaRPr>
          </a:p>
        </p:txBody>
      </p:sp>
    </p:spTree>
    <p:extLst>
      <p:ext uri="{BB962C8B-B14F-4D97-AF65-F5344CB8AC3E}">
        <p14:creationId xmlns:p14="http://schemas.microsoft.com/office/powerpoint/2010/main" val="360732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500"/>
                                        <p:tgtEl>
                                          <p:spTgt spid="4">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fade">
                                      <p:cBhvr>
                                        <p:cTn id="33" dur="500"/>
                                        <p:tgtEl>
                                          <p:spTgt spid="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fade">
                                      <p:cBhvr>
                                        <p:cTn id="38" dur="500"/>
                                        <p:tgtEl>
                                          <p:spTgt spid="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fade">
                                      <p:cBhvr>
                                        <p:cTn id="43" dur="500"/>
                                        <p:tgtEl>
                                          <p:spTgt spid="6">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
                                            <p:txEl>
                                              <p:pRg st="4" end="4"/>
                                            </p:txEl>
                                          </p:spTgt>
                                        </p:tgtEl>
                                        <p:attrNameLst>
                                          <p:attrName>style.visibility</p:attrName>
                                        </p:attrNameLst>
                                      </p:cBhvr>
                                      <p:to>
                                        <p:strVal val="visible"/>
                                      </p:to>
                                    </p:set>
                                    <p:animEffect transition="in" filter="fade">
                                      <p:cBhvr>
                                        <p:cTn id="48" dur="500"/>
                                        <p:tgtEl>
                                          <p:spTgt spid="6">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animEffect transition="in" filter="fade">
                                      <p:cBhvr>
                                        <p:cTn id="53" dur="500"/>
                                        <p:tgtEl>
                                          <p:spTgt spid="6">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xEl>
                                              <p:pRg st="6" end="6"/>
                                            </p:txEl>
                                          </p:spTgt>
                                        </p:tgtEl>
                                        <p:attrNameLst>
                                          <p:attrName>style.visibility</p:attrName>
                                        </p:attrNameLst>
                                      </p:cBhvr>
                                      <p:to>
                                        <p:strVal val="visible"/>
                                      </p:to>
                                    </p:set>
                                    <p:animEffect transition="in" filter="fade">
                                      <p:cBhvr>
                                        <p:cTn id="58" dur="500"/>
                                        <p:tgtEl>
                                          <p:spTgt spid="6">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xEl>
                                              <p:pRg st="7" end="7"/>
                                            </p:txEl>
                                          </p:spTgt>
                                        </p:tgtEl>
                                        <p:attrNameLst>
                                          <p:attrName>style.visibility</p:attrName>
                                        </p:attrNameLst>
                                      </p:cBhvr>
                                      <p:to>
                                        <p:strVal val="visible"/>
                                      </p:to>
                                    </p:set>
                                    <p:animEffect transition="in" filter="fade">
                                      <p:cBhvr>
                                        <p:cTn id="63" dur="500"/>
                                        <p:tgtEl>
                                          <p:spTgt spid="6">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
                                            <p:txEl>
                                              <p:pRg st="8" end="8"/>
                                            </p:txEl>
                                          </p:spTgt>
                                        </p:tgtEl>
                                        <p:attrNameLst>
                                          <p:attrName>style.visibility</p:attrName>
                                        </p:attrNameLst>
                                      </p:cBhvr>
                                      <p:to>
                                        <p:strVal val="visible"/>
                                      </p:to>
                                    </p:set>
                                    <p:animEffect transition="in" filter="fade">
                                      <p:cBhvr>
                                        <p:cTn id="68"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49110" y="16329"/>
            <a:ext cx="7429375" cy="707886"/>
          </a:xfrm>
          <a:prstGeom prst="rect">
            <a:avLst/>
          </a:prstGeom>
          <a:noFill/>
        </p:spPr>
        <p:txBody>
          <a:bodyPr wrap="square" rtlCol="0">
            <a:spAutoFit/>
          </a:bodyPr>
          <a:lstStyle/>
          <a:p>
            <a:r>
              <a:rPr lang="en-GB" sz="4000" b="1" dirty="0" smtClean="0">
                <a:solidFill>
                  <a:prstClr val="white"/>
                </a:solidFill>
                <a:latin typeface="Century Gothic" panose="020B0502020202020204" pitchFamily="34" charset="0"/>
              </a:rPr>
              <a:t>Vocabulary and Memory </a:t>
            </a:r>
            <a:endParaRPr lang="en-GB" sz="4000" i="1"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2" name="TextBox 1"/>
          <p:cNvSpPr txBox="1"/>
          <p:nvPr/>
        </p:nvSpPr>
        <p:spPr>
          <a:xfrm>
            <a:off x="0" y="6458444"/>
            <a:ext cx="3714687" cy="400110"/>
          </a:xfrm>
          <a:prstGeom prst="rect">
            <a:avLst/>
          </a:prstGeom>
          <a:noFill/>
        </p:spPr>
        <p:txBody>
          <a:bodyPr wrap="square" rtlCol="0">
            <a:spAutoFit/>
          </a:bodyPr>
          <a:lstStyle/>
          <a:p>
            <a:r>
              <a:rPr lang="en-GB" sz="2000" dirty="0" smtClean="0">
                <a:solidFill>
                  <a:prstClr val="white"/>
                </a:solidFill>
                <a:latin typeface="Century Gothic" panose="020B0502020202020204" pitchFamily="34" charset="0"/>
              </a:rPr>
              <a:t>Rachel Hawkes</a:t>
            </a:r>
            <a:endParaRPr lang="en-GB" sz="2000" dirty="0">
              <a:solidFill>
                <a:prstClr val="white"/>
              </a:solidFill>
              <a:latin typeface="Century Gothic" panose="020B0502020202020204" pitchFamily="34" charset="0"/>
            </a:endParaRPr>
          </a:p>
        </p:txBody>
      </p:sp>
      <p:sp>
        <p:nvSpPr>
          <p:cNvPr id="11" name="Rectangle 10"/>
          <p:cNvSpPr/>
          <p:nvPr/>
        </p:nvSpPr>
        <p:spPr>
          <a:xfrm>
            <a:off x="6039555" y="5226782"/>
            <a:ext cx="6096000" cy="923330"/>
          </a:xfrm>
          <a:prstGeom prst="rect">
            <a:avLst/>
          </a:prstGeom>
        </p:spPr>
        <p:txBody>
          <a:bodyPr>
            <a:spAutoFit/>
          </a:bodyPr>
          <a:lstStyle/>
          <a:p>
            <a:pPr marL="109728" algn="ctr"/>
            <a:r>
              <a:rPr lang="en-GB" i="1" dirty="0">
                <a:solidFill>
                  <a:srgbClr val="4472C4">
                    <a:lumMod val="50000"/>
                  </a:srgbClr>
                </a:solidFill>
                <a:latin typeface="Century Gothic" panose="020B0502020202020204" pitchFamily="34" charset="0"/>
              </a:rPr>
              <a:t>Without grammar very little can be conveyed, </a:t>
            </a:r>
          </a:p>
          <a:p>
            <a:pPr marL="109728" algn="ctr"/>
            <a:r>
              <a:rPr lang="en-GB" i="1" dirty="0">
                <a:solidFill>
                  <a:srgbClr val="4472C4">
                    <a:lumMod val="50000"/>
                  </a:srgbClr>
                </a:solidFill>
                <a:latin typeface="Century Gothic" panose="020B0502020202020204" pitchFamily="34" charset="0"/>
              </a:rPr>
              <a:t>without vocabulary nothing can be conveyed.</a:t>
            </a:r>
          </a:p>
          <a:p>
            <a:pPr marL="109728" algn="r"/>
            <a:r>
              <a:rPr lang="en-GB" dirty="0">
                <a:solidFill>
                  <a:srgbClr val="4472C4">
                    <a:lumMod val="50000"/>
                  </a:srgbClr>
                </a:solidFill>
                <a:latin typeface="Century Gothic" panose="020B0502020202020204" pitchFamily="34" charset="0"/>
              </a:rPr>
              <a:t>David Wilkins </a:t>
            </a:r>
          </a:p>
        </p:txBody>
      </p:sp>
      <p:sp>
        <p:nvSpPr>
          <p:cNvPr id="12" name="Rectangle 11"/>
          <p:cNvSpPr/>
          <p:nvPr/>
        </p:nvSpPr>
        <p:spPr>
          <a:xfrm>
            <a:off x="67264" y="913673"/>
            <a:ext cx="11984447" cy="2677656"/>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400" i="1" dirty="0">
                <a:solidFill>
                  <a:srgbClr val="002060"/>
                </a:solidFill>
                <a:latin typeface="Century Gothic" panose="020B0502020202020204" pitchFamily="34" charset="0"/>
              </a:rPr>
              <a:t>Davies, M, &amp; Davies, K.H. (2018). A Frequency Dictionary of Spanish: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err="1">
                <a:solidFill>
                  <a:srgbClr val="002060"/>
                </a:solidFill>
                <a:latin typeface="Century Gothic" panose="020B0502020202020204" pitchFamily="34" charset="0"/>
              </a:rPr>
              <a:t>Häcker</a:t>
            </a:r>
            <a:r>
              <a:rPr lang="en-GB" sz="1400" dirty="0">
                <a:solidFill>
                  <a:srgbClr val="002060"/>
                </a:solidFill>
                <a:latin typeface="Century Gothic" panose="020B0502020202020204" pitchFamily="34" charset="0"/>
              </a:rPr>
              <a:t>, M. (2008). Eleven pets and 20 ways to express one's opinion: the vocabulary learners of German acquire at English secondary schools, </a:t>
            </a:r>
            <a:r>
              <a:rPr lang="en-GB" sz="1400" i="1" dirty="0">
                <a:solidFill>
                  <a:srgbClr val="002060"/>
                </a:solidFill>
                <a:latin typeface="Century Gothic" panose="020B0502020202020204" pitchFamily="34" charset="0"/>
              </a:rPr>
              <a:t>The Language Learning Journal, 36:2, 215-226.</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Jones, R.L. &amp; </a:t>
            </a:r>
            <a:r>
              <a:rPr lang="en-GB" sz="1400" dirty="0" err="1">
                <a:solidFill>
                  <a:srgbClr val="002060"/>
                </a:solidFill>
                <a:latin typeface="Century Gothic" panose="020B0502020202020204" pitchFamily="34" charset="0"/>
              </a:rPr>
              <a:t>Tschirner</a:t>
            </a:r>
            <a:r>
              <a:rPr lang="en-GB" sz="1400" dirty="0">
                <a:solidFill>
                  <a:srgbClr val="002060"/>
                </a:solidFill>
                <a:latin typeface="Century Gothic" panose="020B0502020202020204" pitchFamily="34" charset="0"/>
              </a:rPr>
              <a:t>, E. (2006). </a:t>
            </a:r>
            <a:r>
              <a:rPr lang="en-GB" sz="1400" i="1" dirty="0">
                <a:solidFill>
                  <a:srgbClr val="002060"/>
                </a:solidFill>
                <a:latin typeface="Century Gothic" panose="020B0502020202020204" pitchFamily="34" charset="0"/>
              </a:rPr>
              <a:t>A frequency dictionary of German: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Lonsdale, D. &amp; Le Bras, Y. (2009) </a:t>
            </a:r>
            <a:r>
              <a:rPr lang="en-GB" sz="1400" i="1" dirty="0">
                <a:solidFill>
                  <a:srgbClr val="002060"/>
                </a:solidFill>
                <a:latin typeface="Century Gothic" panose="020B0502020202020204" pitchFamily="34" charset="0"/>
              </a:rPr>
              <a:t>A Frequency dictionary for French.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(2006). Language </a:t>
            </a:r>
            <a:r>
              <a:rPr lang="en-GB" sz="1400" dirty="0" err="1">
                <a:solidFill>
                  <a:srgbClr val="002060"/>
                </a:solidFill>
                <a:latin typeface="Century Gothic" panose="020B0502020202020204" pitchFamily="34" charset="0"/>
              </a:rPr>
              <a:t>Lite</a:t>
            </a:r>
            <a:r>
              <a:rPr lang="en-GB" sz="1400" dirty="0">
                <a:solidFill>
                  <a:srgbClr val="002060"/>
                </a:solidFill>
                <a:latin typeface="Century Gothic" panose="020B0502020202020204" pitchFamily="34" charset="0"/>
              </a:rPr>
              <a:t>? Learning French Vocabulary in School. </a:t>
            </a:r>
            <a:r>
              <a:rPr lang="en-GB" sz="1400" i="1" dirty="0">
                <a:solidFill>
                  <a:srgbClr val="002060"/>
                </a:solidFill>
                <a:latin typeface="Century Gothic" panose="020B0502020202020204" pitchFamily="34" charset="0"/>
              </a:rPr>
              <a:t>Journal of French Language Studies, 16,187-205. </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(2009). </a:t>
            </a:r>
            <a:r>
              <a:rPr lang="en-GB" sz="1400" i="1" dirty="0">
                <a:solidFill>
                  <a:srgbClr val="002060"/>
                </a:solidFill>
                <a:latin typeface="Century Gothic" panose="020B0502020202020204" pitchFamily="34" charset="0"/>
              </a:rPr>
              <a:t>Measuring second language vocabulary acquisition. </a:t>
            </a:r>
            <a:r>
              <a:rPr lang="en-GB" sz="1400" dirty="0">
                <a:solidFill>
                  <a:srgbClr val="002060"/>
                </a:solidFill>
                <a:latin typeface="Century Gothic" panose="020B0502020202020204" pitchFamily="34" charset="0"/>
              </a:rPr>
              <a:t>Multilingual Matters</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cs typeface="Times New Roman" panose="02020603050405020304" pitchFamily="18" charset="0"/>
              </a:rPr>
              <a:t>Milton, J. (2013). Measuring the contribution of vocabulary knowledge to proficiency in the four skills. </a:t>
            </a:r>
            <a:r>
              <a:rPr lang="en-GB" sz="1400" i="1" dirty="0" err="1">
                <a:solidFill>
                  <a:srgbClr val="002060"/>
                </a:solidFill>
                <a:latin typeface="Century Gothic" panose="020B0502020202020204" pitchFamily="34" charset="0"/>
                <a:cs typeface="Times New Roman" panose="02020603050405020304" pitchFamily="18" charset="0"/>
              </a:rPr>
              <a:t>Eurosla</a:t>
            </a:r>
            <a:r>
              <a:rPr lang="en-GB" sz="1400" i="1" dirty="0">
                <a:solidFill>
                  <a:srgbClr val="002060"/>
                </a:solidFill>
                <a:latin typeface="Century Gothic" panose="020B0502020202020204" pitchFamily="34" charset="0"/>
                <a:cs typeface="Times New Roman" panose="02020603050405020304" pitchFamily="18" charset="0"/>
              </a:rPr>
              <a:t> Monographs Series 2, 57-78.</a:t>
            </a:r>
            <a:r>
              <a:rPr lang="en-GB" sz="1400" dirty="0">
                <a:solidFill>
                  <a:srgbClr val="002060"/>
                </a:solidFill>
                <a:latin typeface="Century Gothic" panose="020B0502020202020204" pitchFamily="34" charset="0"/>
                <a:cs typeface="Times New Roman" panose="02020603050405020304" pitchFamily="18" charset="0"/>
              </a:rPr>
              <a:t>   </a:t>
            </a:r>
            <a:br>
              <a:rPr lang="en-GB" sz="1400" dirty="0">
                <a:solidFill>
                  <a:srgbClr val="002060"/>
                </a:solidFill>
                <a:latin typeface="Century Gothic" panose="020B0502020202020204" pitchFamily="34" charset="0"/>
                <a:cs typeface="Times New Roman" panose="02020603050405020304" pitchFamily="18" charset="0"/>
              </a:rPr>
            </a:br>
            <a:r>
              <a:rPr lang="en-GB" sz="1400" u="sng" dirty="0">
                <a:solidFill>
                  <a:srgbClr val="002060"/>
                </a:solidFill>
                <a:latin typeface="Century Gothic" panose="020B0502020202020204" pitchFamily="34" charset="0"/>
                <a:cs typeface="Times New Roman" panose="02020603050405020304" pitchFamily="18" charset="0"/>
                <a:hlinkClick r:id="rId4"/>
              </a:rPr>
              <a:t>http://www.eurosla.org/monographs/EM02/Milton.pdf</a:t>
            </a:r>
            <a:endParaRPr lang="en-GB" sz="1400" dirty="0">
              <a:solidFill>
                <a:srgbClr val="002060"/>
              </a:solidFill>
              <a:latin typeface="Century Gothic" panose="020B0502020202020204" pitchFamily="34" charset="0"/>
            </a:endParaRPr>
          </a:p>
          <a:p>
            <a:r>
              <a:rPr lang="en-GB" sz="1400" dirty="0">
                <a:solidFill>
                  <a:srgbClr val="002060"/>
                </a:solidFill>
                <a:latin typeface="Century Gothic" panose="020B0502020202020204" pitchFamily="34" charset="0"/>
                <a:cs typeface="Times New Roman" panose="02020603050405020304" pitchFamily="18" charset="0"/>
              </a:rPr>
              <a:t>Schmitt, N. (2008).  Review Article. Instructed second language vocabulary learning.  </a:t>
            </a:r>
            <a:r>
              <a:rPr lang="en-GB" sz="1400" i="1" dirty="0">
                <a:solidFill>
                  <a:srgbClr val="002060"/>
                </a:solidFill>
                <a:latin typeface="Century Gothic" panose="020B0502020202020204" pitchFamily="34" charset="0"/>
                <a:cs typeface="Times New Roman" panose="02020603050405020304" pitchFamily="18" charset="0"/>
              </a:rPr>
              <a:t>Language Teaching Research, 12(3), 329–363. </a:t>
            </a:r>
            <a:r>
              <a:rPr lang="en-GB" sz="1400" dirty="0">
                <a:solidFill>
                  <a:srgbClr val="002060"/>
                </a:solidFill>
                <a:latin typeface="Century Gothic" panose="020B0502020202020204" pitchFamily="34" charset="0"/>
                <a:cs typeface="Times New Roman" panose="02020603050405020304" pitchFamily="18" charset="0"/>
                <a:hlinkClick r:id="rId5"/>
              </a:rPr>
              <a:t>https://doi.org/10.1177/1362168808089921</a:t>
            </a:r>
            <a:r>
              <a:rPr lang="en-GB" sz="1400" dirty="0">
                <a:solidFill>
                  <a:srgbClr val="002060"/>
                </a:solidFill>
                <a:latin typeface="Century Gothic" panose="020B0502020202020204" pitchFamily="34" charset="0"/>
                <a:cs typeface="Times New Roman" panose="02020603050405020304" pitchFamily="18" charset="0"/>
              </a:rPr>
              <a:t/>
            </a:r>
            <a:br>
              <a:rPr lang="en-GB" sz="1400" dirty="0">
                <a:solidFill>
                  <a:srgbClr val="002060"/>
                </a:solidFill>
                <a:latin typeface="Century Gothic" panose="020B0502020202020204" pitchFamily="34" charset="0"/>
                <a:cs typeface="Times New Roman" panose="02020603050405020304" pitchFamily="18" charset="0"/>
              </a:rPr>
            </a:br>
            <a:r>
              <a:rPr lang="en-GB" sz="1400" dirty="0">
                <a:solidFill>
                  <a:srgbClr val="002060"/>
                </a:solidFill>
                <a:latin typeface="Century Gothic" panose="020B0502020202020204" pitchFamily="34" charset="0"/>
              </a:rPr>
              <a:t>Swan, M. (2008). Talking Sense about Learning Strategies, </a:t>
            </a:r>
            <a:r>
              <a:rPr lang="en-GB" sz="1400" i="1" dirty="0">
                <a:solidFill>
                  <a:srgbClr val="002060"/>
                </a:solidFill>
                <a:latin typeface="Century Gothic" panose="020B0502020202020204" pitchFamily="34" charset="0"/>
              </a:rPr>
              <a:t>RELC, Vol 39(2), 262-273.</a:t>
            </a:r>
            <a:endParaRPr lang="en-GB" sz="1400" dirty="0">
              <a:solidFill>
                <a:srgbClr val="002060"/>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37052780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GCSE frequency lists</a:t>
            </a:r>
          </a:p>
        </p:txBody>
      </p:sp>
      <p:sp>
        <p:nvSpPr>
          <p:cNvPr id="5" name="Content Placeholder 4"/>
          <p:cNvSpPr>
            <a:spLocks noGrp="1"/>
          </p:cNvSpPr>
          <p:nvPr>
            <p:ph idx="1"/>
          </p:nvPr>
        </p:nvSpPr>
        <p:spPr>
          <a:xfrm>
            <a:off x="838200" y="1241483"/>
            <a:ext cx="10515600" cy="5264423"/>
          </a:xfrm>
        </p:spPr>
        <p:txBody>
          <a:bodyPr>
            <a:normAutofit lnSpcReduction="10000"/>
          </a:bodyPr>
          <a:lstStyle/>
          <a:p>
            <a:pPr>
              <a:buFont typeface="Wingdings" panose="05000000000000000000" pitchFamily="2" charset="2"/>
              <a:buChar char="§"/>
            </a:pPr>
            <a:r>
              <a:rPr lang="en-GB" dirty="0"/>
              <a:t>Frequency data have been added to AQA GCSE vocabulary lists for French, German and Spanish</a:t>
            </a:r>
            <a:br>
              <a:rPr lang="en-GB" dirty="0"/>
            </a:br>
            <a:r>
              <a:rPr lang="en-GB" sz="1600" i="1" dirty="0"/>
              <a:t>[Sources: A Frequency Dictionary of Spanish: Core Vocabulary for Learners (Davies &amp; Davies, 2018); A Frequency Dictionary of German (Jones &amp; </a:t>
            </a:r>
            <a:r>
              <a:rPr lang="en-GB" sz="1600" i="1" dirty="0" err="1"/>
              <a:t>Tschirner</a:t>
            </a:r>
            <a:r>
              <a:rPr lang="en-GB" sz="1600" i="1" dirty="0"/>
              <a:t>, 2006) and A Frequency Dictionary of French (</a:t>
            </a:r>
            <a:r>
              <a:rPr lang="en-GB" sz="1600" i="1" dirty="0" err="1"/>
              <a:t>Londsale</a:t>
            </a:r>
            <a:r>
              <a:rPr lang="en-GB" sz="1600" i="1" dirty="0"/>
              <a:t> &amp; Le Bras, 2009), published by Routledge.]</a:t>
            </a:r>
          </a:p>
          <a:p>
            <a:pPr>
              <a:buFont typeface="Wingdings" panose="05000000000000000000" pitchFamily="2" charset="2"/>
              <a:buChar char="§"/>
            </a:pPr>
            <a:r>
              <a:rPr lang="en-GB" dirty="0"/>
              <a:t>The lists are available in a variety of formats: Excel (full list), Word – A-Z, by topic, by parts of speech</a:t>
            </a:r>
          </a:p>
          <a:p>
            <a:pPr>
              <a:buFont typeface="Wingdings" panose="05000000000000000000" pitchFamily="2" charset="2"/>
              <a:buChar char="§"/>
            </a:pPr>
            <a:r>
              <a:rPr lang="en-GB" dirty="0"/>
              <a:t>Teachers may use the frequency data to:</a:t>
            </a:r>
          </a:p>
          <a:p>
            <a:pPr lvl="1">
              <a:buFont typeface="Wingdings" panose="05000000000000000000" pitchFamily="2" charset="2"/>
              <a:buChar char="§"/>
            </a:pPr>
            <a:r>
              <a:rPr lang="en-GB" dirty="0"/>
              <a:t>inform the SOW design </a:t>
            </a:r>
          </a:p>
          <a:p>
            <a:pPr lvl="1">
              <a:buFont typeface="Wingdings" panose="05000000000000000000" pitchFamily="2" charset="2"/>
              <a:buChar char="§"/>
            </a:pPr>
            <a:r>
              <a:rPr lang="en-GB" dirty="0"/>
              <a:t>stimulate interest amongst pupils (and teachers!)</a:t>
            </a:r>
          </a:p>
          <a:p>
            <a:pPr lvl="1">
              <a:buFont typeface="Wingdings" panose="05000000000000000000" pitchFamily="2" charset="2"/>
              <a:buChar char="§"/>
            </a:pPr>
            <a:r>
              <a:rPr lang="en-GB" dirty="0"/>
              <a:t>teach multiple meanings of the same word</a:t>
            </a:r>
          </a:p>
          <a:p>
            <a:pPr lvl="1">
              <a:buFont typeface="Wingdings" panose="05000000000000000000" pitchFamily="2" charset="2"/>
              <a:buChar char="§"/>
            </a:pPr>
            <a:r>
              <a:rPr lang="en-GB" dirty="0"/>
              <a:t>teach vocabulary in multiple word class clusters</a:t>
            </a:r>
          </a:p>
          <a:p>
            <a:pPr lvl="1">
              <a:buFont typeface="Wingdings" panose="05000000000000000000" pitchFamily="2" charset="2"/>
              <a:buChar char="§"/>
            </a:pPr>
            <a:r>
              <a:rPr lang="en-GB" dirty="0"/>
              <a:t>teach relations between words within word families</a:t>
            </a:r>
          </a:p>
          <a:p>
            <a:pPr lvl="1">
              <a:buFont typeface="Wingdings" panose="05000000000000000000" pitchFamily="2" charset="2"/>
              <a:buChar char="§"/>
            </a:pPr>
            <a:r>
              <a:rPr lang="en-GB" dirty="0"/>
              <a:t>teach cognate patterns</a:t>
            </a:r>
          </a:p>
          <a:p>
            <a:pPr lvl="1">
              <a:buFont typeface="Wingdings" panose="05000000000000000000" pitchFamily="2" charset="2"/>
              <a:buChar char="§"/>
            </a:pPr>
            <a:r>
              <a:rPr lang="en-GB" dirty="0"/>
              <a:t>highlight differences between high frequency words and awarding body lists</a:t>
            </a:r>
          </a:p>
          <a:p>
            <a:pPr lvl="1">
              <a:buFont typeface="Wingdings" panose="05000000000000000000" pitchFamily="2" charset="2"/>
              <a:buChar char="§"/>
            </a:pPr>
            <a:endParaRPr lang="en-GB" dirty="0"/>
          </a:p>
          <a:p>
            <a:pPr>
              <a:buFont typeface="Wingdings" panose="05000000000000000000" pitchFamily="2" charset="2"/>
              <a:buChar char="§"/>
            </a:pPr>
            <a:endParaRPr lang="en-GB" dirty="0"/>
          </a:p>
        </p:txBody>
      </p:sp>
      <p:sp>
        <p:nvSpPr>
          <p:cNvPr id="7" name="Rectangle 6"/>
          <p:cNvSpPr/>
          <p:nvPr/>
        </p:nvSpPr>
        <p:spPr>
          <a:xfrm>
            <a:off x="7847541" y="552280"/>
            <a:ext cx="4344459" cy="461665"/>
          </a:xfrm>
          <a:prstGeom prst="rect">
            <a:avLst/>
          </a:prstGeom>
        </p:spPr>
        <p:txBody>
          <a:bodyPr wrap="none">
            <a:spAutoFit/>
          </a:bodyPr>
          <a:lstStyle/>
          <a:p>
            <a:r>
              <a:rPr lang="en-GB" sz="2400" dirty="0">
                <a:solidFill>
                  <a:prstClr val="black"/>
                </a:solidFill>
                <a:latin typeface="Century Gothic" panose="020B0502020202020204" pitchFamily="34" charset="0"/>
                <a:hlinkClick r:id="rId4"/>
              </a:rPr>
              <a:t>https://resources.ncelp.org/</a:t>
            </a:r>
            <a:endParaRPr lang="en-GB" sz="24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99931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500"/>
                                        <p:tgtEl>
                                          <p:spTgt spid="5">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fade">
                                      <p:cBhvr>
                                        <p:cTn id="38"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5880" y="2068235"/>
            <a:ext cx="5181600" cy="4351338"/>
          </a:xfrm>
        </p:spPr>
        <p:txBody>
          <a:bodyPr/>
          <a:lstStyle/>
          <a:p>
            <a:pPr>
              <a:lnSpc>
                <a:spcPct val="150000"/>
              </a:lnSpc>
            </a:pPr>
            <a:r>
              <a:rPr lang="en-GB" dirty="0"/>
              <a:t>les </a:t>
            </a:r>
            <a:r>
              <a:rPr lang="en-GB" dirty="0" err="1"/>
              <a:t>matières</a:t>
            </a:r>
            <a:endParaRPr lang="en-GB" dirty="0"/>
          </a:p>
          <a:p>
            <a:pPr>
              <a:lnSpc>
                <a:spcPct val="150000"/>
              </a:lnSpc>
            </a:pPr>
            <a:r>
              <a:rPr lang="en-GB" dirty="0"/>
              <a:t>les </a:t>
            </a:r>
            <a:r>
              <a:rPr lang="en-GB" dirty="0" err="1"/>
              <a:t>professeurs</a:t>
            </a:r>
            <a:endParaRPr lang="en-GB" dirty="0"/>
          </a:p>
          <a:p>
            <a:pPr>
              <a:lnSpc>
                <a:spcPct val="150000"/>
              </a:lnSpc>
            </a:pPr>
            <a:r>
              <a:rPr lang="en-GB" dirty="0"/>
              <a:t>les </a:t>
            </a:r>
            <a:r>
              <a:rPr lang="en-GB" dirty="0" err="1"/>
              <a:t>bâtiments</a:t>
            </a:r>
            <a:endParaRPr lang="en-GB" dirty="0"/>
          </a:p>
          <a:p>
            <a:pPr>
              <a:lnSpc>
                <a:spcPct val="150000"/>
              </a:lnSpc>
            </a:pPr>
            <a:r>
              <a:rPr lang="en-GB" dirty="0"/>
              <a:t>les </a:t>
            </a:r>
            <a:r>
              <a:rPr lang="en-GB" dirty="0" err="1"/>
              <a:t>repas</a:t>
            </a:r>
            <a:endParaRPr lang="en-GB" dirty="0"/>
          </a:p>
          <a:p>
            <a:endParaRPr lang="en-GB" dirty="0"/>
          </a:p>
        </p:txBody>
      </p:sp>
      <p:sp>
        <p:nvSpPr>
          <p:cNvPr id="4" name="Content Placeholder 3"/>
          <p:cNvSpPr>
            <a:spLocks noGrp="1"/>
          </p:cNvSpPr>
          <p:nvPr>
            <p:ph sz="half" idx="2"/>
          </p:nvPr>
        </p:nvSpPr>
        <p:spPr>
          <a:xfrm>
            <a:off x="5110917" y="2068235"/>
            <a:ext cx="5181600" cy="4351338"/>
          </a:xfrm>
        </p:spPr>
        <p:txBody>
          <a:bodyPr/>
          <a:lstStyle/>
          <a:p>
            <a:pPr marL="514350" indent="-514350">
              <a:buFont typeface="+mj-lt"/>
              <a:buAutoNum type="alphaLcParenR"/>
            </a:pPr>
            <a:r>
              <a:rPr lang="en-GB" dirty="0"/>
              <a:t>on a list of 2000 most frequently-occurring French words?</a:t>
            </a:r>
          </a:p>
          <a:p>
            <a:pPr marL="514350" indent="-514350">
              <a:buFont typeface="+mj-lt"/>
              <a:buAutoNum type="alphaLcParenR"/>
            </a:pPr>
            <a:r>
              <a:rPr lang="en-GB" dirty="0"/>
              <a:t>on the AQA Foundation French Core Vocabulary list?</a:t>
            </a:r>
          </a:p>
          <a:p>
            <a:pPr marL="514350" indent="-514350">
              <a:buFont typeface="+mj-lt"/>
              <a:buAutoNum type="alphaLcParenR"/>
            </a:pPr>
            <a:r>
              <a:rPr lang="en-GB" dirty="0"/>
              <a:t>in the most popular French Foundation GCSE textbook?</a:t>
            </a:r>
          </a:p>
        </p:txBody>
      </p:sp>
      <p:sp>
        <p:nvSpPr>
          <p:cNvPr id="5" name="Rectangle 4"/>
          <p:cNvSpPr/>
          <p:nvPr/>
        </p:nvSpPr>
        <p:spPr>
          <a:xfrm>
            <a:off x="7848232" y="299321"/>
            <a:ext cx="989556" cy="526094"/>
          </a:xfrm>
          <a:prstGeom prst="rect">
            <a:avLst/>
          </a:prstGeom>
          <a:solidFill>
            <a:srgbClr val="E56700"/>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white"/>
                </a:solidFill>
                <a:latin typeface="Century Gothic" panose="020B0502020202020204" pitchFamily="34" charset="0"/>
              </a:rPr>
              <a:t>562</a:t>
            </a:r>
          </a:p>
        </p:txBody>
      </p:sp>
      <p:sp>
        <p:nvSpPr>
          <p:cNvPr id="6" name="Rectangle 5"/>
          <p:cNvSpPr/>
          <p:nvPr/>
        </p:nvSpPr>
        <p:spPr>
          <a:xfrm>
            <a:off x="9770308" y="299321"/>
            <a:ext cx="1200412" cy="526094"/>
          </a:xfrm>
          <a:prstGeom prst="rect">
            <a:avLst/>
          </a:prstGeom>
          <a:solidFill>
            <a:srgbClr val="E56700"/>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white"/>
                </a:solidFill>
                <a:latin typeface="Century Gothic" panose="020B0502020202020204" pitchFamily="34" charset="0"/>
              </a:rPr>
              <a:t>1150</a:t>
            </a:r>
          </a:p>
        </p:txBody>
      </p:sp>
      <p:sp>
        <p:nvSpPr>
          <p:cNvPr id="7" name="Rectangle 6"/>
          <p:cNvSpPr/>
          <p:nvPr/>
        </p:nvSpPr>
        <p:spPr>
          <a:xfrm>
            <a:off x="8343010" y="1025727"/>
            <a:ext cx="1275568" cy="526094"/>
          </a:xfrm>
          <a:prstGeom prst="rect">
            <a:avLst/>
          </a:prstGeom>
          <a:solidFill>
            <a:srgbClr val="E56700"/>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white"/>
                </a:solidFill>
                <a:latin typeface="Century Gothic" panose="020B0502020202020204" pitchFamily="34" charset="0"/>
              </a:rPr>
              <a:t>1952</a:t>
            </a:r>
          </a:p>
        </p:txBody>
      </p:sp>
      <p:sp>
        <p:nvSpPr>
          <p:cNvPr id="8" name="Rectangle 7"/>
          <p:cNvSpPr/>
          <p:nvPr/>
        </p:nvSpPr>
        <p:spPr>
          <a:xfrm>
            <a:off x="10483435" y="1025727"/>
            <a:ext cx="1237989" cy="526094"/>
          </a:xfrm>
          <a:prstGeom prst="rect">
            <a:avLst/>
          </a:prstGeom>
          <a:solidFill>
            <a:srgbClr val="E56700"/>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white"/>
                </a:solidFill>
                <a:latin typeface="Century Gothic" panose="020B0502020202020204" pitchFamily="34" charset="0"/>
              </a:rPr>
              <a:t>2948</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3435" y="3348680"/>
            <a:ext cx="757452" cy="78901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747" y="2184824"/>
            <a:ext cx="693270" cy="79063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3435" y="4884126"/>
            <a:ext cx="757452" cy="78901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99321"/>
            <a:ext cx="7285055" cy="867128"/>
          </a:xfrm>
          <a:prstGeom prst="rect">
            <a:avLst/>
          </a:prstGeom>
        </p:spPr>
      </p:pic>
      <p:sp>
        <p:nvSpPr>
          <p:cNvPr id="2" name="Title 1"/>
          <p:cNvSpPr>
            <a:spLocks noGrp="1"/>
          </p:cNvSpPr>
          <p:nvPr>
            <p:ph type="title"/>
          </p:nvPr>
        </p:nvSpPr>
        <p:spPr>
          <a:xfrm>
            <a:off x="-764870" y="33521"/>
            <a:ext cx="7886700" cy="1325563"/>
          </a:xfrm>
        </p:spPr>
        <p:txBody>
          <a:bodyPr/>
          <a:lstStyle/>
          <a:p>
            <a:pPr algn="ctr"/>
            <a:r>
              <a:rPr lang="en-GB" b="1" dirty="0">
                <a:solidFill>
                  <a:schemeClr val="bg1"/>
                </a:solidFill>
              </a:rPr>
              <a:t>Are all these words…</a:t>
            </a:r>
          </a:p>
        </p:txBody>
      </p:sp>
    </p:spTree>
    <p:extLst>
      <p:ext uri="{BB962C8B-B14F-4D97-AF65-F5344CB8AC3E}">
        <p14:creationId xmlns:p14="http://schemas.microsoft.com/office/powerpoint/2010/main" val="65987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grpId="1" nodeType="clickEffect">
                                  <p:stCondLst>
                                    <p:cond delay="0"/>
                                  </p:stCondLst>
                                  <p:childTnLst>
                                    <p:animMotion origin="layout" path="M -4.79167E-6 -4.44444E-6 L -4.79167E-6 -4.44444E-6 C -0.01236 0.00371 -0.01184 0.02014 -0.02382 0.02639 C -0.0513 0.03774 -0.0207 0.03635 -0.04739 0.04167 C -0.07942 0.06181 -0.03463 0.04283 -0.06927 0.05394 C -0.07148 0.05417 -0.07942 0.05926 -0.08164 0.06181 C -0.08372 0.06181 -0.09257 0.07061 -0.09518 0.07176 C -0.09882 0.07524 -0.10611 0.07662 -0.10833 0.08149 C -0.11406 0.09051 -0.1194 0.09051 -0.12721 0.09329 C -0.13463 0.10348 -0.14557 0.11088 -0.15221 0.11598 C -0.15885 0.12084 -0.16393 0.11968 -0.16744 0.12338 C -0.16927 0.12454 -0.17799 0.12987 -0.18059 0.13125 C -0.18294 0.13241 -0.18554 0.13612 -0.18815 0.1375 C -0.18984 0.13866 -0.19296 0.1426 -0.19466 0.14375 C -0.19648 0.1463 -0.20169 0.14514 -0.2039 0.14723 C -0.20559 0.14885 -0.21002 0.15371 -0.21223 0.15394 C -0.21484 0.15741 -0.21666 0.15764 -0.21888 0.16019 C -0.22057 0.16274 -0.21979 0.16528 -0.22109 0.16621 C -0.22239 0.16667 -0.22369 0.16667 -0.22682 0.16528 C -0.2302 0.16482 -0.23242 0.17153 -0.23242 0.17153 C -0.23372 0.17408 -0.23854 0.17292 -0.24023 0.175 C -0.24205 0.17662 -0.24687 0.17662 -0.24947 0.17871 C -0.25117 0.18056 -0.2552 0.17755 -0.25703 0.17871 C -0.25911 0.17917 -0.26093 0.17917 -0.26263 0.18056 C -0.26653 0.18311 -0.26966 0.18797 -0.27408 0.19051 C -0.27747 0.1919 -0.27942 0.19468 -0.28255 0.19723 C -0.28645 0.20047 -0.28763 0.2007 -0.29153 0.2044 C -0.29283 0.20695 -0.29817 0.2095 -0.29986 0.21181 C -0.30208 0.2132 -0.3108 0.21713 -0.31223 0.21737 C -0.31432 0.21829 -0.31875 0.22547 -0.32044 0.22593 C -0.32187 0.22848 -0.32851 0.23218 -0.32981 0.23473 C -0.33463 0.24352 -0.33007 0.23704 -0.3371 0.24468 C -0.34062 0.24838 -0.34856 0.25371 -0.34856 0.25371 C -0.34934 0.25625 -0.35039 0.2588 -0.35208 0.26112 C -0.35338 0.2625 -0.35416 0.26482 -0.35598 0.26598 C -0.35989 0.26875 -0.37187 0.27014 -0.37434 0.27014 C -0.37656 0.2713 -0.37838 0.27246 -0.38007 0.27269 C -0.38229 0.27385 -0.38541 0.27362 -0.3875 0.27524 C -0.39804 0.28287 -0.38932 0.28149 -0.39492 0.28149 L -0.39492 0.28287 " pathEditMode="relative" rAng="0" ptsTypes="AAAAAAAAAAAAAAAAAAAAAAAAAAAAAAAAAAAAAAAA">
                                      <p:cBhvr>
                                        <p:cTn id="40" dur="2000" fill="hold"/>
                                        <p:tgtEl>
                                          <p:spTgt spid="5"/>
                                        </p:tgtEl>
                                        <p:attrNameLst>
                                          <p:attrName>ppt_x</p:attrName>
                                          <p:attrName>ppt_y</p:attrName>
                                        </p:attrNameLst>
                                      </p:cBhvr>
                                      <p:rCtr x="-19753" y="14144"/>
                                    </p:animMotion>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1" nodeType="clickEffect">
                                  <p:stCondLst>
                                    <p:cond delay="0"/>
                                  </p:stCondLst>
                                  <p:childTnLst>
                                    <p:animMotion origin="layout" path="M -1.04167E-6 -4.44444E-6 L -1.04167E-6 -4.44444E-6 C -0.0056 0.00649 -0.01107 0.0132 -0.0207 0.02037 C -0.0263 0.02269 -0.03867 0.02524 -0.04414 0.02778 C -0.05664 0.03195 -0.06211 0.03658 -0.06758 0.04098 C -0.07318 0.04931 -0.09245 0.09746 -0.11588 0.11227 C -0.12552 0.11852 -0.16419 0.13102 -0.16419 0.13125 C -0.17109 0.14098 -0.17656 0.15093 -0.18763 0.16088 C -0.1918 0.16412 -0.2056 0.1669 -0.21107 0.17014 C -0.26627 0.20487 -0.2056 0.17917 -0.26068 0.20024 C -0.26627 0.21227 -0.26901 0.22408 -0.28138 0.23612 C -0.28685 0.23912 -0.30208 0.24213 -0.30482 0.24537 C -0.31862 0.2544 -0.32409 0.26389 -0.32969 0.27315 C -0.35729 0.30787 -0.31029 0.29514 -0.37656 0.31088 C -0.3862 0.31459 -0.39583 0.31852 -0.4013 0.32246 C -0.40963 0.32639 -0.4151 0.33079 -0.42487 0.33519 C -0.43164 0.33843 -0.44271 0.34167 -0.44831 0.34445 C -0.45794 0.3507 -0.45794 0.35718 -0.47305 0.36343 C -0.48138 0.36737 -0.52266 0.37477 -0.52266 0.37524 L -0.52266 0.37477 " pathEditMode="relative" rAng="0" ptsTypes="AAAAAAAAAAAAAAAAAAAA">
                                      <p:cBhvr>
                                        <p:cTn id="44" dur="2000" fill="hold"/>
                                        <p:tgtEl>
                                          <p:spTgt spid="6"/>
                                        </p:tgtEl>
                                        <p:attrNameLst>
                                          <p:attrName>ppt_x</p:attrName>
                                          <p:attrName>ppt_y</p:attrName>
                                        </p:attrNameLst>
                                      </p:cBhvr>
                                      <p:rCtr x="-26133" y="18750"/>
                                    </p:animMotion>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1" nodeType="clickEffect">
                                  <p:stCondLst>
                                    <p:cond delay="0"/>
                                  </p:stCondLst>
                                  <p:childTnLst>
                                    <p:animMotion origin="layout" path="M 1.45833E-6 -2.96296E-6 L 1.45833E-6 -2.96296E-6 C -0.01367 0.01389 -0.01784 0.01644 -0.02474 0.02894 C -0.02852 0.03611 -0.03164 0.04676 -0.03802 0.05348 C -0.03971 0.05556 -0.04362 0.05648 -0.0461 0.05787 C -0.05078 0.06389 -0.05664 0.06945 -0.05964 0.07547 C -0.06302 0.08357 -0.06068 0.07963 -0.06784 0.08727 C -0.06836 0.08959 -0.06888 0.09213 -0.07044 0.09445 C -0.07136 0.09607 -0.07422 0.09699 -0.07552 0.09885 C -0.0862 0.10996 -0.06706 0.09491 -0.08646 0.10903 C -0.08828 0.1125 -0.08958 0.11574 -0.0918 0.11898 C -0.09336 0.12176 -0.09544 0.12408 -0.09766 0.12662 C -0.10287 0.13357 -0.10925 0.14144 -0.11589 0.14838 C -0.1194 0.15162 -0.12344 0.1551 -0.12656 0.15857 C -0.12839 0.16019 -0.13112 0.16111 -0.13216 0.16273 C -0.13646 0.16852 -0.13724 0.17523 -0.14284 0.18056 C -0.1457 0.18287 -0.14805 0.18542 -0.15078 0.18773 C -0.16354 0.19746 -0.16406 0.19653 -0.17253 0.20371 C -0.17552 0.20602 -0.17787 0.20857 -0.1806 0.21088 C -0.1819 0.21227 -0.18164 0.21435 -0.1832 0.21528 C -0.18529 0.21667 -0.18854 0.21736 -0.19141 0.21829 C -0.19649 0.22685 -0.19011 0.21898 -0.20208 0.22547 C -0.22018 0.23542 -0.1944 0.22523 -0.21563 0.23287 C -0.21719 0.23426 -0.21875 0.23611 -0.22123 0.23704 C -0.22305 0.23843 -0.22656 0.23889 -0.22891 0.24028 C -0.23073 0.24098 -0.23268 0.24213 -0.23425 0.24306 C -0.24011 0.25255 -0.23216 0.24236 -0.24805 0.25185 C -0.25208 0.2544 -0.25417 0.2581 -0.25846 0.26042 C -0.26133 0.26204 -0.26367 0.26366 -0.26667 0.26482 C -0.26901 0.26598 -0.27227 0.26667 -0.27461 0.26783 C -0.27839 0.26922 -0.28203 0.2706 -0.28529 0.27223 C -0.28841 0.27361 -0.29063 0.27523 -0.29349 0.27639 C -0.29583 0.27778 -0.29909 0.27848 -0.30117 0.2794 C -0.32083 0.28773 -0.29037 0.27616 -0.31498 0.28542 C -0.31875 0.2882 -0.32031 0.29213 -0.32565 0.29398 C -0.34557 0.30116 -0.3211 0.2919 -0.34219 0.30139 C -0.34453 0.30255 -0.3474 0.30324 -0.35013 0.30417 C -0.35521 0.31273 -0.34909 0.30463 -0.36081 0.31297 C -0.36471 0.31574 -0.36797 0.31875 -0.37188 0.32153 C -0.37318 0.32315 -0.37539 0.32454 -0.37669 0.32616 C -0.37878 0.32801 -0.37982 0.3301 -0.38203 0.33172 C -0.38412 0.33334 -0.38789 0.33403 -0.39024 0.33496 C -0.39662 0.34491 -0.39154 0.34144 -0.40091 0.34653 C -0.40807 0.36204 -0.3987 0.34375 -0.40912 0.35672 L -0.41706 0.36968 C -0.41784 0.3713 -0.41901 0.37269 -0.42005 0.37408 L -0.425 0.38148 L -0.425 0.38195 " pathEditMode="relative" rAng="0" ptsTypes="AAAAAAAAAAAAAAAAAAAAAAAAAAAAAAAAAAAAAAAAAAAAAAAA">
                                      <p:cBhvr>
                                        <p:cTn id="48" dur="2000" fill="hold"/>
                                        <p:tgtEl>
                                          <p:spTgt spid="7"/>
                                        </p:tgtEl>
                                        <p:attrNameLst>
                                          <p:attrName>ppt_x</p:attrName>
                                          <p:attrName>ppt_y</p:attrName>
                                        </p:attrNameLst>
                                      </p:cBhvr>
                                      <p:rCtr x="-21250" y="19097"/>
                                    </p:animMotion>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grpId="1" nodeType="clickEffect">
                                  <p:stCondLst>
                                    <p:cond delay="0"/>
                                  </p:stCondLst>
                                  <p:childTnLst>
                                    <p:animMotion origin="layout" path="M 2.91667E-6 -2.96296E-6 L 2.91667E-6 -2.96296E-6 C -0.00352 0.00324 -0.00638 0.00718 -0.00977 0.01042 C -0.01159 0.01204 -0.01367 0.01343 -0.0155 0.01505 C -0.01758 0.0169 -0.01914 0.01898 -0.02123 0.02107 C -0.02539 0.03102 -0.02253 0.02593 -0.03646 0.03982 C -0.04089 0.04398 -0.04519 0.04815 -0.05013 0.05209 C -0.05196 0.05371 -0.05391 0.0551 -0.0556 0.05648 C -0.05977 0.06065 -0.06328 0.06528 -0.06732 0.06898 C -0.07019 0.07176 -0.07383 0.07408 -0.0767 0.07662 C -0.08021 0.07963 -0.08334 0.08264 -0.08659 0.08588 C -0.1069 0.10857 -0.07019 0.07315 -0.10365 0.10602 C -0.10547 0.10764 -0.10769 0.10903 -0.10938 0.11065 C -0.11354 0.11482 -0.11667 0.11991 -0.12097 0.12454 C -0.1224 0.12616 -0.12487 0.12732 -0.12657 0.12894 C -0.13047 0.13264 -0.13425 0.13611 -0.13789 0.14005 C -0.15521 0.15672 -0.14505 0.14954 -0.15899 0.1581 C -0.16107 0.16088 -0.16263 0.16366 -0.16485 0.16621 C -0.16849 0.16991 -0.17865 0.1757 -0.18216 0.17824 C -0.18386 0.17963 -0.18438 0.18172 -0.18594 0.1831 C -0.19024 0.18658 -0.19479 0.19028 -0.19948 0.19375 C -0.20183 0.1956 -0.20456 0.19676 -0.2069 0.19838 C -0.21107 0.2007 -0.21472 0.20348 -0.21836 0.20602 C -0.22019 0.20741 -0.22201 0.20926 -0.22422 0.21088 C -0.22787 0.2132 -0.2319 0.21551 -0.23555 0.21852 C -0.24102 0.22223 -0.24505 0.22709 -0.25078 0.23079 C -0.25339 0.23218 -0.25625 0.23357 -0.2586 0.23542 C -0.26315 0.23866 -0.26589 0.24445 -0.27201 0.24607 C -0.27396 0.24676 -0.27591 0.24723 -0.27761 0.24769 C -0.28138 0.24908 -0.28776 0.25139 -0.29128 0.25394 C -0.2931 0.25533 -0.29453 0.25718 -0.29675 0.25834 C -0.29857 0.25926 -0.30091 0.25903 -0.30248 0.25996 C -0.30599 0.26135 -0.30912 0.26297 -0.31198 0.26459 C -0.32878 0.27431 -0.34532 0.28426 -0.36211 0.29375 C -0.36367 0.29491 -0.36589 0.29584 -0.36771 0.29699 C -0.37032 0.29838 -0.37305 0.3 -0.37539 0.30139 C -0.37735 0.30324 -0.37878 0.3051 -0.38099 0.30625 C -0.38269 0.30718 -0.3849 0.30718 -0.38685 0.30764 C -0.38959 0.30857 -0.39193 0.30973 -0.39466 0.31088 C -0.39636 0.3125 -0.39792 0.31412 -0.40013 0.31528 C -0.40274 0.31667 -0.4056 0.31736 -0.40795 0.31852 C -0.41094 0.31991 -0.41966 0.325 -0.42123 0.32639 C -0.42552 0.32894 -0.42852 0.33287 -0.43269 0.33542 C -0.43542 0.33704 -0.43789 0.33843 -0.44024 0.34028 C -0.44636 0.34445 -0.45091 0.35 -0.45755 0.35417 C -0.46055 0.35602 -0.46693 0.35973 -0.47084 0.36181 C -0.47735 0.36482 -0.47787 0.36459 -0.48425 0.36621 C -0.49753 0.37709 -0.4806 0.36459 -0.50144 0.37385 C -0.50391 0.37523 -0.50508 0.37755 -0.50716 0.37871 C -0.50899 0.3794 -0.5112 0.3794 -0.51302 0.3801 C -0.51341 0.38033 -0.52657 0.38635 -0.52839 0.38773 C -0.53255 0.39074 -0.53542 0.39445 -0.53985 0.39723 C -0.54258 0.39861 -0.54492 0.40023 -0.54766 0.40162 C -0.54935 0.40278 -0.55144 0.40348 -0.55313 0.40486 C -0.56472 0.41273 -0.55599 0.40949 -0.5668 0.4125 C -0.57865 0.41991 -0.57201 0.41528 -0.58594 0.42639 L -0.58959 0.4294 C -0.59154 0.43079 -0.59375 0.43218 -0.59532 0.43403 C -0.5974 0.43611 -0.59883 0.4382 -0.60117 0.44028 C -0.60261 0.44144 -0.60521 0.44236 -0.60677 0.44329 C -0.61706 0.44908 -0.61107 0.44676 -0.62019 0.44954 C -0.62448 0.45973 -0.61849 0.44931 -0.628 0.45556 C -0.62852 0.45602 -0.63672 0.46482 -0.63737 0.46644 C -0.63763 0.46644 -0.64532 0.48473 -0.64532 0.48496 C -0.64597 0.48635 -0.64597 0.48797 -0.64714 0.48935 C -0.65196 0.49537 -0.64922 0.49283 -0.6543 0.49723 L -0.6543 0.49769 " pathEditMode="relative" rAng="0" ptsTypes="AAAAAAAAAAAAAAAAAAAAAAAAAAAAAAAAAAAAAAAAAAAAAAAAAAAAAAAAAAAAAAAAAAA">
                                      <p:cBhvr>
                                        <p:cTn id="52" dur="2000" fill="hold"/>
                                        <p:tgtEl>
                                          <p:spTgt spid="8"/>
                                        </p:tgtEl>
                                        <p:attrNameLst>
                                          <p:attrName>ppt_x</p:attrName>
                                          <p:attrName>ppt_y</p:attrName>
                                        </p:attrNameLst>
                                      </p:cBhvr>
                                      <p:rCtr x="-32721" y="24884"/>
                                    </p:animMotion>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5" grpId="1" animBg="1"/>
      <p:bldP spid="6" grpId="0" animBg="1"/>
      <p:bldP spid="6" grpId="1" animBg="1"/>
      <p:bldP spid="7" grpId="0" animBg="1"/>
      <p:bldP spid="7" grpId="1" animBg="1"/>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350297" y="993677"/>
            <a:ext cx="11612077" cy="5196108"/>
          </a:xfrm>
        </p:spPr>
        <p:txBody>
          <a:bodyPr>
            <a:normAutofit/>
          </a:bodyPr>
          <a:lstStyle/>
          <a:p>
            <a:pPr>
              <a:lnSpc>
                <a:spcPct val="250000"/>
              </a:lnSpc>
            </a:pPr>
            <a:r>
              <a:rPr lang="en-GB" dirty="0"/>
              <a:t>an over-reliance on cognates for comprehension</a:t>
            </a:r>
            <a:r>
              <a:rPr lang="en-GB" dirty="0" smtClean="0"/>
              <a:t>?</a:t>
            </a:r>
            <a:endParaRPr lang="en-GB" dirty="0"/>
          </a:p>
          <a:p>
            <a:pPr>
              <a:lnSpc>
                <a:spcPct val="250000"/>
              </a:lnSpc>
            </a:pPr>
            <a:r>
              <a:rPr lang="en-GB" dirty="0"/>
              <a:t>vocabulary knowledge is too context-dependent</a:t>
            </a:r>
            <a:r>
              <a:rPr lang="en-GB" dirty="0" smtClean="0"/>
              <a:t>?</a:t>
            </a:r>
          </a:p>
          <a:p>
            <a:pPr marL="0" indent="0">
              <a:lnSpc>
                <a:spcPct val="250000"/>
              </a:lnSpc>
              <a:buNone/>
            </a:pPr>
            <a:endParaRPr lang="en-GB" sz="1000" dirty="0"/>
          </a:p>
          <a:p>
            <a:pPr>
              <a:lnSpc>
                <a:spcPct val="250000"/>
              </a:lnSpc>
            </a:pPr>
            <a:r>
              <a:rPr lang="en-GB" dirty="0"/>
              <a:t>absence of additional contextual clues?</a:t>
            </a:r>
          </a:p>
          <a:p>
            <a:pPr>
              <a:lnSpc>
                <a:spcPct val="250000"/>
              </a:lnSpc>
            </a:pPr>
            <a:endParaRPr lang="en-GB" dirty="0"/>
          </a:p>
        </p:txBody>
      </p:sp>
      <p:sp>
        <p:nvSpPr>
          <p:cNvPr id="7" name="TextBox 6"/>
          <p:cNvSpPr txBox="1"/>
          <p:nvPr/>
        </p:nvSpPr>
        <p:spPr>
          <a:xfrm>
            <a:off x="2654441" y="2119185"/>
            <a:ext cx="7725103" cy="338554"/>
          </a:xfrm>
          <a:prstGeom prst="rect">
            <a:avLst/>
          </a:prstGeom>
          <a:noFill/>
        </p:spPr>
        <p:txBody>
          <a:bodyPr wrap="square" rtlCol="0">
            <a:spAutoFit/>
          </a:bodyPr>
          <a:lstStyle/>
          <a:p>
            <a:pPr algn="r"/>
            <a:r>
              <a:rPr lang="en-GB" sz="1600" i="1" dirty="0">
                <a:solidFill>
                  <a:srgbClr val="4472C4">
                    <a:lumMod val="50000"/>
                  </a:srgbClr>
                </a:solidFill>
                <a:latin typeface="Century Gothic" panose="020B0502020202020204" pitchFamily="34" charset="0"/>
              </a:rPr>
              <a:t>(</a:t>
            </a:r>
            <a:r>
              <a:rPr lang="en-GB" sz="1600" i="1" dirty="0" err="1">
                <a:solidFill>
                  <a:srgbClr val="4472C4">
                    <a:lumMod val="50000"/>
                  </a:srgbClr>
                </a:solidFill>
                <a:latin typeface="Century Gothic" panose="020B0502020202020204" pitchFamily="34" charset="0"/>
              </a:rPr>
              <a:t>Macaro</a:t>
            </a:r>
            <a:r>
              <a:rPr lang="en-GB" sz="1600" i="1" dirty="0">
                <a:solidFill>
                  <a:srgbClr val="4472C4">
                    <a:lumMod val="50000"/>
                  </a:srgbClr>
                </a:solidFill>
                <a:latin typeface="Century Gothic" panose="020B0502020202020204" pitchFamily="34" charset="0"/>
              </a:rPr>
              <a:t> &amp; </a:t>
            </a:r>
            <a:r>
              <a:rPr lang="en-GB" sz="1600" i="1" dirty="0" err="1">
                <a:solidFill>
                  <a:srgbClr val="4472C4">
                    <a:lumMod val="50000"/>
                  </a:srgbClr>
                </a:solidFill>
                <a:latin typeface="Century Gothic" panose="020B0502020202020204" pitchFamily="34" charset="0"/>
              </a:rPr>
              <a:t>Erler</a:t>
            </a:r>
            <a:r>
              <a:rPr lang="en-GB" sz="1600" i="1" dirty="0">
                <a:solidFill>
                  <a:srgbClr val="4472C4">
                    <a:lumMod val="50000"/>
                  </a:srgbClr>
                </a:solidFill>
                <a:latin typeface="Century Gothic" panose="020B0502020202020204" pitchFamily="34" charset="0"/>
              </a:rPr>
              <a:t>, 2008)</a:t>
            </a:r>
          </a:p>
        </p:txBody>
      </p:sp>
      <p:sp>
        <p:nvSpPr>
          <p:cNvPr id="8" name="TextBox 7"/>
          <p:cNvSpPr txBox="1"/>
          <p:nvPr/>
        </p:nvSpPr>
        <p:spPr>
          <a:xfrm>
            <a:off x="1682682" y="3192096"/>
            <a:ext cx="8696862" cy="1015663"/>
          </a:xfrm>
          <a:prstGeom prst="rect">
            <a:avLst/>
          </a:prstGeom>
          <a:noFill/>
        </p:spPr>
        <p:txBody>
          <a:bodyPr wrap="square" rtlCol="0">
            <a:spAutoFit/>
          </a:bodyPr>
          <a:lstStyle/>
          <a:p>
            <a:r>
              <a:rPr lang="en-GB" sz="2000" i="1" dirty="0">
                <a:solidFill>
                  <a:srgbClr val="4472C4">
                    <a:lumMod val="50000"/>
                  </a:srgbClr>
                </a:solidFill>
                <a:latin typeface="Century Gothic" panose="020B0502020202020204" pitchFamily="34" charset="0"/>
              </a:rPr>
              <a:t>“Vocabulary listed under a particular theme should be considered transferable, as appropriate, to the other themes.” AQA-8658-Specification 2016 French, p.22.</a:t>
            </a:r>
          </a:p>
        </p:txBody>
      </p:sp>
      <p:sp>
        <p:nvSpPr>
          <p:cNvPr id="9" name="TextBox 8"/>
          <p:cNvSpPr txBox="1"/>
          <p:nvPr/>
        </p:nvSpPr>
        <p:spPr>
          <a:xfrm>
            <a:off x="1682682" y="5038250"/>
            <a:ext cx="8696862" cy="707886"/>
          </a:xfrm>
          <a:prstGeom prst="rect">
            <a:avLst/>
          </a:prstGeom>
          <a:noFill/>
        </p:spPr>
        <p:txBody>
          <a:bodyPr wrap="square" rtlCol="0">
            <a:spAutoFit/>
          </a:bodyPr>
          <a:lstStyle/>
          <a:p>
            <a:r>
              <a:rPr lang="en-GB" sz="2000" i="1" dirty="0">
                <a:solidFill>
                  <a:srgbClr val="4472C4">
                    <a:lumMod val="50000"/>
                  </a:srgbClr>
                </a:solidFill>
                <a:latin typeface="Century Gothic" panose="020B0502020202020204" pitchFamily="34" charset="0"/>
              </a:rPr>
              <a:t>The words appear as individual items in a list, without the support of other words in a sentence to aid understanding.</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5807948" cy="867128"/>
          </a:xfrm>
          <a:prstGeom prst="rect">
            <a:avLst/>
          </a:prstGeom>
        </p:spPr>
      </p:pic>
      <p:sp>
        <p:nvSpPr>
          <p:cNvPr id="5" name="Title 4"/>
          <p:cNvSpPr>
            <a:spLocks noGrp="1"/>
          </p:cNvSpPr>
          <p:nvPr>
            <p:ph type="title"/>
          </p:nvPr>
        </p:nvSpPr>
        <p:spPr>
          <a:xfrm>
            <a:off x="139421" y="25558"/>
            <a:ext cx="5442020" cy="1325563"/>
          </a:xfrm>
        </p:spPr>
        <p:txBody>
          <a:bodyPr>
            <a:normAutofit/>
          </a:bodyPr>
          <a:lstStyle/>
          <a:p>
            <a:r>
              <a:rPr lang="en-GB" sz="4000" b="1" dirty="0">
                <a:solidFill>
                  <a:schemeClr val="bg1"/>
                </a:solidFill>
              </a:rPr>
              <a:t>Possible reasons…</a:t>
            </a:r>
          </a:p>
        </p:txBody>
      </p:sp>
    </p:spTree>
    <p:extLst>
      <p:ext uri="{BB962C8B-B14F-4D97-AF65-F5344CB8AC3E}">
        <p14:creationId xmlns:p14="http://schemas.microsoft.com/office/powerpoint/2010/main" val="30048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3501037" cy="867128"/>
          </a:xfrm>
          <a:prstGeom prst="rect">
            <a:avLst/>
          </a:prstGeom>
        </p:spPr>
      </p:pic>
      <p:pic>
        <p:nvPicPr>
          <p:cNvPr id="2" name="Picture 1"/>
          <p:cNvPicPr>
            <a:picLocks noChangeAspect="1"/>
          </p:cNvPicPr>
          <p:nvPr/>
        </p:nvPicPr>
        <p:blipFill>
          <a:blip r:embed="rId4"/>
          <a:stretch>
            <a:fillRect/>
          </a:stretch>
        </p:blipFill>
        <p:spPr>
          <a:xfrm>
            <a:off x="3885757" y="2266942"/>
            <a:ext cx="7976503" cy="1981671"/>
          </a:xfrm>
          <a:prstGeom prst="rect">
            <a:avLst/>
          </a:prstGeom>
        </p:spPr>
      </p:pic>
      <p:pic>
        <p:nvPicPr>
          <p:cNvPr id="3" name="Picture 2"/>
          <p:cNvPicPr>
            <a:picLocks noChangeAspect="1"/>
          </p:cNvPicPr>
          <p:nvPr/>
        </p:nvPicPr>
        <p:blipFill>
          <a:blip r:embed="rId5"/>
          <a:stretch>
            <a:fillRect/>
          </a:stretch>
        </p:blipFill>
        <p:spPr>
          <a:xfrm>
            <a:off x="3885757" y="241253"/>
            <a:ext cx="7976503" cy="2025688"/>
          </a:xfrm>
          <a:prstGeom prst="rect">
            <a:avLst/>
          </a:prstGeom>
        </p:spPr>
      </p:pic>
      <p:pic>
        <p:nvPicPr>
          <p:cNvPr id="4" name="Picture 3"/>
          <p:cNvPicPr>
            <a:picLocks noChangeAspect="1"/>
          </p:cNvPicPr>
          <p:nvPr/>
        </p:nvPicPr>
        <p:blipFill>
          <a:blip r:embed="rId6"/>
          <a:stretch>
            <a:fillRect/>
          </a:stretch>
        </p:blipFill>
        <p:spPr>
          <a:xfrm>
            <a:off x="3885757" y="4248613"/>
            <a:ext cx="7976503" cy="1922711"/>
          </a:xfrm>
          <a:prstGeom prst="rect">
            <a:avLst/>
          </a:prstGeom>
        </p:spPr>
      </p:pic>
      <p:sp>
        <p:nvSpPr>
          <p:cNvPr id="5" name="Oval 4"/>
          <p:cNvSpPr/>
          <p:nvPr/>
        </p:nvSpPr>
        <p:spPr>
          <a:xfrm>
            <a:off x="3740421" y="112735"/>
            <a:ext cx="1290181" cy="425885"/>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 name="Oval 5"/>
          <p:cNvSpPr/>
          <p:nvPr/>
        </p:nvSpPr>
        <p:spPr>
          <a:xfrm>
            <a:off x="8489873" y="3257777"/>
            <a:ext cx="1290181" cy="425885"/>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7" name="Oval 6"/>
          <p:cNvSpPr/>
          <p:nvPr/>
        </p:nvSpPr>
        <p:spPr>
          <a:xfrm>
            <a:off x="3740420" y="4079687"/>
            <a:ext cx="1290181" cy="425885"/>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8" name="TextBox 7"/>
          <p:cNvSpPr txBox="1"/>
          <p:nvPr/>
        </p:nvSpPr>
        <p:spPr>
          <a:xfrm rot="16200000">
            <a:off x="2623853" y="1202725"/>
            <a:ext cx="2154477" cy="400110"/>
          </a:xfrm>
          <a:prstGeom prst="rect">
            <a:avLst/>
          </a:prstGeom>
          <a:noFill/>
        </p:spPr>
        <p:txBody>
          <a:bodyPr wrap="square" rtlCol="0">
            <a:spAutoFit/>
          </a:bodyPr>
          <a:lstStyle/>
          <a:p>
            <a:pPr algn="ctr"/>
            <a:r>
              <a:rPr lang="en-GB" sz="2000" b="1" dirty="0">
                <a:solidFill>
                  <a:srgbClr val="4472C4">
                    <a:lumMod val="50000"/>
                  </a:srgbClr>
                </a:solidFill>
                <a:latin typeface="Century Gothic" panose="020B0502020202020204" pitchFamily="34" charset="0"/>
              </a:rPr>
              <a:t>Module 6 p.132</a:t>
            </a:r>
          </a:p>
        </p:txBody>
      </p:sp>
      <p:sp>
        <p:nvSpPr>
          <p:cNvPr id="9" name="TextBox 8"/>
          <p:cNvSpPr txBox="1"/>
          <p:nvPr/>
        </p:nvSpPr>
        <p:spPr>
          <a:xfrm rot="16200000">
            <a:off x="2608463" y="3128070"/>
            <a:ext cx="2154477" cy="400110"/>
          </a:xfrm>
          <a:prstGeom prst="rect">
            <a:avLst/>
          </a:prstGeom>
          <a:noFill/>
        </p:spPr>
        <p:txBody>
          <a:bodyPr wrap="square" rtlCol="0">
            <a:spAutoFit/>
          </a:bodyPr>
          <a:lstStyle/>
          <a:p>
            <a:pPr algn="ctr"/>
            <a:r>
              <a:rPr lang="en-GB" sz="2000" b="1" dirty="0">
                <a:solidFill>
                  <a:srgbClr val="4472C4">
                    <a:lumMod val="50000"/>
                  </a:srgbClr>
                </a:solidFill>
                <a:latin typeface="Century Gothic" panose="020B0502020202020204" pitchFamily="34" charset="0"/>
              </a:rPr>
              <a:t>Module 4 p.90</a:t>
            </a:r>
          </a:p>
        </p:txBody>
      </p:sp>
      <p:sp>
        <p:nvSpPr>
          <p:cNvPr id="10" name="TextBox 9"/>
          <p:cNvSpPr txBox="1"/>
          <p:nvPr/>
        </p:nvSpPr>
        <p:spPr>
          <a:xfrm rot="16200000">
            <a:off x="2616158" y="5125796"/>
            <a:ext cx="2154477" cy="400110"/>
          </a:xfrm>
          <a:prstGeom prst="rect">
            <a:avLst/>
          </a:prstGeom>
          <a:noFill/>
        </p:spPr>
        <p:txBody>
          <a:bodyPr wrap="square" rtlCol="0">
            <a:spAutoFit/>
          </a:bodyPr>
          <a:lstStyle/>
          <a:p>
            <a:pPr algn="ctr"/>
            <a:r>
              <a:rPr lang="en-GB" sz="2000" b="1" dirty="0">
                <a:solidFill>
                  <a:srgbClr val="4472C4">
                    <a:lumMod val="50000"/>
                  </a:srgbClr>
                </a:solidFill>
                <a:latin typeface="Century Gothic" panose="020B0502020202020204" pitchFamily="34" charset="0"/>
              </a:rPr>
              <a:t>Module 3 p.70</a:t>
            </a:r>
          </a:p>
        </p:txBody>
      </p:sp>
      <p:sp>
        <p:nvSpPr>
          <p:cNvPr id="11" name="TextBox 10"/>
          <p:cNvSpPr txBox="1"/>
          <p:nvPr/>
        </p:nvSpPr>
        <p:spPr>
          <a:xfrm>
            <a:off x="0" y="330767"/>
            <a:ext cx="3054699" cy="646331"/>
          </a:xfrm>
          <a:prstGeom prst="rect">
            <a:avLst/>
          </a:prstGeom>
          <a:noFill/>
        </p:spPr>
        <p:txBody>
          <a:bodyPr wrap="square" rtlCol="0">
            <a:spAutoFit/>
          </a:bodyPr>
          <a:lstStyle/>
          <a:p>
            <a:r>
              <a:rPr lang="en-GB" dirty="0">
                <a:solidFill>
                  <a:prstClr val="white"/>
                </a:solidFill>
                <a:latin typeface="Century Gothic" panose="020B0502020202020204" pitchFamily="34" charset="0"/>
              </a:rPr>
              <a:t>Studio AQA GCSE French Foundation (Pearson)</a:t>
            </a:r>
          </a:p>
        </p:txBody>
      </p:sp>
    </p:spTree>
    <p:extLst>
      <p:ext uri="{BB962C8B-B14F-4D97-AF65-F5344CB8AC3E}">
        <p14:creationId xmlns:p14="http://schemas.microsoft.com/office/powerpoint/2010/main" val="30698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0.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Vocabulary_010219_v2" id="{E94F8216-917C-451E-B248-AE5F6EBA123A}" vid="{CEABDA66-1B64-4CDE-AA93-BB3956E18AC1}"/>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Vocabulary_010219_v2" id="{E94F8216-917C-451E-B248-AE5F6EBA123A}" vid="{CEABDA66-1B64-4CDE-AA93-BB3956E18AC1}"/>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Vocabulary_010219_v2" id="{E94F8216-917C-451E-B248-AE5F6EBA123A}" vid="{CEABDA66-1B64-4CDE-AA93-BB3956E18AC1}"/>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Vocabulary_010219_v2" id="{E94F8216-917C-451E-B248-AE5F6EBA123A}" vid="{CEABDA66-1B64-4CDE-AA93-BB3956E18AC1}"/>
    </a:ext>
  </a:extLst>
</a:theme>
</file>

<file path=ppt/theme/theme6.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8.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9.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docProps/app.xml><?xml version="1.0" encoding="utf-8"?>
<Properties xmlns="http://schemas.openxmlformats.org/officeDocument/2006/extended-properties" xmlns:vt="http://schemas.openxmlformats.org/officeDocument/2006/docPropsVTypes">
  <TotalTime>371</TotalTime>
  <Words>5950</Words>
  <Application>Microsoft Office PowerPoint</Application>
  <PresentationFormat>Widescreen</PresentationFormat>
  <Paragraphs>1177</Paragraphs>
  <Slides>67</Slides>
  <Notes>59</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67</vt:i4>
      </vt:variant>
    </vt:vector>
  </HeadingPairs>
  <TitlesOfParts>
    <vt:vector size="85" baseType="lpstr">
      <vt:lpstr>Batang</vt:lpstr>
      <vt:lpstr>SimSun</vt:lpstr>
      <vt:lpstr>Arial</vt:lpstr>
      <vt:lpstr>Calibri</vt:lpstr>
      <vt:lpstr>Century Gothic</vt:lpstr>
      <vt:lpstr>Times New Roman</vt:lpstr>
      <vt:lpstr>Tw Cen MT</vt:lpstr>
      <vt:lpstr>Wingdings</vt:lpstr>
      <vt:lpstr>1_Office Theme</vt:lpstr>
      <vt:lpstr>2_Office Theme</vt:lpstr>
      <vt:lpstr>3_Office Theme</vt:lpstr>
      <vt:lpstr>4_Office Theme</vt:lpstr>
      <vt:lpstr>5_Office Theme</vt:lpstr>
      <vt:lpstr>8_Office Theme</vt:lpstr>
      <vt:lpstr>10_Office Theme</vt:lpstr>
      <vt:lpstr>11_Office Theme</vt:lpstr>
      <vt:lpstr>12_Office Theme</vt:lpstr>
      <vt:lpstr>13_Office Theme</vt:lpstr>
      <vt:lpstr>PowerPoint Presentation</vt:lpstr>
      <vt:lpstr>PowerPoint Presentation</vt:lpstr>
      <vt:lpstr>NCELP team</vt:lpstr>
      <vt:lpstr>The Nine Lead Schools</vt:lpstr>
      <vt:lpstr>Why is vocabulary learning important?</vt:lpstr>
      <vt:lpstr>PowerPoint Presentation</vt:lpstr>
      <vt:lpstr>Are all these words…</vt:lpstr>
      <vt:lpstr>Possible reasons…</vt:lpstr>
      <vt:lpstr>PowerPoint Presentation</vt:lpstr>
      <vt:lpstr>Possible responses…</vt:lpstr>
      <vt:lpstr>There’s quite a lot to know!</vt:lpstr>
      <vt:lpstr>How many words to learners need to know?</vt:lpstr>
      <vt:lpstr>What’s in a number? If this is the answer, …?</vt:lpstr>
      <vt:lpstr>PowerPoint Presentation</vt:lpstr>
      <vt:lpstr>PowerPoint Presentation</vt:lpstr>
      <vt:lpstr>PowerPoint Presentation</vt:lpstr>
      <vt:lpstr>Which words do learners need to know? And why?</vt:lpstr>
      <vt:lpstr>PowerPoint Presentation</vt:lpstr>
      <vt:lpstr>Which words?</vt:lpstr>
      <vt:lpstr>PowerPoint Presentation</vt:lpstr>
      <vt:lpstr>Which words?</vt:lpstr>
      <vt:lpstr>PowerPoint Presentation</vt:lpstr>
      <vt:lpstr>PowerPoint Presentation</vt:lpstr>
      <vt:lpstr>First encounters with high-frequency verbs</vt:lpstr>
      <vt:lpstr>PowerPoint Presentation</vt:lpstr>
      <vt:lpstr>PowerPoint Presentation</vt:lpstr>
      <vt:lpstr>How can they best learn the 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Dictogloss</vt:lpstr>
      <vt:lpstr>PowerPoint Presentation</vt:lpstr>
      <vt:lpstr>PowerPoint Presentation</vt:lpstr>
      <vt:lpstr>PowerPoint Presentation</vt:lpstr>
      <vt:lpstr>El autor: Antonio Machado (1875-1913)</vt:lpstr>
      <vt:lpstr>¿Quién es Antonio Machado?</vt:lpstr>
      <vt:lpstr>PowerPoint Presentation</vt:lpstr>
      <vt:lpstr>PowerPoint Presentation</vt:lpstr>
      <vt:lpstr>Ahora escuchar el poema</vt:lpstr>
      <vt:lpstr>PowerPoint Presentation</vt:lpstr>
      <vt:lpstr>PowerPoint Presentation</vt:lpstr>
      <vt:lpstr>PowerPoint Presentation</vt:lpstr>
      <vt:lpstr>dos posibilidades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Quizlet / Audio learning homework</vt:lpstr>
      <vt:lpstr>PowerPoint Presentation</vt:lpstr>
      <vt:lpstr>PowerPoint Presentation</vt:lpstr>
      <vt:lpstr>What do we know about vocabulary learning?</vt:lpstr>
      <vt:lpstr>Some research- and practice-informed answers</vt:lpstr>
      <vt:lpstr>Some answers [cont’d]</vt:lpstr>
      <vt:lpstr>FAQs in school this year!</vt:lpstr>
      <vt:lpstr>PowerPoint Presentation</vt:lpstr>
      <vt:lpstr>PowerPoint Presentation</vt:lpstr>
      <vt:lpstr>GCSE frequency lists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Study</dc:creator>
  <cp:lastModifiedBy>Rachel Hawkes</cp:lastModifiedBy>
  <cp:revision>42</cp:revision>
  <dcterms:created xsi:type="dcterms:W3CDTF">2019-06-03T18:22:39Z</dcterms:created>
  <dcterms:modified xsi:type="dcterms:W3CDTF">2019-10-19T04:13:36Z</dcterms:modified>
</cp:coreProperties>
</file>