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317" r:id="rId3"/>
    <p:sldId id="262" r:id="rId4"/>
    <p:sldId id="298" r:id="rId5"/>
    <p:sldId id="300" r:id="rId6"/>
    <p:sldId id="30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Marsden" initials="EM" lastIdx="11" clrIdx="0">
    <p:extLst>
      <p:ext uri="{19B8F6BF-5375-455C-9EA6-DF929625EA0E}">
        <p15:presenceInfo xmlns:p15="http://schemas.microsoft.com/office/powerpoint/2012/main" userId="Emma Marsd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D"/>
    <a:srgbClr val="FF6600"/>
    <a:srgbClr val="FFFF99"/>
    <a:srgbClr val="115076"/>
    <a:srgbClr val="FBF0D5"/>
    <a:srgbClr val="DAA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978" autoAdjust="0"/>
  </p:normalViewPr>
  <p:slideViewPr>
    <p:cSldViewPr snapToGrid="0">
      <p:cViewPr varScale="1">
        <p:scale>
          <a:sx n="107" d="100"/>
          <a:sy n="107" d="100"/>
        </p:scale>
        <p:origin x="13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02/12/2020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866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Pupils should be familiar with this vocabulary as it will have been practised in the audio homework from the week before. This slide is, therefore, a whole class check on whether they have done their homework. </a:t>
            </a:r>
          </a:p>
          <a:p>
            <a:r>
              <a:rPr lang="en-GB" dirty="0"/>
              <a:t>Teachers could use this slide to</a:t>
            </a:r>
            <a:r>
              <a:rPr lang="en-GB" baseline="0" dirty="0"/>
              <a:t> </a:t>
            </a:r>
            <a:r>
              <a:rPr lang="en-GB" dirty="0"/>
              <a:t>check the knowledge among the students by</a:t>
            </a:r>
            <a:r>
              <a:rPr lang="en-GB" baseline="0" dirty="0"/>
              <a:t> asking them to give the French for each image to refresh their understanding, asking individual students, then by removing the French to see if pupils can then give the French for the images.  Making this time limited adds to the interest.  </a:t>
            </a:r>
            <a:r>
              <a:rPr lang="en-GB" baseline="0" dirty="0" err="1"/>
              <a:t>Eg</a:t>
            </a:r>
            <a:r>
              <a:rPr lang="en-GB" baseline="0" dirty="0"/>
              <a:t> give students 60 seconds. (see next slide).</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4154239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In pairs students have a minute to give the French for the images (either written in books/mini-whiteboards or orally to each other, depending on what the teacher wishes the focus to be).</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382753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Teachers could also further extend this vocab activity by asking students to translate a variety of sentences that start with:</a:t>
            </a:r>
          </a:p>
          <a:p>
            <a:r>
              <a:rPr lang="en-GB" baseline="0" dirty="0" err="1"/>
              <a:t>elle</a:t>
            </a:r>
            <a:r>
              <a:rPr lang="en-GB" baseline="0" dirty="0"/>
              <a:t> </a:t>
            </a:r>
            <a:r>
              <a:rPr lang="en-GB" baseline="0" dirty="0" err="1"/>
              <a:t>aime</a:t>
            </a:r>
            <a:r>
              <a:rPr lang="en-GB" baseline="0" dirty="0"/>
              <a:t> / </a:t>
            </a:r>
            <a:r>
              <a:rPr lang="en-GB" baseline="0" dirty="0" err="1"/>
              <a:t>il</a:t>
            </a:r>
            <a:r>
              <a:rPr lang="en-GB" baseline="0" dirty="0"/>
              <a:t> </a:t>
            </a:r>
            <a:r>
              <a:rPr lang="en-GB" baseline="0" dirty="0" err="1"/>
              <a:t>aime</a:t>
            </a:r>
            <a:r>
              <a:rPr lang="en-GB" baseline="0" dirty="0"/>
              <a:t>  (This verb and these verb endings have also been seen before)</a:t>
            </a:r>
          </a:p>
          <a:p>
            <a:r>
              <a:rPr lang="en-GB" baseline="0" dirty="0"/>
              <a:t>Modelled first by the teacher: (students translate either written in ex books or mini whiteboards)</a:t>
            </a:r>
          </a:p>
          <a:p>
            <a:r>
              <a:rPr lang="en-GB" baseline="0" dirty="0"/>
              <a:t>Acceptable translations also include watching / walking /preparing etc. as well as to watch / to walk / to prepare</a:t>
            </a:r>
          </a:p>
          <a:p>
            <a:endParaRPr lang="en-GB" baseline="0" dirty="0"/>
          </a:p>
          <a:p>
            <a:r>
              <a:rPr lang="en-GB" baseline="0" dirty="0" err="1"/>
              <a:t>il</a:t>
            </a:r>
            <a:r>
              <a:rPr lang="en-GB" baseline="0" dirty="0"/>
              <a:t> </a:t>
            </a:r>
            <a:r>
              <a:rPr lang="en-GB" baseline="0" dirty="0" err="1"/>
              <a:t>aime</a:t>
            </a:r>
            <a:r>
              <a:rPr lang="en-GB" baseline="0" dirty="0"/>
              <a:t> le film</a:t>
            </a:r>
          </a:p>
          <a:p>
            <a:r>
              <a:rPr lang="en-GB" baseline="0" dirty="0" err="1"/>
              <a:t>elle</a:t>
            </a:r>
            <a:r>
              <a:rPr lang="en-GB" baseline="0" dirty="0"/>
              <a:t> </a:t>
            </a:r>
            <a:r>
              <a:rPr lang="en-GB" baseline="0" dirty="0" err="1"/>
              <a:t>aime</a:t>
            </a:r>
            <a:r>
              <a:rPr lang="en-GB" baseline="0" dirty="0"/>
              <a:t> </a:t>
            </a:r>
            <a:r>
              <a:rPr lang="en-GB" baseline="0" dirty="0" err="1"/>
              <a:t>regarder</a:t>
            </a:r>
            <a:r>
              <a:rPr lang="en-GB" baseline="0" dirty="0"/>
              <a:t> la </a:t>
            </a:r>
            <a:r>
              <a:rPr lang="en-GB" baseline="0" dirty="0" err="1"/>
              <a:t>télé</a:t>
            </a:r>
            <a:endParaRPr lang="en-GB" baseline="0" dirty="0"/>
          </a:p>
          <a:p>
            <a:r>
              <a:rPr lang="en-GB" baseline="0" dirty="0" err="1"/>
              <a:t>elle</a:t>
            </a:r>
            <a:r>
              <a:rPr lang="en-GB" baseline="0" dirty="0"/>
              <a:t> </a:t>
            </a:r>
            <a:r>
              <a:rPr lang="en-GB" baseline="0" dirty="0" err="1"/>
              <a:t>aime</a:t>
            </a:r>
            <a:r>
              <a:rPr lang="en-GB" baseline="0" dirty="0"/>
              <a:t> marcher </a:t>
            </a:r>
            <a:r>
              <a:rPr lang="en-GB" baseline="0" dirty="0" err="1"/>
              <a:t>dehors</a:t>
            </a:r>
            <a:endParaRPr lang="en-GB" baseline="0" dirty="0"/>
          </a:p>
          <a:p>
            <a:r>
              <a:rPr lang="en-GB" baseline="0" dirty="0" err="1"/>
              <a:t>il</a:t>
            </a:r>
            <a:r>
              <a:rPr lang="en-GB" baseline="0" dirty="0"/>
              <a:t> </a:t>
            </a:r>
            <a:r>
              <a:rPr lang="en-GB" baseline="0" dirty="0" err="1"/>
              <a:t>aime</a:t>
            </a:r>
            <a:r>
              <a:rPr lang="en-GB" baseline="0" dirty="0"/>
              <a:t> la </a:t>
            </a:r>
            <a:r>
              <a:rPr lang="en-GB" baseline="0" dirty="0" err="1"/>
              <a:t>maison</a:t>
            </a:r>
            <a:endParaRPr lang="en-GB" baseline="0" dirty="0"/>
          </a:p>
          <a:p>
            <a:r>
              <a:rPr lang="en-GB" baseline="0" dirty="0" err="1"/>
              <a:t>il</a:t>
            </a:r>
            <a:r>
              <a:rPr lang="en-GB" baseline="0" dirty="0"/>
              <a:t> </a:t>
            </a:r>
            <a:r>
              <a:rPr lang="en-GB" baseline="0" dirty="0" err="1"/>
              <a:t>aime</a:t>
            </a:r>
            <a:r>
              <a:rPr lang="en-GB" baseline="0" dirty="0"/>
              <a:t> </a:t>
            </a:r>
            <a:r>
              <a:rPr lang="en-GB" baseline="0" dirty="0" err="1"/>
              <a:t>préparer</a:t>
            </a:r>
            <a:r>
              <a:rPr lang="en-GB" baseline="0" dirty="0"/>
              <a:t> le </a:t>
            </a:r>
            <a:r>
              <a:rPr lang="en-GB" baseline="0" dirty="0" err="1"/>
              <a:t>déjeuner</a:t>
            </a:r>
            <a:r>
              <a:rPr lang="en-GB" baseline="0" dirty="0"/>
              <a:t> </a:t>
            </a:r>
          </a:p>
          <a:p>
            <a:r>
              <a:rPr lang="en-GB" baseline="0" dirty="0" err="1"/>
              <a:t>elle</a:t>
            </a:r>
            <a:r>
              <a:rPr lang="en-GB" baseline="0" dirty="0"/>
              <a:t> </a:t>
            </a:r>
            <a:r>
              <a:rPr lang="en-GB" baseline="0" dirty="0" err="1"/>
              <a:t>aime</a:t>
            </a:r>
            <a:r>
              <a:rPr lang="en-GB" baseline="0" dirty="0"/>
              <a:t> </a:t>
            </a:r>
            <a:r>
              <a:rPr lang="en-GB" baseline="0" dirty="0" err="1"/>
              <a:t>travailler</a:t>
            </a:r>
            <a:endParaRPr lang="en-GB" baseline="0" dirty="0"/>
          </a:p>
          <a:p>
            <a:r>
              <a:rPr lang="en-GB" baseline="0" dirty="0" err="1"/>
              <a:t>il</a:t>
            </a:r>
            <a:r>
              <a:rPr lang="en-GB" baseline="0" dirty="0"/>
              <a:t> </a:t>
            </a:r>
            <a:r>
              <a:rPr lang="en-GB" baseline="0" dirty="0" err="1"/>
              <a:t>aime</a:t>
            </a:r>
            <a:r>
              <a:rPr lang="en-GB" baseline="0" dirty="0"/>
              <a:t> </a:t>
            </a:r>
            <a:r>
              <a:rPr lang="en-GB" baseline="0" dirty="0" err="1"/>
              <a:t>regarder</a:t>
            </a:r>
            <a:r>
              <a:rPr lang="en-GB" baseline="0" dirty="0"/>
              <a:t> le film</a:t>
            </a:r>
          </a:p>
          <a:p>
            <a:r>
              <a:rPr lang="en-GB" baseline="0" dirty="0" err="1"/>
              <a:t>il</a:t>
            </a:r>
            <a:r>
              <a:rPr lang="en-GB" baseline="0" dirty="0"/>
              <a:t> </a:t>
            </a:r>
            <a:r>
              <a:rPr lang="en-GB" baseline="0" dirty="0" err="1"/>
              <a:t>aime</a:t>
            </a:r>
            <a:r>
              <a:rPr lang="en-GB" baseline="0" dirty="0"/>
              <a:t> </a:t>
            </a:r>
            <a:r>
              <a:rPr lang="en-GB" baseline="0" dirty="0" err="1"/>
              <a:t>travailler</a:t>
            </a:r>
            <a:r>
              <a:rPr lang="en-GB" baseline="0" dirty="0"/>
              <a:t> </a:t>
            </a:r>
            <a:r>
              <a:rPr lang="en-GB" baseline="0" dirty="0" err="1"/>
              <a:t>dehors</a:t>
            </a: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470238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Then follow this with a pair work back-translation.</a:t>
            </a:r>
          </a:p>
          <a:p>
            <a:r>
              <a:rPr lang="en-GB" baseline="0" dirty="0"/>
              <a:t>Pairs could compete against each other.  </a:t>
            </a:r>
          </a:p>
          <a:p>
            <a:r>
              <a:rPr lang="en-GB" baseline="0" dirty="0"/>
              <a:t>Partner B sits with their back to the board.  Partner A says the English.  If partner B translates the sentence successfully they get the point, if not partner A gives the translation and keeps the point. Pairs can ask in any order.  After a minute pairs swap round.</a:t>
            </a:r>
          </a:p>
          <a:p>
            <a:endParaRPr lang="en-GB" b="1"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2963357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02/12/2020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02/12/2020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157345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890971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445696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886107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t>02/12/2020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31004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t>02/12/2020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949194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t>02/12/2020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653655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22020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864040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748139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72042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02/12/2020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02/12/2020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02/12/2020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t>02/12/2020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t>‹#›</a:t>
            </a:fld>
            <a:endParaRPr lang="en-GB"/>
          </a:p>
        </p:txBody>
      </p:sp>
    </p:spTree>
    <p:extLst>
      <p:ext uri="{BB962C8B-B14F-4D97-AF65-F5344CB8AC3E}">
        <p14:creationId xmlns:p14="http://schemas.microsoft.com/office/powerpoint/2010/main" val="38554715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2.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21.png"/><Relationship Id="rId5" Type="http://schemas.openxmlformats.org/officeDocument/2006/relationships/image" Target="../media/image7.png"/><Relationship Id="rId10" Type="http://schemas.openxmlformats.org/officeDocument/2006/relationships/image" Target="../media/image20.png"/><Relationship Id="rId4" Type="http://schemas.openxmlformats.org/officeDocument/2006/relationships/image" Target="../media/image6.png"/><Relationship Id="rId9" Type="http://schemas.openxmlformats.org/officeDocument/2006/relationships/image" Target="../media/image19.png"/><Relationship Id="rId14"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xmlns="" val="1"/>
              </a:ext>
            </a:extLst>
          </p:cNvPr>
          <p:cNvGrpSpPr/>
          <p:nvPr/>
        </p:nvGrpSpPr>
        <p:grpSpPr>
          <a:xfrm>
            <a:off x="5560" y="0"/>
            <a:ext cx="12186440" cy="6858000"/>
            <a:chOff x="-56445" y="0"/>
            <a:chExt cx="12186440" cy="6858000"/>
          </a:xfrm>
        </p:grpSpPr>
        <p:grpSp>
          <p:nvGrpSpPr>
            <p:cNvPr id="8" name="Group 7"/>
            <p:cNvGrpSpPr/>
            <p:nvPr/>
          </p:nvGrpSpPr>
          <p:grpSpPr>
            <a:xfrm>
              <a:off x="-56445" y="0"/>
              <a:ext cx="12186440" cy="6858000"/>
              <a:chOff x="0" y="0"/>
              <a:chExt cx="12186440" cy="6858000"/>
            </a:xfrm>
            <a:solidFill>
              <a:srgbClr val="FBF0D5"/>
            </a:solidFill>
          </p:grpSpPr>
          <p:sp>
            <p:nvSpPr>
              <p:cNvPr id="9" name="Isosceles Triangle 8">
                <a:extLst>
                  <a:ext uri="{C183D7F6-B498-43B3-948B-1728B52AA6E4}">
                    <adec:decorative xmlns:adec="http://schemas.microsoft.com/office/drawing/2017/decorative" xmlns="" val="1"/>
                  </a:ext>
                </a:extLst>
              </p:cNvPr>
              <p:cNvSpPr/>
              <p:nvPr/>
            </p:nvSpPr>
            <p:spPr>
              <a:xfrm rot="5400000">
                <a:off x="4986952" y="-341488"/>
                <a:ext cx="6857998" cy="7540978"/>
              </a:xfrm>
              <a:prstGeom prst="triangle">
                <a:avLst>
                  <a:gd name="adj" fmla="val 0"/>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66F02A8-6C90-0F4B-B4B3-C85529F073EE}"/>
              </a:ext>
            </a:extLst>
          </p:cNvPr>
          <p:cNvSpPr>
            <a:spLocks noGrp="1"/>
          </p:cNvSpPr>
          <p:nvPr>
            <p:ph type="title"/>
          </p:nvPr>
        </p:nvSpPr>
        <p:spPr>
          <a:xfrm>
            <a:off x="252984" y="2431669"/>
            <a:ext cx="10515600" cy="1325563"/>
          </a:xfrm>
        </p:spPr>
        <p:txBody>
          <a:bodyPr>
            <a:normAutofit/>
          </a:bodyPr>
          <a:lstStyle/>
          <a:p>
            <a:pPr lvl="0">
              <a:lnSpc>
                <a:spcPct val="100000"/>
              </a:lnSpc>
              <a:spcBef>
                <a:spcPts val="0"/>
              </a:spcBef>
              <a:defRPr/>
            </a:pPr>
            <a:r>
              <a:rPr lang="en-GB" sz="4000" b="1" dirty="0">
                <a:solidFill>
                  <a:prstClr val="white"/>
                </a:solidFill>
                <a:latin typeface="Century Gothic" panose="020B0502020202020204" pitchFamily="34" charset="0"/>
                <a:ea typeface="+mn-ea"/>
                <a:cs typeface="+mn-cs"/>
              </a:rPr>
              <a:t>Vocabulary</a:t>
            </a:r>
            <a:endParaRPr lang="en-US"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1.2 - Week 5</a:t>
            </a:r>
          </a:p>
        </p:txBody>
      </p:sp>
      <p:sp>
        <p:nvSpPr>
          <p:cNvPr id="13"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Victoria Hobson / Emma Marsden</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lang="en-GB" sz="1400" dirty="0">
                <a:solidFill>
                  <a:prstClr val="white"/>
                </a:solidFill>
                <a:latin typeface="Century Gothic" panose="020B0502020202020204" pitchFamily="34" charset="0"/>
              </a:rPr>
              <a:t>24/04</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/20 </a:t>
            </a: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0409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9842" y="3357792"/>
            <a:ext cx="1222964" cy="1358849"/>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t="18398"/>
          <a:stretch/>
        </p:blipFill>
        <p:spPr>
          <a:xfrm>
            <a:off x="4490196" y="3333400"/>
            <a:ext cx="1879019" cy="1231774"/>
          </a:xfrm>
          <a:prstGeom prst="rect">
            <a:avLst/>
          </a:prstGeom>
        </p:spPr>
      </p:pic>
      <p:sp>
        <p:nvSpPr>
          <p:cNvPr id="22" name="Rectangle 21"/>
          <p:cNvSpPr/>
          <p:nvPr/>
        </p:nvSpPr>
        <p:spPr>
          <a:xfrm>
            <a:off x="6146623" y="2448906"/>
            <a:ext cx="2111475"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travailler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3" name="Rectangle 22"/>
          <p:cNvSpPr/>
          <p:nvPr/>
        </p:nvSpPr>
        <p:spPr>
          <a:xfrm>
            <a:off x="247854" y="2392330"/>
            <a:ext cx="2130711"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regarder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4" name="Rectangle 23"/>
          <p:cNvSpPr/>
          <p:nvPr/>
        </p:nvSpPr>
        <p:spPr>
          <a:xfrm>
            <a:off x="3070919" y="2393533"/>
            <a:ext cx="2085827"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marcher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5" name="Rectangle 24"/>
          <p:cNvSpPr/>
          <p:nvPr/>
        </p:nvSpPr>
        <p:spPr>
          <a:xfrm>
            <a:off x="9000125" y="2482704"/>
            <a:ext cx="2130711"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préparer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6" name="Rectangle 25"/>
          <p:cNvSpPr/>
          <p:nvPr/>
        </p:nvSpPr>
        <p:spPr>
          <a:xfrm>
            <a:off x="6024795" y="3345330"/>
            <a:ext cx="2355132"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la </a:t>
            </a: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maison</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7" name="Rectangle 26"/>
          <p:cNvSpPr/>
          <p:nvPr/>
        </p:nvSpPr>
        <p:spPr>
          <a:xfrm>
            <a:off x="2224011" y="5567328"/>
            <a:ext cx="1568058"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la </a:t>
            </a: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télé</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8" name="Rectangle 27"/>
          <p:cNvSpPr/>
          <p:nvPr/>
        </p:nvSpPr>
        <p:spPr>
          <a:xfrm>
            <a:off x="6231328" y="5542478"/>
            <a:ext cx="1505540"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le film</a:t>
            </a:r>
          </a:p>
        </p:txBody>
      </p:sp>
      <p:sp>
        <p:nvSpPr>
          <p:cNvPr id="29" name="Rectangle 28"/>
          <p:cNvSpPr/>
          <p:nvPr/>
        </p:nvSpPr>
        <p:spPr>
          <a:xfrm>
            <a:off x="10187552" y="3333400"/>
            <a:ext cx="1707520"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dehors</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0" name="Rectangle 29"/>
          <p:cNvSpPr/>
          <p:nvPr/>
        </p:nvSpPr>
        <p:spPr>
          <a:xfrm>
            <a:off x="1550158" y="3345329"/>
            <a:ext cx="2731838"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le </a:t>
            </a: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déjeuner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012" y="4713086"/>
            <a:ext cx="1677893" cy="1627556"/>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2460" y="4922659"/>
            <a:ext cx="1664164" cy="1453370"/>
          </a:xfrm>
          <a:prstGeom prst="rect">
            <a:avLst/>
          </a:prstGeom>
        </p:spPr>
      </p:pic>
      <p:pic>
        <p:nvPicPr>
          <p:cNvPr id="31" name="Picture 2" descr="C:\Users\wdj\Google Drive\Primary\Y5 SoW\From Tracy\Pronouns\w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10279" y="4830427"/>
            <a:ext cx="1682489" cy="135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31"/>
          <p:cNvSpPr/>
          <p:nvPr/>
        </p:nvSpPr>
        <p:spPr>
          <a:xfrm>
            <a:off x="10627629" y="5526864"/>
            <a:ext cx="1237839"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nous</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pic>
        <p:nvPicPr>
          <p:cNvPr id="36" name="Picture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37" name="Title 3"/>
          <p:cNvSpPr>
            <a:spLocks noGrp="1"/>
          </p:cNvSpPr>
          <p:nvPr>
            <p:ph type="title"/>
          </p:nvPr>
        </p:nvSpPr>
        <p:spPr>
          <a:xfrm>
            <a:off x="188942" y="296864"/>
            <a:ext cx="5265384" cy="707849"/>
          </a:xfrm>
        </p:spPr>
        <p:txBody>
          <a:bodyPr>
            <a:normAutofit/>
          </a:bodyPr>
          <a:lstStyle/>
          <a:p>
            <a:r>
              <a:rPr lang="en-GB" sz="3600" b="1" dirty="0" err="1">
                <a:solidFill>
                  <a:schemeClr val="bg1"/>
                </a:solidFill>
              </a:rPr>
              <a:t>Vocabulaire</a:t>
            </a:r>
            <a:endParaRPr lang="en-GB" sz="3600" b="1" dirty="0">
              <a:solidFill>
                <a:schemeClr val="bg1"/>
              </a:solidFill>
            </a:endParaRPr>
          </a:p>
        </p:txBody>
      </p:sp>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7755" y="1213984"/>
            <a:ext cx="1329923" cy="1246803"/>
          </a:xfrm>
          <a:prstGeom prst="rect">
            <a:avLst/>
          </a:prstGeom>
        </p:spPr>
      </p:pic>
      <p:grpSp>
        <p:nvGrpSpPr>
          <p:cNvPr id="35" name="Group 34"/>
          <p:cNvGrpSpPr/>
          <p:nvPr/>
        </p:nvGrpSpPr>
        <p:grpSpPr>
          <a:xfrm>
            <a:off x="9162853" y="1274166"/>
            <a:ext cx="1878459" cy="1285667"/>
            <a:chOff x="3387871" y="1151298"/>
            <a:chExt cx="2069160" cy="1415313"/>
          </a:xfrm>
        </p:grpSpPr>
        <p:pic>
          <p:nvPicPr>
            <p:cNvPr id="38" name="Picture 3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87871" y="1244049"/>
              <a:ext cx="859822" cy="1249230"/>
            </a:xfrm>
            <a:prstGeom prst="rect">
              <a:avLst/>
            </a:prstGeom>
          </p:spPr>
        </p:pic>
        <p:pic>
          <p:nvPicPr>
            <p:cNvPr id="39" name="Picture 3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54140" y="1151298"/>
              <a:ext cx="830391" cy="1415313"/>
            </a:xfrm>
            <a:prstGeom prst="rect">
              <a:avLst/>
            </a:prstGeom>
          </p:spPr>
        </p:pic>
        <p:pic>
          <p:nvPicPr>
            <p:cNvPr id="40" name="Picture 3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47260" y="1170506"/>
              <a:ext cx="809771" cy="1332271"/>
            </a:xfrm>
            <a:prstGeom prst="rect">
              <a:avLst/>
            </a:prstGeom>
          </p:spPr>
        </p:pic>
      </p:grpSp>
      <p:pic>
        <p:nvPicPr>
          <p:cNvPr id="41" name="Picture 40"/>
          <p:cNvPicPr>
            <a:picLocks noChangeAspect="1"/>
          </p:cNvPicPr>
          <p:nvPr/>
        </p:nvPicPr>
        <p:blipFill rotWithShape="1">
          <a:blip r:embed="rId13" cstate="print">
            <a:extLst>
              <a:ext uri="{28A0092B-C50C-407E-A947-70E740481C1C}">
                <a14:useLocalDpi xmlns:a14="http://schemas.microsoft.com/office/drawing/2010/main" val="0"/>
              </a:ext>
            </a:extLst>
          </a:blip>
          <a:srcRect l="33397" t="12936" r="34472"/>
          <a:stretch/>
        </p:blipFill>
        <p:spPr>
          <a:xfrm>
            <a:off x="3661477" y="1156706"/>
            <a:ext cx="891612" cy="1358960"/>
          </a:xfrm>
          <a:prstGeom prst="rect">
            <a:avLst/>
          </a:prstGeom>
        </p:spPr>
      </p:pic>
      <p:pic>
        <p:nvPicPr>
          <p:cNvPr id="42" name="Picture 4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57245" y="1205674"/>
            <a:ext cx="1431735" cy="1246803"/>
          </a:xfrm>
          <a:prstGeom prst="rect">
            <a:avLst/>
          </a:prstGeom>
        </p:spPr>
      </p:pic>
      <p:pic>
        <p:nvPicPr>
          <p:cNvPr id="43" name="Picture 4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47854" y="3095237"/>
            <a:ext cx="1417941" cy="1296087"/>
          </a:xfrm>
          <a:prstGeom prst="rect">
            <a:avLst/>
          </a:prstGeom>
        </p:spPr>
      </p:pic>
    </p:spTree>
    <p:extLst>
      <p:ext uri="{BB962C8B-B14F-4D97-AF65-F5344CB8AC3E}">
        <p14:creationId xmlns:p14="http://schemas.microsoft.com/office/powerpoint/2010/main" val="404247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4"/>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5"/>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30"/>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6"/>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27"/>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8"/>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3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2" nodeType="click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1" presetClass="entr" presetSubtype="0" fill="hold" grpId="2"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par>
                                <p:cTn id="75" presetID="1" presetClass="entr" presetSubtype="0" fill="hold" grpId="2" nodeType="with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par>
                                <p:cTn id="77" presetID="1" presetClass="entr" presetSubtype="0" fill="hold" grpId="2" nodeType="with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par>
                                <p:cTn id="79" presetID="1" presetClass="entr" presetSubtype="0" fill="hold" grpId="2" nodeType="with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par>
                                <p:cTn id="81" presetID="1" presetClass="entr" presetSubtype="0" fill="hold" grpId="2"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par>
                                <p:cTn id="83" presetID="1" presetClass="entr" presetSubtype="0" fill="hold" grpId="2" nodeType="with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par>
                                <p:cTn id="85" presetID="1" presetClass="entr" presetSubtype="0" fill="hold" grpId="2" nodeType="withEffect">
                                  <p:stCondLst>
                                    <p:cond delay="0"/>
                                  </p:stCondLst>
                                  <p:childTnLst>
                                    <p:set>
                                      <p:cBhvr>
                                        <p:cTn id="8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2" grpId="2"/>
      <p:bldP spid="23" grpId="0"/>
      <p:bldP spid="23" grpId="1"/>
      <p:bldP spid="23" grpId="2"/>
      <p:bldP spid="24" grpId="0"/>
      <p:bldP spid="24" grpId="1"/>
      <p:bldP spid="24" grpId="2"/>
      <p:bldP spid="25" grpId="0"/>
      <p:bldP spid="25" grpId="1"/>
      <p:bldP spid="25" grpId="2"/>
      <p:bldP spid="26" grpId="0"/>
      <p:bldP spid="26" grpId="1"/>
      <p:bldP spid="26" grpId="2"/>
      <p:bldP spid="27" grpId="0"/>
      <p:bldP spid="27" grpId="1"/>
      <p:bldP spid="27" grpId="2"/>
      <p:bldP spid="28" grpId="0"/>
      <p:bldP spid="28" grpId="1"/>
      <p:bldP spid="28" grpId="2"/>
      <p:bldP spid="29" grpId="0"/>
      <p:bldP spid="29" grpId="1"/>
      <p:bldP spid="29" grpId="2"/>
      <p:bldP spid="30" grpId="0"/>
      <p:bldP spid="30" grpId="1"/>
      <p:bldP spid="30" grpId="2"/>
      <p:bldP spid="32" grpId="0"/>
      <p:bldP spid="32" grpId="1"/>
      <p:bldP spid="32" grpId="2"/>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1427" y="2858987"/>
            <a:ext cx="1249848" cy="1388720"/>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t="18398"/>
          <a:stretch/>
        </p:blipFill>
        <p:spPr>
          <a:xfrm>
            <a:off x="4515771" y="2951215"/>
            <a:ext cx="1660966" cy="1088832"/>
          </a:xfrm>
          <a:prstGeom prst="rect">
            <a:avLst/>
          </a:prstGeom>
        </p:spPr>
      </p:pic>
      <p:sp>
        <p:nvSpPr>
          <p:cNvPr id="22" name="Rectangle 21"/>
          <p:cNvSpPr/>
          <p:nvPr/>
        </p:nvSpPr>
        <p:spPr>
          <a:xfrm>
            <a:off x="5045200" y="2106372"/>
            <a:ext cx="2111475"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travailler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3" name="Rectangle 22"/>
          <p:cNvSpPr/>
          <p:nvPr/>
        </p:nvSpPr>
        <p:spPr>
          <a:xfrm>
            <a:off x="338267" y="2093377"/>
            <a:ext cx="2130711"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regarder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4" name="Rectangle 23"/>
          <p:cNvSpPr/>
          <p:nvPr/>
        </p:nvSpPr>
        <p:spPr>
          <a:xfrm>
            <a:off x="2659916" y="2106918"/>
            <a:ext cx="2085827"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marcher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5" name="Rectangle 24"/>
          <p:cNvSpPr/>
          <p:nvPr/>
        </p:nvSpPr>
        <p:spPr>
          <a:xfrm>
            <a:off x="7588269" y="2106372"/>
            <a:ext cx="2130711"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préparer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6" name="Rectangle 25"/>
          <p:cNvSpPr/>
          <p:nvPr/>
        </p:nvSpPr>
        <p:spPr>
          <a:xfrm>
            <a:off x="4016204" y="3983289"/>
            <a:ext cx="2355132"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la </a:t>
            </a: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maison</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7" name="Rectangle 26"/>
          <p:cNvSpPr/>
          <p:nvPr/>
        </p:nvSpPr>
        <p:spPr>
          <a:xfrm>
            <a:off x="2224011" y="5567328"/>
            <a:ext cx="1568058"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la </a:t>
            </a: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télé</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8" name="Rectangle 27"/>
          <p:cNvSpPr/>
          <p:nvPr/>
        </p:nvSpPr>
        <p:spPr>
          <a:xfrm>
            <a:off x="5773198" y="5526864"/>
            <a:ext cx="1505540"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le film</a:t>
            </a:r>
          </a:p>
        </p:txBody>
      </p:sp>
      <p:sp>
        <p:nvSpPr>
          <p:cNvPr id="29" name="Rectangle 28"/>
          <p:cNvSpPr/>
          <p:nvPr/>
        </p:nvSpPr>
        <p:spPr>
          <a:xfrm>
            <a:off x="7396964" y="4002689"/>
            <a:ext cx="1707520" cy="646331"/>
          </a:xfrm>
          <a:prstGeom prst="rect">
            <a:avLst/>
          </a:prstGeom>
          <a:noFill/>
        </p:spPr>
        <p:txBody>
          <a:bodyPr wrap="none" lIns="91440" tIns="45720" rIns="91440" bIns="45720">
            <a:spAutoFit/>
          </a:bodyPr>
          <a:lstStyle/>
          <a:p>
            <a:pPr algn="ct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dehors</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0" name="Rectangle 29"/>
          <p:cNvSpPr/>
          <p:nvPr/>
        </p:nvSpPr>
        <p:spPr>
          <a:xfrm>
            <a:off x="93134" y="4002690"/>
            <a:ext cx="2731838"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le </a:t>
            </a:r>
            <a:r>
              <a:rPr lang="en-US" sz="3600" b="1" dirty="0" err="1">
                <a:ln w="22225">
                  <a:solidFill>
                    <a:schemeClr val="accent2"/>
                  </a:solidFill>
                  <a:prstDash val="solid"/>
                </a:ln>
                <a:solidFill>
                  <a:schemeClr val="accent2">
                    <a:lumMod val="40000"/>
                    <a:lumOff val="60000"/>
                  </a:schemeClr>
                </a:solidFill>
                <a:latin typeface="Century Gothic" panose="020B0502020202020204" pitchFamily="34" charset="0"/>
              </a:rPr>
              <a:t>déjeuner</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012" y="4713086"/>
            <a:ext cx="1677893" cy="1627556"/>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41126" y="4735439"/>
            <a:ext cx="1664164" cy="1453370"/>
          </a:xfrm>
          <a:prstGeom prst="rect">
            <a:avLst/>
          </a:prstGeom>
        </p:spPr>
      </p:pic>
      <p:pic>
        <p:nvPicPr>
          <p:cNvPr id="31" name="Picture 2" descr="C:\Users\wdj\Google Drive\Primary\Y5 SoW\From Tracy\Pronouns\w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21995" y="4847145"/>
            <a:ext cx="1682489" cy="135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31"/>
          <p:cNvSpPr/>
          <p:nvPr/>
        </p:nvSpPr>
        <p:spPr>
          <a:xfrm>
            <a:off x="8814958" y="5554654"/>
            <a:ext cx="1237839" cy="646331"/>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latin typeface="Century Gothic" panose="020B0502020202020204" pitchFamily="34" charset="0"/>
              </a:rPr>
              <a:t>nous</a:t>
            </a:r>
            <a:endParaRPr lang="en-US" sz="36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6" name="Rectangle 3"/>
          <p:cNvSpPr>
            <a:spLocks noChangeArrowheads="1"/>
          </p:cNvSpPr>
          <p:nvPr/>
        </p:nvSpPr>
        <p:spPr bwMode="auto">
          <a:xfrm>
            <a:off x="10225701" y="1255270"/>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37" name="Line 4"/>
          <p:cNvSpPr>
            <a:spLocks noChangeShapeType="1"/>
          </p:cNvSpPr>
          <p:nvPr/>
        </p:nvSpPr>
        <p:spPr bwMode="auto">
          <a:xfrm>
            <a:off x="10911440" y="1243844"/>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38" name="Text Box 10"/>
          <p:cNvSpPr txBox="1">
            <a:spLocks noChangeArrowheads="1"/>
          </p:cNvSpPr>
          <p:nvPr/>
        </p:nvSpPr>
        <p:spPr bwMode="auto">
          <a:xfrm>
            <a:off x="10847648" y="3205388"/>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Secondes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39" name="Text Box 12"/>
          <p:cNvSpPr txBox="1">
            <a:spLocks noChangeArrowheads="1"/>
          </p:cNvSpPr>
          <p:nvPr/>
        </p:nvSpPr>
        <p:spPr bwMode="auto">
          <a:xfrm>
            <a:off x="11152919" y="1085993"/>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40" name="Text Box 14"/>
          <p:cNvSpPr txBox="1">
            <a:spLocks noChangeArrowheads="1"/>
          </p:cNvSpPr>
          <p:nvPr/>
        </p:nvSpPr>
        <p:spPr bwMode="auto">
          <a:xfrm>
            <a:off x="11128231" y="5219575"/>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sp>
        <p:nvSpPr>
          <p:cNvPr id="41" name="AutoShape 11">
            <a:hlinkClick r:id="" action="ppaction://noaction" highlightClick="1"/>
          </p:cNvPr>
          <p:cNvSpPr>
            <a:spLocks noChangeArrowheads="1"/>
          </p:cNvSpPr>
          <p:nvPr/>
        </p:nvSpPr>
        <p:spPr bwMode="auto">
          <a:xfrm>
            <a:off x="10387028" y="5648812"/>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DÉBUT</a:t>
            </a:r>
          </a:p>
        </p:txBody>
      </p:sp>
      <p:pic>
        <p:nvPicPr>
          <p:cNvPr id="42" name="Picture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3996" y="647779"/>
            <a:ext cx="1636918" cy="1534611"/>
          </a:xfrm>
          <a:prstGeom prst="rect">
            <a:avLst/>
          </a:prstGeom>
        </p:spPr>
      </p:pic>
      <p:grpSp>
        <p:nvGrpSpPr>
          <p:cNvPr id="43" name="Group 42"/>
          <p:cNvGrpSpPr/>
          <p:nvPr/>
        </p:nvGrpSpPr>
        <p:grpSpPr>
          <a:xfrm>
            <a:off x="7588269" y="741939"/>
            <a:ext cx="2068378" cy="1448977"/>
            <a:chOff x="3387871" y="1151298"/>
            <a:chExt cx="2069160" cy="1415313"/>
          </a:xfrm>
        </p:grpSpPr>
        <p:pic>
          <p:nvPicPr>
            <p:cNvPr id="44" name="Picture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87871" y="1244049"/>
              <a:ext cx="859822" cy="1249230"/>
            </a:xfrm>
            <a:prstGeom prst="rect">
              <a:avLst/>
            </a:prstGeom>
          </p:spPr>
        </p:pic>
        <p:pic>
          <p:nvPicPr>
            <p:cNvPr id="45" name="Picture 4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54140" y="1151298"/>
              <a:ext cx="830391" cy="1415313"/>
            </a:xfrm>
            <a:prstGeom prst="rect">
              <a:avLst/>
            </a:prstGeom>
          </p:spPr>
        </p:pic>
        <p:pic>
          <p:nvPicPr>
            <p:cNvPr id="46" name="Picture 4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47260" y="1170506"/>
              <a:ext cx="809771" cy="1332271"/>
            </a:xfrm>
            <a:prstGeom prst="rect">
              <a:avLst/>
            </a:prstGeom>
          </p:spPr>
        </p:pic>
      </p:grpSp>
      <p:pic>
        <p:nvPicPr>
          <p:cNvPr id="47" name="Picture 46"/>
          <p:cNvPicPr>
            <a:picLocks noChangeAspect="1"/>
          </p:cNvPicPr>
          <p:nvPr/>
        </p:nvPicPr>
        <p:blipFill rotWithShape="1">
          <a:blip r:embed="rId12" cstate="print">
            <a:extLst>
              <a:ext uri="{28A0092B-C50C-407E-A947-70E740481C1C}">
                <a14:useLocalDpi xmlns:a14="http://schemas.microsoft.com/office/drawing/2010/main" val="0"/>
              </a:ext>
            </a:extLst>
          </a:blip>
          <a:srcRect l="33397" t="12936" r="34472"/>
          <a:stretch/>
        </p:blipFill>
        <p:spPr>
          <a:xfrm>
            <a:off x="3124591" y="642138"/>
            <a:ext cx="1010557" cy="1540251"/>
          </a:xfrm>
          <a:prstGeom prst="rect">
            <a:avLst/>
          </a:prstGeom>
        </p:spPr>
      </p:pic>
      <p:pic>
        <p:nvPicPr>
          <p:cNvPr id="48" name="Picture 4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29940" y="741939"/>
            <a:ext cx="1609624" cy="1401715"/>
          </a:xfrm>
          <a:prstGeom prst="rect">
            <a:avLst/>
          </a:prstGeom>
        </p:spPr>
      </p:pic>
      <p:pic>
        <p:nvPicPr>
          <p:cNvPr id="49" name="Picture 4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09964" y="2812889"/>
            <a:ext cx="1417941" cy="1296087"/>
          </a:xfrm>
          <a:prstGeom prst="rect">
            <a:avLst/>
          </a:prstGeom>
        </p:spPr>
      </p:pic>
    </p:spTree>
    <p:extLst>
      <p:ext uri="{BB962C8B-B14F-4D97-AF65-F5344CB8AC3E}">
        <p14:creationId xmlns:p14="http://schemas.microsoft.com/office/powerpoint/2010/main" val="338045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4"/>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5"/>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30"/>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6"/>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27"/>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8"/>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3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2" nodeType="click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1" presetClass="entr" presetSubtype="0" fill="hold" grpId="2"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par>
                                <p:cTn id="75" presetID="1" presetClass="entr" presetSubtype="0" fill="hold" grpId="2" nodeType="with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par>
                                <p:cTn id="77" presetID="1" presetClass="entr" presetSubtype="0" fill="hold" grpId="2" nodeType="with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par>
                                <p:cTn id="79" presetID="1" presetClass="entr" presetSubtype="0" fill="hold" grpId="2" nodeType="with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par>
                                <p:cTn id="81" presetID="1" presetClass="entr" presetSubtype="0" fill="hold" grpId="2"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par>
                                <p:cTn id="83" presetID="1" presetClass="entr" presetSubtype="0" fill="hold" grpId="2" nodeType="with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par>
                                <p:cTn id="85" presetID="1" presetClass="entr" presetSubtype="0" fill="hold" grpId="2" nodeType="withEffect">
                                  <p:stCondLst>
                                    <p:cond delay="0"/>
                                  </p:stCondLst>
                                  <p:childTnLst>
                                    <p:set>
                                      <p:cBhvr>
                                        <p:cTn id="8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7" restart="whenNotActive" fill="hold" evtFilter="cancelBubble" nodeType="interactiveSeq">
                <p:stCondLst>
                  <p:cond evt="onClick" delay="0">
                    <p:tgtEl>
                      <p:spTgt spid="41"/>
                    </p:tgtEl>
                  </p:cond>
                </p:stCondLst>
                <p:endSync evt="end" delay="0">
                  <p:rtn val="all"/>
                </p:endSync>
                <p:childTnLst>
                  <p:par>
                    <p:cTn id="88" fill="hold">
                      <p:stCondLst>
                        <p:cond delay="0"/>
                      </p:stCondLst>
                      <p:childTnLst>
                        <p:par>
                          <p:cTn id="89" fill="hold">
                            <p:stCondLst>
                              <p:cond delay="0"/>
                            </p:stCondLst>
                            <p:childTnLst>
                              <p:par>
                                <p:cTn id="90" presetID="12" presetClass="exit" presetSubtype="4" fill="hold" nodeType="afterEffect">
                                  <p:stCondLst>
                                    <p:cond delay="0"/>
                                  </p:stCondLst>
                                  <p:childTnLst>
                                    <p:animEffect transition="out" filter="slide(fromBottom)">
                                      <p:cBhvr>
                                        <p:cTn id="91" dur="59000"/>
                                        <p:tgtEl>
                                          <p:spTgt spid="36"/>
                                        </p:tgtEl>
                                      </p:cBhvr>
                                    </p:animEffect>
                                    <p:set>
                                      <p:cBhvr>
                                        <p:cTn id="92" dur="1" fill="hold">
                                          <p:stCondLst>
                                            <p:cond delay="589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41"/>
                  </p:tgtEl>
                </p:cond>
              </p:nextCondLst>
            </p:seq>
          </p:childTnLst>
        </p:cTn>
      </p:par>
    </p:tnLst>
    <p:bldLst>
      <p:bldP spid="22" grpId="0"/>
      <p:bldP spid="22" grpId="1"/>
      <p:bldP spid="22" grpId="2"/>
      <p:bldP spid="23" grpId="0"/>
      <p:bldP spid="23" grpId="1"/>
      <p:bldP spid="23" grpId="2"/>
      <p:bldP spid="24" grpId="0"/>
      <p:bldP spid="24" grpId="1"/>
      <p:bldP spid="24" grpId="2"/>
      <p:bldP spid="25" grpId="0"/>
      <p:bldP spid="25" grpId="1"/>
      <p:bldP spid="25" grpId="2"/>
      <p:bldP spid="26" grpId="0"/>
      <p:bldP spid="26" grpId="1"/>
      <p:bldP spid="26" grpId="2"/>
      <p:bldP spid="27" grpId="0"/>
      <p:bldP spid="27" grpId="1"/>
      <p:bldP spid="27" grpId="2"/>
      <p:bldP spid="28" grpId="0"/>
      <p:bldP spid="28" grpId="1"/>
      <p:bldP spid="28" grpId="2"/>
      <p:bldP spid="29" grpId="0"/>
      <p:bldP spid="29" grpId="1"/>
      <p:bldP spid="29" grpId="2"/>
      <p:bldP spid="30" grpId="0"/>
      <p:bldP spid="30" grpId="1"/>
      <p:bldP spid="30" grpId="2"/>
      <p:bldP spid="32" grpId="0"/>
      <p:bldP spid="32" grpId="1"/>
      <p:bldP spid="3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16950" y="1415596"/>
            <a:ext cx="6676572"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Il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le film.</a:t>
            </a:r>
          </a:p>
        </p:txBody>
      </p:sp>
      <p:sp>
        <p:nvSpPr>
          <p:cNvPr id="6" name="TextBox 5"/>
          <p:cNvSpPr txBox="1"/>
          <p:nvPr/>
        </p:nvSpPr>
        <p:spPr>
          <a:xfrm>
            <a:off x="1792129" y="3161579"/>
            <a:ext cx="8207829"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He likes the film.</a:t>
            </a:r>
          </a:p>
        </p:txBody>
      </p:sp>
      <p:sp>
        <p:nvSpPr>
          <p:cNvPr id="7" name="TextBox 6"/>
          <p:cNvSpPr txBox="1"/>
          <p:nvPr/>
        </p:nvSpPr>
        <p:spPr>
          <a:xfrm>
            <a:off x="202632" y="1461520"/>
            <a:ext cx="11611429"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Elle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a:t>
            </a:r>
            <a:r>
              <a:rPr lang="en-GB" sz="7200" b="1" dirty="0" err="1">
                <a:solidFill>
                  <a:schemeClr val="bg1"/>
                </a:solidFill>
                <a:latin typeface="Century Gothic" panose="020B0502020202020204" pitchFamily="34" charset="0"/>
              </a:rPr>
              <a:t>regarder</a:t>
            </a:r>
            <a:r>
              <a:rPr lang="en-GB" sz="7200" b="1" dirty="0">
                <a:solidFill>
                  <a:schemeClr val="bg1"/>
                </a:solidFill>
                <a:latin typeface="Century Gothic" panose="020B0502020202020204" pitchFamily="34" charset="0"/>
              </a:rPr>
              <a:t> la </a:t>
            </a:r>
            <a:r>
              <a:rPr lang="en-GB" sz="7200" b="1" dirty="0" err="1">
                <a:solidFill>
                  <a:schemeClr val="bg1"/>
                </a:solidFill>
                <a:latin typeface="Century Gothic" panose="020B0502020202020204" pitchFamily="34" charset="0"/>
              </a:rPr>
              <a:t>télé</a:t>
            </a:r>
            <a:r>
              <a:rPr lang="en-GB" sz="7200" b="1" dirty="0">
                <a:solidFill>
                  <a:schemeClr val="bg1"/>
                </a:solidFill>
                <a:latin typeface="Century Gothic" panose="020B0502020202020204" pitchFamily="34" charset="0"/>
              </a:rPr>
              <a:t>.</a:t>
            </a:r>
          </a:p>
        </p:txBody>
      </p:sp>
      <p:sp>
        <p:nvSpPr>
          <p:cNvPr id="8" name="TextBox 7"/>
          <p:cNvSpPr txBox="1"/>
          <p:nvPr/>
        </p:nvSpPr>
        <p:spPr>
          <a:xfrm>
            <a:off x="921270" y="3189558"/>
            <a:ext cx="9949545"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She likes to watch </a:t>
            </a:r>
            <a:r>
              <a:rPr lang="en-GB" sz="7200" b="1" dirty="0" err="1">
                <a:solidFill>
                  <a:schemeClr val="bg1"/>
                </a:solidFill>
                <a:latin typeface="Century Gothic" panose="020B0502020202020204" pitchFamily="34" charset="0"/>
              </a:rPr>
              <a:t>tv</a:t>
            </a:r>
            <a:r>
              <a:rPr lang="en-GB" sz="7200" b="1" dirty="0">
                <a:solidFill>
                  <a:schemeClr val="bg1"/>
                </a:solidFill>
                <a:latin typeface="Century Gothic" panose="020B0502020202020204" pitchFamily="34" charset="0"/>
              </a:rPr>
              <a:t>.</a:t>
            </a:r>
          </a:p>
        </p:txBody>
      </p:sp>
      <p:sp>
        <p:nvSpPr>
          <p:cNvPr id="9" name="TextBox 8"/>
          <p:cNvSpPr txBox="1"/>
          <p:nvPr/>
        </p:nvSpPr>
        <p:spPr>
          <a:xfrm>
            <a:off x="362848" y="1410038"/>
            <a:ext cx="11829152"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Elle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marcher </a:t>
            </a:r>
            <a:r>
              <a:rPr lang="en-GB" sz="7200" b="1" dirty="0" err="1">
                <a:solidFill>
                  <a:schemeClr val="bg1"/>
                </a:solidFill>
                <a:latin typeface="Century Gothic" panose="020B0502020202020204" pitchFamily="34" charset="0"/>
              </a:rPr>
              <a:t>dehors</a:t>
            </a:r>
            <a:r>
              <a:rPr lang="en-GB" sz="7200" b="1" dirty="0">
                <a:solidFill>
                  <a:schemeClr val="bg1"/>
                </a:solidFill>
                <a:latin typeface="Century Gothic" panose="020B0502020202020204" pitchFamily="34" charset="0"/>
              </a:rPr>
              <a:t>.</a:t>
            </a:r>
          </a:p>
        </p:txBody>
      </p:sp>
      <p:sp>
        <p:nvSpPr>
          <p:cNvPr id="10" name="TextBox 9"/>
          <p:cNvSpPr txBox="1"/>
          <p:nvPr/>
        </p:nvSpPr>
        <p:spPr>
          <a:xfrm>
            <a:off x="536458" y="3161578"/>
            <a:ext cx="11277604"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She likes to walk outside.</a:t>
            </a:r>
          </a:p>
        </p:txBody>
      </p:sp>
      <p:sp>
        <p:nvSpPr>
          <p:cNvPr id="11" name="TextBox 10"/>
          <p:cNvSpPr txBox="1"/>
          <p:nvPr/>
        </p:nvSpPr>
        <p:spPr>
          <a:xfrm>
            <a:off x="435807" y="1415595"/>
            <a:ext cx="8911772"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Il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la </a:t>
            </a:r>
            <a:r>
              <a:rPr lang="en-GB" sz="7200" b="1" dirty="0" err="1">
                <a:solidFill>
                  <a:schemeClr val="bg1"/>
                </a:solidFill>
                <a:latin typeface="Century Gothic" panose="020B0502020202020204" pitchFamily="34" charset="0"/>
              </a:rPr>
              <a:t>maison</a:t>
            </a:r>
            <a:r>
              <a:rPr lang="en-GB" sz="7200" b="1" dirty="0">
                <a:solidFill>
                  <a:schemeClr val="bg1"/>
                </a:solidFill>
                <a:latin typeface="Century Gothic" panose="020B0502020202020204" pitchFamily="34" charset="0"/>
              </a:rPr>
              <a:t>.</a:t>
            </a:r>
          </a:p>
        </p:txBody>
      </p:sp>
      <p:sp>
        <p:nvSpPr>
          <p:cNvPr id="12" name="TextBox 11"/>
          <p:cNvSpPr txBox="1"/>
          <p:nvPr/>
        </p:nvSpPr>
        <p:spPr>
          <a:xfrm>
            <a:off x="1926004" y="3193775"/>
            <a:ext cx="8788402"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He likes the house.</a:t>
            </a:r>
          </a:p>
        </p:txBody>
      </p:sp>
      <p:sp>
        <p:nvSpPr>
          <p:cNvPr id="13" name="TextBox 12"/>
          <p:cNvSpPr txBox="1"/>
          <p:nvPr/>
        </p:nvSpPr>
        <p:spPr>
          <a:xfrm>
            <a:off x="246737" y="1479774"/>
            <a:ext cx="11756577" cy="1092607"/>
          </a:xfrm>
          <a:prstGeom prst="rect">
            <a:avLst/>
          </a:prstGeom>
          <a:solidFill>
            <a:schemeClr val="accent2">
              <a:lumMod val="60000"/>
              <a:lumOff val="40000"/>
            </a:schemeClr>
          </a:solidFill>
        </p:spPr>
        <p:txBody>
          <a:bodyPr wrap="square" rtlCol="0">
            <a:spAutoFit/>
          </a:bodyPr>
          <a:lstStyle/>
          <a:p>
            <a:r>
              <a:rPr lang="en-GB" sz="6500" b="1" dirty="0">
                <a:solidFill>
                  <a:schemeClr val="bg1"/>
                </a:solidFill>
                <a:latin typeface="Century Gothic" panose="020B0502020202020204" pitchFamily="34" charset="0"/>
              </a:rPr>
              <a:t>Il </a:t>
            </a:r>
            <a:r>
              <a:rPr lang="en-GB" sz="6500" b="1" dirty="0" err="1">
                <a:solidFill>
                  <a:schemeClr val="bg1"/>
                </a:solidFill>
                <a:latin typeface="Century Gothic" panose="020B0502020202020204" pitchFamily="34" charset="0"/>
              </a:rPr>
              <a:t>aime</a:t>
            </a:r>
            <a:r>
              <a:rPr lang="en-GB" sz="6500" b="1" dirty="0">
                <a:solidFill>
                  <a:schemeClr val="bg1"/>
                </a:solidFill>
                <a:latin typeface="Century Gothic" panose="020B0502020202020204" pitchFamily="34" charset="0"/>
              </a:rPr>
              <a:t> </a:t>
            </a:r>
            <a:r>
              <a:rPr lang="en-GB" sz="6500" b="1" dirty="0" err="1">
                <a:solidFill>
                  <a:schemeClr val="bg1"/>
                </a:solidFill>
                <a:latin typeface="Century Gothic" panose="020B0502020202020204" pitchFamily="34" charset="0"/>
              </a:rPr>
              <a:t>préparer</a:t>
            </a:r>
            <a:r>
              <a:rPr lang="en-GB" sz="6500" b="1" dirty="0">
                <a:solidFill>
                  <a:schemeClr val="bg1"/>
                </a:solidFill>
                <a:latin typeface="Century Gothic" panose="020B0502020202020204" pitchFamily="34" charset="0"/>
              </a:rPr>
              <a:t> le </a:t>
            </a:r>
            <a:r>
              <a:rPr lang="en-GB" sz="6500" b="1" dirty="0" err="1">
                <a:solidFill>
                  <a:schemeClr val="bg1"/>
                </a:solidFill>
                <a:latin typeface="Century Gothic" panose="020B0502020202020204" pitchFamily="34" charset="0"/>
              </a:rPr>
              <a:t>déjeuner</a:t>
            </a:r>
            <a:r>
              <a:rPr lang="en-GB" sz="6500" b="1" dirty="0">
                <a:solidFill>
                  <a:schemeClr val="bg1"/>
                </a:solidFill>
                <a:latin typeface="Century Gothic" panose="020B0502020202020204" pitchFamily="34" charset="0"/>
              </a:rPr>
              <a:t>.</a:t>
            </a:r>
          </a:p>
        </p:txBody>
      </p:sp>
      <p:sp>
        <p:nvSpPr>
          <p:cNvPr id="14" name="TextBox 13"/>
          <p:cNvSpPr txBox="1"/>
          <p:nvPr/>
        </p:nvSpPr>
        <p:spPr>
          <a:xfrm>
            <a:off x="792836" y="3217540"/>
            <a:ext cx="10519233" cy="1092607"/>
          </a:xfrm>
          <a:prstGeom prst="rect">
            <a:avLst/>
          </a:prstGeom>
          <a:solidFill>
            <a:schemeClr val="accent5">
              <a:lumMod val="75000"/>
            </a:schemeClr>
          </a:solidFill>
        </p:spPr>
        <p:txBody>
          <a:bodyPr wrap="square" rtlCol="0">
            <a:spAutoFit/>
          </a:bodyPr>
          <a:lstStyle/>
          <a:p>
            <a:r>
              <a:rPr lang="en-GB" sz="6500" b="1" dirty="0">
                <a:solidFill>
                  <a:schemeClr val="bg1"/>
                </a:solidFill>
                <a:latin typeface="Century Gothic" panose="020B0502020202020204" pitchFamily="34" charset="0"/>
              </a:rPr>
              <a:t>He likes to prepare lunch.</a:t>
            </a:r>
          </a:p>
        </p:txBody>
      </p:sp>
      <p:sp>
        <p:nvSpPr>
          <p:cNvPr id="15" name="TextBox 14"/>
          <p:cNvSpPr txBox="1"/>
          <p:nvPr/>
        </p:nvSpPr>
        <p:spPr>
          <a:xfrm>
            <a:off x="257435" y="1425914"/>
            <a:ext cx="9260115"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Elle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a:t>
            </a:r>
            <a:r>
              <a:rPr lang="en-GB" sz="7200" b="1" dirty="0" err="1">
                <a:solidFill>
                  <a:schemeClr val="bg1"/>
                </a:solidFill>
                <a:latin typeface="Century Gothic" panose="020B0502020202020204" pitchFamily="34" charset="0"/>
              </a:rPr>
              <a:t>travailler</a:t>
            </a:r>
            <a:r>
              <a:rPr lang="en-GB" sz="7200" b="1" dirty="0">
                <a:solidFill>
                  <a:schemeClr val="bg1"/>
                </a:solidFill>
                <a:latin typeface="Century Gothic" panose="020B0502020202020204" pitchFamily="34" charset="0"/>
              </a:rPr>
              <a:t>.</a:t>
            </a:r>
          </a:p>
        </p:txBody>
      </p:sp>
      <p:sp>
        <p:nvSpPr>
          <p:cNvPr id="16" name="TextBox 15"/>
          <p:cNvSpPr txBox="1"/>
          <p:nvPr/>
        </p:nvSpPr>
        <p:spPr>
          <a:xfrm>
            <a:off x="1635720" y="3167473"/>
            <a:ext cx="8313062"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She likes to work.</a:t>
            </a:r>
          </a:p>
        </p:txBody>
      </p:sp>
      <p:sp>
        <p:nvSpPr>
          <p:cNvPr id="17" name="TextBox 16"/>
          <p:cNvSpPr txBox="1"/>
          <p:nvPr/>
        </p:nvSpPr>
        <p:spPr>
          <a:xfrm>
            <a:off x="257435" y="1402403"/>
            <a:ext cx="10758712"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Il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a:t>
            </a:r>
            <a:r>
              <a:rPr lang="en-GB" sz="7200" b="1" dirty="0" err="1">
                <a:solidFill>
                  <a:schemeClr val="bg1"/>
                </a:solidFill>
                <a:latin typeface="Century Gothic" panose="020B0502020202020204" pitchFamily="34" charset="0"/>
              </a:rPr>
              <a:t>regarder</a:t>
            </a:r>
            <a:r>
              <a:rPr lang="en-GB" sz="7200" b="1" dirty="0">
                <a:solidFill>
                  <a:schemeClr val="bg1"/>
                </a:solidFill>
                <a:latin typeface="Century Gothic" panose="020B0502020202020204" pitchFamily="34" charset="0"/>
              </a:rPr>
              <a:t> le film.</a:t>
            </a:r>
          </a:p>
        </p:txBody>
      </p:sp>
      <p:sp>
        <p:nvSpPr>
          <p:cNvPr id="18" name="TextBox 17"/>
          <p:cNvSpPr txBox="1"/>
          <p:nvPr/>
        </p:nvSpPr>
        <p:spPr>
          <a:xfrm>
            <a:off x="435807" y="3161578"/>
            <a:ext cx="11510018"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He likes to watch the film.</a:t>
            </a:r>
          </a:p>
        </p:txBody>
      </p:sp>
      <p:sp>
        <p:nvSpPr>
          <p:cNvPr id="19" name="TextBox 18"/>
          <p:cNvSpPr txBox="1"/>
          <p:nvPr/>
        </p:nvSpPr>
        <p:spPr>
          <a:xfrm>
            <a:off x="246737" y="1385245"/>
            <a:ext cx="11611429" cy="1200329"/>
          </a:xfrm>
          <a:prstGeom prst="rect">
            <a:avLst/>
          </a:prstGeom>
          <a:solidFill>
            <a:schemeClr val="accent2">
              <a:lumMod val="60000"/>
              <a:lumOff val="40000"/>
            </a:schemeClr>
          </a:solidFill>
        </p:spPr>
        <p:txBody>
          <a:bodyPr wrap="square" rtlCol="0">
            <a:spAutoFit/>
          </a:bodyPr>
          <a:lstStyle/>
          <a:p>
            <a:r>
              <a:rPr lang="en-GB" sz="7200" b="1" dirty="0">
                <a:solidFill>
                  <a:schemeClr val="bg1"/>
                </a:solidFill>
                <a:latin typeface="Century Gothic" panose="020B0502020202020204" pitchFamily="34" charset="0"/>
              </a:rPr>
              <a:t>Il </a:t>
            </a:r>
            <a:r>
              <a:rPr lang="en-GB" sz="7200" b="1" dirty="0" err="1">
                <a:solidFill>
                  <a:schemeClr val="bg1"/>
                </a:solidFill>
                <a:latin typeface="Century Gothic" panose="020B0502020202020204" pitchFamily="34" charset="0"/>
              </a:rPr>
              <a:t>aime</a:t>
            </a:r>
            <a:r>
              <a:rPr lang="en-GB" sz="7200" b="1" dirty="0">
                <a:solidFill>
                  <a:schemeClr val="bg1"/>
                </a:solidFill>
                <a:latin typeface="Century Gothic" panose="020B0502020202020204" pitchFamily="34" charset="0"/>
              </a:rPr>
              <a:t> </a:t>
            </a:r>
            <a:r>
              <a:rPr lang="en-GB" sz="7200" b="1" dirty="0" err="1">
                <a:solidFill>
                  <a:schemeClr val="bg1"/>
                </a:solidFill>
                <a:latin typeface="Century Gothic" panose="020B0502020202020204" pitchFamily="34" charset="0"/>
              </a:rPr>
              <a:t>travailler</a:t>
            </a:r>
            <a:r>
              <a:rPr lang="en-GB" sz="7200" b="1" dirty="0">
                <a:solidFill>
                  <a:schemeClr val="bg1"/>
                </a:solidFill>
                <a:latin typeface="Century Gothic" panose="020B0502020202020204" pitchFamily="34" charset="0"/>
              </a:rPr>
              <a:t> </a:t>
            </a:r>
            <a:r>
              <a:rPr lang="en-GB" sz="7200" b="1" dirty="0" err="1">
                <a:solidFill>
                  <a:schemeClr val="bg1"/>
                </a:solidFill>
                <a:latin typeface="Century Gothic" panose="020B0502020202020204" pitchFamily="34" charset="0"/>
              </a:rPr>
              <a:t>dehors</a:t>
            </a:r>
            <a:r>
              <a:rPr lang="en-GB" sz="7200" b="1" dirty="0">
                <a:solidFill>
                  <a:schemeClr val="bg1"/>
                </a:solidFill>
                <a:latin typeface="Century Gothic" panose="020B0502020202020204" pitchFamily="34" charset="0"/>
              </a:rPr>
              <a:t>.</a:t>
            </a:r>
          </a:p>
        </p:txBody>
      </p:sp>
      <p:sp>
        <p:nvSpPr>
          <p:cNvPr id="20" name="TextBox 19"/>
          <p:cNvSpPr txBox="1"/>
          <p:nvPr/>
        </p:nvSpPr>
        <p:spPr>
          <a:xfrm>
            <a:off x="536458" y="3197184"/>
            <a:ext cx="11277603" cy="1200329"/>
          </a:xfrm>
          <a:prstGeom prst="rect">
            <a:avLst/>
          </a:prstGeom>
          <a:solidFill>
            <a:schemeClr val="accent5">
              <a:lumMod val="75000"/>
            </a:schemeClr>
          </a:solidFill>
        </p:spPr>
        <p:txBody>
          <a:bodyPr wrap="square" rtlCol="0">
            <a:spAutoFit/>
          </a:bodyPr>
          <a:lstStyle/>
          <a:p>
            <a:r>
              <a:rPr lang="en-GB" sz="7200" b="1" dirty="0">
                <a:solidFill>
                  <a:schemeClr val="bg1"/>
                </a:solidFill>
                <a:latin typeface="Century Gothic" panose="020B0502020202020204" pitchFamily="34" charset="0"/>
              </a:rPr>
              <a:t>He likes to work outside.</a:t>
            </a:r>
          </a:p>
        </p:txBody>
      </p:sp>
    </p:spTree>
    <p:extLst>
      <p:ext uri="{BB962C8B-B14F-4D97-AF65-F5344CB8AC3E}">
        <p14:creationId xmlns:p14="http://schemas.microsoft.com/office/powerpoint/2010/main" val="23265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7"/>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1"/>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13"/>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1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15"/>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17"/>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19"/>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90608063"/>
              </p:ext>
            </p:extLst>
          </p:nvPr>
        </p:nvGraphicFramePr>
        <p:xfrm>
          <a:off x="217715" y="458409"/>
          <a:ext cx="10638972" cy="4775442"/>
        </p:xfrm>
        <a:graphic>
          <a:graphicData uri="http://schemas.openxmlformats.org/drawingml/2006/table">
            <a:tbl>
              <a:tblPr firstRow="1" bandRow="1">
                <a:tableStyleId>{21E4AEA4-8DFA-4A89-87EB-49C32662AFE0}</a:tableStyleId>
              </a:tblPr>
              <a:tblGrid>
                <a:gridCol w="5228555">
                  <a:extLst>
                    <a:ext uri="{9D8B030D-6E8A-4147-A177-3AD203B41FA5}">
                      <a16:colId xmlns:a16="http://schemas.microsoft.com/office/drawing/2014/main" val="2689950060"/>
                    </a:ext>
                  </a:extLst>
                </a:gridCol>
                <a:gridCol w="5410417">
                  <a:extLst>
                    <a:ext uri="{9D8B030D-6E8A-4147-A177-3AD203B41FA5}">
                      <a16:colId xmlns:a16="http://schemas.microsoft.com/office/drawing/2014/main" val="2491636326"/>
                    </a:ext>
                  </a:extLst>
                </a:gridCol>
              </a:tblGrid>
              <a:tr h="630162">
                <a:tc>
                  <a:txBody>
                    <a:bodyPr/>
                    <a:lstStyle/>
                    <a:p>
                      <a:r>
                        <a:rPr lang="en-GB" sz="2800" dirty="0" err="1">
                          <a:latin typeface="Century Gothic" panose="020B0502020202020204" pitchFamily="34" charset="0"/>
                        </a:rPr>
                        <a:t>Français</a:t>
                      </a:r>
                      <a:endParaRPr lang="en-GB" sz="2800" dirty="0">
                        <a:latin typeface="Century Gothic" panose="020B0502020202020204" pitchFamily="34" charset="0"/>
                      </a:endParaRPr>
                    </a:p>
                  </a:txBody>
                  <a:tcPr>
                    <a:solidFill>
                      <a:schemeClr val="accent5">
                        <a:lumMod val="60000"/>
                        <a:lumOff val="40000"/>
                      </a:schemeClr>
                    </a:solidFill>
                  </a:tcPr>
                </a:tc>
                <a:tc>
                  <a:txBody>
                    <a:bodyPr/>
                    <a:lstStyle/>
                    <a:p>
                      <a:r>
                        <a:rPr lang="en-GB" sz="2800" dirty="0" err="1">
                          <a:latin typeface="Century Gothic" panose="020B0502020202020204" pitchFamily="34" charset="0"/>
                        </a:rPr>
                        <a:t>Anglais</a:t>
                      </a:r>
                      <a:endParaRPr lang="en-GB" sz="2800" dirty="0">
                        <a:latin typeface="Century Gothic" panose="020B0502020202020204" pitchFamily="34" charset="0"/>
                      </a:endParaRPr>
                    </a:p>
                  </a:txBody>
                  <a:tcPr>
                    <a:solidFill>
                      <a:schemeClr val="accent5">
                        <a:lumMod val="60000"/>
                        <a:lumOff val="40000"/>
                      </a:schemeClr>
                    </a:solidFill>
                  </a:tcPr>
                </a:tc>
                <a:extLst>
                  <a:ext uri="{0D108BD9-81ED-4DB2-BD59-A6C34878D82A}">
                    <a16:rowId xmlns:a16="http://schemas.microsoft.com/office/drawing/2014/main" val="1908637023"/>
                  </a:ext>
                </a:extLst>
              </a:tr>
              <a:tr h="494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baseline="0" dirty="0">
                          <a:solidFill>
                            <a:schemeClr val="accent5">
                              <a:lumMod val="50000"/>
                            </a:schemeClr>
                          </a:solidFill>
                          <a:latin typeface="Century Gothic" panose="020B0502020202020204" pitchFamily="34" charset="0"/>
                        </a:rPr>
                        <a:t>Il </a:t>
                      </a:r>
                      <a:r>
                        <a:rPr lang="en-GB" sz="2800" b="1" baseline="0" dirty="0" err="1">
                          <a:solidFill>
                            <a:schemeClr val="accent5">
                              <a:lumMod val="50000"/>
                            </a:schemeClr>
                          </a:solidFill>
                          <a:latin typeface="Century Gothic" panose="020B0502020202020204" pitchFamily="34" charset="0"/>
                        </a:rPr>
                        <a:t>aime</a:t>
                      </a:r>
                      <a:r>
                        <a:rPr lang="en-GB" sz="2800" b="1" baseline="0" dirty="0">
                          <a:solidFill>
                            <a:schemeClr val="accent5">
                              <a:lumMod val="50000"/>
                            </a:schemeClr>
                          </a:solidFill>
                          <a:latin typeface="Century Gothic" panose="020B0502020202020204" pitchFamily="34" charset="0"/>
                        </a:rPr>
                        <a:t> la </a:t>
                      </a:r>
                      <a:r>
                        <a:rPr lang="en-GB" sz="2800" b="1" baseline="0" dirty="0" err="1">
                          <a:solidFill>
                            <a:schemeClr val="accent5">
                              <a:lumMod val="50000"/>
                            </a:schemeClr>
                          </a:solidFill>
                          <a:latin typeface="Century Gothic" panose="020B0502020202020204" pitchFamily="34" charset="0"/>
                        </a:rPr>
                        <a:t>maison</a:t>
                      </a:r>
                      <a:r>
                        <a:rPr lang="en-GB" sz="2800" b="1" baseline="0" dirty="0">
                          <a:solidFill>
                            <a:schemeClr val="accent5">
                              <a:lumMod val="50000"/>
                            </a:schemeClr>
                          </a:solidFill>
                          <a:latin typeface="Century Gothic" panose="020B0502020202020204" pitchFamily="34" charset="0"/>
                        </a:rPr>
                        <a:t>.</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He likes</a:t>
                      </a:r>
                      <a:r>
                        <a:rPr lang="en-GB" sz="2800" baseline="0" dirty="0">
                          <a:solidFill>
                            <a:schemeClr val="accent5">
                              <a:lumMod val="50000"/>
                            </a:schemeClr>
                          </a:solidFill>
                          <a:latin typeface="Century Gothic" panose="020B0502020202020204" pitchFamily="34" charset="0"/>
                        </a:rPr>
                        <a:t> the house.</a:t>
                      </a:r>
                      <a:endParaRPr lang="en-GB" sz="2800" dirty="0">
                        <a:solidFill>
                          <a:schemeClr val="accent5">
                            <a:lumMod val="50000"/>
                          </a:schemeClr>
                        </a:solidFill>
                        <a:latin typeface="Century Gothic" panose="020B0502020202020204" pitchFamily="34" charset="0"/>
                      </a:endParaRPr>
                    </a:p>
                  </a:txBody>
                  <a:tcPr>
                    <a:solidFill>
                      <a:srgbClr val="E3EAFD"/>
                    </a:solidFill>
                  </a:tcPr>
                </a:tc>
                <a:extLst>
                  <a:ext uri="{0D108BD9-81ED-4DB2-BD59-A6C34878D82A}">
                    <a16:rowId xmlns:a16="http://schemas.microsoft.com/office/drawing/2014/main" val="2588934770"/>
                  </a:ext>
                </a:extLst>
              </a:tr>
              <a:tr h="494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baseline="0" dirty="0">
                          <a:solidFill>
                            <a:schemeClr val="accent5">
                              <a:lumMod val="50000"/>
                            </a:schemeClr>
                          </a:solidFill>
                          <a:latin typeface="Century Gothic" panose="020B0502020202020204" pitchFamily="34" charset="0"/>
                        </a:rPr>
                        <a:t>Elle </a:t>
                      </a:r>
                      <a:r>
                        <a:rPr lang="en-GB" sz="2800" b="1" baseline="0" dirty="0" err="1">
                          <a:solidFill>
                            <a:schemeClr val="accent5">
                              <a:lumMod val="50000"/>
                            </a:schemeClr>
                          </a:solidFill>
                          <a:latin typeface="Century Gothic" panose="020B0502020202020204" pitchFamily="34" charset="0"/>
                        </a:rPr>
                        <a:t>aime</a:t>
                      </a:r>
                      <a:r>
                        <a:rPr lang="en-GB" sz="2800" b="1" baseline="0" dirty="0">
                          <a:solidFill>
                            <a:schemeClr val="accent5">
                              <a:lumMod val="50000"/>
                            </a:schemeClr>
                          </a:solidFill>
                          <a:latin typeface="Century Gothic" panose="020B0502020202020204" pitchFamily="34" charset="0"/>
                        </a:rPr>
                        <a:t> </a:t>
                      </a:r>
                      <a:r>
                        <a:rPr lang="en-GB" sz="2800" b="1" baseline="0" dirty="0" err="1">
                          <a:solidFill>
                            <a:schemeClr val="accent5">
                              <a:lumMod val="50000"/>
                            </a:schemeClr>
                          </a:solidFill>
                          <a:latin typeface="Century Gothic" panose="020B0502020202020204" pitchFamily="34" charset="0"/>
                        </a:rPr>
                        <a:t>travailler</a:t>
                      </a:r>
                      <a:r>
                        <a:rPr lang="en-GB" sz="2800" b="1" baseline="0" dirty="0">
                          <a:solidFill>
                            <a:schemeClr val="accent5">
                              <a:lumMod val="50000"/>
                            </a:schemeClr>
                          </a:solidFill>
                          <a:latin typeface="Century Gothic" panose="020B0502020202020204" pitchFamily="34" charset="0"/>
                        </a:rPr>
                        <a:t>.</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She likes to work.</a:t>
                      </a:r>
                    </a:p>
                  </a:txBody>
                  <a:tcPr>
                    <a:solidFill>
                      <a:srgbClr val="E3EAFD"/>
                    </a:solidFill>
                  </a:tcPr>
                </a:tc>
                <a:extLst>
                  <a:ext uri="{0D108BD9-81ED-4DB2-BD59-A6C34878D82A}">
                    <a16:rowId xmlns:a16="http://schemas.microsoft.com/office/drawing/2014/main" val="3037733562"/>
                  </a:ext>
                </a:extLst>
              </a:tr>
              <a:tr h="494393">
                <a:tc>
                  <a:txBody>
                    <a:bodyPr/>
                    <a:lstStyle/>
                    <a:p>
                      <a:r>
                        <a:rPr lang="en-GB" sz="2800" b="1" dirty="0">
                          <a:solidFill>
                            <a:schemeClr val="accent5">
                              <a:lumMod val="50000"/>
                            </a:schemeClr>
                          </a:solidFill>
                          <a:latin typeface="Century Gothic" panose="020B0502020202020204" pitchFamily="34" charset="0"/>
                        </a:rPr>
                        <a:t>Il </a:t>
                      </a:r>
                      <a:r>
                        <a:rPr lang="en-GB" sz="2800" b="1" dirty="0" err="1">
                          <a:solidFill>
                            <a:schemeClr val="accent5">
                              <a:lumMod val="50000"/>
                            </a:schemeClr>
                          </a:solidFill>
                          <a:latin typeface="Century Gothic" panose="020B0502020202020204" pitchFamily="34" charset="0"/>
                        </a:rPr>
                        <a:t>aime</a:t>
                      </a:r>
                      <a:r>
                        <a:rPr lang="en-GB" sz="2800" b="1" dirty="0">
                          <a:solidFill>
                            <a:schemeClr val="accent5">
                              <a:lumMod val="50000"/>
                            </a:schemeClr>
                          </a:solidFill>
                          <a:latin typeface="Century Gothic" panose="020B0502020202020204" pitchFamily="34" charset="0"/>
                        </a:rPr>
                        <a:t> </a:t>
                      </a:r>
                      <a:r>
                        <a:rPr lang="en-GB" sz="2800" b="1" dirty="0" err="1">
                          <a:solidFill>
                            <a:schemeClr val="accent5">
                              <a:lumMod val="50000"/>
                            </a:schemeClr>
                          </a:solidFill>
                          <a:latin typeface="Century Gothic" panose="020B0502020202020204" pitchFamily="34" charset="0"/>
                        </a:rPr>
                        <a:t>regarder</a:t>
                      </a:r>
                      <a:r>
                        <a:rPr lang="en-GB" sz="2800" b="1" dirty="0">
                          <a:solidFill>
                            <a:schemeClr val="accent5">
                              <a:lumMod val="50000"/>
                            </a:schemeClr>
                          </a:solidFill>
                          <a:latin typeface="Century Gothic" panose="020B0502020202020204" pitchFamily="34" charset="0"/>
                        </a:rPr>
                        <a:t> le film.</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He likes to watch the film.</a:t>
                      </a:r>
                    </a:p>
                  </a:txBody>
                  <a:tcPr>
                    <a:solidFill>
                      <a:srgbClr val="E3EAFD"/>
                    </a:solidFill>
                  </a:tcPr>
                </a:tc>
                <a:extLst>
                  <a:ext uri="{0D108BD9-81ED-4DB2-BD59-A6C34878D82A}">
                    <a16:rowId xmlns:a16="http://schemas.microsoft.com/office/drawing/2014/main" val="3388506912"/>
                  </a:ext>
                </a:extLst>
              </a:tr>
              <a:tr h="494393">
                <a:tc>
                  <a:txBody>
                    <a:bodyPr/>
                    <a:lstStyle/>
                    <a:p>
                      <a:r>
                        <a:rPr lang="en-GB" sz="2800" b="1" dirty="0">
                          <a:solidFill>
                            <a:schemeClr val="accent5">
                              <a:lumMod val="50000"/>
                            </a:schemeClr>
                          </a:solidFill>
                          <a:latin typeface="Century Gothic" panose="020B0502020202020204" pitchFamily="34" charset="0"/>
                        </a:rPr>
                        <a:t>Il </a:t>
                      </a:r>
                      <a:r>
                        <a:rPr lang="en-GB" sz="2800" b="1" dirty="0" err="1">
                          <a:solidFill>
                            <a:schemeClr val="accent5">
                              <a:lumMod val="50000"/>
                            </a:schemeClr>
                          </a:solidFill>
                          <a:latin typeface="Century Gothic" panose="020B0502020202020204" pitchFamily="34" charset="0"/>
                        </a:rPr>
                        <a:t>aime</a:t>
                      </a:r>
                      <a:r>
                        <a:rPr lang="en-GB" sz="2800" b="1" dirty="0">
                          <a:solidFill>
                            <a:schemeClr val="accent5">
                              <a:lumMod val="50000"/>
                            </a:schemeClr>
                          </a:solidFill>
                          <a:latin typeface="Century Gothic" panose="020B0502020202020204" pitchFamily="34" charset="0"/>
                        </a:rPr>
                        <a:t> </a:t>
                      </a:r>
                      <a:r>
                        <a:rPr lang="en-GB" sz="2800" b="1" dirty="0" err="1">
                          <a:solidFill>
                            <a:schemeClr val="accent5">
                              <a:lumMod val="50000"/>
                            </a:schemeClr>
                          </a:solidFill>
                          <a:latin typeface="Century Gothic" panose="020B0502020202020204" pitchFamily="34" charset="0"/>
                        </a:rPr>
                        <a:t>travailler</a:t>
                      </a:r>
                      <a:r>
                        <a:rPr lang="en-GB" sz="2800" b="1" dirty="0">
                          <a:solidFill>
                            <a:schemeClr val="accent5">
                              <a:lumMod val="50000"/>
                            </a:schemeClr>
                          </a:solidFill>
                          <a:latin typeface="Century Gothic" panose="020B0502020202020204" pitchFamily="34" charset="0"/>
                        </a:rPr>
                        <a:t> </a:t>
                      </a:r>
                      <a:r>
                        <a:rPr lang="en-GB" sz="2800" b="1" dirty="0" err="1">
                          <a:solidFill>
                            <a:schemeClr val="accent5">
                              <a:lumMod val="50000"/>
                            </a:schemeClr>
                          </a:solidFill>
                          <a:latin typeface="Century Gothic" panose="020B0502020202020204" pitchFamily="34" charset="0"/>
                        </a:rPr>
                        <a:t>dehors</a:t>
                      </a:r>
                      <a:r>
                        <a:rPr lang="en-GB" sz="2800" b="1" dirty="0">
                          <a:solidFill>
                            <a:schemeClr val="accent5">
                              <a:lumMod val="50000"/>
                            </a:schemeClr>
                          </a:solidFill>
                          <a:latin typeface="Century Gothic" panose="020B0502020202020204" pitchFamily="34" charset="0"/>
                        </a:rPr>
                        <a:t>.</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He</a:t>
                      </a:r>
                      <a:r>
                        <a:rPr lang="en-GB" sz="2800" baseline="0" dirty="0">
                          <a:solidFill>
                            <a:schemeClr val="accent5">
                              <a:lumMod val="50000"/>
                            </a:schemeClr>
                          </a:solidFill>
                          <a:latin typeface="Century Gothic" panose="020B0502020202020204" pitchFamily="34" charset="0"/>
                        </a:rPr>
                        <a:t> likes to work outside.</a:t>
                      </a:r>
                      <a:endParaRPr lang="en-GB" sz="2800" dirty="0">
                        <a:solidFill>
                          <a:schemeClr val="accent5">
                            <a:lumMod val="50000"/>
                          </a:schemeClr>
                        </a:solidFill>
                        <a:latin typeface="Century Gothic" panose="020B0502020202020204" pitchFamily="34" charset="0"/>
                      </a:endParaRPr>
                    </a:p>
                  </a:txBody>
                  <a:tcPr>
                    <a:solidFill>
                      <a:srgbClr val="E3EAFD"/>
                    </a:solidFill>
                  </a:tcPr>
                </a:tc>
                <a:extLst>
                  <a:ext uri="{0D108BD9-81ED-4DB2-BD59-A6C34878D82A}">
                    <a16:rowId xmlns:a16="http://schemas.microsoft.com/office/drawing/2014/main" val="2427963494"/>
                  </a:ext>
                </a:extLst>
              </a:tr>
              <a:tr h="494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baseline="0" dirty="0">
                          <a:solidFill>
                            <a:schemeClr val="accent5">
                              <a:lumMod val="50000"/>
                            </a:schemeClr>
                          </a:solidFill>
                          <a:latin typeface="Century Gothic" panose="020B0502020202020204" pitchFamily="34" charset="0"/>
                        </a:rPr>
                        <a:t>Elle </a:t>
                      </a:r>
                      <a:r>
                        <a:rPr lang="en-GB" sz="2800" b="1" baseline="0" dirty="0" err="1">
                          <a:solidFill>
                            <a:schemeClr val="accent5">
                              <a:lumMod val="50000"/>
                            </a:schemeClr>
                          </a:solidFill>
                          <a:latin typeface="Century Gothic" panose="020B0502020202020204" pitchFamily="34" charset="0"/>
                        </a:rPr>
                        <a:t>aime</a:t>
                      </a:r>
                      <a:r>
                        <a:rPr lang="en-GB" sz="2800" b="1" baseline="0" dirty="0">
                          <a:solidFill>
                            <a:schemeClr val="accent5">
                              <a:lumMod val="50000"/>
                            </a:schemeClr>
                          </a:solidFill>
                          <a:latin typeface="Century Gothic" panose="020B0502020202020204" pitchFamily="34" charset="0"/>
                        </a:rPr>
                        <a:t> </a:t>
                      </a:r>
                      <a:r>
                        <a:rPr lang="en-GB" sz="2800" b="1" baseline="0" dirty="0" err="1">
                          <a:solidFill>
                            <a:schemeClr val="accent5">
                              <a:lumMod val="50000"/>
                            </a:schemeClr>
                          </a:solidFill>
                          <a:latin typeface="Century Gothic" panose="020B0502020202020204" pitchFamily="34" charset="0"/>
                        </a:rPr>
                        <a:t>regarder</a:t>
                      </a:r>
                      <a:r>
                        <a:rPr lang="en-GB" sz="2800" b="1" baseline="0" dirty="0">
                          <a:solidFill>
                            <a:schemeClr val="accent5">
                              <a:lumMod val="50000"/>
                            </a:schemeClr>
                          </a:solidFill>
                          <a:latin typeface="Century Gothic" panose="020B0502020202020204" pitchFamily="34" charset="0"/>
                        </a:rPr>
                        <a:t> la </a:t>
                      </a:r>
                      <a:r>
                        <a:rPr lang="en-GB" sz="2800" b="1" baseline="0" dirty="0" err="1">
                          <a:solidFill>
                            <a:schemeClr val="accent5">
                              <a:lumMod val="50000"/>
                            </a:schemeClr>
                          </a:solidFill>
                          <a:latin typeface="Century Gothic" panose="020B0502020202020204" pitchFamily="34" charset="0"/>
                        </a:rPr>
                        <a:t>télé</a:t>
                      </a:r>
                      <a:r>
                        <a:rPr lang="en-GB" sz="2800" b="1" baseline="0" dirty="0">
                          <a:solidFill>
                            <a:schemeClr val="accent5">
                              <a:lumMod val="50000"/>
                            </a:schemeClr>
                          </a:solidFill>
                          <a:latin typeface="Century Gothic" panose="020B0502020202020204" pitchFamily="34" charset="0"/>
                        </a:rPr>
                        <a:t>.</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She likes to watch </a:t>
                      </a:r>
                      <a:r>
                        <a:rPr lang="en-GB" sz="2800" dirty="0" err="1">
                          <a:solidFill>
                            <a:schemeClr val="accent5">
                              <a:lumMod val="50000"/>
                            </a:schemeClr>
                          </a:solidFill>
                          <a:latin typeface="Century Gothic" panose="020B0502020202020204" pitchFamily="34" charset="0"/>
                        </a:rPr>
                        <a:t>tv</a:t>
                      </a:r>
                      <a:r>
                        <a:rPr lang="en-GB" sz="2800" dirty="0">
                          <a:solidFill>
                            <a:schemeClr val="accent5">
                              <a:lumMod val="50000"/>
                            </a:schemeClr>
                          </a:solidFill>
                          <a:latin typeface="Century Gothic" panose="020B0502020202020204" pitchFamily="34" charset="0"/>
                        </a:rPr>
                        <a:t>.</a:t>
                      </a:r>
                    </a:p>
                  </a:txBody>
                  <a:tcPr>
                    <a:solidFill>
                      <a:srgbClr val="E3EAFD"/>
                    </a:solidFill>
                  </a:tcPr>
                </a:tc>
                <a:extLst>
                  <a:ext uri="{0D108BD9-81ED-4DB2-BD59-A6C34878D82A}">
                    <a16:rowId xmlns:a16="http://schemas.microsoft.com/office/drawing/2014/main" val="956321260"/>
                  </a:ext>
                </a:extLst>
              </a:tr>
              <a:tr h="494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baseline="0" dirty="0">
                          <a:solidFill>
                            <a:schemeClr val="accent5">
                              <a:lumMod val="50000"/>
                            </a:schemeClr>
                          </a:solidFill>
                          <a:latin typeface="Century Gothic" panose="020B0502020202020204" pitchFamily="34" charset="0"/>
                        </a:rPr>
                        <a:t>Il </a:t>
                      </a:r>
                      <a:r>
                        <a:rPr lang="en-GB" sz="2800" b="1" baseline="0" dirty="0" err="1">
                          <a:solidFill>
                            <a:schemeClr val="accent5">
                              <a:lumMod val="50000"/>
                            </a:schemeClr>
                          </a:solidFill>
                          <a:latin typeface="Century Gothic" panose="020B0502020202020204" pitchFamily="34" charset="0"/>
                        </a:rPr>
                        <a:t>aime</a:t>
                      </a:r>
                      <a:r>
                        <a:rPr lang="en-GB" sz="2800" b="1" baseline="0" dirty="0">
                          <a:solidFill>
                            <a:schemeClr val="accent5">
                              <a:lumMod val="50000"/>
                            </a:schemeClr>
                          </a:solidFill>
                          <a:latin typeface="Century Gothic" panose="020B0502020202020204" pitchFamily="34" charset="0"/>
                        </a:rPr>
                        <a:t> </a:t>
                      </a:r>
                      <a:r>
                        <a:rPr lang="en-GB" sz="2800" b="1" baseline="0" dirty="0" err="1">
                          <a:solidFill>
                            <a:schemeClr val="accent5">
                              <a:lumMod val="50000"/>
                            </a:schemeClr>
                          </a:solidFill>
                          <a:latin typeface="Century Gothic" panose="020B0502020202020204" pitchFamily="34" charset="0"/>
                        </a:rPr>
                        <a:t>préparer</a:t>
                      </a:r>
                      <a:r>
                        <a:rPr lang="en-GB" sz="2800" b="1" baseline="0" dirty="0">
                          <a:solidFill>
                            <a:schemeClr val="accent5">
                              <a:lumMod val="50000"/>
                            </a:schemeClr>
                          </a:solidFill>
                          <a:latin typeface="Century Gothic" panose="020B0502020202020204" pitchFamily="34" charset="0"/>
                        </a:rPr>
                        <a:t> le </a:t>
                      </a:r>
                      <a:r>
                        <a:rPr lang="en-GB" sz="2800" b="1" baseline="0" dirty="0" err="1">
                          <a:solidFill>
                            <a:schemeClr val="accent5">
                              <a:lumMod val="50000"/>
                            </a:schemeClr>
                          </a:solidFill>
                          <a:latin typeface="Century Gothic" panose="020B0502020202020204" pitchFamily="34" charset="0"/>
                        </a:rPr>
                        <a:t>déjeuner</a:t>
                      </a:r>
                      <a:r>
                        <a:rPr lang="en-GB" sz="2800" b="1" baseline="0" dirty="0">
                          <a:solidFill>
                            <a:schemeClr val="accent5">
                              <a:lumMod val="50000"/>
                            </a:schemeClr>
                          </a:solidFill>
                          <a:latin typeface="Century Gothic" panose="020B0502020202020204" pitchFamily="34" charset="0"/>
                        </a:rPr>
                        <a:t>. </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He likes</a:t>
                      </a:r>
                      <a:r>
                        <a:rPr lang="en-GB" sz="2800" baseline="0" dirty="0">
                          <a:solidFill>
                            <a:schemeClr val="accent5">
                              <a:lumMod val="50000"/>
                            </a:schemeClr>
                          </a:solidFill>
                          <a:latin typeface="Century Gothic" panose="020B0502020202020204" pitchFamily="34" charset="0"/>
                        </a:rPr>
                        <a:t> to prepare lunch.</a:t>
                      </a:r>
                      <a:endParaRPr lang="en-GB" sz="2800" dirty="0">
                        <a:solidFill>
                          <a:schemeClr val="accent5">
                            <a:lumMod val="50000"/>
                          </a:schemeClr>
                        </a:solidFill>
                        <a:latin typeface="Century Gothic" panose="020B0502020202020204" pitchFamily="34" charset="0"/>
                      </a:endParaRPr>
                    </a:p>
                  </a:txBody>
                  <a:tcPr>
                    <a:solidFill>
                      <a:srgbClr val="E3EAFD"/>
                    </a:solidFill>
                  </a:tcPr>
                </a:tc>
                <a:extLst>
                  <a:ext uri="{0D108BD9-81ED-4DB2-BD59-A6C34878D82A}">
                    <a16:rowId xmlns:a16="http://schemas.microsoft.com/office/drawing/2014/main" val="1641341491"/>
                  </a:ext>
                </a:extLst>
              </a:tr>
              <a:tr h="494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baseline="0" dirty="0">
                          <a:solidFill>
                            <a:schemeClr val="accent5">
                              <a:lumMod val="50000"/>
                            </a:schemeClr>
                          </a:solidFill>
                          <a:latin typeface="Century Gothic" panose="020B0502020202020204" pitchFamily="34" charset="0"/>
                        </a:rPr>
                        <a:t>Elle </a:t>
                      </a:r>
                      <a:r>
                        <a:rPr lang="en-GB" sz="2800" b="1" baseline="0" dirty="0" err="1">
                          <a:solidFill>
                            <a:schemeClr val="accent5">
                              <a:lumMod val="50000"/>
                            </a:schemeClr>
                          </a:solidFill>
                          <a:latin typeface="Century Gothic" panose="020B0502020202020204" pitchFamily="34" charset="0"/>
                        </a:rPr>
                        <a:t>aime</a:t>
                      </a:r>
                      <a:r>
                        <a:rPr lang="en-GB" sz="2800" b="1" baseline="0" dirty="0">
                          <a:solidFill>
                            <a:schemeClr val="accent5">
                              <a:lumMod val="50000"/>
                            </a:schemeClr>
                          </a:solidFill>
                          <a:latin typeface="Century Gothic" panose="020B0502020202020204" pitchFamily="34" charset="0"/>
                        </a:rPr>
                        <a:t> marcher </a:t>
                      </a:r>
                      <a:r>
                        <a:rPr lang="en-GB" sz="2800" b="1" baseline="0" dirty="0" err="1">
                          <a:solidFill>
                            <a:schemeClr val="accent5">
                              <a:lumMod val="50000"/>
                            </a:schemeClr>
                          </a:solidFill>
                          <a:latin typeface="Century Gothic" panose="020B0502020202020204" pitchFamily="34" charset="0"/>
                        </a:rPr>
                        <a:t>dehors</a:t>
                      </a:r>
                      <a:r>
                        <a:rPr lang="en-GB" sz="2800" b="1" baseline="0" dirty="0">
                          <a:solidFill>
                            <a:schemeClr val="accent5">
                              <a:lumMod val="50000"/>
                            </a:schemeClr>
                          </a:solidFill>
                          <a:latin typeface="Century Gothic" panose="020B0502020202020204" pitchFamily="34" charset="0"/>
                        </a:rPr>
                        <a:t>.</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She likes to</a:t>
                      </a:r>
                      <a:r>
                        <a:rPr lang="en-GB" sz="2800" baseline="0" dirty="0">
                          <a:solidFill>
                            <a:schemeClr val="accent5">
                              <a:lumMod val="50000"/>
                            </a:schemeClr>
                          </a:solidFill>
                          <a:latin typeface="Century Gothic" panose="020B0502020202020204" pitchFamily="34" charset="0"/>
                        </a:rPr>
                        <a:t> walk outside.</a:t>
                      </a:r>
                      <a:endParaRPr lang="en-GB" sz="2800" dirty="0">
                        <a:solidFill>
                          <a:schemeClr val="accent5">
                            <a:lumMod val="50000"/>
                          </a:schemeClr>
                        </a:solidFill>
                        <a:latin typeface="Century Gothic" panose="020B0502020202020204" pitchFamily="34" charset="0"/>
                      </a:endParaRPr>
                    </a:p>
                  </a:txBody>
                  <a:tcPr>
                    <a:solidFill>
                      <a:srgbClr val="E3EAFD"/>
                    </a:solidFill>
                  </a:tcPr>
                </a:tc>
                <a:extLst>
                  <a:ext uri="{0D108BD9-81ED-4DB2-BD59-A6C34878D82A}">
                    <a16:rowId xmlns:a16="http://schemas.microsoft.com/office/drawing/2014/main" val="2244821816"/>
                  </a:ext>
                </a:extLst>
              </a:tr>
              <a:tr h="494393">
                <a:tc>
                  <a:txBody>
                    <a:bodyPr/>
                    <a:lstStyle/>
                    <a:p>
                      <a:r>
                        <a:rPr lang="en-GB" sz="2800" b="1" dirty="0">
                          <a:solidFill>
                            <a:schemeClr val="accent5">
                              <a:lumMod val="50000"/>
                            </a:schemeClr>
                          </a:solidFill>
                          <a:latin typeface="Century Gothic" panose="020B0502020202020204" pitchFamily="34" charset="0"/>
                        </a:rPr>
                        <a:t>Il </a:t>
                      </a:r>
                      <a:r>
                        <a:rPr lang="en-GB" sz="2800" b="1" dirty="0" err="1">
                          <a:solidFill>
                            <a:schemeClr val="accent5">
                              <a:lumMod val="50000"/>
                            </a:schemeClr>
                          </a:solidFill>
                          <a:latin typeface="Century Gothic" panose="020B0502020202020204" pitchFamily="34" charset="0"/>
                        </a:rPr>
                        <a:t>aime</a:t>
                      </a:r>
                      <a:r>
                        <a:rPr lang="en-GB" sz="2800" b="1" dirty="0">
                          <a:solidFill>
                            <a:schemeClr val="accent5">
                              <a:lumMod val="50000"/>
                            </a:schemeClr>
                          </a:solidFill>
                          <a:latin typeface="Century Gothic" panose="020B0502020202020204" pitchFamily="34" charset="0"/>
                        </a:rPr>
                        <a:t> le film.</a:t>
                      </a:r>
                    </a:p>
                  </a:txBody>
                  <a:tcPr>
                    <a:solidFill>
                      <a:srgbClr val="E3EAFD"/>
                    </a:solidFill>
                  </a:tcPr>
                </a:tc>
                <a:tc>
                  <a:txBody>
                    <a:bodyPr/>
                    <a:lstStyle/>
                    <a:p>
                      <a:r>
                        <a:rPr lang="en-GB" sz="2800" dirty="0">
                          <a:solidFill>
                            <a:schemeClr val="accent5">
                              <a:lumMod val="50000"/>
                            </a:schemeClr>
                          </a:solidFill>
                          <a:latin typeface="Century Gothic" panose="020B0502020202020204" pitchFamily="34" charset="0"/>
                        </a:rPr>
                        <a:t>He likes the film.</a:t>
                      </a:r>
                    </a:p>
                  </a:txBody>
                  <a:tcPr>
                    <a:solidFill>
                      <a:srgbClr val="E3EAFD"/>
                    </a:solidFill>
                  </a:tcPr>
                </a:tc>
                <a:extLst>
                  <a:ext uri="{0D108BD9-81ED-4DB2-BD59-A6C34878D82A}">
                    <a16:rowId xmlns:a16="http://schemas.microsoft.com/office/drawing/2014/main" val="3378735578"/>
                  </a:ext>
                </a:extLst>
              </a:tr>
            </a:tbl>
          </a:graphicData>
        </a:graphic>
      </p:graphicFrame>
      <p:sp>
        <p:nvSpPr>
          <p:cNvPr id="6" name="Rectangle 3"/>
          <p:cNvSpPr>
            <a:spLocks noChangeArrowheads="1"/>
          </p:cNvSpPr>
          <p:nvPr/>
        </p:nvSpPr>
        <p:spPr bwMode="auto">
          <a:xfrm>
            <a:off x="10237045" y="1516527"/>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7" name="Line 4"/>
          <p:cNvSpPr>
            <a:spLocks noChangeShapeType="1"/>
          </p:cNvSpPr>
          <p:nvPr/>
        </p:nvSpPr>
        <p:spPr bwMode="auto">
          <a:xfrm>
            <a:off x="10922784" y="1505101"/>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8" name="Text Box 10"/>
          <p:cNvSpPr txBox="1">
            <a:spLocks noChangeArrowheads="1"/>
          </p:cNvSpPr>
          <p:nvPr/>
        </p:nvSpPr>
        <p:spPr bwMode="auto">
          <a:xfrm>
            <a:off x="10858992" y="3466645"/>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Secondes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9" name="Text Box 12"/>
          <p:cNvSpPr txBox="1">
            <a:spLocks noChangeArrowheads="1"/>
          </p:cNvSpPr>
          <p:nvPr/>
        </p:nvSpPr>
        <p:spPr bwMode="auto">
          <a:xfrm>
            <a:off x="11164263" y="1347250"/>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10" name="Text Box 14"/>
          <p:cNvSpPr txBox="1">
            <a:spLocks noChangeArrowheads="1"/>
          </p:cNvSpPr>
          <p:nvPr/>
        </p:nvSpPr>
        <p:spPr bwMode="auto">
          <a:xfrm>
            <a:off x="11139575" y="5480832"/>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sp>
        <p:nvSpPr>
          <p:cNvPr id="11" name="AutoShape 11">
            <a:hlinkClick r:id="" action="ppaction://noaction" highlightClick="1"/>
          </p:cNvPr>
          <p:cNvSpPr>
            <a:spLocks noChangeArrowheads="1"/>
          </p:cNvSpPr>
          <p:nvPr/>
        </p:nvSpPr>
        <p:spPr bwMode="auto">
          <a:xfrm>
            <a:off x="10398372" y="5910069"/>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DÉBUT</a:t>
            </a:r>
          </a:p>
        </p:txBody>
      </p:sp>
    </p:spTree>
    <p:extLst>
      <p:ext uri="{BB962C8B-B14F-4D97-AF65-F5344CB8AC3E}">
        <p14:creationId xmlns:p14="http://schemas.microsoft.com/office/powerpoint/2010/main" val="10980588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6"/>
                                        </p:tgtEl>
                                      </p:cBhvr>
                                    </p:animEffect>
                                    <p:set>
                                      <p:cBhvr>
                                        <p:cTn id="7" dur="1" fill="hold">
                                          <p:stCondLst>
                                            <p:cond delay="58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ench_template.pptx" id="{C6FA6223-496B-403D-ACD0-789F32B252B9}" vid="{B1AD19D6-DAA5-4ADB-B645-B8D1DB3F41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6974</TotalTime>
  <Words>569</Words>
  <Application>Microsoft Office PowerPoint</Application>
  <PresentationFormat>Widescreen</PresentationFormat>
  <Paragraphs>94</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Century Gothic</vt:lpstr>
      <vt:lpstr>1_Office Theme</vt:lpstr>
      <vt:lpstr>Office Theme</vt:lpstr>
      <vt:lpstr>Vocabulary</vt:lpstr>
      <vt:lpstr>Vocabulaire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Victoria Hobson</cp:lastModifiedBy>
  <cp:revision>272</cp:revision>
  <dcterms:created xsi:type="dcterms:W3CDTF">2019-03-27T07:30:03Z</dcterms:created>
  <dcterms:modified xsi:type="dcterms:W3CDTF">2020-12-02T17:47:14Z</dcterms:modified>
</cp:coreProperties>
</file>